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7" r:id="rId1"/>
  </p:sldMasterIdLst>
  <p:sldIdLst>
    <p:sldId id="256" r:id="rId2"/>
    <p:sldId id="257" r:id="rId3"/>
    <p:sldId id="270" r:id="rId4"/>
    <p:sldId id="271" r:id="rId5"/>
    <p:sldId id="272" r:id="rId6"/>
    <p:sldId id="258" r:id="rId7"/>
    <p:sldId id="269" r:id="rId8"/>
    <p:sldId id="268" r:id="rId9"/>
    <p:sldId id="259" r:id="rId10"/>
    <p:sldId id="260" r:id="rId11"/>
    <p:sldId id="263" r:id="rId12"/>
    <p:sldId id="264" r:id="rId13"/>
    <p:sldId id="261" r:id="rId14"/>
    <p:sldId id="265" r:id="rId15"/>
    <p:sldId id="266" r:id="rId16"/>
    <p:sldId id="262"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109444-A072-4539-9BF3-6291985E6E39}" v="221" dt="2023-02-16T18:55:16.764"/>
    <p1510:client id="{16526C40-D2A6-F12B-532A-887CDA208D82}" v="130" dt="2023-02-24T11:35:01.487"/>
    <p1510:client id="{22EA6E47-82E6-81C5-0506-A6D42CAE9CEF}" v="5" dt="2023-02-21T10:45:08.628"/>
    <p1510:client id="{2CABB6B1-F2B4-8FDC-8A02-0CAAC3743FA4}" v="13" dt="2023-02-07T11:48:07.075"/>
    <p1510:client id="{34091CAD-3597-AF0F-4021-26D326C8B9F0}" v="1" dt="2023-02-15T12:18:21.284"/>
    <p1510:client id="{3DB1B138-50C2-46C3-A9D8-F02D298308CB}" v="357" dt="2023-02-02T14:16:18.538"/>
    <p1510:client id="{43BAE794-24DA-4606-F93E-50FA72E9DA47}" v="63" dt="2023-02-21T11:02:05.021"/>
    <p1510:client id="{4EAD969A-D342-FEE9-D9A3-70A187180B86}" v="512" dt="2023-02-21T09:54:07.885"/>
    <p1510:client id="{4FD8F9D4-760F-45C0-BC03-35ECBDC94C11}" v="21" dt="2023-02-16T11:22:01.649"/>
    <p1510:client id="{52A8D2AF-9589-6E29-5265-470018751C8B}" v="609" dt="2023-02-23T15:03:12.747"/>
    <p1510:client id="{591D3F27-F1FA-C3F0-95C7-FA2F3B23B3C1}" v="291" dt="2023-02-02T15:01:56.157"/>
    <p1510:client id="{5FD938A1-FB31-A2EA-58AE-6FF82EDE1E9E}" v="186" dt="2023-02-21T12:05:31.507"/>
    <p1510:client id="{827432A1-FF3B-F841-56B9-FC3799CB80B8}" v="70" dt="2023-02-16T14:15:04.610"/>
    <p1510:client id="{874E91A0-82B8-7EF6-7D1B-ECCFA34DC24A}" v="655" dt="2023-02-21T23:52:09.448"/>
    <p1510:client id="{9B75C07B-B2C3-A210-F95F-D31A0CD452B4}" v="3" dt="2023-02-15T12:19:39.246"/>
    <p1510:client id="{A6B7577E-6DDC-AA22-3D90-F031257D9C0C}" v="90" dt="2023-02-16T17:32:31.119"/>
    <p1510:client id="{A6CCBA87-36DA-62B8-D10E-F5062E2D9FD6}" v="417" dt="2023-02-15T18:56:47.866"/>
    <p1510:client id="{B04AFB49-D60E-141F-A48B-F9CE7F285B26}" v="220" dt="2023-02-16T18:23:25.501"/>
    <p1510:client id="{BDEC22FD-FA43-B8DC-48CF-475E1F6AA68E}" v="472" dt="2023-02-15T21:00:28.106"/>
    <p1510:client id="{C2EE1CD2-6A90-FF2B-0E70-76CF495C58C7}" v="211" dt="2023-02-16T12:46:45.389"/>
    <p1510:client id="{C6D2BACC-26CF-EE86-F2A7-30C7E142F5C7}" v="393" dt="2023-02-23T18:35:23.217"/>
    <p1510:client id="{D03010DE-E3E9-28E7-97AA-8DAF27BC8FC5}" v="1438" dt="2023-02-21T23:08:14.590"/>
    <p1510:client id="{D9433443-880E-F81D-E270-EB5AC43B11B8}" v="422" dt="2023-02-16T20:55:40.019"/>
    <p1510:client id="{EC4997F1-4466-4C75-EF24-720E71C51AD2}" v="1" dt="2023-02-15T17:01:15.709"/>
    <p1510:client id="{F727F2A2-68C3-AC5F-567F-A46D1F0E836A}" v="89" dt="2023-02-21T23:59:54.2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xml" Id="rId3" /><Relationship Type="http://schemas.openxmlformats.org/officeDocument/2006/relationships/theme" Target="theme/theme1.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viewProps" Target="viewProp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microsoft.com/office/2015/10/relationships/revisionInfo" Target="revisionInfo.xml" Id="rId24"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presProps" Target="presProp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tableStyles" Target="tableStyles.xml" Id="rId22"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2/24/2023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23028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2/24/2023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2871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2/24/2023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57924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2/24/2023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1545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2/24/2023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66561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2/24/2023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20013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2/24/2023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7537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2/24/2023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50649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2/24/2023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0030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2/24/2023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18617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2/24/2023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4334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2/24/2023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575996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2/24/2023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927740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2/24/2023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79349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2/24/2023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195887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2/24/2023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855088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2/24/2023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80373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2/24/2023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81124574"/>
      </p:ext>
    </p:extLst>
  </p:cSld>
  <p:clrMap bg1="lt1" tx1="dk1" bg2="lt2" tx2="dk2" accent1="accent1" accent2="accent2" accent3="accent3" accent4="accent4" accent5="accent5" accent6="accent6" hlink="hlink" folHlink="folHlink"/>
  <p:sldLayoutIdLst>
    <p:sldLayoutId id="2147484058" r:id="rId1"/>
    <p:sldLayoutId id="2147484059" r:id="rId2"/>
    <p:sldLayoutId id="2147484060" r:id="rId3"/>
    <p:sldLayoutId id="2147484061" r:id="rId4"/>
    <p:sldLayoutId id="2147484062" r:id="rId5"/>
    <p:sldLayoutId id="2147484063" r:id="rId6"/>
    <p:sldLayoutId id="2147484064" r:id="rId7"/>
    <p:sldLayoutId id="2147484065" r:id="rId8"/>
    <p:sldLayoutId id="2147484066" r:id="rId9"/>
    <p:sldLayoutId id="2147484067" r:id="rId10"/>
    <p:sldLayoutId id="2147484068" r:id="rId11"/>
    <p:sldLayoutId id="2147484069" r:id="rId12"/>
    <p:sldLayoutId id="2147484070" r:id="rId13"/>
    <p:sldLayoutId id="2147484071" r:id="rId14"/>
    <p:sldLayoutId id="2147484072" r:id="rId15"/>
    <p:sldLayoutId id="2147484073" r:id="rId16"/>
    <p:sldLayoutId id="2147484074"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technofaq.org/posts/2020/10/how-technology-can-and-does-improve-education/"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s://srcd.onlinelibrary.wiley.com/doi/epdf/10.1111/j.1467-8624.2008.01225.x"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onlinelibrary.wiley.com/doi/epdf/10.1111/add.13785"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6510" y="4451619"/>
            <a:ext cx="6213509" cy="1554127"/>
          </a:xfrm>
        </p:spPr>
        <p:txBody>
          <a:bodyPr vert="horz" lIns="91440" tIns="45720" rIns="91440" bIns="45720" rtlCol="0" anchor="ctr">
            <a:noAutofit/>
          </a:bodyPr>
          <a:lstStyle/>
          <a:p>
            <a:r>
              <a:rPr lang="en-US" sz="2400" dirty="0">
                <a:latin typeface="Times New Roman"/>
                <a:ea typeface="+mj-lt"/>
                <a:cs typeface="+mj-lt"/>
              </a:rPr>
              <a:t>Title Page: Children,Young People and Families</a:t>
            </a:r>
          </a:p>
          <a:p>
            <a:r>
              <a:rPr lang="en-US" sz="2400" dirty="0">
                <a:latin typeface="Times New Roman"/>
                <a:ea typeface="+mj-lt"/>
                <a:cs typeface="+mj-lt"/>
              </a:rPr>
              <a:t>Group Number: 8</a:t>
            </a:r>
            <a:br>
              <a:rPr lang="en-US" sz="2400" dirty="0">
                <a:latin typeface="Times New Roman"/>
                <a:ea typeface="+mj-lt"/>
                <a:cs typeface="+mj-lt"/>
              </a:rPr>
            </a:br>
            <a:r>
              <a:rPr lang="en-US" sz="2400" dirty="0">
                <a:latin typeface="Times New Roman"/>
                <a:ea typeface="+mj-lt"/>
                <a:cs typeface="+mj-lt"/>
              </a:rPr>
              <a:t>students name/ID:Kwabena 2027768/Peter 2018019 /Alex 2120203</a:t>
            </a:r>
          </a:p>
          <a:p>
            <a:r>
              <a:rPr lang="en-US" sz="2400" dirty="0">
                <a:latin typeface="Times New Roman"/>
                <a:ea typeface="+mj-lt"/>
                <a:cs typeface="+mj-lt"/>
              </a:rPr>
              <a:t>Module code: BMHP5004_BIRM</a:t>
            </a:r>
          </a:p>
          <a:p>
            <a:r>
              <a:rPr lang="en-US" sz="2400" dirty="0">
                <a:latin typeface="Times New Roman"/>
                <a:ea typeface="+mj-lt"/>
                <a:cs typeface="+mj-lt"/>
              </a:rPr>
              <a:t>Assignment title: Presentation of case study</a:t>
            </a:r>
            <a:br>
              <a:rPr lang="en-US" sz="2400" dirty="0">
                <a:latin typeface="Times New Roman"/>
                <a:ea typeface="+mj-lt"/>
                <a:cs typeface="+mj-lt"/>
              </a:rPr>
            </a:br>
            <a:r>
              <a:rPr lang="en-US" sz="2400" dirty="0">
                <a:latin typeface="Times New Roman"/>
                <a:ea typeface="+mj-lt"/>
                <a:cs typeface="+mj-lt"/>
              </a:rPr>
              <a:t>Date of presentation: 27th February 2023.</a:t>
            </a:r>
            <a:br>
              <a:rPr lang="en-US" sz="2400" dirty="0">
                <a:latin typeface="Times New Roman"/>
                <a:ea typeface="+mj-lt"/>
                <a:cs typeface="+mj-lt"/>
              </a:rPr>
            </a:br>
            <a:r>
              <a:rPr lang="en-US" sz="2400" dirty="0">
                <a:latin typeface="Times New Roman"/>
                <a:ea typeface="+mj-lt"/>
                <a:cs typeface="+mj-lt"/>
              </a:rPr>
              <a:t>Time of presentation: 12:10pm</a:t>
            </a:r>
          </a:p>
          <a:p>
            <a:r>
              <a:rPr lang="en-US" sz="2400" dirty="0">
                <a:latin typeface="Times New Roman"/>
                <a:ea typeface="+mj-lt"/>
                <a:cs typeface="+mj-lt"/>
              </a:rPr>
              <a:t>Lecturer's name: Rachael Rivers</a:t>
            </a:r>
          </a:p>
          <a:p>
            <a:endParaRPr lang="en-US" sz="2400">
              <a:cs typeface="Posterama"/>
            </a:endParaRPr>
          </a:p>
          <a:p>
            <a:endParaRPr lang="en-US">
              <a:cs typeface="Posterama"/>
            </a:endParaRPr>
          </a:p>
        </p:txBody>
      </p:sp>
      <p:pic>
        <p:nvPicPr>
          <p:cNvPr id="41" name="Picture 3" descr="Network Technology Background">
            <a:extLst>
              <a:ext uri="{FF2B5EF4-FFF2-40B4-BE49-F238E27FC236}">
                <a16:creationId xmlns:a16="http://schemas.microsoft.com/office/drawing/2014/main" id="{55FCC250-4F41-285C-9535-0C23250F475C}"/>
              </a:ext>
            </a:extLst>
          </p:cNvPr>
          <p:cNvPicPr>
            <a:picLocks noChangeAspect="1"/>
          </p:cNvPicPr>
          <p:nvPr/>
        </p:nvPicPr>
        <p:blipFill rotWithShape="1">
          <a:blip r:embed="rId2"/>
          <a:srcRect r="-4" b="3655"/>
          <a:stretch/>
        </p:blipFill>
        <p:spPr>
          <a:xfrm>
            <a:off x="20" y="1"/>
            <a:ext cx="5157397" cy="2894275"/>
          </a:xfrm>
          <a:custGeom>
            <a:avLst/>
            <a:gdLst/>
            <a:ahLst/>
            <a:cxnLst/>
            <a:rect l="l" t="t" r="r" b="b"/>
            <a:pathLst>
              <a:path w="4850829" h="2722222">
                <a:moveTo>
                  <a:pt x="1356063" y="2334472"/>
                </a:moveTo>
                <a:cubicBezTo>
                  <a:pt x="1463137" y="2334472"/>
                  <a:pt x="1549938" y="2421273"/>
                  <a:pt x="1549938" y="2528347"/>
                </a:cubicBezTo>
                <a:cubicBezTo>
                  <a:pt x="1549938" y="2635421"/>
                  <a:pt x="1463137" y="2722222"/>
                  <a:pt x="1356063" y="2722222"/>
                </a:cubicBezTo>
                <a:cubicBezTo>
                  <a:pt x="1248989" y="2722222"/>
                  <a:pt x="1162188" y="2635421"/>
                  <a:pt x="1162188" y="2528347"/>
                </a:cubicBezTo>
                <a:cubicBezTo>
                  <a:pt x="1162188" y="2421273"/>
                  <a:pt x="1248989" y="2334472"/>
                  <a:pt x="1356063" y="2334472"/>
                </a:cubicBezTo>
                <a:close/>
                <a:moveTo>
                  <a:pt x="3794643" y="1852703"/>
                </a:moveTo>
                <a:cubicBezTo>
                  <a:pt x="3981216" y="1852703"/>
                  <a:pt x="4132464" y="2003951"/>
                  <a:pt x="4132464" y="2190525"/>
                </a:cubicBezTo>
                <a:cubicBezTo>
                  <a:pt x="4132464" y="2377099"/>
                  <a:pt x="3981216" y="2528347"/>
                  <a:pt x="3794643" y="2528347"/>
                </a:cubicBezTo>
                <a:cubicBezTo>
                  <a:pt x="3608069" y="2528347"/>
                  <a:pt x="3456821" y="2377099"/>
                  <a:pt x="3456821" y="2190525"/>
                </a:cubicBezTo>
                <a:cubicBezTo>
                  <a:pt x="3456821" y="2003951"/>
                  <a:pt x="3608069" y="1852703"/>
                  <a:pt x="3794643" y="1852703"/>
                </a:cubicBezTo>
                <a:close/>
                <a:moveTo>
                  <a:pt x="0" y="0"/>
                </a:moveTo>
                <a:lnTo>
                  <a:pt x="4324377" y="0"/>
                </a:lnTo>
                <a:lnTo>
                  <a:pt x="4327199" y="8646"/>
                </a:lnTo>
                <a:cubicBezTo>
                  <a:pt x="4447647" y="296819"/>
                  <a:pt x="4863382" y="502880"/>
                  <a:pt x="4850538" y="914706"/>
                </a:cubicBezTo>
                <a:cubicBezTo>
                  <a:pt x="4841676" y="1189798"/>
                  <a:pt x="4644929" y="1474333"/>
                  <a:pt x="4404713" y="1581064"/>
                </a:cubicBezTo>
                <a:cubicBezTo>
                  <a:pt x="4036243" y="1744480"/>
                  <a:pt x="3758948" y="1404966"/>
                  <a:pt x="3451772" y="1577676"/>
                </a:cubicBezTo>
                <a:cubicBezTo>
                  <a:pt x="3196874" y="1720996"/>
                  <a:pt x="3236370" y="2105477"/>
                  <a:pt x="2931688" y="2387917"/>
                </a:cubicBezTo>
                <a:cubicBezTo>
                  <a:pt x="2703940" y="2599106"/>
                  <a:pt x="2452618" y="2582043"/>
                  <a:pt x="2170764" y="2549169"/>
                </a:cubicBezTo>
                <a:cubicBezTo>
                  <a:pt x="1789926" y="2504594"/>
                  <a:pt x="1780230" y="2259548"/>
                  <a:pt x="1456723" y="2209886"/>
                </a:cubicBezTo>
                <a:cubicBezTo>
                  <a:pt x="938069" y="2130184"/>
                  <a:pt x="668341" y="2713029"/>
                  <a:pt x="245522" y="2702108"/>
                </a:cubicBezTo>
                <a:cubicBezTo>
                  <a:pt x="217334" y="2701380"/>
                  <a:pt x="188466" y="2698013"/>
                  <a:pt x="158798" y="2691634"/>
                </a:cubicBezTo>
                <a:cubicBezTo>
                  <a:pt x="122186" y="2683747"/>
                  <a:pt x="86493" y="2671643"/>
                  <a:pt x="51966" y="2655923"/>
                </a:cubicBezTo>
                <a:lnTo>
                  <a:pt x="0" y="2626047"/>
                </a:lnTo>
                <a:close/>
              </a:path>
            </a:pathLst>
          </a:custGeom>
        </p:spPr>
      </p:pic>
      <p:pic>
        <p:nvPicPr>
          <p:cNvPr id="7" name="Picture 7">
            <a:extLst>
              <a:ext uri="{FF2B5EF4-FFF2-40B4-BE49-F238E27FC236}">
                <a16:creationId xmlns:a16="http://schemas.microsoft.com/office/drawing/2014/main" id="{B2A0062A-7051-78CC-5100-5A88ABC0224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3359" r="3" b="4909"/>
          <a:stretch/>
        </p:blipFill>
        <p:spPr>
          <a:xfrm>
            <a:off x="5355739" y="476249"/>
            <a:ext cx="6312211" cy="3056862"/>
          </a:xfrm>
          <a:custGeom>
            <a:avLst/>
            <a:gdLst/>
            <a:ahLst/>
            <a:cxnLst/>
            <a:rect l="l" t="t" r="r" b="b"/>
            <a:pathLst>
              <a:path w="4991611" h="2417325">
                <a:moveTo>
                  <a:pt x="1698515" y="1777228"/>
                </a:moveTo>
                <a:cubicBezTo>
                  <a:pt x="1741089" y="1769773"/>
                  <a:pt x="1786507" y="1778559"/>
                  <a:pt x="1824679" y="1805354"/>
                </a:cubicBezTo>
                <a:cubicBezTo>
                  <a:pt x="1901020" y="1858944"/>
                  <a:pt x="1919464" y="1964275"/>
                  <a:pt x="1865874" y="2040617"/>
                </a:cubicBezTo>
                <a:cubicBezTo>
                  <a:pt x="1812284" y="2116959"/>
                  <a:pt x="1706954" y="2135403"/>
                  <a:pt x="1630612" y="2081813"/>
                </a:cubicBezTo>
                <a:cubicBezTo>
                  <a:pt x="1554269" y="2028223"/>
                  <a:pt x="1535825" y="1922892"/>
                  <a:pt x="1589415" y="1846551"/>
                </a:cubicBezTo>
                <a:cubicBezTo>
                  <a:pt x="1616210" y="1808379"/>
                  <a:pt x="1655940" y="1784683"/>
                  <a:pt x="1698515" y="1777228"/>
                </a:cubicBezTo>
                <a:close/>
                <a:moveTo>
                  <a:pt x="203804" y="138075"/>
                </a:moveTo>
                <a:cubicBezTo>
                  <a:pt x="242325" y="138765"/>
                  <a:pt x="281060" y="150569"/>
                  <a:pt x="314966" y="174370"/>
                </a:cubicBezTo>
                <a:cubicBezTo>
                  <a:pt x="405384" y="237841"/>
                  <a:pt x="427228" y="362591"/>
                  <a:pt x="363758" y="453009"/>
                </a:cubicBezTo>
                <a:cubicBezTo>
                  <a:pt x="300287" y="543426"/>
                  <a:pt x="175537" y="565271"/>
                  <a:pt x="85119" y="501800"/>
                </a:cubicBezTo>
                <a:cubicBezTo>
                  <a:pt x="-5298" y="438330"/>
                  <a:pt x="-27143" y="313579"/>
                  <a:pt x="36328" y="223162"/>
                </a:cubicBezTo>
                <a:cubicBezTo>
                  <a:pt x="75997" y="166651"/>
                  <a:pt x="139603" y="136926"/>
                  <a:pt x="203804" y="138075"/>
                </a:cubicBezTo>
                <a:close/>
                <a:moveTo>
                  <a:pt x="4523751" y="0"/>
                </a:moveTo>
                <a:lnTo>
                  <a:pt x="4991611" y="0"/>
                </a:lnTo>
                <a:lnTo>
                  <a:pt x="4990548" y="56396"/>
                </a:lnTo>
                <a:cubicBezTo>
                  <a:pt x="4984038" y="86656"/>
                  <a:pt x="4971488" y="116139"/>
                  <a:pt x="4952586" y="143066"/>
                </a:cubicBezTo>
                <a:cubicBezTo>
                  <a:pt x="4876979" y="250772"/>
                  <a:pt x="4728373" y="276794"/>
                  <a:pt x="4620666" y="201187"/>
                </a:cubicBezTo>
                <a:cubicBezTo>
                  <a:pt x="4566812" y="163383"/>
                  <a:pt x="4533379" y="107329"/>
                  <a:pt x="4522861" y="47263"/>
                </a:cubicBezTo>
                <a:close/>
                <a:moveTo>
                  <a:pt x="541421" y="0"/>
                </a:moveTo>
                <a:lnTo>
                  <a:pt x="4356714" y="0"/>
                </a:lnTo>
                <a:lnTo>
                  <a:pt x="4356205" y="34459"/>
                </a:lnTo>
                <a:cubicBezTo>
                  <a:pt x="4362464" y="136224"/>
                  <a:pt x="4407157" y="234699"/>
                  <a:pt x="4484237" y="308330"/>
                </a:cubicBezTo>
                <a:cubicBezTo>
                  <a:pt x="4486133" y="310151"/>
                  <a:pt x="4488029" y="311972"/>
                  <a:pt x="4489907" y="313811"/>
                </a:cubicBezTo>
                <a:cubicBezTo>
                  <a:pt x="4733674" y="552267"/>
                  <a:pt x="4749088" y="944782"/>
                  <a:pt x="4524822" y="1201671"/>
                </a:cubicBezTo>
                <a:cubicBezTo>
                  <a:pt x="4437309" y="1301892"/>
                  <a:pt x="4326199" y="1368457"/>
                  <a:pt x="4207357" y="1400707"/>
                </a:cubicBezTo>
                <a:cubicBezTo>
                  <a:pt x="4066155" y="1439039"/>
                  <a:pt x="3957711" y="1552796"/>
                  <a:pt x="3920694" y="1694333"/>
                </a:cubicBezTo>
                <a:cubicBezTo>
                  <a:pt x="3882006" y="1842233"/>
                  <a:pt x="3807745" y="1983116"/>
                  <a:pt x="3697275" y="2103649"/>
                </a:cubicBezTo>
                <a:cubicBezTo>
                  <a:pt x="3339919" y="2493573"/>
                  <a:pt x="2728866" y="2524228"/>
                  <a:pt x="2334530" y="2171713"/>
                </a:cubicBezTo>
                <a:cubicBezTo>
                  <a:pt x="2237292" y="2084783"/>
                  <a:pt x="2161737" y="1982852"/>
                  <a:pt x="2108126" y="1872607"/>
                </a:cubicBezTo>
                <a:cubicBezTo>
                  <a:pt x="2041917" y="1736456"/>
                  <a:pt x="1902913" y="1651778"/>
                  <a:pt x="1751632" y="1647497"/>
                </a:cubicBezTo>
                <a:cubicBezTo>
                  <a:pt x="1363811" y="1636421"/>
                  <a:pt x="978655" y="1451953"/>
                  <a:pt x="721917" y="1088629"/>
                </a:cubicBezTo>
                <a:cubicBezTo>
                  <a:pt x="514495" y="795116"/>
                  <a:pt x="442915" y="431247"/>
                  <a:pt x="515690" y="89522"/>
                </a:cubicBezTo>
                <a:close/>
              </a:path>
            </a:pathLst>
          </a:custGeom>
        </p:spPr>
      </p:pic>
      <p:sp>
        <p:nvSpPr>
          <p:cNvPr id="5" name="TextBox 4">
            <a:extLst>
              <a:ext uri="{FF2B5EF4-FFF2-40B4-BE49-F238E27FC236}">
                <a16:creationId xmlns:a16="http://schemas.microsoft.com/office/drawing/2014/main" id="{46CD6F06-2306-5603-5C5E-DDAA604D06C9}"/>
              </a:ext>
            </a:extLst>
          </p:cNvPr>
          <p:cNvSpPr txBox="1"/>
          <p:nvPr/>
        </p:nvSpPr>
        <p:spPr>
          <a:xfrm>
            <a:off x="2323629" y="134525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F85148D7-1B29-B8F1-6B1B-A1570D4D7254}"/>
              </a:ext>
            </a:extLst>
          </p:cNvPr>
          <p:cNvSpPr txBox="1"/>
          <p:nvPr/>
        </p:nvSpPr>
        <p:spPr>
          <a:xfrm>
            <a:off x="3236148" y="60207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8" name="TextBox 7">
            <a:extLst>
              <a:ext uri="{FF2B5EF4-FFF2-40B4-BE49-F238E27FC236}">
                <a16:creationId xmlns:a16="http://schemas.microsoft.com/office/drawing/2014/main" id="{D2010EF6-32DD-B1D4-7E5A-0654E65BEFE2}"/>
              </a:ext>
            </a:extLst>
          </p:cNvPr>
          <p:cNvSpPr txBox="1"/>
          <p:nvPr/>
        </p:nvSpPr>
        <p:spPr>
          <a:xfrm>
            <a:off x="9413675" y="6657945"/>
            <a:ext cx="277832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D8421-7943-2041-C8A9-6437FF48B473}"/>
              </a:ext>
            </a:extLst>
          </p:cNvPr>
          <p:cNvSpPr>
            <a:spLocks noGrp="1"/>
          </p:cNvSpPr>
          <p:nvPr>
            <p:ph type="title"/>
          </p:nvPr>
        </p:nvSpPr>
        <p:spPr>
          <a:xfrm>
            <a:off x="609600" y="552783"/>
            <a:ext cx="10972800" cy="1570804"/>
          </a:xfrm>
        </p:spPr>
        <p:txBody>
          <a:bodyPr>
            <a:normAutofit/>
          </a:bodyPr>
          <a:lstStyle/>
          <a:p>
            <a:r>
              <a:rPr lang="en-US">
                <a:cs typeface="Posterama"/>
              </a:rPr>
              <a:t>Presentation content</a:t>
            </a:r>
            <a:endParaRPr lang="en-US"/>
          </a:p>
        </p:txBody>
      </p:sp>
      <p:sp>
        <p:nvSpPr>
          <p:cNvPr id="3" name="Content Placeholder 2">
            <a:extLst>
              <a:ext uri="{FF2B5EF4-FFF2-40B4-BE49-F238E27FC236}">
                <a16:creationId xmlns:a16="http://schemas.microsoft.com/office/drawing/2014/main" id="{2B3B7BAF-C47D-0413-A5F0-0B18412E3832}"/>
              </a:ext>
            </a:extLst>
          </p:cNvPr>
          <p:cNvSpPr>
            <a:spLocks noGrp="1"/>
          </p:cNvSpPr>
          <p:nvPr>
            <p:ph idx="1"/>
          </p:nvPr>
        </p:nvSpPr>
        <p:spPr>
          <a:xfrm>
            <a:off x="524932" y="2119499"/>
            <a:ext cx="5201451" cy="3445893"/>
          </a:xfrm>
        </p:spPr>
        <p:txBody>
          <a:bodyPr vert="horz" lIns="91440" tIns="45720" rIns="91440" bIns="45720" rtlCol="0" anchor="t">
            <a:noAutofit/>
          </a:bodyPr>
          <a:lstStyle/>
          <a:p>
            <a:pPr>
              <a:lnSpc>
                <a:spcPct val="100000"/>
              </a:lnSpc>
            </a:pPr>
            <a:endParaRPr lang="en-US" sz="1400" dirty="0"/>
          </a:p>
          <a:p>
            <a:pPr>
              <a:lnSpc>
                <a:spcPct val="100000"/>
              </a:lnSpc>
            </a:pPr>
            <a:r>
              <a:rPr lang="en-US" dirty="0"/>
              <a:t>In this presentation we will talk about anti-social behavior regarding a primary school age boy who was viewed to be behaving disruptively. Focusing on introduction, the risk factors of the:</a:t>
            </a:r>
          </a:p>
          <a:p>
            <a:pPr>
              <a:lnSpc>
                <a:spcPct val="100000"/>
              </a:lnSpc>
            </a:pPr>
            <a:r>
              <a:rPr lang="en-US" dirty="0"/>
              <a:t>Mother</a:t>
            </a:r>
          </a:p>
          <a:p>
            <a:pPr>
              <a:lnSpc>
                <a:spcPct val="100000"/>
              </a:lnSpc>
            </a:pPr>
            <a:r>
              <a:rPr lang="en-US" dirty="0"/>
              <a:t>Child</a:t>
            </a:r>
          </a:p>
          <a:p>
            <a:pPr>
              <a:lnSpc>
                <a:spcPct val="100000"/>
              </a:lnSpc>
            </a:pPr>
            <a:r>
              <a:rPr lang="en-US" dirty="0"/>
              <a:t>Father</a:t>
            </a:r>
          </a:p>
          <a:p>
            <a:pPr>
              <a:lnSpc>
                <a:spcPct val="100000"/>
              </a:lnSpc>
            </a:pPr>
            <a:r>
              <a:rPr lang="en-US" dirty="0"/>
              <a:t>We will also touch on the:</a:t>
            </a:r>
          </a:p>
          <a:p>
            <a:pPr>
              <a:lnSpc>
                <a:spcPct val="100000"/>
              </a:lnSpc>
            </a:pPr>
            <a:r>
              <a:rPr lang="en-US" dirty="0"/>
              <a:t>Current relevant policies</a:t>
            </a:r>
          </a:p>
          <a:p>
            <a:pPr>
              <a:lnSpc>
                <a:spcPct val="100000"/>
              </a:lnSpc>
            </a:pPr>
            <a:r>
              <a:rPr lang="en-US" dirty="0"/>
              <a:t>Multi agency partnership approach and </a:t>
            </a:r>
          </a:p>
          <a:p>
            <a:pPr>
              <a:lnSpc>
                <a:spcPct val="100000"/>
              </a:lnSpc>
            </a:pPr>
            <a:r>
              <a:rPr lang="en-US" dirty="0"/>
              <a:t>Conclusion </a:t>
            </a:r>
          </a:p>
        </p:txBody>
      </p:sp>
      <p:pic>
        <p:nvPicPr>
          <p:cNvPr id="7" name="Graphic 6" descr="Classroom">
            <a:extLst>
              <a:ext uri="{FF2B5EF4-FFF2-40B4-BE49-F238E27FC236}">
                <a16:creationId xmlns:a16="http://schemas.microsoft.com/office/drawing/2014/main" id="{C1A448E5-D80C-E0C3-9E61-3D4C8EA3B61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83046" y="2636356"/>
            <a:ext cx="3445892" cy="3445892"/>
          </a:xfrm>
          <a:prstGeom prst="rect">
            <a:avLst/>
          </a:prstGeom>
        </p:spPr>
      </p:pic>
    </p:spTree>
    <p:extLst>
      <p:ext uri="{BB962C8B-B14F-4D97-AF65-F5344CB8AC3E}">
        <p14:creationId xmlns:p14="http://schemas.microsoft.com/office/powerpoint/2010/main" val="2570490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6FB44-BF9D-C59E-54A3-B4A4E68B8E99}"/>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C36FC0C-6C35-56D6-8D73-1BAD29480B43}"/>
              </a:ext>
            </a:extLst>
          </p:cNvPr>
          <p:cNvSpPr>
            <a:spLocks noGrp="1"/>
          </p:cNvSpPr>
          <p:nvPr>
            <p:ph idx="1"/>
          </p:nvPr>
        </p:nvSpPr>
        <p:spPr>
          <a:xfrm>
            <a:off x="332477" y="2613542"/>
            <a:ext cx="7387924" cy="3416300"/>
          </a:xfrm>
        </p:spPr>
        <p:txBody>
          <a:bodyPr vert="horz" lIns="91440" tIns="45720" rIns="91440" bIns="45720" rtlCol="0" anchor="t">
            <a:normAutofit/>
          </a:bodyPr>
          <a:lstStyle/>
          <a:p>
            <a:r>
              <a:rPr lang="en-GB" dirty="0"/>
              <a:t>According to Hall, parents should incline to provide well mental and physical health for children.  As for instance mothers are mindful of their physical welfare during their months of pregnancy many parents know the huge significance of physical health. Public health promotes children's overall wellbeing to be in the interest of adults because the children of today shape the future of tomorrow (Hall, 2009). </a:t>
            </a:r>
            <a:endParaRPr lang="en-US" dirty="0"/>
          </a:p>
        </p:txBody>
      </p:sp>
      <p:sp>
        <p:nvSpPr>
          <p:cNvPr id="4" name="TextBox 3">
            <a:extLst>
              <a:ext uri="{FF2B5EF4-FFF2-40B4-BE49-F238E27FC236}">
                <a16:creationId xmlns:a16="http://schemas.microsoft.com/office/drawing/2014/main" id="{52879A90-061C-B8D6-67C0-848BC01A35D2}"/>
              </a:ext>
            </a:extLst>
          </p:cNvPr>
          <p:cNvSpPr txBox="1"/>
          <p:nvPr/>
        </p:nvSpPr>
        <p:spPr>
          <a:xfrm>
            <a:off x="8460047" y="535043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Upbringing of children</a:t>
            </a:r>
          </a:p>
        </p:txBody>
      </p:sp>
      <p:pic>
        <p:nvPicPr>
          <p:cNvPr id="5" name="Picture 5" descr="A picture containing sky, outdoor, person, sport&#10;&#10;Description automatically generated">
            <a:extLst>
              <a:ext uri="{FF2B5EF4-FFF2-40B4-BE49-F238E27FC236}">
                <a16:creationId xmlns:a16="http://schemas.microsoft.com/office/drawing/2014/main" id="{3E92523D-A82F-E737-4D88-70ED3A4C4D9C}"/>
              </a:ext>
            </a:extLst>
          </p:cNvPr>
          <p:cNvPicPr>
            <a:picLocks noChangeAspect="1"/>
          </p:cNvPicPr>
          <p:nvPr/>
        </p:nvPicPr>
        <p:blipFill>
          <a:blip r:embed="rId2"/>
          <a:stretch>
            <a:fillRect/>
          </a:stretch>
        </p:blipFill>
        <p:spPr>
          <a:xfrm>
            <a:off x="7643003" y="2519776"/>
            <a:ext cx="4382218" cy="2637957"/>
          </a:xfrm>
          <a:prstGeom prst="rect">
            <a:avLst/>
          </a:prstGeom>
        </p:spPr>
      </p:pic>
    </p:spTree>
    <p:extLst>
      <p:ext uri="{BB962C8B-B14F-4D97-AF65-F5344CB8AC3E}">
        <p14:creationId xmlns:p14="http://schemas.microsoft.com/office/powerpoint/2010/main" val="1089643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68303-D4D4-07BE-21BA-19BD1FB160DF}"/>
              </a:ext>
            </a:extLst>
          </p:cNvPr>
          <p:cNvSpPr>
            <a:spLocks noGrp="1"/>
          </p:cNvSpPr>
          <p:nvPr>
            <p:ph type="title"/>
          </p:nvPr>
        </p:nvSpPr>
        <p:spPr/>
        <p:txBody>
          <a:bodyPr/>
          <a:lstStyle/>
          <a:p>
            <a:r>
              <a:rPr lang="en-GB" dirty="0"/>
              <a:t>Implications of hostile environment</a:t>
            </a:r>
          </a:p>
        </p:txBody>
      </p:sp>
      <p:sp>
        <p:nvSpPr>
          <p:cNvPr id="3" name="Content Placeholder 2">
            <a:extLst>
              <a:ext uri="{FF2B5EF4-FFF2-40B4-BE49-F238E27FC236}">
                <a16:creationId xmlns:a16="http://schemas.microsoft.com/office/drawing/2014/main" id="{1B333CF7-68E3-8387-C23B-383C594DC7A4}"/>
              </a:ext>
            </a:extLst>
          </p:cNvPr>
          <p:cNvSpPr>
            <a:spLocks noGrp="1"/>
          </p:cNvSpPr>
          <p:nvPr>
            <p:ph idx="1"/>
          </p:nvPr>
        </p:nvSpPr>
        <p:spPr>
          <a:xfrm>
            <a:off x="1154955" y="3049198"/>
            <a:ext cx="9443884" cy="3416300"/>
          </a:xfrm>
        </p:spPr>
        <p:txBody>
          <a:bodyPr vert="horz" lIns="91440" tIns="45720" rIns="91440" bIns="45720" rtlCol="0" anchor="t">
            <a:normAutofit/>
          </a:bodyPr>
          <a:lstStyle/>
          <a:p>
            <a:pPr algn="ctr"/>
            <a:r>
              <a:rPr lang="en-GB" dirty="0"/>
              <a:t>'Social service professionals are more frequently identifying children who witness adult domestic violence as victims of abuse' (</a:t>
            </a:r>
            <a:r>
              <a:rPr lang="en-GB" dirty="0" err="1"/>
              <a:t>Edleson</a:t>
            </a:r>
            <a:r>
              <a:rPr lang="en-GB" dirty="0"/>
              <a:t>, 1999, p. 839). </a:t>
            </a:r>
          </a:p>
          <a:p>
            <a:pPr algn="ctr"/>
            <a:endParaRPr lang="en-GB" dirty="0"/>
          </a:p>
          <a:p>
            <a:r>
              <a:rPr lang="en-GB" dirty="0"/>
              <a:t>There seems to be an essential link between the challenges children face in domestic family homes and the difficulties surrounding kids. </a:t>
            </a:r>
            <a:r>
              <a:rPr lang="en-GB" dirty="0">
                <a:ea typeface="+mn-lt"/>
                <a:cs typeface="+mn-lt"/>
              </a:rPr>
              <a:t>The event of domestic violence comes </a:t>
            </a:r>
            <a:r>
              <a:rPr lang="en-GB" noProof="1">
                <a:ea typeface="+mn-lt"/>
                <a:cs typeface="+mn-lt"/>
              </a:rPr>
              <a:t>as a result of</a:t>
            </a:r>
            <a:r>
              <a:rPr lang="en-GB" dirty="0">
                <a:ea typeface="+mn-lt"/>
                <a:cs typeface="+mn-lt"/>
              </a:rPr>
              <a:t> several and various disruptive behaviour related, emotional- and intelligence issues among children (</a:t>
            </a:r>
            <a:r>
              <a:rPr lang="en-GB" dirty="0" err="1">
                <a:ea typeface="+mn-lt"/>
                <a:cs typeface="+mn-lt"/>
              </a:rPr>
              <a:t>Edleson</a:t>
            </a:r>
            <a:r>
              <a:rPr lang="en-GB" dirty="0">
                <a:ea typeface="+mn-lt"/>
                <a:cs typeface="+mn-lt"/>
              </a:rPr>
              <a:t>, 1999).</a:t>
            </a:r>
          </a:p>
        </p:txBody>
      </p:sp>
    </p:spTree>
    <p:extLst>
      <p:ext uri="{BB962C8B-B14F-4D97-AF65-F5344CB8AC3E}">
        <p14:creationId xmlns:p14="http://schemas.microsoft.com/office/powerpoint/2010/main" val="959455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8D008-87F7-B050-4260-A98AA91F07E8}"/>
              </a:ext>
            </a:extLst>
          </p:cNvPr>
          <p:cNvSpPr>
            <a:spLocks noGrp="1"/>
          </p:cNvSpPr>
          <p:nvPr>
            <p:ph type="title"/>
          </p:nvPr>
        </p:nvSpPr>
        <p:spPr>
          <a:xfrm>
            <a:off x="1154954" y="585479"/>
            <a:ext cx="10213526" cy="1353945"/>
          </a:xfrm>
        </p:spPr>
        <p:txBody>
          <a:bodyPr/>
          <a:lstStyle/>
          <a:p>
            <a:r>
              <a:rPr lang="en-GB" dirty="0"/>
              <a:t>The thereby parental influence on the children and whole family</a:t>
            </a:r>
          </a:p>
        </p:txBody>
      </p:sp>
      <p:sp>
        <p:nvSpPr>
          <p:cNvPr id="3" name="Content Placeholder 2">
            <a:extLst>
              <a:ext uri="{FF2B5EF4-FFF2-40B4-BE49-F238E27FC236}">
                <a16:creationId xmlns:a16="http://schemas.microsoft.com/office/drawing/2014/main" id="{0CDDCE90-AE80-352A-AB13-6F98E161174D}"/>
              </a:ext>
            </a:extLst>
          </p:cNvPr>
          <p:cNvSpPr>
            <a:spLocks noGrp="1"/>
          </p:cNvSpPr>
          <p:nvPr>
            <p:ph idx="1"/>
          </p:nvPr>
        </p:nvSpPr>
        <p:spPr>
          <a:xfrm>
            <a:off x="1154954" y="2718519"/>
            <a:ext cx="9256979" cy="3919507"/>
          </a:xfrm>
        </p:spPr>
        <p:txBody>
          <a:bodyPr vert="horz" lIns="91440" tIns="45720" rIns="91440" bIns="45720" rtlCol="0" anchor="t">
            <a:normAutofit/>
          </a:bodyPr>
          <a:lstStyle/>
          <a:p>
            <a:r>
              <a:rPr lang="en-GB" dirty="0"/>
              <a:t>On consideration of the above research, the impact and evaluation is as follows:</a:t>
            </a:r>
          </a:p>
          <a:p>
            <a:endParaRPr lang="en-GB" dirty="0"/>
          </a:p>
          <a:p>
            <a:r>
              <a:rPr lang="en-GB" dirty="0"/>
              <a:t>Child (primary school age boy): disturbing behaviour due to lack of parenting</a:t>
            </a:r>
          </a:p>
          <a:p>
            <a:endParaRPr lang="en-GB" dirty="0"/>
          </a:p>
          <a:p>
            <a:r>
              <a:rPr lang="en-GB" dirty="0"/>
              <a:t>Child (</a:t>
            </a:r>
            <a:r>
              <a:rPr lang="en-GB" dirty="0">
                <a:ea typeface="+mn-lt"/>
                <a:cs typeface="+mn-lt"/>
              </a:rPr>
              <a:t>primary school  age daughter</a:t>
            </a:r>
            <a:r>
              <a:rPr lang="en-GB" dirty="0"/>
              <a:t>): faces similar hardships consequentially (huge suspicion on her being similarly affected)</a:t>
            </a:r>
          </a:p>
          <a:p>
            <a:endParaRPr lang="en-GB" dirty="0"/>
          </a:p>
          <a:p>
            <a:r>
              <a:rPr lang="en-GB" dirty="0"/>
              <a:t>Child (teenage daughter): Strong premonition that if current situation remains the daughter my need to go therapy along with siblings (especially her to not further harm her future career) </a:t>
            </a:r>
          </a:p>
        </p:txBody>
      </p:sp>
    </p:spTree>
    <p:extLst>
      <p:ext uri="{BB962C8B-B14F-4D97-AF65-F5344CB8AC3E}">
        <p14:creationId xmlns:p14="http://schemas.microsoft.com/office/powerpoint/2010/main" val="4259358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omestic abuse legislation should recognise children as victims | About ...">
            <a:extLst>
              <a:ext uri="{FF2B5EF4-FFF2-40B4-BE49-F238E27FC236}">
                <a16:creationId xmlns:a16="http://schemas.microsoft.com/office/drawing/2014/main" id="{596AE94F-1B57-09A6-56E4-EBD3F5F2EED6}"/>
              </a:ext>
            </a:extLst>
          </p:cNvPr>
          <p:cNvPicPr>
            <a:picLocks noChangeAspect="1"/>
          </p:cNvPicPr>
          <p:nvPr/>
        </p:nvPicPr>
        <p:blipFill rotWithShape="1">
          <a:blip r:embed="rId2"/>
          <a:srcRect r="1" b="2674"/>
          <a:stretch/>
        </p:blipFill>
        <p:spPr>
          <a:xfrm>
            <a:off x="477085" y="466162"/>
            <a:ext cx="11237832" cy="3937502"/>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dirty="0">
              <a:solidFill>
                <a:schemeClr val="tx1"/>
              </a:solidFill>
            </a:endParaRPr>
          </a:p>
        </p:txBody>
      </p:sp>
      <p:sp>
        <p:nvSpPr>
          <p:cNvPr id="22" name="Freeform: Shape 25">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01F7F88C-23A4-CF99-9C22-AC5C8F67DE60}"/>
              </a:ext>
            </a:extLst>
          </p:cNvPr>
          <p:cNvSpPr>
            <a:spLocks noGrp="1"/>
          </p:cNvSpPr>
          <p:nvPr>
            <p:ph type="title"/>
          </p:nvPr>
        </p:nvSpPr>
        <p:spPr>
          <a:xfrm>
            <a:off x="1154955" y="4110824"/>
            <a:ext cx="5015258" cy="1908975"/>
          </a:xfrm>
        </p:spPr>
        <p:txBody>
          <a:bodyPr>
            <a:normAutofit/>
          </a:bodyPr>
          <a:lstStyle/>
          <a:p>
            <a:pPr>
              <a:lnSpc>
                <a:spcPct val="90000"/>
              </a:lnSpc>
            </a:pPr>
            <a:r>
              <a:rPr lang="en-GB" sz="1200">
                <a:solidFill>
                  <a:schemeClr val="tx1"/>
                </a:solidFill>
              </a:rPr>
              <a:t>Options to be considered in assessment of the family to improve their current situation including each member and family as a whole are: -</a:t>
            </a:r>
            <a:br>
              <a:rPr lang="en-GB" sz="1200">
                <a:solidFill>
                  <a:schemeClr val="tx1"/>
                </a:solidFill>
              </a:rPr>
            </a:br>
            <a:r>
              <a:rPr lang="en-GB" sz="1200">
                <a:solidFill>
                  <a:schemeClr val="tx1"/>
                </a:solidFill>
              </a:rPr>
              <a:t>1: The option is to see that the children's rights and needs are met.</a:t>
            </a:r>
            <a:br>
              <a:rPr lang="en-GB" sz="1200">
                <a:solidFill>
                  <a:schemeClr val="tx1"/>
                </a:solidFill>
              </a:rPr>
            </a:br>
            <a:r>
              <a:rPr lang="en-GB" sz="1200">
                <a:solidFill>
                  <a:schemeClr val="tx1"/>
                </a:solidFill>
              </a:rPr>
              <a:t>2: Since there </a:t>
            </a:r>
            <a:r>
              <a:rPr lang="en-GB" sz="1200">
                <a:solidFill>
                  <a:schemeClr val="tx1"/>
                </a:solidFill>
                <a:ea typeface="+mj-lt"/>
                <a:cs typeface="+mj-lt"/>
              </a:rPr>
              <a:t>is</a:t>
            </a:r>
            <a:r>
              <a:rPr lang="en-GB" sz="1200">
                <a:solidFill>
                  <a:schemeClr val="tx1"/>
                </a:solidFill>
              </a:rPr>
              <a:t> a situation of domestic violence, an investigation should be carried out to know thr type of violence.</a:t>
            </a:r>
            <a:br>
              <a:rPr lang="en-GB" sz="1200">
                <a:solidFill>
                  <a:schemeClr val="tx1"/>
                </a:solidFill>
              </a:rPr>
            </a:br>
            <a:r>
              <a:rPr lang="en-GB" sz="1200">
                <a:solidFill>
                  <a:schemeClr val="tx1"/>
                </a:solidFill>
              </a:rPr>
              <a:t>According to Krug E. et al (2002) domestic violence is  interpersonal violence which takes place within the domestic scope. </a:t>
            </a:r>
            <a:br>
              <a:rPr lang="en-US" sz="1200">
                <a:solidFill>
                  <a:schemeClr val="tx1"/>
                </a:solidFill>
              </a:rPr>
            </a:br>
            <a:endParaRPr lang="en-GB" sz="1200">
              <a:solidFill>
                <a:schemeClr val="tx1"/>
              </a:solidFill>
            </a:endParaRPr>
          </a:p>
        </p:txBody>
      </p:sp>
      <p:sp>
        <p:nvSpPr>
          <p:cNvPr id="19" name="Content Placeholder 7">
            <a:extLst>
              <a:ext uri="{FF2B5EF4-FFF2-40B4-BE49-F238E27FC236}">
                <a16:creationId xmlns:a16="http://schemas.microsoft.com/office/drawing/2014/main" id="{2CCB6064-ADCC-BF7D-E987-B9F618692DA9}"/>
              </a:ext>
            </a:extLst>
          </p:cNvPr>
          <p:cNvSpPr>
            <a:spLocks noGrp="1"/>
          </p:cNvSpPr>
          <p:nvPr>
            <p:ph idx="1"/>
          </p:nvPr>
        </p:nvSpPr>
        <p:spPr>
          <a:xfrm>
            <a:off x="6375894" y="4110824"/>
            <a:ext cx="4772509" cy="1908976"/>
          </a:xfrm>
        </p:spPr>
        <p:txBody>
          <a:bodyPr anchor="ctr">
            <a:normAutofit/>
          </a:bodyPr>
          <a:lstStyle/>
          <a:p>
            <a:pPr marL="0" indent="0">
              <a:lnSpc>
                <a:spcPct val="90000"/>
              </a:lnSpc>
              <a:buNone/>
            </a:pPr>
            <a:endParaRPr lang="en-US" sz="1000">
              <a:solidFill>
                <a:schemeClr val="tx1"/>
              </a:solidFill>
            </a:endParaRPr>
          </a:p>
          <a:p>
            <a:pPr marL="0" indent="0">
              <a:lnSpc>
                <a:spcPct val="90000"/>
              </a:lnSpc>
              <a:buNone/>
            </a:pPr>
            <a:endParaRPr lang="en-US" sz="1000">
              <a:solidFill>
                <a:schemeClr val="tx1"/>
              </a:solidFill>
            </a:endParaRPr>
          </a:p>
          <a:p>
            <a:pPr marL="0" indent="0">
              <a:lnSpc>
                <a:spcPct val="90000"/>
              </a:lnSpc>
              <a:buNone/>
            </a:pPr>
            <a:endParaRPr lang="en-US" sz="1000">
              <a:solidFill>
                <a:schemeClr val="tx1"/>
              </a:solidFill>
            </a:endParaRPr>
          </a:p>
          <a:p>
            <a:pPr marL="0" indent="0">
              <a:lnSpc>
                <a:spcPct val="90000"/>
              </a:lnSpc>
              <a:buNone/>
            </a:pPr>
            <a:endParaRPr lang="en-US" sz="1000">
              <a:solidFill>
                <a:schemeClr val="tx1"/>
              </a:solidFill>
            </a:endParaRPr>
          </a:p>
          <a:p>
            <a:pPr marL="0" indent="0">
              <a:lnSpc>
                <a:spcPct val="90000"/>
              </a:lnSpc>
              <a:buNone/>
            </a:pPr>
            <a:r>
              <a:rPr lang="en-US" sz="1000">
                <a:solidFill>
                  <a:schemeClr val="tx1"/>
                </a:solidFill>
              </a:rPr>
              <a:t>The type of domestic violence should be investigated because according to </a:t>
            </a:r>
            <a:r>
              <a:rPr lang="en-US" sz="1000">
                <a:solidFill>
                  <a:schemeClr val="tx1"/>
                </a:solidFill>
                <a:ea typeface="+mn-lt"/>
                <a:cs typeface="+mn-lt"/>
              </a:rPr>
              <a:t>Henning, K., &amp; Klesges, L.M (2003) people who physical abuse their partners also psychologically abuse them. There are diverse types of domestic abuse such as: -emotional abuse, sexual abuse, verbal abuse, economic abuse</a:t>
            </a:r>
            <a:endParaRPr lang="en-US" sz="1000">
              <a:solidFill>
                <a:schemeClr val="tx1"/>
              </a:solidFill>
            </a:endParaRPr>
          </a:p>
          <a:p>
            <a:pPr marL="0" indent="0">
              <a:lnSpc>
                <a:spcPct val="90000"/>
              </a:lnSpc>
              <a:buNone/>
            </a:pPr>
            <a:endParaRPr lang="en-US" sz="1000">
              <a:solidFill>
                <a:schemeClr val="tx1"/>
              </a:solidFill>
            </a:endParaRPr>
          </a:p>
          <a:p>
            <a:pPr marL="0" indent="0">
              <a:lnSpc>
                <a:spcPct val="90000"/>
              </a:lnSpc>
              <a:buNone/>
            </a:pPr>
            <a:endParaRPr lang="en-US" sz="1000">
              <a:solidFill>
                <a:schemeClr val="tx1"/>
              </a:solidFill>
            </a:endParaRPr>
          </a:p>
          <a:p>
            <a:pPr marL="0" indent="0">
              <a:lnSpc>
                <a:spcPct val="90000"/>
              </a:lnSpc>
              <a:buNone/>
            </a:pPr>
            <a:endParaRPr lang="en-US" sz="1000">
              <a:solidFill>
                <a:schemeClr val="tx1"/>
              </a:solidFill>
            </a:endParaRPr>
          </a:p>
          <a:p>
            <a:pPr>
              <a:lnSpc>
                <a:spcPct val="90000"/>
              </a:lnSpc>
              <a:buAutoNum type="arabicPeriod"/>
            </a:pPr>
            <a:endParaRPr lang="en-US" sz="1000">
              <a:solidFill>
                <a:schemeClr val="tx1"/>
              </a:solidFill>
            </a:endParaRPr>
          </a:p>
          <a:p>
            <a:pPr marL="0" indent="0">
              <a:lnSpc>
                <a:spcPct val="90000"/>
              </a:lnSpc>
              <a:buNone/>
            </a:pPr>
            <a:endParaRPr lang="en-US" sz="1000">
              <a:solidFill>
                <a:schemeClr val="tx1"/>
              </a:solidFill>
            </a:endParaRPr>
          </a:p>
          <a:p>
            <a:pPr marL="0" indent="0">
              <a:lnSpc>
                <a:spcPct val="90000"/>
              </a:lnSpc>
              <a:buNone/>
            </a:pPr>
            <a:endParaRPr lang="en-US" sz="1000">
              <a:solidFill>
                <a:schemeClr val="tx1"/>
              </a:solidFill>
            </a:endParaRPr>
          </a:p>
        </p:txBody>
      </p:sp>
    </p:spTree>
    <p:extLst>
      <p:ext uri="{BB962C8B-B14F-4D97-AF65-F5344CB8AC3E}">
        <p14:creationId xmlns:p14="http://schemas.microsoft.com/office/powerpoint/2010/main" val="263655883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4" name="Rectangle 43">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Oval 44">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6" name="Oval 45">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7" name="Oval 46">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8" name="Oval 47">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0"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51"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52"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54" name="Rectangle 53">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6" name="Rectangle 55">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58" name="Freeform: Shape 57">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60"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6" name="Title 5">
            <a:extLst>
              <a:ext uri="{FF2B5EF4-FFF2-40B4-BE49-F238E27FC236}">
                <a16:creationId xmlns:a16="http://schemas.microsoft.com/office/drawing/2014/main" id="{EEC800F8-6E17-73A1-BA14-E3AABC3BAEF2}"/>
              </a:ext>
            </a:extLst>
          </p:cNvPr>
          <p:cNvSpPr>
            <a:spLocks noGrp="1"/>
          </p:cNvSpPr>
          <p:nvPr>
            <p:ph type="title"/>
          </p:nvPr>
        </p:nvSpPr>
        <p:spPr>
          <a:xfrm>
            <a:off x="1154955" y="973668"/>
            <a:ext cx="2942210" cy="1020232"/>
          </a:xfrm>
        </p:spPr>
        <p:txBody>
          <a:bodyPr vert="horz" lIns="91440" tIns="45720" rIns="91440" bIns="45720" rtlCol="0" anchor="ctr">
            <a:normAutofit/>
          </a:bodyPr>
          <a:lstStyle/>
          <a:p>
            <a:pPr>
              <a:lnSpc>
                <a:spcPct val="90000"/>
              </a:lnSpc>
            </a:pPr>
            <a:r>
              <a:rPr lang="en-US" sz="1200">
                <a:solidFill>
                  <a:schemeClr val="tx1"/>
                </a:solidFill>
              </a:rPr>
              <a:t>Options to be considered in an assessment of the family to improve the current situation and wellbeing of the family, including each individual and family as a whole .</a:t>
            </a:r>
          </a:p>
        </p:txBody>
      </p:sp>
      <p:pic>
        <p:nvPicPr>
          <p:cNvPr id="7" name="Picture 7" descr="Family counseling session at home with therapist. - Ocean Mental Health ...">
            <a:extLst>
              <a:ext uri="{FF2B5EF4-FFF2-40B4-BE49-F238E27FC236}">
                <a16:creationId xmlns:a16="http://schemas.microsoft.com/office/drawing/2014/main" id="{100FDCB2-D0AC-593E-E828-88378DBF91F3}"/>
              </a:ext>
            </a:extLst>
          </p:cNvPr>
          <p:cNvPicPr>
            <a:picLocks noGrp="1" noChangeAspect="1"/>
          </p:cNvPicPr>
          <p:nvPr>
            <p:ph sz="half" idx="2"/>
          </p:nvPr>
        </p:nvPicPr>
        <p:blipFill rotWithShape="1">
          <a:blip r:embed="rId3"/>
          <a:srcRect l="14601" r="4143" b="1"/>
          <a:stretch/>
        </p:blipFill>
        <p:spPr>
          <a:xfrm>
            <a:off x="8990229" y="3291034"/>
            <a:ext cx="3386665" cy="3295179"/>
          </a:xfrm>
          <a:prstGeom prst="rect">
            <a:avLst/>
          </a:prstGeom>
        </p:spPr>
      </p:pic>
      <p:sp>
        <p:nvSpPr>
          <p:cNvPr id="62" name="Rectangle 61">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4" name="Oval 63">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6" name="Oval 65">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8760B16-FC09-0563-74E4-ED4BCFF1778F}"/>
              </a:ext>
            </a:extLst>
          </p:cNvPr>
          <p:cNvSpPr>
            <a:spLocks noGrp="1"/>
          </p:cNvSpPr>
          <p:nvPr>
            <p:ph sz="half" idx="1"/>
          </p:nvPr>
        </p:nvSpPr>
        <p:spPr>
          <a:xfrm>
            <a:off x="1154955" y="2120900"/>
            <a:ext cx="3133726" cy="3898900"/>
          </a:xfrm>
        </p:spPr>
        <p:txBody>
          <a:bodyPr vert="horz" lIns="91440" tIns="45720" rIns="91440" bIns="45720" rtlCol="0" anchor="t">
            <a:normAutofit/>
          </a:bodyPr>
          <a:lstStyle/>
          <a:p>
            <a:pPr>
              <a:lnSpc>
                <a:spcPct val="90000"/>
              </a:lnSpc>
            </a:pPr>
            <a:r>
              <a:rPr lang="en-US" sz="1400" dirty="0">
                <a:solidFill>
                  <a:schemeClr val="tx1"/>
                </a:solidFill>
              </a:rPr>
              <a:t>It should be taken into consideration that since the children are of different ages their needs will be different from that of each other.</a:t>
            </a:r>
          </a:p>
          <a:p>
            <a:pPr>
              <a:lnSpc>
                <a:spcPct val="90000"/>
              </a:lnSpc>
            </a:pPr>
            <a:r>
              <a:rPr lang="en-US" sz="1400" dirty="0">
                <a:solidFill>
                  <a:schemeClr val="tx1"/>
                </a:solidFill>
              </a:rPr>
              <a:t>The financial situation of the family should be exam.</a:t>
            </a:r>
          </a:p>
          <a:p>
            <a:pPr>
              <a:lnSpc>
                <a:spcPct val="90000"/>
              </a:lnSpc>
            </a:pPr>
            <a:r>
              <a:rPr lang="en-US" sz="1400" dirty="0">
                <a:solidFill>
                  <a:schemeClr val="tx1"/>
                </a:solidFill>
              </a:rPr>
              <a:t>Depending on the nature of domestic violence mentioned and parental alcoholic problems and not paying their rent the whole family should  attend some psychotherapy sessions depending on the gravity of the whole situation.</a:t>
            </a:r>
          </a:p>
          <a:p>
            <a:pPr marL="0" indent="0">
              <a:lnSpc>
                <a:spcPct val="90000"/>
              </a:lnSpc>
            </a:pPr>
            <a:endParaRPr lang="en-US" sz="1400">
              <a:solidFill>
                <a:schemeClr val="tx1"/>
              </a:solidFill>
            </a:endParaRPr>
          </a:p>
          <a:p>
            <a:pPr>
              <a:lnSpc>
                <a:spcPct val="90000"/>
              </a:lnSpc>
            </a:pPr>
            <a:endParaRPr lang="en-US" sz="1400">
              <a:solidFill>
                <a:schemeClr val="tx1"/>
              </a:solidFill>
            </a:endParaRPr>
          </a:p>
        </p:txBody>
      </p:sp>
      <p:sp>
        <p:nvSpPr>
          <p:cNvPr id="68"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pic>
        <p:nvPicPr>
          <p:cNvPr id="8" name="Picture 8" descr="Wineries Where You Can Spend The Night | SonomaCounty.com">
            <a:extLst>
              <a:ext uri="{FF2B5EF4-FFF2-40B4-BE49-F238E27FC236}">
                <a16:creationId xmlns:a16="http://schemas.microsoft.com/office/drawing/2014/main" id="{3C1097D8-1D9B-7697-6C7E-0AC8D16BFA42}"/>
              </a:ext>
            </a:extLst>
          </p:cNvPr>
          <p:cNvPicPr>
            <a:picLocks noChangeAspect="1"/>
          </p:cNvPicPr>
          <p:nvPr/>
        </p:nvPicPr>
        <p:blipFill>
          <a:blip r:embed="rId4"/>
          <a:stretch>
            <a:fillRect/>
          </a:stretch>
        </p:blipFill>
        <p:spPr>
          <a:xfrm>
            <a:off x="4796287" y="-718"/>
            <a:ext cx="4310332" cy="3293853"/>
          </a:xfrm>
          <a:prstGeom prst="rect">
            <a:avLst/>
          </a:prstGeom>
        </p:spPr>
      </p:pic>
      <p:pic>
        <p:nvPicPr>
          <p:cNvPr id="9" name="Picture 9" descr="Is Your Tenant Not Paying Rent? - A Guide to Collecting Rent in Kent">
            <a:extLst>
              <a:ext uri="{FF2B5EF4-FFF2-40B4-BE49-F238E27FC236}">
                <a16:creationId xmlns:a16="http://schemas.microsoft.com/office/drawing/2014/main" id="{E9A754DD-CEAC-23EB-2163-0D65ADA47A2D}"/>
              </a:ext>
            </a:extLst>
          </p:cNvPr>
          <p:cNvPicPr>
            <a:picLocks noChangeAspect="1"/>
          </p:cNvPicPr>
          <p:nvPr/>
        </p:nvPicPr>
        <p:blipFill>
          <a:blip r:embed="rId5"/>
          <a:stretch>
            <a:fillRect/>
          </a:stretch>
        </p:blipFill>
        <p:spPr>
          <a:xfrm>
            <a:off x="8994475" y="98304"/>
            <a:ext cx="3418935" cy="3110182"/>
          </a:xfrm>
          <a:prstGeom prst="rect">
            <a:avLst/>
          </a:prstGeom>
        </p:spPr>
      </p:pic>
      <p:pic>
        <p:nvPicPr>
          <p:cNvPr id="10" name="Picture 10" descr="How Nyumba Kumi can save you from getting kicked out by your landlord ...">
            <a:extLst>
              <a:ext uri="{FF2B5EF4-FFF2-40B4-BE49-F238E27FC236}">
                <a16:creationId xmlns:a16="http://schemas.microsoft.com/office/drawing/2014/main" id="{EBCA771F-6DB6-FD2B-1DFA-A80993846630}"/>
              </a:ext>
            </a:extLst>
          </p:cNvPr>
          <p:cNvPicPr>
            <a:picLocks noChangeAspect="1"/>
          </p:cNvPicPr>
          <p:nvPr/>
        </p:nvPicPr>
        <p:blipFill>
          <a:blip r:embed="rId6"/>
          <a:stretch>
            <a:fillRect/>
          </a:stretch>
        </p:blipFill>
        <p:spPr>
          <a:xfrm>
            <a:off x="4896927" y="3433852"/>
            <a:ext cx="3965276" cy="3325842"/>
          </a:xfrm>
          <a:prstGeom prst="rect">
            <a:avLst/>
          </a:prstGeom>
        </p:spPr>
      </p:pic>
    </p:spTree>
    <p:extLst>
      <p:ext uri="{BB962C8B-B14F-4D97-AF65-F5344CB8AC3E}">
        <p14:creationId xmlns:p14="http://schemas.microsoft.com/office/powerpoint/2010/main" val="377479163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7CC24-E169-A717-A245-33E0BF06C155}"/>
              </a:ext>
            </a:extLst>
          </p:cNvPr>
          <p:cNvSpPr>
            <a:spLocks noGrp="1"/>
          </p:cNvSpPr>
          <p:nvPr>
            <p:ph type="title"/>
          </p:nvPr>
        </p:nvSpPr>
        <p:spPr/>
        <p:txBody>
          <a:bodyPr/>
          <a:lstStyle/>
          <a:p>
            <a:r>
              <a:rPr lang="en-GB" sz="1200" dirty="0"/>
              <a:t>OPTIONS TO BE CONSIDERED WHEN IN AN ASSESSMENT OF THIS FAMILY TO IMPROVE THE CURRENT SITUATION AND WELLBEING OF THE FAMILY, INCLUDING EACH MEMBER OF THE FAMILY</a:t>
            </a:r>
            <a:br>
              <a:rPr lang="en-GB" sz="1200" dirty="0"/>
            </a:br>
            <a:r>
              <a:rPr lang="en-GB" sz="1200" dirty="0"/>
              <a:t>(THE  DIAGRAMME BELOW SHOWS HOW CHILDRENS RIGHTS ARE RECOGNISED)</a:t>
            </a:r>
            <a:endParaRPr lang="en-GB" sz="2000" dirty="0"/>
          </a:p>
        </p:txBody>
      </p:sp>
      <p:sp>
        <p:nvSpPr>
          <p:cNvPr id="3" name="Content Placeholder 2">
            <a:extLst>
              <a:ext uri="{FF2B5EF4-FFF2-40B4-BE49-F238E27FC236}">
                <a16:creationId xmlns:a16="http://schemas.microsoft.com/office/drawing/2014/main" id="{2DBA5015-B035-F1C4-4230-DE7752814457}"/>
              </a:ext>
            </a:extLst>
          </p:cNvPr>
          <p:cNvSpPr>
            <a:spLocks noGrp="1"/>
          </p:cNvSpPr>
          <p:nvPr>
            <p:ph idx="1"/>
          </p:nvPr>
        </p:nvSpPr>
        <p:spPr/>
        <p:txBody>
          <a:bodyPr vert="horz" lIns="91440" tIns="45720" rIns="91440" bIns="45720" rtlCol="0" anchor="t">
            <a:normAutofit/>
          </a:bodyPr>
          <a:lstStyle/>
          <a:p>
            <a:r>
              <a:rPr lang="en-GB" dirty="0"/>
              <a:t>                                                               </a:t>
            </a:r>
          </a:p>
        </p:txBody>
      </p:sp>
      <p:sp>
        <p:nvSpPr>
          <p:cNvPr id="4" name="TextBox 3">
            <a:extLst>
              <a:ext uri="{FF2B5EF4-FFF2-40B4-BE49-F238E27FC236}">
                <a16:creationId xmlns:a16="http://schemas.microsoft.com/office/drawing/2014/main" id="{6E2392D8-3039-4B18-9664-9FB34B4C9656}"/>
              </a:ext>
            </a:extLst>
          </p:cNvPr>
          <p:cNvSpPr txBox="1"/>
          <p:nvPr/>
        </p:nvSpPr>
        <p:spPr>
          <a:xfrm>
            <a:off x="4601089" y="297477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All children have needs </a:t>
            </a:r>
          </a:p>
        </p:txBody>
      </p:sp>
      <p:sp>
        <p:nvSpPr>
          <p:cNvPr id="5" name="TextBox 4">
            <a:extLst>
              <a:ext uri="{FF2B5EF4-FFF2-40B4-BE49-F238E27FC236}">
                <a16:creationId xmlns:a16="http://schemas.microsoft.com/office/drawing/2014/main" id="{BC547E1A-6EEB-6278-AC82-F1B9B5C2750F}"/>
              </a:ext>
            </a:extLst>
          </p:cNvPr>
          <p:cNvSpPr txBox="1"/>
          <p:nvPr/>
        </p:nvSpPr>
        <p:spPr>
          <a:xfrm>
            <a:off x="8554193" y="3504062"/>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Children are entitled to have their needs met</a:t>
            </a:r>
          </a:p>
        </p:txBody>
      </p:sp>
      <p:sp>
        <p:nvSpPr>
          <p:cNvPr id="6" name="TextBox 5">
            <a:extLst>
              <a:ext uri="{FF2B5EF4-FFF2-40B4-BE49-F238E27FC236}">
                <a16:creationId xmlns:a16="http://schemas.microsoft.com/office/drawing/2014/main" id="{0746930E-5AC4-1AA0-5C81-A29A74DB73AD}"/>
              </a:ext>
            </a:extLst>
          </p:cNvPr>
          <p:cNvSpPr txBox="1"/>
          <p:nvPr/>
        </p:nvSpPr>
        <p:spPr>
          <a:xfrm>
            <a:off x="8386012" y="5865627"/>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Needs can only be met if adults take responsibility for meeting them</a:t>
            </a:r>
          </a:p>
        </p:txBody>
      </p:sp>
      <p:sp>
        <p:nvSpPr>
          <p:cNvPr id="7" name="TextBox 6">
            <a:extLst>
              <a:ext uri="{FF2B5EF4-FFF2-40B4-BE49-F238E27FC236}">
                <a16:creationId xmlns:a16="http://schemas.microsoft.com/office/drawing/2014/main" id="{653A79F5-AD08-AB9B-3C83-93280C66EA0D}"/>
              </a:ext>
            </a:extLst>
          </p:cNvPr>
          <p:cNvSpPr txBox="1"/>
          <p:nvPr/>
        </p:nvSpPr>
        <p:spPr>
          <a:xfrm rot="-11040000" flipV="1">
            <a:off x="4306186" y="6096803"/>
            <a:ext cx="2815086" cy="1466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EC2C674C-823E-798F-CD59-FA566060727A}"/>
              </a:ext>
            </a:extLst>
          </p:cNvPr>
          <p:cNvSpPr txBox="1"/>
          <p:nvPr/>
        </p:nvSpPr>
        <p:spPr>
          <a:xfrm>
            <a:off x="2573212" y="4636196"/>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Fulfilment of rights means children's needs are met</a:t>
            </a:r>
          </a:p>
        </p:txBody>
      </p:sp>
      <p:sp>
        <p:nvSpPr>
          <p:cNvPr id="13" name="Arrow: Right 12">
            <a:extLst>
              <a:ext uri="{FF2B5EF4-FFF2-40B4-BE49-F238E27FC236}">
                <a16:creationId xmlns:a16="http://schemas.microsoft.com/office/drawing/2014/main" id="{0056CD13-56E4-A228-EAFF-231E6DB0F193}"/>
              </a:ext>
            </a:extLst>
          </p:cNvPr>
          <p:cNvSpPr/>
          <p:nvPr/>
        </p:nvSpPr>
        <p:spPr>
          <a:xfrm rot="1320000">
            <a:off x="7053598" y="3384363"/>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F12E9A3C-3B99-D896-DDBF-965775D0EECA}"/>
              </a:ext>
            </a:extLst>
          </p:cNvPr>
          <p:cNvSpPr/>
          <p:nvPr/>
        </p:nvSpPr>
        <p:spPr>
          <a:xfrm rot="1020000">
            <a:off x="9345617" y="4494094"/>
            <a:ext cx="488830" cy="9776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Left 14">
            <a:extLst>
              <a:ext uri="{FF2B5EF4-FFF2-40B4-BE49-F238E27FC236}">
                <a16:creationId xmlns:a16="http://schemas.microsoft.com/office/drawing/2014/main" id="{0D46C1A2-D0C3-0FC6-6336-311144A677F7}"/>
              </a:ext>
            </a:extLst>
          </p:cNvPr>
          <p:cNvSpPr/>
          <p:nvPr/>
        </p:nvSpPr>
        <p:spPr>
          <a:xfrm rot="2460000">
            <a:off x="3318494" y="5684740"/>
            <a:ext cx="977660" cy="48883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Up 15">
            <a:extLst>
              <a:ext uri="{FF2B5EF4-FFF2-40B4-BE49-F238E27FC236}">
                <a16:creationId xmlns:a16="http://schemas.microsoft.com/office/drawing/2014/main" id="{602AFC05-848E-C37B-42DF-86656F91E701}"/>
              </a:ext>
            </a:extLst>
          </p:cNvPr>
          <p:cNvSpPr/>
          <p:nvPr/>
        </p:nvSpPr>
        <p:spPr>
          <a:xfrm rot="2400000">
            <a:off x="4136861" y="3685226"/>
            <a:ext cx="460075" cy="7620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381EFF30-C056-A8C3-6F3E-BCEC7BA102EC}"/>
              </a:ext>
            </a:extLst>
          </p:cNvPr>
          <p:cNvSpPr txBox="1"/>
          <p:nvPr/>
        </p:nvSpPr>
        <p:spPr>
          <a:xfrm>
            <a:off x="434664" y="2711971"/>
            <a:ext cx="337580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dirty="0"/>
              <a:t>Make sure the children's rights and needs are met</a:t>
            </a:r>
            <a:endParaRPr lang="en-US"/>
          </a:p>
        </p:txBody>
      </p:sp>
      <p:sp>
        <p:nvSpPr>
          <p:cNvPr id="18" name="TextBox 17">
            <a:extLst>
              <a:ext uri="{FF2B5EF4-FFF2-40B4-BE49-F238E27FC236}">
                <a16:creationId xmlns:a16="http://schemas.microsoft.com/office/drawing/2014/main" id="{2B16C4BB-E60C-D219-7DBC-310A6623A7E4}"/>
              </a:ext>
            </a:extLst>
          </p:cNvPr>
          <p:cNvSpPr txBox="1"/>
          <p:nvPr/>
        </p:nvSpPr>
        <p:spPr>
          <a:xfrm>
            <a:off x="14566604" y="2374604"/>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9" name="TextBox 18">
            <a:extLst>
              <a:ext uri="{FF2B5EF4-FFF2-40B4-BE49-F238E27FC236}">
                <a16:creationId xmlns:a16="http://schemas.microsoft.com/office/drawing/2014/main" id="{2CA89C60-2611-6EF5-BD8D-88F7986ADFAE}"/>
              </a:ext>
            </a:extLst>
          </p:cNvPr>
          <p:cNvSpPr txBox="1"/>
          <p:nvPr/>
        </p:nvSpPr>
        <p:spPr>
          <a:xfrm>
            <a:off x="4803041" y="6167887"/>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0" name="TextBox 19">
            <a:extLst>
              <a:ext uri="{FF2B5EF4-FFF2-40B4-BE49-F238E27FC236}">
                <a16:creationId xmlns:a16="http://schemas.microsoft.com/office/drawing/2014/main" id="{3A4BF618-C9D5-5D4F-8A9C-FE6BF043D061}"/>
              </a:ext>
            </a:extLst>
          </p:cNvPr>
          <p:cNvSpPr txBox="1"/>
          <p:nvPr/>
        </p:nvSpPr>
        <p:spPr>
          <a:xfrm>
            <a:off x="4426888" y="5795078"/>
            <a:ext cx="280071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Recognition of responsibilities leads to recognition that children have rights</a:t>
            </a:r>
          </a:p>
        </p:txBody>
      </p:sp>
      <p:sp>
        <p:nvSpPr>
          <p:cNvPr id="21" name="Arrow: Left 20">
            <a:extLst>
              <a:ext uri="{FF2B5EF4-FFF2-40B4-BE49-F238E27FC236}">
                <a16:creationId xmlns:a16="http://schemas.microsoft.com/office/drawing/2014/main" id="{4FD574A5-F434-2AE1-415D-6EBE405CECAA}"/>
              </a:ext>
            </a:extLst>
          </p:cNvPr>
          <p:cNvSpPr/>
          <p:nvPr/>
        </p:nvSpPr>
        <p:spPr>
          <a:xfrm>
            <a:off x="7231812" y="6027456"/>
            <a:ext cx="1035170" cy="60385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01D59E36-0B10-A068-E194-3DEE31A14DA2}"/>
              </a:ext>
            </a:extLst>
          </p:cNvPr>
          <p:cNvSpPr txBox="1"/>
          <p:nvPr/>
        </p:nvSpPr>
        <p:spPr>
          <a:xfrm>
            <a:off x="355756" y="4495767"/>
            <a:ext cx="2153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
        <p:nvSpPr>
          <p:cNvPr id="23" name="TextBox 22">
            <a:extLst>
              <a:ext uri="{FF2B5EF4-FFF2-40B4-BE49-F238E27FC236}">
                <a16:creationId xmlns:a16="http://schemas.microsoft.com/office/drawing/2014/main" id="{1F508D45-EC19-4D7E-B6C6-183AD66E5C2E}"/>
              </a:ext>
            </a:extLst>
          </p:cNvPr>
          <p:cNvSpPr txBox="1"/>
          <p:nvPr/>
        </p:nvSpPr>
        <p:spPr>
          <a:xfrm>
            <a:off x="602511" y="4182139"/>
            <a:ext cx="159301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According to convention of the right of the child (1989) A child is any human below the age of 18</a:t>
            </a:r>
            <a:endParaRPr lang="en-US"/>
          </a:p>
        </p:txBody>
      </p:sp>
    </p:spTree>
    <p:extLst>
      <p:ext uri="{BB962C8B-B14F-4D97-AF65-F5344CB8AC3E}">
        <p14:creationId xmlns:p14="http://schemas.microsoft.com/office/powerpoint/2010/main" val="531880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9674A-00A9-433A-AC50-8369B6C0BD7D}"/>
              </a:ext>
            </a:extLst>
          </p:cNvPr>
          <p:cNvSpPr>
            <a:spLocks noGrp="1"/>
          </p:cNvSpPr>
          <p:nvPr>
            <p:ph type="title"/>
          </p:nvPr>
        </p:nvSpPr>
        <p:spPr>
          <a:xfrm>
            <a:off x="639098" y="629265"/>
            <a:ext cx="6072776" cy="1622322"/>
          </a:xfrm>
        </p:spPr>
        <p:txBody>
          <a:bodyPr vert="horz" lIns="91440" tIns="45720" rIns="91440" bIns="45720" rtlCol="0" anchor="ctr">
            <a:normAutofit/>
          </a:bodyPr>
          <a:lstStyle/>
          <a:p>
            <a:pPr>
              <a:lnSpc>
                <a:spcPct val="90000"/>
              </a:lnSpc>
            </a:pPr>
            <a:r>
              <a:rPr lang="en-US" sz="2500">
                <a:solidFill>
                  <a:schemeClr val="tx1"/>
                </a:solidFill>
              </a:rPr>
              <a:t>Options to be considered when assessing the  situation of the family  (</a:t>
            </a:r>
            <a:r>
              <a:rPr lang="en-US" sz="2500">
                <a:solidFill>
                  <a:srgbClr val="FF0000"/>
                </a:solidFill>
              </a:rPr>
              <a:t>the teenage daughter)</a:t>
            </a:r>
          </a:p>
        </p:txBody>
      </p:sp>
      <p:sp>
        <p:nvSpPr>
          <p:cNvPr id="3" name="Content Placeholder 2">
            <a:extLst>
              <a:ext uri="{FF2B5EF4-FFF2-40B4-BE49-F238E27FC236}">
                <a16:creationId xmlns:a16="http://schemas.microsoft.com/office/drawing/2014/main" id="{5E16D257-B03C-BE56-1025-CEF353EC5F90}"/>
              </a:ext>
            </a:extLst>
          </p:cNvPr>
          <p:cNvSpPr>
            <a:spLocks noGrp="1"/>
          </p:cNvSpPr>
          <p:nvPr>
            <p:ph sz="half" idx="1"/>
          </p:nvPr>
        </p:nvSpPr>
        <p:spPr>
          <a:xfrm>
            <a:off x="639098" y="2418735"/>
            <a:ext cx="6072776" cy="3811740"/>
          </a:xfrm>
        </p:spPr>
        <p:txBody>
          <a:bodyPr vert="horz" lIns="91440" tIns="45720" rIns="91440" bIns="45720" rtlCol="0" anchor="ctr">
            <a:normAutofit/>
          </a:bodyPr>
          <a:lstStyle/>
          <a:p>
            <a:r>
              <a:rPr lang="en-US">
                <a:solidFill>
                  <a:schemeClr val="tx1"/>
                </a:solidFill>
                <a:ea typeface="+mn-lt"/>
                <a:cs typeface="+mn-lt"/>
              </a:rPr>
              <a:t>Why her case should be taken very seriously as a teenage girl.</a:t>
            </a:r>
          </a:p>
          <a:p>
            <a:r>
              <a:rPr lang="en-US">
                <a:solidFill>
                  <a:schemeClr val="tx1"/>
                </a:solidFill>
                <a:ea typeface="+mn-lt"/>
                <a:cs typeface="+mn-lt"/>
              </a:rPr>
              <a:t>According to </a:t>
            </a:r>
            <a:r>
              <a:rPr lang="en-US">
                <a:ea typeface="+mn-lt"/>
                <a:cs typeface="+mn-lt"/>
              </a:rPr>
              <a:t> See </a:t>
            </a:r>
            <a:r>
              <a:rPr lang="en-US" err="1">
                <a:ea typeface="+mn-lt"/>
                <a:cs typeface="+mn-lt"/>
              </a:rPr>
              <a:t>Dorchen</a:t>
            </a:r>
            <a:r>
              <a:rPr lang="en-US">
                <a:ea typeface="+mn-lt"/>
                <a:cs typeface="+mn-lt"/>
              </a:rPr>
              <a:t> A. Leidholdt (Traffickers and pimps target girls in vulnerable situation or neglect.</a:t>
            </a:r>
            <a:endParaRPr lang="en-US">
              <a:solidFill>
                <a:schemeClr val="tx1"/>
              </a:solidFill>
              <a:ea typeface="+mn-lt"/>
              <a:cs typeface="+mn-lt"/>
            </a:endParaRPr>
          </a:p>
          <a:p>
            <a:r>
              <a:rPr lang="en-US">
                <a:solidFill>
                  <a:schemeClr val="tx1"/>
                </a:solidFill>
                <a:ea typeface="+mn-lt"/>
                <a:cs typeface="+mn-lt"/>
              </a:rPr>
              <a:t>According to </a:t>
            </a:r>
            <a:r>
              <a:rPr lang="en-US" err="1">
                <a:solidFill>
                  <a:schemeClr val="tx1"/>
                </a:solidFill>
                <a:ea typeface="+mn-lt"/>
                <a:cs typeface="+mn-lt"/>
              </a:rPr>
              <a:t>Felliti</a:t>
            </a:r>
            <a:r>
              <a:rPr lang="en-US">
                <a:solidFill>
                  <a:schemeClr val="tx1"/>
                </a:solidFill>
                <a:ea typeface="+mn-lt"/>
                <a:cs typeface="+mn-lt"/>
              </a:rPr>
              <a:t>, et al (1998) regular experience of stress and trauma during childhood increases the lifetime risk of diseases and illnesses, mental illness, emotional and social problems, high risk of health behaviors</a:t>
            </a:r>
            <a:endParaRPr lang="en-US">
              <a:solidFill>
                <a:schemeClr val="tx1"/>
              </a:solidFill>
            </a:endParaRPr>
          </a:p>
          <a:p>
            <a:endParaRPr lang="en-US">
              <a:solidFill>
                <a:schemeClr val="tx1"/>
              </a:solidFill>
            </a:endParaRPr>
          </a:p>
        </p:txBody>
      </p:sp>
      <p:pic>
        <p:nvPicPr>
          <p:cNvPr id="5" name="Picture 5" descr="Vulnerable girl reported missing 197 times as grooming gang victims as ...">
            <a:extLst>
              <a:ext uri="{FF2B5EF4-FFF2-40B4-BE49-F238E27FC236}">
                <a16:creationId xmlns:a16="http://schemas.microsoft.com/office/drawing/2014/main" id="{2E953246-D4FA-71C9-2F7C-E765F4FEB51F}"/>
              </a:ext>
            </a:extLst>
          </p:cNvPr>
          <p:cNvPicPr>
            <a:picLocks noGrp="1" noChangeAspect="1"/>
          </p:cNvPicPr>
          <p:nvPr>
            <p:ph sz="half" idx="2"/>
          </p:nvPr>
        </p:nvPicPr>
        <p:blipFill rotWithShape="1">
          <a:blip r:embed="rId3"/>
          <a:srcRect l="18018" r="23447" b="-3"/>
          <a:stretch/>
        </p:blipFill>
        <p:spPr>
          <a:xfrm>
            <a:off x="7418226" y="645106"/>
            <a:ext cx="4125317" cy="5585369"/>
          </a:xfrm>
          <a:prstGeom prst="rect">
            <a:avLst/>
          </a:prstGeom>
        </p:spPr>
      </p:pic>
    </p:spTree>
    <p:extLst>
      <p:ext uri="{BB962C8B-B14F-4D97-AF65-F5344CB8AC3E}">
        <p14:creationId xmlns:p14="http://schemas.microsoft.com/office/powerpoint/2010/main" val="118937327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DAF42-C2B2-E28E-E499-D630A20637E5}"/>
              </a:ext>
            </a:extLst>
          </p:cNvPr>
          <p:cNvSpPr>
            <a:spLocks noGrp="1"/>
          </p:cNvSpPr>
          <p:nvPr>
            <p:ph type="title"/>
          </p:nvPr>
        </p:nvSpPr>
        <p:spPr>
          <a:xfrm>
            <a:off x="1154955" y="973668"/>
            <a:ext cx="2942210" cy="1020232"/>
          </a:xfrm>
        </p:spPr>
        <p:txBody>
          <a:bodyPr vert="horz" lIns="91440" tIns="45720" rIns="91440" bIns="45720" rtlCol="0" anchor="ctr">
            <a:normAutofit/>
          </a:bodyPr>
          <a:lstStyle/>
          <a:p>
            <a:pPr>
              <a:lnSpc>
                <a:spcPct val="90000"/>
              </a:lnSpc>
            </a:pPr>
            <a:r>
              <a:rPr lang="en-US" sz="1400">
                <a:solidFill>
                  <a:schemeClr val="tx1"/>
                </a:solidFill>
              </a:rPr>
              <a:t>Options to be considered when assessing the situation of the two primary school boy and girl</a:t>
            </a:r>
          </a:p>
        </p:txBody>
      </p:sp>
      <p:sp>
        <p:nvSpPr>
          <p:cNvPr id="3" name="Content Placeholder 2">
            <a:extLst>
              <a:ext uri="{FF2B5EF4-FFF2-40B4-BE49-F238E27FC236}">
                <a16:creationId xmlns:a16="http://schemas.microsoft.com/office/drawing/2014/main" id="{97C58F23-23AC-AC8E-B59B-EF0E973951C8}"/>
              </a:ext>
            </a:extLst>
          </p:cNvPr>
          <p:cNvSpPr>
            <a:spLocks noGrp="1"/>
          </p:cNvSpPr>
          <p:nvPr>
            <p:ph sz="half" idx="1"/>
          </p:nvPr>
        </p:nvSpPr>
        <p:spPr>
          <a:xfrm>
            <a:off x="1154955" y="2120900"/>
            <a:ext cx="3133726" cy="3898900"/>
          </a:xfrm>
        </p:spPr>
        <p:txBody>
          <a:bodyPr vert="horz" lIns="91440" tIns="45720" rIns="91440" bIns="45720" rtlCol="0" anchor="t">
            <a:normAutofit/>
          </a:bodyPr>
          <a:lstStyle/>
          <a:p>
            <a:pPr marL="0" indent="0">
              <a:buNone/>
            </a:pPr>
            <a:r>
              <a:rPr lang="en-US">
                <a:solidFill>
                  <a:schemeClr val="tx1"/>
                </a:solidFill>
              </a:rPr>
              <a:t>There are individual risk factors that children and people who suffer from domestic violence are exposed to. According to </a:t>
            </a:r>
            <a:r>
              <a:rPr lang="en-US">
                <a:ea typeface="+mn-lt"/>
                <a:cs typeface="+mn-lt"/>
              </a:rPr>
              <a:t>Robert GL et. at, (1998</a:t>
            </a:r>
            <a:r>
              <a:rPr lang="en-US">
                <a:solidFill>
                  <a:schemeClr val="tx1"/>
                </a:solidFill>
                <a:ea typeface="+mn-lt"/>
                <a:cs typeface="+mn-lt"/>
              </a:rPr>
              <a:t>) </a:t>
            </a:r>
            <a:r>
              <a:rPr lang="en-US">
                <a:ea typeface="+mn-lt"/>
                <a:cs typeface="+mn-lt"/>
              </a:rPr>
              <a:t>some of the risk factors are low self-esteem, low academic achievement, aggression, anger and hostility.</a:t>
            </a:r>
            <a:endParaRPr lang="en-US">
              <a:solidFill>
                <a:schemeClr val="tx1"/>
              </a:solidFill>
            </a:endParaRPr>
          </a:p>
        </p:txBody>
      </p:sp>
      <p:pic>
        <p:nvPicPr>
          <p:cNvPr id="5" name="Picture 5" descr="How To Kiss A Guy On The Cheek At School - School Walls">
            <a:extLst>
              <a:ext uri="{FF2B5EF4-FFF2-40B4-BE49-F238E27FC236}">
                <a16:creationId xmlns:a16="http://schemas.microsoft.com/office/drawing/2014/main" id="{A3876541-483C-3F94-7021-416E844EAA87}"/>
              </a:ext>
            </a:extLst>
          </p:cNvPr>
          <p:cNvPicPr>
            <a:picLocks noGrp="1" noChangeAspect="1"/>
          </p:cNvPicPr>
          <p:nvPr>
            <p:ph sz="half" idx="2"/>
          </p:nvPr>
        </p:nvPicPr>
        <p:blipFill rotWithShape="1">
          <a:blip r:embed="rId2"/>
          <a:srcRect l="19048" r="1" b="1"/>
          <a:stretch/>
        </p:blipFill>
        <p:spPr>
          <a:xfrm>
            <a:off x="5194607" y="803751"/>
            <a:ext cx="6391533" cy="5250498"/>
          </a:xfrm>
          <a:prstGeom prst="rect">
            <a:avLst/>
          </a:prstGeom>
        </p:spPr>
      </p:pic>
    </p:spTree>
    <p:extLst>
      <p:ext uri="{BB962C8B-B14F-4D97-AF65-F5344CB8AC3E}">
        <p14:creationId xmlns:p14="http://schemas.microsoft.com/office/powerpoint/2010/main" val="95642656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52752-BCDD-6E3C-B80C-1D6499FB7AD2}"/>
              </a:ext>
            </a:extLst>
          </p:cNvPr>
          <p:cNvSpPr>
            <a:spLocks noGrp="1"/>
          </p:cNvSpPr>
          <p:nvPr>
            <p:ph type="title"/>
          </p:nvPr>
        </p:nvSpPr>
        <p:spPr>
          <a:xfrm>
            <a:off x="639098" y="629265"/>
            <a:ext cx="6072776" cy="1622322"/>
          </a:xfrm>
        </p:spPr>
        <p:txBody>
          <a:bodyPr>
            <a:normAutofit/>
          </a:bodyPr>
          <a:lstStyle/>
          <a:p>
            <a:pPr>
              <a:lnSpc>
                <a:spcPct val="90000"/>
              </a:lnSpc>
            </a:pPr>
            <a:r>
              <a:rPr lang="en-GB" sz="3100">
                <a:solidFill>
                  <a:srgbClr val="FFFFFE"/>
                </a:solidFill>
              </a:rPr>
              <a:t>How a healthy relationship looks like ( Qualities of a family without domestic violence)</a:t>
            </a:r>
          </a:p>
        </p:txBody>
      </p:sp>
      <p:sp>
        <p:nvSpPr>
          <p:cNvPr id="13" name="Content Placeholder 12">
            <a:extLst>
              <a:ext uri="{FF2B5EF4-FFF2-40B4-BE49-F238E27FC236}">
                <a16:creationId xmlns:a16="http://schemas.microsoft.com/office/drawing/2014/main" id="{B6BC3ED3-A378-12B7-79CA-EBA9379A7099}"/>
              </a:ext>
            </a:extLst>
          </p:cNvPr>
          <p:cNvSpPr>
            <a:spLocks noGrp="1"/>
          </p:cNvSpPr>
          <p:nvPr>
            <p:ph idx="1"/>
          </p:nvPr>
        </p:nvSpPr>
        <p:spPr>
          <a:xfrm>
            <a:off x="639098" y="2418735"/>
            <a:ext cx="6072776" cy="3811740"/>
          </a:xfrm>
        </p:spPr>
        <p:txBody>
          <a:bodyPr vert="horz" lIns="91440" tIns="45720" rIns="91440" bIns="45720" rtlCol="0" anchor="ctr">
            <a:normAutofit/>
          </a:bodyPr>
          <a:lstStyle/>
          <a:p>
            <a:r>
              <a:rPr lang="en-US">
                <a:solidFill>
                  <a:srgbClr val="FFFFFE"/>
                </a:solidFill>
              </a:rPr>
              <a:t>In order to  maintained a healthy relationship the both partners should treat each other as equals</a:t>
            </a:r>
          </a:p>
          <a:p>
            <a:endParaRPr lang="en-US">
              <a:solidFill>
                <a:srgbClr val="FFFFFE"/>
              </a:solidFill>
            </a:endParaRPr>
          </a:p>
          <a:p>
            <a:endParaRPr lang="en-US">
              <a:solidFill>
                <a:srgbClr val="FFFFFE"/>
              </a:solidFill>
            </a:endParaRPr>
          </a:p>
          <a:p>
            <a:endParaRPr lang="en-US">
              <a:solidFill>
                <a:srgbClr val="FFFFFE"/>
              </a:solidFill>
            </a:endParaRPr>
          </a:p>
        </p:txBody>
      </p:sp>
      <p:pic>
        <p:nvPicPr>
          <p:cNvPr id="9" name="Picture 9" descr="The Non-Violence Wheel | mpdc">
            <a:extLst>
              <a:ext uri="{FF2B5EF4-FFF2-40B4-BE49-F238E27FC236}">
                <a16:creationId xmlns:a16="http://schemas.microsoft.com/office/drawing/2014/main" id="{244C523E-88C9-4AA5-F064-9B17B261AB8E}"/>
              </a:ext>
            </a:extLst>
          </p:cNvPr>
          <p:cNvPicPr>
            <a:picLocks noChangeAspect="1"/>
          </p:cNvPicPr>
          <p:nvPr/>
        </p:nvPicPr>
        <p:blipFill rotWithShape="1">
          <a:blip r:embed="rId2"/>
          <a:srcRect t="7371" r="-1" b="8213"/>
          <a:stretch/>
        </p:blipFill>
        <p:spPr>
          <a:xfrm>
            <a:off x="7831173" y="645107"/>
            <a:ext cx="3299423" cy="2710388"/>
          </a:xfrm>
          <a:prstGeom prst="rect">
            <a:avLst/>
          </a:prstGeom>
        </p:spPr>
      </p:pic>
      <p:pic>
        <p:nvPicPr>
          <p:cNvPr id="5" name="Picture 5" descr="“Equality” in relationships in the 21st century | Relationship ...">
            <a:extLst>
              <a:ext uri="{FF2B5EF4-FFF2-40B4-BE49-F238E27FC236}">
                <a16:creationId xmlns:a16="http://schemas.microsoft.com/office/drawing/2014/main" id="{3DA24F47-DA8A-E1C7-9D75-E4F0DC6C1C55}"/>
              </a:ext>
            </a:extLst>
          </p:cNvPr>
          <p:cNvPicPr>
            <a:picLocks noChangeAspect="1"/>
          </p:cNvPicPr>
          <p:nvPr/>
        </p:nvPicPr>
        <p:blipFill>
          <a:blip r:embed="rId3"/>
          <a:stretch>
            <a:fillRect/>
          </a:stretch>
        </p:blipFill>
        <p:spPr>
          <a:xfrm>
            <a:off x="7450631" y="3533001"/>
            <a:ext cx="4060507" cy="2710389"/>
          </a:xfrm>
          <a:prstGeom prst="rect">
            <a:avLst/>
          </a:prstGeom>
        </p:spPr>
      </p:pic>
    </p:spTree>
    <p:extLst>
      <p:ext uri="{BB962C8B-B14F-4D97-AF65-F5344CB8AC3E}">
        <p14:creationId xmlns:p14="http://schemas.microsoft.com/office/powerpoint/2010/main" val="19694703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E26B3-E2A5-913E-093A-93F471CD5EC2}"/>
              </a:ext>
            </a:extLst>
          </p:cNvPr>
          <p:cNvSpPr>
            <a:spLocks noGrp="1"/>
          </p:cNvSpPr>
          <p:nvPr>
            <p:ph type="title"/>
          </p:nvPr>
        </p:nvSpPr>
        <p:spPr>
          <a:xfrm>
            <a:off x="639098" y="629265"/>
            <a:ext cx="5132438" cy="1622322"/>
          </a:xfrm>
        </p:spPr>
        <p:txBody>
          <a:bodyPr vert="horz" lIns="91440" tIns="45720" rIns="91440" bIns="45720" rtlCol="0" anchor="ctr">
            <a:normAutofit/>
          </a:bodyPr>
          <a:lstStyle/>
          <a:p>
            <a:r>
              <a:rPr lang="en-US">
                <a:solidFill>
                  <a:srgbClr val="EBEBEB"/>
                </a:solidFill>
              </a:rPr>
              <a:t>Some of the causes of domestic violence</a:t>
            </a:r>
            <a:endParaRPr lang="en-US" sz="3600" b="0" i="0" kern="1200">
              <a:solidFill>
                <a:srgbClr val="EBEBEB"/>
              </a:solidFill>
              <a:latin typeface="+mj-lt"/>
              <a:ea typeface="+mj-ea"/>
              <a:cs typeface="+mj-cs"/>
            </a:endParaRPr>
          </a:p>
        </p:txBody>
      </p:sp>
      <p:pic>
        <p:nvPicPr>
          <p:cNvPr id="22" name="Picture 23" descr="Why Everyone You Date Is a Psycho">
            <a:extLst>
              <a:ext uri="{FF2B5EF4-FFF2-40B4-BE49-F238E27FC236}">
                <a16:creationId xmlns:a16="http://schemas.microsoft.com/office/drawing/2014/main" id="{36E0EC76-AB3B-184B-1EF5-066B69D91FD2}"/>
              </a:ext>
            </a:extLst>
          </p:cNvPr>
          <p:cNvPicPr>
            <a:picLocks noGrp="1" noChangeAspect="1"/>
          </p:cNvPicPr>
          <p:nvPr>
            <p:ph sz="half" idx="1"/>
          </p:nvPr>
        </p:nvPicPr>
        <p:blipFill>
          <a:blip r:embed="rId2"/>
          <a:stretch>
            <a:fillRect/>
          </a:stretch>
        </p:blipFill>
        <p:spPr>
          <a:xfrm>
            <a:off x="1155700" y="2635476"/>
            <a:ext cx="4824413" cy="3352348"/>
          </a:xfrm>
        </p:spPr>
      </p:pic>
      <p:pic>
        <p:nvPicPr>
          <p:cNvPr id="5" name="Picture 5" descr="Study finds causes of domestic violence among Baltimore men | WYPR">
            <a:extLst>
              <a:ext uri="{FF2B5EF4-FFF2-40B4-BE49-F238E27FC236}">
                <a16:creationId xmlns:a16="http://schemas.microsoft.com/office/drawing/2014/main" id="{F300716E-5113-4419-C4AA-6CDAF1304208}"/>
              </a:ext>
            </a:extLst>
          </p:cNvPr>
          <p:cNvPicPr>
            <a:picLocks noGrp="1" noChangeAspect="1"/>
          </p:cNvPicPr>
          <p:nvPr>
            <p:ph sz="half" idx="2"/>
          </p:nvPr>
        </p:nvPicPr>
        <p:blipFill>
          <a:blip r:embed="rId3"/>
          <a:stretch>
            <a:fillRect/>
          </a:stretch>
        </p:blipFill>
        <p:spPr>
          <a:xfrm>
            <a:off x="6714836" y="992392"/>
            <a:ext cx="4828707" cy="4890797"/>
          </a:xfrm>
          <a:prstGeom prst="rect">
            <a:avLst/>
          </a:prstGeom>
        </p:spPr>
      </p:pic>
    </p:spTree>
    <p:extLst>
      <p:ext uri="{BB962C8B-B14F-4D97-AF65-F5344CB8AC3E}">
        <p14:creationId xmlns:p14="http://schemas.microsoft.com/office/powerpoint/2010/main" val="376736476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7CDDBD-57D8-B79A-0E9D-48496D2C1218}"/>
              </a:ext>
            </a:extLst>
          </p:cNvPr>
          <p:cNvSpPr>
            <a:spLocks noGrp="1"/>
          </p:cNvSpPr>
          <p:nvPr>
            <p:ph sz="half" idx="1"/>
          </p:nvPr>
        </p:nvSpPr>
        <p:spPr>
          <a:xfrm>
            <a:off x="256310" y="2308225"/>
            <a:ext cx="11568848" cy="3959225"/>
          </a:xfrm>
        </p:spPr>
        <p:txBody>
          <a:bodyPr vert="horz" lIns="91440" tIns="45720" rIns="91440" bIns="45720" rtlCol="0" anchor="t">
            <a:noAutofit/>
          </a:bodyPr>
          <a:lstStyle/>
          <a:p>
            <a:r>
              <a:rPr lang="en-US" sz="1200">
                <a:ea typeface="+mn-lt"/>
                <a:cs typeface="+mn-lt"/>
              </a:rPr>
              <a:t>For a child to stop behaving disruptively from our case study, it will take much effort of responsibilities from the family to a level of standard they want the child to be. Some actions and recommendations of services are available for both the family and the child to take advantage of. (Eyberg, et.al, 2008).</a:t>
            </a:r>
          </a:p>
          <a:p>
            <a:r>
              <a:rPr lang="en-US" sz="1200" b="1">
                <a:ea typeface="+mn-lt"/>
                <a:cs typeface="+mn-lt"/>
              </a:rPr>
              <a:t>Family and adult's action</a:t>
            </a:r>
          </a:p>
          <a:p>
            <a:r>
              <a:rPr lang="en-US" sz="1200">
                <a:ea typeface="+mn-lt"/>
                <a:cs typeface="+mn-lt"/>
              </a:rPr>
              <a:t>As a family you must Underline and recognize the behavior exhibited by the child, both productive and disruptive types of behavior. (Breitenstein, et.al, 2009).</a:t>
            </a:r>
          </a:p>
          <a:p>
            <a:r>
              <a:rPr lang="en-US" sz="1200">
                <a:ea typeface="+mn-lt"/>
                <a:cs typeface="+mn-lt"/>
              </a:rPr>
              <a:t>Outline your family's own way of how you want your child to behave, considering all family background and culture if they are within the jurisdiction of safeguarding. Remember that article 12 of the UNCRC stated clearly respect for the views of the child. Thus, every child has the right to express their views, feelings and wishes in all matters affecting them. (Amato, and Fowler, 2002).</a:t>
            </a:r>
          </a:p>
          <a:p>
            <a:r>
              <a:rPr lang="en-US" sz="1200">
                <a:ea typeface="+mn-lt"/>
                <a:cs typeface="+mn-lt"/>
              </a:rPr>
              <a:t>Always stay calm, listen to your child, and identify what triggers disruption that will help you to address the situation immediately or later. Avoid arguments or shouting at a child. Do not ridicule or blame the child and do not touch the child.</a:t>
            </a:r>
          </a:p>
          <a:p>
            <a:r>
              <a:rPr lang="en-US" sz="1200">
                <a:ea typeface="+mn-lt"/>
                <a:cs typeface="+mn-lt"/>
              </a:rPr>
              <a:t>Keep focus on the child and be clear to the child the dos and don’ts. Adopt non-verbal body language to show unhappiness, mention the child’s name as warning to the behavior. Aggressiveness and an anti-social approach are not acceptable. A family's failure to instill good behavior because of neglect. The family should employ managerial skills by making some basic rules clear. The family should be more involved and supportive of the child. (Yap, et.al 2017).</a:t>
            </a:r>
          </a:p>
          <a:p>
            <a:r>
              <a:rPr lang="en-US" sz="1200">
                <a:ea typeface="+mn-lt"/>
                <a:cs typeface="+mn-lt"/>
              </a:rPr>
              <a:t>Robert GL, Lawrence J, Williams G, </a:t>
            </a:r>
            <a:r>
              <a:rPr lang="en-US" sz="1200" err="1">
                <a:ea typeface="+mn-lt"/>
                <a:cs typeface="+mn-lt"/>
              </a:rPr>
              <a:t>Raphace</a:t>
            </a:r>
            <a:r>
              <a:rPr lang="en-US" sz="1200">
                <a:ea typeface="+mn-lt"/>
                <a:cs typeface="+mn-lt"/>
              </a:rPr>
              <a:t> B (1998). The Impact of Violence on Women Health, Australia NZ J Public Health; 22(7) : 796-801</a:t>
            </a:r>
          </a:p>
          <a:p>
            <a:r>
              <a:rPr lang="en-US" sz="1200">
                <a:ea typeface="+mn-lt"/>
                <a:cs typeface="+mn-lt"/>
              </a:rPr>
              <a:t>Reward your child for good behavior. Example, praise and give them their Favorite meal. Tell them how happy you are when they behave well. Like well done for arranging your toys well. Give a hug or smile. Encourage your children to explain anger or upset. This will help them ease their tension. Be positive about your children. Try not to overreact when your children do something wrong. Do not give up on your children. Children need consistency. (Spera, 2005).</a:t>
            </a:r>
          </a:p>
          <a:p>
            <a:endParaRPr lang="en-US" sz="1200">
              <a:ea typeface="+mn-lt"/>
              <a:cs typeface="+mn-lt"/>
            </a:endParaRPr>
          </a:p>
          <a:p>
            <a:endParaRPr lang="en-US"/>
          </a:p>
        </p:txBody>
      </p:sp>
      <p:pic>
        <p:nvPicPr>
          <p:cNvPr id="12" name="Picture 12" descr="Family Counseling Session At Home With Therapist Stock Photo - Download ...">
            <a:extLst>
              <a:ext uri="{FF2B5EF4-FFF2-40B4-BE49-F238E27FC236}">
                <a16:creationId xmlns:a16="http://schemas.microsoft.com/office/drawing/2014/main" id="{F7C2C0E4-18A1-71DA-F3B7-A85C4BE16038}"/>
              </a:ext>
            </a:extLst>
          </p:cNvPr>
          <p:cNvPicPr>
            <a:picLocks noGrp="1" noChangeAspect="1"/>
          </p:cNvPicPr>
          <p:nvPr>
            <p:ph sz="half" idx="2"/>
          </p:nvPr>
        </p:nvPicPr>
        <p:blipFill rotWithShape="1">
          <a:blip r:embed="rId2"/>
          <a:srcRect l="8488" r="17720" b="1"/>
          <a:stretch/>
        </p:blipFill>
        <p:spPr>
          <a:xfrm>
            <a:off x="7139417" y="137831"/>
            <a:ext cx="4499574" cy="221988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pic>
        <p:nvPicPr>
          <p:cNvPr id="4" name="Picture 4">
            <a:extLst>
              <a:ext uri="{FF2B5EF4-FFF2-40B4-BE49-F238E27FC236}">
                <a16:creationId xmlns:a16="http://schemas.microsoft.com/office/drawing/2014/main" id="{85C75DE9-7233-3DD7-D4C7-26A1433749D7}"/>
              </a:ext>
            </a:extLst>
          </p:cNvPr>
          <p:cNvPicPr>
            <a:picLocks noChangeAspect="1"/>
          </p:cNvPicPr>
          <p:nvPr/>
        </p:nvPicPr>
        <p:blipFill>
          <a:blip r:embed="rId3"/>
          <a:stretch>
            <a:fillRect/>
          </a:stretch>
        </p:blipFill>
        <p:spPr>
          <a:xfrm>
            <a:off x="733425" y="179661"/>
            <a:ext cx="5686425" cy="2126703"/>
          </a:xfrm>
          <a:prstGeom prst="rect">
            <a:avLst/>
          </a:prstGeom>
        </p:spPr>
      </p:pic>
    </p:spTree>
    <p:extLst>
      <p:ext uri="{BB962C8B-B14F-4D97-AF65-F5344CB8AC3E}">
        <p14:creationId xmlns:p14="http://schemas.microsoft.com/office/powerpoint/2010/main" val="17111896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1A7D9-3846-D235-E324-E1D48802EA45}"/>
              </a:ext>
            </a:extLst>
          </p:cNvPr>
          <p:cNvSpPr>
            <a:spLocks noGrp="1"/>
          </p:cNvSpPr>
          <p:nvPr>
            <p:ph type="ctrTitle"/>
          </p:nvPr>
        </p:nvSpPr>
        <p:spPr>
          <a:xfrm>
            <a:off x="650130" y="5204883"/>
            <a:ext cx="8825658" cy="4401673"/>
          </a:xfrm>
        </p:spPr>
        <p:txBody>
          <a:bodyPr/>
          <a:lstStyle/>
          <a:p>
            <a:endParaRPr lang="en-US" sz="1400">
              <a:ea typeface="+mj-lt"/>
              <a:cs typeface="+mj-lt"/>
            </a:endParaRPr>
          </a:p>
          <a:p>
            <a:r>
              <a:rPr lang="en-US" sz="1400" b="1">
                <a:ea typeface="+mj-lt"/>
                <a:cs typeface="+mj-lt"/>
              </a:rPr>
              <a:t>Non- performing parent</a:t>
            </a:r>
          </a:p>
          <a:p>
            <a:r>
              <a:rPr lang="en-US" sz="1400">
                <a:ea typeface="+mj-lt"/>
                <a:cs typeface="+mj-lt"/>
              </a:rPr>
              <a:t>What could possibly stop a family from performing their full responsibilities as a parent (mother and the father)? (Quay, and Hogan, 2013).</a:t>
            </a:r>
          </a:p>
          <a:p>
            <a:r>
              <a:rPr lang="en-US" sz="1400">
                <a:ea typeface="+mj-lt"/>
                <a:cs typeface="+mj-lt"/>
              </a:rPr>
              <a:t>Could it be non-payment of rent because of being unemployed or using their money for unnecessary things such as chronic alcoholism and some parental issues such as: spending on material things as priorities, financial difficulties, lack of knowledge, negligent, lack of effective communication skills and irresponsible parenting or health issues. (Ennett, et.al.2008).</a:t>
            </a:r>
          </a:p>
          <a:p>
            <a:endParaRPr lang="en-US" sz="1400">
              <a:ea typeface="+mj-lt"/>
              <a:cs typeface="+mj-lt"/>
            </a:endParaRPr>
          </a:p>
          <a:p>
            <a:r>
              <a:rPr lang="en-US" sz="1400" b="1">
                <a:ea typeface="+mj-lt"/>
                <a:cs typeface="+mj-lt"/>
              </a:rPr>
              <a:t>Parental Recommendation</a:t>
            </a:r>
          </a:p>
          <a:p>
            <a:r>
              <a:rPr lang="en-US" sz="1400">
                <a:ea typeface="+mj-lt"/>
                <a:cs typeface="+mj-lt"/>
              </a:rPr>
              <a:t>I recommend parents to take advantage of the available services to improve their standard of living such as:</a:t>
            </a:r>
          </a:p>
          <a:p>
            <a:r>
              <a:rPr lang="en-US" sz="1400">
                <a:ea typeface="+mj-lt"/>
                <a:cs typeface="+mj-lt"/>
              </a:rPr>
              <a:t>Housing benefit which would support families to solve their housing problems</a:t>
            </a:r>
          </a:p>
          <a:p>
            <a:r>
              <a:rPr lang="en-US" sz="1400">
                <a:ea typeface="+mj-lt"/>
                <a:cs typeface="+mj-lt"/>
              </a:rPr>
              <a:t>Universal credit and job seekers allowance are services you could apply to aid your financial burden as a parent.</a:t>
            </a:r>
          </a:p>
          <a:p>
            <a:r>
              <a:rPr lang="en-US" sz="1400">
                <a:ea typeface="+mj-lt"/>
                <a:cs typeface="+mj-lt"/>
              </a:rPr>
              <a:t>The Citizens advisory bureau is a government agency that is always available to offer special advice on different areas of need.</a:t>
            </a:r>
          </a:p>
          <a:p>
            <a:r>
              <a:rPr lang="en-US" sz="1400">
                <a:ea typeface="+mj-lt"/>
                <a:cs typeface="+mj-lt"/>
              </a:rPr>
              <a:t>Child benefit takes care of the responsibility of child upbringing. There are other government agencies like RPC (reducing parental conflict) that help in the area of alcohol and drug misuse problems including helping move from benefit to work. </a:t>
            </a:r>
          </a:p>
          <a:p>
            <a:r>
              <a:rPr lang="en-US" sz="1400">
                <a:ea typeface="+mj-lt"/>
                <a:cs typeface="+mj-lt"/>
              </a:rPr>
              <a:t>(Government of UK).</a:t>
            </a:r>
          </a:p>
          <a:p>
            <a:endParaRPr lang="en-US">
              <a:ea typeface="+mj-lt"/>
              <a:cs typeface="+mj-lt"/>
            </a:endParaRPr>
          </a:p>
          <a:p>
            <a:endParaRPr lang="en-US">
              <a:ea typeface="+mj-lt"/>
              <a:cs typeface="+mj-lt"/>
            </a:endParaRPr>
          </a:p>
          <a:p>
            <a:endParaRPr lang="en-US">
              <a:ea typeface="+mj-lt"/>
              <a:cs typeface="+mj-lt"/>
            </a:endParaRPr>
          </a:p>
          <a:p>
            <a:endParaRPr lang="en-US">
              <a:ea typeface="+mj-lt"/>
              <a:cs typeface="+mj-lt"/>
            </a:endParaRPr>
          </a:p>
        </p:txBody>
      </p:sp>
      <p:pic>
        <p:nvPicPr>
          <p:cNvPr id="5" name="Picture 5" descr="A picture containing outdoor, ground, person, skating&#10;&#10;Description automatically generated">
            <a:extLst>
              <a:ext uri="{FF2B5EF4-FFF2-40B4-BE49-F238E27FC236}">
                <a16:creationId xmlns:a16="http://schemas.microsoft.com/office/drawing/2014/main" id="{29567047-4AE1-219A-585C-098D5C9A12F8}"/>
              </a:ext>
            </a:extLst>
          </p:cNvPr>
          <p:cNvPicPr>
            <a:picLocks noChangeAspect="1"/>
          </p:cNvPicPr>
          <p:nvPr/>
        </p:nvPicPr>
        <p:blipFill>
          <a:blip r:embed="rId2"/>
          <a:stretch>
            <a:fillRect/>
          </a:stretch>
        </p:blipFill>
        <p:spPr>
          <a:xfrm>
            <a:off x="4029075" y="513536"/>
            <a:ext cx="6210300" cy="1782802"/>
          </a:xfrm>
          <a:prstGeom prst="rect">
            <a:avLst/>
          </a:prstGeom>
        </p:spPr>
      </p:pic>
      <p:pic>
        <p:nvPicPr>
          <p:cNvPr id="6" name="Picture 6" descr="A picture containing tree, outdoor, ground, sidewalk&#10;&#10;Description automatically generated">
            <a:extLst>
              <a:ext uri="{FF2B5EF4-FFF2-40B4-BE49-F238E27FC236}">
                <a16:creationId xmlns:a16="http://schemas.microsoft.com/office/drawing/2014/main" id="{C10C7DCB-4A9A-29FD-E519-6E2965AE4F3F}"/>
              </a:ext>
            </a:extLst>
          </p:cNvPr>
          <p:cNvPicPr>
            <a:picLocks noChangeAspect="1"/>
          </p:cNvPicPr>
          <p:nvPr/>
        </p:nvPicPr>
        <p:blipFill>
          <a:blip r:embed="rId3"/>
          <a:stretch>
            <a:fillRect/>
          </a:stretch>
        </p:blipFill>
        <p:spPr>
          <a:xfrm>
            <a:off x="9515475" y="4048848"/>
            <a:ext cx="2095500" cy="2170253"/>
          </a:xfrm>
          <a:prstGeom prst="rect">
            <a:avLst/>
          </a:prstGeom>
        </p:spPr>
      </p:pic>
    </p:spTree>
    <p:extLst>
      <p:ext uri="{BB962C8B-B14F-4D97-AF65-F5344CB8AC3E}">
        <p14:creationId xmlns:p14="http://schemas.microsoft.com/office/powerpoint/2010/main" val="4961599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FE14E-5E0F-FD3C-0FF5-7E75B4AF5BD3}"/>
              </a:ext>
            </a:extLst>
          </p:cNvPr>
          <p:cNvSpPr>
            <a:spLocks noGrp="1"/>
          </p:cNvSpPr>
          <p:nvPr>
            <p:ph type="title"/>
          </p:nvPr>
        </p:nvSpPr>
        <p:spPr/>
        <p:txBody>
          <a:bodyPr/>
          <a:lstStyle/>
          <a:p>
            <a:r>
              <a:rPr lang="en-US" sz="2000">
                <a:ea typeface="+mj-lt"/>
                <a:cs typeface="+mj-lt"/>
              </a:rPr>
              <a:t>Some available services and recommendations for the child</a:t>
            </a:r>
          </a:p>
        </p:txBody>
      </p:sp>
      <p:sp>
        <p:nvSpPr>
          <p:cNvPr id="3" name="Content Placeholder 2">
            <a:extLst>
              <a:ext uri="{FF2B5EF4-FFF2-40B4-BE49-F238E27FC236}">
                <a16:creationId xmlns:a16="http://schemas.microsoft.com/office/drawing/2014/main" id="{C3804715-1B09-AD60-FF22-D83BF9D9D80B}"/>
              </a:ext>
            </a:extLst>
          </p:cNvPr>
          <p:cNvSpPr>
            <a:spLocks noGrp="1"/>
          </p:cNvSpPr>
          <p:nvPr>
            <p:ph sz="half" idx="1"/>
          </p:nvPr>
        </p:nvSpPr>
        <p:spPr>
          <a:xfrm>
            <a:off x="878729" y="1841500"/>
            <a:ext cx="4825158" cy="3416301"/>
          </a:xfrm>
        </p:spPr>
        <p:txBody>
          <a:bodyPr vert="horz" lIns="91440" tIns="45720" rIns="91440" bIns="45720" rtlCol="0" anchor="t">
            <a:noAutofit/>
          </a:bodyPr>
          <a:lstStyle/>
          <a:p>
            <a:endParaRPr lang="en-US"/>
          </a:p>
          <a:p>
            <a:r>
              <a:rPr lang="en-US" sz="1400">
                <a:ea typeface="+mn-lt"/>
                <a:cs typeface="+mn-lt"/>
              </a:rPr>
              <a:t>A child could exhibit disruptive behavior due to many factors including domestic violence and hostile environment, therefore Independent Domestic Violence Advocates agency could be contacted to provide emotional and practical advice to support family and the child</a:t>
            </a:r>
          </a:p>
          <a:p>
            <a:r>
              <a:rPr lang="en-US" sz="1400">
                <a:ea typeface="+mn-lt"/>
                <a:cs typeface="+mn-lt"/>
              </a:rPr>
              <a:t>CBT is cognitive behavioral therapy which involves helping children and their parents to comprehend and deal with the difficulties a child is going through.</a:t>
            </a:r>
          </a:p>
          <a:p>
            <a:r>
              <a:rPr lang="en-US" sz="1400">
                <a:ea typeface="+mn-lt"/>
                <a:cs typeface="+mn-lt"/>
              </a:rPr>
              <a:t>SBD is an organization in charge of behavioral psychologists that can offer help to children’s psyche.</a:t>
            </a:r>
          </a:p>
          <a:p>
            <a:r>
              <a:rPr lang="en-US" sz="1400">
                <a:ea typeface="+mn-lt"/>
                <a:cs typeface="+mn-lt"/>
              </a:rPr>
              <a:t>NSPCC is the national society for the prevention of cruelty to children and offers services to support parents and families in the area of best decision for children and young people. (Government of UK).</a:t>
            </a:r>
          </a:p>
          <a:p>
            <a:r>
              <a:rPr lang="en-US" sz="1400">
                <a:ea typeface="+mn-lt"/>
                <a:cs typeface="+mn-lt"/>
              </a:rPr>
              <a:t>Thank you for your attention</a:t>
            </a:r>
          </a:p>
          <a:p>
            <a:endParaRPr lang="en-US"/>
          </a:p>
        </p:txBody>
      </p:sp>
      <p:pic>
        <p:nvPicPr>
          <p:cNvPr id="5" name="Picture 5">
            <a:extLst>
              <a:ext uri="{FF2B5EF4-FFF2-40B4-BE49-F238E27FC236}">
                <a16:creationId xmlns:a16="http://schemas.microsoft.com/office/drawing/2014/main" id="{82B3D238-BA88-574A-BA1C-DC225F7C27E7}"/>
              </a:ext>
            </a:extLst>
          </p:cNvPr>
          <p:cNvPicPr>
            <a:picLocks noGrp="1" noChangeAspect="1"/>
          </p:cNvPicPr>
          <p:nvPr>
            <p:ph sz="half" idx="2"/>
          </p:nvPr>
        </p:nvPicPr>
        <p:blipFill>
          <a:blip r:embed="rId2"/>
          <a:stretch>
            <a:fillRect/>
          </a:stretch>
        </p:blipFill>
        <p:spPr>
          <a:xfrm>
            <a:off x="6208713" y="2953197"/>
            <a:ext cx="4824412" cy="2716905"/>
          </a:xfrm>
        </p:spPr>
      </p:pic>
    </p:spTree>
    <p:extLst>
      <p:ext uri="{BB962C8B-B14F-4D97-AF65-F5344CB8AC3E}">
        <p14:creationId xmlns:p14="http://schemas.microsoft.com/office/powerpoint/2010/main" val="9709685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7B179-7E66-DC82-A464-885475C537F0}"/>
              </a:ext>
            </a:extLst>
          </p:cNvPr>
          <p:cNvSpPr>
            <a:spLocks noGrp="1"/>
          </p:cNvSpPr>
          <p:nvPr>
            <p:ph type="title"/>
          </p:nvPr>
        </p:nvSpPr>
        <p:spPr/>
        <p:txBody>
          <a:bodyPr/>
          <a:lstStyle/>
          <a:p>
            <a:r>
              <a:rPr lang="en-GB"/>
              <a:t>   REFERENCE LIST</a:t>
            </a:r>
          </a:p>
        </p:txBody>
      </p:sp>
      <p:sp>
        <p:nvSpPr>
          <p:cNvPr id="3" name="Content Placeholder 2">
            <a:extLst>
              <a:ext uri="{FF2B5EF4-FFF2-40B4-BE49-F238E27FC236}">
                <a16:creationId xmlns:a16="http://schemas.microsoft.com/office/drawing/2014/main" id="{B51F9AED-BE5B-3A1A-C86A-92B494C17CCA}"/>
              </a:ext>
            </a:extLst>
          </p:cNvPr>
          <p:cNvSpPr>
            <a:spLocks noGrp="1"/>
          </p:cNvSpPr>
          <p:nvPr>
            <p:ph idx="1"/>
          </p:nvPr>
        </p:nvSpPr>
        <p:spPr>
          <a:xfrm>
            <a:off x="890087" y="2331444"/>
            <a:ext cx="8825659" cy="4187825"/>
          </a:xfrm>
        </p:spPr>
        <p:txBody>
          <a:bodyPr vert="horz" lIns="91440" tIns="45720" rIns="91440" bIns="45720" rtlCol="0" anchor="t">
            <a:noAutofit/>
          </a:bodyPr>
          <a:lstStyle/>
          <a:p>
            <a:pPr algn="just">
              <a:buAutoNum type="arabicPeriod"/>
            </a:pPr>
            <a:endParaRPr lang="en-GB" sz="900" dirty="0">
              <a:ea typeface="+mn-lt"/>
              <a:cs typeface="+mn-lt"/>
            </a:endParaRPr>
          </a:p>
          <a:p>
            <a:pPr algn="just">
              <a:buAutoNum type="arabicPeriod"/>
            </a:pPr>
            <a:r>
              <a:rPr lang="en-US" sz="900" dirty="0">
                <a:ea typeface="+mn-lt"/>
                <a:cs typeface="+mn-lt"/>
              </a:rPr>
              <a:t>Amato, P.R. and Fowler, F., (2002). Parenting practices, child adjustment, and family diversity. 64(3),      pp.703- 716.availble  </a:t>
            </a:r>
            <a:r>
              <a:rPr lang="en-US" sz="900" dirty="0" err="1">
                <a:ea typeface="+mn-lt"/>
                <a:cs typeface="+mn-lt"/>
              </a:rPr>
              <a:t>at:https</a:t>
            </a:r>
            <a:r>
              <a:rPr lang="en-US" sz="900" dirty="0">
                <a:ea typeface="+mn-lt"/>
                <a:cs typeface="+mn-lt"/>
              </a:rPr>
              <a:t>://onlinelibrary.wiley.com/</a:t>
            </a:r>
            <a:r>
              <a:rPr lang="en-US" sz="900" dirty="0" err="1">
                <a:ea typeface="+mn-lt"/>
                <a:cs typeface="+mn-lt"/>
              </a:rPr>
              <a:t>doi</a:t>
            </a:r>
            <a:r>
              <a:rPr lang="en-US" sz="900" dirty="0">
                <a:ea typeface="+mn-lt"/>
                <a:cs typeface="+mn-lt"/>
              </a:rPr>
              <a:t>/</a:t>
            </a:r>
            <a:r>
              <a:rPr lang="en-US" sz="900" dirty="0" err="1">
                <a:ea typeface="+mn-lt"/>
                <a:cs typeface="+mn-lt"/>
              </a:rPr>
              <a:t>epdf</a:t>
            </a:r>
            <a:r>
              <a:rPr lang="en-US" sz="900" dirty="0">
                <a:ea typeface="+mn-lt"/>
                <a:cs typeface="+mn-lt"/>
              </a:rPr>
              <a:t>/10.1111/j.1741-3737.2002.00703.x?saml_referrer</a:t>
            </a:r>
          </a:p>
          <a:p>
            <a:pPr algn="just">
              <a:buAutoNum type="arabicPeriod"/>
            </a:pPr>
            <a:r>
              <a:rPr lang="en-US" sz="900" dirty="0">
                <a:ea typeface="+mn-lt"/>
                <a:cs typeface="+mn-lt"/>
              </a:rPr>
              <a:t>Black, D.A., Heyman, R.E. and </a:t>
            </a:r>
            <a:r>
              <a:rPr lang="en-US" sz="900" dirty="0" err="1">
                <a:ea typeface="+mn-lt"/>
                <a:cs typeface="+mn-lt"/>
              </a:rPr>
              <a:t>Slep</a:t>
            </a:r>
            <a:r>
              <a:rPr lang="en-US" sz="900" dirty="0">
                <a:ea typeface="+mn-lt"/>
                <a:cs typeface="+mn-lt"/>
              </a:rPr>
              <a:t>, A.M.S., 2001. Risk factors for child physical abuse. Aggression and violent behavior, 6(2-3), pp.121-188.</a:t>
            </a:r>
            <a:endParaRPr lang="en-GB" sz="900">
              <a:ea typeface="+mn-lt"/>
              <a:cs typeface="+mn-lt"/>
            </a:endParaRPr>
          </a:p>
          <a:p>
            <a:pPr algn="just">
              <a:buAutoNum type="arabicPeriod"/>
            </a:pPr>
            <a:r>
              <a:rPr lang="en-US" sz="900" dirty="0">
                <a:ea typeface="+mn-lt"/>
                <a:cs typeface="+mn-lt"/>
              </a:rPr>
              <a:t>Breitenstein, S.M., Hill, C. and Gross, D., (2009). Understanding disruptive behavior problems in preschool children. 24(1), pp.3-12. Available </a:t>
            </a:r>
            <a:r>
              <a:rPr lang="en-US" sz="900" dirty="0" err="1">
                <a:ea typeface="+mn-lt"/>
                <a:cs typeface="+mn-lt"/>
              </a:rPr>
              <a:t>at:https</a:t>
            </a:r>
            <a:r>
              <a:rPr lang="en-US" sz="900" dirty="0">
                <a:ea typeface="+mn-lt"/>
                <a:cs typeface="+mn-lt"/>
              </a:rPr>
              <a:t>://reader.elsevier.com/reader/</a:t>
            </a:r>
            <a:r>
              <a:rPr lang="en-US" sz="900" dirty="0" err="1">
                <a:ea typeface="+mn-lt"/>
                <a:cs typeface="+mn-lt"/>
              </a:rPr>
              <a:t>sd</a:t>
            </a:r>
            <a:r>
              <a:rPr lang="en-US" sz="900" dirty="0">
                <a:ea typeface="+mn-lt"/>
                <a:cs typeface="+mn-lt"/>
              </a:rPr>
              <a:t>/</a:t>
            </a:r>
            <a:r>
              <a:rPr lang="en-US" sz="900" dirty="0" err="1">
                <a:ea typeface="+mn-lt"/>
                <a:cs typeface="+mn-lt"/>
              </a:rPr>
              <a:t>pii</a:t>
            </a:r>
            <a:r>
              <a:rPr lang="en-US" sz="900" dirty="0">
                <a:ea typeface="+mn-lt"/>
                <a:cs typeface="+mn-lt"/>
              </a:rPr>
              <a:t>/S0882596307004022?token=1D4D33C2EF8906C8E9865E00BE8AAB8329310A296C5ED70DB4F210AEE0F80F33EAAF12E4E268E3A98EC499B9E4096E70&amp;originRegion=eu-west-1&amp;originCreation=20230216163606</a:t>
            </a:r>
            <a:endParaRPr lang="en-GB" sz="900" dirty="0">
              <a:ea typeface="+mn-lt"/>
              <a:cs typeface="+mn-lt"/>
            </a:endParaRPr>
          </a:p>
          <a:p>
            <a:pPr algn="just">
              <a:buAutoNum type="arabicPeriod"/>
            </a:pPr>
            <a:r>
              <a:rPr lang="en-GB" sz="900" dirty="0">
                <a:ea typeface="+mn-lt"/>
                <a:cs typeface="+mn-lt"/>
              </a:rPr>
              <a:t> </a:t>
            </a:r>
            <a:r>
              <a:rPr lang="en-GB" sz="900" dirty="0" err="1">
                <a:ea typeface="+mn-lt"/>
                <a:cs typeface="+mn-lt"/>
              </a:rPr>
              <a:t>Dorchen</a:t>
            </a:r>
            <a:r>
              <a:rPr lang="en-GB" sz="900" dirty="0">
                <a:ea typeface="+mn-lt"/>
                <a:cs typeface="+mn-lt"/>
              </a:rPr>
              <a:t> A. Leidholdt, Human Trafficking and Domestic </a:t>
            </a:r>
            <a:r>
              <a:rPr lang="en-GB" sz="900" dirty="0" err="1">
                <a:ea typeface="+mn-lt"/>
                <a:cs typeface="+mn-lt"/>
              </a:rPr>
              <a:t>Violence:A</a:t>
            </a:r>
            <a:r>
              <a:rPr lang="en-GB" sz="900" dirty="0">
                <a:ea typeface="+mn-lt"/>
                <a:cs typeface="+mn-lt"/>
              </a:rPr>
              <a:t> Primer for Judges, American Bar Association The Judges’ </a:t>
            </a:r>
            <a:r>
              <a:rPr lang="en-GB" sz="900" dirty="0" err="1">
                <a:ea typeface="+mn-lt"/>
                <a:cs typeface="+mn-lt"/>
              </a:rPr>
              <a:t>Journal,Vol</a:t>
            </a:r>
            <a:r>
              <a:rPr lang="en-GB" sz="900" dirty="0">
                <a:ea typeface="+mn-lt"/>
                <a:cs typeface="+mn-lt"/>
              </a:rPr>
              <a:t>. 52 No. 1 (2013)</a:t>
            </a:r>
          </a:p>
          <a:p>
            <a:pPr algn="just">
              <a:buAutoNum type="arabicPeriod"/>
            </a:pPr>
            <a:r>
              <a:rPr lang="en-US" sz="900" dirty="0" err="1">
                <a:ea typeface="+mn-lt"/>
                <a:cs typeface="+mn-lt"/>
              </a:rPr>
              <a:t>Edleson</a:t>
            </a:r>
            <a:r>
              <a:rPr lang="en-US" sz="900" dirty="0">
                <a:ea typeface="+mn-lt"/>
                <a:cs typeface="+mn-lt"/>
              </a:rPr>
              <a:t>, J.L., (1999) 'Children's witnessing of adult domestic violence', Journal of interpersonal Violence, 14(8), pp.839-870.</a:t>
            </a:r>
            <a:endParaRPr lang="en-GB" sz="900" dirty="0">
              <a:ea typeface="+mn-lt"/>
              <a:cs typeface="+mn-lt"/>
            </a:endParaRPr>
          </a:p>
          <a:p>
            <a:pPr indent="-228600" algn="just">
              <a:buAutoNum type="arabicPeriod"/>
            </a:pPr>
            <a:r>
              <a:rPr lang="en-US" sz="900" dirty="0">
                <a:ea typeface="+mn-lt"/>
                <a:cs typeface="+mn-lt"/>
              </a:rPr>
              <a:t>Ennett, S.T., Foshee, V.A., Bauman, K.E., Hussong, A., Cai, L., Reyes, H.L.M., Faris, R., Hipp, J. and </a:t>
            </a:r>
            <a:r>
              <a:rPr lang="en-US" sz="900" dirty="0" err="1">
                <a:ea typeface="+mn-lt"/>
                <a:cs typeface="+mn-lt"/>
              </a:rPr>
              <a:t>DuRant</a:t>
            </a:r>
            <a:r>
              <a:rPr lang="en-US" sz="900" dirty="0">
                <a:ea typeface="+mn-lt"/>
                <a:cs typeface="+mn-lt"/>
              </a:rPr>
              <a:t>, R., (2008). The social ecology of adolescent alcohol misuse. 79(6), pp.1777-1791.Available at: </a:t>
            </a:r>
            <a:r>
              <a:rPr lang="en-US" sz="900" dirty="0">
                <a:ea typeface="+mn-lt"/>
                <a:cs typeface="+mn-lt"/>
                <a:hlinkClick r:id="rId2"/>
              </a:rPr>
              <a:t>https://srcd.onlinelibrary.wiley.com/doi/epdf/10.1111/j.1467-8624.2008.01225.x</a:t>
            </a:r>
            <a:endParaRPr lang="en-US" sz="900">
              <a:ea typeface="+mn-lt"/>
              <a:cs typeface="+mn-lt"/>
            </a:endParaRPr>
          </a:p>
          <a:p>
            <a:pPr indent="-228600" algn="just">
              <a:buAutoNum type="arabicPeriod"/>
            </a:pPr>
            <a:r>
              <a:rPr lang="en-US" sz="900" dirty="0">
                <a:ea typeface="+mn-lt"/>
                <a:cs typeface="+mn-lt"/>
              </a:rPr>
              <a:t>Eyberg, S.M., Nelson, M.M. and Boggs, S.R., (2008). Evidence-based psychosocial treatments for children and adolescents with disruptive behavior. 37(1), pp.215-237.available </a:t>
            </a:r>
            <a:r>
              <a:rPr lang="en-US" sz="900" dirty="0" err="1">
                <a:ea typeface="+mn-lt"/>
                <a:cs typeface="+mn-lt"/>
              </a:rPr>
              <a:t>at:https</a:t>
            </a:r>
            <a:r>
              <a:rPr lang="en-US" sz="900" dirty="0">
                <a:ea typeface="+mn-lt"/>
                <a:cs typeface="+mn-lt"/>
              </a:rPr>
              <a:t>://www.ncbi.nlm.nih.gov/books/NBK76017/</a:t>
            </a:r>
          </a:p>
          <a:p>
            <a:pPr algn="just">
              <a:buAutoNum type="arabicPeriod"/>
            </a:pPr>
            <a:r>
              <a:rPr lang="en-GB" sz="900" dirty="0" err="1">
                <a:ea typeface="+mn-lt"/>
                <a:cs typeface="+mn-lt"/>
              </a:rPr>
              <a:t>Felitti</a:t>
            </a:r>
            <a:r>
              <a:rPr lang="en-GB" sz="900" dirty="0">
                <a:ea typeface="+mn-lt"/>
                <a:cs typeface="+mn-lt"/>
              </a:rPr>
              <a:t>, V. J., Anda, R. F., Nordenberg, D., Williamson, D. F., Spitz, A. M., Edwards, V., . . . Marks, J. S. (1998). Relationship of childhood abuse and household dysfunction to many of the leading causes of death in adults: The Adverse Childhood Experiences (ACE) Study. American Journal of Preventative Medicine, 14(4), 245–258. doi:10.1016/S0749- 3797(98)00017-8</a:t>
            </a:r>
            <a:endParaRPr lang="en-US" sz="900"/>
          </a:p>
          <a:p>
            <a:pPr marL="0" indent="0" algn="just">
              <a:buNone/>
            </a:pPr>
            <a:r>
              <a:rPr lang="en-GB" sz="900" dirty="0">
                <a:ea typeface="+mn-lt"/>
                <a:cs typeface="+mn-lt"/>
              </a:rPr>
              <a:t>  9  </a:t>
            </a:r>
            <a:r>
              <a:rPr lang="en-US" sz="900" dirty="0">
                <a:ea typeface="+mn-lt"/>
                <a:cs typeface="+mn-lt"/>
              </a:rPr>
              <a:t>Ganesan, V., </a:t>
            </a:r>
            <a:r>
              <a:rPr lang="en-US" sz="900" dirty="0" err="1">
                <a:ea typeface="+mn-lt"/>
                <a:cs typeface="+mn-lt"/>
              </a:rPr>
              <a:t>Prengler</a:t>
            </a:r>
            <a:r>
              <a:rPr lang="en-US" sz="900" dirty="0">
                <a:ea typeface="+mn-lt"/>
                <a:cs typeface="+mn-lt"/>
              </a:rPr>
              <a:t>, M., McShane, M.A., Wade, A.M. and Kirkham, F.J., 2003. Investigation of risk factors in children with arterial ischemic stroke. Annals of Neurology: Official Journal of the American Neurological Association and the Child Neurology Society, 53(2), pp.167-173.</a:t>
            </a:r>
          </a:p>
          <a:p>
            <a:pPr algn="just">
              <a:buNone/>
            </a:pPr>
            <a:endParaRPr lang="en-US" sz="900" dirty="0">
              <a:ea typeface="+mn-lt"/>
              <a:cs typeface="+mn-lt"/>
            </a:endParaRPr>
          </a:p>
          <a:p>
            <a:pPr marL="0" indent="0" algn="just">
              <a:buNone/>
            </a:pPr>
            <a:endParaRPr lang="en-GB" sz="900" dirty="0"/>
          </a:p>
          <a:p>
            <a:pPr algn="just">
              <a:buAutoNum type="arabicPeriod"/>
            </a:pPr>
            <a:endParaRPr lang="en-GB" sz="900"/>
          </a:p>
          <a:p>
            <a:pPr>
              <a:buAutoNum type="arabicPeriod"/>
            </a:pPr>
            <a:endParaRPr lang="en-GB" sz="1000"/>
          </a:p>
          <a:p>
            <a:endParaRPr lang="en-GB" sz="1000"/>
          </a:p>
        </p:txBody>
      </p:sp>
    </p:spTree>
    <p:extLst>
      <p:ext uri="{BB962C8B-B14F-4D97-AF65-F5344CB8AC3E}">
        <p14:creationId xmlns:p14="http://schemas.microsoft.com/office/powerpoint/2010/main" val="15350288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55626-9BB3-D62D-D032-DC3634C09ECE}"/>
              </a:ext>
            </a:extLst>
          </p:cNvPr>
          <p:cNvSpPr>
            <a:spLocks noGrp="1"/>
          </p:cNvSpPr>
          <p:nvPr>
            <p:ph type="title"/>
          </p:nvPr>
        </p:nvSpPr>
        <p:spPr/>
        <p:txBody>
          <a:bodyPr/>
          <a:lstStyle/>
          <a:p>
            <a:r>
              <a:rPr lang="en-GB" dirty="0"/>
              <a:t>  REFERENCE LIST</a:t>
            </a:r>
            <a:endParaRPr lang="en-GB" sz="1600" dirty="0"/>
          </a:p>
        </p:txBody>
      </p:sp>
      <p:sp>
        <p:nvSpPr>
          <p:cNvPr id="3" name="Text Placeholder 2">
            <a:extLst>
              <a:ext uri="{FF2B5EF4-FFF2-40B4-BE49-F238E27FC236}">
                <a16:creationId xmlns:a16="http://schemas.microsoft.com/office/drawing/2014/main" id="{D9AE1CB4-1C68-C816-17CE-6DEED036827A}"/>
              </a:ext>
            </a:extLst>
          </p:cNvPr>
          <p:cNvSpPr>
            <a:spLocks noGrp="1"/>
          </p:cNvSpPr>
          <p:nvPr>
            <p:ph type="body" sz="half" idx="2"/>
          </p:nvPr>
        </p:nvSpPr>
        <p:spPr>
          <a:xfrm>
            <a:off x="1266644" y="3272687"/>
            <a:ext cx="8838796" cy="3422431"/>
          </a:xfrm>
        </p:spPr>
        <p:txBody>
          <a:bodyPr>
            <a:normAutofit fontScale="92500" lnSpcReduction="10000"/>
          </a:bodyPr>
          <a:lstStyle/>
          <a:p>
            <a:endParaRPr lang="en-GB" sz="900" dirty="0">
              <a:ea typeface="+mn-lt"/>
              <a:cs typeface="+mn-lt"/>
            </a:endParaRPr>
          </a:p>
          <a:p>
            <a:pPr algn="just"/>
            <a:r>
              <a:rPr lang="en-US" sz="900" dirty="0">
                <a:ea typeface="+mn-lt"/>
                <a:cs typeface="+mn-lt"/>
              </a:rPr>
              <a:t>10   Hall, S.K. (2009) Raising kids in the 21st century: The science of psychological health for children. Singapore: John Wiley &amp; Sons.</a:t>
            </a:r>
            <a:endParaRPr lang="en-GB" sz="900" dirty="0">
              <a:ea typeface="+mn-lt"/>
              <a:cs typeface="+mn-lt"/>
            </a:endParaRPr>
          </a:p>
          <a:p>
            <a:pPr algn="just"/>
            <a:r>
              <a:rPr lang="en-US" sz="900" dirty="0">
                <a:ea typeface="+mn-lt"/>
                <a:cs typeface="+mn-lt"/>
              </a:rPr>
              <a:t>11) Henning, K., &amp; </a:t>
            </a:r>
            <a:r>
              <a:rPr lang="en-US" sz="900" dirty="0" err="1">
                <a:ea typeface="+mn-lt"/>
                <a:cs typeface="+mn-lt"/>
              </a:rPr>
              <a:t>Klesges</a:t>
            </a:r>
            <a:r>
              <a:rPr lang="en-US" sz="900" dirty="0">
                <a:ea typeface="+mn-lt"/>
                <a:cs typeface="+mn-lt"/>
              </a:rPr>
              <a:t>, L.M (2003). Prevalence and characteristics of psychological abuse reported by </a:t>
            </a:r>
            <a:r>
              <a:rPr lang="en-US" sz="900" dirty="0" err="1">
                <a:ea typeface="+mn-lt"/>
                <a:cs typeface="+mn-lt"/>
              </a:rPr>
              <a:t>courtinvolved</a:t>
            </a:r>
            <a:r>
              <a:rPr lang="en-US" sz="900" dirty="0">
                <a:ea typeface="+mn-lt"/>
                <a:cs typeface="+mn-lt"/>
              </a:rPr>
              <a:t> battered women. Journal of Interpersonal Violence, 18(8), 857-871.</a:t>
            </a:r>
            <a:endParaRPr lang="en-GB" sz="900">
              <a:ea typeface="+mn-lt"/>
              <a:cs typeface="+mn-lt"/>
            </a:endParaRPr>
          </a:p>
          <a:p>
            <a:pPr algn="just"/>
            <a:endParaRPr lang="en-US" sz="900" dirty="0">
              <a:ea typeface="+mn-lt"/>
              <a:cs typeface="+mn-lt"/>
            </a:endParaRPr>
          </a:p>
          <a:p>
            <a:r>
              <a:rPr lang="en-GB" sz="900" dirty="0">
                <a:ea typeface="+mn-lt"/>
                <a:cs typeface="+mn-lt"/>
              </a:rPr>
              <a:t>12) Krug, E.; Dahlberg, L.L.; Mercy, J.A.; Zwi, A.B.; Lozano, R., eds. (2002). World Report on Violence and Health. Geneva: World Health Organization</a:t>
            </a:r>
            <a:endParaRPr lang="en-US" sz="900" dirty="0"/>
          </a:p>
          <a:p>
            <a:r>
              <a:rPr lang="en-GB" sz="900" dirty="0"/>
              <a:t>13) </a:t>
            </a:r>
            <a:r>
              <a:rPr lang="en-US" sz="900" dirty="0">
                <a:ea typeface="+mn-lt"/>
                <a:cs typeface="+mn-lt"/>
              </a:rPr>
              <a:t>Quay, H.C. and Hogan, A.E. (2013). Handbook of disruptive behavior disorders. Available </a:t>
            </a:r>
            <a:r>
              <a:rPr lang="en-US" sz="900" dirty="0" err="1">
                <a:ea typeface="+mn-lt"/>
                <a:cs typeface="+mn-lt"/>
              </a:rPr>
              <a:t>at:https</a:t>
            </a:r>
            <a:r>
              <a:rPr lang="en-US" sz="900" dirty="0">
                <a:ea typeface="+mn-lt"/>
                <a:cs typeface="+mn-lt"/>
              </a:rPr>
              <a:t>://books.google.co.uk/</a:t>
            </a:r>
            <a:r>
              <a:rPr lang="en-US" sz="900" dirty="0" err="1">
                <a:ea typeface="+mn-lt"/>
                <a:cs typeface="+mn-lt"/>
              </a:rPr>
              <a:t>books?hl</a:t>
            </a:r>
            <a:r>
              <a:rPr lang="en-US" sz="900" dirty="0">
                <a:ea typeface="+mn-lt"/>
                <a:cs typeface="+mn-lt"/>
              </a:rPr>
              <a:t>=</a:t>
            </a:r>
            <a:r>
              <a:rPr lang="en-US" sz="900" dirty="0" err="1">
                <a:ea typeface="+mn-lt"/>
                <a:cs typeface="+mn-lt"/>
              </a:rPr>
              <a:t>en&amp;lr</a:t>
            </a:r>
            <a:r>
              <a:rPr lang="en-US" sz="900" dirty="0">
                <a:ea typeface="+mn-lt"/>
                <a:cs typeface="+mn-lt"/>
              </a:rPr>
              <a:t>=&amp;id=</a:t>
            </a:r>
            <a:r>
              <a:rPr lang="en-US" sz="900" dirty="0" err="1">
                <a:ea typeface="+mn-lt"/>
                <a:cs typeface="+mn-lt"/>
              </a:rPr>
              <a:t>PjnSBwAAQBAJ&amp;oi</a:t>
            </a:r>
            <a:r>
              <a:rPr lang="en-US" sz="900" dirty="0">
                <a:ea typeface="+mn-lt"/>
                <a:cs typeface="+mn-lt"/>
              </a:rPr>
              <a:t>=</a:t>
            </a:r>
            <a:r>
              <a:rPr lang="en-US" sz="900" dirty="0" err="1">
                <a:ea typeface="+mn-lt"/>
                <a:cs typeface="+mn-lt"/>
              </a:rPr>
              <a:t>fnd&amp;pg</a:t>
            </a:r>
            <a:r>
              <a:rPr lang="en-US" sz="900" dirty="0">
                <a:ea typeface="+mn-lt"/>
                <a:cs typeface="+mn-lt"/>
              </a:rPr>
              <a:t>=PA3&amp;dq=+</a:t>
            </a:r>
            <a:r>
              <a:rPr lang="en-US" sz="900" dirty="0" err="1">
                <a:ea typeface="+mn-lt"/>
                <a:cs typeface="+mn-lt"/>
              </a:rPr>
              <a:t>disruptive+behavior&amp;ots</a:t>
            </a:r>
            <a:r>
              <a:rPr lang="en-US" sz="900" dirty="0">
                <a:ea typeface="+mn-lt"/>
                <a:cs typeface="+mn-lt"/>
              </a:rPr>
              <a:t>=Xm8u1bcah4&amp;sig=XK3nGdNnclgLHCDYc3Rd2S7OVLc#v=</a:t>
            </a:r>
            <a:r>
              <a:rPr lang="en-US" sz="900" dirty="0" err="1">
                <a:ea typeface="+mn-lt"/>
                <a:cs typeface="+mn-lt"/>
              </a:rPr>
              <a:t>onepage&amp;q</a:t>
            </a:r>
            <a:r>
              <a:rPr lang="en-US" sz="900" dirty="0">
                <a:ea typeface="+mn-lt"/>
                <a:cs typeface="+mn-lt"/>
              </a:rPr>
              <a:t>=disruptive%20behavior&amp;f=false</a:t>
            </a:r>
          </a:p>
          <a:p>
            <a:r>
              <a:rPr lang="en-GB" sz="900" dirty="0"/>
              <a:t>14) </a:t>
            </a:r>
            <a:r>
              <a:rPr lang="en-US" sz="900" dirty="0">
                <a:ea typeface="+mn-lt"/>
                <a:cs typeface="+mn-lt"/>
              </a:rPr>
              <a:t>Reinehr, T., de Sousa, G., </a:t>
            </a:r>
            <a:r>
              <a:rPr lang="en-US" sz="900" dirty="0" err="1">
                <a:ea typeface="+mn-lt"/>
                <a:cs typeface="+mn-lt"/>
              </a:rPr>
              <a:t>Toschke</a:t>
            </a:r>
            <a:r>
              <a:rPr lang="en-US" sz="900" dirty="0">
                <a:ea typeface="+mn-lt"/>
                <a:cs typeface="+mn-lt"/>
              </a:rPr>
              <a:t>, A.M. and Andler, W., 2006. Long-term follow-up of cardiovascular disease risk factors in children after an obesity intervention. The American journal of clinical nutrition, 84(3), pp.490-496.</a:t>
            </a:r>
            <a:endParaRPr lang="en-GB" sz="900" dirty="0">
              <a:ea typeface="+mn-lt"/>
              <a:cs typeface="+mn-lt"/>
            </a:endParaRPr>
          </a:p>
          <a:p>
            <a:r>
              <a:rPr lang="en-GB" sz="900" dirty="0"/>
              <a:t>15) The</a:t>
            </a:r>
            <a:r>
              <a:rPr lang="en-GB" sz="900" dirty="0">
                <a:ea typeface="+mn-lt"/>
                <a:cs typeface="+mn-lt"/>
              </a:rPr>
              <a:t> convention on the rights of a child  accession by General Assembly resolution 44/25 of 20 November 1989. </a:t>
            </a:r>
            <a:endParaRPr lang="en-GB"/>
          </a:p>
          <a:p>
            <a:pPr algn="just"/>
            <a:r>
              <a:rPr lang="en-US" sz="900" dirty="0"/>
              <a:t>16) </a:t>
            </a:r>
            <a:r>
              <a:rPr lang="en-US" sz="900" dirty="0">
                <a:ea typeface="+mn-lt"/>
                <a:cs typeface="+mn-lt"/>
              </a:rPr>
              <a:t>Schumacher, J.A., </a:t>
            </a:r>
            <a:r>
              <a:rPr lang="en-US" sz="900" dirty="0" err="1">
                <a:ea typeface="+mn-lt"/>
                <a:cs typeface="+mn-lt"/>
              </a:rPr>
              <a:t>Slep</a:t>
            </a:r>
            <a:r>
              <a:rPr lang="en-US" sz="900" dirty="0">
                <a:ea typeface="+mn-lt"/>
                <a:cs typeface="+mn-lt"/>
              </a:rPr>
              <a:t>, A.M.S. and Heyman, R.E., (2001). Risk factors for child neglect. Aggression and violent behavior, 6(2-3), pp.231-254.</a:t>
            </a:r>
          </a:p>
          <a:p>
            <a:pPr algn="just"/>
            <a:r>
              <a:rPr lang="en-US" sz="900" dirty="0"/>
              <a:t>17) Spera, C., (2005). A review of the relationship among parenting practices, parenting styles, and adolescent school achievement. pp.125-146.Available </a:t>
            </a:r>
            <a:r>
              <a:rPr lang="en-US" sz="900" dirty="0" err="1"/>
              <a:t>at:https</a:t>
            </a:r>
            <a:r>
              <a:rPr lang="en-US" sz="900" dirty="0"/>
              <a:t>://www.jstor.org/stable/23363898?seq=2</a:t>
            </a:r>
            <a:endParaRPr lang="en-US" sz="900">
              <a:ea typeface="+mn-lt"/>
              <a:cs typeface="+mn-lt"/>
            </a:endParaRPr>
          </a:p>
          <a:p>
            <a:pPr algn="just"/>
            <a:r>
              <a:rPr lang="en-US" sz="900" dirty="0"/>
              <a:t>18) Yap, M.B., Cheong, T.W., Zaravinos‐Tsakos, F., Lubman, D.I. and </a:t>
            </a:r>
            <a:r>
              <a:rPr lang="en-US" sz="900" dirty="0" err="1"/>
              <a:t>Jorm</a:t>
            </a:r>
            <a:r>
              <a:rPr lang="en-US" sz="900" dirty="0"/>
              <a:t>, A.F., (2017). Modifiable parenting factors associated with adolescent alcohol misuse. 112(7), pp.1142-1162.Availble at: </a:t>
            </a:r>
            <a:r>
              <a:rPr lang="en-US" sz="900" dirty="0">
                <a:hlinkClick r:id="rId2"/>
              </a:rPr>
              <a:t>https://onlinelibrary.wiley.com/doi/epdf/10.1111/add.13785</a:t>
            </a:r>
            <a:endParaRPr lang="en-US" sz="900" dirty="0">
              <a:ea typeface="+mn-lt"/>
              <a:cs typeface="+mn-lt"/>
            </a:endParaRPr>
          </a:p>
          <a:p>
            <a:pPr algn="just"/>
            <a:endParaRPr lang="en-US" sz="900" dirty="0">
              <a:ea typeface="+mn-lt"/>
              <a:cs typeface="+mn-lt"/>
            </a:endParaRPr>
          </a:p>
          <a:p>
            <a:endParaRPr lang="en-GB" dirty="0"/>
          </a:p>
        </p:txBody>
      </p:sp>
    </p:spTree>
    <p:extLst>
      <p:ext uri="{BB962C8B-B14F-4D97-AF65-F5344CB8AC3E}">
        <p14:creationId xmlns:p14="http://schemas.microsoft.com/office/powerpoint/2010/main" val="6129048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Ion Boardroom</vt:lpstr>
      <vt:lpstr>Title Page: Children,Young People and Families Group Number: 8 students name/ID:Kwabena 2027768/Peter 2018019 /Alex 2120203 Module code: BMHP5004_BIRM Assignment title: Presentation of case study Date of presentation: 27th February 2023. Time of presentation: 12:10pm Lecturer's name: Rachael Rivers  </vt:lpstr>
      <vt:lpstr>Presentation content</vt:lpstr>
      <vt:lpstr>Introduction</vt:lpstr>
      <vt:lpstr>Implications of hostile environment</vt:lpstr>
      <vt:lpstr>The thereby parental influence on the children and whole family</vt:lpstr>
      <vt:lpstr>Options to be considered in assessment of the family to improve their current situation including each member and family as a whole are: - 1: The option is to see that the children's rights and needs are met. 2: Since there is a situation of domestic violence, an investigation should be carried out to know thr type of violence. According to Krug E. et al (2002) domestic violence is  interpersonal violence which takes place within the domestic scope.  </vt:lpstr>
      <vt:lpstr>Options to be considered in an assessment of the family to improve the current situation and wellbeing of the family, including each individual and family as a whole .</vt:lpstr>
      <vt:lpstr>OPTIONS TO BE CONSIDERED WHEN IN AN ASSESSMENT OF THIS FAMILY TO IMPROVE THE CURRENT SITUATION AND WELLBEING OF THE FAMILY, INCLUDING EACH MEMBER OF THE FAMILY (THE  DIAGRAMME BELOW SHOWS HOW CHILDRENS RIGHTS ARE RECOGNISED)</vt:lpstr>
      <vt:lpstr>Options to be considered when assessing the  situation of the family  (the teenage daughter)</vt:lpstr>
      <vt:lpstr>Options to be considered when assessing the situation of the two primary school boy and girl</vt:lpstr>
      <vt:lpstr>How a healthy relationship looks like ( Qualities of a family without domestic violence)</vt:lpstr>
      <vt:lpstr>Some of the causes of domestic violence</vt:lpstr>
      <vt:lpstr>PowerPoint Presentation</vt:lpstr>
      <vt:lpstr> Non- performing parent What could possibly stop a family from performing their full responsibilities as a parent (mother and the father)? (Quay, and Hogan, 2013). Could it be non-payment of rent because of being unemployed or using their money for unnecessary things such as chronic alcoholism and some parental issues such as: spending on material things as priorities, financial difficulties, lack of knowledge, negligent, lack of effective communication skills and irresponsible parenting or health issues. (Ennett, et.al.2008).  Parental Recommendation I recommend parents to take advantage of the available services to improve their standard of living such as: Housing benefit which would support families to solve their housing problems Universal credit and job seekers allowance are services you could apply to aid your financial burden as a parent. The Citizens advisory bureau is a government agency that is always available to offer special advice on different areas of need. Child benefit takes care of the responsibility of child upbringing. There are other government agencies like RPC (reducing parental conflict) that help in the area of alcohol and drug misuse problems including helping move from benefit to work.  (Government of UK).    </vt:lpstr>
      <vt:lpstr>Some available services and recommendations for the child</vt:lpstr>
      <vt:lpstr>   REFERENCE LIST</vt:lpstr>
      <vt:lpstr>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956</cp:revision>
  <dcterms:created xsi:type="dcterms:W3CDTF">2023-02-02T13:41:07Z</dcterms:created>
  <dcterms:modified xsi:type="dcterms:W3CDTF">2023-02-24T11:35:08Z</dcterms:modified>
</cp:coreProperties>
</file>