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98" r:id="rId3"/>
    <p:sldId id="259" r:id="rId4"/>
    <p:sldId id="257" r:id="rId5"/>
    <p:sldId id="260" r:id="rId6"/>
    <p:sldId id="261" r:id="rId7"/>
    <p:sldId id="262" r:id="rId8"/>
    <p:sldId id="284" r:id="rId9"/>
    <p:sldId id="290" r:id="rId10"/>
    <p:sldId id="292" r:id="rId11"/>
    <p:sldId id="300" r:id="rId12"/>
    <p:sldId id="293" r:id="rId13"/>
    <p:sldId id="294" r:id="rId14"/>
    <p:sldId id="326" r:id="rId15"/>
    <p:sldId id="301" r:id="rId16"/>
    <p:sldId id="304" r:id="rId17"/>
    <p:sldId id="287" r:id="rId18"/>
    <p:sldId id="309" r:id="rId19"/>
    <p:sldId id="310" r:id="rId20"/>
    <p:sldId id="312" r:id="rId21"/>
    <p:sldId id="317" r:id="rId22"/>
    <p:sldId id="314" r:id="rId23"/>
    <p:sldId id="318" r:id="rId24"/>
    <p:sldId id="319" r:id="rId25"/>
    <p:sldId id="311" r:id="rId26"/>
    <p:sldId id="324" r:id="rId27"/>
    <p:sldId id="315" r:id="rId28"/>
    <p:sldId id="316" r:id="rId29"/>
    <p:sldId id="269" r:id="rId30"/>
    <p:sldId id="271" r:id="rId3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76C541-211A-F80F-C7BC-EFA508DF5D19}" v="204" dt="2020-05-09T07:23:34.561"/>
    <p1510:client id="{41D354B0-3E0D-46E3-9ABF-90E527A06802}" v="26" dt="2020-05-08T17:45:55.884"/>
    <p1510:client id="{78AD0A6E-90CC-C7DF-9B6F-60993E1BAB72}" v="2871" dt="2020-05-08T17:08:00.333"/>
    <p1510:client id="{840686D1-C3A3-CC73-0A59-F153DE9F3CE1}" v="9308" dt="2020-05-09T11:37:39.821"/>
    <p1510:client id="{CD865204-4181-D376-4983-44D96FBF1DAC}" v="222" dt="2020-05-08T18:15:04.1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946"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F453B3-493F-44ED-84C6-5794F57454D9}" type="datetimeFigureOut">
              <a:rPr lang="en-GB"/>
              <a:t>09/05/2020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B6D5F0-345D-412A-82C8-DD93A4E39588}" type="slidenum">
              <a:rPr lang="en-GB"/>
              <a:t>‹#›</a:t>
            </a:fld>
            <a:endParaRPr lang="en-GB"/>
          </a:p>
        </p:txBody>
      </p:sp>
    </p:spTree>
    <p:extLst>
      <p:ext uri="{BB962C8B-B14F-4D97-AF65-F5344CB8AC3E}">
        <p14:creationId xmlns:p14="http://schemas.microsoft.com/office/powerpoint/2010/main" val="11121829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09/05/2020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09/05/2020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09/05/2020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09/05/2020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fKKrZSkzywI" TargetMode="External"/><Relationship Id="rId2" Type="http://schemas.openxmlformats.org/officeDocument/2006/relationships/hyperlink" Target="https://www.youtube.com/watch?v=ycCN3qTYVy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T9j6rQ4rtQY"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www.youtube.com/watch?v=nVUF5fNGl0U"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12">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14">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6515329" y="64768"/>
            <a:ext cx="4299320" cy="1298948"/>
          </a:xfrm>
        </p:spPr>
        <p:txBody>
          <a:bodyPr vert="horz" lIns="91440" tIns="45720" rIns="91440" bIns="45720" rtlCol="0" anchor="ctr">
            <a:normAutofit/>
          </a:bodyPr>
          <a:lstStyle/>
          <a:p>
            <a:pPr algn="l"/>
            <a:r>
              <a:rPr lang="en-US" sz="4400" b="1">
                <a:solidFill>
                  <a:srgbClr val="000000"/>
                </a:solidFill>
                <a:latin typeface="Calibri"/>
                <a:cs typeface="Calibri"/>
              </a:rPr>
              <a:t>Introduction</a:t>
            </a:r>
            <a:br>
              <a:rPr lang="en-US" sz="4400" b="1"/>
            </a:br>
            <a:r>
              <a:rPr lang="en-US" sz="1600" b="1">
                <a:solidFill>
                  <a:srgbClr val="000000"/>
                </a:solidFill>
              </a:rPr>
              <a:t>Lesley Martin</a:t>
            </a:r>
            <a:endParaRPr lang="en-US" sz="1600">
              <a:solidFill>
                <a:srgbClr val="000000"/>
              </a:solidFill>
              <a:cs typeface="Calibri Light"/>
            </a:endParaRPr>
          </a:p>
        </p:txBody>
      </p:sp>
      <p:sp>
        <p:nvSpPr>
          <p:cNvPr id="2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8" descr="A picture containing device&#10;&#10;Description generated with very high confidence">
            <a:extLst>
              <a:ext uri="{FF2B5EF4-FFF2-40B4-BE49-F238E27FC236}">
                <a16:creationId xmlns:a16="http://schemas.microsoft.com/office/drawing/2014/main" id="{76B9D4D8-EE37-43C2-9D08-8A7A9A95B463}"/>
              </a:ext>
            </a:extLst>
          </p:cNvPr>
          <p:cNvPicPr>
            <a:picLocks noChangeAspect="1"/>
          </p:cNvPicPr>
          <p:nvPr/>
        </p:nvPicPr>
        <p:blipFill rotWithShape="1">
          <a:blip r:embed="rId3">
            <a:alphaModFix/>
          </a:blip>
          <a:srcRect l="1943" r="2512" b="-3"/>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7" name="Subtitle 6">
            <a:extLst>
              <a:ext uri="{FF2B5EF4-FFF2-40B4-BE49-F238E27FC236}">
                <a16:creationId xmlns:a16="http://schemas.microsoft.com/office/drawing/2014/main" id="{6EACEABD-4DF5-4307-9DE4-0AD96E277D47}"/>
              </a:ext>
            </a:extLst>
          </p:cNvPr>
          <p:cNvSpPr>
            <a:spLocks noGrp="1"/>
          </p:cNvSpPr>
          <p:nvPr>
            <p:ph type="subTitle" idx="1"/>
          </p:nvPr>
        </p:nvSpPr>
        <p:spPr>
          <a:xfrm>
            <a:off x="6511798" y="1268386"/>
            <a:ext cx="5361795" cy="1612008"/>
          </a:xfrm>
        </p:spPr>
        <p:txBody>
          <a:bodyPr vert="horz" lIns="91440" tIns="45720" rIns="91440" bIns="45720" rtlCol="0" anchor="ctr">
            <a:normAutofit/>
          </a:bodyPr>
          <a:lstStyle/>
          <a:p>
            <a:pPr algn="l"/>
            <a:r>
              <a:rPr lang="en-US" sz="2800">
                <a:solidFill>
                  <a:srgbClr val="000000"/>
                </a:solidFill>
              </a:rPr>
              <a:t>Autism affects everyone differently</a:t>
            </a:r>
          </a:p>
          <a:p>
            <a:pPr algn="l"/>
            <a:endParaRPr lang="en-US" sz="2800">
              <a:solidFill>
                <a:srgbClr val="000000"/>
              </a:solidFill>
            </a:endParaRPr>
          </a:p>
          <a:p>
            <a:pPr algn="l"/>
            <a:endParaRPr lang="en-US" sz="2800" b="1">
              <a:solidFill>
                <a:srgbClr val="000000"/>
              </a:solidFill>
              <a:cs typeface="Calibri"/>
            </a:endParaRPr>
          </a:p>
        </p:txBody>
      </p:sp>
      <p:sp>
        <p:nvSpPr>
          <p:cNvPr id="3" name="TextBox 2">
            <a:extLst>
              <a:ext uri="{FF2B5EF4-FFF2-40B4-BE49-F238E27FC236}">
                <a16:creationId xmlns:a16="http://schemas.microsoft.com/office/drawing/2014/main" id="{41B89F39-59AB-4349-9C74-98B7BDD1915C}"/>
              </a:ext>
            </a:extLst>
          </p:cNvPr>
          <p:cNvSpPr txBox="1"/>
          <p:nvPr/>
        </p:nvSpPr>
        <p:spPr>
          <a:xfrm>
            <a:off x="1491049" y="6454345"/>
            <a:ext cx="274319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p>
        </p:txBody>
      </p:sp>
      <p:sp>
        <p:nvSpPr>
          <p:cNvPr id="4" name="TextBox 3">
            <a:extLst>
              <a:ext uri="{FF2B5EF4-FFF2-40B4-BE49-F238E27FC236}">
                <a16:creationId xmlns:a16="http://schemas.microsoft.com/office/drawing/2014/main" id="{1E5005BF-9150-4C9C-941B-EB8FE4646F12}"/>
              </a:ext>
            </a:extLst>
          </p:cNvPr>
          <p:cNvSpPr txBox="1"/>
          <p:nvPr/>
        </p:nvSpPr>
        <p:spPr>
          <a:xfrm>
            <a:off x="6516130" y="4734695"/>
            <a:ext cx="4184820"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Person Centred Plan</a:t>
            </a:r>
            <a:r>
              <a:rPr lang="en-GB" sz="2800"/>
              <a:t> (PCP)</a:t>
            </a:r>
          </a:p>
          <a:p>
            <a:pPr marL="457200" indent="-457200">
              <a:buFont typeface="Arial"/>
              <a:buChar char="•"/>
            </a:pPr>
            <a:r>
              <a:rPr lang="en-GB" sz="2800">
                <a:cs typeface="Calibri"/>
              </a:rPr>
              <a:t>Review</a:t>
            </a:r>
          </a:p>
          <a:p>
            <a:pPr marL="457200" indent="-457200">
              <a:buFont typeface="Arial"/>
              <a:buChar char="•"/>
            </a:pPr>
            <a:r>
              <a:rPr lang="en-GB" sz="2800">
                <a:cs typeface="Calibri"/>
              </a:rPr>
              <a:t>Learn</a:t>
            </a:r>
          </a:p>
          <a:p>
            <a:pPr marL="457200" indent="-457200">
              <a:buFont typeface="Arial"/>
              <a:buChar char="•"/>
            </a:pPr>
            <a:r>
              <a:rPr lang="en-GB" sz="2800">
                <a:cs typeface="Calibri"/>
              </a:rPr>
              <a:t>Listen</a:t>
            </a:r>
          </a:p>
        </p:txBody>
      </p:sp>
      <p:sp>
        <p:nvSpPr>
          <p:cNvPr id="5" name="TextBox 4">
            <a:extLst>
              <a:ext uri="{FF2B5EF4-FFF2-40B4-BE49-F238E27FC236}">
                <a16:creationId xmlns:a16="http://schemas.microsoft.com/office/drawing/2014/main" id="{9E2E371B-F0C1-4D3D-927A-4B652C449AEE}"/>
              </a:ext>
            </a:extLst>
          </p:cNvPr>
          <p:cNvSpPr txBox="1"/>
          <p:nvPr/>
        </p:nvSpPr>
        <p:spPr>
          <a:xfrm>
            <a:off x="6516130" y="1933833"/>
            <a:ext cx="390679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cs typeface="Segoe UI"/>
              </a:rPr>
              <a:t>Think </a:t>
            </a:r>
            <a:r>
              <a:rPr lang="en-US" sz="2800" b="1">
                <a:cs typeface="Segoe UI"/>
              </a:rPr>
              <a:t>SMART:</a:t>
            </a:r>
            <a:r>
              <a:rPr lang="en-US" sz="2800">
                <a:cs typeface="Segoe UI"/>
              </a:rPr>
              <a:t>​</a:t>
            </a:r>
          </a:p>
          <a:p>
            <a:pPr>
              <a:buChar char="•"/>
            </a:pPr>
            <a:r>
              <a:rPr lang="en-US" sz="2800" b="1">
                <a:cs typeface="Arial"/>
              </a:rPr>
              <a:t>  S</a:t>
            </a:r>
            <a:r>
              <a:rPr lang="en-US" sz="2800">
                <a:cs typeface="Arial"/>
              </a:rPr>
              <a:t>pecific​</a:t>
            </a:r>
          </a:p>
          <a:p>
            <a:pPr>
              <a:buChar char="•"/>
            </a:pPr>
            <a:r>
              <a:rPr lang="en-US" sz="2800" b="1">
                <a:cs typeface="Arial"/>
              </a:rPr>
              <a:t>  M</a:t>
            </a:r>
            <a:r>
              <a:rPr lang="en-US" sz="2800">
                <a:cs typeface="Arial"/>
              </a:rPr>
              <a:t>easurable​</a:t>
            </a:r>
          </a:p>
          <a:p>
            <a:pPr>
              <a:buChar char="•"/>
            </a:pPr>
            <a:r>
              <a:rPr lang="en-US" sz="2800" b="1">
                <a:cs typeface="Arial"/>
              </a:rPr>
              <a:t>  A</a:t>
            </a:r>
            <a:r>
              <a:rPr lang="en-US" sz="2800">
                <a:cs typeface="Arial"/>
              </a:rPr>
              <a:t>chievable/Attainable​</a:t>
            </a:r>
          </a:p>
          <a:p>
            <a:pPr>
              <a:buChar char="•"/>
            </a:pPr>
            <a:r>
              <a:rPr lang="en-US" sz="2800" b="1">
                <a:cs typeface="Arial"/>
              </a:rPr>
              <a:t>  R</a:t>
            </a:r>
            <a:r>
              <a:rPr lang="en-US" sz="2800">
                <a:cs typeface="Arial"/>
              </a:rPr>
              <a:t>elevant/Realistic​</a:t>
            </a:r>
          </a:p>
          <a:p>
            <a:pPr>
              <a:buChar char="•"/>
            </a:pPr>
            <a:r>
              <a:rPr lang="en-US" sz="2800" b="1">
                <a:cs typeface="Arial"/>
              </a:rPr>
              <a:t>  T</a:t>
            </a:r>
            <a:r>
              <a:rPr lang="en-US" sz="2800">
                <a:cs typeface="Arial"/>
              </a:rPr>
              <a:t>ime-Bound/Framed</a:t>
            </a:r>
          </a:p>
        </p:txBody>
      </p:sp>
      <p:sp>
        <p:nvSpPr>
          <p:cNvPr id="6" name="TextBox 5">
            <a:extLst>
              <a:ext uri="{FF2B5EF4-FFF2-40B4-BE49-F238E27FC236}">
                <a16:creationId xmlns:a16="http://schemas.microsoft.com/office/drawing/2014/main" id="{D27B7005-FF90-41C8-9F62-6AC7682607DC}"/>
              </a:ext>
            </a:extLst>
          </p:cNvPr>
          <p:cNvSpPr txBox="1"/>
          <p:nvPr/>
        </p:nvSpPr>
        <p:spPr>
          <a:xfrm>
            <a:off x="10489600" y="6514841"/>
            <a:ext cx="203268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(Debenham, 2018)</a:t>
            </a:r>
            <a:endParaRPr lang="en-US" sz="1600">
              <a:cs typeface="Calibr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67FC6DF5-6695-481D-AEEA-555296115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26"/>
            <a:ext cx="6750334"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FE27E6BE-1194-49E7-BA29-0898123DD9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CC83BD45-7E52-47B0-A32A-A976A0AB6183}"/>
              </a:ext>
            </a:extLst>
          </p:cNvPr>
          <p:cNvSpPr>
            <a:spLocks noGrp="1"/>
          </p:cNvSpPr>
          <p:nvPr>
            <p:ph type="title"/>
          </p:nvPr>
        </p:nvSpPr>
        <p:spPr>
          <a:xfrm>
            <a:off x="7757268" y="82144"/>
            <a:ext cx="4266942" cy="1498456"/>
          </a:xfrm>
        </p:spPr>
        <p:txBody>
          <a:bodyPr>
            <a:normAutofit fontScale="90000"/>
          </a:bodyPr>
          <a:lstStyle/>
          <a:p>
            <a:pPr>
              <a:spcBef>
                <a:spcPts val="0"/>
              </a:spcBef>
            </a:pPr>
            <a:br>
              <a:rPr lang="en-GB" sz="1000" b="1">
                <a:latin typeface="Calibri"/>
                <a:cs typeface="Calibri"/>
              </a:rPr>
            </a:br>
            <a:br>
              <a:rPr lang="en-GB" sz="1000" b="1">
                <a:latin typeface="Calibri"/>
                <a:cs typeface="Calibri"/>
              </a:rPr>
            </a:br>
            <a:br>
              <a:rPr lang="en-GB" sz="1000" b="1">
                <a:latin typeface="Calibri"/>
                <a:cs typeface="Calibri"/>
              </a:rPr>
            </a:br>
            <a:r>
              <a:rPr lang="en-GB" sz="2800" b="1">
                <a:solidFill>
                  <a:srgbClr val="000000"/>
                </a:solidFill>
                <a:latin typeface="Calibri"/>
                <a:cs typeface="Calibri"/>
              </a:rPr>
              <a:t>Triad of Impairments:</a:t>
            </a:r>
            <a:endParaRPr lang="en-GB" sz="2800">
              <a:solidFill>
                <a:srgbClr val="000000"/>
              </a:solidFill>
              <a:ea typeface="+mj-lt"/>
              <a:cs typeface="+mj-lt"/>
            </a:endParaRPr>
          </a:p>
          <a:p>
            <a:pPr>
              <a:spcBef>
                <a:spcPts val="0"/>
              </a:spcBef>
            </a:pPr>
            <a:r>
              <a:rPr lang="en-GB" sz="2400">
                <a:solidFill>
                  <a:srgbClr val="000000"/>
                </a:solidFill>
                <a:ea typeface="+mj-lt"/>
                <a:cs typeface="+mj-lt"/>
              </a:rPr>
              <a:t>Social interaction</a:t>
            </a:r>
            <a:r>
              <a:rPr lang="en-US" sz="2400">
                <a:solidFill>
                  <a:srgbClr val="000000"/>
                </a:solidFill>
                <a:ea typeface="+mj-lt"/>
                <a:cs typeface="+mj-lt"/>
              </a:rPr>
              <a:t> </a:t>
            </a:r>
          </a:p>
          <a:p>
            <a:pPr>
              <a:spcBef>
                <a:spcPts val="0"/>
              </a:spcBef>
            </a:pPr>
            <a:r>
              <a:rPr lang="en-GB" sz="2400">
                <a:solidFill>
                  <a:srgbClr val="000000"/>
                </a:solidFill>
                <a:ea typeface="+mj-lt"/>
                <a:cs typeface="+mj-lt"/>
              </a:rPr>
              <a:t>Social communication</a:t>
            </a:r>
            <a:r>
              <a:rPr lang="en-US" sz="2400">
                <a:solidFill>
                  <a:srgbClr val="000000"/>
                </a:solidFill>
                <a:ea typeface="+mj-lt"/>
                <a:cs typeface="+mj-lt"/>
              </a:rPr>
              <a:t> </a:t>
            </a:r>
          </a:p>
          <a:p>
            <a:pPr>
              <a:spcBef>
                <a:spcPts val="0"/>
              </a:spcBef>
            </a:pPr>
            <a:r>
              <a:rPr lang="en-GB" sz="2400">
                <a:solidFill>
                  <a:srgbClr val="000000"/>
                </a:solidFill>
                <a:ea typeface="+mj-lt"/>
                <a:cs typeface="+mj-lt"/>
              </a:rPr>
              <a:t>Social imagination</a:t>
            </a:r>
            <a:br>
              <a:rPr lang="en-GB" sz="1000">
                <a:ea typeface="+mj-lt"/>
                <a:cs typeface="+mj-lt"/>
              </a:rPr>
            </a:br>
            <a:endParaRPr lang="en-GB" sz="1000" b="1">
              <a:solidFill>
                <a:srgbClr val="000000"/>
              </a:solidFill>
              <a:ea typeface="+mj-lt"/>
              <a:cs typeface="+mj-lt"/>
            </a:endParaRPr>
          </a:p>
        </p:txBody>
      </p:sp>
      <p:sp>
        <p:nvSpPr>
          <p:cNvPr id="32" name="Freeform 82">
            <a:extLst>
              <a:ext uri="{FF2B5EF4-FFF2-40B4-BE49-F238E27FC236}">
                <a16:creationId xmlns:a16="http://schemas.microsoft.com/office/drawing/2014/main" id="{63D44656-9703-4F76-BF95-869D8579EE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162511"/>
            <a:ext cx="3242130" cy="2704964"/>
          </a:xfrm>
          <a:custGeom>
            <a:avLst/>
            <a:gdLst>
              <a:gd name="connsiteX0" fmla="*/ 1465277 w 3242130"/>
              <a:gd name="connsiteY0" fmla="*/ 0 h 2704964"/>
              <a:gd name="connsiteX1" fmla="*/ 3242130 w 3242130"/>
              <a:gd name="connsiteY1" fmla="*/ 1776853 h 2704964"/>
              <a:gd name="connsiteX2" fmla="*/ 3027674 w 3242130"/>
              <a:gd name="connsiteY2" fmla="*/ 2623807 h 2704964"/>
              <a:gd name="connsiteX3" fmla="*/ 2978369 w 3242130"/>
              <a:gd name="connsiteY3" fmla="*/ 2704964 h 2704964"/>
              <a:gd name="connsiteX4" fmla="*/ 0 w 3242130"/>
              <a:gd name="connsiteY4" fmla="*/ 2704964 h 2704964"/>
              <a:gd name="connsiteX5" fmla="*/ 0 w 3242130"/>
              <a:gd name="connsiteY5" fmla="*/ 772542 h 2704964"/>
              <a:gd name="connsiteX6" fmla="*/ 94171 w 3242130"/>
              <a:gd name="connsiteY6" fmla="*/ 646610 h 2704964"/>
              <a:gd name="connsiteX7" fmla="*/ 1465277 w 3242130"/>
              <a:gd name="connsiteY7" fmla="*/ 0 h 270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42130" h="2704964">
                <a:moveTo>
                  <a:pt x="1465277" y="0"/>
                </a:moveTo>
                <a:cubicBezTo>
                  <a:pt x="2446606" y="0"/>
                  <a:pt x="3242130" y="795524"/>
                  <a:pt x="3242130" y="1776853"/>
                </a:cubicBezTo>
                <a:cubicBezTo>
                  <a:pt x="3242130" y="2083519"/>
                  <a:pt x="3164442" y="2372039"/>
                  <a:pt x="3027674" y="2623807"/>
                </a:cubicBezTo>
                <a:lnTo>
                  <a:pt x="2978369" y="2704964"/>
                </a:lnTo>
                <a:lnTo>
                  <a:pt x="0" y="2704964"/>
                </a:lnTo>
                <a:lnTo>
                  <a:pt x="0" y="772542"/>
                </a:lnTo>
                <a:lnTo>
                  <a:pt x="94171" y="646610"/>
                </a:lnTo>
                <a:cubicBezTo>
                  <a:pt x="420072" y="251709"/>
                  <a:pt x="913280" y="0"/>
                  <a:pt x="1465277" y="0"/>
                </a:cubicBezTo>
                <a:close/>
              </a:path>
            </a:pathLst>
          </a:cu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Oval 33">
            <a:extLst>
              <a:ext uri="{FF2B5EF4-FFF2-40B4-BE49-F238E27FC236}">
                <a16:creationId xmlns:a16="http://schemas.microsoft.com/office/drawing/2014/main" id="{6F72EDF1-3CBA-4BB0-8AE8-3583F0846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75971" y="2816635"/>
            <a:ext cx="2865340" cy="2865340"/>
          </a:xfrm>
          <a:prstGeom prst="ellipse">
            <a:avLst/>
          </a:pr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78">
            <a:extLst>
              <a:ext uri="{FF2B5EF4-FFF2-40B4-BE49-F238E27FC236}">
                <a16:creationId xmlns:a16="http://schemas.microsoft.com/office/drawing/2014/main" id="{29B389D7-95A7-4E4F-B9CF-F8D6863023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090921" cy="3465906"/>
          </a:xfrm>
          <a:custGeom>
            <a:avLst/>
            <a:gdLst>
              <a:gd name="connsiteX0" fmla="*/ 0 w 4090921"/>
              <a:gd name="connsiteY0" fmla="*/ 0 h 3465906"/>
              <a:gd name="connsiteX1" fmla="*/ 3746474 w 4090921"/>
              <a:gd name="connsiteY1" fmla="*/ 0 h 3465906"/>
              <a:gd name="connsiteX2" fmla="*/ 3817144 w 4090921"/>
              <a:gd name="connsiteY2" fmla="*/ 116327 h 3465906"/>
              <a:gd name="connsiteX3" fmla="*/ 4090921 w 4090921"/>
              <a:gd name="connsiteY3" fmla="*/ 1197557 h 3465906"/>
              <a:gd name="connsiteX4" fmla="*/ 1822572 w 4090921"/>
              <a:gd name="connsiteY4" fmla="*/ 3465906 h 3465906"/>
              <a:gd name="connsiteX5" fmla="*/ 72204 w 4090921"/>
              <a:gd name="connsiteY5" fmla="*/ 2640438 h 3465906"/>
              <a:gd name="connsiteX6" fmla="*/ 0 w 4090921"/>
              <a:gd name="connsiteY6" fmla="*/ 2543882 h 3465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0921" h="3465906">
                <a:moveTo>
                  <a:pt x="0" y="0"/>
                </a:moveTo>
                <a:lnTo>
                  <a:pt x="3746474" y="0"/>
                </a:lnTo>
                <a:lnTo>
                  <a:pt x="3817144" y="116327"/>
                </a:lnTo>
                <a:cubicBezTo>
                  <a:pt x="3991744" y="437737"/>
                  <a:pt x="4090921" y="806065"/>
                  <a:pt x="4090921" y="1197557"/>
                </a:cubicBezTo>
                <a:cubicBezTo>
                  <a:pt x="4090921" y="2450332"/>
                  <a:pt x="3075348" y="3465906"/>
                  <a:pt x="1822572" y="3465906"/>
                </a:cubicBezTo>
                <a:cubicBezTo>
                  <a:pt x="1117886" y="3465906"/>
                  <a:pt x="488252" y="3144572"/>
                  <a:pt x="72204" y="2640438"/>
                </a:cubicBezTo>
                <a:lnTo>
                  <a:pt x="0" y="2543882"/>
                </a:lnTo>
                <a:close/>
              </a:path>
            </a:pathLst>
          </a:cu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7" descr="A picture containing boy, young, child, little&#10;&#10;Description generated with very high confidence">
            <a:extLst>
              <a:ext uri="{FF2B5EF4-FFF2-40B4-BE49-F238E27FC236}">
                <a16:creationId xmlns:a16="http://schemas.microsoft.com/office/drawing/2014/main" id="{473E0E80-5396-407F-8F63-2338E1B96554}"/>
              </a:ext>
            </a:extLst>
          </p:cNvPr>
          <p:cNvPicPr>
            <a:picLocks noChangeAspect="1"/>
          </p:cNvPicPr>
          <p:nvPr/>
        </p:nvPicPr>
        <p:blipFill rotWithShape="1">
          <a:blip r:embed="rId3"/>
          <a:srcRect l="20052"/>
          <a:stretch/>
        </p:blipFill>
        <p:spPr>
          <a:xfrm>
            <a:off x="460657" y="320231"/>
            <a:ext cx="2770059" cy="2375257"/>
          </a:xfrm>
          <a:prstGeom prst="rect">
            <a:avLst/>
          </a:prstGeom>
        </p:spPr>
      </p:pic>
      <p:sp>
        <p:nvSpPr>
          <p:cNvPr id="38" name="Oval 37">
            <a:extLst>
              <a:ext uri="{FF2B5EF4-FFF2-40B4-BE49-F238E27FC236}">
                <a16:creationId xmlns:a16="http://schemas.microsoft.com/office/drawing/2014/main" id="{B275ED38-7160-44B2-ADEA-7615F92E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227" y="457158"/>
            <a:ext cx="1964524" cy="1964524"/>
          </a:xfrm>
          <a:prstGeom prst="ellipse">
            <a:avLst/>
          </a:prstGeom>
          <a:solidFill>
            <a:srgbClr val="FFFFFF"/>
          </a:solidFill>
          <a:ln>
            <a:gradFill>
              <a:gsLst>
                <a:gs pos="0">
                  <a:schemeClr val="accent1"/>
                </a:gs>
                <a:gs pos="23000">
                  <a:schemeClr val="accent1"/>
                </a:gs>
                <a:gs pos="83000">
                  <a:schemeClr val="accent5"/>
                </a:gs>
                <a:gs pos="100000">
                  <a:schemeClr val="accent5"/>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1" descr="A picture containing young, sitting&#10;&#10;Description generated with very high confidence">
            <a:extLst>
              <a:ext uri="{FF2B5EF4-FFF2-40B4-BE49-F238E27FC236}">
                <a16:creationId xmlns:a16="http://schemas.microsoft.com/office/drawing/2014/main" id="{DDC18CF6-1A77-4294-8FA2-8F81683F8FB1}"/>
              </a:ext>
            </a:extLst>
          </p:cNvPr>
          <p:cNvPicPr>
            <a:picLocks noChangeAspect="1"/>
          </p:cNvPicPr>
          <p:nvPr/>
        </p:nvPicPr>
        <p:blipFill rotWithShape="1">
          <a:blip r:embed="rId4"/>
          <a:srcRect r="575" b="1"/>
          <a:stretch/>
        </p:blipFill>
        <p:spPr>
          <a:xfrm>
            <a:off x="4808471" y="749843"/>
            <a:ext cx="1593473" cy="1450591"/>
          </a:xfrm>
          <a:prstGeom prst="rect">
            <a:avLst/>
          </a:prstGeom>
        </p:spPr>
      </p:pic>
      <p:pic>
        <p:nvPicPr>
          <p:cNvPr id="5" name="Picture 5" descr="A screenshot of a cell phone&#10;&#10;Description generated with very high confidence">
            <a:extLst>
              <a:ext uri="{FF2B5EF4-FFF2-40B4-BE49-F238E27FC236}">
                <a16:creationId xmlns:a16="http://schemas.microsoft.com/office/drawing/2014/main" id="{C64DFC49-457B-4EC2-B7B7-16EDDAF8EC45}"/>
              </a:ext>
            </a:extLst>
          </p:cNvPr>
          <p:cNvPicPr>
            <a:picLocks noChangeAspect="1"/>
          </p:cNvPicPr>
          <p:nvPr/>
        </p:nvPicPr>
        <p:blipFill rotWithShape="1">
          <a:blip r:embed="rId5"/>
          <a:srcRect t="1262" r="-1" b="-1"/>
          <a:stretch/>
        </p:blipFill>
        <p:spPr>
          <a:xfrm>
            <a:off x="377708" y="4804968"/>
            <a:ext cx="2209999" cy="1878272"/>
          </a:xfrm>
          <a:prstGeom prst="rect">
            <a:avLst/>
          </a:prstGeom>
        </p:spPr>
      </p:pic>
      <p:pic>
        <p:nvPicPr>
          <p:cNvPr id="9" name="Picture 9" descr="A person posing for a picture&#10;&#10;Description generated with high confidence">
            <a:extLst>
              <a:ext uri="{FF2B5EF4-FFF2-40B4-BE49-F238E27FC236}">
                <a16:creationId xmlns:a16="http://schemas.microsoft.com/office/drawing/2014/main" id="{160FD124-9C7C-4B45-8EFB-ABC80CDEC2DA}"/>
              </a:ext>
            </a:extLst>
          </p:cNvPr>
          <p:cNvPicPr>
            <a:picLocks noChangeAspect="1"/>
          </p:cNvPicPr>
          <p:nvPr/>
        </p:nvPicPr>
        <p:blipFill rotWithShape="1">
          <a:blip r:embed="rId6"/>
          <a:srcRect r="-1" b="-1"/>
          <a:stretch/>
        </p:blipFill>
        <p:spPr>
          <a:xfrm>
            <a:off x="3876985" y="3317649"/>
            <a:ext cx="1863312" cy="1863312"/>
          </a:xfrm>
          <a:prstGeom prst="rect">
            <a:avLst/>
          </a:prstGeom>
        </p:spPr>
      </p:pic>
      <p:sp>
        <p:nvSpPr>
          <p:cNvPr id="3" name="Content Placeholder 2">
            <a:extLst>
              <a:ext uri="{FF2B5EF4-FFF2-40B4-BE49-F238E27FC236}">
                <a16:creationId xmlns:a16="http://schemas.microsoft.com/office/drawing/2014/main" id="{9B7F3DE0-75DE-42F8-8A7D-1AADA5EBA597}"/>
              </a:ext>
            </a:extLst>
          </p:cNvPr>
          <p:cNvSpPr>
            <a:spLocks noGrp="1"/>
          </p:cNvSpPr>
          <p:nvPr>
            <p:ph idx="1"/>
          </p:nvPr>
        </p:nvSpPr>
        <p:spPr>
          <a:xfrm>
            <a:off x="7753654" y="3141204"/>
            <a:ext cx="4266601" cy="1920929"/>
          </a:xfrm>
        </p:spPr>
        <p:txBody>
          <a:bodyPr vert="horz" lIns="91440" tIns="45720" rIns="91440" bIns="45720" rtlCol="0" anchor="ctr">
            <a:normAutofit/>
          </a:bodyPr>
          <a:lstStyle/>
          <a:p>
            <a:pPr>
              <a:spcBef>
                <a:spcPts val="0"/>
              </a:spcBef>
              <a:spcAft>
                <a:spcPts val="600"/>
              </a:spcAft>
            </a:pPr>
            <a:r>
              <a:rPr lang="en-US">
                <a:solidFill>
                  <a:srgbClr val="000000"/>
                </a:solidFill>
                <a:ea typeface="+mn-lt"/>
                <a:cs typeface="+mn-lt"/>
              </a:rPr>
              <a:t>Sensory Processing </a:t>
            </a:r>
          </a:p>
          <a:p>
            <a:pPr>
              <a:spcBef>
                <a:spcPts val="0"/>
              </a:spcBef>
              <a:spcAft>
                <a:spcPts val="600"/>
              </a:spcAft>
            </a:pPr>
            <a:r>
              <a:rPr lang="en-US">
                <a:solidFill>
                  <a:srgbClr val="000000"/>
                </a:solidFill>
                <a:ea typeface="+mn-lt"/>
                <a:cs typeface="+mn-lt"/>
              </a:rPr>
              <a:t>Sensitivity Problems</a:t>
            </a:r>
          </a:p>
          <a:p>
            <a:pPr>
              <a:spcBef>
                <a:spcPts val="0"/>
              </a:spcBef>
              <a:spcAft>
                <a:spcPts val="600"/>
              </a:spcAft>
            </a:pPr>
            <a:r>
              <a:rPr lang="en-US">
                <a:solidFill>
                  <a:srgbClr val="000000"/>
                </a:solidFill>
                <a:ea typeface="+mn-lt"/>
                <a:cs typeface="+mn-lt"/>
              </a:rPr>
              <a:t>Obsessions </a:t>
            </a:r>
          </a:p>
          <a:p>
            <a:pPr>
              <a:spcBef>
                <a:spcPts val="0"/>
              </a:spcBef>
              <a:spcAft>
                <a:spcPts val="600"/>
              </a:spcAft>
            </a:pPr>
            <a:r>
              <a:rPr lang="en-US">
                <a:solidFill>
                  <a:srgbClr val="000000"/>
                </a:solidFill>
                <a:ea typeface="+mn-lt"/>
                <a:cs typeface="+mn-lt"/>
              </a:rPr>
              <a:t>Specific Interests</a:t>
            </a:r>
            <a:endParaRPr lang="en-GB">
              <a:solidFill>
                <a:srgbClr val="000000"/>
              </a:solidFill>
            </a:endParaRPr>
          </a:p>
        </p:txBody>
      </p:sp>
      <p:sp>
        <p:nvSpPr>
          <p:cNvPr id="14" name="TextBox 13">
            <a:extLst>
              <a:ext uri="{FF2B5EF4-FFF2-40B4-BE49-F238E27FC236}">
                <a16:creationId xmlns:a16="http://schemas.microsoft.com/office/drawing/2014/main" id="{0FE41B20-7933-4323-B3E4-6F437AC8094D}"/>
              </a:ext>
            </a:extLst>
          </p:cNvPr>
          <p:cNvSpPr txBox="1"/>
          <p:nvPr/>
        </p:nvSpPr>
        <p:spPr>
          <a:xfrm>
            <a:off x="7751805" y="2201562"/>
            <a:ext cx="2743200"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b="1">
                <a:latin typeface="Calibri"/>
                <a:cs typeface="Calibri"/>
              </a:rPr>
              <a:t>Difficulties</a:t>
            </a:r>
            <a:endParaRPr lang="en-GB" sz="4400">
              <a:latin typeface="Calibri"/>
              <a:cs typeface="Calibri"/>
            </a:endParaRPr>
          </a:p>
        </p:txBody>
      </p:sp>
      <p:sp>
        <p:nvSpPr>
          <p:cNvPr id="4" name="TextBox 3">
            <a:extLst>
              <a:ext uri="{FF2B5EF4-FFF2-40B4-BE49-F238E27FC236}">
                <a16:creationId xmlns:a16="http://schemas.microsoft.com/office/drawing/2014/main" id="{0ECF626D-868B-4529-A984-19A8DD73B989}"/>
              </a:ext>
            </a:extLst>
          </p:cNvPr>
          <p:cNvSpPr txBox="1"/>
          <p:nvPr/>
        </p:nvSpPr>
        <p:spPr>
          <a:xfrm>
            <a:off x="3437238" y="6402859"/>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images, 2020)</a:t>
            </a:r>
          </a:p>
        </p:txBody>
      </p:sp>
    </p:spTree>
    <p:extLst>
      <p:ext uri="{BB962C8B-B14F-4D97-AF65-F5344CB8AC3E}">
        <p14:creationId xmlns:p14="http://schemas.microsoft.com/office/powerpoint/2010/main" val="1981138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D660E354-01D0-4D36-9100-7D4CEDE99C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group of men standing next to a cow&#10;&#10;Description generated with very high confidence">
            <a:extLst>
              <a:ext uri="{FF2B5EF4-FFF2-40B4-BE49-F238E27FC236}">
                <a16:creationId xmlns:a16="http://schemas.microsoft.com/office/drawing/2014/main" id="{FA436E45-8D85-4AAA-BACD-D0AED55E0F51}"/>
              </a:ext>
            </a:extLst>
          </p:cNvPr>
          <p:cNvPicPr>
            <a:picLocks noGrp="1" noChangeAspect="1"/>
          </p:cNvPicPr>
          <p:nvPr>
            <p:ph idx="1"/>
          </p:nvPr>
        </p:nvPicPr>
        <p:blipFill rotWithShape="1">
          <a:blip r:embed="rId2">
            <a:duotone>
              <a:prstClr val="black"/>
              <a:prstClr val="white"/>
            </a:duotone>
          </a:blip>
          <a:srcRect l="13779" r="22654" b="3754"/>
          <a:stretch/>
        </p:blipFill>
        <p:spPr>
          <a:xfrm>
            <a:off x="1" y="10"/>
            <a:ext cx="7488221" cy="6857994"/>
          </a:xfrm>
          <a:custGeom>
            <a:avLst/>
            <a:gdLst/>
            <a:ahLst/>
            <a:cxnLst/>
            <a:rect l="l" t="t" r="r" b="b"/>
            <a:pathLst>
              <a:path w="7744393" h="6858000">
                <a:moveTo>
                  <a:pt x="0" y="0"/>
                </a:moveTo>
                <a:lnTo>
                  <a:pt x="7744393" y="0"/>
                </a:lnTo>
                <a:lnTo>
                  <a:pt x="7740387" y="3148"/>
                </a:lnTo>
                <a:cubicBezTo>
                  <a:pt x="6753686" y="817446"/>
                  <a:pt x="6124765" y="2049777"/>
                  <a:pt x="6124765" y="3429000"/>
                </a:cubicBezTo>
                <a:cubicBezTo>
                  <a:pt x="6124765" y="4808224"/>
                  <a:pt x="6753686" y="6040555"/>
                  <a:pt x="7740387" y="6854853"/>
                </a:cubicBezTo>
                <a:lnTo>
                  <a:pt x="7744392" y="6858000"/>
                </a:lnTo>
                <a:lnTo>
                  <a:pt x="0" y="6858000"/>
                </a:lnTo>
                <a:close/>
              </a:path>
            </a:pathLst>
          </a:custGeom>
        </p:spPr>
      </p:pic>
      <p:sp>
        <p:nvSpPr>
          <p:cNvPr id="7" name="Freeform: Shape 10">
            <a:extLst>
              <a:ext uri="{FF2B5EF4-FFF2-40B4-BE49-F238E27FC236}">
                <a16:creationId xmlns:a16="http://schemas.microsoft.com/office/drawing/2014/main" id="{C05F9929-5504-4C68-9AA2-E98BBA1F88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9590" y="4546924"/>
            <a:ext cx="2369988" cy="2311077"/>
          </a:xfrm>
          <a:custGeom>
            <a:avLst/>
            <a:gdLst>
              <a:gd name="connsiteX0" fmla="*/ 0 w 2369988"/>
              <a:gd name="connsiteY0" fmla="*/ 0 h 2311077"/>
              <a:gd name="connsiteX1" fmla="*/ 1128071 w 2369988"/>
              <a:gd name="connsiteY1" fmla="*/ 0 h 2311077"/>
              <a:gd name="connsiteX2" fmla="*/ 1157716 w 2369988"/>
              <a:gd name="connsiteY2" fmla="*/ 128440 h 2311077"/>
              <a:gd name="connsiteX3" fmla="*/ 2316462 w 2369988"/>
              <a:gd name="connsiteY3" fmla="*/ 2257392 h 2311077"/>
              <a:gd name="connsiteX4" fmla="*/ 2369988 w 2369988"/>
              <a:gd name="connsiteY4" fmla="*/ 2311077 h 2311077"/>
              <a:gd name="connsiteX5" fmla="*/ 957894 w 2369988"/>
              <a:gd name="connsiteY5" fmla="*/ 2311077 h 2311077"/>
              <a:gd name="connsiteX6" fmla="*/ 777804 w 2369988"/>
              <a:gd name="connsiteY6" fmla="*/ 2040997 h 2311077"/>
              <a:gd name="connsiteX7" fmla="*/ 19614 w 2369988"/>
              <a:gd name="connsiteY7" fmla="*/ 109827 h 231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9988" h="2311077">
                <a:moveTo>
                  <a:pt x="0" y="0"/>
                </a:moveTo>
                <a:lnTo>
                  <a:pt x="1128071" y="0"/>
                </a:lnTo>
                <a:lnTo>
                  <a:pt x="1157716" y="128440"/>
                </a:lnTo>
                <a:cubicBezTo>
                  <a:pt x="1365270" y="935139"/>
                  <a:pt x="1769588" y="1662859"/>
                  <a:pt x="2316462" y="2257392"/>
                </a:cubicBezTo>
                <a:lnTo>
                  <a:pt x="2369988" y="2311077"/>
                </a:lnTo>
                <a:lnTo>
                  <a:pt x="957894" y="2311077"/>
                </a:lnTo>
                <a:lnTo>
                  <a:pt x="777804" y="2040997"/>
                </a:lnTo>
                <a:cubicBezTo>
                  <a:pt x="421651" y="1454849"/>
                  <a:pt x="161627" y="803832"/>
                  <a:pt x="19614" y="109827"/>
                </a:cubicBezTo>
                <a:close/>
              </a:path>
            </a:pathLst>
          </a:cu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TextBox 11">
            <a:extLst>
              <a:ext uri="{FF2B5EF4-FFF2-40B4-BE49-F238E27FC236}">
                <a16:creationId xmlns:a16="http://schemas.microsoft.com/office/drawing/2014/main" id="{A1175434-0B78-440E-8498-761EA067309F}"/>
              </a:ext>
            </a:extLst>
          </p:cNvPr>
          <p:cNvSpPr txBox="1"/>
          <p:nvPr/>
        </p:nvSpPr>
        <p:spPr>
          <a:xfrm>
            <a:off x="7384963" y="2064156"/>
            <a:ext cx="4765328"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a:t>An </a:t>
            </a:r>
            <a:r>
              <a:rPr lang="en-GB" sz="2800" b="1"/>
              <a:t>Ability</a:t>
            </a:r>
            <a:r>
              <a:rPr lang="en-GB" sz="2800"/>
              <a:t> not a handicap</a:t>
            </a:r>
            <a:endParaRPr lang="en-GB" sz="2800">
              <a:cs typeface="Calibri"/>
            </a:endParaRPr>
          </a:p>
          <a:p>
            <a:endParaRPr lang="en-GB" sz="2800">
              <a:cs typeface="Calibri"/>
            </a:endParaRPr>
          </a:p>
          <a:p>
            <a:pPr marL="457200" indent="-457200">
              <a:buFont typeface="Arial"/>
              <a:buChar char="•"/>
            </a:pPr>
            <a:r>
              <a:rPr lang="en-GB" sz="2800">
                <a:cs typeface="Calibri"/>
              </a:rPr>
              <a:t>An important part of a person's form, but not their primary identity</a:t>
            </a:r>
          </a:p>
          <a:p>
            <a:pPr marL="457200" indent="-457200">
              <a:buFont typeface="Arial"/>
              <a:buChar char="•"/>
            </a:pPr>
            <a:endParaRPr lang="en-GB" sz="2800">
              <a:cs typeface="Calibri"/>
            </a:endParaRPr>
          </a:p>
          <a:p>
            <a:pPr marL="457200" indent="-457200">
              <a:buFont typeface="Arial"/>
              <a:buChar char="•"/>
            </a:pPr>
            <a:r>
              <a:rPr lang="en-GB" sz="2800">
                <a:cs typeface="Calibri"/>
              </a:rPr>
              <a:t>Time Magazine 2010: named her 1 of the top 100 most influential people</a:t>
            </a:r>
          </a:p>
        </p:txBody>
      </p:sp>
      <p:sp>
        <p:nvSpPr>
          <p:cNvPr id="14" name="TextBox 13">
            <a:extLst>
              <a:ext uri="{FF2B5EF4-FFF2-40B4-BE49-F238E27FC236}">
                <a16:creationId xmlns:a16="http://schemas.microsoft.com/office/drawing/2014/main" id="{B77F4E8B-3B34-4EF4-932C-733269158FA6}"/>
              </a:ext>
            </a:extLst>
          </p:cNvPr>
          <p:cNvSpPr txBox="1"/>
          <p:nvPr/>
        </p:nvSpPr>
        <p:spPr>
          <a:xfrm>
            <a:off x="8137946" y="6278266"/>
            <a:ext cx="550142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(Fischbach, 2007, Grandin, 2020, Hauser, 2010, </a:t>
            </a:r>
            <a:endParaRPr lang="en-US" sz="1600">
              <a:cs typeface="Calibri" panose="020F0502020204030204"/>
            </a:endParaRPr>
          </a:p>
          <a:p>
            <a:r>
              <a:rPr lang="en-GB" sz="1600"/>
              <a:t>Poehler, 2015, Winard, 2020)</a:t>
            </a:r>
            <a:endParaRPr lang="en-US" sz="1600">
              <a:cs typeface="Calibri"/>
            </a:endParaRPr>
          </a:p>
        </p:txBody>
      </p:sp>
      <p:sp>
        <p:nvSpPr>
          <p:cNvPr id="3" name="Title 2">
            <a:extLst>
              <a:ext uri="{FF2B5EF4-FFF2-40B4-BE49-F238E27FC236}">
                <a16:creationId xmlns:a16="http://schemas.microsoft.com/office/drawing/2014/main" id="{8593DA4F-94A0-4BED-89E1-179B7D829B93}"/>
              </a:ext>
            </a:extLst>
          </p:cNvPr>
          <p:cNvSpPr>
            <a:spLocks noGrp="1"/>
          </p:cNvSpPr>
          <p:nvPr>
            <p:ph type="title"/>
          </p:nvPr>
        </p:nvSpPr>
        <p:spPr>
          <a:xfrm>
            <a:off x="7387279" y="447503"/>
            <a:ext cx="4625547" cy="996049"/>
          </a:xfrm>
        </p:spPr>
        <p:txBody>
          <a:bodyPr/>
          <a:lstStyle/>
          <a:p>
            <a:r>
              <a:rPr lang="en-GB" b="1">
                <a:latin typeface="Calibri"/>
                <a:cs typeface="Calibri Light"/>
              </a:rPr>
              <a:t>Dr Temple Grandin</a:t>
            </a:r>
            <a:endParaRPr lang="en-GB" b="1">
              <a:latin typeface="Calibri"/>
            </a:endParaRPr>
          </a:p>
        </p:txBody>
      </p:sp>
      <p:sp>
        <p:nvSpPr>
          <p:cNvPr id="5" name="TextBox 4">
            <a:extLst>
              <a:ext uri="{FF2B5EF4-FFF2-40B4-BE49-F238E27FC236}">
                <a16:creationId xmlns:a16="http://schemas.microsoft.com/office/drawing/2014/main" id="{95104F48-1BBF-4013-8306-A41EE4B7CBF0}"/>
              </a:ext>
            </a:extLst>
          </p:cNvPr>
          <p:cNvSpPr txBox="1"/>
          <p:nvPr/>
        </p:nvSpPr>
        <p:spPr>
          <a:xfrm>
            <a:off x="7381102" y="1449858"/>
            <a:ext cx="2743199"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Autism is:</a:t>
            </a:r>
          </a:p>
        </p:txBody>
      </p:sp>
    </p:spTree>
    <p:extLst>
      <p:ext uri="{BB962C8B-B14F-4D97-AF65-F5344CB8AC3E}">
        <p14:creationId xmlns:p14="http://schemas.microsoft.com/office/powerpoint/2010/main" val="4276501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11">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13">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CB3BF2D-2AFF-4051-863E-F4714E724D2A}"/>
              </a:ext>
            </a:extLst>
          </p:cNvPr>
          <p:cNvSpPr>
            <a:spLocks noGrp="1"/>
          </p:cNvSpPr>
          <p:nvPr>
            <p:ph type="title"/>
          </p:nvPr>
        </p:nvSpPr>
        <p:spPr>
          <a:xfrm>
            <a:off x="6254526" y="736113"/>
            <a:ext cx="4977976" cy="1454051"/>
          </a:xfrm>
        </p:spPr>
        <p:txBody>
          <a:bodyPr vert="horz" lIns="91440" tIns="45720" rIns="91440" bIns="45720" rtlCol="0" anchor="ctr">
            <a:normAutofit/>
          </a:bodyPr>
          <a:lstStyle/>
          <a:p>
            <a:r>
              <a:rPr lang="en-US" b="1">
                <a:solidFill>
                  <a:srgbClr val="000000"/>
                </a:solidFill>
                <a:latin typeface="Calibri"/>
                <a:cs typeface="Calibri"/>
              </a:rPr>
              <a:t>Sensory Processing Disorder (SPD)</a:t>
            </a:r>
            <a:endParaRPr lang="en-US">
              <a:solidFill>
                <a:srgbClr val="000000"/>
              </a:solidFill>
              <a:latin typeface="Calibri"/>
              <a:cs typeface="Calibri"/>
            </a:endParaRPr>
          </a:p>
        </p:txBody>
      </p:sp>
      <p:sp>
        <p:nvSpPr>
          <p:cNvPr id="5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7" descr="A close up of a logo&#10;&#10;Description generated with high confidence">
            <a:extLst>
              <a:ext uri="{FF2B5EF4-FFF2-40B4-BE49-F238E27FC236}">
                <a16:creationId xmlns:a16="http://schemas.microsoft.com/office/drawing/2014/main" id="{2C664BCA-E323-4265-BC2B-25E4932A8322}"/>
              </a:ext>
            </a:extLst>
          </p:cNvPr>
          <p:cNvPicPr>
            <a:picLocks noChangeAspect="1"/>
          </p:cNvPicPr>
          <p:nvPr/>
        </p:nvPicPr>
        <p:blipFill rotWithShape="1">
          <a:blip r:embed="rId3">
            <a:alphaModFix/>
          </a:blip>
          <a:srcRect r="3910"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4" name="TextBox 3">
            <a:extLst>
              <a:ext uri="{FF2B5EF4-FFF2-40B4-BE49-F238E27FC236}">
                <a16:creationId xmlns:a16="http://schemas.microsoft.com/office/drawing/2014/main" id="{A1AE5DE6-F337-44E6-A95C-D3F412BBC204}"/>
              </a:ext>
            </a:extLst>
          </p:cNvPr>
          <p:cNvSpPr txBox="1"/>
          <p:nvPr/>
        </p:nvSpPr>
        <p:spPr>
          <a:xfrm>
            <a:off x="6250995" y="2341471"/>
            <a:ext cx="5834827" cy="363928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800">
                <a:solidFill>
                  <a:srgbClr val="000000"/>
                </a:solidFill>
              </a:rPr>
              <a:t>Sometimes referred to as S</a:t>
            </a:r>
            <a:r>
              <a:rPr lang="en-US" sz="2800" b="1">
                <a:solidFill>
                  <a:srgbClr val="000000"/>
                </a:solidFill>
              </a:rPr>
              <a:t>ensory Integration Disorder (SID)</a:t>
            </a:r>
            <a:r>
              <a:rPr lang="en-US" sz="2800">
                <a:solidFill>
                  <a:srgbClr val="000000"/>
                </a:solidFill>
              </a:rPr>
              <a:t>, occurs when someone has difficulty organising information received via their senses</a:t>
            </a:r>
            <a:endParaRPr lang="en-US"/>
          </a:p>
        </p:txBody>
      </p:sp>
      <p:sp>
        <p:nvSpPr>
          <p:cNvPr id="3" name="TextBox 2">
            <a:extLst>
              <a:ext uri="{FF2B5EF4-FFF2-40B4-BE49-F238E27FC236}">
                <a16:creationId xmlns:a16="http://schemas.microsoft.com/office/drawing/2014/main" id="{60EA4673-4934-4E59-A230-A3897136C36E}"/>
              </a:ext>
            </a:extLst>
          </p:cNvPr>
          <p:cNvSpPr txBox="1"/>
          <p:nvPr/>
        </p:nvSpPr>
        <p:spPr>
          <a:xfrm>
            <a:off x="1233616" y="6433751"/>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p>
        </p:txBody>
      </p:sp>
      <p:sp>
        <p:nvSpPr>
          <p:cNvPr id="5" name="TextBox 4">
            <a:extLst>
              <a:ext uri="{FF2B5EF4-FFF2-40B4-BE49-F238E27FC236}">
                <a16:creationId xmlns:a16="http://schemas.microsoft.com/office/drawing/2014/main" id="{36A272DB-9917-46B8-803D-38180371F39B}"/>
              </a:ext>
            </a:extLst>
          </p:cNvPr>
          <p:cNvSpPr txBox="1"/>
          <p:nvPr/>
        </p:nvSpPr>
        <p:spPr>
          <a:xfrm>
            <a:off x="6629401" y="6433750"/>
            <a:ext cx="707836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(Child Mind Institute, 2020, NAS, 2020, Understood Team, 2020)</a:t>
            </a:r>
          </a:p>
        </p:txBody>
      </p:sp>
    </p:spTree>
    <p:extLst>
      <p:ext uri="{BB962C8B-B14F-4D97-AF65-F5344CB8AC3E}">
        <p14:creationId xmlns:p14="http://schemas.microsoft.com/office/powerpoint/2010/main" val="147128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3BF2D-2AFF-4051-863E-F4714E724D2A}"/>
              </a:ext>
            </a:extLst>
          </p:cNvPr>
          <p:cNvSpPr>
            <a:spLocks noGrp="1"/>
          </p:cNvSpPr>
          <p:nvPr>
            <p:ph type="title"/>
          </p:nvPr>
        </p:nvSpPr>
        <p:spPr>
          <a:xfrm>
            <a:off x="784726" y="4178"/>
            <a:ext cx="10515600" cy="1325563"/>
          </a:xfrm>
        </p:spPr>
        <p:txBody>
          <a:bodyPr/>
          <a:lstStyle/>
          <a:p>
            <a:pPr algn="ctr"/>
            <a:r>
              <a:rPr lang="en-GB" b="1">
                <a:latin typeface="Calibri"/>
                <a:ea typeface="+mj-lt"/>
                <a:cs typeface="+mj-lt"/>
              </a:rPr>
              <a:t>Hyper / Hypo-sensitivity:</a:t>
            </a:r>
            <a:endParaRPr lang="en-US">
              <a:latin typeface="Calibri"/>
            </a:endParaRPr>
          </a:p>
        </p:txBody>
      </p:sp>
      <p:sp>
        <p:nvSpPr>
          <p:cNvPr id="3" name="Content Placeholder 2">
            <a:extLst>
              <a:ext uri="{FF2B5EF4-FFF2-40B4-BE49-F238E27FC236}">
                <a16:creationId xmlns:a16="http://schemas.microsoft.com/office/drawing/2014/main" id="{8C34441D-014B-4D7C-AB81-F177840A7C78}"/>
              </a:ext>
            </a:extLst>
          </p:cNvPr>
          <p:cNvSpPr>
            <a:spLocks noGrp="1"/>
          </p:cNvSpPr>
          <p:nvPr>
            <p:ph idx="1"/>
          </p:nvPr>
        </p:nvSpPr>
        <p:spPr>
          <a:xfrm>
            <a:off x="253061" y="1056218"/>
            <a:ext cx="11936626" cy="4643819"/>
          </a:xfrm>
        </p:spPr>
        <p:txBody>
          <a:bodyPr vert="horz" lIns="91440" tIns="45720" rIns="91440" bIns="45720" rtlCol="0" anchor="t">
            <a:normAutofit lnSpcReduction="10000"/>
          </a:bodyPr>
          <a:lstStyle/>
          <a:p>
            <a:pPr marL="0" indent="0">
              <a:spcBef>
                <a:spcPts val="500"/>
              </a:spcBef>
              <a:buNone/>
            </a:pPr>
            <a:r>
              <a:rPr lang="en-GB" b="1">
                <a:ea typeface="+mn-lt"/>
                <a:cs typeface="+mn-lt"/>
              </a:rPr>
              <a:t>Hyper-sensitivity: </a:t>
            </a:r>
            <a:r>
              <a:rPr lang="en-GB">
                <a:ea typeface="+mn-lt"/>
                <a:cs typeface="+mn-lt"/>
              </a:rPr>
              <a:t>Causes sensory or information overload which others may not notice, but can trigger, stress, anxiety and physical pain. This results in withdrawal or meltdowns, which are difficult to manage and usually need to run their course. </a:t>
            </a:r>
            <a:endParaRPr lang="en-US">
              <a:ea typeface="+mn-lt"/>
              <a:cs typeface="+mn-lt"/>
            </a:endParaRPr>
          </a:p>
          <a:p>
            <a:pPr marL="0" indent="0">
              <a:buNone/>
            </a:pPr>
            <a:r>
              <a:rPr lang="en-GB">
                <a:ea typeface="+mn-lt"/>
                <a:cs typeface="+mn-lt"/>
                <a:hlinkClick r:id="rId2"/>
              </a:rPr>
              <a:t>https://www.youtube.com/watch?v=ycCN3qTYVyo</a:t>
            </a:r>
            <a:r>
              <a:rPr lang="en-US">
                <a:ea typeface="+mn-lt"/>
                <a:cs typeface="+mn-lt"/>
              </a:rPr>
              <a:t>  </a:t>
            </a:r>
            <a:r>
              <a:rPr lang="en-GB">
                <a:ea typeface="+mn-lt"/>
                <a:cs typeface="+mn-lt"/>
              </a:rPr>
              <a:t> </a:t>
            </a:r>
            <a:endParaRPr lang="en-US">
              <a:ea typeface="+mn-lt"/>
              <a:cs typeface="+mn-lt"/>
            </a:endParaRPr>
          </a:p>
          <a:p>
            <a:pPr marL="0" indent="0">
              <a:spcBef>
                <a:spcPts val="500"/>
              </a:spcBef>
              <a:buNone/>
            </a:pPr>
            <a:endParaRPr lang="en-GB">
              <a:cs typeface="Calibri"/>
            </a:endParaRPr>
          </a:p>
          <a:p>
            <a:pPr marL="0" indent="0">
              <a:spcBef>
                <a:spcPts val="500"/>
              </a:spcBef>
              <a:buNone/>
            </a:pPr>
            <a:r>
              <a:rPr lang="en-GB" b="1">
                <a:ea typeface="+mn-lt"/>
                <a:cs typeface="+mn-lt"/>
              </a:rPr>
              <a:t>Hypo-sensitivity: </a:t>
            </a:r>
            <a:r>
              <a:rPr lang="en-GB">
                <a:ea typeface="+mn-lt"/>
                <a:cs typeface="+mn-lt"/>
              </a:rPr>
              <a:t>Results in not enough information being received and what is, appears muffled or suppressed, so it doesn’t make sense. These children usually need physical contact or pressure and have higher pain thresholds, so do not always realise when they are hurting themselves or others. </a:t>
            </a:r>
          </a:p>
          <a:p>
            <a:pPr marL="0" indent="0">
              <a:buNone/>
            </a:pPr>
            <a:r>
              <a:rPr lang="en-GB">
                <a:ea typeface="+mn-lt"/>
                <a:cs typeface="+mn-lt"/>
                <a:hlinkClick r:id="rId3"/>
              </a:rPr>
              <a:t>https://www.youtube.com/watch?v=fKKrZSkzywI</a:t>
            </a:r>
          </a:p>
          <a:p>
            <a:pPr marL="0" indent="0">
              <a:buNone/>
            </a:pPr>
            <a:endParaRPr lang="en-GB">
              <a:cs typeface="Calibri"/>
            </a:endParaRPr>
          </a:p>
          <a:p>
            <a:pPr marL="0" indent="0">
              <a:buNone/>
            </a:pPr>
            <a:endParaRPr lang="en-GB">
              <a:cs typeface="Calibri"/>
            </a:endParaRPr>
          </a:p>
        </p:txBody>
      </p:sp>
      <p:sp>
        <p:nvSpPr>
          <p:cNvPr id="4" name="TextBox 3">
            <a:extLst>
              <a:ext uri="{FF2B5EF4-FFF2-40B4-BE49-F238E27FC236}">
                <a16:creationId xmlns:a16="http://schemas.microsoft.com/office/drawing/2014/main" id="{56FC3D83-CBF8-4B20-BA2F-0E4F63B53D3E}"/>
              </a:ext>
            </a:extLst>
          </p:cNvPr>
          <p:cNvSpPr txBox="1"/>
          <p:nvPr/>
        </p:nvSpPr>
        <p:spPr>
          <a:xfrm>
            <a:off x="255373" y="5589372"/>
            <a:ext cx="12010765"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500"/>
              </a:spcBef>
            </a:pPr>
            <a:r>
              <a:rPr lang="en-GB" sz="2800">
                <a:ea typeface="+mn-lt"/>
                <a:cs typeface="+mn-lt"/>
              </a:rPr>
              <a:t>Can happen together or separately, but by adulthood most have developed strategies to control them.</a:t>
            </a:r>
            <a:endParaRPr lang="en-US" sz="2800">
              <a:cs typeface="Calibri" panose="020F0502020204030204"/>
            </a:endParaRPr>
          </a:p>
        </p:txBody>
      </p:sp>
      <p:sp>
        <p:nvSpPr>
          <p:cNvPr id="5" name="TextBox 4">
            <a:extLst>
              <a:ext uri="{FF2B5EF4-FFF2-40B4-BE49-F238E27FC236}">
                <a16:creationId xmlns:a16="http://schemas.microsoft.com/office/drawing/2014/main" id="{88D7046C-2F48-4DFB-96FC-A60B9F7F8296}"/>
              </a:ext>
            </a:extLst>
          </p:cNvPr>
          <p:cNvSpPr txBox="1"/>
          <p:nvPr/>
        </p:nvSpPr>
        <p:spPr>
          <a:xfrm>
            <a:off x="7411996" y="6454345"/>
            <a:ext cx="573971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(Covington, 2012, NAS, 2014, Underwood Team, 2020)</a:t>
            </a:r>
          </a:p>
        </p:txBody>
      </p:sp>
    </p:spTree>
    <p:extLst>
      <p:ext uri="{BB962C8B-B14F-4D97-AF65-F5344CB8AC3E}">
        <p14:creationId xmlns:p14="http://schemas.microsoft.com/office/powerpoint/2010/main" val="3271311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3BF2D-2AFF-4051-863E-F4714E724D2A}"/>
              </a:ext>
            </a:extLst>
          </p:cNvPr>
          <p:cNvSpPr>
            <a:spLocks noGrp="1"/>
          </p:cNvSpPr>
          <p:nvPr>
            <p:ph type="title"/>
          </p:nvPr>
        </p:nvSpPr>
        <p:spPr>
          <a:xfrm>
            <a:off x="-4010" y="231441"/>
            <a:ext cx="12186652" cy="1325563"/>
          </a:xfrm>
        </p:spPr>
        <p:txBody>
          <a:bodyPr/>
          <a:lstStyle/>
          <a:p>
            <a:pPr algn="ctr"/>
            <a:r>
              <a:rPr lang="en-GB" b="1">
                <a:latin typeface="Calibri"/>
                <a:ea typeface="+mj-lt"/>
                <a:cs typeface="+mj-lt"/>
              </a:rPr>
              <a:t>Obsessions, Repetitive Behaviour and Routines</a:t>
            </a:r>
            <a:endParaRPr lang="en-US">
              <a:latin typeface="Calibri"/>
              <a:cs typeface="Calibri"/>
            </a:endParaRPr>
          </a:p>
        </p:txBody>
      </p:sp>
      <p:sp>
        <p:nvSpPr>
          <p:cNvPr id="3" name="Content Placeholder 2">
            <a:extLst>
              <a:ext uri="{FF2B5EF4-FFF2-40B4-BE49-F238E27FC236}">
                <a16:creationId xmlns:a16="http://schemas.microsoft.com/office/drawing/2014/main" id="{8C34441D-014B-4D7C-AB81-F177840A7C78}"/>
              </a:ext>
            </a:extLst>
          </p:cNvPr>
          <p:cNvSpPr>
            <a:spLocks noGrp="1"/>
          </p:cNvSpPr>
          <p:nvPr>
            <p:ph idx="1"/>
          </p:nvPr>
        </p:nvSpPr>
        <p:spPr>
          <a:xfrm>
            <a:off x="614008" y="1491415"/>
            <a:ext cx="11014206" cy="1100644"/>
          </a:xfrm>
        </p:spPr>
        <p:txBody>
          <a:bodyPr vert="horz" lIns="91440" tIns="45720" rIns="91440" bIns="45720" rtlCol="0" anchor="t">
            <a:normAutofit/>
          </a:bodyPr>
          <a:lstStyle/>
          <a:p>
            <a:pPr marL="0" indent="0">
              <a:buNone/>
            </a:pPr>
            <a:r>
              <a:rPr lang="en-GB">
                <a:cs typeface="Calibri"/>
              </a:rPr>
              <a:t>Used as coping mechanisms or to provide pleasure and comfort but can also restrict a person's involvement and exacerbate their anxiety or pain.</a:t>
            </a:r>
          </a:p>
        </p:txBody>
      </p:sp>
      <p:sp>
        <p:nvSpPr>
          <p:cNvPr id="4" name="TextBox 3">
            <a:extLst>
              <a:ext uri="{FF2B5EF4-FFF2-40B4-BE49-F238E27FC236}">
                <a16:creationId xmlns:a16="http://schemas.microsoft.com/office/drawing/2014/main" id="{70466E86-630C-4AD9-A591-56094099B6DB}"/>
              </a:ext>
            </a:extLst>
          </p:cNvPr>
          <p:cNvSpPr txBox="1"/>
          <p:nvPr/>
        </p:nvSpPr>
        <p:spPr>
          <a:xfrm>
            <a:off x="5348" y="2892927"/>
            <a:ext cx="12167935"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a:t>Specific Interests</a:t>
            </a:r>
            <a:endParaRPr lang="en-GB" sz="4400" b="1">
              <a:cs typeface="Calibri"/>
            </a:endParaRPr>
          </a:p>
        </p:txBody>
      </p:sp>
      <p:sp>
        <p:nvSpPr>
          <p:cNvPr id="5" name="TextBox 4">
            <a:extLst>
              <a:ext uri="{FF2B5EF4-FFF2-40B4-BE49-F238E27FC236}">
                <a16:creationId xmlns:a16="http://schemas.microsoft.com/office/drawing/2014/main" id="{65030E6B-F377-4748-8220-09CA77F4EFA7}"/>
              </a:ext>
            </a:extLst>
          </p:cNvPr>
          <p:cNvSpPr txBox="1"/>
          <p:nvPr/>
        </p:nvSpPr>
        <p:spPr>
          <a:xfrm>
            <a:off x="616118" y="3904749"/>
            <a:ext cx="11018251"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t>Habitual</a:t>
            </a:r>
            <a:r>
              <a:rPr lang="en-GB" sz="2800">
                <a:ea typeface="+mn-lt"/>
                <a:cs typeface="+mn-lt"/>
              </a:rPr>
              <a:t> features people with autism use to reduce stress. Previously children were deterred from using them other than as rewards, but more recent research has led to the recognition of their benefits, from a learning and social perspective at school and for successful careers in later life.   </a:t>
            </a:r>
            <a:endParaRPr lang="en-GB"/>
          </a:p>
        </p:txBody>
      </p:sp>
      <p:sp>
        <p:nvSpPr>
          <p:cNvPr id="6" name="TextBox 5">
            <a:extLst>
              <a:ext uri="{FF2B5EF4-FFF2-40B4-BE49-F238E27FC236}">
                <a16:creationId xmlns:a16="http://schemas.microsoft.com/office/drawing/2014/main" id="{6EE3A4E4-F3B1-49E4-A569-6080ED2B0819}"/>
              </a:ext>
            </a:extLst>
          </p:cNvPr>
          <p:cNvSpPr txBox="1"/>
          <p:nvPr/>
        </p:nvSpPr>
        <p:spPr>
          <a:xfrm>
            <a:off x="9903942" y="6516129"/>
            <a:ext cx="2671118"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cs typeface="Calibri"/>
              </a:rPr>
              <a:t>(NAS, 2020, Singer, 2020)</a:t>
            </a:r>
          </a:p>
        </p:txBody>
      </p:sp>
    </p:spTree>
    <p:extLst>
      <p:ext uri="{BB962C8B-B14F-4D97-AF65-F5344CB8AC3E}">
        <p14:creationId xmlns:p14="http://schemas.microsoft.com/office/powerpoint/2010/main" val="34793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0" name="Picture 59">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B79FA049-9805-4A87-8268-EEC8AF16CDFB}"/>
              </a:ext>
            </a:extLst>
          </p:cNvPr>
          <p:cNvSpPr>
            <a:spLocks noGrp="1"/>
          </p:cNvSpPr>
          <p:nvPr>
            <p:ph type="title"/>
          </p:nvPr>
        </p:nvSpPr>
        <p:spPr>
          <a:xfrm>
            <a:off x="717439" y="2492605"/>
            <a:ext cx="4672584" cy="2101070"/>
          </a:xfrm>
        </p:spPr>
        <p:txBody>
          <a:bodyPr vert="horz" lIns="91440" tIns="45720" rIns="91440" bIns="45720" rtlCol="0" anchor="t">
            <a:normAutofit/>
          </a:bodyPr>
          <a:lstStyle/>
          <a:p>
            <a:r>
              <a:rPr lang="en-US" b="1">
                <a:solidFill>
                  <a:srgbClr val="000000"/>
                </a:solidFill>
                <a:latin typeface="Calibri"/>
                <a:cs typeface="Calibri"/>
              </a:rPr>
              <a:t>Self-stimulatory Behaviours</a:t>
            </a:r>
            <a:endParaRPr lang="en-US">
              <a:solidFill>
                <a:srgbClr val="000000"/>
              </a:solidFill>
              <a:latin typeface="Calibri"/>
              <a:cs typeface="Calibri"/>
            </a:endParaRPr>
          </a:p>
        </p:txBody>
      </p:sp>
      <p:sp>
        <p:nvSpPr>
          <p:cNvPr id="62"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2" name="Picture 13" descr="A close up of text on a white background&#10;&#10;Description generated with high confidence">
            <a:extLst>
              <a:ext uri="{FF2B5EF4-FFF2-40B4-BE49-F238E27FC236}">
                <a16:creationId xmlns:a16="http://schemas.microsoft.com/office/drawing/2014/main" id="{77F95B50-9C23-40C9-87A1-91E5630C712B}"/>
              </a:ext>
            </a:extLst>
          </p:cNvPr>
          <p:cNvPicPr>
            <a:picLocks noChangeAspect="1"/>
          </p:cNvPicPr>
          <p:nvPr/>
        </p:nvPicPr>
        <p:blipFill rotWithShape="1">
          <a:blip r:embed="rId3"/>
          <a:srcRect l="3469" r="9633" b="3"/>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
        <p:nvSpPr>
          <p:cNvPr id="3" name="TextBox 2">
            <a:extLst>
              <a:ext uri="{FF2B5EF4-FFF2-40B4-BE49-F238E27FC236}">
                <a16:creationId xmlns:a16="http://schemas.microsoft.com/office/drawing/2014/main" id="{D2B96152-2309-4E34-AB07-4FB36E65803A}"/>
              </a:ext>
            </a:extLst>
          </p:cNvPr>
          <p:cNvSpPr txBox="1"/>
          <p:nvPr/>
        </p:nvSpPr>
        <p:spPr>
          <a:xfrm>
            <a:off x="9059563" y="6505832"/>
            <a:ext cx="2022389" cy="3488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endParaRPr lang="en-US" sz="1600"/>
          </a:p>
        </p:txBody>
      </p:sp>
    </p:spTree>
    <p:extLst>
      <p:ext uri="{BB962C8B-B14F-4D97-AF65-F5344CB8AC3E}">
        <p14:creationId xmlns:p14="http://schemas.microsoft.com/office/powerpoint/2010/main" val="2577756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E6F30B2-7DFC-4380-B148-6D79ED71C3B5}"/>
              </a:ext>
            </a:extLst>
          </p:cNvPr>
          <p:cNvSpPr>
            <a:spLocks noGrp="1"/>
          </p:cNvSpPr>
          <p:nvPr>
            <p:ph type="title"/>
          </p:nvPr>
        </p:nvSpPr>
        <p:spPr>
          <a:xfrm>
            <a:off x="4842341" y="12316"/>
            <a:ext cx="6151867" cy="1464348"/>
          </a:xfrm>
        </p:spPr>
        <p:txBody>
          <a:bodyPr vert="horz" lIns="91440" tIns="45720" rIns="91440" bIns="45720" rtlCol="0" anchor="ctr">
            <a:normAutofit/>
          </a:bodyPr>
          <a:lstStyle/>
          <a:p>
            <a:pPr algn="ctr"/>
            <a:r>
              <a:rPr lang="en-US" b="1">
                <a:solidFill>
                  <a:srgbClr val="000000"/>
                </a:solidFill>
                <a:latin typeface="Calibri"/>
                <a:ea typeface="+mj-lt"/>
                <a:cs typeface="+mj-lt"/>
              </a:rPr>
              <a:t>SPELL PHILOSOPHY </a:t>
            </a:r>
            <a:endParaRPr lang="en-US" b="1">
              <a:latin typeface="Calibri"/>
            </a:endParaRPr>
          </a:p>
        </p:txBody>
      </p:sp>
      <p:sp>
        <p:nvSpPr>
          <p:cNvPr id="15"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close up of a piece of paper&#10;&#10;Description generated with high confidence">
            <a:extLst>
              <a:ext uri="{FF2B5EF4-FFF2-40B4-BE49-F238E27FC236}">
                <a16:creationId xmlns:a16="http://schemas.microsoft.com/office/drawing/2014/main" id="{905BECA5-F065-4A61-A02D-454BD7DA6807}"/>
              </a:ext>
            </a:extLst>
          </p:cNvPr>
          <p:cNvPicPr>
            <a:picLocks noGrp="1" noChangeAspect="1"/>
          </p:cNvPicPr>
          <p:nvPr>
            <p:ph idx="1"/>
          </p:nvPr>
        </p:nvPicPr>
        <p:blipFill rotWithShape="1">
          <a:blip r:embed="rId3">
            <a:alphaModFix/>
          </a:blip>
          <a:srcRect r="4455" b="-3"/>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6" name="TextBox 5">
            <a:extLst>
              <a:ext uri="{FF2B5EF4-FFF2-40B4-BE49-F238E27FC236}">
                <a16:creationId xmlns:a16="http://schemas.microsoft.com/office/drawing/2014/main" id="{AF6CC74C-8118-4A2F-BFC6-092FE33769D8}"/>
              </a:ext>
            </a:extLst>
          </p:cNvPr>
          <p:cNvSpPr txBox="1"/>
          <p:nvPr/>
        </p:nvSpPr>
        <p:spPr>
          <a:xfrm>
            <a:off x="5505882" y="1081423"/>
            <a:ext cx="2269388" cy="4312475"/>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endParaRPr lang="en-US" sz="2800" b="1">
              <a:solidFill>
                <a:srgbClr val="000000"/>
              </a:solidFill>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pPr>
              <a:buFont typeface="Arial" panose="020B0604020202020204" pitchFamily="34" charset="0"/>
              <a:buChar char="•"/>
            </a:pPr>
            <a:endParaRPr lang="en-US" sz="2800" b="1">
              <a:ea typeface="+mn-lt"/>
              <a:cs typeface="+mn-lt"/>
            </a:endParaRPr>
          </a:p>
          <a:p>
            <a:r>
              <a:rPr lang="en-US" sz="2400" b="1">
                <a:ea typeface="+mn-lt"/>
                <a:cs typeface="+mn-lt"/>
              </a:rPr>
              <a:t>  S</a:t>
            </a:r>
            <a:r>
              <a:rPr lang="en-US" sz="2400">
                <a:ea typeface="+mn-lt"/>
                <a:cs typeface="+mn-lt"/>
              </a:rPr>
              <a:t>tructure </a:t>
            </a:r>
            <a:endParaRPr lang="en-US" sz="2400">
              <a:cs typeface="Calibri"/>
            </a:endParaRPr>
          </a:p>
          <a:p>
            <a:endParaRPr lang="en-US" sz="2400" b="1">
              <a:ea typeface="+mn-lt"/>
              <a:cs typeface="+mn-lt"/>
            </a:endParaRPr>
          </a:p>
          <a:p>
            <a:r>
              <a:rPr lang="en-US" sz="2400" b="1">
                <a:ea typeface="+mn-lt"/>
                <a:cs typeface="+mn-lt"/>
              </a:rPr>
              <a:t>  P</a:t>
            </a:r>
            <a:r>
              <a:rPr lang="en-US" sz="2400">
                <a:ea typeface="+mn-lt"/>
                <a:cs typeface="+mn-lt"/>
              </a:rPr>
              <a:t>ositivity</a:t>
            </a:r>
          </a:p>
          <a:p>
            <a:endParaRPr lang="en-US" sz="2400">
              <a:ea typeface="+mn-lt"/>
              <a:cs typeface="+mn-lt"/>
            </a:endParaRPr>
          </a:p>
          <a:p>
            <a:endParaRPr lang="en-US" sz="2400">
              <a:ea typeface="+mn-lt"/>
              <a:cs typeface="+mn-lt"/>
            </a:endParaRPr>
          </a:p>
          <a:p>
            <a:r>
              <a:rPr lang="en-US" sz="2400" b="1">
                <a:ea typeface="+mn-lt"/>
                <a:cs typeface="+mn-lt"/>
              </a:rPr>
              <a:t>  E</a:t>
            </a:r>
            <a:r>
              <a:rPr lang="en-US" sz="2400">
                <a:ea typeface="+mn-lt"/>
                <a:cs typeface="+mn-lt"/>
              </a:rPr>
              <a:t>mpathy </a:t>
            </a:r>
          </a:p>
          <a:p>
            <a:endParaRPr lang="en-US" sz="2400" b="1">
              <a:ea typeface="+mn-lt"/>
              <a:cs typeface="+mn-lt"/>
            </a:endParaRPr>
          </a:p>
          <a:p>
            <a:r>
              <a:rPr lang="en-US" sz="2400" b="1">
                <a:ea typeface="+mn-lt"/>
                <a:cs typeface="+mn-lt"/>
              </a:rPr>
              <a:t>  L</a:t>
            </a:r>
            <a:r>
              <a:rPr lang="en-US" sz="2400">
                <a:ea typeface="+mn-lt"/>
                <a:cs typeface="+mn-lt"/>
              </a:rPr>
              <a:t>ow arousal </a:t>
            </a:r>
            <a:endParaRPr lang="en-US" sz="2400">
              <a:cs typeface="Calibri"/>
            </a:endParaRPr>
          </a:p>
          <a:p>
            <a:endParaRPr lang="en-US" sz="2400" b="1">
              <a:ea typeface="+mn-lt"/>
              <a:cs typeface="+mn-lt"/>
            </a:endParaRPr>
          </a:p>
          <a:p>
            <a:r>
              <a:rPr lang="en-US" sz="2400" b="1">
                <a:ea typeface="+mn-lt"/>
                <a:cs typeface="+mn-lt"/>
              </a:rPr>
              <a:t>  L</a:t>
            </a:r>
            <a:r>
              <a:rPr lang="en-US" sz="2400">
                <a:ea typeface="+mn-lt"/>
                <a:cs typeface="+mn-lt"/>
              </a:rPr>
              <a:t>inks </a:t>
            </a:r>
            <a:endParaRPr lang="en-US" sz="24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buFont typeface="Arial" panose="020B0604020202020204" pitchFamily="34" charset="0"/>
              <a:buChar char="•"/>
            </a:pPr>
            <a:endParaRPr lang="en-US" sz="2800">
              <a:solidFill>
                <a:srgbClr val="000000"/>
              </a:solidFill>
              <a:cs typeface="Calibri"/>
            </a:endParaRPr>
          </a:p>
          <a:p>
            <a:pPr>
              <a:lnSpc>
                <a:spcPct val="90000"/>
              </a:lnSpc>
              <a:spcAft>
                <a:spcPts val="600"/>
              </a:spcAft>
            </a:pP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endParaRPr lang="en-US" sz="2800">
              <a:solidFill>
                <a:srgbClr val="000000"/>
              </a:solidFill>
              <a:cs typeface="Calibri"/>
            </a:endParaRPr>
          </a:p>
        </p:txBody>
      </p:sp>
      <p:sp>
        <p:nvSpPr>
          <p:cNvPr id="3" name="TextBox 2">
            <a:extLst>
              <a:ext uri="{FF2B5EF4-FFF2-40B4-BE49-F238E27FC236}">
                <a16:creationId xmlns:a16="http://schemas.microsoft.com/office/drawing/2014/main" id="{E1E39CD0-B380-48AF-A265-ABA1CEEF90E2}"/>
              </a:ext>
            </a:extLst>
          </p:cNvPr>
          <p:cNvSpPr txBox="1"/>
          <p:nvPr/>
        </p:nvSpPr>
        <p:spPr>
          <a:xfrm>
            <a:off x="7484078" y="1604318"/>
            <a:ext cx="4637901" cy="47582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t>Reduces anxiety from inflexible thoughts</a:t>
            </a:r>
            <a:endParaRPr lang="en-US" sz="2400">
              <a:ea typeface="+mn-lt"/>
              <a:cs typeface="+mn-lt"/>
            </a:endParaRPr>
          </a:p>
          <a:p>
            <a:r>
              <a:rPr lang="en-US" sz="2400"/>
              <a:t>Recognises and embraces autistic neurodiversity to increase self-regard</a:t>
            </a:r>
            <a:endParaRPr lang="en-US" sz="2400">
              <a:ea typeface="+mn-lt"/>
              <a:cs typeface="+mn-lt"/>
            </a:endParaRPr>
          </a:p>
          <a:p>
            <a:r>
              <a:rPr lang="en-US" sz="2400"/>
              <a:t>Ability to see the world from a person with autism's perspective </a:t>
            </a:r>
            <a:endParaRPr lang="en-US" sz="2400">
              <a:cs typeface="Calibri"/>
            </a:endParaRPr>
          </a:p>
          <a:p>
            <a:r>
              <a:rPr lang="en-US" sz="2400"/>
              <a:t>Reduce anxiety issues related to sensory association</a:t>
            </a:r>
            <a:endParaRPr lang="en-US" sz="2400">
              <a:ea typeface="+mn-lt"/>
              <a:cs typeface="+mn-lt"/>
            </a:endParaRPr>
          </a:p>
          <a:p>
            <a:r>
              <a:rPr lang="en-US" sz="2400"/>
              <a:t>To other interventions and relationships within society</a:t>
            </a:r>
            <a:r>
              <a:rPr lang="en-US" sz="2400">
                <a:ea typeface="+mn-lt"/>
                <a:cs typeface="+mn-lt"/>
              </a:rPr>
              <a:t> </a:t>
            </a:r>
          </a:p>
          <a:p>
            <a:pPr marL="285750" indent="-228600">
              <a:lnSpc>
                <a:spcPct val="90000"/>
              </a:lnSpc>
              <a:spcAft>
                <a:spcPts val="600"/>
              </a:spcAft>
              <a:buFont typeface="Arial,Sans-Serif"/>
              <a:buChar char="•"/>
            </a:pPr>
            <a:endParaRPr lang="en-US">
              <a:ea typeface="+mn-lt"/>
              <a:cs typeface="+mn-lt"/>
            </a:endParaRPr>
          </a:p>
          <a:p>
            <a:endParaRPr lang="en-GB">
              <a:ea typeface="+mn-lt"/>
              <a:cs typeface="+mn-lt"/>
            </a:endParaRPr>
          </a:p>
        </p:txBody>
      </p:sp>
      <p:sp>
        <p:nvSpPr>
          <p:cNvPr id="5" name="TextBox 4">
            <a:extLst>
              <a:ext uri="{FF2B5EF4-FFF2-40B4-BE49-F238E27FC236}">
                <a16:creationId xmlns:a16="http://schemas.microsoft.com/office/drawing/2014/main" id="{3182B3F1-B7A6-485C-AFD5-452163CDA1E7}"/>
              </a:ext>
            </a:extLst>
          </p:cNvPr>
          <p:cNvSpPr txBox="1"/>
          <p:nvPr/>
        </p:nvSpPr>
        <p:spPr>
          <a:xfrm>
            <a:off x="10819112" y="6442761"/>
            <a:ext cx="1445739" cy="3416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Aft>
                <a:spcPts val="600"/>
              </a:spcAft>
            </a:pPr>
            <a:r>
              <a:rPr lang="en-US">
                <a:ea typeface="+mn-lt"/>
                <a:cs typeface="+mn-lt"/>
              </a:rPr>
              <a:t> (NAS, 2020)</a:t>
            </a:r>
            <a:endParaRPr lang="en-US"/>
          </a:p>
        </p:txBody>
      </p:sp>
      <p:sp>
        <p:nvSpPr>
          <p:cNvPr id="7" name="TextBox 6">
            <a:extLst>
              <a:ext uri="{FF2B5EF4-FFF2-40B4-BE49-F238E27FC236}">
                <a16:creationId xmlns:a16="http://schemas.microsoft.com/office/drawing/2014/main" id="{BD29F371-B10D-43EE-BECA-C0B5463D0FAE}"/>
              </a:ext>
            </a:extLst>
          </p:cNvPr>
          <p:cNvSpPr txBox="1"/>
          <p:nvPr/>
        </p:nvSpPr>
        <p:spPr>
          <a:xfrm>
            <a:off x="1439562" y="651613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p>
        </p:txBody>
      </p:sp>
    </p:spTree>
    <p:extLst>
      <p:ext uri="{BB962C8B-B14F-4D97-AF65-F5344CB8AC3E}">
        <p14:creationId xmlns:p14="http://schemas.microsoft.com/office/powerpoint/2010/main" val="2601933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8195367-1DFB-4B53-A092-092E39565011}"/>
              </a:ext>
            </a:extLst>
          </p:cNvPr>
          <p:cNvSpPr>
            <a:spLocks noGrp="1"/>
          </p:cNvSpPr>
          <p:nvPr>
            <p:ph type="title"/>
          </p:nvPr>
        </p:nvSpPr>
        <p:spPr>
          <a:xfrm>
            <a:off x="6772761" y="8132"/>
            <a:ext cx="4977976" cy="825917"/>
          </a:xfrm>
        </p:spPr>
        <p:txBody>
          <a:bodyPr>
            <a:normAutofit/>
          </a:bodyPr>
          <a:lstStyle/>
          <a:p>
            <a:r>
              <a:rPr lang="en-GB" b="1">
                <a:solidFill>
                  <a:srgbClr val="000000"/>
                </a:solidFill>
                <a:latin typeface="Calibri"/>
                <a:cs typeface="Calibri Light"/>
              </a:rPr>
              <a:t>Structure</a:t>
            </a:r>
            <a:endParaRPr lang="en-GB" b="1">
              <a:solidFill>
                <a:srgbClr val="000000"/>
              </a:solidFill>
              <a:latin typeface="Calibri"/>
              <a:cs typeface="Calibri"/>
            </a:endParaRPr>
          </a:p>
        </p:txBody>
      </p:sp>
      <p:sp>
        <p:nvSpPr>
          <p:cNvPr id="32"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5" descr="A group of people sitting at a desk&#10;&#10;Description generated with very high confidence">
            <a:extLst>
              <a:ext uri="{FF2B5EF4-FFF2-40B4-BE49-F238E27FC236}">
                <a16:creationId xmlns:a16="http://schemas.microsoft.com/office/drawing/2014/main" id="{CBD3B43D-D687-4023-8974-B12F564AD9E2}"/>
              </a:ext>
            </a:extLst>
          </p:cNvPr>
          <p:cNvPicPr>
            <a:picLocks noChangeAspect="1"/>
          </p:cNvPicPr>
          <p:nvPr/>
        </p:nvPicPr>
        <p:blipFill rotWithShape="1">
          <a:blip r:embed="rId3">
            <a:alphaModFix/>
          </a:blip>
          <a:srcRect l="36618" r="21343"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62193155-6516-4824-BEA3-53D1A4B0C2B0}"/>
              </a:ext>
            </a:extLst>
          </p:cNvPr>
          <p:cNvSpPr>
            <a:spLocks noGrp="1"/>
          </p:cNvSpPr>
          <p:nvPr>
            <p:ph idx="1"/>
          </p:nvPr>
        </p:nvSpPr>
        <p:spPr>
          <a:xfrm>
            <a:off x="6769230" y="1548663"/>
            <a:ext cx="5319641" cy="3843947"/>
          </a:xfrm>
        </p:spPr>
        <p:txBody>
          <a:bodyPr vert="horz" lIns="91440" tIns="45720" rIns="91440" bIns="45720" rtlCol="0" anchor="ctr">
            <a:noAutofit/>
          </a:bodyPr>
          <a:lstStyle/>
          <a:p>
            <a:pPr marL="0" indent="0">
              <a:buNone/>
            </a:pPr>
            <a:endParaRPr lang="en-GB" sz="1300">
              <a:solidFill>
                <a:srgbClr val="000000"/>
              </a:solidFill>
              <a:cs typeface="Calibri"/>
            </a:endParaRPr>
          </a:p>
          <a:p>
            <a:pPr marL="0" indent="0">
              <a:buNone/>
            </a:pPr>
            <a:endParaRPr lang="en-GB" sz="1300">
              <a:solidFill>
                <a:srgbClr val="000000"/>
              </a:solidFill>
              <a:cs typeface="Calibri"/>
            </a:endParaRPr>
          </a:p>
          <a:p>
            <a:pPr marL="0" indent="0">
              <a:buNone/>
            </a:pPr>
            <a:endParaRPr lang="en-GB" b="1">
              <a:solidFill>
                <a:srgbClr val="000000"/>
              </a:solidFill>
              <a:cs typeface="Calibri"/>
            </a:endParaRPr>
          </a:p>
          <a:p>
            <a:pPr marL="0" indent="0">
              <a:buNone/>
            </a:pPr>
            <a:endParaRPr lang="en-GB" b="1">
              <a:solidFill>
                <a:srgbClr val="000000"/>
              </a:solidFill>
              <a:cs typeface="Calibri"/>
            </a:endParaRPr>
          </a:p>
          <a:p>
            <a:pPr marL="0" indent="0">
              <a:buNone/>
            </a:pPr>
            <a:r>
              <a:rPr lang="en-GB" b="1">
                <a:solidFill>
                  <a:srgbClr val="000000"/>
                </a:solidFill>
                <a:cs typeface="Calibri"/>
              </a:rPr>
              <a:t>Environment:</a:t>
            </a:r>
            <a:endParaRPr lang="en-US" b="1">
              <a:solidFill>
                <a:srgbClr val="000000"/>
              </a:solidFill>
              <a:ea typeface="+mn-lt"/>
              <a:cs typeface="+mn-lt"/>
            </a:endParaRPr>
          </a:p>
          <a:p>
            <a:pPr marL="457200" indent="-457200"/>
            <a:r>
              <a:rPr lang="en-GB">
                <a:solidFill>
                  <a:srgbClr val="000000"/>
                </a:solidFill>
                <a:ea typeface="+mn-lt"/>
                <a:cs typeface="+mn-lt"/>
              </a:rPr>
              <a:t>Whole school approach</a:t>
            </a:r>
          </a:p>
          <a:p>
            <a:pPr marL="457200" indent="-457200"/>
            <a:r>
              <a:rPr lang="en-GB">
                <a:solidFill>
                  <a:srgbClr val="000000"/>
                </a:solidFill>
                <a:ea typeface="+mn-lt"/>
                <a:cs typeface="+mn-lt"/>
              </a:rPr>
              <a:t>Safe</a:t>
            </a:r>
            <a:endParaRPr lang="en-US">
              <a:solidFill>
                <a:srgbClr val="000000"/>
              </a:solidFill>
              <a:ea typeface="+mn-lt"/>
              <a:cs typeface="+mn-lt"/>
            </a:endParaRPr>
          </a:p>
          <a:p>
            <a:pPr marL="457200" indent="-457200"/>
            <a:r>
              <a:rPr lang="en-GB">
                <a:solidFill>
                  <a:srgbClr val="000000"/>
                </a:solidFill>
                <a:ea typeface="+mn-lt"/>
                <a:cs typeface="+mn-lt"/>
              </a:rPr>
              <a:t>Structured / Boundaries</a:t>
            </a:r>
            <a:endParaRPr lang="en-US">
              <a:solidFill>
                <a:srgbClr val="000000"/>
              </a:solidFill>
              <a:ea typeface="+mn-lt"/>
              <a:cs typeface="+mn-lt"/>
            </a:endParaRPr>
          </a:p>
          <a:p>
            <a:pPr marL="457200" indent="-457200"/>
            <a:r>
              <a:rPr lang="en-GB">
                <a:solidFill>
                  <a:srgbClr val="000000"/>
                </a:solidFill>
                <a:ea typeface="+mn-lt"/>
                <a:cs typeface="+mn-lt"/>
              </a:rPr>
              <a:t>Predicatable</a:t>
            </a:r>
            <a:endParaRPr lang="en-US">
              <a:solidFill>
                <a:srgbClr val="000000"/>
              </a:solidFill>
              <a:ea typeface="+mn-lt"/>
              <a:cs typeface="+mn-lt"/>
            </a:endParaRPr>
          </a:p>
          <a:p>
            <a:pPr marL="457200" indent="-457200"/>
            <a:r>
              <a:rPr lang="en-GB">
                <a:solidFill>
                  <a:srgbClr val="000000"/>
                </a:solidFill>
                <a:ea typeface="+mn-lt"/>
                <a:cs typeface="+mn-lt"/>
              </a:rPr>
              <a:t>Accessible</a:t>
            </a:r>
          </a:p>
          <a:p>
            <a:pPr marL="457200" indent="-457200"/>
            <a:r>
              <a:rPr lang="en-GB">
                <a:solidFill>
                  <a:srgbClr val="000000"/>
                </a:solidFill>
                <a:ea typeface="+mn-lt"/>
                <a:cs typeface="+mn-lt"/>
              </a:rPr>
              <a:t>Visual activity areas</a:t>
            </a:r>
          </a:p>
          <a:p>
            <a:pPr marL="457200" indent="-457200"/>
            <a:r>
              <a:rPr lang="en-GB">
                <a:solidFill>
                  <a:srgbClr val="000000"/>
                </a:solidFill>
                <a:ea typeface="+mn-lt"/>
                <a:cs typeface="+mn-lt"/>
              </a:rPr>
              <a:t>Limited distractions</a:t>
            </a:r>
            <a:endParaRPr lang="en-US">
              <a:solidFill>
                <a:srgbClr val="000000"/>
              </a:solidFill>
              <a:ea typeface="+mn-lt"/>
              <a:cs typeface="+mn-lt"/>
            </a:endParaRPr>
          </a:p>
          <a:p>
            <a:pPr marL="0" indent="0">
              <a:buNone/>
            </a:pPr>
            <a:r>
              <a:rPr lang="en-GB" b="1">
                <a:solidFill>
                  <a:srgbClr val="000000"/>
                </a:solidFill>
                <a:cs typeface="Calibri" panose="020F0502020204030204"/>
              </a:rPr>
              <a:t>Benefits:</a:t>
            </a:r>
          </a:p>
          <a:p>
            <a:pPr marL="457200" indent="-457200">
              <a:buFont typeface="Arial"/>
              <a:buChar char="•"/>
            </a:pPr>
            <a:r>
              <a:rPr lang="en-GB">
                <a:solidFill>
                  <a:srgbClr val="000000"/>
                </a:solidFill>
                <a:cs typeface="Calibri" panose="020F0502020204030204"/>
              </a:rPr>
              <a:t>Promotes independence</a:t>
            </a:r>
            <a:endParaRPr lang="en-US">
              <a:solidFill>
                <a:srgbClr val="000000"/>
              </a:solidFill>
              <a:ea typeface="+mn-lt"/>
              <a:cs typeface="+mn-lt"/>
            </a:endParaRPr>
          </a:p>
          <a:p>
            <a:pPr marL="457200" indent="-457200">
              <a:buFont typeface="Arial"/>
              <a:buChar char="•"/>
            </a:pPr>
            <a:r>
              <a:rPr lang="en-GB">
                <a:solidFill>
                  <a:srgbClr val="000000"/>
                </a:solidFill>
                <a:cs typeface="Calibri"/>
              </a:rPr>
              <a:t>Reduces anxiety</a:t>
            </a:r>
            <a:endParaRPr lang="en-GB">
              <a:solidFill>
                <a:srgbClr val="000000"/>
              </a:solidFill>
            </a:endParaRPr>
          </a:p>
          <a:p>
            <a:pPr marL="457200" indent="-457200">
              <a:buFont typeface="Arial"/>
            </a:pPr>
            <a:r>
              <a:rPr lang="en-GB">
                <a:solidFill>
                  <a:srgbClr val="000000"/>
                </a:solidFill>
                <a:cs typeface="Calibri"/>
              </a:rPr>
              <a:t>Regulates emotional behaviour</a:t>
            </a:r>
          </a:p>
          <a:p>
            <a:pPr lvl="1"/>
            <a:endParaRPr lang="en-GB" sz="1300">
              <a:solidFill>
                <a:srgbClr val="000000"/>
              </a:solidFill>
              <a:cs typeface="Calibri"/>
            </a:endParaRPr>
          </a:p>
          <a:p>
            <a:endParaRPr lang="en-GB" sz="1300">
              <a:solidFill>
                <a:srgbClr val="000000"/>
              </a:solidFill>
              <a:cs typeface="Calibri"/>
            </a:endParaRPr>
          </a:p>
          <a:p>
            <a:endParaRPr lang="en-GB" sz="1300">
              <a:solidFill>
                <a:srgbClr val="000000"/>
              </a:solidFill>
              <a:cs typeface="Calibri"/>
            </a:endParaRPr>
          </a:p>
          <a:p>
            <a:endParaRPr lang="en-GB" sz="1300">
              <a:solidFill>
                <a:srgbClr val="000000"/>
              </a:solidFill>
              <a:cs typeface="Calibri"/>
            </a:endParaRPr>
          </a:p>
        </p:txBody>
      </p:sp>
      <p:sp>
        <p:nvSpPr>
          <p:cNvPr id="5" name="TextBox 4">
            <a:extLst>
              <a:ext uri="{FF2B5EF4-FFF2-40B4-BE49-F238E27FC236}">
                <a16:creationId xmlns:a16="http://schemas.microsoft.com/office/drawing/2014/main" id="{A7AA0C78-8207-4164-BA33-A17BA2E89C47}"/>
              </a:ext>
            </a:extLst>
          </p:cNvPr>
          <p:cNvSpPr txBox="1"/>
          <p:nvPr/>
        </p:nvSpPr>
        <p:spPr>
          <a:xfrm>
            <a:off x="80319" y="6464643"/>
            <a:ext cx="611041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 Middleton Centre for Autism, 2020, NAS, 2020)</a:t>
            </a:r>
            <a:r>
              <a:rPr lang="en-GB" sz="1600">
                <a:cs typeface="Calibri"/>
              </a:rPr>
              <a:t>​                      </a:t>
            </a:r>
          </a:p>
        </p:txBody>
      </p:sp>
    </p:spTree>
    <p:extLst>
      <p:ext uri="{BB962C8B-B14F-4D97-AF65-F5344CB8AC3E}">
        <p14:creationId xmlns:p14="http://schemas.microsoft.com/office/powerpoint/2010/main" val="967352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15">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A1555D8C-4F4D-4317-966D-65AFBADA2B00}"/>
              </a:ext>
            </a:extLst>
          </p:cNvPr>
          <p:cNvSpPr>
            <a:spLocks noGrp="1"/>
          </p:cNvSpPr>
          <p:nvPr>
            <p:ph type="title"/>
          </p:nvPr>
        </p:nvSpPr>
        <p:spPr>
          <a:xfrm>
            <a:off x="531154" y="726"/>
            <a:ext cx="4803636" cy="815786"/>
          </a:xfrm>
        </p:spPr>
        <p:txBody>
          <a:bodyPr vert="horz" lIns="91440" tIns="45720" rIns="91440" bIns="45720" rtlCol="0" anchor="ctr">
            <a:normAutofit/>
          </a:bodyPr>
          <a:lstStyle/>
          <a:p>
            <a:r>
              <a:rPr lang="en-US" b="1">
                <a:solidFill>
                  <a:srgbClr val="000000"/>
                </a:solidFill>
                <a:latin typeface="Calibri"/>
                <a:cs typeface="Calibri"/>
              </a:rPr>
              <a:t>Positivity</a:t>
            </a:r>
          </a:p>
        </p:txBody>
      </p:sp>
      <p:sp>
        <p:nvSpPr>
          <p:cNvPr id="6" name="TextBox 5">
            <a:extLst>
              <a:ext uri="{FF2B5EF4-FFF2-40B4-BE49-F238E27FC236}">
                <a16:creationId xmlns:a16="http://schemas.microsoft.com/office/drawing/2014/main" id="{A1AA24E6-F495-4509-A6AA-CE46AC60A750}"/>
              </a:ext>
            </a:extLst>
          </p:cNvPr>
          <p:cNvSpPr txBox="1"/>
          <p:nvPr/>
        </p:nvSpPr>
        <p:spPr>
          <a:xfrm>
            <a:off x="531153" y="467219"/>
            <a:ext cx="3819626" cy="249298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Aft>
                <a:spcPts val="600"/>
              </a:spcAft>
            </a:pPr>
            <a:r>
              <a:rPr lang="en-US" sz="2400" b="1">
                <a:solidFill>
                  <a:srgbClr val="000000"/>
                </a:solidFill>
              </a:rPr>
              <a:t>Use: </a:t>
            </a:r>
            <a:r>
              <a:rPr lang="en-US" sz="2400">
                <a:solidFill>
                  <a:srgbClr val="000000"/>
                </a:solidFill>
              </a:rPr>
              <a:t>​</a:t>
            </a:r>
            <a:endParaRPr lang="en-US" sz="2400">
              <a:solidFill>
                <a:srgbClr val="000000"/>
              </a:solidFill>
              <a:cs typeface="Calibri"/>
            </a:endParaRPr>
          </a:p>
          <a:p>
            <a:pPr marL="342900" indent="-342900">
              <a:lnSpc>
                <a:spcPct val="90000"/>
              </a:lnSpc>
              <a:spcAft>
                <a:spcPts val="600"/>
              </a:spcAft>
              <a:buFont typeface="Arial"/>
              <a:buChar char="•"/>
            </a:pPr>
            <a:r>
              <a:rPr lang="en-US" sz="2400">
                <a:solidFill>
                  <a:srgbClr val="000000"/>
                </a:solidFill>
              </a:rPr>
              <a:t>Accurate assessments​</a:t>
            </a:r>
            <a:endParaRPr lang="en-US" sz="2400">
              <a:solidFill>
                <a:srgbClr val="000000"/>
              </a:solidFill>
              <a:cs typeface="Calibri"/>
            </a:endParaRPr>
          </a:p>
          <a:p>
            <a:pPr marL="342900" indent="-342900">
              <a:lnSpc>
                <a:spcPct val="90000"/>
              </a:lnSpc>
              <a:spcAft>
                <a:spcPts val="600"/>
              </a:spcAft>
              <a:buFont typeface="Arial"/>
              <a:buChar char="•"/>
            </a:pPr>
            <a:r>
              <a:rPr lang="en-US" sz="2400">
                <a:solidFill>
                  <a:srgbClr val="000000"/>
                </a:solidFill>
              </a:rPr>
              <a:t>Realistic expectations​</a:t>
            </a:r>
            <a:endParaRPr lang="en-US" sz="2400">
              <a:solidFill>
                <a:srgbClr val="000000"/>
              </a:solidFill>
              <a:cs typeface="Calibri"/>
            </a:endParaRPr>
          </a:p>
          <a:p>
            <a:pPr marL="342900" indent="-342900">
              <a:lnSpc>
                <a:spcPct val="90000"/>
              </a:lnSpc>
              <a:spcAft>
                <a:spcPts val="600"/>
              </a:spcAft>
              <a:buFont typeface="Arial"/>
              <a:buChar char="•"/>
            </a:pPr>
            <a:r>
              <a:rPr lang="en-US" sz="2400">
                <a:solidFill>
                  <a:srgbClr val="000000"/>
                </a:solidFill>
              </a:rPr>
              <a:t>Support​</a:t>
            </a:r>
            <a:endParaRPr lang="en-US" sz="2400">
              <a:solidFill>
                <a:srgbClr val="000000"/>
              </a:solidFill>
              <a:cs typeface="Calibri"/>
            </a:endParaRPr>
          </a:p>
          <a:p>
            <a:pPr marL="342900" indent="-342900">
              <a:lnSpc>
                <a:spcPct val="90000"/>
              </a:lnSpc>
              <a:spcAft>
                <a:spcPts val="600"/>
              </a:spcAft>
              <a:buFont typeface="Arial"/>
              <a:buChar char="•"/>
            </a:pPr>
            <a:r>
              <a:rPr lang="en-US" sz="2400">
                <a:solidFill>
                  <a:srgbClr val="000000"/>
                </a:solidFill>
              </a:rPr>
              <a:t>Rehearse</a:t>
            </a:r>
            <a:endParaRPr lang="en-US" sz="2400">
              <a:solidFill>
                <a:srgbClr val="000000"/>
              </a:solidFill>
              <a:cs typeface="Calibri"/>
            </a:endParaRPr>
          </a:p>
        </p:txBody>
      </p:sp>
      <p:sp>
        <p:nvSpPr>
          <p:cNvPr id="22"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picture containing toothbrush, food, small, table&#10;&#10;Description generated with very high confidence">
            <a:extLst>
              <a:ext uri="{FF2B5EF4-FFF2-40B4-BE49-F238E27FC236}">
                <a16:creationId xmlns:a16="http://schemas.microsoft.com/office/drawing/2014/main" id="{F0C5EDCE-CF3B-4DEC-A867-3FEAE52455BD}"/>
              </a:ext>
            </a:extLst>
          </p:cNvPr>
          <p:cNvPicPr>
            <a:picLocks noGrp="1" noChangeAspect="1"/>
          </p:cNvPicPr>
          <p:nvPr>
            <p:ph idx="1"/>
          </p:nvPr>
        </p:nvPicPr>
        <p:blipFill rotWithShape="1">
          <a:blip r:embed="rId3"/>
          <a:srcRect l="25303" r="18428" b="-1"/>
          <a:stretch/>
        </p:blipFill>
        <p:spPr>
          <a:xfrm>
            <a:off x="7714849" y="1805880"/>
            <a:ext cx="4060434" cy="4668689"/>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
        <p:nvSpPr>
          <p:cNvPr id="7" name="TextBox 6">
            <a:extLst>
              <a:ext uri="{FF2B5EF4-FFF2-40B4-BE49-F238E27FC236}">
                <a16:creationId xmlns:a16="http://schemas.microsoft.com/office/drawing/2014/main" id="{52AD8110-9A46-4093-B76B-346001E12381}"/>
              </a:ext>
            </a:extLst>
          </p:cNvPr>
          <p:cNvSpPr txBox="1"/>
          <p:nvPr/>
        </p:nvSpPr>
        <p:spPr>
          <a:xfrm>
            <a:off x="530504" y="2800092"/>
            <a:ext cx="3608172" cy="26930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b="1">
                <a:cs typeface="Arial"/>
              </a:rPr>
              <a:t>Build on:</a:t>
            </a:r>
            <a:r>
              <a:rPr lang="en-US" sz="2400">
                <a:cs typeface="Arial"/>
              </a:rPr>
              <a:t>​</a:t>
            </a:r>
          </a:p>
          <a:p>
            <a:pPr marL="342900" indent="-342900">
              <a:spcAft>
                <a:spcPts val="600"/>
              </a:spcAft>
              <a:buFont typeface="Arial"/>
              <a:buChar char="•"/>
            </a:pPr>
            <a:r>
              <a:rPr lang="en-GB" sz="2400">
                <a:cs typeface="Arial"/>
              </a:rPr>
              <a:t>Strengths</a:t>
            </a:r>
            <a:r>
              <a:rPr lang="en-US" sz="2400">
                <a:cs typeface="Arial"/>
              </a:rPr>
              <a:t>​</a:t>
            </a:r>
          </a:p>
          <a:p>
            <a:pPr marL="342900" indent="-342900">
              <a:spcAft>
                <a:spcPts val="600"/>
              </a:spcAft>
              <a:buFont typeface="Arial"/>
              <a:buChar char="•"/>
            </a:pPr>
            <a:r>
              <a:rPr lang="en-GB" sz="2400">
                <a:cs typeface="Arial"/>
              </a:rPr>
              <a:t>Specific interests</a:t>
            </a:r>
            <a:r>
              <a:rPr lang="en-US" sz="2400">
                <a:cs typeface="Arial"/>
              </a:rPr>
              <a:t>​</a:t>
            </a:r>
          </a:p>
          <a:p>
            <a:pPr marL="342900" indent="-342900">
              <a:spcAft>
                <a:spcPts val="600"/>
              </a:spcAft>
              <a:buFont typeface="Arial"/>
              <a:buChar char="•"/>
            </a:pPr>
            <a:r>
              <a:rPr lang="en-GB" sz="2400">
                <a:cs typeface="Arial"/>
              </a:rPr>
              <a:t>Knowledge</a:t>
            </a:r>
            <a:r>
              <a:rPr lang="en-US" sz="2400">
                <a:cs typeface="Arial"/>
              </a:rPr>
              <a:t>​</a:t>
            </a:r>
          </a:p>
          <a:p>
            <a:pPr marL="342900" indent="-342900">
              <a:spcAft>
                <a:spcPts val="600"/>
              </a:spcAft>
              <a:buFont typeface="Arial"/>
              <a:buChar char="•"/>
            </a:pPr>
            <a:r>
              <a:rPr lang="en-GB" sz="2400">
                <a:cs typeface="Arial"/>
              </a:rPr>
              <a:t>Understanding</a:t>
            </a:r>
            <a:r>
              <a:rPr lang="en-US" sz="2400">
                <a:cs typeface="Arial"/>
              </a:rPr>
              <a:t>​</a:t>
            </a:r>
          </a:p>
          <a:p>
            <a:pPr marL="342900" indent="-342900">
              <a:spcAft>
                <a:spcPts val="600"/>
              </a:spcAft>
              <a:buFont typeface="Arial"/>
              <a:buChar char="•"/>
            </a:pPr>
            <a:r>
              <a:rPr lang="en-GB" sz="2400">
                <a:cs typeface="Arial"/>
              </a:rPr>
              <a:t>Autistic intelligence</a:t>
            </a:r>
            <a:endParaRPr lang="en-US" sz="2400">
              <a:cs typeface="Arial"/>
            </a:endParaRPr>
          </a:p>
        </p:txBody>
      </p:sp>
      <p:sp>
        <p:nvSpPr>
          <p:cNvPr id="9" name="TextBox 8">
            <a:extLst>
              <a:ext uri="{FF2B5EF4-FFF2-40B4-BE49-F238E27FC236}">
                <a16:creationId xmlns:a16="http://schemas.microsoft.com/office/drawing/2014/main" id="{4BA7412B-988E-4F68-B36B-C5EE9662D6F2}"/>
              </a:ext>
            </a:extLst>
          </p:cNvPr>
          <p:cNvSpPr txBox="1"/>
          <p:nvPr/>
        </p:nvSpPr>
        <p:spPr>
          <a:xfrm>
            <a:off x="8303677" y="1286390"/>
            <a:ext cx="3588543" cy="10310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800" b="1">
                <a:cs typeface="Segoe UI"/>
              </a:rPr>
              <a:t>Benefits:</a:t>
            </a:r>
            <a:r>
              <a:rPr lang="en-US" sz="2800">
                <a:cs typeface="Segoe UI"/>
              </a:rPr>
              <a:t>​</a:t>
            </a:r>
          </a:p>
          <a:p>
            <a:pPr>
              <a:spcAft>
                <a:spcPts val="600"/>
              </a:spcAft>
            </a:pPr>
            <a:r>
              <a:rPr lang="en-GB" sz="2800">
                <a:cs typeface="Segoe UI"/>
              </a:rPr>
              <a:t>Increased self-esteem​</a:t>
            </a:r>
          </a:p>
        </p:txBody>
      </p:sp>
      <p:sp>
        <p:nvSpPr>
          <p:cNvPr id="3" name="TextBox 2">
            <a:extLst>
              <a:ext uri="{FF2B5EF4-FFF2-40B4-BE49-F238E27FC236}">
                <a16:creationId xmlns:a16="http://schemas.microsoft.com/office/drawing/2014/main" id="{64AE96A3-BB9F-4387-9193-B33B75FE8A2F}"/>
              </a:ext>
            </a:extLst>
          </p:cNvPr>
          <p:cNvSpPr txBox="1"/>
          <p:nvPr/>
        </p:nvSpPr>
        <p:spPr>
          <a:xfrm>
            <a:off x="533400" y="5568778"/>
            <a:ext cx="2743199"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b="1">
                <a:ea typeface="+mn-lt"/>
                <a:cs typeface="+mn-lt"/>
              </a:rPr>
              <a:t>Acknowledge:</a:t>
            </a:r>
            <a:r>
              <a:rPr lang="en-US" sz="2400">
                <a:ea typeface="+mn-lt"/>
                <a:cs typeface="+mn-lt"/>
              </a:rPr>
              <a:t> </a:t>
            </a:r>
          </a:p>
          <a:p>
            <a:pPr marL="342900" indent="-342900">
              <a:spcAft>
                <a:spcPts val="600"/>
              </a:spcAft>
              <a:buFont typeface="Arial,Sans-Serif"/>
              <a:buChar char="•"/>
            </a:pPr>
            <a:r>
              <a:rPr lang="en-GB" sz="2400">
                <a:ea typeface="+mn-lt"/>
                <a:cs typeface="+mn-lt"/>
              </a:rPr>
              <a:t>Barriers </a:t>
            </a:r>
          </a:p>
          <a:p>
            <a:pPr algn="l"/>
            <a:endParaRPr lang="en-GB">
              <a:cs typeface="Calibri"/>
            </a:endParaRPr>
          </a:p>
        </p:txBody>
      </p:sp>
      <p:sp>
        <p:nvSpPr>
          <p:cNvPr id="5" name="TextBox 4">
            <a:extLst>
              <a:ext uri="{FF2B5EF4-FFF2-40B4-BE49-F238E27FC236}">
                <a16:creationId xmlns:a16="http://schemas.microsoft.com/office/drawing/2014/main" id="{3632B2ED-3BC4-4CB3-BCE4-3FA13553BC6E}"/>
              </a:ext>
            </a:extLst>
          </p:cNvPr>
          <p:cNvSpPr txBox="1"/>
          <p:nvPr/>
        </p:nvSpPr>
        <p:spPr>
          <a:xfrm>
            <a:off x="9214022" y="6536724"/>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p>
        </p:txBody>
      </p:sp>
      <p:sp>
        <p:nvSpPr>
          <p:cNvPr id="8" name="TextBox 7">
            <a:extLst>
              <a:ext uri="{FF2B5EF4-FFF2-40B4-BE49-F238E27FC236}">
                <a16:creationId xmlns:a16="http://schemas.microsoft.com/office/drawing/2014/main" id="{ECF82483-595C-405B-9E01-36CA06A1E13B}"/>
              </a:ext>
            </a:extLst>
          </p:cNvPr>
          <p:cNvSpPr txBox="1"/>
          <p:nvPr/>
        </p:nvSpPr>
        <p:spPr>
          <a:xfrm>
            <a:off x="59724" y="6485237"/>
            <a:ext cx="274319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(NAS, 2020)</a:t>
            </a:r>
            <a:endParaRPr lang="en-GB" sz="1600">
              <a:cs typeface="Calibri"/>
            </a:endParaRPr>
          </a:p>
        </p:txBody>
      </p:sp>
    </p:spTree>
    <p:extLst>
      <p:ext uri="{BB962C8B-B14F-4D97-AF65-F5344CB8AC3E}">
        <p14:creationId xmlns:p14="http://schemas.microsoft.com/office/powerpoint/2010/main" val="5040928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7">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49">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A1555D8C-4F4D-4317-966D-65AFBADA2B00}"/>
              </a:ext>
            </a:extLst>
          </p:cNvPr>
          <p:cNvSpPr>
            <a:spLocks noGrp="1"/>
          </p:cNvSpPr>
          <p:nvPr>
            <p:ph type="title"/>
          </p:nvPr>
        </p:nvSpPr>
        <p:spPr>
          <a:xfrm>
            <a:off x="757373" y="51248"/>
            <a:ext cx="4803636" cy="807097"/>
          </a:xfrm>
        </p:spPr>
        <p:txBody>
          <a:bodyPr vert="horz" lIns="91440" tIns="45720" rIns="91440" bIns="45720" rtlCol="0" anchor="ctr">
            <a:normAutofit/>
          </a:bodyPr>
          <a:lstStyle/>
          <a:p>
            <a:r>
              <a:rPr lang="en-US" b="1">
                <a:solidFill>
                  <a:srgbClr val="000000"/>
                </a:solidFill>
                <a:latin typeface="Calibri"/>
                <a:cs typeface="Calibri"/>
              </a:rPr>
              <a:t>Empathy</a:t>
            </a:r>
          </a:p>
        </p:txBody>
      </p:sp>
      <p:sp>
        <p:nvSpPr>
          <p:cNvPr id="12" name="TextBox 11">
            <a:extLst>
              <a:ext uri="{FF2B5EF4-FFF2-40B4-BE49-F238E27FC236}">
                <a16:creationId xmlns:a16="http://schemas.microsoft.com/office/drawing/2014/main" id="{CC5A6EBA-3493-44E2-AC5E-72D82B94CE1C}"/>
              </a:ext>
            </a:extLst>
          </p:cNvPr>
          <p:cNvSpPr txBox="1"/>
          <p:nvPr/>
        </p:nvSpPr>
        <p:spPr>
          <a:xfrm>
            <a:off x="757372" y="1249171"/>
            <a:ext cx="4706803" cy="4237727"/>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nSpc>
                <a:spcPct val="90000"/>
              </a:lnSpc>
              <a:spcAft>
                <a:spcPts val="600"/>
              </a:spcAft>
            </a:pPr>
            <a:r>
              <a:rPr lang="en-US" sz="2800" b="1">
                <a:solidFill>
                  <a:srgbClr val="000000"/>
                </a:solidFill>
              </a:rPr>
              <a:t>Be:</a:t>
            </a:r>
            <a:endParaRPr lang="en-US" sz="2800">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Calm</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Respectful</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Understanding</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Patient</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Predictable</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Approachable</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Good-humoured </a:t>
            </a:r>
            <a:endParaRPr lang="en-US" sz="2800">
              <a:solidFill>
                <a:srgbClr val="000000"/>
              </a:solidFill>
              <a:cs typeface="Calibri"/>
            </a:endParaRPr>
          </a:p>
          <a:p>
            <a:pPr indent="-228600">
              <a:lnSpc>
                <a:spcPct val="90000"/>
              </a:lnSpc>
              <a:spcAft>
                <a:spcPts val="600"/>
              </a:spcAft>
              <a:buFont typeface="Arial" panose="020B0604020202020204" pitchFamily="34" charset="0"/>
              <a:buChar char="•"/>
            </a:pPr>
            <a:r>
              <a:rPr lang="en-US" sz="2800">
                <a:solidFill>
                  <a:srgbClr val="000000"/>
                </a:solidFill>
              </a:rPr>
              <a:t>Methodical</a:t>
            </a:r>
          </a:p>
          <a:p>
            <a:pPr indent="-228600">
              <a:lnSpc>
                <a:spcPct val="90000"/>
              </a:lnSpc>
              <a:spcAft>
                <a:spcPts val="600"/>
              </a:spcAft>
              <a:buFont typeface="Arial" panose="020B0604020202020204" pitchFamily="34" charset="0"/>
              <a:buChar char="•"/>
            </a:pPr>
            <a:r>
              <a:rPr lang="en-US" sz="2800">
                <a:solidFill>
                  <a:srgbClr val="000000"/>
                </a:solidFill>
                <a:cs typeface="Calibri"/>
              </a:rPr>
              <a:t>Use simple language</a:t>
            </a:r>
          </a:p>
          <a:p>
            <a:pPr>
              <a:lnSpc>
                <a:spcPct val="90000"/>
              </a:lnSpc>
              <a:spcAft>
                <a:spcPts val="600"/>
              </a:spcAft>
            </a:pPr>
            <a:endParaRPr lang="en-US" sz="2800">
              <a:solidFill>
                <a:srgbClr val="000000"/>
              </a:solidFill>
              <a:cs typeface="Calibri"/>
            </a:endParaRPr>
          </a:p>
        </p:txBody>
      </p:sp>
      <p:sp>
        <p:nvSpPr>
          <p:cNvPr id="53"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8" descr="A close up of a piece of paper&#10;&#10;Description generated with high confidence">
            <a:extLst>
              <a:ext uri="{FF2B5EF4-FFF2-40B4-BE49-F238E27FC236}">
                <a16:creationId xmlns:a16="http://schemas.microsoft.com/office/drawing/2014/main" id="{4282CCEB-23A6-458C-8902-FD77BE4EDEB7}"/>
              </a:ext>
            </a:extLst>
          </p:cNvPr>
          <p:cNvPicPr>
            <a:picLocks noGrp="1" noChangeAspect="1"/>
          </p:cNvPicPr>
          <p:nvPr>
            <p:ph idx="1"/>
          </p:nvPr>
        </p:nvPicPr>
        <p:blipFill rotWithShape="1">
          <a:blip r:embed="rId3"/>
          <a:srcRect l="2529" r="5515" b="3"/>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
        <p:nvSpPr>
          <p:cNvPr id="13" name="TextBox 12">
            <a:extLst>
              <a:ext uri="{FF2B5EF4-FFF2-40B4-BE49-F238E27FC236}">
                <a16:creationId xmlns:a16="http://schemas.microsoft.com/office/drawing/2014/main" id="{1D1E1716-113A-44C2-8FB1-B9102FA22B6A}"/>
              </a:ext>
            </a:extLst>
          </p:cNvPr>
          <p:cNvSpPr txBox="1"/>
          <p:nvPr/>
        </p:nvSpPr>
        <p:spPr>
          <a:xfrm>
            <a:off x="698157" y="5404022"/>
            <a:ext cx="3886198"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t>Benefits:</a:t>
            </a:r>
            <a:endParaRPr lang="en-US" sz="2800" b="1">
              <a:cs typeface="Calibri"/>
            </a:endParaRPr>
          </a:p>
          <a:p>
            <a:pPr marL="457200" indent="-457200">
              <a:buFont typeface="Arial"/>
              <a:buChar char="•"/>
            </a:pPr>
            <a:r>
              <a:rPr lang="en-US" sz="2800">
                <a:ea typeface="+mn-lt"/>
                <a:cs typeface="+mn-lt"/>
              </a:rPr>
              <a:t>Reduces anxiety</a:t>
            </a:r>
            <a:endParaRPr lang="en-GB">
              <a:cs typeface="Calibri" panose="020F0502020204030204"/>
            </a:endParaRPr>
          </a:p>
          <a:p>
            <a:pPr marL="457200" indent="-457200">
              <a:buFont typeface="Arial"/>
              <a:buChar char="•"/>
            </a:pPr>
            <a:r>
              <a:rPr lang="en-US" sz="2800">
                <a:cs typeface="Calibri"/>
              </a:rPr>
              <a:t>Provides reassurance</a:t>
            </a:r>
          </a:p>
          <a:p>
            <a:endParaRPr lang="en-GB" sz="2800">
              <a:cs typeface="Calibri"/>
            </a:endParaRPr>
          </a:p>
        </p:txBody>
      </p:sp>
      <p:sp>
        <p:nvSpPr>
          <p:cNvPr id="3" name="TextBox 2">
            <a:extLst>
              <a:ext uri="{FF2B5EF4-FFF2-40B4-BE49-F238E27FC236}">
                <a16:creationId xmlns:a16="http://schemas.microsoft.com/office/drawing/2014/main" id="{484178BC-C91D-45F7-8335-596A4E678B7F}"/>
              </a:ext>
            </a:extLst>
          </p:cNvPr>
          <p:cNvSpPr txBox="1"/>
          <p:nvPr/>
        </p:nvSpPr>
        <p:spPr>
          <a:xfrm>
            <a:off x="8678563" y="6516129"/>
            <a:ext cx="302122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 NAS, 2020)</a:t>
            </a:r>
            <a:r>
              <a:rPr lang="en-GB" sz="1600">
                <a:cs typeface="Calibri"/>
              </a:rPr>
              <a:t>​</a:t>
            </a:r>
          </a:p>
        </p:txBody>
      </p:sp>
    </p:spTree>
    <p:extLst>
      <p:ext uri="{BB962C8B-B14F-4D97-AF65-F5344CB8AC3E}">
        <p14:creationId xmlns:p14="http://schemas.microsoft.com/office/powerpoint/2010/main" val="17938819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2">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14">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555D8C-4F4D-4317-966D-65AFBADA2B00}"/>
              </a:ext>
            </a:extLst>
          </p:cNvPr>
          <p:cNvSpPr>
            <a:spLocks noGrp="1"/>
          </p:cNvSpPr>
          <p:nvPr>
            <p:ph type="title"/>
          </p:nvPr>
        </p:nvSpPr>
        <p:spPr>
          <a:xfrm>
            <a:off x="5290916" y="1816"/>
            <a:ext cx="4977976" cy="799207"/>
          </a:xfrm>
        </p:spPr>
        <p:txBody>
          <a:bodyPr>
            <a:normAutofit/>
          </a:bodyPr>
          <a:lstStyle/>
          <a:p>
            <a:r>
              <a:rPr lang="en-GB" b="1">
                <a:solidFill>
                  <a:srgbClr val="000000"/>
                </a:solidFill>
                <a:latin typeface="Calibri"/>
                <a:cs typeface="Calibri Light"/>
              </a:rPr>
              <a:t>Low Arousal</a:t>
            </a:r>
          </a:p>
        </p:txBody>
      </p:sp>
      <p:sp>
        <p:nvSpPr>
          <p:cNvPr id="2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03437B99-C1BB-4352-BD5E-DC48974058A5}"/>
              </a:ext>
            </a:extLst>
          </p:cNvPr>
          <p:cNvSpPr txBox="1"/>
          <p:nvPr/>
        </p:nvSpPr>
        <p:spPr>
          <a:xfrm>
            <a:off x="9967639" y="734993"/>
            <a:ext cx="2072104" cy="537070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2400" b="1">
                <a:cs typeface="Calibri"/>
              </a:rPr>
              <a:t>Sensory:</a:t>
            </a:r>
            <a:endParaRPr lang="en-US" sz="2400">
              <a:cs typeface="Calibri"/>
            </a:endParaRPr>
          </a:p>
          <a:p>
            <a:pPr>
              <a:spcAft>
                <a:spcPts val="600"/>
              </a:spcAft>
            </a:pPr>
            <a:r>
              <a:rPr lang="en-GB" sz="2400">
                <a:cs typeface="Calibri"/>
              </a:rPr>
              <a:t>Room / Corner</a:t>
            </a:r>
          </a:p>
          <a:p>
            <a:pPr>
              <a:spcAft>
                <a:spcPts val="600"/>
              </a:spcAft>
            </a:pPr>
            <a:r>
              <a:rPr lang="en-GB" sz="2400">
                <a:ea typeface="+mn-lt"/>
                <a:cs typeface="+mn-lt"/>
              </a:rPr>
              <a:t>Tent</a:t>
            </a:r>
          </a:p>
          <a:p>
            <a:pPr>
              <a:spcAft>
                <a:spcPts val="600"/>
              </a:spcAft>
            </a:pPr>
            <a:r>
              <a:rPr lang="en-GB" sz="2400">
                <a:ea typeface="+mn-lt"/>
                <a:cs typeface="+mn-lt"/>
              </a:rPr>
              <a:t>Swing</a:t>
            </a:r>
          </a:p>
          <a:p>
            <a:pPr>
              <a:spcAft>
                <a:spcPts val="600"/>
              </a:spcAft>
            </a:pPr>
            <a:r>
              <a:rPr lang="en-GB" sz="2400">
                <a:ea typeface="+mn-lt"/>
                <a:cs typeface="+mn-lt"/>
              </a:rPr>
              <a:t>Punch bag</a:t>
            </a:r>
          </a:p>
          <a:p>
            <a:pPr>
              <a:spcAft>
                <a:spcPts val="600"/>
              </a:spcAft>
            </a:pPr>
            <a:r>
              <a:rPr lang="en-GB" sz="2400">
                <a:ea typeface="+mn-lt"/>
                <a:cs typeface="+mn-lt"/>
              </a:rPr>
              <a:t>Slam balls</a:t>
            </a:r>
          </a:p>
          <a:p>
            <a:pPr>
              <a:spcAft>
                <a:spcPts val="600"/>
              </a:spcAft>
            </a:pPr>
            <a:r>
              <a:rPr lang="en-GB" sz="2400">
                <a:ea typeface="+mn-lt"/>
                <a:cs typeface="+mn-lt"/>
              </a:rPr>
              <a:t>Ropes</a:t>
            </a:r>
          </a:p>
          <a:p>
            <a:pPr>
              <a:spcAft>
                <a:spcPts val="600"/>
              </a:spcAft>
            </a:pPr>
            <a:r>
              <a:rPr lang="en-GB" sz="2400">
                <a:ea typeface="+mn-lt"/>
                <a:cs typeface="+mn-lt"/>
              </a:rPr>
              <a:t>Crash pad</a:t>
            </a:r>
          </a:p>
          <a:p>
            <a:pPr>
              <a:spcAft>
                <a:spcPts val="600"/>
              </a:spcAft>
            </a:pPr>
            <a:r>
              <a:rPr lang="en-GB" sz="2400">
                <a:ea typeface="+mn-lt"/>
                <a:cs typeface="+mn-lt"/>
              </a:rPr>
              <a:t>Light wall</a:t>
            </a:r>
          </a:p>
          <a:p>
            <a:pPr>
              <a:spcAft>
                <a:spcPts val="600"/>
              </a:spcAft>
            </a:pPr>
            <a:r>
              <a:rPr lang="en-GB" sz="2400">
                <a:ea typeface="+mn-lt"/>
                <a:cs typeface="+mn-lt"/>
              </a:rPr>
              <a:t>Toolbox</a:t>
            </a:r>
          </a:p>
          <a:p>
            <a:pPr>
              <a:spcAft>
                <a:spcPts val="600"/>
              </a:spcAft>
            </a:pPr>
            <a:r>
              <a:rPr lang="en-GB" sz="2400">
                <a:ea typeface="+mn-lt"/>
                <a:cs typeface="+mn-lt"/>
              </a:rPr>
              <a:t>Toys</a:t>
            </a:r>
          </a:p>
          <a:p>
            <a:pPr>
              <a:spcAft>
                <a:spcPts val="600"/>
              </a:spcAft>
            </a:pPr>
            <a:r>
              <a:rPr lang="en-GB" sz="2400">
                <a:cs typeface="Calibri"/>
              </a:rPr>
              <a:t>Fidgets</a:t>
            </a:r>
          </a:p>
        </p:txBody>
      </p:sp>
      <p:sp>
        <p:nvSpPr>
          <p:cNvPr id="27" name="TextBox 26">
            <a:extLst>
              <a:ext uri="{FF2B5EF4-FFF2-40B4-BE49-F238E27FC236}">
                <a16:creationId xmlns:a16="http://schemas.microsoft.com/office/drawing/2014/main" id="{72C2F1BD-DA97-464B-8CD9-86E66A39A489}"/>
              </a:ext>
            </a:extLst>
          </p:cNvPr>
          <p:cNvSpPr txBox="1"/>
          <p:nvPr/>
        </p:nvSpPr>
        <p:spPr>
          <a:xfrm>
            <a:off x="5290752" y="734993"/>
            <a:ext cx="4205415" cy="45704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b="1">
                <a:ea typeface="+mn-lt"/>
                <a:cs typeface="+mn-lt"/>
              </a:rPr>
              <a:t>Classroom:</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Calm </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Orderly</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Individual work desk/cubicle</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Reduced noise levels</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Moderate lighting</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Limited colours</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Neutral odours</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Soothing background music</a:t>
            </a:r>
            <a:endParaRPr lang="en-US" sz="2400">
              <a:ea typeface="+mn-lt"/>
              <a:cs typeface="+mn-lt"/>
            </a:endParaRPr>
          </a:p>
          <a:p>
            <a:pPr marL="285750" indent="-285750" algn="l">
              <a:lnSpc>
                <a:spcPct val="90000"/>
              </a:lnSpc>
              <a:spcBef>
                <a:spcPts val="1000"/>
              </a:spcBef>
              <a:buFont typeface="Arial"/>
              <a:buChar char="•"/>
            </a:pPr>
            <a:r>
              <a:rPr lang="en-GB" sz="2400">
                <a:ea typeface="+mn-lt"/>
                <a:cs typeface="+mn-lt"/>
              </a:rPr>
              <a:t>Flooring</a:t>
            </a:r>
            <a:endParaRPr lang="en-GB" sz="2400"/>
          </a:p>
        </p:txBody>
      </p:sp>
      <p:sp>
        <p:nvSpPr>
          <p:cNvPr id="28" name="TextBox 27">
            <a:extLst>
              <a:ext uri="{FF2B5EF4-FFF2-40B4-BE49-F238E27FC236}">
                <a16:creationId xmlns:a16="http://schemas.microsoft.com/office/drawing/2014/main" id="{0E00D5D9-CE5D-4583-B6A2-3076B64D2083}"/>
              </a:ext>
            </a:extLst>
          </p:cNvPr>
          <p:cNvSpPr txBox="1"/>
          <p:nvPr/>
        </p:nvSpPr>
        <p:spPr>
          <a:xfrm>
            <a:off x="5290752" y="5184151"/>
            <a:ext cx="6656171" cy="13829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1"/>
              <a:t>Benefits:</a:t>
            </a:r>
          </a:p>
          <a:p>
            <a:pPr marL="285750" indent="-285750">
              <a:lnSpc>
                <a:spcPct val="90000"/>
              </a:lnSpc>
              <a:spcBef>
                <a:spcPts val="1000"/>
              </a:spcBef>
              <a:buFont typeface="Arial,Sans-Serif"/>
              <a:buChar char="•"/>
            </a:pPr>
            <a:r>
              <a:rPr lang="en-GB" sz="2400">
                <a:cs typeface="Calibri"/>
              </a:rPr>
              <a:t>Reduces anxiety</a:t>
            </a:r>
          </a:p>
          <a:p>
            <a:pPr marL="285750" indent="-285750">
              <a:lnSpc>
                <a:spcPct val="90000"/>
              </a:lnSpc>
              <a:spcBef>
                <a:spcPts val="1000"/>
              </a:spcBef>
              <a:buFont typeface="Arial,Sans-Serif"/>
              <a:buChar char="•"/>
            </a:pPr>
            <a:r>
              <a:rPr lang="en-GB" sz="2400">
                <a:ea typeface="+mn-lt"/>
                <a:cs typeface="+mn-lt"/>
                <a:hlinkClick r:id="rId3"/>
              </a:rPr>
              <a:t>https://www.youtube.com/watch?v=T9j6rQ4rtQY</a:t>
            </a:r>
            <a:endParaRPr lang="en-GB" sz="2400">
              <a:cs typeface="Calibri"/>
            </a:endParaRPr>
          </a:p>
        </p:txBody>
      </p:sp>
      <p:sp>
        <p:nvSpPr>
          <p:cNvPr id="3" name="TextBox 2">
            <a:extLst>
              <a:ext uri="{FF2B5EF4-FFF2-40B4-BE49-F238E27FC236}">
                <a16:creationId xmlns:a16="http://schemas.microsoft.com/office/drawing/2014/main" id="{647DD311-99BA-4FED-B59C-59AC6C330CBE}"/>
              </a:ext>
            </a:extLst>
          </p:cNvPr>
          <p:cNvSpPr txBox="1"/>
          <p:nvPr/>
        </p:nvSpPr>
        <p:spPr>
          <a:xfrm>
            <a:off x="1521940" y="6495536"/>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endParaRPr lang="en-GB" sz="1600"/>
          </a:p>
        </p:txBody>
      </p:sp>
      <p:sp>
        <p:nvSpPr>
          <p:cNvPr id="5" name="TextBox 4">
            <a:extLst>
              <a:ext uri="{FF2B5EF4-FFF2-40B4-BE49-F238E27FC236}">
                <a16:creationId xmlns:a16="http://schemas.microsoft.com/office/drawing/2014/main" id="{5757F040-CA5A-4498-9572-5B7755679252}"/>
              </a:ext>
            </a:extLst>
          </p:cNvPr>
          <p:cNvSpPr txBox="1"/>
          <p:nvPr/>
        </p:nvSpPr>
        <p:spPr>
          <a:xfrm>
            <a:off x="9640272" y="6463047"/>
            <a:ext cx="37626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t>
            </a:r>
            <a:r>
              <a:rPr lang="en-GB" sz="1600">
                <a:cs typeface="Calibri"/>
              </a:rPr>
              <a:t>Edutopia, 2017, NAS, 2020)</a:t>
            </a:r>
          </a:p>
        </p:txBody>
      </p:sp>
      <p:pic>
        <p:nvPicPr>
          <p:cNvPr id="8" name="Picture 8" descr="An office with a desk and chair in a room&#10;&#10;Description generated with very high confidence">
            <a:extLst>
              <a:ext uri="{FF2B5EF4-FFF2-40B4-BE49-F238E27FC236}">
                <a16:creationId xmlns:a16="http://schemas.microsoft.com/office/drawing/2014/main" id="{C08C5689-F10F-4A76-8DD7-38001EFB2B00}"/>
              </a:ext>
            </a:extLst>
          </p:cNvPr>
          <p:cNvPicPr>
            <a:picLocks noChangeAspect="1"/>
          </p:cNvPicPr>
          <p:nvPr/>
        </p:nvPicPr>
        <p:blipFill>
          <a:blip r:embed="rId4"/>
          <a:stretch>
            <a:fillRect/>
          </a:stretch>
        </p:blipFill>
        <p:spPr>
          <a:xfrm>
            <a:off x="545838" y="2647067"/>
            <a:ext cx="3661831" cy="2746373"/>
          </a:xfrm>
          <a:prstGeom prst="rect">
            <a:avLst/>
          </a:prstGeom>
        </p:spPr>
      </p:pic>
      <p:pic>
        <p:nvPicPr>
          <p:cNvPr id="9" name="Picture 9" descr="A young boy who is smiling at the camera&#10;&#10;Description generated with high confidence">
            <a:extLst>
              <a:ext uri="{FF2B5EF4-FFF2-40B4-BE49-F238E27FC236}">
                <a16:creationId xmlns:a16="http://schemas.microsoft.com/office/drawing/2014/main" id="{F5D0EED8-7F6D-41CB-B054-383A830F110F}"/>
              </a:ext>
            </a:extLst>
          </p:cNvPr>
          <p:cNvPicPr>
            <a:picLocks noChangeAspect="1"/>
          </p:cNvPicPr>
          <p:nvPr/>
        </p:nvPicPr>
        <p:blipFill>
          <a:blip r:embed="rId5"/>
          <a:stretch>
            <a:fillRect/>
          </a:stretch>
        </p:blipFill>
        <p:spPr>
          <a:xfrm>
            <a:off x="935123" y="1187923"/>
            <a:ext cx="2619375" cy="1743075"/>
          </a:xfrm>
          <a:prstGeom prst="rect">
            <a:avLst/>
          </a:prstGeom>
        </p:spPr>
      </p:pic>
    </p:spTree>
    <p:extLst>
      <p:ext uri="{BB962C8B-B14F-4D97-AF65-F5344CB8AC3E}">
        <p14:creationId xmlns:p14="http://schemas.microsoft.com/office/powerpoint/2010/main" val="42796232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555D8C-4F4D-4317-966D-65AFBADA2B00}"/>
              </a:ext>
            </a:extLst>
          </p:cNvPr>
          <p:cNvSpPr>
            <a:spLocks noGrp="1"/>
          </p:cNvSpPr>
          <p:nvPr>
            <p:ph type="title"/>
          </p:nvPr>
        </p:nvSpPr>
        <p:spPr>
          <a:xfrm>
            <a:off x="6390152" y="74421"/>
            <a:ext cx="1847598" cy="743538"/>
          </a:xfrm>
        </p:spPr>
        <p:txBody>
          <a:bodyPr>
            <a:normAutofit/>
          </a:bodyPr>
          <a:lstStyle/>
          <a:p>
            <a:r>
              <a:rPr lang="en-GB" b="1">
                <a:solidFill>
                  <a:srgbClr val="000000"/>
                </a:solidFill>
                <a:latin typeface="Calibri"/>
                <a:cs typeface="Calibri Light"/>
              </a:rPr>
              <a:t>Links </a:t>
            </a:r>
            <a:endParaRPr lang="en-GB" b="1">
              <a:solidFill>
                <a:srgbClr val="000000"/>
              </a:solidFill>
              <a:latin typeface="Calibri"/>
            </a:endParaRPr>
          </a:p>
        </p:txBody>
      </p:sp>
      <p:sp>
        <p:nvSpPr>
          <p:cNvPr id="1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5" descr="A screenshot of a cell phone&#10;&#10;Description generated with high confidence">
            <a:extLst>
              <a:ext uri="{FF2B5EF4-FFF2-40B4-BE49-F238E27FC236}">
                <a16:creationId xmlns:a16="http://schemas.microsoft.com/office/drawing/2014/main" id="{2B8AC89B-4AFD-4F19-A6C7-16CF61366C41}"/>
              </a:ext>
            </a:extLst>
          </p:cNvPr>
          <p:cNvPicPr>
            <a:picLocks noChangeAspect="1"/>
          </p:cNvPicPr>
          <p:nvPr/>
        </p:nvPicPr>
        <p:blipFill rotWithShape="1">
          <a:blip r:embed="rId3">
            <a:alphaModFix/>
          </a:blip>
          <a:srcRect r="28234" b="-1"/>
          <a:stretch/>
        </p:blipFill>
        <p:spPr>
          <a:xfrm>
            <a:off x="400972" y="1350979"/>
            <a:ext cx="4096295" cy="4279214"/>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F37BAEA2-F0E3-436C-8E23-EC49684C2E35}"/>
              </a:ext>
            </a:extLst>
          </p:cNvPr>
          <p:cNvSpPr>
            <a:spLocks noGrp="1"/>
          </p:cNvSpPr>
          <p:nvPr>
            <p:ph idx="1"/>
          </p:nvPr>
        </p:nvSpPr>
        <p:spPr>
          <a:xfrm>
            <a:off x="6386621" y="898648"/>
            <a:ext cx="4977578" cy="3371881"/>
          </a:xfrm>
        </p:spPr>
        <p:txBody>
          <a:bodyPr vert="horz" lIns="91440" tIns="45720" rIns="91440" bIns="45720" rtlCol="0" anchor="ctr">
            <a:noAutofit/>
          </a:bodyPr>
          <a:lstStyle/>
          <a:p>
            <a:endParaRPr lang="en-GB" sz="2400">
              <a:solidFill>
                <a:srgbClr val="000000"/>
              </a:solidFill>
              <a:cs typeface="Calibri"/>
            </a:endParaRPr>
          </a:p>
          <a:p>
            <a:r>
              <a:rPr lang="en-GB" sz="2400">
                <a:solidFill>
                  <a:srgbClr val="000000"/>
                </a:solidFill>
                <a:cs typeface="Calibri"/>
              </a:rPr>
              <a:t>Parents/Carers</a:t>
            </a:r>
            <a:endParaRPr lang="en-US" sz="2400">
              <a:cs typeface="Calibri" panose="020F0502020204030204"/>
            </a:endParaRPr>
          </a:p>
          <a:p>
            <a:r>
              <a:rPr lang="en-GB" sz="2400">
                <a:solidFill>
                  <a:srgbClr val="000000"/>
                </a:solidFill>
                <a:cs typeface="Calibri"/>
              </a:rPr>
              <a:t>Advocates</a:t>
            </a:r>
          </a:p>
          <a:p>
            <a:r>
              <a:rPr lang="en-GB" sz="2400">
                <a:solidFill>
                  <a:srgbClr val="000000"/>
                </a:solidFill>
                <a:cs typeface="Calibri"/>
              </a:rPr>
              <a:t>Schools</a:t>
            </a:r>
          </a:p>
          <a:p>
            <a:r>
              <a:rPr lang="en-GB" sz="2400">
                <a:solidFill>
                  <a:srgbClr val="000000"/>
                </a:solidFill>
                <a:cs typeface="Calibri"/>
              </a:rPr>
              <a:t>Cluster schools</a:t>
            </a:r>
          </a:p>
          <a:p>
            <a:r>
              <a:rPr lang="en-GB" sz="2400">
                <a:solidFill>
                  <a:srgbClr val="000000"/>
                </a:solidFill>
                <a:cs typeface="Calibri"/>
              </a:rPr>
              <a:t>Charitable organisations</a:t>
            </a:r>
          </a:p>
          <a:p>
            <a:r>
              <a:rPr lang="en-GB" sz="2400">
                <a:solidFill>
                  <a:srgbClr val="000000"/>
                </a:solidFill>
                <a:cs typeface="Calibri"/>
              </a:rPr>
              <a:t>Professionals</a:t>
            </a:r>
          </a:p>
          <a:p>
            <a:r>
              <a:rPr lang="en-GB" sz="2400">
                <a:solidFill>
                  <a:srgbClr val="000000"/>
                </a:solidFill>
                <a:cs typeface="Calibri"/>
              </a:rPr>
              <a:t>Medical professionals</a:t>
            </a:r>
          </a:p>
          <a:p>
            <a:r>
              <a:rPr lang="en-GB" sz="2400">
                <a:solidFill>
                  <a:srgbClr val="000000"/>
                </a:solidFill>
                <a:cs typeface="Calibri"/>
              </a:rPr>
              <a:t>Wider community</a:t>
            </a:r>
            <a:endParaRPr lang="en-GB" sz="2400">
              <a:cs typeface="Calibri"/>
            </a:endParaRPr>
          </a:p>
        </p:txBody>
      </p:sp>
      <p:sp>
        <p:nvSpPr>
          <p:cNvPr id="7" name="TextBox 6">
            <a:extLst>
              <a:ext uri="{FF2B5EF4-FFF2-40B4-BE49-F238E27FC236}">
                <a16:creationId xmlns:a16="http://schemas.microsoft.com/office/drawing/2014/main" id="{35557E9E-9127-440A-AD88-6C1410C2BB9B}"/>
              </a:ext>
            </a:extLst>
          </p:cNvPr>
          <p:cNvSpPr txBox="1"/>
          <p:nvPr/>
        </p:nvSpPr>
        <p:spPr>
          <a:xfrm>
            <a:off x="6391275" y="4856976"/>
            <a:ext cx="4740874" cy="180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b="1">
                <a:ea typeface="+mn-lt"/>
                <a:cs typeface="+mn-lt"/>
              </a:rPr>
              <a:t>Benefits:</a:t>
            </a:r>
          </a:p>
          <a:p>
            <a:pPr marL="285750" indent="-285750">
              <a:lnSpc>
                <a:spcPct val="90000"/>
              </a:lnSpc>
              <a:spcBef>
                <a:spcPts val="1000"/>
              </a:spcBef>
              <a:buFont typeface="Arial"/>
              <a:buChar char="•"/>
            </a:pPr>
            <a:r>
              <a:rPr lang="en-GB" sz="2400">
                <a:ea typeface="+mn-lt"/>
                <a:cs typeface="+mn-lt"/>
              </a:rPr>
              <a:t>Share information</a:t>
            </a:r>
            <a:endParaRPr lang="en-US" sz="2400">
              <a:ea typeface="+mn-lt"/>
              <a:cs typeface="+mn-lt"/>
            </a:endParaRPr>
          </a:p>
          <a:p>
            <a:pPr marL="285750" indent="-285750">
              <a:lnSpc>
                <a:spcPct val="90000"/>
              </a:lnSpc>
              <a:spcBef>
                <a:spcPts val="1000"/>
              </a:spcBef>
              <a:buFont typeface="Arial"/>
              <a:buChar char="•"/>
            </a:pPr>
            <a:r>
              <a:rPr lang="en-GB" sz="2400">
                <a:ea typeface="+mn-lt"/>
                <a:cs typeface="+mn-lt"/>
              </a:rPr>
              <a:t>Work together</a:t>
            </a:r>
          </a:p>
          <a:p>
            <a:pPr marL="285750" indent="-285750">
              <a:lnSpc>
                <a:spcPct val="90000"/>
              </a:lnSpc>
              <a:spcBef>
                <a:spcPts val="1000"/>
              </a:spcBef>
              <a:buFont typeface="Arial"/>
              <a:buChar char="•"/>
            </a:pPr>
            <a:r>
              <a:rPr lang="en-GB" sz="2400">
                <a:ea typeface="+mn-lt"/>
                <a:cs typeface="+mn-lt"/>
              </a:rPr>
              <a:t>Reduce misunderstandings</a:t>
            </a:r>
            <a:endParaRPr lang="en-GB" sz="2400">
              <a:cs typeface="Calibri" panose="020F0502020204030204"/>
            </a:endParaRPr>
          </a:p>
        </p:txBody>
      </p:sp>
      <p:sp>
        <p:nvSpPr>
          <p:cNvPr id="4" name="TextBox 3">
            <a:extLst>
              <a:ext uri="{FF2B5EF4-FFF2-40B4-BE49-F238E27FC236}">
                <a16:creationId xmlns:a16="http://schemas.microsoft.com/office/drawing/2014/main" id="{93F10B02-9C09-4A60-817B-A55D3C7A7E60}"/>
              </a:ext>
            </a:extLst>
          </p:cNvPr>
          <p:cNvSpPr txBox="1"/>
          <p:nvPr/>
        </p:nvSpPr>
        <p:spPr>
          <a:xfrm>
            <a:off x="1027670" y="6516130"/>
            <a:ext cx="356698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 NAS, 2020)</a:t>
            </a:r>
            <a:r>
              <a:rPr lang="en-GB" sz="1600">
                <a:cs typeface="Calibri"/>
              </a:rPr>
              <a:t>​</a:t>
            </a:r>
            <a:endParaRPr lang="en-GB" sz="1600"/>
          </a:p>
        </p:txBody>
      </p:sp>
    </p:spTree>
    <p:extLst>
      <p:ext uri="{BB962C8B-B14F-4D97-AF65-F5344CB8AC3E}">
        <p14:creationId xmlns:p14="http://schemas.microsoft.com/office/powerpoint/2010/main" val="1499115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23AEF5-2C8D-421F-9C4D-09072831B1E3}"/>
              </a:ext>
            </a:extLst>
          </p:cNvPr>
          <p:cNvSpPr>
            <a:spLocks noGrp="1"/>
          </p:cNvSpPr>
          <p:nvPr>
            <p:ph type="title"/>
          </p:nvPr>
        </p:nvSpPr>
        <p:spPr>
          <a:xfrm>
            <a:off x="5320199" y="-5061"/>
            <a:ext cx="4977976" cy="1084958"/>
          </a:xfrm>
        </p:spPr>
        <p:txBody>
          <a:bodyPr>
            <a:normAutofit/>
          </a:bodyPr>
          <a:lstStyle/>
          <a:p>
            <a:r>
              <a:rPr lang="en-GB" b="1">
                <a:solidFill>
                  <a:srgbClr val="000000"/>
                </a:solidFill>
                <a:latin typeface="Calibri"/>
                <a:cs typeface="Calibri Light"/>
              </a:rPr>
              <a:t>Sensory Stories:</a:t>
            </a:r>
            <a:endParaRPr lang="en-GB" b="1">
              <a:solidFill>
                <a:srgbClr val="000000"/>
              </a:solidFill>
              <a:latin typeface="Calibri"/>
            </a:endParaRPr>
          </a:p>
        </p:txBody>
      </p:sp>
      <p:sp>
        <p:nvSpPr>
          <p:cNvPr id="2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5" name="Picture 15" descr="A picture containing bag&#10;&#10;Description generated with very high confidence">
            <a:extLst>
              <a:ext uri="{FF2B5EF4-FFF2-40B4-BE49-F238E27FC236}">
                <a16:creationId xmlns:a16="http://schemas.microsoft.com/office/drawing/2014/main" id="{885A1479-219E-4538-B155-5E7D6D5710C2}"/>
              </a:ext>
            </a:extLst>
          </p:cNvPr>
          <p:cNvPicPr>
            <a:picLocks noChangeAspect="1"/>
          </p:cNvPicPr>
          <p:nvPr/>
        </p:nvPicPr>
        <p:blipFill rotWithShape="1">
          <a:blip r:embed="rId3">
            <a:alphaModFix/>
          </a:blip>
          <a:srcRect l="28530" r="-2" b="-2"/>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BE772E6C-3F98-4D8C-9662-91F956D5582B}"/>
              </a:ext>
            </a:extLst>
          </p:cNvPr>
          <p:cNvSpPr>
            <a:spLocks noGrp="1"/>
          </p:cNvSpPr>
          <p:nvPr>
            <p:ph idx="1"/>
          </p:nvPr>
        </p:nvSpPr>
        <p:spPr>
          <a:xfrm>
            <a:off x="5316668" y="734533"/>
            <a:ext cx="6753860" cy="3639289"/>
          </a:xfrm>
        </p:spPr>
        <p:txBody>
          <a:bodyPr vert="horz" lIns="91440" tIns="45720" rIns="91440" bIns="45720" rtlCol="0" anchor="ctr">
            <a:noAutofit/>
          </a:bodyPr>
          <a:lstStyle/>
          <a:p>
            <a:pPr marL="0" indent="0">
              <a:buNone/>
            </a:pPr>
            <a:endParaRPr lang="en-GB" sz="2400">
              <a:solidFill>
                <a:srgbClr val="000000"/>
              </a:solidFill>
              <a:cs typeface="Calibri" panose="020F0502020204030204"/>
            </a:endParaRPr>
          </a:p>
          <a:p>
            <a:pPr marL="0" indent="0">
              <a:buNone/>
            </a:pPr>
            <a:endParaRPr lang="en-GB" sz="2400">
              <a:solidFill>
                <a:srgbClr val="000000"/>
              </a:solidFill>
              <a:cs typeface="Calibri" panose="020F0502020204030204"/>
            </a:endParaRPr>
          </a:p>
          <a:p>
            <a:pPr marL="0" indent="0">
              <a:buNone/>
            </a:pPr>
            <a:endParaRPr lang="en-GB" sz="2400">
              <a:solidFill>
                <a:srgbClr val="000000"/>
              </a:solidFill>
              <a:cs typeface="Calibri" panose="020F0502020204030204"/>
            </a:endParaRPr>
          </a:p>
          <a:p>
            <a:pPr marL="0" indent="0">
              <a:buNone/>
            </a:pPr>
            <a:endParaRPr lang="en-GB" sz="2400">
              <a:solidFill>
                <a:srgbClr val="000000"/>
              </a:solidFill>
              <a:cs typeface="Calibri" panose="020F0502020204030204"/>
            </a:endParaRPr>
          </a:p>
          <a:p>
            <a:pPr marL="0" indent="0">
              <a:buNone/>
            </a:pPr>
            <a:endParaRPr lang="en-GB" sz="2400">
              <a:solidFill>
                <a:srgbClr val="000000"/>
              </a:solidFill>
              <a:cs typeface="Calibri" panose="020F0502020204030204"/>
            </a:endParaRPr>
          </a:p>
          <a:p>
            <a:pPr marL="0" indent="0">
              <a:buNone/>
            </a:pPr>
            <a:r>
              <a:rPr lang="en-GB" sz="2400">
                <a:solidFill>
                  <a:srgbClr val="000000"/>
                </a:solidFill>
                <a:cs typeface="Calibri" panose="020F0502020204030204"/>
              </a:rPr>
              <a:t>Are safe, fun, 4 dimentional and bring a book to life by using senses rather than words and pictures.</a:t>
            </a:r>
            <a:endParaRPr lang="en-US" sz="2400">
              <a:solidFill>
                <a:srgbClr val="000000"/>
              </a:solidFill>
              <a:cs typeface="Calibri"/>
            </a:endParaRPr>
          </a:p>
          <a:p>
            <a:pPr marL="0" indent="0">
              <a:buNone/>
            </a:pPr>
            <a:r>
              <a:rPr lang="en-GB" sz="2400" b="1">
                <a:solidFill>
                  <a:srgbClr val="000000"/>
                </a:solidFill>
                <a:cs typeface="Calibri" panose="020F0502020204030204"/>
              </a:rPr>
              <a:t>Benefits:</a:t>
            </a:r>
          </a:p>
          <a:p>
            <a:pPr marL="457200" indent="-457200"/>
            <a:r>
              <a:rPr lang="en-GB" sz="2400">
                <a:solidFill>
                  <a:srgbClr val="000000"/>
                </a:solidFill>
                <a:cs typeface="Calibri" panose="020F0502020204030204"/>
              </a:rPr>
              <a:t>Develop communication</a:t>
            </a:r>
          </a:p>
          <a:p>
            <a:pPr marL="457200" indent="-457200"/>
            <a:r>
              <a:rPr lang="en-GB" sz="2400">
                <a:solidFill>
                  <a:srgbClr val="000000"/>
                </a:solidFill>
                <a:cs typeface="Calibri" panose="020F0502020204030204"/>
              </a:rPr>
              <a:t>Increase concentration</a:t>
            </a:r>
          </a:p>
          <a:p>
            <a:pPr marL="457200" indent="-457200"/>
            <a:r>
              <a:rPr lang="en-GB" sz="2400">
                <a:solidFill>
                  <a:srgbClr val="000000"/>
                </a:solidFill>
                <a:cs typeface="Calibri" panose="020F0502020204030204"/>
              </a:rPr>
              <a:t>Encourage interaction</a:t>
            </a:r>
          </a:p>
          <a:p>
            <a:pPr marL="457200" indent="-457200"/>
            <a:r>
              <a:rPr lang="en-GB" sz="2400">
                <a:solidFill>
                  <a:srgbClr val="000000"/>
                </a:solidFill>
                <a:cs typeface="Calibri" panose="020F0502020204030204"/>
              </a:rPr>
              <a:t>Flexible</a:t>
            </a:r>
          </a:p>
          <a:p>
            <a:pPr marL="457200" indent="-457200"/>
            <a:r>
              <a:rPr lang="en-GB" sz="2400">
                <a:solidFill>
                  <a:srgbClr val="000000"/>
                </a:solidFill>
                <a:cs typeface="Calibri" panose="020F0502020204030204"/>
              </a:rPr>
              <a:t>Creative</a:t>
            </a:r>
          </a:p>
          <a:p>
            <a:pPr marL="457200" indent="-457200"/>
            <a:r>
              <a:rPr lang="en-GB" sz="2400">
                <a:solidFill>
                  <a:srgbClr val="000000"/>
                </a:solidFill>
                <a:cs typeface="Calibri" panose="020F0502020204030204"/>
              </a:rPr>
              <a:t>Simple</a:t>
            </a:r>
          </a:p>
          <a:p>
            <a:pPr marL="457200" indent="-457200"/>
            <a:r>
              <a:rPr lang="en-GB" sz="2400">
                <a:solidFill>
                  <a:srgbClr val="000000"/>
                </a:solidFill>
                <a:cs typeface="Calibri" panose="020F0502020204030204"/>
              </a:rPr>
              <a:t>Suitable for all abilities</a:t>
            </a:r>
          </a:p>
          <a:p>
            <a:pPr marL="457200" indent="-457200"/>
            <a:r>
              <a:rPr lang="en-GB" sz="2400">
                <a:solidFill>
                  <a:srgbClr val="000000"/>
                </a:solidFill>
                <a:cs typeface="Calibri" panose="020F0502020204030204"/>
              </a:rPr>
              <a:t>Can relate to specific interests/familiarity</a:t>
            </a:r>
          </a:p>
          <a:p>
            <a:pPr marL="457200" indent="-457200"/>
            <a:r>
              <a:rPr lang="en-GB" sz="2400">
                <a:solidFill>
                  <a:srgbClr val="000000"/>
                </a:solidFill>
                <a:cs typeface="Calibri" panose="020F0502020204030204"/>
              </a:rPr>
              <a:t>Engage senses with new/old experiences to help make sense of the world</a:t>
            </a:r>
          </a:p>
        </p:txBody>
      </p:sp>
      <p:sp>
        <p:nvSpPr>
          <p:cNvPr id="17" name="TextBox 16">
            <a:extLst>
              <a:ext uri="{FF2B5EF4-FFF2-40B4-BE49-F238E27FC236}">
                <a16:creationId xmlns:a16="http://schemas.microsoft.com/office/drawing/2014/main" id="{5B9A2F9F-54D6-4657-8AEC-BBFD90E3B245}"/>
              </a:ext>
            </a:extLst>
          </p:cNvPr>
          <p:cNvSpPr txBox="1"/>
          <p:nvPr/>
        </p:nvSpPr>
        <p:spPr>
          <a:xfrm>
            <a:off x="10387913" y="6413156"/>
            <a:ext cx="274319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(Ryan, et al., 2014)</a:t>
            </a:r>
            <a:endParaRPr lang="en-GB" sz="1600">
              <a:cs typeface="Calibri"/>
            </a:endParaRPr>
          </a:p>
        </p:txBody>
      </p:sp>
    </p:spTree>
    <p:extLst>
      <p:ext uri="{BB962C8B-B14F-4D97-AF65-F5344CB8AC3E}">
        <p14:creationId xmlns:p14="http://schemas.microsoft.com/office/powerpoint/2010/main" val="6753311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17">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 name="Picture 19">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1144594-2540-48FB-83F7-F60EF56FF18C}"/>
              </a:ext>
            </a:extLst>
          </p:cNvPr>
          <p:cNvSpPr>
            <a:spLocks noGrp="1"/>
          </p:cNvSpPr>
          <p:nvPr>
            <p:ph type="title"/>
          </p:nvPr>
        </p:nvSpPr>
        <p:spPr>
          <a:xfrm>
            <a:off x="5367824" y="219549"/>
            <a:ext cx="4977976" cy="834927"/>
          </a:xfrm>
        </p:spPr>
        <p:txBody>
          <a:bodyPr vert="horz" lIns="91440" tIns="45720" rIns="91440" bIns="45720" rtlCol="0" anchor="ctr">
            <a:normAutofit/>
          </a:bodyPr>
          <a:lstStyle/>
          <a:p>
            <a:r>
              <a:rPr lang="en-US" b="1">
                <a:solidFill>
                  <a:srgbClr val="000000"/>
                </a:solidFill>
                <a:latin typeface="Calibri"/>
                <a:cs typeface="Calibri"/>
              </a:rPr>
              <a:t>Sensory Circuits</a:t>
            </a:r>
          </a:p>
        </p:txBody>
      </p:sp>
      <p:sp>
        <p:nvSpPr>
          <p:cNvPr id="3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3" name="Picture 12" descr="Dobcroft Infants on Twitter: &quot;Today we start sensory circuits in ...">
            <a:extLst>
              <a:ext uri="{FF2B5EF4-FFF2-40B4-BE49-F238E27FC236}">
                <a16:creationId xmlns:a16="http://schemas.microsoft.com/office/drawing/2014/main" id="{83CC8FAE-BAC7-4C96-B6D0-5E60D48D266E}"/>
              </a:ext>
            </a:extLst>
          </p:cNvPr>
          <p:cNvPicPr/>
          <p:nvPr/>
        </p:nvPicPr>
        <p:blipFill rotWithShape="1">
          <a:blip r:embed="rId3" cstate="print">
            <a:alphaModFix/>
            <a:extLst>
              <a:ext uri="{28A0092B-C50C-407E-A947-70E740481C1C}">
                <a14:useLocalDpi xmlns:a14="http://schemas.microsoft.com/office/drawing/2010/main" val="0"/>
              </a:ext>
            </a:extLst>
          </a:blip>
          <a:srcRect r="2" b="21764"/>
          <a:stretch/>
        </p:blipFill>
        <p:spPr bwMode="auto">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noFill/>
          <a:effectLst>
            <a:softEdge rad="0"/>
          </a:effectLst>
          <a:extLst>
            <a:ext uri="{53640926-AAD7-44D8-BBD7-CCE9431645EC}">
              <a14:shadowObscured xmlns:a14="http://schemas.microsoft.com/office/drawing/2010/main"/>
            </a:ext>
          </a:extLst>
        </p:spPr>
      </p:pic>
      <p:sp>
        <p:nvSpPr>
          <p:cNvPr id="4" name="Rectangle 3">
            <a:extLst>
              <a:ext uri="{FF2B5EF4-FFF2-40B4-BE49-F238E27FC236}">
                <a16:creationId xmlns:a16="http://schemas.microsoft.com/office/drawing/2014/main" id="{38BAFAC9-89C6-4954-AC1E-FC5CAD49064B}"/>
              </a:ext>
            </a:extLst>
          </p:cNvPr>
          <p:cNvSpPr/>
          <p:nvPr/>
        </p:nvSpPr>
        <p:spPr>
          <a:xfrm>
            <a:off x="5900103" y="2076906"/>
            <a:ext cx="3068320" cy="1354217"/>
          </a:xfrm>
          <a:prstGeom prst="rect">
            <a:avLst/>
          </a:prstGeom>
        </p:spPr>
        <p:txBody>
          <a:bodyPr wrap="square" anchor="t">
            <a:spAutoFit/>
          </a:bodyPr>
          <a:lstStyle/>
          <a:p>
            <a:pPr>
              <a:spcAft>
                <a:spcPts val="600"/>
              </a:spcAft>
            </a:pPr>
            <a:r>
              <a:rPr lang="en-GB" sz="2400" b="1">
                <a:solidFill>
                  <a:schemeClr val="tx2"/>
                </a:solidFill>
                <a:ea typeface="+mn-lt"/>
                <a:cs typeface="+mn-lt"/>
              </a:rPr>
              <a:t>Promotes:</a:t>
            </a:r>
          </a:p>
          <a:p>
            <a:pPr marL="342900" indent="-342900">
              <a:spcAft>
                <a:spcPts val="600"/>
              </a:spcAft>
              <a:buFont typeface="Arial"/>
              <a:buChar char="•"/>
            </a:pPr>
            <a:r>
              <a:rPr lang="en-GB" sz="2400">
                <a:solidFill>
                  <a:schemeClr val="tx2"/>
                </a:solidFill>
                <a:ea typeface="+mn-lt"/>
                <a:cs typeface="+mn-lt"/>
              </a:rPr>
              <a:t>Physical</a:t>
            </a:r>
          </a:p>
          <a:p>
            <a:pPr marL="342900" indent="-342900">
              <a:spcAft>
                <a:spcPts val="600"/>
              </a:spcAft>
              <a:buFont typeface="Arial"/>
              <a:buChar char="•"/>
            </a:pPr>
            <a:r>
              <a:rPr lang="en-GB" sz="2400">
                <a:solidFill>
                  <a:schemeClr val="tx2"/>
                </a:solidFill>
                <a:ea typeface="+mn-lt"/>
                <a:cs typeface="+mn-lt"/>
              </a:rPr>
              <a:t>Sensory</a:t>
            </a:r>
          </a:p>
        </p:txBody>
      </p:sp>
      <p:sp>
        <p:nvSpPr>
          <p:cNvPr id="6" name="TextBox 5">
            <a:extLst>
              <a:ext uri="{FF2B5EF4-FFF2-40B4-BE49-F238E27FC236}">
                <a16:creationId xmlns:a16="http://schemas.microsoft.com/office/drawing/2014/main" id="{9DD7B993-5229-49CD-A962-CD4E4782D0F9}"/>
              </a:ext>
            </a:extLst>
          </p:cNvPr>
          <p:cNvSpPr txBox="1"/>
          <p:nvPr/>
        </p:nvSpPr>
        <p:spPr>
          <a:xfrm>
            <a:off x="8960644" y="2100421"/>
            <a:ext cx="2953066" cy="1800493"/>
          </a:xfrm>
          <a:prstGeom prst="rect">
            <a:avLst/>
          </a:prstGeom>
          <a:noFill/>
        </p:spPr>
        <p:txBody>
          <a:bodyPr wrap="square" rtlCol="0" anchor="t">
            <a:spAutoFit/>
          </a:bodyPr>
          <a:lstStyle/>
          <a:p>
            <a:pPr>
              <a:spcAft>
                <a:spcPts val="600"/>
              </a:spcAft>
            </a:pPr>
            <a:r>
              <a:rPr lang="en-GB" sz="2400" b="1">
                <a:solidFill>
                  <a:schemeClr val="tx2"/>
                </a:solidFill>
                <a:ea typeface="+mn-lt"/>
                <a:cs typeface="+mn-lt"/>
              </a:rPr>
              <a:t>Develops:</a:t>
            </a:r>
          </a:p>
          <a:p>
            <a:pPr marL="342900" indent="-342900">
              <a:spcAft>
                <a:spcPts val="600"/>
              </a:spcAft>
              <a:buFont typeface="Arial"/>
              <a:buChar char="•"/>
            </a:pPr>
            <a:r>
              <a:rPr lang="en-GB" sz="2400">
                <a:solidFill>
                  <a:schemeClr val="tx2"/>
                </a:solidFill>
                <a:ea typeface="+mn-lt"/>
                <a:cs typeface="+mn-lt"/>
              </a:rPr>
              <a:t>Balance</a:t>
            </a:r>
          </a:p>
          <a:p>
            <a:pPr marL="342900" indent="-342900">
              <a:spcAft>
                <a:spcPts val="600"/>
              </a:spcAft>
              <a:buFont typeface="Arial"/>
              <a:buChar char="•"/>
            </a:pPr>
            <a:r>
              <a:rPr lang="en-GB" sz="2400">
                <a:solidFill>
                  <a:schemeClr val="tx2"/>
                </a:solidFill>
                <a:ea typeface="+mn-lt"/>
                <a:cs typeface="+mn-lt"/>
              </a:rPr>
              <a:t>Co-ordination</a:t>
            </a:r>
          </a:p>
          <a:p>
            <a:pPr marL="342900" indent="-342900">
              <a:spcAft>
                <a:spcPts val="600"/>
              </a:spcAft>
              <a:buFont typeface="Arial"/>
              <a:buChar char="•"/>
            </a:pPr>
            <a:r>
              <a:rPr lang="en-GB" sz="2400">
                <a:solidFill>
                  <a:schemeClr val="tx2"/>
                </a:solidFill>
                <a:ea typeface="+mn-lt"/>
                <a:cs typeface="+mn-lt"/>
              </a:rPr>
              <a:t>Bodily awareness</a:t>
            </a:r>
          </a:p>
        </p:txBody>
      </p:sp>
      <p:sp>
        <p:nvSpPr>
          <p:cNvPr id="8" name="TextBox 7">
            <a:extLst>
              <a:ext uri="{FF2B5EF4-FFF2-40B4-BE49-F238E27FC236}">
                <a16:creationId xmlns:a16="http://schemas.microsoft.com/office/drawing/2014/main" id="{C783AD0C-58F4-4F8F-BA72-A9B0743CF978}"/>
              </a:ext>
            </a:extLst>
          </p:cNvPr>
          <p:cNvSpPr txBox="1"/>
          <p:nvPr/>
        </p:nvSpPr>
        <p:spPr>
          <a:xfrm>
            <a:off x="5905818" y="4151331"/>
            <a:ext cx="3048158" cy="2246769"/>
          </a:xfrm>
          <a:prstGeom prst="rect">
            <a:avLst/>
          </a:prstGeom>
          <a:noFill/>
        </p:spPr>
        <p:txBody>
          <a:bodyPr wrap="square" rtlCol="0" anchor="t">
            <a:spAutoFit/>
          </a:bodyPr>
          <a:lstStyle/>
          <a:p>
            <a:pPr>
              <a:spcAft>
                <a:spcPts val="600"/>
              </a:spcAft>
            </a:pPr>
            <a:r>
              <a:rPr lang="en-GB" sz="2400" b="1">
                <a:solidFill>
                  <a:schemeClr val="tx2"/>
                </a:solidFill>
                <a:ea typeface="+mn-lt"/>
                <a:cs typeface="+mn-lt"/>
              </a:rPr>
              <a:t>Includes:</a:t>
            </a:r>
          </a:p>
          <a:p>
            <a:pPr marL="342900" indent="-342900">
              <a:spcAft>
                <a:spcPts val="600"/>
              </a:spcAft>
              <a:buFont typeface="Arial"/>
              <a:buChar char="•"/>
            </a:pPr>
            <a:r>
              <a:rPr lang="en-GB" sz="2400">
                <a:solidFill>
                  <a:schemeClr val="tx2"/>
                </a:solidFill>
                <a:ea typeface="+mn-lt"/>
                <a:cs typeface="+mn-lt"/>
              </a:rPr>
              <a:t>Bouncing</a:t>
            </a:r>
          </a:p>
          <a:p>
            <a:pPr marL="342900" indent="-342900">
              <a:spcAft>
                <a:spcPts val="600"/>
              </a:spcAft>
              <a:buFont typeface="Arial"/>
              <a:buChar char="•"/>
            </a:pPr>
            <a:r>
              <a:rPr lang="en-GB" sz="2400">
                <a:solidFill>
                  <a:schemeClr val="tx2"/>
                </a:solidFill>
                <a:ea typeface="+mn-lt"/>
                <a:cs typeface="+mn-lt"/>
              </a:rPr>
              <a:t>Spinning</a:t>
            </a:r>
          </a:p>
          <a:p>
            <a:pPr marL="342900" indent="-342900">
              <a:spcAft>
                <a:spcPts val="600"/>
              </a:spcAft>
              <a:buFont typeface="Arial"/>
              <a:buChar char="•"/>
            </a:pPr>
            <a:r>
              <a:rPr lang="en-GB" sz="2400">
                <a:solidFill>
                  <a:schemeClr val="tx2"/>
                </a:solidFill>
                <a:ea typeface="+mn-lt"/>
                <a:cs typeface="+mn-lt"/>
              </a:rPr>
              <a:t>Wobble boards</a:t>
            </a:r>
          </a:p>
          <a:p>
            <a:pPr marL="342900" indent="-342900">
              <a:spcAft>
                <a:spcPts val="600"/>
              </a:spcAft>
              <a:buFont typeface="Arial"/>
              <a:buChar char="•"/>
            </a:pPr>
            <a:r>
              <a:rPr lang="en-GB" sz="2400">
                <a:solidFill>
                  <a:schemeClr val="tx2"/>
                </a:solidFill>
                <a:ea typeface="+mn-lt"/>
                <a:cs typeface="+mn-lt"/>
              </a:rPr>
              <a:t>Wall pushing</a:t>
            </a:r>
          </a:p>
        </p:txBody>
      </p:sp>
      <p:sp>
        <p:nvSpPr>
          <p:cNvPr id="12" name="TextBox 11">
            <a:extLst>
              <a:ext uri="{FF2B5EF4-FFF2-40B4-BE49-F238E27FC236}">
                <a16:creationId xmlns:a16="http://schemas.microsoft.com/office/drawing/2014/main" id="{3F1BEA20-B865-45D3-A5D5-8135422C49B4}"/>
              </a:ext>
            </a:extLst>
          </p:cNvPr>
          <p:cNvSpPr txBox="1"/>
          <p:nvPr/>
        </p:nvSpPr>
        <p:spPr>
          <a:xfrm>
            <a:off x="8956991" y="4152582"/>
            <a:ext cx="3229927" cy="1354217"/>
          </a:xfrm>
          <a:prstGeom prst="rect">
            <a:avLst/>
          </a:prstGeom>
          <a:noFill/>
        </p:spPr>
        <p:txBody>
          <a:bodyPr wrap="square" rtlCol="0" anchor="t">
            <a:spAutoFit/>
          </a:bodyPr>
          <a:lstStyle/>
          <a:p>
            <a:pPr>
              <a:spcAft>
                <a:spcPts val="600"/>
              </a:spcAft>
            </a:pPr>
            <a:r>
              <a:rPr lang="en-GB" sz="2400" b="1">
                <a:solidFill>
                  <a:schemeClr val="tx2"/>
                </a:solidFill>
                <a:ea typeface="+mn-lt"/>
                <a:cs typeface="+mn-lt"/>
              </a:rPr>
              <a:t>Benefits:</a:t>
            </a:r>
          </a:p>
          <a:p>
            <a:pPr marL="342900" indent="-342900">
              <a:spcAft>
                <a:spcPts val="600"/>
              </a:spcAft>
              <a:buFont typeface="Arial"/>
              <a:buChar char="•"/>
            </a:pPr>
            <a:r>
              <a:rPr lang="en-GB" sz="2400">
                <a:solidFill>
                  <a:schemeClr val="tx2"/>
                </a:solidFill>
                <a:ea typeface="+mn-lt"/>
                <a:cs typeface="+mn-lt"/>
              </a:rPr>
              <a:t>Promotes self-esteem</a:t>
            </a:r>
          </a:p>
          <a:p>
            <a:pPr marL="342900" indent="-342900">
              <a:spcAft>
                <a:spcPts val="600"/>
              </a:spcAft>
              <a:buFont typeface="Arial"/>
              <a:buChar char="•"/>
            </a:pPr>
            <a:r>
              <a:rPr lang="en-GB" sz="2400">
                <a:solidFill>
                  <a:schemeClr val="tx2"/>
                </a:solidFill>
                <a:ea typeface="+mn-lt"/>
                <a:cs typeface="+mn-lt"/>
              </a:rPr>
              <a:t>Reduces incidents</a:t>
            </a:r>
          </a:p>
        </p:txBody>
      </p:sp>
      <p:sp>
        <p:nvSpPr>
          <p:cNvPr id="5" name="TextBox 4">
            <a:extLst>
              <a:ext uri="{FF2B5EF4-FFF2-40B4-BE49-F238E27FC236}">
                <a16:creationId xmlns:a16="http://schemas.microsoft.com/office/drawing/2014/main" id="{FAB04104-0E01-4390-90FF-BAD5ACD9C12D}"/>
              </a:ext>
            </a:extLst>
          </p:cNvPr>
          <p:cNvSpPr txBox="1"/>
          <p:nvPr/>
        </p:nvSpPr>
        <p:spPr>
          <a:xfrm>
            <a:off x="5364320" y="998062"/>
            <a:ext cx="6697979" cy="977919"/>
          </a:xfrm>
          <a:prstGeom prst="rect">
            <a:avLst/>
          </a:prstGeom>
          <a:noFill/>
        </p:spPr>
        <p:txBody>
          <a:bodyPr wrap="square" rtlCol="0" anchor="t">
            <a:spAutoFit/>
          </a:bodyPr>
          <a:lstStyle/>
          <a:p>
            <a:pPr>
              <a:spcAft>
                <a:spcPts val="600"/>
              </a:spcAft>
            </a:pPr>
            <a:r>
              <a:rPr lang="en-GB" sz="2800" b="1">
                <a:solidFill>
                  <a:schemeClr val="tx2"/>
                </a:solidFill>
                <a:ea typeface="+mn-lt"/>
                <a:cs typeface="+mn-lt"/>
              </a:rPr>
              <a:t>Short alerting and calming activities used to stimulate the senses</a:t>
            </a:r>
          </a:p>
        </p:txBody>
      </p:sp>
      <p:sp>
        <p:nvSpPr>
          <p:cNvPr id="3" name="TextBox 2">
            <a:extLst>
              <a:ext uri="{FF2B5EF4-FFF2-40B4-BE49-F238E27FC236}">
                <a16:creationId xmlns:a16="http://schemas.microsoft.com/office/drawing/2014/main" id="{8E8B70F0-7A8F-424E-BFAB-40719190539C}"/>
              </a:ext>
            </a:extLst>
          </p:cNvPr>
          <p:cNvSpPr txBox="1"/>
          <p:nvPr/>
        </p:nvSpPr>
        <p:spPr>
          <a:xfrm>
            <a:off x="1532238" y="6464644"/>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p>
        </p:txBody>
      </p:sp>
    </p:spTree>
    <p:extLst>
      <p:ext uri="{BB962C8B-B14F-4D97-AF65-F5344CB8AC3E}">
        <p14:creationId xmlns:p14="http://schemas.microsoft.com/office/powerpoint/2010/main" val="910411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684A51E-3FBC-4870-AAFF-637709FF1CB6}"/>
              </a:ext>
            </a:extLst>
          </p:cNvPr>
          <p:cNvSpPr>
            <a:spLocks noGrp="1"/>
          </p:cNvSpPr>
          <p:nvPr>
            <p:ph type="title"/>
          </p:nvPr>
        </p:nvSpPr>
        <p:spPr>
          <a:xfrm>
            <a:off x="5867886" y="5236"/>
            <a:ext cx="4977976" cy="834928"/>
          </a:xfrm>
        </p:spPr>
        <p:txBody>
          <a:bodyPr>
            <a:normAutofit/>
          </a:bodyPr>
          <a:lstStyle/>
          <a:p>
            <a:r>
              <a:rPr lang="en-GB" b="1">
                <a:solidFill>
                  <a:srgbClr val="000000"/>
                </a:solidFill>
                <a:latin typeface="Calibri"/>
                <a:cs typeface="Calibri Light"/>
              </a:rPr>
              <a:t>Sensory Diets</a:t>
            </a:r>
            <a:endParaRPr lang="en-GB" b="1">
              <a:solidFill>
                <a:srgbClr val="000000"/>
              </a:solidFill>
              <a:latin typeface="Calibri"/>
            </a:endParaRPr>
          </a:p>
        </p:txBody>
      </p:sp>
      <p:sp>
        <p:nvSpPr>
          <p:cNvPr id="14"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5" descr="A picture containing refrigerator&#10;&#10;Description generated with very high confidence">
            <a:extLst>
              <a:ext uri="{FF2B5EF4-FFF2-40B4-BE49-F238E27FC236}">
                <a16:creationId xmlns:a16="http://schemas.microsoft.com/office/drawing/2014/main" id="{2B7E8BC8-5CE3-4F3A-81FE-3AB70635FE6C}"/>
              </a:ext>
            </a:extLst>
          </p:cNvPr>
          <p:cNvPicPr>
            <a:picLocks noChangeAspect="1"/>
          </p:cNvPicPr>
          <p:nvPr/>
        </p:nvPicPr>
        <p:blipFill rotWithShape="1">
          <a:blip r:embed="rId3">
            <a:alphaModFix/>
          </a:blip>
          <a:srcRect l="6914" r="16651" b="-1"/>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BF48FFDE-883A-4093-99E3-5200F55CF565}"/>
              </a:ext>
            </a:extLst>
          </p:cNvPr>
          <p:cNvSpPr>
            <a:spLocks noGrp="1"/>
          </p:cNvSpPr>
          <p:nvPr>
            <p:ph idx="1"/>
          </p:nvPr>
        </p:nvSpPr>
        <p:spPr>
          <a:xfrm>
            <a:off x="5864355" y="2716762"/>
            <a:ext cx="4977578" cy="4210788"/>
          </a:xfrm>
        </p:spPr>
        <p:txBody>
          <a:bodyPr vert="horz" lIns="91440" tIns="45720" rIns="91440" bIns="45720" rtlCol="0" anchor="ctr">
            <a:normAutofit lnSpcReduction="10000"/>
          </a:bodyPr>
          <a:lstStyle/>
          <a:p>
            <a:pPr marL="0" indent="0">
              <a:buNone/>
            </a:pPr>
            <a:endParaRPr lang="en-GB" sz="2400" b="1">
              <a:solidFill>
                <a:srgbClr val="000000"/>
              </a:solidFill>
              <a:ea typeface="+mn-lt"/>
              <a:cs typeface="+mn-lt"/>
            </a:endParaRPr>
          </a:p>
          <a:p>
            <a:pPr marL="0" indent="0">
              <a:buNone/>
            </a:pPr>
            <a:r>
              <a:rPr lang="en-GB" sz="2400" b="1">
                <a:solidFill>
                  <a:srgbClr val="000000"/>
                </a:solidFill>
                <a:ea typeface="+mn-lt"/>
                <a:cs typeface="+mn-lt"/>
              </a:rPr>
              <a:t>Sessions: </a:t>
            </a:r>
            <a:r>
              <a:rPr lang="en-GB" sz="2400">
                <a:solidFill>
                  <a:srgbClr val="000000"/>
                </a:solidFill>
                <a:ea typeface="+mn-lt"/>
                <a:cs typeface="+mn-lt"/>
              </a:rPr>
              <a:t>10/15 minutes </a:t>
            </a:r>
            <a:endParaRPr lang="en-US" sz="2400">
              <a:solidFill>
                <a:srgbClr val="000000"/>
              </a:solidFill>
              <a:cs typeface="Calibri"/>
            </a:endParaRPr>
          </a:p>
          <a:p>
            <a:pPr marL="0" indent="0">
              <a:buNone/>
            </a:pPr>
            <a:r>
              <a:rPr lang="en-GB" sz="2400" b="1">
                <a:solidFill>
                  <a:srgbClr val="000000"/>
                </a:solidFill>
                <a:ea typeface="+mn-lt"/>
                <a:cs typeface="+mn-lt"/>
              </a:rPr>
              <a:t>Affects:</a:t>
            </a:r>
            <a:r>
              <a:rPr lang="en-GB" sz="2400">
                <a:solidFill>
                  <a:srgbClr val="000000"/>
                </a:solidFill>
                <a:ea typeface="+mn-lt"/>
                <a:cs typeface="+mn-lt"/>
              </a:rPr>
              <a:t> Lasts hours</a:t>
            </a:r>
            <a:endParaRPr lang="en-GB" sz="2400">
              <a:solidFill>
                <a:srgbClr val="000000"/>
              </a:solidFill>
              <a:cs typeface="Calibri"/>
            </a:endParaRPr>
          </a:p>
          <a:p>
            <a:pPr marL="0" indent="0">
              <a:buNone/>
            </a:pPr>
            <a:r>
              <a:rPr lang="en-GB" sz="2400" b="1">
                <a:solidFill>
                  <a:srgbClr val="000000"/>
                </a:solidFill>
                <a:ea typeface="+mn-lt"/>
                <a:cs typeface="+mn-lt"/>
              </a:rPr>
              <a:t>Helps:</a:t>
            </a:r>
            <a:endParaRPr lang="en-GB" sz="2400">
              <a:solidFill>
                <a:srgbClr val="000000"/>
              </a:solidFill>
              <a:cs typeface="Calibri"/>
            </a:endParaRPr>
          </a:p>
          <a:p>
            <a:r>
              <a:rPr lang="en-GB" sz="2400">
                <a:solidFill>
                  <a:srgbClr val="000000"/>
                </a:solidFill>
                <a:ea typeface="+mn-lt"/>
                <a:cs typeface="+mn-lt"/>
              </a:rPr>
              <a:t>Retain attention</a:t>
            </a:r>
          </a:p>
          <a:p>
            <a:r>
              <a:rPr lang="en-GB" sz="2400">
                <a:solidFill>
                  <a:srgbClr val="000000"/>
                </a:solidFill>
                <a:ea typeface="+mn-lt"/>
                <a:cs typeface="+mn-lt"/>
              </a:rPr>
              <a:t>Stimulate senses</a:t>
            </a:r>
          </a:p>
          <a:p>
            <a:r>
              <a:rPr lang="en-GB" sz="2400">
                <a:solidFill>
                  <a:srgbClr val="000000"/>
                </a:solidFill>
                <a:ea typeface="+mn-lt"/>
                <a:cs typeface="+mn-lt"/>
              </a:rPr>
              <a:t>Learn new skills</a:t>
            </a:r>
          </a:p>
          <a:p>
            <a:r>
              <a:rPr lang="en-GB" sz="2400">
                <a:solidFill>
                  <a:srgbClr val="000000"/>
                </a:solidFill>
                <a:ea typeface="+mn-lt"/>
                <a:cs typeface="+mn-lt"/>
              </a:rPr>
              <a:t>Encourage adaptive responses</a:t>
            </a:r>
          </a:p>
          <a:p>
            <a:r>
              <a:rPr lang="en-GB" sz="2400">
                <a:solidFill>
                  <a:srgbClr val="000000"/>
                </a:solidFill>
                <a:cs typeface="Calibri"/>
              </a:rPr>
              <a:t>Increase socialisation</a:t>
            </a:r>
          </a:p>
          <a:p>
            <a:r>
              <a:rPr lang="en-GB" sz="2400">
                <a:solidFill>
                  <a:srgbClr val="000000"/>
                </a:solidFill>
                <a:cs typeface="Calibri"/>
              </a:rPr>
              <a:t>Home and school life</a:t>
            </a:r>
          </a:p>
          <a:p>
            <a:pPr marL="0" indent="0">
              <a:buNone/>
            </a:pPr>
            <a:endParaRPr lang="en-GB" sz="2000">
              <a:solidFill>
                <a:srgbClr val="000000"/>
              </a:solidFill>
              <a:cs typeface="Calibri"/>
            </a:endParaRPr>
          </a:p>
          <a:p>
            <a:endParaRPr lang="en-GB" sz="2000">
              <a:solidFill>
                <a:srgbClr val="000000"/>
              </a:solidFill>
              <a:cs typeface="Calibri"/>
            </a:endParaRPr>
          </a:p>
        </p:txBody>
      </p:sp>
      <p:sp>
        <p:nvSpPr>
          <p:cNvPr id="4" name="TextBox 3">
            <a:extLst>
              <a:ext uri="{FF2B5EF4-FFF2-40B4-BE49-F238E27FC236}">
                <a16:creationId xmlns:a16="http://schemas.microsoft.com/office/drawing/2014/main" id="{2985AC9B-25FB-454E-8ED4-0620A9FF3B81}"/>
              </a:ext>
            </a:extLst>
          </p:cNvPr>
          <p:cNvSpPr txBox="1"/>
          <p:nvPr/>
        </p:nvSpPr>
        <p:spPr>
          <a:xfrm>
            <a:off x="5866756" y="741918"/>
            <a:ext cx="6280644" cy="18825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a:t>Restore balance </a:t>
            </a:r>
            <a:endParaRPr lang="en-GB" sz="2400">
              <a:ea typeface="+mn-lt"/>
              <a:cs typeface="+mn-lt"/>
            </a:endParaRPr>
          </a:p>
          <a:p>
            <a:pPr>
              <a:lnSpc>
                <a:spcPct val="90000"/>
              </a:lnSpc>
              <a:spcBef>
                <a:spcPts val="1000"/>
              </a:spcBef>
            </a:pPr>
            <a:r>
              <a:rPr lang="en-GB" sz="2400">
                <a:ea typeface="+mn-lt"/>
                <a:cs typeface="+mn-lt"/>
              </a:rPr>
              <a:t>Usually designed by Occupational Therapists. I</a:t>
            </a:r>
            <a:r>
              <a:rPr lang="en-US" sz="2400">
                <a:ea typeface="+mn-lt"/>
                <a:cs typeface="+mn-lt"/>
              </a:rPr>
              <a:t>nvolves physical</a:t>
            </a:r>
            <a:r>
              <a:rPr lang="en-US" sz="2400"/>
              <a:t> </a:t>
            </a:r>
            <a:r>
              <a:rPr lang="en-GB" sz="2400"/>
              <a:t>activities which can be scheduled into the school day to meet the individual's sensory needs:</a:t>
            </a:r>
            <a:endParaRPr lang="en-GB" sz="2400">
              <a:cs typeface="Calibri"/>
            </a:endParaRPr>
          </a:p>
        </p:txBody>
      </p:sp>
      <p:sp>
        <p:nvSpPr>
          <p:cNvPr id="6" name="TextBox 5">
            <a:extLst>
              <a:ext uri="{FF2B5EF4-FFF2-40B4-BE49-F238E27FC236}">
                <a16:creationId xmlns:a16="http://schemas.microsoft.com/office/drawing/2014/main" id="{B2391C9D-1000-4D12-884B-7A4676FA9C08}"/>
              </a:ext>
            </a:extLst>
          </p:cNvPr>
          <p:cNvSpPr txBox="1"/>
          <p:nvPr/>
        </p:nvSpPr>
        <p:spPr>
          <a:xfrm>
            <a:off x="1017372" y="6454346"/>
            <a:ext cx="323747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 </a:t>
            </a:r>
            <a:endParaRPr lang="en-GB" sz="1600">
              <a:cs typeface="Calibri"/>
            </a:endParaRPr>
          </a:p>
        </p:txBody>
      </p:sp>
      <p:sp>
        <p:nvSpPr>
          <p:cNvPr id="7" name="TextBox 6">
            <a:extLst>
              <a:ext uri="{FF2B5EF4-FFF2-40B4-BE49-F238E27FC236}">
                <a16:creationId xmlns:a16="http://schemas.microsoft.com/office/drawing/2014/main" id="{763781C5-DCDC-48DD-9F2A-AE3D1651B495}"/>
              </a:ext>
            </a:extLst>
          </p:cNvPr>
          <p:cNvSpPr txBox="1"/>
          <p:nvPr/>
        </p:nvSpPr>
        <p:spPr>
          <a:xfrm>
            <a:off x="10820400" y="6454346"/>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(Morin, 2020)​</a:t>
            </a:r>
            <a:r>
              <a:rPr lang="en-GB" sz="1600">
                <a:cs typeface="Calibri"/>
              </a:rPr>
              <a:t>​</a:t>
            </a:r>
          </a:p>
        </p:txBody>
      </p:sp>
    </p:spTree>
    <p:extLst>
      <p:ext uri="{BB962C8B-B14F-4D97-AF65-F5344CB8AC3E}">
        <p14:creationId xmlns:p14="http://schemas.microsoft.com/office/powerpoint/2010/main" val="203078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10">
            <a:extLst>
              <a:ext uri="{FF2B5EF4-FFF2-40B4-BE49-F238E27FC236}">
                <a16:creationId xmlns:a16="http://schemas.microsoft.com/office/drawing/2014/main" id="{0F6CDC51-8D27-4BF4-AB33-7D5905E80D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8905" y="3726"/>
            <a:ext cx="648309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12">
            <a:extLst>
              <a:ext uri="{FF2B5EF4-FFF2-40B4-BE49-F238E27FC236}">
                <a16:creationId xmlns:a16="http://schemas.microsoft.com/office/drawing/2014/main" id="{24FB90F3-DFB9-42D4-B851-120249962A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546ECE30-0CF6-4F5A-B79B-08E947293A62}"/>
              </a:ext>
            </a:extLst>
          </p:cNvPr>
          <p:cNvSpPr>
            <a:spLocks noGrp="1"/>
          </p:cNvSpPr>
          <p:nvPr>
            <p:ph type="title"/>
          </p:nvPr>
        </p:nvSpPr>
        <p:spPr>
          <a:xfrm>
            <a:off x="268891" y="262667"/>
            <a:ext cx="6121335" cy="1013521"/>
          </a:xfrm>
        </p:spPr>
        <p:txBody>
          <a:bodyPr>
            <a:normAutofit/>
          </a:bodyPr>
          <a:lstStyle/>
          <a:p>
            <a:r>
              <a:rPr lang="en-GB" b="1">
                <a:solidFill>
                  <a:srgbClr val="000000"/>
                </a:solidFill>
                <a:latin typeface="Calibri"/>
                <a:cs typeface="Calibri Light"/>
              </a:rPr>
              <a:t>Emotional self-regulation</a:t>
            </a:r>
            <a:endParaRPr lang="en-GB" u="sng">
              <a:solidFill>
                <a:srgbClr val="000000"/>
              </a:solidFill>
              <a:latin typeface="Calibri"/>
              <a:cs typeface="Calibri Light" panose="020F0302020204030204"/>
            </a:endParaRPr>
          </a:p>
        </p:txBody>
      </p:sp>
      <p:sp>
        <p:nvSpPr>
          <p:cNvPr id="10" name="Freeform 60">
            <a:extLst>
              <a:ext uri="{FF2B5EF4-FFF2-40B4-BE49-F238E27FC236}">
                <a16:creationId xmlns:a16="http://schemas.microsoft.com/office/drawing/2014/main" id="{DF4CE22F-8463-44F2-BE50-65D9B503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8720" y="0"/>
            <a:ext cx="3762182" cy="2258435"/>
          </a:xfrm>
          <a:custGeom>
            <a:avLst/>
            <a:gdLst>
              <a:gd name="connsiteX0" fmla="*/ 39946 w 3960192"/>
              <a:gd name="connsiteY0" fmla="*/ 0 h 2377300"/>
              <a:gd name="connsiteX1" fmla="*/ 3920247 w 3960192"/>
              <a:gd name="connsiteY1" fmla="*/ 0 h 2377300"/>
              <a:gd name="connsiteX2" fmla="*/ 3949969 w 3960192"/>
              <a:gd name="connsiteY2" fmla="*/ 194751 h 2377300"/>
              <a:gd name="connsiteX3" fmla="*/ 3960192 w 3960192"/>
              <a:gd name="connsiteY3" fmla="*/ 397204 h 2377300"/>
              <a:gd name="connsiteX4" fmla="*/ 1980096 w 3960192"/>
              <a:gd name="connsiteY4" fmla="*/ 2377300 h 2377300"/>
              <a:gd name="connsiteX5" fmla="*/ 0 w 3960192"/>
              <a:gd name="connsiteY5" fmla="*/ 397204 h 2377300"/>
              <a:gd name="connsiteX6" fmla="*/ 10224 w 3960192"/>
              <a:gd name="connsiteY6" fmla="*/ 194751 h 2377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377300">
                <a:moveTo>
                  <a:pt x="39946" y="0"/>
                </a:moveTo>
                <a:lnTo>
                  <a:pt x="3920247" y="0"/>
                </a:lnTo>
                <a:lnTo>
                  <a:pt x="3949969" y="194751"/>
                </a:lnTo>
                <a:cubicBezTo>
                  <a:pt x="3956729" y="261316"/>
                  <a:pt x="3960192" y="328856"/>
                  <a:pt x="3960192" y="397204"/>
                </a:cubicBezTo>
                <a:cubicBezTo>
                  <a:pt x="3960192" y="1490781"/>
                  <a:pt x="3073673" y="2377300"/>
                  <a:pt x="1980096" y="2377300"/>
                </a:cubicBezTo>
                <a:cubicBezTo>
                  <a:pt x="886519" y="2377300"/>
                  <a:pt x="0" y="1490781"/>
                  <a:pt x="0" y="397204"/>
                </a:cubicBezTo>
                <a:cubicBezTo>
                  <a:pt x="0" y="328856"/>
                  <a:pt x="3463" y="261316"/>
                  <a:pt x="10224" y="194751"/>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picture containing person, indoor, object, young&#10;&#10;Description generated with very high confidence">
            <a:extLst>
              <a:ext uri="{FF2B5EF4-FFF2-40B4-BE49-F238E27FC236}">
                <a16:creationId xmlns:a16="http://schemas.microsoft.com/office/drawing/2014/main" id="{1A377EFE-CD14-41A2-812C-74E93A3898F7}"/>
              </a:ext>
            </a:extLst>
          </p:cNvPr>
          <p:cNvPicPr>
            <a:picLocks noChangeAspect="1"/>
          </p:cNvPicPr>
          <p:nvPr/>
        </p:nvPicPr>
        <p:blipFill>
          <a:blip r:embed="rId3"/>
          <a:stretch>
            <a:fillRect/>
          </a:stretch>
        </p:blipFill>
        <p:spPr>
          <a:xfrm>
            <a:off x="7281228" y="266436"/>
            <a:ext cx="2377166" cy="1366871"/>
          </a:xfrm>
          <a:prstGeom prst="rect">
            <a:avLst/>
          </a:prstGeom>
        </p:spPr>
      </p:pic>
      <p:sp>
        <p:nvSpPr>
          <p:cNvPr id="3" name="Content Placeholder 2">
            <a:extLst>
              <a:ext uri="{FF2B5EF4-FFF2-40B4-BE49-F238E27FC236}">
                <a16:creationId xmlns:a16="http://schemas.microsoft.com/office/drawing/2014/main" id="{3AC6BD52-03A6-4B65-ADEB-B06A7C10BE04}"/>
              </a:ext>
            </a:extLst>
          </p:cNvPr>
          <p:cNvSpPr>
            <a:spLocks noGrp="1"/>
          </p:cNvSpPr>
          <p:nvPr>
            <p:ph idx="1"/>
          </p:nvPr>
        </p:nvSpPr>
        <p:spPr>
          <a:xfrm>
            <a:off x="268890" y="1172814"/>
            <a:ext cx="6359461" cy="5782411"/>
          </a:xfrm>
        </p:spPr>
        <p:txBody>
          <a:bodyPr vert="horz" lIns="91440" tIns="45720" rIns="91440" bIns="45720" rtlCol="0" anchor="ctr">
            <a:noAutofit/>
          </a:bodyPr>
          <a:lstStyle/>
          <a:p>
            <a:pPr marL="0" indent="0">
              <a:buNone/>
            </a:pPr>
            <a:r>
              <a:rPr lang="en-GB">
                <a:solidFill>
                  <a:srgbClr val="000000"/>
                </a:solidFill>
                <a:ea typeface="+mn-lt"/>
                <a:cs typeface="+mn-lt"/>
              </a:rPr>
              <a:t>The ability to adjust behaviours in situations where emotions may be overstretched:</a:t>
            </a:r>
          </a:p>
          <a:p>
            <a:pPr marL="342900" indent="-342900"/>
            <a:r>
              <a:rPr lang="en-GB">
                <a:solidFill>
                  <a:srgbClr val="000000"/>
                </a:solidFill>
                <a:ea typeface="+mn-lt"/>
                <a:cs typeface="+mn-lt"/>
              </a:rPr>
              <a:t>Stress</a:t>
            </a:r>
          </a:p>
          <a:p>
            <a:pPr marL="342900" indent="-342900"/>
            <a:r>
              <a:rPr lang="en-GB">
                <a:solidFill>
                  <a:srgbClr val="000000"/>
                </a:solidFill>
                <a:ea typeface="+mn-lt"/>
                <a:cs typeface="+mn-lt"/>
              </a:rPr>
              <a:t>Anxiety</a:t>
            </a:r>
          </a:p>
          <a:p>
            <a:pPr marL="342900" indent="-342900"/>
            <a:r>
              <a:rPr lang="en-GB">
                <a:solidFill>
                  <a:srgbClr val="000000"/>
                </a:solidFill>
                <a:ea typeface="+mn-lt"/>
                <a:cs typeface="+mn-lt"/>
              </a:rPr>
              <a:t>Frustration</a:t>
            </a:r>
          </a:p>
          <a:p>
            <a:pPr marL="342900" indent="-342900"/>
            <a:r>
              <a:rPr lang="en-GB">
                <a:solidFill>
                  <a:srgbClr val="000000"/>
                </a:solidFill>
                <a:ea typeface="+mn-lt"/>
                <a:cs typeface="+mn-lt"/>
              </a:rPr>
              <a:t>Distress</a:t>
            </a:r>
          </a:p>
          <a:p>
            <a:pPr marL="342900" indent="-342900"/>
            <a:r>
              <a:rPr lang="en-GB">
                <a:solidFill>
                  <a:srgbClr val="000000"/>
                </a:solidFill>
                <a:ea typeface="+mn-lt"/>
                <a:cs typeface="+mn-lt"/>
              </a:rPr>
              <a:t>Nervousness</a:t>
            </a:r>
          </a:p>
          <a:p>
            <a:pPr marL="342900" indent="-342900"/>
            <a:r>
              <a:rPr lang="en-GB">
                <a:solidFill>
                  <a:srgbClr val="000000"/>
                </a:solidFill>
                <a:ea typeface="+mn-lt"/>
                <a:cs typeface="+mn-lt"/>
              </a:rPr>
              <a:t>Pain</a:t>
            </a:r>
          </a:p>
          <a:p>
            <a:pPr marL="342900" indent="-342900"/>
            <a:r>
              <a:rPr lang="en-GB">
                <a:solidFill>
                  <a:srgbClr val="000000"/>
                </a:solidFill>
                <a:ea typeface="+mn-lt"/>
                <a:cs typeface="+mn-lt"/>
              </a:rPr>
              <a:t>Anger</a:t>
            </a:r>
          </a:p>
          <a:p>
            <a:pPr marL="0" indent="0">
              <a:buNone/>
            </a:pPr>
            <a:endParaRPr lang="en-GB" sz="2400">
              <a:solidFill>
                <a:srgbClr val="000000"/>
              </a:solidFill>
              <a:ea typeface="+mn-lt"/>
              <a:cs typeface="+mn-lt"/>
            </a:endParaRPr>
          </a:p>
        </p:txBody>
      </p:sp>
      <p:sp>
        <p:nvSpPr>
          <p:cNvPr id="12" name="Freeform 67">
            <a:extLst>
              <a:ext uri="{FF2B5EF4-FFF2-40B4-BE49-F238E27FC236}">
                <a16:creationId xmlns:a16="http://schemas.microsoft.com/office/drawing/2014/main" id="{3FA1383B-2709-4E36-8FF8-7A737213B4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57503" y="3006774"/>
            <a:ext cx="4734497" cy="3851226"/>
          </a:xfrm>
          <a:custGeom>
            <a:avLst/>
            <a:gdLst>
              <a:gd name="connsiteX0" fmla="*/ 2718646 w 4647408"/>
              <a:gd name="connsiteY0" fmla="*/ 0 h 3780384"/>
              <a:gd name="connsiteX1" fmla="*/ 4641019 w 4647408"/>
              <a:gd name="connsiteY1" fmla="*/ 796273 h 3780384"/>
              <a:gd name="connsiteX2" fmla="*/ 4647408 w 4647408"/>
              <a:gd name="connsiteY2" fmla="*/ 803303 h 3780384"/>
              <a:gd name="connsiteX3" fmla="*/ 4647408 w 4647408"/>
              <a:gd name="connsiteY3" fmla="*/ 3780384 h 3780384"/>
              <a:gd name="connsiteX4" fmla="*/ 215340 w 4647408"/>
              <a:gd name="connsiteY4" fmla="*/ 3780384 h 3780384"/>
              <a:gd name="connsiteX5" fmla="*/ 213645 w 4647408"/>
              <a:gd name="connsiteY5" fmla="*/ 3776866 h 3780384"/>
              <a:gd name="connsiteX6" fmla="*/ 0 w 4647408"/>
              <a:gd name="connsiteY6" fmla="*/ 2718646 h 3780384"/>
              <a:gd name="connsiteX7" fmla="*/ 2718646 w 4647408"/>
              <a:gd name="connsiteY7" fmla="*/ 0 h 3780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47408" h="3780384">
                <a:moveTo>
                  <a:pt x="2718646" y="0"/>
                </a:moveTo>
                <a:cubicBezTo>
                  <a:pt x="3469379" y="0"/>
                  <a:pt x="4149041" y="304295"/>
                  <a:pt x="4641019" y="796273"/>
                </a:cubicBezTo>
                <a:lnTo>
                  <a:pt x="4647408" y="803303"/>
                </a:lnTo>
                <a:lnTo>
                  <a:pt x="4647408" y="3780384"/>
                </a:lnTo>
                <a:lnTo>
                  <a:pt x="215340" y="3780384"/>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boy with his mouth open&#10;&#10;Description generated with high confidence">
            <a:extLst>
              <a:ext uri="{FF2B5EF4-FFF2-40B4-BE49-F238E27FC236}">
                <a16:creationId xmlns:a16="http://schemas.microsoft.com/office/drawing/2014/main" id="{A6E420B3-4F6A-4D28-B969-5D5A138EC63A}"/>
              </a:ext>
            </a:extLst>
          </p:cNvPr>
          <p:cNvPicPr>
            <a:picLocks noChangeAspect="1"/>
          </p:cNvPicPr>
          <p:nvPr/>
        </p:nvPicPr>
        <p:blipFill>
          <a:blip r:embed="rId4"/>
          <a:stretch>
            <a:fillRect/>
          </a:stretch>
        </p:blipFill>
        <p:spPr>
          <a:xfrm>
            <a:off x="9229165" y="3989614"/>
            <a:ext cx="1834671" cy="2548155"/>
          </a:xfrm>
          <a:prstGeom prst="rect">
            <a:avLst/>
          </a:prstGeom>
        </p:spPr>
      </p:pic>
      <p:sp>
        <p:nvSpPr>
          <p:cNvPr id="5" name="TextBox 4">
            <a:extLst>
              <a:ext uri="{FF2B5EF4-FFF2-40B4-BE49-F238E27FC236}">
                <a16:creationId xmlns:a16="http://schemas.microsoft.com/office/drawing/2014/main" id="{28E1E2BB-1FA5-43D2-8EDA-11760A3B794F}"/>
              </a:ext>
            </a:extLst>
          </p:cNvPr>
          <p:cNvSpPr txBox="1"/>
          <p:nvPr/>
        </p:nvSpPr>
        <p:spPr>
          <a:xfrm>
            <a:off x="9121346" y="6516130"/>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p>
        </p:txBody>
      </p:sp>
      <p:sp>
        <p:nvSpPr>
          <p:cNvPr id="7" name="TextBox 6">
            <a:extLst>
              <a:ext uri="{FF2B5EF4-FFF2-40B4-BE49-F238E27FC236}">
                <a16:creationId xmlns:a16="http://schemas.microsoft.com/office/drawing/2014/main" id="{404C2E2C-C9AC-4B7F-9B08-6EDAD217F661}"/>
              </a:ext>
            </a:extLst>
          </p:cNvPr>
          <p:cNvSpPr txBox="1"/>
          <p:nvPr/>
        </p:nvSpPr>
        <p:spPr>
          <a:xfrm>
            <a:off x="70021" y="6464642"/>
            <a:ext cx="564703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(Pepperdine Graduate School of Education &amp; Psychology, 2018)</a:t>
            </a:r>
          </a:p>
        </p:txBody>
      </p:sp>
    </p:spTree>
    <p:extLst>
      <p:ext uri="{BB962C8B-B14F-4D97-AF65-F5344CB8AC3E}">
        <p14:creationId xmlns:p14="http://schemas.microsoft.com/office/powerpoint/2010/main" val="3065392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DEE5C6BA-FE2A-4C38-8D88-E70C06E54F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08905" y="3726"/>
            <a:ext cx="648309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53E66F28-0926-4CFB-BDAB-646CAB184CB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49" name="Freeform 60">
            <a:extLst>
              <a:ext uri="{FF2B5EF4-FFF2-40B4-BE49-F238E27FC236}">
                <a16:creationId xmlns:a16="http://schemas.microsoft.com/office/drawing/2014/main" id="{DE9FA85F-F0FB-4952-A05F-04CC67B18E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3099" y="1"/>
            <a:ext cx="3960192" cy="2251543"/>
          </a:xfrm>
          <a:custGeom>
            <a:avLst/>
            <a:gdLst>
              <a:gd name="connsiteX0" fmla="*/ 20753 w 3960192"/>
              <a:gd name="connsiteY0" fmla="*/ 0 h 2251543"/>
              <a:gd name="connsiteX1" fmla="*/ 3939439 w 3960192"/>
              <a:gd name="connsiteY1" fmla="*/ 0 h 2251543"/>
              <a:gd name="connsiteX2" fmla="*/ 3949969 w 3960192"/>
              <a:gd name="connsiteY2" fmla="*/ 68994 h 2251543"/>
              <a:gd name="connsiteX3" fmla="*/ 3960192 w 3960192"/>
              <a:gd name="connsiteY3" fmla="*/ 271447 h 2251543"/>
              <a:gd name="connsiteX4" fmla="*/ 1980096 w 3960192"/>
              <a:gd name="connsiteY4" fmla="*/ 2251543 h 2251543"/>
              <a:gd name="connsiteX5" fmla="*/ 0 w 3960192"/>
              <a:gd name="connsiteY5" fmla="*/ 271447 h 2251543"/>
              <a:gd name="connsiteX6" fmla="*/ 10223 w 3960192"/>
              <a:gd name="connsiteY6" fmla="*/ 68994 h 2251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60192" h="2251543">
                <a:moveTo>
                  <a:pt x="20753" y="0"/>
                </a:moveTo>
                <a:lnTo>
                  <a:pt x="3939439" y="0"/>
                </a:lnTo>
                <a:lnTo>
                  <a:pt x="3949969" y="68994"/>
                </a:lnTo>
                <a:cubicBezTo>
                  <a:pt x="3956729" y="135559"/>
                  <a:pt x="3960192" y="203099"/>
                  <a:pt x="3960192" y="271447"/>
                </a:cubicBezTo>
                <a:cubicBezTo>
                  <a:pt x="3960192" y="1365024"/>
                  <a:pt x="3073673" y="2251543"/>
                  <a:pt x="1980096" y="2251543"/>
                </a:cubicBezTo>
                <a:cubicBezTo>
                  <a:pt x="886519" y="2251543"/>
                  <a:pt x="0" y="1365024"/>
                  <a:pt x="0" y="271447"/>
                </a:cubicBezTo>
                <a:cubicBezTo>
                  <a:pt x="0" y="203099"/>
                  <a:pt x="3463" y="135559"/>
                  <a:pt x="10223" y="68994"/>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a:extLst>
              <a:ext uri="{FF2B5EF4-FFF2-40B4-BE49-F238E27FC236}">
                <a16:creationId xmlns:a16="http://schemas.microsoft.com/office/drawing/2014/main" id="{7461DC53-23C2-4530-95F0-2DA55B59757C}"/>
              </a:ext>
            </a:extLst>
          </p:cNvPr>
          <p:cNvPicPr>
            <a:picLocks noChangeAspect="1"/>
          </p:cNvPicPr>
          <p:nvPr/>
        </p:nvPicPr>
        <p:blipFill rotWithShape="1">
          <a:blip r:embed="rId3">
            <a:alphaModFix/>
          </a:blip>
          <a:srcRect t="11896" r="1" b="2210"/>
          <a:stretch/>
        </p:blipFill>
        <p:spPr>
          <a:xfrm>
            <a:off x="6632714" y="1"/>
            <a:ext cx="3674754" cy="2106932"/>
          </a:xfrm>
          <a:custGeom>
            <a:avLst/>
            <a:gdLst/>
            <a:ahLst/>
            <a:cxnLst/>
            <a:rect l="l" t="t" r="r" b="b"/>
            <a:pathLst>
              <a:path w="3674754" h="2106932">
                <a:moveTo>
                  <a:pt x="21954" y="0"/>
                </a:moveTo>
                <a:lnTo>
                  <a:pt x="3652800" y="0"/>
                </a:lnTo>
                <a:lnTo>
                  <a:pt x="3665268" y="81694"/>
                </a:lnTo>
                <a:cubicBezTo>
                  <a:pt x="3671541" y="143461"/>
                  <a:pt x="3674754" y="206133"/>
                  <a:pt x="3674754" y="269555"/>
                </a:cubicBezTo>
                <a:cubicBezTo>
                  <a:pt x="3674754" y="1284311"/>
                  <a:pt x="2852132" y="2106932"/>
                  <a:pt x="1837377" y="2106932"/>
                </a:cubicBezTo>
                <a:cubicBezTo>
                  <a:pt x="822622" y="2106932"/>
                  <a:pt x="0" y="1284311"/>
                  <a:pt x="0" y="269555"/>
                </a:cubicBezTo>
                <a:cubicBezTo>
                  <a:pt x="0" y="206133"/>
                  <a:pt x="3214" y="143461"/>
                  <a:pt x="9486" y="81694"/>
                </a:cubicBezTo>
                <a:close/>
              </a:path>
            </a:pathLst>
          </a:custGeom>
          <a:effectLst>
            <a:softEdge rad="0"/>
          </a:effectLst>
        </p:spPr>
      </p:pic>
      <p:sp>
        <p:nvSpPr>
          <p:cNvPr id="3" name="Content Placeholder 2">
            <a:extLst>
              <a:ext uri="{FF2B5EF4-FFF2-40B4-BE49-F238E27FC236}">
                <a16:creationId xmlns:a16="http://schemas.microsoft.com/office/drawing/2014/main" id="{A4B50109-C857-42E6-9006-450825A04203}"/>
              </a:ext>
            </a:extLst>
          </p:cNvPr>
          <p:cNvSpPr>
            <a:spLocks noGrp="1"/>
          </p:cNvSpPr>
          <p:nvPr>
            <p:ph idx="1"/>
          </p:nvPr>
        </p:nvSpPr>
        <p:spPr>
          <a:xfrm>
            <a:off x="328422" y="3271208"/>
            <a:ext cx="6106418" cy="2994422"/>
          </a:xfrm>
        </p:spPr>
        <p:txBody>
          <a:bodyPr vert="horz" lIns="91440" tIns="45720" rIns="91440" bIns="45720" rtlCol="0" anchor="ctr">
            <a:noAutofit/>
          </a:bodyPr>
          <a:lstStyle/>
          <a:p>
            <a:pPr marL="0" indent="0">
              <a:buNone/>
            </a:pPr>
            <a:r>
              <a:rPr lang="en-GB" sz="2400" b="1">
                <a:solidFill>
                  <a:srgbClr val="000000"/>
                </a:solidFill>
                <a:cs typeface="Calibri"/>
              </a:rPr>
              <a:t>Disadvantages of insufficient emotional </a:t>
            </a:r>
            <a:endParaRPr lang="en-GB" sz="2400">
              <a:solidFill>
                <a:srgbClr val="000000"/>
              </a:solidFill>
              <a:cs typeface="Calibri"/>
            </a:endParaRPr>
          </a:p>
          <a:p>
            <a:pPr marL="0" indent="0">
              <a:buNone/>
            </a:pPr>
            <a:r>
              <a:rPr lang="en-GB" sz="2400" b="1">
                <a:solidFill>
                  <a:srgbClr val="000000"/>
                </a:solidFill>
                <a:cs typeface="Calibri"/>
              </a:rPr>
              <a:t>self-regulation:</a:t>
            </a:r>
            <a:r>
              <a:rPr lang="en-GB" sz="2400">
                <a:solidFill>
                  <a:srgbClr val="000000"/>
                </a:solidFill>
                <a:cs typeface="Calibri"/>
              </a:rPr>
              <a:t> </a:t>
            </a:r>
            <a:r>
              <a:rPr lang="en-US" sz="2400">
                <a:solidFill>
                  <a:srgbClr val="000000"/>
                </a:solidFill>
                <a:cs typeface="Calibri"/>
              </a:rPr>
              <a:t> </a:t>
            </a:r>
            <a:r>
              <a:rPr lang="en-GB" sz="2400">
                <a:solidFill>
                  <a:srgbClr val="000000"/>
                </a:solidFill>
                <a:cs typeface="Calibri"/>
              </a:rPr>
              <a:t> </a:t>
            </a:r>
            <a:endParaRPr lang="en-GB" sz="2400">
              <a:solidFill>
                <a:srgbClr val="000000"/>
              </a:solidFill>
              <a:ea typeface="+mn-lt"/>
              <a:cs typeface="+mn-lt"/>
            </a:endParaRPr>
          </a:p>
          <a:p>
            <a:r>
              <a:rPr lang="en-GB" sz="2400">
                <a:solidFill>
                  <a:srgbClr val="000000"/>
                </a:solidFill>
                <a:cs typeface="Calibri"/>
              </a:rPr>
              <a:t>Exaggerated responses to situations compared to other pupils </a:t>
            </a:r>
            <a:r>
              <a:rPr lang="en-US" sz="2400">
                <a:solidFill>
                  <a:srgbClr val="000000"/>
                </a:solidFill>
                <a:cs typeface="Calibri"/>
              </a:rPr>
              <a:t>  </a:t>
            </a:r>
            <a:endParaRPr lang="en-GB" sz="2400">
              <a:solidFill>
                <a:srgbClr val="000000"/>
              </a:solidFill>
              <a:ea typeface="+mn-lt"/>
              <a:cs typeface="+mn-lt"/>
            </a:endParaRPr>
          </a:p>
          <a:p>
            <a:r>
              <a:rPr lang="en-GB" sz="2400">
                <a:solidFill>
                  <a:srgbClr val="000000"/>
                </a:solidFill>
                <a:cs typeface="Calibri"/>
              </a:rPr>
              <a:t>Negative emotions </a:t>
            </a:r>
            <a:r>
              <a:rPr lang="en-US" sz="2400">
                <a:solidFill>
                  <a:srgbClr val="000000"/>
                </a:solidFill>
                <a:cs typeface="Calibri"/>
              </a:rPr>
              <a:t>  </a:t>
            </a:r>
            <a:endParaRPr lang="en-GB" sz="2400">
              <a:solidFill>
                <a:srgbClr val="000000"/>
              </a:solidFill>
              <a:ea typeface="+mn-lt"/>
              <a:cs typeface="+mn-lt"/>
            </a:endParaRPr>
          </a:p>
          <a:p>
            <a:r>
              <a:rPr lang="en-GB" sz="2400">
                <a:solidFill>
                  <a:srgbClr val="000000"/>
                </a:solidFill>
                <a:cs typeface="Calibri"/>
              </a:rPr>
              <a:t>Meltdowns </a:t>
            </a:r>
            <a:r>
              <a:rPr lang="en-US" sz="2400">
                <a:solidFill>
                  <a:srgbClr val="000000"/>
                </a:solidFill>
                <a:cs typeface="Calibri"/>
              </a:rPr>
              <a:t>  </a:t>
            </a:r>
            <a:endParaRPr lang="en-GB" sz="2400">
              <a:solidFill>
                <a:srgbClr val="000000"/>
              </a:solidFill>
              <a:cs typeface="Calibri"/>
            </a:endParaRPr>
          </a:p>
          <a:p>
            <a:r>
              <a:rPr lang="en-GB" sz="2400">
                <a:solidFill>
                  <a:srgbClr val="000000"/>
                </a:solidFill>
                <a:cs typeface="Calibri"/>
              </a:rPr>
              <a:t>Low self-esteems</a:t>
            </a:r>
          </a:p>
          <a:p>
            <a:r>
              <a:rPr lang="en-GB" sz="2400">
                <a:solidFill>
                  <a:srgbClr val="000000"/>
                </a:solidFill>
                <a:cs typeface="Calibri"/>
              </a:rPr>
              <a:t>Insecurities</a:t>
            </a:r>
            <a:endParaRPr lang="en-US" sz="2400">
              <a:solidFill>
                <a:srgbClr val="000000"/>
              </a:solidFill>
              <a:cs typeface="Calibri"/>
            </a:endParaRPr>
          </a:p>
        </p:txBody>
      </p:sp>
      <p:sp>
        <p:nvSpPr>
          <p:cNvPr id="51" name="Freeform 68">
            <a:extLst>
              <a:ext uri="{FF2B5EF4-FFF2-40B4-BE49-F238E27FC236}">
                <a16:creationId xmlns:a16="http://schemas.microsoft.com/office/drawing/2014/main" id="{FEBD362A-CC27-47D9-8FC3-A5E91BA076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5296" y="2922177"/>
            <a:ext cx="4956705" cy="3945299"/>
          </a:xfrm>
          <a:custGeom>
            <a:avLst/>
            <a:gdLst>
              <a:gd name="connsiteX0" fmla="*/ 2718646 w 4956705"/>
              <a:gd name="connsiteY0" fmla="*/ 0 h 3945299"/>
              <a:gd name="connsiteX1" fmla="*/ 4816486 w 4956705"/>
              <a:gd name="connsiteY1" fmla="*/ 989335 h 3945299"/>
              <a:gd name="connsiteX2" fmla="*/ 4956705 w 4956705"/>
              <a:gd name="connsiteY2" fmla="*/ 1176848 h 3945299"/>
              <a:gd name="connsiteX3" fmla="*/ 4956705 w 4956705"/>
              <a:gd name="connsiteY3" fmla="*/ 3945299 h 3945299"/>
              <a:gd name="connsiteX4" fmla="*/ 294783 w 4956705"/>
              <a:gd name="connsiteY4" fmla="*/ 3945299 h 3945299"/>
              <a:gd name="connsiteX5" fmla="*/ 213645 w 4956705"/>
              <a:gd name="connsiteY5" fmla="*/ 3776866 h 3945299"/>
              <a:gd name="connsiteX6" fmla="*/ 0 w 4956705"/>
              <a:gd name="connsiteY6" fmla="*/ 2718646 h 3945299"/>
              <a:gd name="connsiteX7" fmla="*/ 2718646 w 4956705"/>
              <a:gd name="connsiteY7" fmla="*/ 0 h 394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56705" h="3945299">
                <a:moveTo>
                  <a:pt x="2718646" y="0"/>
                </a:moveTo>
                <a:cubicBezTo>
                  <a:pt x="3563221" y="0"/>
                  <a:pt x="4317846" y="385123"/>
                  <a:pt x="4816486" y="989335"/>
                </a:cubicBezTo>
                <a:lnTo>
                  <a:pt x="4956705" y="1176848"/>
                </a:lnTo>
                <a:lnTo>
                  <a:pt x="4956705" y="3945299"/>
                </a:lnTo>
                <a:lnTo>
                  <a:pt x="294783" y="3945299"/>
                </a:lnTo>
                <a:lnTo>
                  <a:pt x="213645" y="3776866"/>
                </a:lnTo>
                <a:cubicBezTo>
                  <a:pt x="76074" y="3451612"/>
                  <a:pt x="0" y="3094013"/>
                  <a:pt x="0" y="2718646"/>
                </a:cubicBezTo>
                <a:cubicBezTo>
                  <a:pt x="0" y="1217179"/>
                  <a:pt x="1217179" y="0"/>
                  <a:pt x="2718646"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picture containing indoor, person, cat, looking&#10;&#10;Description generated with very high confidence">
            <a:extLst>
              <a:ext uri="{FF2B5EF4-FFF2-40B4-BE49-F238E27FC236}">
                <a16:creationId xmlns:a16="http://schemas.microsoft.com/office/drawing/2014/main" id="{E9926DA9-F5CE-44B4-9E51-C88322BEB988}"/>
              </a:ext>
            </a:extLst>
          </p:cNvPr>
          <p:cNvPicPr>
            <a:picLocks noChangeAspect="1"/>
          </p:cNvPicPr>
          <p:nvPr/>
        </p:nvPicPr>
        <p:blipFill rotWithShape="1">
          <a:blip r:embed="rId4">
            <a:alphaModFix/>
          </a:blip>
          <a:srcRect r="15135" b="1"/>
          <a:stretch/>
        </p:blipFill>
        <p:spPr>
          <a:xfrm>
            <a:off x="7399326" y="3086207"/>
            <a:ext cx="4792674" cy="3781268"/>
          </a:xfrm>
          <a:custGeom>
            <a:avLst/>
            <a:gdLst/>
            <a:ahLst/>
            <a:cxnLst/>
            <a:rect l="l" t="t" r="r" b="b"/>
            <a:pathLst>
              <a:path w="4792674" h="3781268">
                <a:moveTo>
                  <a:pt x="2554615" y="0"/>
                </a:moveTo>
                <a:cubicBezTo>
                  <a:pt x="3436412" y="0"/>
                  <a:pt x="4213859" y="446774"/>
                  <a:pt x="4672942" y="1126306"/>
                </a:cubicBezTo>
                <a:lnTo>
                  <a:pt x="4792674" y="1323391"/>
                </a:lnTo>
                <a:lnTo>
                  <a:pt x="4792674" y="3781268"/>
                </a:lnTo>
                <a:lnTo>
                  <a:pt x="313779" y="3781268"/>
                </a:lnTo>
                <a:lnTo>
                  <a:pt x="308328" y="3772297"/>
                </a:lnTo>
                <a:cubicBezTo>
                  <a:pt x="111694" y="3410325"/>
                  <a:pt x="0" y="2995514"/>
                  <a:pt x="0" y="2554615"/>
                </a:cubicBezTo>
                <a:cubicBezTo>
                  <a:pt x="0" y="1143740"/>
                  <a:pt x="1143740" y="0"/>
                  <a:pt x="2554615" y="0"/>
                </a:cubicBezTo>
                <a:close/>
              </a:path>
            </a:pathLst>
          </a:custGeom>
          <a:effectLst>
            <a:softEdge rad="0"/>
          </a:effectLst>
        </p:spPr>
      </p:pic>
      <p:sp>
        <p:nvSpPr>
          <p:cNvPr id="5" name="TextBox 4">
            <a:extLst>
              <a:ext uri="{FF2B5EF4-FFF2-40B4-BE49-F238E27FC236}">
                <a16:creationId xmlns:a16="http://schemas.microsoft.com/office/drawing/2014/main" id="{B21AAB10-3CED-439E-86AA-AFD0AC8FD83D}"/>
              </a:ext>
            </a:extLst>
          </p:cNvPr>
          <p:cNvSpPr txBox="1"/>
          <p:nvPr/>
        </p:nvSpPr>
        <p:spPr>
          <a:xfrm>
            <a:off x="8956589" y="6526427"/>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endParaRPr lang="en-GB" sz="1600"/>
          </a:p>
        </p:txBody>
      </p:sp>
      <p:sp>
        <p:nvSpPr>
          <p:cNvPr id="7" name="TextBox 6">
            <a:extLst>
              <a:ext uri="{FF2B5EF4-FFF2-40B4-BE49-F238E27FC236}">
                <a16:creationId xmlns:a16="http://schemas.microsoft.com/office/drawing/2014/main" id="{6806C513-B63C-4F07-BFB6-BC1EB231034E}"/>
              </a:ext>
            </a:extLst>
          </p:cNvPr>
          <p:cNvSpPr txBox="1"/>
          <p:nvPr/>
        </p:nvSpPr>
        <p:spPr>
          <a:xfrm>
            <a:off x="70022" y="6444049"/>
            <a:ext cx="616190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(Pepperdine Graduate School of Education &amp; Psychology, 2018)</a:t>
            </a:r>
            <a:r>
              <a:rPr lang="en-GB" sz="1600">
                <a:cs typeface="Calibri"/>
              </a:rPr>
              <a:t>​</a:t>
            </a:r>
          </a:p>
        </p:txBody>
      </p:sp>
      <p:sp>
        <p:nvSpPr>
          <p:cNvPr id="10" name="TextBox 9">
            <a:extLst>
              <a:ext uri="{FF2B5EF4-FFF2-40B4-BE49-F238E27FC236}">
                <a16:creationId xmlns:a16="http://schemas.microsoft.com/office/drawing/2014/main" id="{138D271D-A83C-4C76-A44F-F5D60101B85B}"/>
              </a:ext>
            </a:extLst>
          </p:cNvPr>
          <p:cNvSpPr txBox="1"/>
          <p:nvPr/>
        </p:nvSpPr>
        <p:spPr>
          <a:xfrm>
            <a:off x="327454" y="234778"/>
            <a:ext cx="6007443"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cs typeface="Segoe UI"/>
              </a:rPr>
              <a:t>Advantages of emotional self-regulation skills: </a:t>
            </a:r>
            <a:r>
              <a:rPr lang="en-US" sz="2400">
                <a:cs typeface="Segoe UI"/>
              </a:rPr>
              <a:t> </a:t>
            </a:r>
            <a:r>
              <a:rPr lang="en-GB" sz="2400">
                <a:cs typeface="Segoe UI"/>
              </a:rPr>
              <a:t> ​</a:t>
            </a:r>
          </a:p>
          <a:p>
            <a:pPr>
              <a:buChar char="•"/>
            </a:pPr>
            <a:r>
              <a:rPr lang="en-GB" sz="2400">
                <a:cs typeface="Arial"/>
              </a:rPr>
              <a:t>Regulates emotional behaviour </a:t>
            </a:r>
            <a:r>
              <a:rPr lang="en-US" sz="2400">
                <a:cs typeface="Arial"/>
              </a:rPr>
              <a:t>  </a:t>
            </a:r>
            <a:r>
              <a:rPr lang="en-GB" sz="2400">
                <a:cs typeface="Arial"/>
              </a:rPr>
              <a:t>​</a:t>
            </a:r>
          </a:p>
          <a:p>
            <a:pPr>
              <a:buChar char="•"/>
            </a:pPr>
            <a:r>
              <a:rPr lang="en-GB" sz="2400">
                <a:cs typeface="Arial"/>
              </a:rPr>
              <a:t>Reduces anxiety </a:t>
            </a:r>
            <a:r>
              <a:rPr lang="en-US" sz="2400">
                <a:cs typeface="Arial"/>
              </a:rPr>
              <a:t>  </a:t>
            </a:r>
            <a:r>
              <a:rPr lang="en-GB" sz="2400">
                <a:cs typeface="Arial"/>
              </a:rPr>
              <a:t>​</a:t>
            </a:r>
          </a:p>
          <a:p>
            <a:pPr>
              <a:buChar char="•"/>
            </a:pPr>
            <a:r>
              <a:rPr lang="en-GB" sz="2400">
                <a:cs typeface="Arial"/>
              </a:rPr>
              <a:t>Considers consequences to reactions </a:t>
            </a:r>
            <a:r>
              <a:rPr lang="en-US" sz="2400">
                <a:cs typeface="Arial"/>
              </a:rPr>
              <a:t>  </a:t>
            </a:r>
            <a:r>
              <a:rPr lang="en-GB" sz="2400">
                <a:cs typeface="Arial"/>
              </a:rPr>
              <a:t>​</a:t>
            </a:r>
          </a:p>
          <a:p>
            <a:pPr>
              <a:buChar char="•"/>
            </a:pPr>
            <a:r>
              <a:rPr lang="en-GB" sz="2400">
                <a:cs typeface="Arial"/>
              </a:rPr>
              <a:t>Allows the application of coping strategies  </a:t>
            </a:r>
            <a:r>
              <a:rPr lang="en-US" sz="2400">
                <a:cs typeface="Arial"/>
              </a:rPr>
              <a:t>  </a:t>
            </a:r>
            <a:r>
              <a:rPr lang="en-GB" sz="2400">
                <a:cs typeface="Arial"/>
              </a:rPr>
              <a:t>​</a:t>
            </a:r>
          </a:p>
          <a:p>
            <a:pPr>
              <a:buChar char="•"/>
            </a:pPr>
            <a:r>
              <a:rPr lang="en-GB" sz="2400">
                <a:cs typeface="Arial"/>
              </a:rPr>
              <a:t>Helps achieve realistic goals</a:t>
            </a:r>
          </a:p>
        </p:txBody>
      </p:sp>
    </p:spTree>
    <p:extLst>
      <p:ext uri="{BB962C8B-B14F-4D97-AF65-F5344CB8AC3E}">
        <p14:creationId xmlns:p14="http://schemas.microsoft.com/office/powerpoint/2010/main" val="113006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hildrens Course Ages 4-11 - Tamara Yoga on FindYoga">
            <a:extLst>
              <a:ext uri="{FF2B5EF4-FFF2-40B4-BE49-F238E27FC236}">
                <a16:creationId xmlns:a16="http://schemas.microsoft.com/office/drawing/2014/main" id="{192DAB37-233F-47D7-BF70-CE362445DAA7}"/>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429349" y="2216963"/>
            <a:ext cx="3661831" cy="2444272"/>
          </a:xfrm>
          <a:prstGeom prst="rect">
            <a:avLst/>
          </a:prstGeom>
          <a:noFill/>
        </p:spPr>
      </p:pic>
      <p:sp>
        <p:nvSpPr>
          <p:cNvPr id="6" name="Title 5">
            <a:extLst>
              <a:ext uri="{FF2B5EF4-FFF2-40B4-BE49-F238E27FC236}">
                <a16:creationId xmlns:a16="http://schemas.microsoft.com/office/drawing/2014/main" id="{0DC66EA8-9FB8-4203-9578-86302E5D7AC2}"/>
              </a:ext>
            </a:extLst>
          </p:cNvPr>
          <p:cNvSpPr>
            <a:spLocks noGrp="1"/>
          </p:cNvSpPr>
          <p:nvPr>
            <p:ph type="title"/>
          </p:nvPr>
        </p:nvSpPr>
        <p:spPr>
          <a:xfrm>
            <a:off x="5780902" y="241558"/>
            <a:ext cx="2648466" cy="1346157"/>
          </a:xfrm>
        </p:spPr>
        <p:txBody>
          <a:bodyPr/>
          <a:lstStyle/>
          <a:p>
            <a:r>
              <a:rPr lang="en-GB" b="1">
                <a:latin typeface="Calibri"/>
                <a:cs typeface="Calibri Light"/>
              </a:rPr>
              <a:t>Yoga</a:t>
            </a:r>
            <a:endParaRPr lang="en-GB" b="1">
              <a:latin typeface="Calibri"/>
            </a:endParaRPr>
          </a:p>
        </p:txBody>
      </p:sp>
      <p:sp>
        <p:nvSpPr>
          <p:cNvPr id="13" name="Content Placeholder 12">
            <a:extLst>
              <a:ext uri="{FF2B5EF4-FFF2-40B4-BE49-F238E27FC236}">
                <a16:creationId xmlns:a16="http://schemas.microsoft.com/office/drawing/2014/main" id="{92A82B17-8287-429A-A43E-AF9E9B7BCB84}"/>
              </a:ext>
            </a:extLst>
          </p:cNvPr>
          <p:cNvSpPr>
            <a:spLocks noGrp="1"/>
          </p:cNvSpPr>
          <p:nvPr>
            <p:ph idx="1"/>
          </p:nvPr>
        </p:nvSpPr>
        <p:spPr>
          <a:xfrm>
            <a:off x="5780902" y="1671167"/>
            <a:ext cx="5675871" cy="3826177"/>
          </a:xfrm>
        </p:spPr>
        <p:txBody>
          <a:bodyPr vert="horz" lIns="91440" tIns="45720" rIns="91440" bIns="45720" rtlCol="0" anchor="t">
            <a:normAutofit fontScale="92500" lnSpcReduction="20000"/>
          </a:bodyPr>
          <a:lstStyle/>
          <a:p>
            <a:r>
              <a:rPr lang="en-GB">
                <a:cs typeface="Calibri"/>
              </a:rPr>
              <a:t>Develops sensory and bodily awareness</a:t>
            </a:r>
            <a:endParaRPr lang="en-GB">
              <a:ea typeface="+mn-lt"/>
              <a:cs typeface="+mn-lt"/>
            </a:endParaRPr>
          </a:p>
          <a:p>
            <a:r>
              <a:rPr lang="en-GB">
                <a:cs typeface="Calibri"/>
              </a:rPr>
              <a:t>Calms and energises the body</a:t>
            </a:r>
            <a:endParaRPr lang="en-GB">
              <a:ea typeface="+mn-lt"/>
              <a:cs typeface="+mn-lt"/>
            </a:endParaRPr>
          </a:p>
          <a:p>
            <a:r>
              <a:rPr lang="en-GB">
                <a:cs typeface="Calibri"/>
              </a:rPr>
              <a:t>Increases self-regulation</a:t>
            </a:r>
            <a:endParaRPr lang="en-GB">
              <a:ea typeface="+mn-lt"/>
              <a:cs typeface="+mn-lt"/>
            </a:endParaRPr>
          </a:p>
          <a:p>
            <a:pPr>
              <a:buFont typeface="Arial,Sans-Serif" panose="020B0604020202020204" pitchFamily="34" charset="0"/>
            </a:pPr>
            <a:r>
              <a:rPr lang="en-GB">
                <a:cs typeface="Calibri"/>
              </a:rPr>
              <a:t>Promote social interaction</a:t>
            </a:r>
            <a:endParaRPr lang="en-GB">
              <a:ea typeface="+mn-lt"/>
              <a:cs typeface="+mn-lt"/>
            </a:endParaRPr>
          </a:p>
          <a:p>
            <a:pPr>
              <a:buFont typeface="Arial,Sans-Serif" panose="020B0604020202020204" pitchFamily="34" charset="0"/>
            </a:pPr>
            <a:r>
              <a:rPr lang="en-GB">
                <a:cs typeface="Calibri"/>
              </a:rPr>
              <a:t>Enhances speech, language and motor development</a:t>
            </a:r>
            <a:endParaRPr lang="en-GB">
              <a:ea typeface="+mn-lt"/>
              <a:cs typeface="+mn-lt"/>
            </a:endParaRPr>
          </a:p>
          <a:p>
            <a:pPr>
              <a:buFont typeface="Arial,Sans-Serif" panose="020B0604020202020204" pitchFamily="34" charset="0"/>
            </a:pPr>
            <a:r>
              <a:rPr lang="en-GB">
                <a:ea typeface="+mn-lt"/>
                <a:cs typeface="+mn-lt"/>
              </a:rPr>
              <a:t>Reduces</a:t>
            </a:r>
            <a:r>
              <a:rPr lang="en-GB">
                <a:cs typeface="Calibri"/>
              </a:rPr>
              <a:t> anxiety levels</a:t>
            </a:r>
            <a:endParaRPr lang="en-GB">
              <a:ea typeface="+mn-lt"/>
              <a:cs typeface="+mn-lt"/>
            </a:endParaRPr>
          </a:p>
          <a:p>
            <a:pPr>
              <a:buFont typeface="Arial,Sans-Serif" panose="020B0604020202020204" pitchFamily="34" charset="0"/>
            </a:pPr>
            <a:r>
              <a:rPr lang="en-GB">
                <a:cs typeface="Calibri"/>
              </a:rPr>
              <a:t>Promotes independence</a:t>
            </a:r>
            <a:endParaRPr lang="en-US">
              <a:ea typeface="+mn-lt"/>
              <a:cs typeface="+mn-lt"/>
            </a:endParaRPr>
          </a:p>
          <a:p>
            <a:pPr>
              <a:buFont typeface="Arial,Sans-Serif" panose="020B0604020202020204" pitchFamily="34" charset="0"/>
            </a:pPr>
            <a:r>
              <a:rPr lang="en-GB">
                <a:cs typeface="Calibri"/>
              </a:rPr>
              <a:t>Improves self-esteem</a:t>
            </a:r>
            <a:endParaRPr lang="en-GB">
              <a:ea typeface="+mn-lt"/>
              <a:cs typeface="+mn-lt"/>
            </a:endParaRPr>
          </a:p>
          <a:p>
            <a:pPr marL="0" indent="0">
              <a:buNone/>
            </a:pPr>
            <a:endParaRPr lang="en-GB">
              <a:ea typeface="+mn-lt"/>
              <a:cs typeface="+mn-lt"/>
            </a:endParaRPr>
          </a:p>
        </p:txBody>
      </p:sp>
      <p:sp>
        <p:nvSpPr>
          <p:cNvPr id="15" name="TextBox 14">
            <a:extLst>
              <a:ext uri="{FF2B5EF4-FFF2-40B4-BE49-F238E27FC236}">
                <a16:creationId xmlns:a16="http://schemas.microsoft.com/office/drawing/2014/main" id="{85155F83-6F18-4141-AF41-49A4F36E701A}"/>
              </a:ext>
            </a:extLst>
          </p:cNvPr>
          <p:cNvSpPr txBox="1"/>
          <p:nvPr/>
        </p:nvSpPr>
        <p:spPr>
          <a:xfrm>
            <a:off x="5362833" y="5609966"/>
            <a:ext cx="725341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a:ea typeface="+mn-lt"/>
                <a:cs typeface="+mn-lt"/>
                <a:hlinkClick r:id="rId4"/>
              </a:rPr>
              <a:t>https</a:t>
            </a:r>
            <a:r>
              <a:rPr lang="en-GB" sz="2400">
                <a:hlinkClick r:id="rId4"/>
              </a:rPr>
              <a:t>://www.youtube.com/watch?v=nVUF5fNGl0U</a:t>
            </a:r>
            <a:endParaRPr lang="en-US" sz="2400"/>
          </a:p>
        </p:txBody>
      </p:sp>
      <p:sp>
        <p:nvSpPr>
          <p:cNvPr id="2" name="TextBox 1">
            <a:extLst>
              <a:ext uri="{FF2B5EF4-FFF2-40B4-BE49-F238E27FC236}">
                <a16:creationId xmlns:a16="http://schemas.microsoft.com/office/drawing/2014/main" id="{1B809557-65AB-44CE-A219-4C3A2542036E}"/>
              </a:ext>
            </a:extLst>
          </p:cNvPr>
          <p:cNvSpPr txBox="1"/>
          <p:nvPr/>
        </p:nvSpPr>
        <p:spPr>
          <a:xfrm>
            <a:off x="1439562" y="6444049"/>
            <a:ext cx="274320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r>
              <a:rPr lang="en-GB" sz="1600">
                <a:cs typeface="Calibri"/>
              </a:rPr>
              <a:t>​</a:t>
            </a:r>
            <a:endParaRPr lang="en-GB" sz="1600"/>
          </a:p>
        </p:txBody>
      </p:sp>
      <p:sp>
        <p:nvSpPr>
          <p:cNvPr id="3" name="TextBox 2">
            <a:extLst>
              <a:ext uri="{FF2B5EF4-FFF2-40B4-BE49-F238E27FC236}">
                <a16:creationId xmlns:a16="http://schemas.microsoft.com/office/drawing/2014/main" id="{8864FA6D-18C8-48F5-978D-ABEA4F265D47}"/>
              </a:ext>
            </a:extLst>
          </p:cNvPr>
          <p:cNvSpPr txBox="1"/>
          <p:nvPr/>
        </p:nvSpPr>
        <p:spPr>
          <a:xfrm>
            <a:off x="10233454" y="6444047"/>
            <a:ext cx="225922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cs typeface="Calibri"/>
              </a:rPr>
              <a:t>(Good Health, 2018)</a:t>
            </a:r>
          </a:p>
        </p:txBody>
      </p:sp>
    </p:spTree>
    <p:extLst>
      <p:ext uri="{BB962C8B-B14F-4D97-AF65-F5344CB8AC3E}">
        <p14:creationId xmlns:p14="http://schemas.microsoft.com/office/powerpoint/2010/main" val="694730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F2E34-6A57-4B11-B9AF-278E799CEB14}"/>
              </a:ext>
            </a:extLst>
          </p:cNvPr>
          <p:cNvSpPr>
            <a:spLocks noGrp="1"/>
          </p:cNvSpPr>
          <p:nvPr>
            <p:ph type="title"/>
          </p:nvPr>
        </p:nvSpPr>
        <p:spPr/>
        <p:txBody>
          <a:bodyPr/>
          <a:lstStyle/>
          <a:p>
            <a:r>
              <a:rPr lang="en-GB" b="1">
                <a:latin typeface="Calibri"/>
                <a:cs typeface="Calibri Light"/>
              </a:rPr>
              <a:t>Obsessions, Routines or Repetitive Behaviours</a:t>
            </a:r>
            <a:r>
              <a:rPr lang="en-GB">
                <a:cs typeface="Calibri Light"/>
              </a:rPr>
              <a:t> </a:t>
            </a:r>
            <a:endParaRPr lang="en-GB"/>
          </a:p>
        </p:txBody>
      </p:sp>
      <p:sp>
        <p:nvSpPr>
          <p:cNvPr id="3" name="Content Placeholder 2">
            <a:extLst>
              <a:ext uri="{FF2B5EF4-FFF2-40B4-BE49-F238E27FC236}">
                <a16:creationId xmlns:a16="http://schemas.microsoft.com/office/drawing/2014/main" id="{04785DA7-D9B0-40C1-873C-6C39A2293BE1}"/>
              </a:ext>
            </a:extLst>
          </p:cNvPr>
          <p:cNvSpPr>
            <a:spLocks noGrp="1"/>
          </p:cNvSpPr>
          <p:nvPr>
            <p:ph idx="1"/>
          </p:nvPr>
        </p:nvSpPr>
        <p:spPr/>
        <p:txBody>
          <a:bodyPr vert="horz" lIns="91440" tIns="45720" rIns="91440" bIns="45720" rtlCol="0" anchor="t">
            <a:normAutofit/>
          </a:bodyPr>
          <a:lstStyle/>
          <a:p>
            <a:pPr marL="0" indent="0">
              <a:buNone/>
            </a:pPr>
            <a:r>
              <a:rPr lang="en-GB">
                <a:ea typeface="+mn-lt"/>
                <a:cs typeface="+mn-lt"/>
              </a:rPr>
              <a:t>If they do not restrict the child's learning, are safe and not causing them or their peers any distress or inconvenience, intervention may not be necessary. </a:t>
            </a:r>
          </a:p>
          <a:p>
            <a:pPr marL="0" indent="0">
              <a:buNone/>
            </a:pPr>
            <a:r>
              <a:rPr lang="en-GB">
                <a:ea typeface="+mn-lt"/>
                <a:cs typeface="+mn-lt"/>
              </a:rPr>
              <a:t>However, if causing problems, support to modify or reduce their reliance may be required.</a:t>
            </a:r>
          </a:p>
          <a:p>
            <a:pPr marL="0" indent="0">
              <a:buNone/>
            </a:pPr>
            <a:r>
              <a:rPr lang="en-GB">
                <a:cs typeface="Calibri"/>
              </a:rPr>
              <a:t>Identify its purpose and triggers and record the</a:t>
            </a:r>
            <a:r>
              <a:rPr lang="en-GB">
                <a:ea typeface="+mn-lt"/>
                <a:cs typeface="+mn-lt"/>
              </a:rPr>
              <a:t> specific details over a set period: date, time, place; what happened before, during and after; how the child was feeling; how the other children reacted. </a:t>
            </a:r>
          </a:p>
          <a:p>
            <a:pPr marL="0" indent="0">
              <a:buNone/>
            </a:pPr>
            <a:r>
              <a:rPr lang="en-GB">
                <a:ea typeface="+mn-lt"/>
                <a:cs typeface="+mn-lt"/>
              </a:rPr>
              <a:t>Contemplate if any changes have taken place to the child's routine or environment that may have affected their behaviour.</a:t>
            </a:r>
            <a:endParaRPr lang="en-GB">
              <a:cs typeface="Calibri"/>
            </a:endParaRPr>
          </a:p>
        </p:txBody>
      </p:sp>
      <p:sp>
        <p:nvSpPr>
          <p:cNvPr id="4" name="TextBox 3">
            <a:extLst>
              <a:ext uri="{FF2B5EF4-FFF2-40B4-BE49-F238E27FC236}">
                <a16:creationId xmlns:a16="http://schemas.microsoft.com/office/drawing/2014/main" id="{8A362CC6-6EA6-4631-AA4C-EF1F2C1EF381}"/>
              </a:ext>
            </a:extLst>
          </p:cNvPr>
          <p:cNvSpPr txBox="1"/>
          <p:nvPr/>
        </p:nvSpPr>
        <p:spPr>
          <a:xfrm>
            <a:off x="10995454" y="6433751"/>
            <a:ext cx="128098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(NAS, 2020)</a:t>
            </a:r>
          </a:p>
        </p:txBody>
      </p:sp>
    </p:spTree>
    <p:extLst>
      <p:ext uri="{BB962C8B-B14F-4D97-AF65-F5344CB8AC3E}">
        <p14:creationId xmlns:p14="http://schemas.microsoft.com/office/powerpoint/2010/main" val="193994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BE290D1-D288-484B-9E39-45CBA36B9310}"/>
              </a:ext>
            </a:extLst>
          </p:cNvPr>
          <p:cNvSpPr>
            <a:spLocks noGrp="1"/>
          </p:cNvSpPr>
          <p:nvPr>
            <p:ph type="title"/>
          </p:nvPr>
        </p:nvSpPr>
        <p:spPr>
          <a:xfrm>
            <a:off x="5736918" y="231455"/>
            <a:ext cx="4977976" cy="632520"/>
          </a:xfrm>
        </p:spPr>
        <p:txBody>
          <a:bodyPr>
            <a:noAutofit/>
          </a:bodyPr>
          <a:lstStyle/>
          <a:p>
            <a:r>
              <a:rPr lang="en-GB" b="1">
                <a:solidFill>
                  <a:srgbClr val="000000"/>
                </a:solidFill>
                <a:latin typeface="Calibri"/>
                <a:cs typeface="Calibri Light"/>
              </a:rPr>
              <a:t>Specific Interests</a:t>
            </a:r>
            <a:endParaRPr lang="en-GB" b="1">
              <a:solidFill>
                <a:srgbClr val="000000"/>
              </a:solidFill>
              <a:latin typeface="Calibri"/>
              <a:cs typeface="Calibri"/>
            </a:endParaRPr>
          </a:p>
        </p:txBody>
      </p:sp>
      <p:sp>
        <p:nvSpPr>
          <p:cNvPr id="13"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picture containing person, photo, woman, holding&#10;&#10;Description generated with very high confidence">
            <a:extLst>
              <a:ext uri="{FF2B5EF4-FFF2-40B4-BE49-F238E27FC236}">
                <a16:creationId xmlns:a16="http://schemas.microsoft.com/office/drawing/2014/main" id="{12604900-FBFB-46C8-98E4-0D0C2DFC358E}"/>
              </a:ext>
            </a:extLst>
          </p:cNvPr>
          <p:cNvPicPr>
            <a:picLocks noChangeAspect="1"/>
          </p:cNvPicPr>
          <p:nvPr/>
        </p:nvPicPr>
        <p:blipFill>
          <a:blip r:embed="rId3"/>
          <a:stretch>
            <a:fillRect/>
          </a:stretch>
        </p:blipFill>
        <p:spPr>
          <a:xfrm>
            <a:off x="429349" y="2203232"/>
            <a:ext cx="3661831" cy="2471735"/>
          </a:xfrm>
          <a:prstGeom prst="rect">
            <a:avLst/>
          </a:prstGeom>
        </p:spPr>
      </p:pic>
      <p:sp>
        <p:nvSpPr>
          <p:cNvPr id="3" name="Content Placeholder 2">
            <a:extLst>
              <a:ext uri="{FF2B5EF4-FFF2-40B4-BE49-F238E27FC236}">
                <a16:creationId xmlns:a16="http://schemas.microsoft.com/office/drawing/2014/main" id="{9A8B5292-31E3-4FEA-85F1-37FFF95C2036}"/>
              </a:ext>
            </a:extLst>
          </p:cNvPr>
          <p:cNvSpPr>
            <a:spLocks noGrp="1"/>
          </p:cNvSpPr>
          <p:nvPr>
            <p:ph idx="1"/>
          </p:nvPr>
        </p:nvSpPr>
        <p:spPr>
          <a:xfrm>
            <a:off x="5733386" y="976519"/>
            <a:ext cx="6132484" cy="4675132"/>
          </a:xfrm>
        </p:spPr>
        <p:txBody>
          <a:bodyPr vert="horz" lIns="91440" tIns="45720" rIns="91440" bIns="45720" rtlCol="0" anchor="ctr">
            <a:noAutofit/>
          </a:bodyPr>
          <a:lstStyle/>
          <a:p>
            <a:pPr marL="0" indent="0">
              <a:buNone/>
            </a:pPr>
            <a:endParaRPr lang="en-GB" sz="1300" b="1">
              <a:solidFill>
                <a:srgbClr val="000000"/>
              </a:solidFill>
            </a:endParaRPr>
          </a:p>
          <a:p>
            <a:pPr marL="0" indent="0">
              <a:buNone/>
            </a:pPr>
            <a:endParaRPr lang="en-GB" sz="1300" b="1">
              <a:solidFill>
                <a:srgbClr val="000000"/>
              </a:solidFill>
            </a:endParaRPr>
          </a:p>
          <a:p>
            <a:pPr marL="0" indent="0">
              <a:buNone/>
            </a:pPr>
            <a:endParaRPr lang="en-GB" b="1">
              <a:solidFill>
                <a:srgbClr val="000000"/>
              </a:solidFill>
            </a:endParaRPr>
          </a:p>
          <a:p>
            <a:pPr marL="0" indent="0">
              <a:buNone/>
            </a:pPr>
            <a:endParaRPr lang="en-GB" b="1">
              <a:solidFill>
                <a:srgbClr val="000000"/>
              </a:solidFill>
            </a:endParaRPr>
          </a:p>
          <a:p>
            <a:pPr marL="0" indent="0">
              <a:buNone/>
            </a:pPr>
            <a:r>
              <a:rPr lang="en-GB" b="1">
                <a:solidFill>
                  <a:srgbClr val="000000"/>
                </a:solidFill>
              </a:rPr>
              <a:t>Advantages:</a:t>
            </a:r>
            <a:endParaRPr lang="en-GB" b="1">
              <a:solidFill>
                <a:srgbClr val="000000"/>
              </a:solidFill>
              <a:cs typeface="Calibri"/>
            </a:endParaRPr>
          </a:p>
          <a:p>
            <a:pPr>
              <a:buFont typeface="Arial"/>
              <a:buChar char="•"/>
            </a:pPr>
            <a:r>
              <a:rPr lang="en-GB">
                <a:solidFill>
                  <a:srgbClr val="000000"/>
                </a:solidFill>
                <a:ea typeface="+mn-lt"/>
                <a:cs typeface="+mn-lt"/>
              </a:rPr>
              <a:t>Help engage</a:t>
            </a:r>
          </a:p>
          <a:p>
            <a:pPr>
              <a:buFont typeface="Arial"/>
              <a:buChar char="•"/>
            </a:pPr>
            <a:r>
              <a:rPr lang="en-GB">
                <a:solidFill>
                  <a:srgbClr val="000000"/>
                </a:solidFill>
                <a:ea typeface="+mn-lt"/>
                <a:cs typeface="+mn-lt"/>
              </a:rPr>
              <a:t>Support learning</a:t>
            </a:r>
          </a:p>
          <a:p>
            <a:pPr>
              <a:buFont typeface="Arial"/>
              <a:buChar char="•"/>
            </a:pPr>
            <a:endParaRPr lang="en-GB">
              <a:solidFill>
                <a:srgbClr val="000000"/>
              </a:solidFill>
              <a:ea typeface="+mn-lt"/>
              <a:cs typeface="+mn-lt"/>
            </a:endParaRPr>
          </a:p>
          <a:p>
            <a:pPr marL="0" indent="0">
              <a:buNone/>
            </a:pPr>
            <a:r>
              <a:rPr lang="en-GB" b="1">
                <a:solidFill>
                  <a:srgbClr val="000000"/>
                </a:solidFill>
              </a:rPr>
              <a:t>Disadvantages:</a:t>
            </a:r>
            <a:endParaRPr lang="en-GB" b="1">
              <a:solidFill>
                <a:srgbClr val="000000"/>
              </a:solidFill>
              <a:cs typeface="Calibri" panose="020F0502020204030204"/>
            </a:endParaRPr>
          </a:p>
          <a:p>
            <a:r>
              <a:rPr lang="en-GB">
                <a:solidFill>
                  <a:srgbClr val="000000"/>
                </a:solidFill>
              </a:rPr>
              <a:t>Intense</a:t>
            </a:r>
            <a:endParaRPr lang="en-GB">
              <a:solidFill>
                <a:srgbClr val="000000"/>
              </a:solidFill>
              <a:cs typeface="Calibri"/>
            </a:endParaRPr>
          </a:p>
          <a:p>
            <a:r>
              <a:rPr lang="en-GB">
                <a:solidFill>
                  <a:srgbClr val="000000"/>
                </a:solidFill>
                <a:ea typeface="+mn-lt"/>
                <a:cs typeface="+mn-lt"/>
              </a:rPr>
              <a:t>Obsessive</a:t>
            </a:r>
          </a:p>
          <a:p>
            <a:r>
              <a:rPr lang="en-GB">
                <a:solidFill>
                  <a:srgbClr val="000000"/>
                </a:solidFill>
                <a:ea typeface="+mn-lt"/>
                <a:cs typeface="+mn-lt"/>
              </a:rPr>
              <a:t>Repetative</a:t>
            </a:r>
          </a:p>
          <a:p>
            <a:endParaRPr lang="en-GB">
              <a:solidFill>
                <a:srgbClr val="000000"/>
              </a:solidFill>
              <a:ea typeface="+mn-lt"/>
              <a:cs typeface="+mn-lt"/>
            </a:endParaRPr>
          </a:p>
          <a:p>
            <a:pPr marL="0" indent="0">
              <a:buNone/>
            </a:pPr>
            <a:r>
              <a:rPr lang="en-GB">
                <a:solidFill>
                  <a:srgbClr val="000000"/>
                </a:solidFill>
                <a:ea typeface="+mn-lt"/>
                <a:cs typeface="+mn-lt"/>
              </a:rPr>
              <a:t>Be flexible unless causing distress or interferring with another child's learning</a:t>
            </a:r>
            <a:endParaRPr lang="en-GB">
              <a:solidFill>
                <a:srgbClr val="000000"/>
              </a:solidFill>
              <a:cs typeface="Calibri" panose="020F0502020204030204"/>
            </a:endParaRPr>
          </a:p>
          <a:p>
            <a:endParaRPr lang="en-GB" sz="1300">
              <a:solidFill>
                <a:srgbClr val="000000"/>
              </a:solidFill>
              <a:cs typeface="Calibri" panose="020F0502020204030204"/>
            </a:endParaRPr>
          </a:p>
          <a:p>
            <a:endParaRPr lang="en-GB" sz="1300">
              <a:solidFill>
                <a:srgbClr val="000000"/>
              </a:solidFill>
              <a:cs typeface="Calibri" panose="020F0502020204030204"/>
            </a:endParaRPr>
          </a:p>
        </p:txBody>
      </p:sp>
      <p:sp>
        <p:nvSpPr>
          <p:cNvPr id="6" name="TextBox 5">
            <a:extLst>
              <a:ext uri="{FF2B5EF4-FFF2-40B4-BE49-F238E27FC236}">
                <a16:creationId xmlns:a16="http://schemas.microsoft.com/office/drawing/2014/main" id="{7AEBDC79-62CD-49C0-9CD7-3B0C81449AAF}"/>
              </a:ext>
            </a:extLst>
          </p:cNvPr>
          <p:cNvSpPr txBox="1"/>
          <p:nvPr/>
        </p:nvSpPr>
        <p:spPr>
          <a:xfrm>
            <a:off x="1346887" y="6474939"/>
            <a:ext cx="274319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(Google image, 2020)</a:t>
            </a:r>
          </a:p>
        </p:txBody>
      </p:sp>
      <p:sp>
        <p:nvSpPr>
          <p:cNvPr id="5" name="TextBox 4">
            <a:extLst>
              <a:ext uri="{FF2B5EF4-FFF2-40B4-BE49-F238E27FC236}">
                <a16:creationId xmlns:a16="http://schemas.microsoft.com/office/drawing/2014/main" id="{DF1C9D38-BA28-4AAD-AA49-D9B5F0620F48}"/>
              </a:ext>
            </a:extLst>
          </p:cNvPr>
          <p:cNvSpPr txBox="1"/>
          <p:nvPr/>
        </p:nvSpPr>
        <p:spPr>
          <a:xfrm>
            <a:off x="10840995" y="6474939"/>
            <a:ext cx="143544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cs typeface="Calibri"/>
              </a:rPr>
              <a:t>(Singer, 2020)</a:t>
            </a:r>
          </a:p>
        </p:txBody>
      </p:sp>
    </p:spTree>
    <p:extLst>
      <p:ext uri="{BB962C8B-B14F-4D97-AF65-F5344CB8AC3E}">
        <p14:creationId xmlns:p14="http://schemas.microsoft.com/office/powerpoint/2010/main" val="6114796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FA67CD3-AB4E-4A7A-BEB8-53C445D8C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7CF545F-9C2E-4446-97CD-AD92990C2B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4413999-5611-4C3A-9B45-32779028DAB9}"/>
              </a:ext>
            </a:extLst>
          </p:cNvPr>
          <p:cNvSpPr>
            <a:spLocks noGrp="1"/>
          </p:cNvSpPr>
          <p:nvPr>
            <p:ph type="title"/>
          </p:nvPr>
        </p:nvSpPr>
        <p:spPr>
          <a:xfrm>
            <a:off x="5606915" y="136848"/>
            <a:ext cx="6501975" cy="1454051"/>
          </a:xfrm>
        </p:spPr>
        <p:txBody>
          <a:bodyPr>
            <a:normAutofit fontScale="90000"/>
          </a:bodyPr>
          <a:lstStyle/>
          <a:p>
            <a:br>
              <a:rPr lang="en-GB" sz="3100" b="1">
                <a:latin typeface="Calibri"/>
                <a:cs typeface="Calibri"/>
              </a:rPr>
            </a:br>
            <a:r>
              <a:rPr lang="en-GB" b="1">
                <a:solidFill>
                  <a:srgbClr val="000000"/>
                </a:solidFill>
                <a:latin typeface="Calibri"/>
                <a:cs typeface="Calibri"/>
              </a:rPr>
              <a:t>Applied Behaviour Analysis (ABA)</a:t>
            </a:r>
            <a:endParaRPr lang="en-US" b="1">
              <a:solidFill>
                <a:srgbClr val="000000"/>
              </a:solidFill>
              <a:latin typeface="Calibri"/>
              <a:cs typeface="Calibri"/>
            </a:endParaRPr>
          </a:p>
          <a:p>
            <a:endParaRPr lang="en-GB" sz="3100" b="1">
              <a:solidFill>
                <a:srgbClr val="000000"/>
              </a:solidFill>
              <a:latin typeface="Calibri"/>
              <a:cs typeface="Calibri Light"/>
            </a:endParaRPr>
          </a:p>
        </p:txBody>
      </p:sp>
      <p:sp>
        <p:nvSpPr>
          <p:cNvPr id="15"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picture containing drawing&#10;&#10;Description generated with very high confidence">
            <a:extLst>
              <a:ext uri="{FF2B5EF4-FFF2-40B4-BE49-F238E27FC236}">
                <a16:creationId xmlns:a16="http://schemas.microsoft.com/office/drawing/2014/main" id="{F33BAD3E-8E03-4E84-92F1-76E544BD5901}"/>
              </a:ext>
            </a:extLst>
          </p:cNvPr>
          <p:cNvPicPr>
            <a:picLocks noChangeAspect="1"/>
          </p:cNvPicPr>
          <p:nvPr/>
        </p:nvPicPr>
        <p:blipFill rotWithShape="1">
          <a:blip r:embed="rId3"/>
          <a:srcRect l="5212" t="11696" r="10098" b="-1754"/>
          <a:stretch/>
        </p:blipFill>
        <p:spPr>
          <a:xfrm>
            <a:off x="762724" y="1288796"/>
            <a:ext cx="3101221" cy="1835779"/>
          </a:xfrm>
          <a:prstGeom prst="rect">
            <a:avLst/>
          </a:prstGeom>
        </p:spPr>
      </p:pic>
      <p:sp>
        <p:nvSpPr>
          <p:cNvPr id="4" name="TextBox 3">
            <a:extLst>
              <a:ext uri="{FF2B5EF4-FFF2-40B4-BE49-F238E27FC236}">
                <a16:creationId xmlns:a16="http://schemas.microsoft.com/office/drawing/2014/main" id="{BE0A0C06-25C6-47EF-B091-4B5460336CA0}"/>
              </a:ext>
            </a:extLst>
          </p:cNvPr>
          <p:cNvSpPr txBox="1"/>
          <p:nvPr/>
        </p:nvSpPr>
        <p:spPr>
          <a:xfrm>
            <a:off x="474835" y="3240944"/>
            <a:ext cx="4864442" cy="25442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400" b="1"/>
              <a:t>Benefits:</a:t>
            </a:r>
            <a:endParaRPr lang="en-GB" sz="2400">
              <a:ea typeface="+mn-lt"/>
              <a:cs typeface="+mn-lt"/>
            </a:endParaRPr>
          </a:p>
          <a:p>
            <a:pPr marL="342900" indent="-342900">
              <a:lnSpc>
                <a:spcPct val="90000"/>
              </a:lnSpc>
              <a:spcBef>
                <a:spcPts val="1000"/>
              </a:spcBef>
              <a:buFont typeface="Arial"/>
              <a:buChar char="•"/>
            </a:pPr>
            <a:r>
              <a:rPr lang="en-GB" sz="2400"/>
              <a:t>Increases good behaviour</a:t>
            </a:r>
            <a:endParaRPr lang="en-GB" sz="2400">
              <a:ea typeface="+mn-lt"/>
              <a:cs typeface="+mn-lt"/>
            </a:endParaRPr>
          </a:p>
          <a:p>
            <a:pPr marL="342900" indent="-342900">
              <a:lnSpc>
                <a:spcPct val="90000"/>
              </a:lnSpc>
              <a:spcBef>
                <a:spcPts val="1000"/>
              </a:spcBef>
              <a:buFont typeface="Arial"/>
              <a:buChar char="•"/>
            </a:pPr>
            <a:r>
              <a:rPr lang="en-GB" sz="2400"/>
              <a:t>Improves communication</a:t>
            </a:r>
            <a:endParaRPr lang="en-GB" sz="2400">
              <a:ea typeface="+mn-lt"/>
              <a:cs typeface="+mn-lt"/>
            </a:endParaRPr>
          </a:p>
          <a:p>
            <a:pPr marL="342900" indent="-342900">
              <a:lnSpc>
                <a:spcPct val="90000"/>
              </a:lnSpc>
              <a:spcBef>
                <a:spcPts val="1000"/>
              </a:spcBef>
              <a:buFont typeface="Arial"/>
              <a:buChar char="•"/>
            </a:pPr>
            <a:r>
              <a:rPr lang="en-GB" sz="2400"/>
              <a:t>Minimises disruptions</a:t>
            </a:r>
            <a:endParaRPr lang="en-GB" sz="2400">
              <a:ea typeface="+mn-lt"/>
              <a:cs typeface="+mn-lt"/>
            </a:endParaRPr>
          </a:p>
          <a:p>
            <a:pPr marL="342900" indent="-342900">
              <a:lnSpc>
                <a:spcPct val="90000"/>
              </a:lnSpc>
              <a:spcBef>
                <a:spcPts val="1000"/>
              </a:spcBef>
              <a:buFont typeface="Arial"/>
              <a:buChar char="•"/>
            </a:pPr>
            <a:r>
              <a:rPr lang="en-GB" sz="2400"/>
              <a:t>Teaches basic skills</a:t>
            </a:r>
            <a:endParaRPr lang="en-GB" sz="2400">
              <a:ea typeface="+mn-lt"/>
              <a:cs typeface="+mn-lt"/>
            </a:endParaRPr>
          </a:p>
          <a:p>
            <a:pPr algn="l"/>
            <a:endParaRPr lang="en-GB">
              <a:cs typeface="Calibri"/>
            </a:endParaRPr>
          </a:p>
        </p:txBody>
      </p:sp>
      <p:sp>
        <p:nvSpPr>
          <p:cNvPr id="5" name="TextBox 4">
            <a:extLst>
              <a:ext uri="{FF2B5EF4-FFF2-40B4-BE49-F238E27FC236}">
                <a16:creationId xmlns:a16="http://schemas.microsoft.com/office/drawing/2014/main" id="{20C7AAEF-4B77-4DFE-8197-8A1068CF7D59}"/>
              </a:ext>
            </a:extLst>
          </p:cNvPr>
          <p:cNvSpPr txBox="1"/>
          <p:nvPr/>
        </p:nvSpPr>
        <p:spPr>
          <a:xfrm>
            <a:off x="8194589" y="6464643"/>
            <a:ext cx="4720280"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GB" sz="1600"/>
              <a:t>(Ayers, et al., 2000, Child Mind Institute, 2020)</a:t>
            </a:r>
            <a:endParaRPr lang="en-US" sz="1600"/>
          </a:p>
        </p:txBody>
      </p:sp>
      <p:sp>
        <p:nvSpPr>
          <p:cNvPr id="8" name="TextBox 7">
            <a:extLst>
              <a:ext uri="{FF2B5EF4-FFF2-40B4-BE49-F238E27FC236}">
                <a16:creationId xmlns:a16="http://schemas.microsoft.com/office/drawing/2014/main" id="{C67BDCDA-863B-4006-82F0-C18FB3D44BC8}"/>
              </a:ext>
            </a:extLst>
          </p:cNvPr>
          <p:cNvSpPr txBox="1"/>
          <p:nvPr/>
        </p:nvSpPr>
        <p:spPr>
          <a:xfrm>
            <a:off x="5609968" y="1717589"/>
            <a:ext cx="6501713"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cs typeface="Segoe UI"/>
              </a:rPr>
              <a:t>Helps understand why specific behaviours happen due to real life situations or the environment.​</a:t>
            </a:r>
          </a:p>
          <a:p>
            <a:r>
              <a:rPr lang="en-GB" sz="2400">
                <a:cs typeface="Segoe UI"/>
              </a:rPr>
              <a:t>To begin visual and/or verbal prompts are broken down into simple </a:t>
            </a:r>
            <a:r>
              <a:rPr lang="en-GB" sz="2400" b="1">
                <a:cs typeface="Segoe UI"/>
              </a:rPr>
              <a:t>ABC</a:t>
            </a:r>
            <a:r>
              <a:rPr lang="en-GB" sz="2400">
                <a:cs typeface="Segoe UI"/>
              </a:rPr>
              <a:t> steps:</a:t>
            </a:r>
            <a:r>
              <a:rPr lang="en-US" sz="2400">
                <a:cs typeface="Segoe UI"/>
              </a:rPr>
              <a:t>​</a:t>
            </a:r>
          </a:p>
          <a:p>
            <a:r>
              <a:rPr lang="en-GB" sz="2400" b="1">
                <a:cs typeface="Segoe UI"/>
              </a:rPr>
              <a:t>Antecedent &gt; Behavior &gt; Consequence</a:t>
            </a:r>
            <a:r>
              <a:rPr lang="en-GB" sz="2400">
                <a:cs typeface="Segoe UI"/>
              </a:rPr>
              <a:t>​</a:t>
            </a:r>
          </a:p>
          <a:p>
            <a:r>
              <a:rPr lang="en-GB" sz="2400">
                <a:cs typeface="Segoe UI"/>
              </a:rPr>
              <a:t>Prompts are gradually withdrawn and replaced with positive reinforcements or incentives until the child recognises that something good will happen for them if they continue to repeat their pleasing behaviour.</a:t>
            </a:r>
            <a:r>
              <a:rPr lang="en-US" sz="2400">
                <a:cs typeface="Segoe UI"/>
              </a:rPr>
              <a:t>​</a:t>
            </a:r>
          </a:p>
          <a:p>
            <a:r>
              <a:rPr lang="en-GB" sz="2400" b="1">
                <a:cs typeface="Segoe UI"/>
              </a:rPr>
              <a:t>The aim</a:t>
            </a:r>
            <a:r>
              <a:rPr lang="en-GB" sz="2400">
                <a:cs typeface="Segoe UI"/>
              </a:rPr>
              <a:t>: to replace negative behaviours with positive ones.</a:t>
            </a:r>
          </a:p>
        </p:txBody>
      </p:sp>
    </p:spTree>
    <p:extLst>
      <p:ext uri="{BB962C8B-B14F-4D97-AF65-F5344CB8AC3E}">
        <p14:creationId xmlns:p14="http://schemas.microsoft.com/office/powerpoint/2010/main" val="3891085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D8D9A-42A2-4338-8D69-849DEA44A657}"/>
              </a:ext>
            </a:extLst>
          </p:cNvPr>
          <p:cNvSpPr>
            <a:spLocks noGrp="1"/>
          </p:cNvSpPr>
          <p:nvPr>
            <p:ph type="title"/>
          </p:nvPr>
        </p:nvSpPr>
        <p:spPr>
          <a:xfrm>
            <a:off x="1044145" y="375422"/>
            <a:ext cx="10309655" cy="1335860"/>
          </a:xfrm>
        </p:spPr>
        <p:txBody>
          <a:bodyPr/>
          <a:lstStyle/>
          <a:p>
            <a:r>
              <a:rPr lang="en-GB" b="1">
                <a:latin typeface="Calibri"/>
                <a:cs typeface="Calibri Light"/>
              </a:rPr>
              <a:t>Practical Tasks</a:t>
            </a:r>
            <a:endParaRPr lang="en-GB" b="1">
              <a:latin typeface="Calibri"/>
            </a:endParaRPr>
          </a:p>
        </p:txBody>
      </p:sp>
      <p:sp>
        <p:nvSpPr>
          <p:cNvPr id="3" name="Content Placeholder 2">
            <a:extLst>
              <a:ext uri="{FF2B5EF4-FFF2-40B4-BE49-F238E27FC236}">
                <a16:creationId xmlns:a16="http://schemas.microsoft.com/office/drawing/2014/main" id="{90E1F1AF-E9E2-4809-B620-4725CD036F36}"/>
              </a:ext>
            </a:extLst>
          </p:cNvPr>
          <p:cNvSpPr>
            <a:spLocks noGrp="1"/>
          </p:cNvSpPr>
          <p:nvPr>
            <p:ph idx="1"/>
          </p:nvPr>
        </p:nvSpPr>
        <p:spPr>
          <a:xfrm>
            <a:off x="1044146" y="1949193"/>
            <a:ext cx="2010034" cy="4351338"/>
          </a:xfrm>
        </p:spPr>
        <p:txBody>
          <a:bodyPr vert="horz" lIns="91440" tIns="45720" rIns="91440" bIns="45720" rtlCol="0" anchor="t">
            <a:normAutofit/>
          </a:bodyPr>
          <a:lstStyle/>
          <a:p>
            <a:pPr marL="0" indent="0">
              <a:buNone/>
            </a:pPr>
            <a:r>
              <a:rPr lang="en-GB" b="1">
                <a:cs typeface="Calibri"/>
              </a:rPr>
              <a:t>Group 1:</a:t>
            </a:r>
            <a:r>
              <a:rPr lang="en-GB">
                <a:cs typeface="Calibri"/>
              </a:rPr>
              <a:t> </a:t>
            </a:r>
          </a:p>
          <a:p>
            <a:pPr marL="0" indent="0">
              <a:buNone/>
            </a:pPr>
            <a:endParaRPr lang="en-GB">
              <a:cs typeface="Calibri"/>
            </a:endParaRPr>
          </a:p>
          <a:p>
            <a:pPr marL="0" indent="0">
              <a:buNone/>
            </a:pPr>
            <a:endParaRPr lang="en-GB">
              <a:cs typeface="Calibri"/>
            </a:endParaRPr>
          </a:p>
          <a:p>
            <a:pPr marL="0" indent="0">
              <a:buNone/>
            </a:pPr>
            <a:r>
              <a:rPr lang="en-GB" b="1">
                <a:cs typeface="Calibri"/>
              </a:rPr>
              <a:t>Group 2:</a:t>
            </a:r>
            <a:endParaRPr lang="en-GB">
              <a:cs typeface="Calibri"/>
            </a:endParaRPr>
          </a:p>
          <a:p>
            <a:pPr marL="0" indent="0">
              <a:buNone/>
            </a:pPr>
            <a:endParaRPr lang="en-GB" b="1">
              <a:cs typeface="Calibri"/>
            </a:endParaRPr>
          </a:p>
          <a:p>
            <a:pPr marL="0" indent="0">
              <a:buNone/>
            </a:pPr>
            <a:endParaRPr lang="en-GB" b="1">
              <a:cs typeface="Calibri"/>
            </a:endParaRPr>
          </a:p>
          <a:p>
            <a:pPr marL="0" indent="0">
              <a:buNone/>
            </a:pPr>
            <a:r>
              <a:rPr lang="en-GB" b="1">
                <a:cs typeface="Calibri"/>
              </a:rPr>
              <a:t>Group 3:</a:t>
            </a:r>
            <a:r>
              <a:rPr lang="en-GB">
                <a:cs typeface="Calibri"/>
              </a:rPr>
              <a:t> </a:t>
            </a:r>
          </a:p>
          <a:p>
            <a:pPr marL="0" indent="0">
              <a:buNone/>
            </a:pPr>
            <a:endParaRPr lang="en-GB">
              <a:cs typeface="Calibri"/>
            </a:endParaRPr>
          </a:p>
        </p:txBody>
      </p:sp>
      <p:sp>
        <p:nvSpPr>
          <p:cNvPr id="4" name="TextBox 3">
            <a:extLst>
              <a:ext uri="{FF2B5EF4-FFF2-40B4-BE49-F238E27FC236}">
                <a16:creationId xmlns:a16="http://schemas.microsoft.com/office/drawing/2014/main" id="{C7116D72-9E30-4E61-A5C7-3BCF96E75377}"/>
              </a:ext>
            </a:extLst>
          </p:cNvPr>
          <p:cNvSpPr txBox="1"/>
          <p:nvPr/>
        </p:nvSpPr>
        <p:spPr>
          <a:xfrm>
            <a:off x="4312508" y="5002426"/>
            <a:ext cx="7685901" cy="19697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ea typeface="+mn-lt"/>
                <a:cs typeface="+mn-lt"/>
              </a:rPr>
              <a:t>Design a classroom with a sensory corner to reduce the amount of time spent out of the class</a:t>
            </a:r>
          </a:p>
          <a:p>
            <a:endParaRPr lang="en-GB" sz="2400">
              <a:cs typeface="Calibri"/>
            </a:endParaRPr>
          </a:p>
          <a:p>
            <a:endParaRPr lang="en-GB" sz="2400">
              <a:cs typeface="Calibri"/>
            </a:endParaRPr>
          </a:p>
          <a:p>
            <a:endParaRPr lang="en-GB">
              <a:cs typeface="Calibri"/>
            </a:endParaRPr>
          </a:p>
        </p:txBody>
      </p:sp>
      <p:sp>
        <p:nvSpPr>
          <p:cNvPr id="5" name="TextBox 4">
            <a:extLst>
              <a:ext uri="{FF2B5EF4-FFF2-40B4-BE49-F238E27FC236}">
                <a16:creationId xmlns:a16="http://schemas.microsoft.com/office/drawing/2014/main" id="{1FB060C9-61AC-4BBB-80EB-B250022BA8F7}"/>
              </a:ext>
            </a:extLst>
          </p:cNvPr>
          <p:cNvSpPr txBox="1"/>
          <p:nvPr/>
        </p:nvSpPr>
        <p:spPr>
          <a:xfrm>
            <a:off x="4311221" y="1953139"/>
            <a:ext cx="7428468"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t>Create a Sensory Story around a Specific Interest for when the school bell rings</a:t>
            </a:r>
            <a:endParaRPr lang="en-US" sz="2800">
              <a:cs typeface="Calibri"/>
            </a:endParaRPr>
          </a:p>
        </p:txBody>
      </p:sp>
      <p:sp>
        <p:nvSpPr>
          <p:cNvPr id="6" name="TextBox 5">
            <a:extLst>
              <a:ext uri="{FF2B5EF4-FFF2-40B4-BE49-F238E27FC236}">
                <a16:creationId xmlns:a16="http://schemas.microsoft.com/office/drawing/2014/main" id="{80C22D76-E69D-4033-AF99-A924AE5F8CA6}"/>
              </a:ext>
            </a:extLst>
          </p:cNvPr>
          <p:cNvSpPr txBox="1"/>
          <p:nvPr/>
        </p:nvSpPr>
        <p:spPr>
          <a:xfrm>
            <a:off x="4309934" y="3424365"/>
            <a:ext cx="7428468"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a:t>Design an Emoji System to support a child with their emotional needs</a:t>
            </a:r>
            <a:endParaRPr lang="en-US" sz="2800"/>
          </a:p>
        </p:txBody>
      </p:sp>
    </p:spTree>
    <p:extLst>
      <p:ext uri="{BB962C8B-B14F-4D97-AF65-F5344CB8AC3E}">
        <p14:creationId xmlns:p14="http://schemas.microsoft.com/office/powerpoint/2010/main" val="37735796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56F5174-31D9-4DBB-AAB7-A1FD7BDB13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614875"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AE113210-7872-481A-ADE6-3A05CCAF5E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1367F03-8AD7-4730-B03C-561F34D3D290}"/>
              </a:ext>
            </a:extLst>
          </p:cNvPr>
          <p:cNvSpPr>
            <a:spLocks noGrp="1"/>
          </p:cNvSpPr>
          <p:nvPr>
            <p:ph type="title"/>
          </p:nvPr>
        </p:nvSpPr>
        <p:spPr>
          <a:xfrm>
            <a:off x="6094105" y="517205"/>
            <a:ext cx="5801759" cy="1454051"/>
          </a:xfrm>
        </p:spPr>
        <p:txBody>
          <a:bodyPr>
            <a:normAutofit/>
          </a:bodyPr>
          <a:lstStyle/>
          <a:p>
            <a:r>
              <a:rPr lang="en-GB" sz="3700" b="1">
                <a:solidFill>
                  <a:srgbClr val="000000"/>
                </a:solidFill>
                <a:latin typeface="Calibri"/>
                <a:cs typeface="Calibri Light"/>
              </a:rPr>
              <a:t>Feedback Ideas from</a:t>
            </a:r>
            <a:br>
              <a:rPr lang="en-GB" sz="3700" b="1">
                <a:solidFill>
                  <a:srgbClr val="000000"/>
                </a:solidFill>
                <a:latin typeface="Calibri"/>
                <a:cs typeface="Calibri Light"/>
              </a:rPr>
            </a:br>
            <a:r>
              <a:rPr lang="en-GB" sz="3700" b="1">
                <a:solidFill>
                  <a:srgbClr val="000000"/>
                </a:solidFill>
                <a:latin typeface="Calibri"/>
                <a:cs typeface="Calibri Light"/>
              </a:rPr>
              <a:t>Group Tasks</a:t>
            </a:r>
            <a:endParaRPr lang="en-GB" sz="3700" b="1">
              <a:solidFill>
                <a:srgbClr val="000000"/>
              </a:solidFill>
              <a:latin typeface="Calibri Light" panose="020F0302020204030204"/>
              <a:cs typeface="Calibri Light" panose="020F0302020204030204"/>
            </a:endParaRPr>
          </a:p>
        </p:txBody>
      </p:sp>
      <p:sp>
        <p:nvSpPr>
          <p:cNvPr id="13" name="Freeform 62">
            <a:extLst>
              <a:ext uri="{FF2B5EF4-FFF2-40B4-BE49-F238E27FC236}">
                <a16:creationId xmlns:a16="http://schemas.microsoft.com/office/drawing/2014/main" id="{F9A95BEE-6BB1-4A28-A8E6-A34B2E42E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picture containing drawing&#10;&#10;Description generated with very high confidence">
            <a:extLst>
              <a:ext uri="{FF2B5EF4-FFF2-40B4-BE49-F238E27FC236}">
                <a16:creationId xmlns:a16="http://schemas.microsoft.com/office/drawing/2014/main" id="{87ACEF7E-14C0-4CC6-A03C-4F18C4C91131}"/>
              </a:ext>
            </a:extLst>
          </p:cNvPr>
          <p:cNvPicPr>
            <a:picLocks noChangeAspect="1"/>
          </p:cNvPicPr>
          <p:nvPr/>
        </p:nvPicPr>
        <p:blipFill rotWithShape="1">
          <a:blip r:embed="rId3">
            <a:alphaModFix/>
          </a:blip>
          <a:srcRect l="6368" r="2" b="2"/>
          <a:stretch/>
        </p:blipFill>
        <p:spPr>
          <a:xfrm>
            <a:off x="20" y="907231"/>
            <a:ext cx="4838021" cy="5063738"/>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sp>
        <p:nvSpPr>
          <p:cNvPr id="3" name="Content Placeholder 2">
            <a:extLst>
              <a:ext uri="{FF2B5EF4-FFF2-40B4-BE49-F238E27FC236}">
                <a16:creationId xmlns:a16="http://schemas.microsoft.com/office/drawing/2014/main" id="{037D45C1-7424-45E6-A358-6B1DA063BDEF}"/>
              </a:ext>
            </a:extLst>
          </p:cNvPr>
          <p:cNvSpPr>
            <a:spLocks noGrp="1"/>
          </p:cNvSpPr>
          <p:nvPr>
            <p:ph idx="1"/>
          </p:nvPr>
        </p:nvSpPr>
        <p:spPr>
          <a:xfrm>
            <a:off x="6090574" y="2421682"/>
            <a:ext cx="6013421" cy="3639289"/>
          </a:xfrm>
        </p:spPr>
        <p:txBody>
          <a:bodyPr vert="horz" lIns="91440" tIns="45720" rIns="91440" bIns="45720" rtlCol="0" anchor="ctr">
            <a:noAutofit/>
          </a:bodyPr>
          <a:lstStyle/>
          <a:p>
            <a:pPr marL="0" indent="0">
              <a:buNone/>
            </a:pPr>
            <a:r>
              <a:rPr lang="en-GB" b="1">
                <a:solidFill>
                  <a:srgbClr val="000000"/>
                </a:solidFill>
                <a:cs typeface="Calibri"/>
              </a:rPr>
              <a:t>Group 1:</a:t>
            </a:r>
            <a:r>
              <a:rPr lang="en-GB">
                <a:solidFill>
                  <a:srgbClr val="000000"/>
                </a:solidFill>
                <a:cs typeface="Calibri"/>
              </a:rPr>
              <a:t> </a:t>
            </a:r>
          </a:p>
          <a:p>
            <a:pPr marL="0" indent="0">
              <a:buNone/>
            </a:pPr>
            <a:r>
              <a:rPr lang="en-GB">
                <a:solidFill>
                  <a:srgbClr val="000000"/>
                </a:solidFill>
                <a:cs typeface="Calibri"/>
              </a:rPr>
              <a:t>Sensory Story: </a:t>
            </a:r>
          </a:p>
          <a:p>
            <a:r>
              <a:rPr lang="en-GB">
                <a:solidFill>
                  <a:srgbClr val="000000"/>
                </a:solidFill>
                <a:cs typeface="Calibri"/>
              </a:rPr>
              <a:t>Could include something to replicate the noise of the school bell and give the child the opportunity to touch and control the sound in a real-life scenario, to raise their awareness and understanding of its purpose and when it is expected to help reduce anxiety.</a:t>
            </a:r>
            <a:endParaRPr lang="en-GB"/>
          </a:p>
          <a:p>
            <a:pPr marL="0" indent="0">
              <a:buNone/>
            </a:pPr>
            <a:endParaRPr lang="en-GB" sz="2000" b="1">
              <a:solidFill>
                <a:srgbClr val="000000"/>
              </a:solidFill>
              <a:cs typeface="Calibri"/>
            </a:endParaRPr>
          </a:p>
        </p:txBody>
      </p:sp>
    </p:spTree>
    <p:extLst>
      <p:ext uri="{BB962C8B-B14F-4D97-AF65-F5344CB8AC3E}">
        <p14:creationId xmlns:p14="http://schemas.microsoft.com/office/powerpoint/2010/main" val="32362736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BC9EFE1-D8CB-4668-9980-DB108327A7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7CBAE1BD-B8E4-4029-8AA2-C77E4FED98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4" name="TextBox 3">
            <a:extLst>
              <a:ext uri="{FF2B5EF4-FFF2-40B4-BE49-F238E27FC236}">
                <a16:creationId xmlns:a16="http://schemas.microsoft.com/office/drawing/2014/main" id="{0544C820-7973-444B-9362-096064BEFA7C}"/>
              </a:ext>
            </a:extLst>
          </p:cNvPr>
          <p:cNvSpPr txBox="1"/>
          <p:nvPr/>
        </p:nvSpPr>
        <p:spPr>
          <a:xfrm>
            <a:off x="642783" y="1236656"/>
            <a:ext cx="4981502" cy="210107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spcAft>
                <a:spcPts val="600"/>
              </a:spcAft>
            </a:pPr>
            <a:r>
              <a:rPr lang="en-US" sz="2800" b="1">
                <a:solidFill>
                  <a:srgbClr val="000000"/>
                </a:solidFill>
                <a:latin typeface="Calibri"/>
                <a:ea typeface="+mj-ea"/>
                <a:cs typeface="Calibri"/>
              </a:rPr>
              <a:t>Group 2: </a:t>
            </a:r>
            <a:r>
              <a:rPr lang="en-US" sz="2800">
                <a:solidFill>
                  <a:srgbClr val="000000"/>
                </a:solidFill>
                <a:latin typeface="Calibri"/>
                <a:ea typeface="+mj-ea"/>
                <a:cs typeface="Calibri"/>
              </a:rPr>
              <a:t>​</a:t>
            </a:r>
          </a:p>
          <a:p>
            <a:pPr>
              <a:lnSpc>
                <a:spcPct val="90000"/>
              </a:lnSpc>
              <a:spcBef>
                <a:spcPct val="0"/>
              </a:spcBef>
              <a:spcAft>
                <a:spcPts val="600"/>
              </a:spcAft>
            </a:pPr>
            <a:r>
              <a:rPr lang="en-US" sz="2800">
                <a:solidFill>
                  <a:srgbClr val="000000"/>
                </a:solidFill>
                <a:latin typeface="Calibri"/>
                <a:ea typeface="+mj-ea"/>
                <a:cs typeface="Calibri"/>
              </a:rPr>
              <a:t>Emoji System: </a:t>
            </a:r>
            <a:endParaRPr lang="en-US">
              <a:solidFill>
                <a:srgbClr val="000000"/>
              </a:solidFill>
              <a:latin typeface="Calibri"/>
              <a:ea typeface="+mj-ea"/>
              <a:cs typeface="Calibri"/>
            </a:endParaRPr>
          </a:p>
          <a:p>
            <a:pPr marL="457200" indent="-457200">
              <a:lnSpc>
                <a:spcPct val="90000"/>
              </a:lnSpc>
              <a:spcBef>
                <a:spcPct val="0"/>
              </a:spcBef>
              <a:spcAft>
                <a:spcPts val="600"/>
              </a:spcAft>
              <a:buFont typeface="Arial"/>
              <a:buChar char="•"/>
            </a:pPr>
            <a:r>
              <a:rPr lang="en-US" sz="2800">
                <a:solidFill>
                  <a:srgbClr val="000000"/>
                </a:solidFill>
                <a:latin typeface="Calibri"/>
                <a:ea typeface="+mj-ea"/>
                <a:cs typeface="Calibri"/>
              </a:rPr>
              <a:t>To support Emotional needs. Think about text messaging and what emoji's you would use to express your feelings of sadness, fear, happiness, anger etc. ​Could be a wall chart they could hang by their individual work area or individual cards.</a:t>
            </a:r>
            <a:endParaRPr lang="en-US">
              <a:ea typeface="+mj-ea"/>
              <a:cs typeface="Calibri"/>
            </a:endParaRPr>
          </a:p>
        </p:txBody>
      </p:sp>
      <p:sp>
        <p:nvSpPr>
          <p:cNvPr id="14"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5" descr="A picture containing drawing, food&#10;&#10;Description generated with very high confidence">
            <a:extLst>
              <a:ext uri="{FF2B5EF4-FFF2-40B4-BE49-F238E27FC236}">
                <a16:creationId xmlns:a16="http://schemas.microsoft.com/office/drawing/2014/main" id="{433C25E0-11C5-41B1-9687-4A46A9EBC4F4}"/>
              </a:ext>
            </a:extLst>
          </p:cNvPr>
          <p:cNvPicPr>
            <a:picLocks noChangeAspect="1"/>
          </p:cNvPicPr>
          <p:nvPr/>
        </p:nvPicPr>
        <p:blipFill rotWithShape="1">
          <a:blip r:embed="rId3"/>
          <a:srcRect r="1" b="11229"/>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3986324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12">
            <a:extLst>
              <a:ext uri="{FF2B5EF4-FFF2-40B4-BE49-F238E27FC236}">
                <a16:creationId xmlns:a16="http://schemas.microsoft.com/office/drawing/2014/main" id="{4D834D36-D981-4EDD-B062-077BAB9C7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314" cy="6858000"/>
          </a:xfrm>
          <a:prstGeom prst="rect">
            <a:avLst/>
          </a:prstGeom>
          <a:gradFill>
            <a:gsLst>
              <a:gs pos="0">
                <a:schemeClr val="accent6"/>
              </a:gs>
              <a:gs pos="25000">
                <a:schemeClr val="accent6"/>
              </a:gs>
              <a:gs pos="94000">
                <a:schemeClr val="accent1"/>
              </a:gs>
              <a:gs pos="100000">
                <a:schemeClr val="accent1"/>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4">
            <a:extLst>
              <a:ext uri="{FF2B5EF4-FFF2-40B4-BE49-F238E27FC236}">
                <a16:creationId xmlns:a16="http://schemas.microsoft.com/office/drawing/2014/main" id="{6CFD523C-CC0D-41EB-B7F7-C615B5715FE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Freeform 68">
            <a:extLst>
              <a:ext uri="{FF2B5EF4-FFF2-40B4-BE49-F238E27FC236}">
                <a16:creationId xmlns:a16="http://schemas.microsoft.com/office/drawing/2014/main" id="{251BB4E6-C169-431D-9D53-2BBEBFFD15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9782" y="2"/>
            <a:ext cx="3614335" cy="2178813"/>
          </a:xfrm>
          <a:custGeom>
            <a:avLst/>
            <a:gdLst>
              <a:gd name="connsiteX0" fmla="*/ 38628 w 3614335"/>
              <a:gd name="connsiteY0" fmla="*/ 0 h 2178813"/>
              <a:gd name="connsiteX1" fmla="*/ 3575707 w 3614335"/>
              <a:gd name="connsiteY1" fmla="*/ 0 h 2178813"/>
              <a:gd name="connsiteX2" fmla="*/ 3577619 w 3614335"/>
              <a:gd name="connsiteY2" fmla="*/ 7439 h 2178813"/>
              <a:gd name="connsiteX3" fmla="*/ 3614335 w 3614335"/>
              <a:gd name="connsiteY3" fmla="*/ 371646 h 2178813"/>
              <a:gd name="connsiteX4" fmla="*/ 1807167 w 3614335"/>
              <a:gd name="connsiteY4" fmla="*/ 2178813 h 2178813"/>
              <a:gd name="connsiteX5" fmla="*/ 0 w 3614335"/>
              <a:gd name="connsiteY5" fmla="*/ 371646 h 2178813"/>
              <a:gd name="connsiteX6" fmla="*/ 36715 w 3614335"/>
              <a:gd name="connsiteY6" fmla="*/ 7439 h 2178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14335" h="2178813">
                <a:moveTo>
                  <a:pt x="38628" y="0"/>
                </a:moveTo>
                <a:lnTo>
                  <a:pt x="3575707" y="0"/>
                </a:lnTo>
                <a:lnTo>
                  <a:pt x="3577619" y="7439"/>
                </a:lnTo>
                <a:cubicBezTo>
                  <a:pt x="3601692" y="125081"/>
                  <a:pt x="3614335" y="246887"/>
                  <a:pt x="3614335" y="371646"/>
                </a:cubicBezTo>
                <a:cubicBezTo>
                  <a:pt x="3614335" y="1369717"/>
                  <a:pt x="2805239" y="2178813"/>
                  <a:pt x="1807167" y="2178813"/>
                </a:cubicBezTo>
                <a:cubicBezTo>
                  <a:pt x="809097" y="2178813"/>
                  <a:pt x="0" y="1369717"/>
                  <a:pt x="0" y="371646"/>
                </a:cubicBezTo>
                <a:cubicBezTo>
                  <a:pt x="0" y="246887"/>
                  <a:pt x="12642" y="125081"/>
                  <a:pt x="36715" y="7439"/>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6" descr="A room filled with furniture and a table&#10;&#10;Description generated with high confidence">
            <a:extLst>
              <a:ext uri="{FF2B5EF4-FFF2-40B4-BE49-F238E27FC236}">
                <a16:creationId xmlns:a16="http://schemas.microsoft.com/office/drawing/2014/main" id="{DE02BA80-5B91-43F8-92EC-7BA3C98120CF}"/>
              </a:ext>
            </a:extLst>
          </p:cNvPr>
          <p:cNvPicPr>
            <a:picLocks noChangeAspect="1"/>
          </p:cNvPicPr>
          <p:nvPr/>
        </p:nvPicPr>
        <p:blipFill>
          <a:blip r:embed="rId3"/>
          <a:stretch>
            <a:fillRect/>
          </a:stretch>
        </p:blipFill>
        <p:spPr>
          <a:xfrm>
            <a:off x="2122108" y="359448"/>
            <a:ext cx="2329681" cy="1061507"/>
          </a:xfrm>
          <a:prstGeom prst="rect">
            <a:avLst/>
          </a:prstGeom>
        </p:spPr>
      </p:pic>
      <p:sp>
        <p:nvSpPr>
          <p:cNvPr id="14" name="Freeform 72">
            <a:extLst>
              <a:ext uri="{FF2B5EF4-FFF2-40B4-BE49-F238E27FC236}">
                <a16:creationId xmlns:a16="http://schemas.microsoft.com/office/drawing/2014/main" id="{5AFEC34A-0251-411C-A0C7-E1FB917E9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433009"/>
            <a:ext cx="3762321" cy="4434467"/>
          </a:xfrm>
          <a:custGeom>
            <a:avLst/>
            <a:gdLst>
              <a:gd name="connsiteX0" fmla="*/ 871484 w 3762321"/>
              <a:gd name="connsiteY0" fmla="*/ 0 h 4434467"/>
              <a:gd name="connsiteX1" fmla="*/ 3762321 w 3762321"/>
              <a:gd name="connsiteY1" fmla="*/ 2890836 h 4434467"/>
              <a:gd name="connsiteX2" fmla="*/ 3413413 w 3762321"/>
              <a:gd name="connsiteY2" fmla="*/ 4268781 h 4434467"/>
              <a:gd name="connsiteX3" fmla="*/ 3312756 w 3762321"/>
              <a:gd name="connsiteY3" fmla="*/ 4434467 h 4434467"/>
              <a:gd name="connsiteX4" fmla="*/ 0 w 3762321"/>
              <a:gd name="connsiteY4" fmla="*/ 4434467 h 4434467"/>
              <a:gd name="connsiteX5" fmla="*/ 0 w 3762321"/>
              <a:gd name="connsiteY5" fmla="*/ 134299 h 4434467"/>
              <a:gd name="connsiteX6" fmla="*/ 11838 w 3762321"/>
              <a:gd name="connsiteY6" fmla="*/ 129967 h 4434467"/>
              <a:gd name="connsiteX7" fmla="*/ 871484 w 3762321"/>
              <a:gd name="connsiteY7" fmla="*/ 0 h 443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62321" h="4434467">
                <a:moveTo>
                  <a:pt x="871484" y="0"/>
                </a:moveTo>
                <a:cubicBezTo>
                  <a:pt x="2468049" y="0"/>
                  <a:pt x="3762321" y="1294271"/>
                  <a:pt x="3762321" y="2890836"/>
                </a:cubicBezTo>
                <a:cubicBezTo>
                  <a:pt x="3762321" y="3389763"/>
                  <a:pt x="3635928" y="3859169"/>
                  <a:pt x="3413413" y="4268781"/>
                </a:cubicBezTo>
                <a:lnTo>
                  <a:pt x="3312756" y="4434467"/>
                </a:lnTo>
                <a:lnTo>
                  <a:pt x="0" y="4434467"/>
                </a:lnTo>
                <a:lnTo>
                  <a:pt x="0" y="134299"/>
                </a:lnTo>
                <a:lnTo>
                  <a:pt x="11838" y="129967"/>
                </a:lnTo>
                <a:cubicBezTo>
                  <a:pt x="283400" y="45502"/>
                  <a:pt x="572129" y="0"/>
                  <a:pt x="871484" y="0"/>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Oval 20">
            <a:extLst>
              <a:ext uri="{FF2B5EF4-FFF2-40B4-BE49-F238E27FC236}">
                <a16:creationId xmlns:a16="http://schemas.microsoft.com/office/drawing/2014/main" id="{89E9B1A9-F407-4A46-B721-26946A1A2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1460" y="460823"/>
            <a:ext cx="3245896" cy="3245896"/>
          </a:xfrm>
          <a:prstGeom prst="ellipse">
            <a:avLst/>
          </a:pr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A picture containing indoor, room, table, computer&#10;&#10;Description generated with very high confidence">
            <a:extLst>
              <a:ext uri="{FF2B5EF4-FFF2-40B4-BE49-F238E27FC236}">
                <a16:creationId xmlns:a16="http://schemas.microsoft.com/office/drawing/2014/main" id="{72B45FDE-A213-4F5B-B034-C3C63C106A1C}"/>
              </a:ext>
            </a:extLst>
          </p:cNvPr>
          <p:cNvPicPr>
            <a:picLocks noChangeAspect="1"/>
          </p:cNvPicPr>
          <p:nvPr/>
        </p:nvPicPr>
        <p:blipFill>
          <a:blip r:embed="rId4"/>
          <a:stretch>
            <a:fillRect/>
          </a:stretch>
        </p:blipFill>
        <p:spPr>
          <a:xfrm>
            <a:off x="-1856" y="3841006"/>
            <a:ext cx="3242327" cy="2432357"/>
          </a:xfrm>
          <a:prstGeom prst="rect">
            <a:avLst/>
          </a:prstGeom>
        </p:spPr>
      </p:pic>
      <p:sp>
        <p:nvSpPr>
          <p:cNvPr id="18" name="Freeform 64">
            <a:extLst>
              <a:ext uri="{FF2B5EF4-FFF2-40B4-BE49-F238E27FC236}">
                <a16:creationId xmlns:a16="http://schemas.microsoft.com/office/drawing/2014/main" id="{B81747D3-9737-4919-8850-65DBC904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98288" y="1"/>
            <a:ext cx="3093713" cy="3406036"/>
          </a:xfrm>
          <a:custGeom>
            <a:avLst/>
            <a:gdLst>
              <a:gd name="connsiteX0" fmla="*/ 404583 w 3093713"/>
              <a:gd name="connsiteY0" fmla="*/ 0 h 3406036"/>
              <a:gd name="connsiteX1" fmla="*/ 3093713 w 3093713"/>
              <a:gd name="connsiteY1" fmla="*/ 0 h 3406036"/>
              <a:gd name="connsiteX2" fmla="*/ 3093713 w 3093713"/>
              <a:gd name="connsiteY2" fmla="*/ 3187362 h 3406036"/>
              <a:gd name="connsiteX3" fmla="*/ 2990991 w 3093713"/>
              <a:gd name="connsiteY3" fmla="*/ 3236846 h 3406036"/>
              <a:gd name="connsiteX4" fmla="*/ 2152961 w 3093713"/>
              <a:gd name="connsiteY4" fmla="*/ 3406036 h 3406036"/>
              <a:gd name="connsiteX5" fmla="*/ 0 w 3093713"/>
              <a:gd name="connsiteY5" fmla="*/ 1253075 h 3406036"/>
              <a:gd name="connsiteX6" fmla="*/ 367692 w 3093713"/>
              <a:gd name="connsiteY6" fmla="*/ 49334 h 3406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93713" h="3406036">
                <a:moveTo>
                  <a:pt x="404583" y="0"/>
                </a:moveTo>
                <a:lnTo>
                  <a:pt x="3093713" y="0"/>
                </a:lnTo>
                <a:lnTo>
                  <a:pt x="3093713" y="3187362"/>
                </a:lnTo>
                <a:lnTo>
                  <a:pt x="2990991" y="3236846"/>
                </a:lnTo>
                <a:cubicBezTo>
                  <a:pt x="2733414" y="3345792"/>
                  <a:pt x="2450223" y="3406036"/>
                  <a:pt x="2152961" y="3406036"/>
                </a:cubicBezTo>
                <a:cubicBezTo>
                  <a:pt x="963913" y="3406036"/>
                  <a:pt x="0" y="2442123"/>
                  <a:pt x="0" y="1253075"/>
                </a:cubicBezTo>
                <a:cubicBezTo>
                  <a:pt x="0" y="807182"/>
                  <a:pt x="135550" y="392949"/>
                  <a:pt x="367692" y="49334"/>
                </a:cubicBezTo>
                <a:close/>
              </a:path>
            </a:pathLst>
          </a:custGeom>
          <a:solidFill>
            <a:srgbClr val="FFFFFF"/>
          </a:solidFill>
          <a:ln>
            <a:gradFill>
              <a:gsLst>
                <a:gs pos="0">
                  <a:schemeClr val="accent6"/>
                </a:gs>
                <a:gs pos="23000">
                  <a:schemeClr val="accent6"/>
                </a:gs>
                <a:gs pos="83000">
                  <a:schemeClr val="accent1"/>
                </a:gs>
                <a:gs pos="100000">
                  <a:schemeClr val="accent1"/>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descr="A picture containing indoor, table, living, room&#10;&#10;Description generated with very high confidence">
            <a:extLst>
              <a:ext uri="{FF2B5EF4-FFF2-40B4-BE49-F238E27FC236}">
                <a16:creationId xmlns:a16="http://schemas.microsoft.com/office/drawing/2014/main" id="{FFF97302-027F-4D51-95D4-E89398A52FDA}"/>
              </a:ext>
            </a:extLst>
          </p:cNvPr>
          <p:cNvPicPr>
            <a:picLocks noChangeAspect="1"/>
          </p:cNvPicPr>
          <p:nvPr/>
        </p:nvPicPr>
        <p:blipFill>
          <a:blip r:embed="rId5"/>
          <a:stretch>
            <a:fillRect/>
          </a:stretch>
        </p:blipFill>
        <p:spPr>
          <a:xfrm>
            <a:off x="9714773" y="547395"/>
            <a:ext cx="2268558" cy="1873389"/>
          </a:xfrm>
          <a:prstGeom prst="rect">
            <a:avLst/>
          </a:prstGeom>
        </p:spPr>
      </p:pic>
      <p:pic>
        <p:nvPicPr>
          <p:cNvPr id="8" name="Picture 8" descr="A picture containing table, refrigerator&#10;&#10;Description generated with very high confidence">
            <a:extLst>
              <a:ext uri="{FF2B5EF4-FFF2-40B4-BE49-F238E27FC236}">
                <a16:creationId xmlns:a16="http://schemas.microsoft.com/office/drawing/2014/main" id="{F8AD2C90-DF69-4063-B7D7-8E6D1E18F77E}"/>
              </a:ext>
            </a:extLst>
          </p:cNvPr>
          <p:cNvPicPr>
            <a:picLocks noChangeAspect="1"/>
          </p:cNvPicPr>
          <p:nvPr/>
        </p:nvPicPr>
        <p:blipFill>
          <a:blip r:embed="rId6"/>
          <a:stretch>
            <a:fillRect/>
          </a:stretch>
        </p:blipFill>
        <p:spPr>
          <a:xfrm>
            <a:off x="5523151" y="858093"/>
            <a:ext cx="2639607" cy="2639607"/>
          </a:xfrm>
          <a:prstGeom prst="rect">
            <a:avLst/>
          </a:prstGeom>
        </p:spPr>
      </p:pic>
      <p:sp>
        <p:nvSpPr>
          <p:cNvPr id="20" name="TextBox 19">
            <a:extLst>
              <a:ext uri="{FF2B5EF4-FFF2-40B4-BE49-F238E27FC236}">
                <a16:creationId xmlns:a16="http://schemas.microsoft.com/office/drawing/2014/main" id="{A0382777-79E1-4500-AAC5-BF3A15EC7538}"/>
              </a:ext>
            </a:extLst>
          </p:cNvPr>
          <p:cNvSpPr txBox="1"/>
          <p:nvPr/>
        </p:nvSpPr>
        <p:spPr>
          <a:xfrm>
            <a:off x="4672914" y="4559644"/>
            <a:ext cx="7181335"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cs typeface="Segoe UI"/>
              </a:rPr>
              <a:t>Group 3: </a:t>
            </a:r>
            <a:r>
              <a:rPr lang="en-US" sz="2400">
                <a:cs typeface="Segoe UI"/>
              </a:rPr>
              <a:t>​</a:t>
            </a:r>
          </a:p>
          <a:p>
            <a:r>
              <a:rPr lang="en-US" sz="2400">
                <a:cs typeface="Segoe UI"/>
              </a:rPr>
              <a:t>Design a classroom with a sensory corner. Include: Moderate lighting, soothing background music, fidget toys, senosory books &amp; fidget spinners etc. </a:t>
            </a:r>
          </a:p>
        </p:txBody>
      </p:sp>
    </p:spTree>
    <p:extLst>
      <p:ext uri="{BB962C8B-B14F-4D97-AF65-F5344CB8AC3E}">
        <p14:creationId xmlns:p14="http://schemas.microsoft.com/office/powerpoint/2010/main" val="26620475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FE4C1-5D0D-4EC9-A24C-9035AE29BDA9}"/>
              </a:ext>
            </a:extLst>
          </p:cNvPr>
          <p:cNvSpPr>
            <a:spLocks noGrp="1"/>
          </p:cNvSpPr>
          <p:nvPr>
            <p:ph type="title"/>
          </p:nvPr>
        </p:nvSpPr>
        <p:spPr>
          <a:xfrm>
            <a:off x="663146" y="303341"/>
            <a:ext cx="10515600" cy="553266"/>
          </a:xfrm>
        </p:spPr>
        <p:txBody>
          <a:bodyPr>
            <a:noAutofit/>
          </a:bodyPr>
          <a:lstStyle/>
          <a:p>
            <a:r>
              <a:rPr lang="en-GB" b="1">
                <a:latin typeface="Calibri"/>
                <a:cs typeface="Calibri Light"/>
              </a:rPr>
              <a:t>Advantages of Inclusive Education</a:t>
            </a:r>
            <a:endParaRPr lang="en-GB" b="1">
              <a:latin typeface="Calibri"/>
              <a:cs typeface="Calibri"/>
            </a:endParaRPr>
          </a:p>
        </p:txBody>
      </p:sp>
      <p:sp>
        <p:nvSpPr>
          <p:cNvPr id="3" name="Content Placeholder 2">
            <a:extLst>
              <a:ext uri="{FF2B5EF4-FFF2-40B4-BE49-F238E27FC236}">
                <a16:creationId xmlns:a16="http://schemas.microsoft.com/office/drawing/2014/main" id="{1EF478A0-7128-467A-975A-666D322F9941}"/>
              </a:ext>
            </a:extLst>
          </p:cNvPr>
          <p:cNvSpPr>
            <a:spLocks noGrp="1"/>
          </p:cNvSpPr>
          <p:nvPr>
            <p:ph idx="1"/>
          </p:nvPr>
        </p:nvSpPr>
        <p:spPr>
          <a:xfrm>
            <a:off x="663146" y="1032733"/>
            <a:ext cx="10515600" cy="5432554"/>
          </a:xfrm>
        </p:spPr>
        <p:txBody>
          <a:bodyPr vert="horz" lIns="91440" tIns="45720" rIns="91440" bIns="45720" rtlCol="0" anchor="t">
            <a:noAutofit/>
          </a:bodyPr>
          <a:lstStyle/>
          <a:p>
            <a:r>
              <a:rPr lang="en-GB">
                <a:ea typeface="+mn-lt"/>
                <a:cs typeface="+mn-lt"/>
              </a:rPr>
              <a:t>Everyone gains access to a quality education</a:t>
            </a:r>
          </a:p>
          <a:p>
            <a:r>
              <a:rPr lang="en-GB">
                <a:ea typeface="+mn-lt"/>
                <a:cs typeface="+mn-lt"/>
              </a:rPr>
              <a:t>Children with autism are given the opportunity to learn important life skills, such as social, emotional and behavioural development in a more natural environment</a:t>
            </a:r>
          </a:p>
          <a:p>
            <a:r>
              <a:rPr lang="en-GB">
                <a:ea typeface="+mn-lt"/>
                <a:cs typeface="+mn-lt"/>
              </a:rPr>
              <a:t>Raises awareness of non-disabled children to learn about diversity and empathy</a:t>
            </a:r>
          </a:p>
          <a:p>
            <a:r>
              <a:rPr lang="en-GB">
                <a:ea typeface="+mn-lt"/>
                <a:cs typeface="+mn-lt"/>
              </a:rPr>
              <a:t>Prepares children for life in the community</a:t>
            </a:r>
          </a:p>
          <a:p>
            <a:r>
              <a:rPr lang="en-GB">
                <a:ea typeface="+mn-lt"/>
                <a:cs typeface="+mn-lt"/>
              </a:rPr>
              <a:t>Inspires children with autism to shine academically by presenting them with realistic challenges</a:t>
            </a:r>
          </a:p>
          <a:p>
            <a:r>
              <a:rPr lang="en-GB">
                <a:ea typeface="+mn-lt"/>
                <a:cs typeface="+mn-lt"/>
              </a:rPr>
              <a:t>Expectations are higher in mainstream classrooms which encourages children to perform better</a:t>
            </a:r>
          </a:p>
          <a:p>
            <a:r>
              <a:rPr lang="en-GB">
                <a:ea typeface="+mn-lt"/>
                <a:cs typeface="+mn-lt"/>
              </a:rPr>
              <a:t>Fulfills the legal obligations of Education Laws and Human Rights </a:t>
            </a:r>
            <a:endParaRPr lang="en-GB"/>
          </a:p>
          <a:p>
            <a:endParaRPr lang="en-GB">
              <a:cs typeface="Calibri"/>
            </a:endParaRPr>
          </a:p>
          <a:p>
            <a:endParaRPr lang="en-GB">
              <a:cs typeface="Calibri"/>
            </a:endParaRPr>
          </a:p>
          <a:p>
            <a:endParaRPr lang="en-GB">
              <a:cs typeface="Calibri"/>
            </a:endParaRPr>
          </a:p>
        </p:txBody>
      </p:sp>
      <p:sp>
        <p:nvSpPr>
          <p:cNvPr id="4" name="TextBox 3">
            <a:extLst>
              <a:ext uri="{FF2B5EF4-FFF2-40B4-BE49-F238E27FC236}">
                <a16:creationId xmlns:a16="http://schemas.microsoft.com/office/drawing/2014/main" id="{CDAEC41E-7F19-4A0A-B2B1-204C6ECE0301}"/>
              </a:ext>
            </a:extLst>
          </p:cNvPr>
          <p:cNvSpPr txBox="1"/>
          <p:nvPr/>
        </p:nvSpPr>
        <p:spPr>
          <a:xfrm>
            <a:off x="9296400" y="6464642"/>
            <a:ext cx="307271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(Lawrence, 2020, Reagan, 2012)</a:t>
            </a:r>
            <a:endParaRPr lang="en-GB" sz="1600">
              <a:cs typeface="Calibri"/>
            </a:endParaRPr>
          </a:p>
        </p:txBody>
      </p:sp>
    </p:spTree>
    <p:extLst>
      <p:ext uri="{BB962C8B-B14F-4D97-AF65-F5344CB8AC3E}">
        <p14:creationId xmlns:p14="http://schemas.microsoft.com/office/powerpoint/2010/main" val="2737037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75305-4025-4F5A-81C0-B014AF357F9E}"/>
              </a:ext>
            </a:extLst>
          </p:cNvPr>
          <p:cNvSpPr>
            <a:spLocks noGrp="1"/>
          </p:cNvSpPr>
          <p:nvPr>
            <p:ph type="title"/>
          </p:nvPr>
        </p:nvSpPr>
        <p:spPr/>
        <p:txBody>
          <a:bodyPr/>
          <a:lstStyle/>
          <a:p>
            <a:r>
              <a:rPr lang="en-GB" b="1">
                <a:latin typeface="Calibri"/>
                <a:ea typeface="+mj-lt"/>
                <a:cs typeface="+mj-lt"/>
              </a:rPr>
              <a:t>Disadvantages of Inclusive Education</a:t>
            </a:r>
            <a:endParaRPr lang="en-US" b="1">
              <a:latin typeface="Calibri"/>
            </a:endParaRPr>
          </a:p>
        </p:txBody>
      </p:sp>
      <p:sp>
        <p:nvSpPr>
          <p:cNvPr id="3" name="Content Placeholder 2">
            <a:extLst>
              <a:ext uri="{FF2B5EF4-FFF2-40B4-BE49-F238E27FC236}">
                <a16:creationId xmlns:a16="http://schemas.microsoft.com/office/drawing/2014/main" id="{3E458CD6-E872-4D8F-80F4-08EC1B39BC0B}"/>
              </a:ext>
            </a:extLst>
          </p:cNvPr>
          <p:cNvSpPr>
            <a:spLocks noGrp="1"/>
          </p:cNvSpPr>
          <p:nvPr>
            <p:ph idx="1"/>
          </p:nvPr>
        </p:nvSpPr>
        <p:spPr/>
        <p:txBody>
          <a:bodyPr vert="horz" lIns="91440" tIns="45720" rIns="91440" bIns="45720" rtlCol="0" anchor="t">
            <a:normAutofit/>
          </a:bodyPr>
          <a:lstStyle/>
          <a:p>
            <a:r>
              <a:rPr lang="en-GB">
                <a:ea typeface="+mn-lt"/>
                <a:cs typeface="+mn-lt"/>
              </a:rPr>
              <a:t>Children learn at different speeds, therefore children with autism may not be able to keep up with the speed of the curriculum</a:t>
            </a:r>
            <a:endParaRPr lang="en-US"/>
          </a:p>
          <a:p>
            <a:r>
              <a:rPr lang="en-GB">
                <a:ea typeface="+mn-lt"/>
                <a:cs typeface="+mn-lt"/>
              </a:rPr>
              <a:t>Appropriateness</a:t>
            </a:r>
            <a:r>
              <a:rPr lang="en-GB">
                <a:cs typeface="Calibri"/>
              </a:rPr>
              <a:t> of support provided</a:t>
            </a:r>
          </a:p>
          <a:p>
            <a:r>
              <a:rPr lang="en-GB">
                <a:cs typeface="Calibri"/>
              </a:rPr>
              <a:t>Teaching staff may have had little or no training in teaching children with autism and place unreasonable or impossible demands on them</a:t>
            </a:r>
          </a:p>
          <a:p>
            <a:r>
              <a:rPr lang="en-GB">
                <a:cs typeface="Calibri"/>
              </a:rPr>
              <a:t>More able children may receive less attention which can impact on their education and cause resentment</a:t>
            </a:r>
          </a:p>
          <a:p>
            <a:r>
              <a:rPr lang="en-GB">
                <a:cs typeface="Calibri"/>
              </a:rPr>
              <a:t>It is seen as a money saving practice rather than in the best interest of the child</a:t>
            </a:r>
          </a:p>
          <a:p>
            <a:endParaRPr lang="en-GB">
              <a:cs typeface="Calibri"/>
            </a:endParaRPr>
          </a:p>
        </p:txBody>
      </p:sp>
      <p:sp>
        <p:nvSpPr>
          <p:cNvPr id="5" name="TextBox 4">
            <a:extLst>
              <a:ext uri="{FF2B5EF4-FFF2-40B4-BE49-F238E27FC236}">
                <a16:creationId xmlns:a16="http://schemas.microsoft.com/office/drawing/2014/main" id="{92DA642D-EEE6-46A6-8CE7-33F5F3ABF22E}"/>
              </a:ext>
            </a:extLst>
          </p:cNvPr>
          <p:cNvSpPr txBox="1"/>
          <p:nvPr/>
        </p:nvSpPr>
        <p:spPr>
          <a:xfrm>
            <a:off x="9306698" y="6444050"/>
            <a:ext cx="317568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(Lawrence, 2020, Reagan, 2012)</a:t>
            </a:r>
            <a:r>
              <a:rPr lang="en-GB" sz="1600">
                <a:cs typeface="Calibri"/>
              </a:rPr>
              <a:t>​</a:t>
            </a:r>
          </a:p>
        </p:txBody>
      </p:sp>
    </p:spTree>
    <p:extLst>
      <p:ext uri="{BB962C8B-B14F-4D97-AF65-F5344CB8AC3E}">
        <p14:creationId xmlns:p14="http://schemas.microsoft.com/office/powerpoint/2010/main" val="24571954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20223-EEB0-44C7-8FB4-7352CA42046D}"/>
              </a:ext>
            </a:extLst>
          </p:cNvPr>
          <p:cNvSpPr>
            <a:spLocks noGrp="1"/>
          </p:cNvSpPr>
          <p:nvPr>
            <p:ph type="title"/>
          </p:nvPr>
        </p:nvSpPr>
        <p:spPr>
          <a:xfrm>
            <a:off x="4120" y="87098"/>
            <a:ext cx="12194058" cy="862186"/>
          </a:xfrm>
        </p:spPr>
        <p:txBody>
          <a:bodyPr/>
          <a:lstStyle/>
          <a:p>
            <a:pPr algn="ctr"/>
            <a:r>
              <a:rPr lang="en-GB" b="1">
                <a:latin typeface="Calibri"/>
                <a:cs typeface="Calibri Light"/>
              </a:rPr>
              <a:t>Conclusion</a:t>
            </a:r>
            <a:endParaRPr lang="en-GB" b="1">
              <a:latin typeface="Calibri"/>
              <a:cs typeface="Calibri"/>
            </a:endParaRPr>
          </a:p>
        </p:txBody>
      </p:sp>
      <p:sp>
        <p:nvSpPr>
          <p:cNvPr id="3" name="Content Placeholder 2">
            <a:extLst>
              <a:ext uri="{FF2B5EF4-FFF2-40B4-BE49-F238E27FC236}">
                <a16:creationId xmlns:a16="http://schemas.microsoft.com/office/drawing/2014/main" id="{3B9BBE8A-1557-4A6E-8593-F276D3CBBB08}"/>
              </a:ext>
            </a:extLst>
          </p:cNvPr>
          <p:cNvSpPr>
            <a:spLocks noGrp="1"/>
          </p:cNvSpPr>
          <p:nvPr>
            <p:ph idx="1"/>
          </p:nvPr>
        </p:nvSpPr>
        <p:spPr/>
        <p:txBody>
          <a:bodyPr vert="horz" lIns="91440" tIns="45720" rIns="91440" bIns="45720" rtlCol="0" anchor="t">
            <a:normAutofit/>
          </a:bodyPr>
          <a:lstStyle/>
          <a:p>
            <a:endParaRPr lang="en-GB">
              <a:ea typeface="+mn-lt"/>
              <a:cs typeface="+mn-lt"/>
            </a:endParaRPr>
          </a:p>
          <a:p>
            <a:endParaRPr lang="en-GB">
              <a:ea typeface="+mn-lt"/>
              <a:cs typeface="+mn-lt"/>
            </a:endParaRPr>
          </a:p>
          <a:p>
            <a:endParaRPr lang="en-GB">
              <a:cs typeface="Calibri"/>
            </a:endParaRPr>
          </a:p>
          <a:p>
            <a:endParaRPr lang="en-GB">
              <a:cs typeface="Calibri"/>
            </a:endParaRPr>
          </a:p>
        </p:txBody>
      </p:sp>
      <p:sp>
        <p:nvSpPr>
          <p:cNvPr id="5" name="TextBox 4">
            <a:extLst>
              <a:ext uri="{FF2B5EF4-FFF2-40B4-BE49-F238E27FC236}">
                <a16:creationId xmlns:a16="http://schemas.microsoft.com/office/drawing/2014/main" id="{9C96BE26-C3A1-40E8-8790-DACBF7581522}"/>
              </a:ext>
            </a:extLst>
          </p:cNvPr>
          <p:cNvSpPr txBox="1"/>
          <p:nvPr/>
        </p:nvSpPr>
        <p:spPr>
          <a:xfrm>
            <a:off x="59725" y="883508"/>
            <a:ext cx="12154928" cy="69865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a:cs typeface="Arial"/>
              </a:rPr>
              <a:t>Autism is not a life sentence, but it is lifelong and covers a full range of abilities</a:t>
            </a:r>
            <a:r>
              <a:rPr lang="en-US" sz="2800">
                <a:cs typeface="Arial"/>
              </a:rPr>
              <a:t>​​</a:t>
            </a:r>
            <a:endParaRPr lang="en-US">
              <a:cs typeface="Calibri" panose="020F0502020204030204"/>
            </a:endParaRPr>
          </a:p>
          <a:p>
            <a:endParaRPr lang="en-US" sz="2800">
              <a:cs typeface="Arial"/>
            </a:endParaRPr>
          </a:p>
          <a:p>
            <a:pPr marL="457200" indent="-457200">
              <a:buFont typeface="Arial"/>
              <a:buChar char="•"/>
            </a:pPr>
            <a:r>
              <a:rPr lang="en-GB" sz="2800">
                <a:cs typeface="Arial"/>
              </a:rPr>
              <a:t>Appropriate interventions must be introduced and implemented to modulate reactive behaviours and enable pupils with ASD to flourish in congenial mainstream environments </a:t>
            </a:r>
            <a:r>
              <a:rPr lang="en-US" sz="2800">
                <a:cs typeface="Arial"/>
              </a:rPr>
              <a:t>​</a:t>
            </a:r>
          </a:p>
          <a:p>
            <a:endParaRPr lang="en-US" sz="2800">
              <a:ea typeface="+mn-lt"/>
              <a:cs typeface="Arial"/>
            </a:endParaRPr>
          </a:p>
          <a:p>
            <a:pPr marL="457200" indent="-457200">
              <a:buFont typeface="Arial"/>
              <a:buChar char="•"/>
            </a:pPr>
            <a:r>
              <a:rPr lang="en-GB" sz="2800">
                <a:ea typeface="+mn-lt"/>
                <a:cs typeface="+mn-lt"/>
              </a:rPr>
              <a:t>It is the Governments responsibility to work in partnership with Local Authorities (LA’s), Schools, outside Agencies and Professionals to ensure this happens</a:t>
            </a:r>
            <a:r>
              <a:rPr lang="en-US" sz="2800">
                <a:ea typeface="+mn-lt"/>
                <a:cs typeface="+mn-lt"/>
              </a:rPr>
              <a:t> </a:t>
            </a:r>
            <a:endParaRPr lang="en-US">
              <a:ea typeface="+mn-lt"/>
              <a:cs typeface="+mn-lt"/>
            </a:endParaRPr>
          </a:p>
          <a:p>
            <a:pPr marL="457200" indent="-457200">
              <a:buFont typeface="Arial"/>
              <a:buChar char="•"/>
            </a:pPr>
            <a:endParaRPr lang="en-GB" sz="2800">
              <a:ea typeface="+mn-lt"/>
              <a:cs typeface="+mn-lt"/>
            </a:endParaRPr>
          </a:p>
          <a:p>
            <a:pPr marL="457200" indent="-457200">
              <a:buFont typeface="Arial"/>
              <a:buChar char="•"/>
            </a:pPr>
            <a:r>
              <a:rPr lang="en-GB" sz="2800">
                <a:ea typeface="+mn-lt"/>
                <a:cs typeface="+mn-lt"/>
              </a:rPr>
              <a:t>Teachers may need to rethink the way they teach and recognise the importance of support staff to ensure all children received the same opportunities for inclusion to be a success </a:t>
            </a:r>
            <a:endParaRPr lang="en-US">
              <a:ea typeface="+mn-lt"/>
              <a:cs typeface="+mn-lt"/>
            </a:endParaRPr>
          </a:p>
          <a:p>
            <a:pPr marL="457200" indent="-457200">
              <a:buFont typeface="Arial"/>
              <a:buChar char="•"/>
            </a:pPr>
            <a:endParaRPr lang="en-US" sz="2800">
              <a:ea typeface="+mn-lt"/>
              <a:cs typeface="+mn-lt"/>
            </a:endParaRPr>
          </a:p>
          <a:p>
            <a:pPr marL="457200" indent="-457200">
              <a:buFont typeface="Arial"/>
              <a:buChar char="•"/>
            </a:pPr>
            <a:endParaRPr lang="en-US" sz="2800">
              <a:cs typeface="Calibri"/>
            </a:endParaRPr>
          </a:p>
          <a:p>
            <a:pPr marL="457200" indent="-457200">
              <a:buFont typeface="Arial"/>
              <a:buChar char="•"/>
            </a:pPr>
            <a:endParaRPr lang="en-US" sz="2800">
              <a:cs typeface="Calibri"/>
            </a:endParaRPr>
          </a:p>
        </p:txBody>
      </p:sp>
      <p:sp>
        <p:nvSpPr>
          <p:cNvPr id="6" name="TextBox 5">
            <a:extLst>
              <a:ext uri="{FF2B5EF4-FFF2-40B4-BE49-F238E27FC236}">
                <a16:creationId xmlns:a16="http://schemas.microsoft.com/office/drawing/2014/main" id="{E0EF9F12-9AAE-428C-96FD-639629EA87AF}"/>
              </a:ext>
            </a:extLst>
          </p:cNvPr>
          <p:cNvSpPr txBox="1"/>
          <p:nvPr/>
        </p:nvSpPr>
        <p:spPr>
          <a:xfrm>
            <a:off x="8024469" y="6485239"/>
            <a:ext cx="418496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(Grandin, 2020, NAS, 2020 and Reagan, 2012)</a:t>
            </a:r>
            <a:r>
              <a:rPr lang="en-GB"/>
              <a:t> </a:t>
            </a:r>
            <a:r>
              <a:rPr lang="en-GB">
                <a:cs typeface="Calibri"/>
              </a:rPr>
              <a:t>​</a:t>
            </a:r>
            <a:endParaRPr lang="en-GB"/>
          </a:p>
        </p:txBody>
      </p:sp>
    </p:spTree>
    <p:extLst>
      <p:ext uri="{BB962C8B-B14F-4D97-AF65-F5344CB8AC3E}">
        <p14:creationId xmlns:p14="http://schemas.microsoft.com/office/powerpoint/2010/main" val="17875530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A0B159F-B491-47C6-A49C-FE198EF3AD2D}"/>
              </a:ext>
            </a:extLst>
          </p:cNvPr>
          <p:cNvSpPr txBox="1"/>
          <p:nvPr/>
        </p:nvSpPr>
        <p:spPr>
          <a:xfrm>
            <a:off x="684213" y="684213"/>
            <a:ext cx="5194300" cy="33067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285750" indent="-285750">
              <a:spcAft>
                <a:spcPts val="600"/>
              </a:spcAft>
              <a:buFont typeface="Arial"/>
              <a:buChar char="•"/>
            </a:pPr>
            <a:r>
              <a:rPr lang="en-GB" sz="2800">
                <a:cs typeface="Arial"/>
              </a:rPr>
              <a:t>The sooner it is recognised by everyone, the more chance there is for all children with autism to be fully accepted in society and succeed in life.</a:t>
            </a:r>
            <a:endParaRPr lang="en-US" sz="2800"/>
          </a:p>
        </p:txBody>
      </p:sp>
      <p:sp>
        <p:nvSpPr>
          <p:cNvPr id="7" name="TextBox 6">
            <a:extLst>
              <a:ext uri="{FF2B5EF4-FFF2-40B4-BE49-F238E27FC236}">
                <a16:creationId xmlns:a16="http://schemas.microsoft.com/office/drawing/2014/main" id="{B4860387-982D-442E-938F-A7EC3AB71222}"/>
              </a:ext>
            </a:extLst>
          </p:cNvPr>
          <p:cNvSpPr txBox="1"/>
          <p:nvPr/>
        </p:nvSpPr>
        <p:spPr>
          <a:xfrm>
            <a:off x="5961063" y="4622800"/>
            <a:ext cx="5546725" cy="15494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spcAft>
                <a:spcPts val="600"/>
              </a:spcAft>
            </a:pPr>
            <a:r>
              <a:rPr lang="en-US" sz="2800" b="1">
                <a:solidFill>
                  <a:srgbClr val="FFC000"/>
                </a:solidFill>
                <a:latin typeface="Calibri"/>
                <a:cs typeface="Calibri"/>
              </a:rPr>
              <a:t>Anthony Ianni:</a:t>
            </a:r>
          </a:p>
          <a:p>
            <a:pPr>
              <a:spcAft>
                <a:spcPts val="600"/>
              </a:spcAft>
            </a:pPr>
            <a:r>
              <a:rPr lang="en-US" sz="2800">
                <a:solidFill>
                  <a:srgbClr val="FFC000"/>
                </a:solidFill>
                <a:latin typeface="Calibri"/>
                <a:cs typeface="Calibri"/>
              </a:rPr>
              <a:t>At the end of the day, we don’t dream our lives…WE LIVE THEM!</a:t>
            </a:r>
          </a:p>
        </p:txBody>
      </p:sp>
      <p:sp>
        <p:nvSpPr>
          <p:cNvPr id="8" name="TextBox 7">
            <a:extLst>
              <a:ext uri="{FF2B5EF4-FFF2-40B4-BE49-F238E27FC236}">
                <a16:creationId xmlns:a16="http://schemas.microsoft.com/office/drawing/2014/main" id="{0C5D15C6-41F9-4023-AF2C-A38D66AA51DA}"/>
              </a:ext>
            </a:extLst>
          </p:cNvPr>
          <p:cNvSpPr txBox="1"/>
          <p:nvPr/>
        </p:nvSpPr>
        <p:spPr>
          <a:xfrm>
            <a:off x="684213" y="4073525"/>
            <a:ext cx="5194300" cy="2100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spcAft>
                <a:spcPts val="600"/>
              </a:spcAft>
            </a:pPr>
            <a:r>
              <a:rPr lang="en-US" sz="2800" b="1">
                <a:solidFill>
                  <a:schemeClr val="accent1"/>
                </a:solidFill>
                <a:latin typeface="Calibri"/>
                <a:cs typeface="Calibri"/>
              </a:rPr>
              <a:t>Stephen Shore:</a:t>
            </a:r>
          </a:p>
          <a:p>
            <a:pPr>
              <a:spcAft>
                <a:spcPts val="600"/>
              </a:spcAft>
            </a:pPr>
            <a:r>
              <a:rPr lang="en-US" sz="2800">
                <a:solidFill>
                  <a:schemeClr val="accent1"/>
                </a:solidFill>
                <a:latin typeface="Calibri"/>
                <a:cs typeface="Calibri"/>
              </a:rPr>
              <a:t>If you’ve met one individual with autism, you’ve met one individual with autism.</a:t>
            </a:r>
          </a:p>
          <a:p>
            <a:pPr>
              <a:spcAft>
                <a:spcPts val="600"/>
              </a:spcAft>
            </a:pPr>
            <a:endParaRPr lang="en-US" sz="2800">
              <a:solidFill>
                <a:schemeClr val="accent1"/>
              </a:solidFill>
              <a:latin typeface="open-sans"/>
            </a:endParaRPr>
          </a:p>
          <a:p>
            <a:pPr>
              <a:spcAft>
                <a:spcPts val="600"/>
              </a:spcAft>
            </a:pPr>
            <a:endParaRPr lang="en-US" sz="2800">
              <a:solidFill>
                <a:schemeClr val="accent1"/>
              </a:solidFill>
              <a:latin typeface="open-sans"/>
            </a:endParaRPr>
          </a:p>
        </p:txBody>
      </p:sp>
      <p:sp>
        <p:nvSpPr>
          <p:cNvPr id="9" name="TextBox 8">
            <a:extLst>
              <a:ext uri="{FF2B5EF4-FFF2-40B4-BE49-F238E27FC236}">
                <a16:creationId xmlns:a16="http://schemas.microsoft.com/office/drawing/2014/main" id="{531665AE-0E1E-4B78-BECA-525D4B7B58CC}"/>
              </a:ext>
            </a:extLst>
          </p:cNvPr>
          <p:cNvSpPr txBox="1"/>
          <p:nvPr/>
        </p:nvSpPr>
        <p:spPr>
          <a:xfrm>
            <a:off x="5961063" y="684213"/>
            <a:ext cx="5546725" cy="38560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spcAft>
                <a:spcPts val="600"/>
              </a:spcAft>
            </a:pPr>
            <a:r>
              <a:rPr lang="en-US" sz="2800" b="1">
                <a:solidFill>
                  <a:srgbClr val="FF0000"/>
                </a:solidFill>
                <a:latin typeface="Calibri"/>
                <a:cs typeface="Calibri"/>
              </a:rPr>
              <a:t>Temple Grandin:</a:t>
            </a:r>
          </a:p>
          <a:p>
            <a:pPr>
              <a:spcAft>
                <a:spcPts val="600"/>
              </a:spcAft>
            </a:pPr>
            <a:r>
              <a:rPr lang="en-US" sz="2800">
                <a:solidFill>
                  <a:srgbClr val="FF0000"/>
                </a:solidFill>
                <a:latin typeface="Calibri"/>
                <a:cs typeface="Calibri"/>
              </a:rPr>
              <a:t>Kids have to be exposed to different things in order to develop. A child’s not going to find out he likes to play a musical instrument if you never exposed him to it…</a:t>
            </a:r>
          </a:p>
        </p:txBody>
      </p:sp>
      <p:sp>
        <p:nvSpPr>
          <p:cNvPr id="2" name="TextBox 1">
            <a:extLst>
              <a:ext uri="{FF2B5EF4-FFF2-40B4-BE49-F238E27FC236}">
                <a16:creationId xmlns:a16="http://schemas.microsoft.com/office/drawing/2014/main" id="{27DBC2F0-DD34-4075-91B9-C7AE360ABB74}"/>
              </a:ext>
            </a:extLst>
          </p:cNvPr>
          <p:cNvSpPr txBox="1"/>
          <p:nvPr/>
        </p:nvSpPr>
        <p:spPr>
          <a:xfrm>
            <a:off x="9221274" y="6516709"/>
            <a:ext cx="336567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(Grandin, Lanni and Shore, 2018)</a:t>
            </a:r>
          </a:p>
        </p:txBody>
      </p:sp>
    </p:spTree>
    <p:extLst>
      <p:ext uri="{BB962C8B-B14F-4D97-AF65-F5344CB8AC3E}">
        <p14:creationId xmlns:p14="http://schemas.microsoft.com/office/powerpoint/2010/main" val="31937988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1984</Words>
  <Application>Microsoft Office PowerPoint</Application>
  <PresentationFormat>Widescreen</PresentationFormat>
  <Paragraphs>363</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Arial,Sans-Serif</vt:lpstr>
      <vt:lpstr>Calibri</vt:lpstr>
      <vt:lpstr>Calibri Light</vt:lpstr>
      <vt:lpstr>open-sans</vt:lpstr>
      <vt:lpstr>office theme</vt:lpstr>
      <vt:lpstr>Introduction Lesley Martin</vt:lpstr>
      <vt:lpstr>   Triad of Impairments: Social interaction  Social communication  Social imagination </vt:lpstr>
      <vt:lpstr>Dr Temple Grandin</vt:lpstr>
      <vt:lpstr>Sensory Processing Disorder (SPD)</vt:lpstr>
      <vt:lpstr>Hyper / Hypo-sensitivity:</vt:lpstr>
      <vt:lpstr>Obsessions, Repetitive Behaviour and Routines</vt:lpstr>
      <vt:lpstr>Self-stimulatory Behaviours</vt:lpstr>
      <vt:lpstr>SPELL PHILOSOPHY </vt:lpstr>
      <vt:lpstr>Structure</vt:lpstr>
      <vt:lpstr>Positivity</vt:lpstr>
      <vt:lpstr>Empathy</vt:lpstr>
      <vt:lpstr>Low Arousal</vt:lpstr>
      <vt:lpstr>Links </vt:lpstr>
      <vt:lpstr>Sensory Stories:</vt:lpstr>
      <vt:lpstr>Sensory Circuits</vt:lpstr>
      <vt:lpstr>Sensory Diets</vt:lpstr>
      <vt:lpstr>Emotional self-regulation</vt:lpstr>
      <vt:lpstr>PowerPoint Presentation</vt:lpstr>
      <vt:lpstr>Yoga</vt:lpstr>
      <vt:lpstr>Obsessions, Routines or Repetitive Behaviours </vt:lpstr>
      <vt:lpstr>Specific Interests</vt:lpstr>
      <vt:lpstr> Applied Behaviour Analysis (ABA) </vt:lpstr>
      <vt:lpstr>Practical Tasks</vt:lpstr>
      <vt:lpstr>Feedback Ideas from Group Tasks</vt:lpstr>
      <vt:lpstr>PowerPoint Presentation</vt:lpstr>
      <vt:lpstr>PowerPoint Presentation</vt:lpstr>
      <vt:lpstr>Advantages of Inclusive Education</vt:lpstr>
      <vt:lpstr>Disadvantages of Inclusive Education</vt:lpstr>
      <vt:lpstr>Conclusion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Lesley Martin (1804350)</cp:lastModifiedBy>
  <cp:revision>2</cp:revision>
  <dcterms:created xsi:type="dcterms:W3CDTF">2020-05-04T11:26:59Z</dcterms:created>
  <dcterms:modified xsi:type="dcterms:W3CDTF">2020-05-09T13:07:14Z</dcterms:modified>
</cp:coreProperties>
</file>