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21"/>
  </p:notesMasterIdLst>
  <p:sldIdLst>
    <p:sldId id="256" r:id="rId5"/>
    <p:sldId id="267" r:id="rId6"/>
    <p:sldId id="406" r:id="rId7"/>
    <p:sldId id="407" r:id="rId8"/>
    <p:sldId id="408" r:id="rId9"/>
    <p:sldId id="412" r:id="rId10"/>
    <p:sldId id="409" r:id="rId11"/>
    <p:sldId id="410" r:id="rId12"/>
    <p:sldId id="413" r:id="rId13"/>
    <p:sldId id="411" r:id="rId14"/>
    <p:sldId id="414" r:id="rId15"/>
    <p:sldId id="415" r:id="rId16"/>
    <p:sldId id="416" r:id="rId17"/>
    <p:sldId id="292" r:id="rId18"/>
    <p:sldId id="417" r:id="rId19"/>
    <p:sldId id="40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B32415-A0A0-4054-B0E3-8B9EB5E636B0}" v="11" dt="2026-10-12T16:24:15.7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89" autoAdjust="0"/>
    <p:restoredTop sz="94660"/>
  </p:normalViewPr>
  <p:slideViewPr>
    <p:cSldViewPr snapToGrid="0">
      <p:cViewPr>
        <p:scale>
          <a:sx n="70" d="100"/>
          <a:sy n="70" d="100"/>
        </p:scale>
        <p:origin x="5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4">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D1013F-40A3-4250-9351-0906B15BF3BC}" type="doc">
      <dgm:prSet loTypeId="urn:microsoft.com/office/officeart/2005/8/layout/default" loCatId="list" qsTypeId="urn:microsoft.com/office/officeart/2005/8/quickstyle/simple2#6" qsCatId="simple" csTypeId="urn:microsoft.com/office/officeart/2005/8/colors/accent3_2#4" csCatId="accent3"/>
      <dgm:spPr/>
      <dgm:t>
        <a:bodyPr/>
        <a:lstStyle/>
        <a:p>
          <a:endParaRPr lang="en-US"/>
        </a:p>
      </dgm:t>
    </dgm:pt>
    <dgm:pt modelId="{D3CEFE45-70BF-43C8-9453-011F1EA8BE7C}">
      <dgm:prSet/>
      <dgm:spPr/>
      <dgm:t>
        <a:bodyPr/>
        <a:lstStyle/>
        <a:p>
          <a:r>
            <a:rPr lang="en-GB"/>
            <a:t>Fear of intimacy</a:t>
          </a:r>
          <a:endParaRPr lang="en-US"/>
        </a:p>
      </dgm:t>
    </dgm:pt>
    <dgm:pt modelId="{CC05F7ED-63F8-4383-9198-1E1481849FED}" type="parTrans" cxnId="{63288984-D19B-4CA3-A227-53D79907FE26}">
      <dgm:prSet/>
      <dgm:spPr/>
      <dgm:t>
        <a:bodyPr/>
        <a:lstStyle/>
        <a:p>
          <a:endParaRPr lang="en-US"/>
        </a:p>
      </dgm:t>
    </dgm:pt>
    <dgm:pt modelId="{84453AE2-57E6-4801-B6F0-D0553E6D2EED}" type="sibTrans" cxnId="{63288984-D19B-4CA3-A227-53D79907FE26}">
      <dgm:prSet/>
      <dgm:spPr/>
      <dgm:t>
        <a:bodyPr/>
        <a:lstStyle/>
        <a:p>
          <a:endParaRPr lang="en-US"/>
        </a:p>
      </dgm:t>
    </dgm:pt>
    <dgm:pt modelId="{646D138A-5FB7-49D9-B826-14276F7412ED}">
      <dgm:prSet/>
      <dgm:spPr/>
      <dgm:t>
        <a:bodyPr/>
        <a:lstStyle/>
        <a:p>
          <a:r>
            <a:rPr lang="en-GB"/>
            <a:t>Defensive behaviours</a:t>
          </a:r>
          <a:endParaRPr lang="en-US"/>
        </a:p>
      </dgm:t>
    </dgm:pt>
    <dgm:pt modelId="{BFB52BAB-F6E2-48D3-BB5F-EC43F9D74655}" type="parTrans" cxnId="{26855944-FCE4-4A99-B92D-ABF6891C0FBB}">
      <dgm:prSet/>
      <dgm:spPr/>
      <dgm:t>
        <a:bodyPr/>
        <a:lstStyle/>
        <a:p>
          <a:endParaRPr lang="en-US"/>
        </a:p>
      </dgm:t>
    </dgm:pt>
    <dgm:pt modelId="{D5CEF7CF-903A-4758-B4D0-56A2281D587D}" type="sibTrans" cxnId="{26855944-FCE4-4A99-B92D-ABF6891C0FBB}">
      <dgm:prSet/>
      <dgm:spPr/>
      <dgm:t>
        <a:bodyPr/>
        <a:lstStyle/>
        <a:p>
          <a:endParaRPr lang="en-US"/>
        </a:p>
      </dgm:t>
    </dgm:pt>
    <dgm:pt modelId="{363F8BA0-B3BA-4B03-8606-4DD91B5282A3}">
      <dgm:prSet/>
      <dgm:spPr/>
      <dgm:t>
        <a:bodyPr/>
        <a:lstStyle/>
        <a:p>
          <a:r>
            <a:rPr lang="en-GB"/>
            <a:t>Therapist anxiety</a:t>
          </a:r>
          <a:endParaRPr lang="en-US"/>
        </a:p>
      </dgm:t>
    </dgm:pt>
    <dgm:pt modelId="{23BC0EA9-AEE1-4D20-8F1B-2785167EEBCD}" type="parTrans" cxnId="{ECFA716A-7DE8-49A5-9090-D27216B92619}">
      <dgm:prSet/>
      <dgm:spPr/>
      <dgm:t>
        <a:bodyPr/>
        <a:lstStyle/>
        <a:p>
          <a:endParaRPr lang="en-US"/>
        </a:p>
      </dgm:t>
    </dgm:pt>
    <dgm:pt modelId="{A8CBC938-764B-4B34-B953-4B22105347A5}" type="sibTrans" cxnId="{ECFA716A-7DE8-49A5-9090-D27216B92619}">
      <dgm:prSet/>
      <dgm:spPr/>
      <dgm:t>
        <a:bodyPr/>
        <a:lstStyle/>
        <a:p>
          <a:endParaRPr lang="en-US"/>
        </a:p>
      </dgm:t>
    </dgm:pt>
    <dgm:pt modelId="{2F54B1A4-9AE8-4C56-A4EC-DA0B4B0639F6}">
      <dgm:prSet/>
      <dgm:spPr/>
      <dgm:t>
        <a:bodyPr/>
        <a:lstStyle/>
        <a:p>
          <a:r>
            <a:rPr lang="en-GB"/>
            <a:t>Professional distance</a:t>
          </a:r>
          <a:endParaRPr lang="en-US"/>
        </a:p>
      </dgm:t>
    </dgm:pt>
    <dgm:pt modelId="{19F3F652-F4E9-4B2F-9D20-8CA5BDD44354}" type="parTrans" cxnId="{C7ED5D34-991B-4ACC-9BE0-C960AC069721}">
      <dgm:prSet/>
      <dgm:spPr/>
      <dgm:t>
        <a:bodyPr/>
        <a:lstStyle/>
        <a:p>
          <a:endParaRPr lang="en-US"/>
        </a:p>
      </dgm:t>
    </dgm:pt>
    <dgm:pt modelId="{9D2823E5-AE73-487F-B86C-002BA4A7C52A}" type="sibTrans" cxnId="{C7ED5D34-991B-4ACC-9BE0-C960AC069721}">
      <dgm:prSet/>
      <dgm:spPr/>
      <dgm:t>
        <a:bodyPr/>
        <a:lstStyle/>
        <a:p>
          <a:endParaRPr lang="en-US"/>
        </a:p>
      </dgm:t>
    </dgm:pt>
    <dgm:pt modelId="{492B5A41-EE80-4DCF-8D74-8E70C3AB798C}">
      <dgm:prSet/>
      <dgm:spPr/>
      <dgm:t>
        <a:bodyPr/>
        <a:lstStyle/>
        <a:p>
          <a:r>
            <a:rPr lang="en-GB"/>
            <a:t>Chronic patterns of disconnection developed through life experiences</a:t>
          </a:r>
          <a:endParaRPr lang="en-US"/>
        </a:p>
      </dgm:t>
    </dgm:pt>
    <dgm:pt modelId="{DD6A0964-3308-4FC1-A4FD-42EE412F42CE}" type="parTrans" cxnId="{02A05325-8EA3-4B60-9FD7-1BDC56B386EF}">
      <dgm:prSet/>
      <dgm:spPr/>
      <dgm:t>
        <a:bodyPr/>
        <a:lstStyle/>
        <a:p>
          <a:endParaRPr lang="en-US"/>
        </a:p>
      </dgm:t>
    </dgm:pt>
    <dgm:pt modelId="{4D80499E-FC5C-449B-B474-DFA540B10F9E}" type="sibTrans" cxnId="{02A05325-8EA3-4B60-9FD7-1BDC56B386EF}">
      <dgm:prSet/>
      <dgm:spPr/>
      <dgm:t>
        <a:bodyPr/>
        <a:lstStyle/>
        <a:p>
          <a:endParaRPr lang="en-US"/>
        </a:p>
      </dgm:t>
    </dgm:pt>
    <dgm:pt modelId="{B9EA83F3-9761-4D27-8B2A-B1F7A0F54916}" type="pres">
      <dgm:prSet presAssocID="{DFD1013F-40A3-4250-9351-0906B15BF3BC}" presName="diagram" presStyleCnt="0">
        <dgm:presLayoutVars>
          <dgm:dir/>
          <dgm:resizeHandles val="exact"/>
        </dgm:presLayoutVars>
      </dgm:prSet>
      <dgm:spPr/>
    </dgm:pt>
    <dgm:pt modelId="{22AEB50C-E4FE-48F6-9D02-5893583C828F}" type="pres">
      <dgm:prSet presAssocID="{D3CEFE45-70BF-43C8-9453-011F1EA8BE7C}" presName="node" presStyleLbl="node1" presStyleIdx="0" presStyleCnt="5">
        <dgm:presLayoutVars>
          <dgm:bulletEnabled val="1"/>
        </dgm:presLayoutVars>
      </dgm:prSet>
      <dgm:spPr/>
    </dgm:pt>
    <dgm:pt modelId="{230B3B26-36EC-4C92-97F3-40B4CF49ABF8}" type="pres">
      <dgm:prSet presAssocID="{84453AE2-57E6-4801-B6F0-D0553E6D2EED}" presName="sibTrans" presStyleCnt="0"/>
      <dgm:spPr/>
    </dgm:pt>
    <dgm:pt modelId="{3409615E-96CC-4EFC-AF67-41BECEBA66F2}" type="pres">
      <dgm:prSet presAssocID="{646D138A-5FB7-49D9-B826-14276F7412ED}" presName="node" presStyleLbl="node1" presStyleIdx="1" presStyleCnt="5">
        <dgm:presLayoutVars>
          <dgm:bulletEnabled val="1"/>
        </dgm:presLayoutVars>
      </dgm:prSet>
      <dgm:spPr/>
    </dgm:pt>
    <dgm:pt modelId="{0A79B57A-7974-4ED2-A5F6-5822D8C53234}" type="pres">
      <dgm:prSet presAssocID="{D5CEF7CF-903A-4758-B4D0-56A2281D587D}" presName="sibTrans" presStyleCnt="0"/>
      <dgm:spPr/>
    </dgm:pt>
    <dgm:pt modelId="{3B9792E8-784A-4C25-9B9E-94B5FE442E6F}" type="pres">
      <dgm:prSet presAssocID="{363F8BA0-B3BA-4B03-8606-4DD91B5282A3}" presName="node" presStyleLbl="node1" presStyleIdx="2" presStyleCnt="5">
        <dgm:presLayoutVars>
          <dgm:bulletEnabled val="1"/>
        </dgm:presLayoutVars>
      </dgm:prSet>
      <dgm:spPr/>
    </dgm:pt>
    <dgm:pt modelId="{B6122405-24EC-4D88-A07F-01642CC197DB}" type="pres">
      <dgm:prSet presAssocID="{A8CBC938-764B-4B34-B953-4B22105347A5}" presName="sibTrans" presStyleCnt="0"/>
      <dgm:spPr/>
    </dgm:pt>
    <dgm:pt modelId="{B29C5B2D-E0E3-477A-9793-630905E6ADCC}" type="pres">
      <dgm:prSet presAssocID="{2F54B1A4-9AE8-4C56-A4EC-DA0B4B0639F6}" presName="node" presStyleLbl="node1" presStyleIdx="3" presStyleCnt="5">
        <dgm:presLayoutVars>
          <dgm:bulletEnabled val="1"/>
        </dgm:presLayoutVars>
      </dgm:prSet>
      <dgm:spPr/>
    </dgm:pt>
    <dgm:pt modelId="{02ADA60E-8ED6-44C0-98D5-BF9394CAB574}" type="pres">
      <dgm:prSet presAssocID="{9D2823E5-AE73-487F-B86C-002BA4A7C52A}" presName="sibTrans" presStyleCnt="0"/>
      <dgm:spPr/>
    </dgm:pt>
    <dgm:pt modelId="{0A714408-4422-41DD-8005-70F87A4ACD30}" type="pres">
      <dgm:prSet presAssocID="{492B5A41-EE80-4DCF-8D74-8E70C3AB798C}" presName="node" presStyleLbl="node1" presStyleIdx="4" presStyleCnt="5">
        <dgm:presLayoutVars>
          <dgm:bulletEnabled val="1"/>
        </dgm:presLayoutVars>
      </dgm:prSet>
      <dgm:spPr/>
    </dgm:pt>
  </dgm:ptLst>
  <dgm:cxnLst>
    <dgm:cxn modelId="{B22E051C-F2CA-4034-A362-BBC0CDB79CAC}" type="presOf" srcId="{646D138A-5FB7-49D9-B826-14276F7412ED}" destId="{3409615E-96CC-4EFC-AF67-41BECEBA66F2}" srcOrd="0" destOrd="0" presId="urn:microsoft.com/office/officeart/2005/8/layout/default"/>
    <dgm:cxn modelId="{02A05325-8EA3-4B60-9FD7-1BDC56B386EF}" srcId="{DFD1013F-40A3-4250-9351-0906B15BF3BC}" destId="{492B5A41-EE80-4DCF-8D74-8E70C3AB798C}" srcOrd="4" destOrd="0" parTransId="{DD6A0964-3308-4FC1-A4FD-42EE412F42CE}" sibTransId="{4D80499E-FC5C-449B-B474-DFA540B10F9E}"/>
    <dgm:cxn modelId="{97A6A932-A500-454B-BE83-F7868609329E}" type="presOf" srcId="{2F54B1A4-9AE8-4C56-A4EC-DA0B4B0639F6}" destId="{B29C5B2D-E0E3-477A-9793-630905E6ADCC}" srcOrd="0" destOrd="0" presId="urn:microsoft.com/office/officeart/2005/8/layout/default"/>
    <dgm:cxn modelId="{A0309033-C109-48FC-9106-C283FADA2466}" type="presOf" srcId="{492B5A41-EE80-4DCF-8D74-8E70C3AB798C}" destId="{0A714408-4422-41DD-8005-70F87A4ACD30}" srcOrd="0" destOrd="0" presId="urn:microsoft.com/office/officeart/2005/8/layout/default"/>
    <dgm:cxn modelId="{C7ED5D34-991B-4ACC-9BE0-C960AC069721}" srcId="{DFD1013F-40A3-4250-9351-0906B15BF3BC}" destId="{2F54B1A4-9AE8-4C56-A4EC-DA0B4B0639F6}" srcOrd="3" destOrd="0" parTransId="{19F3F652-F4E9-4B2F-9D20-8CA5BDD44354}" sibTransId="{9D2823E5-AE73-487F-B86C-002BA4A7C52A}"/>
    <dgm:cxn modelId="{26855944-FCE4-4A99-B92D-ABF6891C0FBB}" srcId="{DFD1013F-40A3-4250-9351-0906B15BF3BC}" destId="{646D138A-5FB7-49D9-B826-14276F7412ED}" srcOrd="1" destOrd="0" parTransId="{BFB52BAB-F6E2-48D3-BB5F-EC43F9D74655}" sibTransId="{D5CEF7CF-903A-4758-B4D0-56A2281D587D}"/>
    <dgm:cxn modelId="{ECFA716A-7DE8-49A5-9090-D27216B92619}" srcId="{DFD1013F-40A3-4250-9351-0906B15BF3BC}" destId="{363F8BA0-B3BA-4B03-8606-4DD91B5282A3}" srcOrd="2" destOrd="0" parTransId="{23BC0EA9-AEE1-4D20-8F1B-2785167EEBCD}" sibTransId="{A8CBC938-764B-4B34-B953-4B22105347A5}"/>
    <dgm:cxn modelId="{63288984-D19B-4CA3-A227-53D79907FE26}" srcId="{DFD1013F-40A3-4250-9351-0906B15BF3BC}" destId="{D3CEFE45-70BF-43C8-9453-011F1EA8BE7C}" srcOrd="0" destOrd="0" parTransId="{CC05F7ED-63F8-4383-9198-1E1481849FED}" sibTransId="{84453AE2-57E6-4801-B6F0-D0553E6D2EED}"/>
    <dgm:cxn modelId="{55992FA1-55FF-4D5D-9980-E7C5804DC58F}" type="presOf" srcId="{DFD1013F-40A3-4250-9351-0906B15BF3BC}" destId="{B9EA83F3-9761-4D27-8B2A-B1F7A0F54916}" srcOrd="0" destOrd="0" presId="urn:microsoft.com/office/officeart/2005/8/layout/default"/>
    <dgm:cxn modelId="{35443BBA-1D13-4D82-B406-4C97756BFF51}" type="presOf" srcId="{363F8BA0-B3BA-4B03-8606-4DD91B5282A3}" destId="{3B9792E8-784A-4C25-9B9E-94B5FE442E6F}" srcOrd="0" destOrd="0" presId="urn:microsoft.com/office/officeart/2005/8/layout/default"/>
    <dgm:cxn modelId="{AC2142BF-5279-4497-8ADB-982DEBF5A585}" type="presOf" srcId="{D3CEFE45-70BF-43C8-9453-011F1EA8BE7C}" destId="{22AEB50C-E4FE-48F6-9D02-5893583C828F}" srcOrd="0" destOrd="0" presId="urn:microsoft.com/office/officeart/2005/8/layout/default"/>
    <dgm:cxn modelId="{CA0D87E9-0B0D-4A03-858F-95D0B93CC2B7}" type="presParOf" srcId="{B9EA83F3-9761-4D27-8B2A-B1F7A0F54916}" destId="{22AEB50C-E4FE-48F6-9D02-5893583C828F}" srcOrd="0" destOrd="0" presId="urn:microsoft.com/office/officeart/2005/8/layout/default"/>
    <dgm:cxn modelId="{D65E85C9-9D65-4B52-A4FF-5E5F36EA5869}" type="presParOf" srcId="{B9EA83F3-9761-4D27-8B2A-B1F7A0F54916}" destId="{230B3B26-36EC-4C92-97F3-40B4CF49ABF8}" srcOrd="1" destOrd="0" presId="urn:microsoft.com/office/officeart/2005/8/layout/default"/>
    <dgm:cxn modelId="{A8C3E292-38EB-45B7-A6A7-A7F686D0E613}" type="presParOf" srcId="{B9EA83F3-9761-4D27-8B2A-B1F7A0F54916}" destId="{3409615E-96CC-4EFC-AF67-41BECEBA66F2}" srcOrd="2" destOrd="0" presId="urn:microsoft.com/office/officeart/2005/8/layout/default"/>
    <dgm:cxn modelId="{9768678C-9866-4DB9-B5CA-99B3B432B918}" type="presParOf" srcId="{B9EA83F3-9761-4D27-8B2A-B1F7A0F54916}" destId="{0A79B57A-7974-4ED2-A5F6-5822D8C53234}" srcOrd="3" destOrd="0" presId="urn:microsoft.com/office/officeart/2005/8/layout/default"/>
    <dgm:cxn modelId="{9C5F197C-FC05-4360-919F-E975C39F8C49}" type="presParOf" srcId="{B9EA83F3-9761-4D27-8B2A-B1F7A0F54916}" destId="{3B9792E8-784A-4C25-9B9E-94B5FE442E6F}" srcOrd="4" destOrd="0" presId="urn:microsoft.com/office/officeart/2005/8/layout/default"/>
    <dgm:cxn modelId="{007C98B7-9426-4375-AC46-437CCE1862B5}" type="presParOf" srcId="{B9EA83F3-9761-4D27-8B2A-B1F7A0F54916}" destId="{B6122405-24EC-4D88-A07F-01642CC197DB}" srcOrd="5" destOrd="0" presId="urn:microsoft.com/office/officeart/2005/8/layout/default"/>
    <dgm:cxn modelId="{F9E9F91A-738F-43F9-B6D7-67D94F67B6A5}" type="presParOf" srcId="{B9EA83F3-9761-4D27-8B2A-B1F7A0F54916}" destId="{B29C5B2D-E0E3-477A-9793-630905E6ADCC}" srcOrd="6" destOrd="0" presId="urn:microsoft.com/office/officeart/2005/8/layout/default"/>
    <dgm:cxn modelId="{21D1433C-35C6-419D-85E4-C5E5C6F534FB}" type="presParOf" srcId="{B9EA83F3-9761-4D27-8B2A-B1F7A0F54916}" destId="{02ADA60E-8ED6-44C0-98D5-BF9394CAB574}" srcOrd="7" destOrd="0" presId="urn:microsoft.com/office/officeart/2005/8/layout/default"/>
    <dgm:cxn modelId="{FF5676DB-9E74-4558-A507-B17F7A57213C}" type="presParOf" srcId="{B9EA83F3-9761-4D27-8B2A-B1F7A0F54916}" destId="{0A714408-4422-41DD-8005-70F87A4ACD3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AEB50C-E4FE-48F6-9D02-5893583C828F}">
      <dsp:nvSpPr>
        <dsp:cNvPr id="0" name=""/>
        <dsp:cNvSpPr/>
      </dsp:nvSpPr>
      <dsp:spPr>
        <a:xfrm>
          <a:off x="680952" y="2273"/>
          <a:ext cx="1772511" cy="1063506"/>
        </a:xfrm>
        <a:prstGeom prst="rect">
          <a:avLst/>
        </a:prstGeom>
        <a:solidFill>
          <a:schemeClr val="accent3">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Fear of intimacy</a:t>
          </a:r>
          <a:endParaRPr lang="en-US" sz="1600" kern="1200"/>
        </a:p>
      </dsp:txBody>
      <dsp:txXfrm>
        <a:off x="680952" y="2273"/>
        <a:ext cx="1772511" cy="1063506"/>
      </dsp:txXfrm>
    </dsp:sp>
    <dsp:sp modelId="{3409615E-96CC-4EFC-AF67-41BECEBA66F2}">
      <dsp:nvSpPr>
        <dsp:cNvPr id="0" name=""/>
        <dsp:cNvSpPr/>
      </dsp:nvSpPr>
      <dsp:spPr>
        <a:xfrm>
          <a:off x="2630714" y="2273"/>
          <a:ext cx="1772511" cy="1063506"/>
        </a:xfrm>
        <a:prstGeom prst="rect">
          <a:avLst/>
        </a:prstGeom>
        <a:solidFill>
          <a:schemeClr val="accent3">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Defensive behaviours</a:t>
          </a:r>
          <a:endParaRPr lang="en-US" sz="1600" kern="1200"/>
        </a:p>
      </dsp:txBody>
      <dsp:txXfrm>
        <a:off x="2630714" y="2273"/>
        <a:ext cx="1772511" cy="1063506"/>
      </dsp:txXfrm>
    </dsp:sp>
    <dsp:sp modelId="{3B9792E8-784A-4C25-9B9E-94B5FE442E6F}">
      <dsp:nvSpPr>
        <dsp:cNvPr id="0" name=""/>
        <dsp:cNvSpPr/>
      </dsp:nvSpPr>
      <dsp:spPr>
        <a:xfrm>
          <a:off x="680952" y="1243031"/>
          <a:ext cx="1772511" cy="1063506"/>
        </a:xfrm>
        <a:prstGeom prst="rect">
          <a:avLst/>
        </a:prstGeom>
        <a:solidFill>
          <a:schemeClr val="accent3">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Therapist anxiety</a:t>
          </a:r>
          <a:endParaRPr lang="en-US" sz="1600" kern="1200"/>
        </a:p>
      </dsp:txBody>
      <dsp:txXfrm>
        <a:off x="680952" y="1243031"/>
        <a:ext cx="1772511" cy="1063506"/>
      </dsp:txXfrm>
    </dsp:sp>
    <dsp:sp modelId="{B29C5B2D-E0E3-477A-9793-630905E6ADCC}">
      <dsp:nvSpPr>
        <dsp:cNvPr id="0" name=""/>
        <dsp:cNvSpPr/>
      </dsp:nvSpPr>
      <dsp:spPr>
        <a:xfrm>
          <a:off x="2630714" y="1243031"/>
          <a:ext cx="1772511" cy="1063506"/>
        </a:xfrm>
        <a:prstGeom prst="rect">
          <a:avLst/>
        </a:prstGeom>
        <a:solidFill>
          <a:schemeClr val="accent3">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Professional distance</a:t>
          </a:r>
          <a:endParaRPr lang="en-US" sz="1600" kern="1200"/>
        </a:p>
      </dsp:txBody>
      <dsp:txXfrm>
        <a:off x="2630714" y="1243031"/>
        <a:ext cx="1772511" cy="1063506"/>
      </dsp:txXfrm>
    </dsp:sp>
    <dsp:sp modelId="{0A714408-4422-41DD-8005-70F87A4ACD30}">
      <dsp:nvSpPr>
        <dsp:cNvPr id="0" name=""/>
        <dsp:cNvSpPr/>
      </dsp:nvSpPr>
      <dsp:spPr>
        <a:xfrm>
          <a:off x="1655833" y="2483789"/>
          <a:ext cx="1772511" cy="1063506"/>
        </a:xfrm>
        <a:prstGeom prst="rect">
          <a:avLst/>
        </a:prstGeom>
        <a:solidFill>
          <a:schemeClr val="accent3">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Chronic patterns of disconnection developed through life experiences</a:t>
          </a:r>
          <a:endParaRPr lang="en-US" sz="1600" kern="1200"/>
        </a:p>
      </dsp:txBody>
      <dsp:txXfrm>
        <a:off x="1655833" y="2483789"/>
        <a:ext cx="1772511" cy="10635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6">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10/12/2026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10/12/2026</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10/12/2026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10/12/2026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10/12/2026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10/12/2026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10/12/2026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10/12/2026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10/12/2026</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mazon.co.uk/sspa/click?ie=UTF8&amp;spc=MTozMDM3OTk0MzI3MjgwODQ6MTcyNDk5NzA5MDpzcF9hdGY6MzAwMjc4MzQwMjE5OTMyOjowOjo&amp;url=%2FReflective-Practice-Guide-Interdisciplinary-Reflection%2Fdp%2F1032234547%2Fref%3Dsr_1_3_sspa%3Fcrid%3DAGW7PH93ZCKS%26dib%3DeyJ2IjoiMSJ9.NsVmUz_u0IBdWRWd2L0oZ5fG_p1uAg0I5I2Bv35S1-zcow3ucxkUKb_m9dwcXLPAIsuxw5iO_IZ7wcNJYlb2s-qj_aZDAPhcx-Rr8G3V0aVrYY7nCxuWq_avGaeHTOAkxnDvVh96Bh6O0YwedIf2tLBOs-XhtZIb96Hc2DdZ3mAdHOtN8_dHGBdULDEhHk83qgAmFHkY5QwXkMYueoHJXcct42bBFGxnamSMGVkW4z4.mX7LAnh00zyRLxTdVXmN4e6oWRzjFwUKvbtx20MYXvs%26dib_tag%3Dse%26keywords%3Dreflective%2Bcounselling%2Bskills%26qid%3D1724997089%26s%3Dbooks%26sprefix%3Dreflecitve%2Bcounselling%2Bskills%252Cstripbooks%252C51%26sr%3D1-3-spons%26sp_csd%3Dd2lkZ2V0TmFtZT1zcF9hdGY%26psc%3D1" TargetMode="External"/><Relationship Id="rId2" Type="http://schemas.openxmlformats.org/officeDocument/2006/relationships/hyperlink" Target="https://www.amazon.co.uk/Reflective-Practice-Development-Counselling-Psychotherapy/dp/1526477491/ref=sr_1_1?dchild=1&amp;keywords=reflective+practice+in+counselling&amp;qid=1605563108&amp;s=books&amp;sr=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208424"/>
            <a:ext cx="9966960" cy="1325880"/>
          </a:xfrm>
        </p:spPr>
        <p:txBody>
          <a:bodyPr>
            <a:normAutofit/>
          </a:bodyPr>
          <a:lstStyle/>
          <a:p>
            <a:r>
              <a:rPr lang="en-US" sz="3600"/>
              <a:t>ECPS6020: REFLExive Skills in counselling</a:t>
            </a:r>
            <a:br>
              <a:rPr lang="en-US" sz="3600"/>
            </a:br>
            <a:r>
              <a:rPr lang="en-US" sz="3600"/>
              <a:t>Module Lead: Andrea Williams</a:t>
            </a:r>
          </a:p>
        </p:txBody>
      </p:sp>
      <p:pic>
        <p:nvPicPr>
          <p:cNvPr id="3" name="Picture 2" descr="Counseling Psychologist Healingy Therapy &amp; Counseling Psychologist">
            <a:extLst>
              <a:ext uri="{FF2B5EF4-FFF2-40B4-BE49-F238E27FC236}">
                <a16:creationId xmlns:a16="http://schemas.microsoft.com/office/drawing/2014/main" id="{3BC23E36-4FB0-D518-826F-9C0B552FFAFD}"/>
              </a:ext>
            </a:extLst>
          </p:cNvPr>
          <p:cNvPicPr>
            <a:picLocks noChangeAspect="1"/>
          </p:cNvPicPr>
          <p:nvPr/>
        </p:nvPicPr>
        <p:blipFill>
          <a:blip r:embed="rId2"/>
          <a:srcRect t="25954" r="1" b="27266"/>
          <a:stretch>
            <a:fillRect/>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dirty="0">
                <a:solidFill>
                  <a:srgbClr val="FFFFFF"/>
                </a:solidFill>
              </a:rPr>
              <a:t>Reflexive Counselling Skills – Week 3</a:t>
            </a:r>
            <a:endParaRPr lang="en-US" sz="3100" dirty="0">
              <a:solidFill>
                <a:srgbClr val="FFFFFF"/>
              </a:solidFill>
            </a:endParaRPr>
          </a:p>
        </p:txBody>
      </p:sp>
      <p:sp>
        <p:nvSpPr>
          <p:cNvPr id="3" name="Content Placeholder 2"/>
          <p:cNvSpPr>
            <a:spLocks noGrp="1"/>
          </p:cNvSpPr>
          <p:nvPr>
            <p:ph sz="half" idx="1"/>
          </p:nvPr>
        </p:nvSpPr>
        <p:spPr>
          <a:xfrm>
            <a:off x="6210300" y="2057400"/>
            <a:ext cx="4924544" cy="4038600"/>
          </a:xfrm>
        </p:spPr>
        <p:txBody>
          <a:bodyPr vert="horz" lIns="91440" tIns="45720" rIns="91440" bIns="45720" rtlCol="0">
            <a:normAutofit/>
          </a:bodyPr>
          <a:lstStyle/>
          <a:p>
            <a:pPr marL="45720"/>
            <a:endParaRPr lang="en-US" b="1" dirty="0">
              <a:solidFill>
                <a:srgbClr val="FFFFFF"/>
              </a:solidFill>
            </a:endParaRPr>
          </a:p>
          <a:p>
            <a:pPr marL="45720"/>
            <a:endParaRPr lang="en-US" dirty="0">
              <a:solidFill>
                <a:srgbClr val="FFFFFF"/>
              </a:solidFill>
            </a:endParaRPr>
          </a:p>
        </p:txBody>
      </p:sp>
      <p:sp>
        <p:nvSpPr>
          <p:cNvPr id="23" name="Rectangle 22">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40414805-3E91-5F07-95D9-647C18BB4BDD}"/>
              </a:ext>
            </a:extLst>
          </p:cNvPr>
          <p:cNvSpPr>
            <a:spLocks noGrp="1"/>
          </p:cNvSpPr>
          <p:nvPr>
            <p:ph sz="half" idx="2"/>
          </p:nvPr>
        </p:nvSpPr>
        <p:spPr/>
        <p:txBody>
          <a:bodyPr>
            <a:normAutofit/>
          </a:bodyPr>
          <a:lstStyle/>
          <a:p>
            <a:pPr marL="45720" indent="0">
              <a:buNone/>
            </a:pPr>
            <a:endParaRPr lang="en-GB" dirty="0"/>
          </a:p>
          <a:p>
            <a:endParaRPr lang="en-GB" dirty="0"/>
          </a:p>
        </p:txBody>
      </p:sp>
      <p:pic>
        <p:nvPicPr>
          <p:cNvPr id="8" name="Picture 7">
            <a:extLst>
              <a:ext uri="{FF2B5EF4-FFF2-40B4-BE49-F238E27FC236}">
                <a16:creationId xmlns:a16="http://schemas.microsoft.com/office/drawing/2014/main" id="{02848398-AC08-5848-8FA6-866D2D775D11}"/>
              </a:ext>
            </a:extLst>
          </p:cNvPr>
          <p:cNvPicPr>
            <a:picLocks noChangeAspect="1"/>
          </p:cNvPicPr>
          <p:nvPr/>
        </p:nvPicPr>
        <p:blipFill>
          <a:blip r:embed="rId2"/>
          <a:stretch>
            <a:fillRect/>
          </a:stretch>
        </p:blipFill>
        <p:spPr>
          <a:xfrm>
            <a:off x="226059" y="252412"/>
            <a:ext cx="3397327" cy="6353175"/>
          </a:xfrm>
          <a:prstGeom prst="rect">
            <a:avLst/>
          </a:prstGeo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480BFA-6A67-4D95-D529-9229843CCA37}"/>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dirty="0">
                <a:solidFill>
                  <a:schemeClr val="accent1">
                    <a:lumMod val="75000"/>
                  </a:schemeClr>
                </a:solidFill>
              </a:rPr>
              <a:t>What is Relational Depth?</a:t>
            </a:r>
          </a:p>
        </p:txBody>
      </p:sp>
      <p:pic>
        <p:nvPicPr>
          <p:cNvPr id="6" name="Content Placeholder 5">
            <a:extLst>
              <a:ext uri="{FF2B5EF4-FFF2-40B4-BE49-F238E27FC236}">
                <a16:creationId xmlns:a16="http://schemas.microsoft.com/office/drawing/2014/main" id="{6CFF649F-03D7-FEA7-9E03-DEB89D7DC798}"/>
              </a:ext>
            </a:extLst>
          </p:cNvPr>
          <p:cNvPicPr>
            <a:picLocks noGrp="1" noChangeAspect="1"/>
          </p:cNvPicPr>
          <p:nvPr>
            <p:ph sz="half" idx="2"/>
          </p:nvPr>
        </p:nvPicPr>
        <p:blipFill>
          <a:blip r:embed="rId2"/>
          <a:srcRect l="18541" r="43435" b="-1"/>
          <a:stretch>
            <a:fillRect/>
          </a:stretch>
        </p:blipFill>
        <p:spPr>
          <a:xfrm>
            <a:off x="223336" y="243840"/>
            <a:ext cx="3646837" cy="6377939"/>
          </a:xfrm>
          <a:prstGeom prst="rect">
            <a:avLst/>
          </a:prstGeom>
        </p:spPr>
      </p:pic>
      <p:sp>
        <p:nvSpPr>
          <p:cNvPr id="3" name="Content Placeholder 2">
            <a:extLst>
              <a:ext uri="{FF2B5EF4-FFF2-40B4-BE49-F238E27FC236}">
                <a16:creationId xmlns:a16="http://schemas.microsoft.com/office/drawing/2014/main" id="{1CCA1BAE-B202-CFA2-B1D7-A230F196A25A}"/>
              </a:ext>
            </a:extLst>
          </p:cNvPr>
          <p:cNvSpPr>
            <a:spLocks noGrp="1"/>
          </p:cNvSpPr>
          <p:nvPr>
            <p:ph sz="half" idx="1"/>
          </p:nvPr>
        </p:nvSpPr>
        <p:spPr>
          <a:xfrm>
            <a:off x="4441783" y="2057400"/>
            <a:ext cx="6693061" cy="4038600"/>
          </a:xfrm>
        </p:spPr>
        <p:txBody>
          <a:bodyPr vert="horz" lIns="91440" tIns="45720" rIns="91440" bIns="45720" rtlCol="0">
            <a:normAutofit/>
          </a:bodyPr>
          <a:lstStyle/>
          <a:p>
            <a:r>
              <a:rPr lang="en-US" sz="2800" dirty="0">
                <a:solidFill>
                  <a:schemeClr val="accent1">
                    <a:lumMod val="75000"/>
                  </a:schemeClr>
                </a:solidFill>
              </a:rPr>
              <a:t>Mearns and Cooper define relational depth as a profound meeting between two people in which both experience a strong sense of contact, engagement, and human connection.</a:t>
            </a:r>
          </a:p>
          <a:p>
            <a:r>
              <a:rPr lang="en-US" sz="2800" dirty="0">
                <a:solidFill>
                  <a:schemeClr val="accent1">
                    <a:lumMod val="75000"/>
                  </a:schemeClr>
                </a:solidFill>
              </a:rPr>
              <a:t> In these moments, clients often feel truly known, accepted, and understood, sometimes for the first time in their live</a:t>
            </a:r>
          </a:p>
        </p:txBody>
      </p:sp>
    </p:spTree>
    <p:extLst>
      <p:ext uri="{BB962C8B-B14F-4D97-AF65-F5344CB8AC3E}">
        <p14:creationId xmlns:p14="http://schemas.microsoft.com/office/powerpoint/2010/main" val="2056184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94A629A-8C80-F649-B268-28361ACE28F2}"/>
              </a:ext>
            </a:extLst>
          </p:cNvPr>
          <p:cNvSpPr>
            <a:spLocks noGrp="1"/>
          </p:cNvSpPr>
          <p:nvPr>
            <p:ph type="title"/>
          </p:nvPr>
        </p:nvSpPr>
        <p:spPr>
          <a:xfrm>
            <a:off x="1143001" y="1070335"/>
            <a:ext cx="5199926" cy="1443269"/>
          </a:xfrm>
        </p:spPr>
        <p:txBody>
          <a:bodyPr vert="horz" lIns="91440" tIns="45720" rIns="91440" bIns="45720" rtlCol="0" anchor="ctr">
            <a:normAutofit/>
          </a:bodyPr>
          <a:lstStyle/>
          <a:p>
            <a:r>
              <a:rPr lang="en-US" sz="4000" dirty="0"/>
              <a:t>Therapeutic Relationship</a:t>
            </a:r>
          </a:p>
        </p:txBody>
      </p:sp>
      <p:sp>
        <p:nvSpPr>
          <p:cNvPr id="3" name="Content Placeholder 2">
            <a:extLst>
              <a:ext uri="{FF2B5EF4-FFF2-40B4-BE49-F238E27FC236}">
                <a16:creationId xmlns:a16="http://schemas.microsoft.com/office/drawing/2014/main" id="{7A0638E2-2747-A638-3BB5-E9304BAD256A}"/>
              </a:ext>
            </a:extLst>
          </p:cNvPr>
          <p:cNvSpPr>
            <a:spLocks noGrp="1"/>
          </p:cNvSpPr>
          <p:nvPr>
            <p:ph sz="half" idx="1"/>
          </p:nvPr>
        </p:nvSpPr>
        <p:spPr>
          <a:xfrm>
            <a:off x="1143002" y="2546430"/>
            <a:ext cx="5084178" cy="3549570"/>
          </a:xfrm>
        </p:spPr>
        <p:txBody>
          <a:bodyPr vert="horz" lIns="91440" tIns="45720" rIns="91440" bIns="45720" rtlCol="0">
            <a:normAutofit/>
          </a:bodyPr>
          <a:lstStyle/>
          <a:p>
            <a:r>
              <a:rPr lang="en-US" sz="2800" dirty="0"/>
              <a:t>Emphasis on techniques over relationships. </a:t>
            </a:r>
          </a:p>
          <a:p>
            <a:r>
              <a:rPr lang="en-US" sz="2800" dirty="0"/>
              <a:t>Mearns and Cooper argue that many psychological difficulties arise from experiences of disconnection, rejection, neglect, or a lack of meaningful relationships. </a:t>
            </a:r>
          </a:p>
          <a:p>
            <a:pPr marL="45720"/>
            <a:endParaRPr lang="en-US" sz="1800" dirty="0"/>
          </a:p>
          <a:p>
            <a:endParaRPr lang="en-US" sz="1800" dirty="0"/>
          </a:p>
        </p:txBody>
      </p:sp>
      <p:pic>
        <p:nvPicPr>
          <p:cNvPr id="6" name="Content Placeholder 5">
            <a:extLst>
              <a:ext uri="{FF2B5EF4-FFF2-40B4-BE49-F238E27FC236}">
                <a16:creationId xmlns:a16="http://schemas.microsoft.com/office/drawing/2014/main" id="{602247EE-FBFA-6AA8-6D40-DD139B71FFCF}"/>
              </a:ext>
            </a:extLst>
          </p:cNvPr>
          <p:cNvPicPr>
            <a:picLocks noGrp="1" noChangeAspect="1"/>
          </p:cNvPicPr>
          <p:nvPr>
            <p:ph sz="half" idx="2"/>
          </p:nvPr>
        </p:nvPicPr>
        <p:blipFill>
          <a:blip r:embed="rId2"/>
          <a:srcRect t="5232"/>
          <a:stretch>
            <a:fillRect/>
          </a:stretch>
        </p:blipFill>
        <p:spPr>
          <a:xfrm>
            <a:off x="6636743" y="1238487"/>
            <a:ext cx="4741120" cy="4493060"/>
          </a:xfrm>
          <a:prstGeom prst="rect">
            <a:avLst/>
          </a:prstGeom>
        </p:spPr>
      </p:pic>
    </p:spTree>
    <p:extLst>
      <p:ext uri="{BB962C8B-B14F-4D97-AF65-F5344CB8AC3E}">
        <p14:creationId xmlns:p14="http://schemas.microsoft.com/office/powerpoint/2010/main" val="400511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28D9B36-75B9-4435-83E6-0A9C81A12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Content Placeholder 5">
            <a:extLst>
              <a:ext uri="{FF2B5EF4-FFF2-40B4-BE49-F238E27FC236}">
                <a16:creationId xmlns:a16="http://schemas.microsoft.com/office/drawing/2014/main" id="{A7D8560D-C4FF-FFC7-A4E7-65B1F80F7D0F}"/>
              </a:ext>
            </a:extLst>
          </p:cNvPr>
          <p:cNvPicPr>
            <a:picLocks noGrp="1" noChangeAspect="1"/>
          </p:cNvPicPr>
          <p:nvPr>
            <p:ph sz="half" idx="2"/>
          </p:nvPr>
        </p:nvPicPr>
        <p:blipFill>
          <a:blip r:embed="rId2">
            <a:duotone>
              <a:schemeClr val="bg2">
                <a:shade val="45000"/>
                <a:satMod val="135000"/>
              </a:schemeClr>
              <a:prstClr val="white"/>
            </a:duotone>
            <a:alphaModFix amt="35000"/>
          </a:blip>
          <a:srcRect t="174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376DEA5-02FF-7A21-06E3-6F1697186EBB}"/>
              </a:ext>
            </a:extLst>
          </p:cNvPr>
          <p:cNvSpPr>
            <a:spLocks noGrp="1"/>
          </p:cNvSpPr>
          <p:nvPr>
            <p:ph type="title"/>
          </p:nvPr>
        </p:nvSpPr>
        <p:spPr>
          <a:xfrm>
            <a:off x="1143000" y="609600"/>
            <a:ext cx="9875520" cy="1356360"/>
          </a:xfrm>
        </p:spPr>
        <p:txBody>
          <a:bodyPr vert="horz" lIns="91440" tIns="45720" rIns="91440" bIns="45720" rtlCol="0" anchor="ctr">
            <a:normAutofit/>
          </a:bodyPr>
          <a:lstStyle/>
          <a:p>
            <a:r>
              <a:rPr lang="en-US" dirty="0">
                <a:solidFill>
                  <a:schemeClr val="accent1">
                    <a:lumMod val="75000"/>
                  </a:schemeClr>
                </a:solidFill>
              </a:rPr>
              <a:t>Therapeutic Presence</a:t>
            </a:r>
          </a:p>
        </p:txBody>
      </p:sp>
      <p:sp>
        <p:nvSpPr>
          <p:cNvPr id="3" name="Content Placeholder 2">
            <a:extLst>
              <a:ext uri="{FF2B5EF4-FFF2-40B4-BE49-F238E27FC236}">
                <a16:creationId xmlns:a16="http://schemas.microsoft.com/office/drawing/2014/main" id="{D3E67F50-2410-A42C-A1CB-195135E3B8DE}"/>
              </a:ext>
            </a:extLst>
          </p:cNvPr>
          <p:cNvSpPr>
            <a:spLocks noGrp="1"/>
          </p:cNvSpPr>
          <p:nvPr>
            <p:ph sz="half" idx="1"/>
          </p:nvPr>
        </p:nvSpPr>
        <p:spPr>
          <a:xfrm>
            <a:off x="1143000" y="2057400"/>
            <a:ext cx="9872871" cy="4038600"/>
          </a:xfrm>
        </p:spPr>
        <p:txBody>
          <a:bodyPr vert="horz" lIns="91440" tIns="45720" rIns="91440" bIns="45720" rtlCol="0">
            <a:normAutofit/>
          </a:bodyPr>
          <a:lstStyle/>
          <a:p>
            <a:pPr marL="342900" lvl="0" fontAlgn="t"/>
            <a:r>
              <a:rPr lang="en-US" sz="4000" dirty="0">
                <a:solidFill>
                  <a:schemeClr val="accent1">
                    <a:lumMod val="75000"/>
                  </a:schemeClr>
                </a:solidFill>
              </a:rPr>
              <a:t>Genuine (congruent)</a:t>
            </a:r>
          </a:p>
          <a:p>
            <a:pPr marL="342900" lvl="0" fontAlgn="t"/>
            <a:r>
              <a:rPr lang="en-US" sz="4000" dirty="0">
                <a:solidFill>
                  <a:schemeClr val="accent1">
                    <a:lumMod val="75000"/>
                  </a:schemeClr>
                </a:solidFill>
              </a:rPr>
              <a:t>Empathic</a:t>
            </a:r>
          </a:p>
          <a:p>
            <a:pPr marL="342900" lvl="0" fontAlgn="t"/>
            <a:r>
              <a:rPr lang="en-US" sz="4000" dirty="0">
                <a:solidFill>
                  <a:schemeClr val="accent1">
                    <a:lumMod val="75000"/>
                  </a:schemeClr>
                </a:solidFill>
              </a:rPr>
              <a:t>Accepting and non-judgmental</a:t>
            </a:r>
          </a:p>
          <a:p>
            <a:pPr marL="342900" lvl="0" fontAlgn="t"/>
            <a:r>
              <a:rPr lang="en-US" sz="4000" dirty="0">
                <a:solidFill>
                  <a:schemeClr val="accent1">
                    <a:lumMod val="75000"/>
                  </a:schemeClr>
                </a:solidFill>
              </a:rPr>
              <a:t>Emotionally available</a:t>
            </a:r>
          </a:p>
          <a:p>
            <a:endParaRPr lang="en-US" dirty="0"/>
          </a:p>
        </p:txBody>
      </p:sp>
    </p:spTree>
    <p:extLst>
      <p:ext uri="{BB962C8B-B14F-4D97-AF65-F5344CB8AC3E}">
        <p14:creationId xmlns:p14="http://schemas.microsoft.com/office/powerpoint/2010/main" val="2903573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F20334C-E6FF-0461-749B-5E274AEF12DB}"/>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dirty="0"/>
              <a:t>I-Thou</a:t>
            </a:r>
          </a:p>
        </p:txBody>
      </p:sp>
      <p:pic>
        <p:nvPicPr>
          <p:cNvPr id="6" name="Content Placeholder 5">
            <a:extLst>
              <a:ext uri="{FF2B5EF4-FFF2-40B4-BE49-F238E27FC236}">
                <a16:creationId xmlns:a16="http://schemas.microsoft.com/office/drawing/2014/main" id="{8957A727-1B0B-D627-7641-69769EFA9CC2}"/>
              </a:ext>
            </a:extLst>
          </p:cNvPr>
          <p:cNvPicPr>
            <a:picLocks noGrp="1" noChangeAspect="1"/>
          </p:cNvPicPr>
          <p:nvPr>
            <p:ph sz="half" idx="2"/>
          </p:nvPr>
        </p:nvPicPr>
        <p:blipFill>
          <a:blip r:embed="rId2"/>
          <a:srcRect l="7117" r="7115"/>
          <a:stretch>
            <a:fillRect/>
          </a:stretch>
        </p:blipFill>
        <p:spPr>
          <a:xfrm>
            <a:off x="223336" y="243840"/>
            <a:ext cx="3646837" cy="6377939"/>
          </a:xfrm>
          <a:prstGeom prst="rect">
            <a:avLst/>
          </a:prstGeom>
        </p:spPr>
      </p:pic>
      <p:sp>
        <p:nvSpPr>
          <p:cNvPr id="3" name="Content Placeholder 2">
            <a:extLst>
              <a:ext uri="{FF2B5EF4-FFF2-40B4-BE49-F238E27FC236}">
                <a16:creationId xmlns:a16="http://schemas.microsoft.com/office/drawing/2014/main" id="{FDB0D325-A99C-757A-549C-32EF566920D9}"/>
              </a:ext>
            </a:extLst>
          </p:cNvPr>
          <p:cNvSpPr>
            <a:spLocks noGrp="1"/>
          </p:cNvSpPr>
          <p:nvPr>
            <p:ph sz="half" idx="1"/>
          </p:nvPr>
        </p:nvSpPr>
        <p:spPr>
          <a:xfrm>
            <a:off x="4441783" y="2057400"/>
            <a:ext cx="6693061" cy="4038600"/>
          </a:xfrm>
        </p:spPr>
        <p:txBody>
          <a:bodyPr vert="horz" lIns="91440" tIns="45720" rIns="91440" bIns="45720" rtlCol="0">
            <a:normAutofit/>
          </a:bodyPr>
          <a:lstStyle/>
          <a:p>
            <a:r>
              <a:rPr lang="en-US" sz="3600" dirty="0"/>
              <a:t>Martin Buber is a philosopher who focused on deep and meaningful connection in the book "I-Thou".</a:t>
            </a:r>
          </a:p>
          <a:p>
            <a:r>
              <a:rPr lang="en-US" sz="3600" dirty="0"/>
              <a:t>Being "in the zone". </a:t>
            </a:r>
          </a:p>
          <a:p>
            <a:r>
              <a:rPr lang="en-US" sz="3600" dirty="0"/>
              <a:t>“Giving from the core".  Mick Cooper.</a:t>
            </a:r>
          </a:p>
          <a:p>
            <a:endParaRPr lang="en-US" dirty="0"/>
          </a:p>
        </p:txBody>
      </p:sp>
    </p:spTree>
    <p:extLst>
      <p:ext uri="{BB962C8B-B14F-4D97-AF65-F5344CB8AC3E}">
        <p14:creationId xmlns:p14="http://schemas.microsoft.com/office/powerpoint/2010/main" val="315240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977511A-CAED-BB4B-EB2E-BE2CC11014A4}"/>
              </a:ext>
            </a:extLst>
          </p:cNvPr>
          <p:cNvSpPr>
            <a:spLocks noGrp="1"/>
          </p:cNvSpPr>
          <p:nvPr>
            <p:ph type="title"/>
          </p:nvPr>
        </p:nvSpPr>
        <p:spPr>
          <a:xfrm>
            <a:off x="1143001" y="1070335"/>
            <a:ext cx="5199926" cy="1443269"/>
          </a:xfrm>
        </p:spPr>
        <p:txBody>
          <a:bodyPr vert="horz" lIns="91440" tIns="45720" rIns="91440" bIns="45720" rtlCol="0" anchor="ctr">
            <a:normAutofit/>
          </a:bodyPr>
          <a:lstStyle/>
          <a:p>
            <a:r>
              <a:rPr lang="en-US" sz="4000"/>
              <a:t>Barriers to Relational Depth</a:t>
            </a:r>
          </a:p>
        </p:txBody>
      </p:sp>
      <p:pic>
        <p:nvPicPr>
          <p:cNvPr id="5" name="Content Placeholder 4">
            <a:extLst>
              <a:ext uri="{FF2B5EF4-FFF2-40B4-BE49-F238E27FC236}">
                <a16:creationId xmlns:a16="http://schemas.microsoft.com/office/drawing/2014/main" id="{5B9C58D4-2896-15F9-B08F-B8A01816A6F7}"/>
              </a:ext>
            </a:extLst>
          </p:cNvPr>
          <p:cNvPicPr>
            <a:picLocks noGrp="1" noChangeAspect="1"/>
          </p:cNvPicPr>
          <p:nvPr>
            <p:ph sz="half" idx="2"/>
          </p:nvPr>
        </p:nvPicPr>
        <p:blipFill>
          <a:blip r:embed="rId2"/>
          <a:srcRect r="40644" b="-1"/>
          <a:stretch>
            <a:fillRect/>
          </a:stretch>
        </p:blipFill>
        <p:spPr>
          <a:xfrm>
            <a:off x="6636743" y="1238487"/>
            <a:ext cx="4741120" cy="4493060"/>
          </a:xfrm>
          <a:prstGeom prst="rect">
            <a:avLst/>
          </a:prstGeom>
        </p:spPr>
      </p:pic>
      <p:graphicFrame>
        <p:nvGraphicFramePr>
          <p:cNvPr id="6" name="Content Placeholder 2">
            <a:extLst>
              <a:ext uri="{FF2B5EF4-FFF2-40B4-BE49-F238E27FC236}">
                <a16:creationId xmlns:a16="http://schemas.microsoft.com/office/drawing/2014/main" id="{7F1E1DBC-8F3C-98FC-A36F-68EC73F9EEDB}"/>
              </a:ext>
            </a:extLst>
          </p:cNvPr>
          <p:cNvGraphicFramePr>
            <a:graphicFrameLocks noGrp="1"/>
          </p:cNvGraphicFramePr>
          <p:nvPr>
            <p:ph sz="half" idx="1"/>
            <p:extLst>
              <p:ext uri="{D42A27DB-BD31-4B8C-83A1-F6EECF244321}">
                <p14:modId xmlns:p14="http://schemas.microsoft.com/office/powerpoint/2010/main" val="2373848834"/>
              </p:ext>
            </p:extLst>
          </p:nvPr>
        </p:nvGraphicFramePr>
        <p:xfrm>
          <a:off x="1143002" y="2546430"/>
          <a:ext cx="5084178" cy="35495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97743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FBFA1AE-5092-6574-F3AB-3DDA75870556}"/>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a:t>Summary</a:t>
            </a:r>
          </a:p>
        </p:txBody>
      </p:sp>
      <p:pic>
        <p:nvPicPr>
          <p:cNvPr id="6" name="Content Placeholder 5">
            <a:extLst>
              <a:ext uri="{FF2B5EF4-FFF2-40B4-BE49-F238E27FC236}">
                <a16:creationId xmlns:a16="http://schemas.microsoft.com/office/drawing/2014/main" id="{3ACF2AD7-394C-D9DB-6B4C-6390BC89D5B3}"/>
              </a:ext>
            </a:extLst>
          </p:cNvPr>
          <p:cNvPicPr>
            <a:picLocks noGrp="1" noChangeAspect="1"/>
          </p:cNvPicPr>
          <p:nvPr>
            <p:ph sz="half" idx="2"/>
          </p:nvPr>
        </p:nvPicPr>
        <p:blipFill>
          <a:blip r:embed="rId2"/>
          <a:srcRect l="5817" r="37003" b="-2"/>
          <a:stretch>
            <a:fillRect/>
          </a:stretch>
        </p:blipFill>
        <p:spPr>
          <a:xfrm>
            <a:off x="223336" y="243840"/>
            <a:ext cx="3646837" cy="6377939"/>
          </a:xfrm>
          <a:prstGeom prst="rect">
            <a:avLst/>
          </a:prstGeom>
        </p:spPr>
      </p:pic>
      <p:sp>
        <p:nvSpPr>
          <p:cNvPr id="3" name="Content Placeholder 2">
            <a:extLst>
              <a:ext uri="{FF2B5EF4-FFF2-40B4-BE49-F238E27FC236}">
                <a16:creationId xmlns:a16="http://schemas.microsoft.com/office/drawing/2014/main" id="{5657F8EF-A104-1A29-F533-610B2FA21262}"/>
              </a:ext>
            </a:extLst>
          </p:cNvPr>
          <p:cNvSpPr>
            <a:spLocks noGrp="1"/>
          </p:cNvSpPr>
          <p:nvPr>
            <p:ph sz="half" idx="1"/>
          </p:nvPr>
        </p:nvSpPr>
        <p:spPr>
          <a:xfrm>
            <a:off x="4441783" y="2057400"/>
            <a:ext cx="6693061" cy="4038600"/>
          </a:xfrm>
        </p:spPr>
        <p:txBody>
          <a:bodyPr vert="horz" lIns="91440" tIns="45720" rIns="91440" bIns="45720" rtlCol="0">
            <a:normAutofit/>
          </a:bodyPr>
          <a:lstStyle/>
          <a:p>
            <a:r>
              <a:rPr lang="en-US" sz="3200" dirty="0">
                <a:solidFill>
                  <a:schemeClr val="accent1">
                    <a:lumMod val="75000"/>
                  </a:schemeClr>
                </a:solidFill>
              </a:rPr>
              <a:t>Mearns and Cooper argue that the deepest therapeutic change occurs when therapist and client meet one another in an authentic, profound, and mutually engaged relationship, enabling the client to feel truly known, accepted, and understood</a:t>
            </a:r>
            <a:r>
              <a:rPr lang="en-US" dirty="0"/>
              <a:t>.</a:t>
            </a:r>
          </a:p>
        </p:txBody>
      </p:sp>
    </p:spTree>
    <p:extLst>
      <p:ext uri="{BB962C8B-B14F-4D97-AF65-F5344CB8AC3E}">
        <p14:creationId xmlns:p14="http://schemas.microsoft.com/office/powerpoint/2010/main" val="4183342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366F9-77CC-2073-099F-DCCB7BDEDE76}"/>
              </a:ext>
            </a:extLst>
          </p:cNvPr>
          <p:cNvSpPr>
            <a:spLocks noGrp="1"/>
          </p:cNvSpPr>
          <p:nvPr>
            <p:ph type="title"/>
          </p:nvPr>
        </p:nvSpPr>
        <p:spPr/>
        <p:txBody>
          <a:bodyPr/>
          <a:lstStyle/>
          <a:p>
            <a:r>
              <a:rPr lang="en-GB" dirty="0"/>
              <a:t>Reflective Exercise</a:t>
            </a:r>
          </a:p>
        </p:txBody>
      </p:sp>
      <p:sp>
        <p:nvSpPr>
          <p:cNvPr id="5" name="Content Placeholder 4">
            <a:extLst>
              <a:ext uri="{FF2B5EF4-FFF2-40B4-BE49-F238E27FC236}">
                <a16:creationId xmlns:a16="http://schemas.microsoft.com/office/drawing/2014/main" id="{83BD8FC4-F0B6-9F7A-A658-62F6AFF453D0}"/>
              </a:ext>
            </a:extLst>
          </p:cNvPr>
          <p:cNvSpPr>
            <a:spLocks noGrp="1"/>
          </p:cNvSpPr>
          <p:nvPr>
            <p:ph idx="1"/>
          </p:nvPr>
        </p:nvSpPr>
        <p:spPr/>
        <p:txBody>
          <a:bodyPr/>
          <a:lstStyle/>
          <a:p>
            <a:r>
              <a:rPr lang="en-GB" sz="4000" dirty="0">
                <a:solidFill>
                  <a:schemeClr val="accent1">
                    <a:lumMod val="75000"/>
                  </a:schemeClr>
                </a:solidFill>
                <a:latin typeface="Arial" panose="020B0604020202020204" pitchFamily="34" charset="0"/>
                <a:cs typeface="Arial" panose="020B0604020202020204" pitchFamily="34" charset="0"/>
              </a:rPr>
              <a:t>Consider a time when you have felt a deep 'connectiveness’ with another.</a:t>
            </a:r>
          </a:p>
          <a:p>
            <a:r>
              <a:rPr lang="en-GB" sz="4000" dirty="0">
                <a:solidFill>
                  <a:schemeClr val="accent1">
                    <a:lumMod val="75000"/>
                  </a:schemeClr>
                </a:solidFill>
                <a:latin typeface="Arial" panose="020B0604020202020204" pitchFamily="34" charset="0"/>
                <a:cs typeface="Arial" panose="020B0604020202020204" pitchFamily="34" charset="0"/>
              </a:rPr>
              <a:t>Discuss this with your partner</a:t>
            </a:r>
          </a:p>
          <a:p>
            <a:endParaRPr lang="en-GB" dirty="0"/>
          </a:p>
        </p:txBody>
      </p:sp>
    </p:spTree>
    <p:extLst>
      <p:ext uri="{BB962C8B-B14F-4D97-AF65-F5344CB8AC3E}">
        <p14:creationId xmlns:p14="http://schemas.microsoft.com/office/powerpoint/2010/main" val="416397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E4CF595-7C81-164B-7845-2A21624EAB3F}"/>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a:t>Driscoll's Model of Reflection (2007)</a:t>
            </a:r>
            <a:br>
              <a:rPr lang="en-US" sz="3100"/>
            </a:br>
            <a:endParaRPr lang="en-US" sz="3100"/>
          </a:p>
        </p:txBody>
      </p:sp>
      <p:pic>
        <p:nvPicPr>
          <p:cNvPr id="6" name="Content Placeholder 5">
            <a:extLst>
              <a:ext uri="{FF2B5EF4-FFF2-40B4-BE49-F238E27FC236}">
                <a16:creationId xmlns:a16="http://schemas.microsoft.com/office/drawing/2014/main" id="{72840838-0CFA-BDCD-2574-B7746F8386BE}"/>
              </a:ext>
            </a:extLst>
          </p:cNvPr>
          <p:cNvPicPr>
            <a:picLocks noGrp="1" noChangeAspect="1"/>
          </p:cNvPicPr>
          <p:nvPr>
            <p:ph sz="half" idx="2"/>
          </p:nvPr>
        </p:nvPicPr>
        <p:blipFill>
          <a:blip r:embed="rId2"/>
          <a:srcRect l="32045" r="29787" b="-2"/>
          <a:stretch>
            <a:fillRect/>
          </a:stretch>
        </p:blipFill>
        <p:spPr>
          <a:xfrm>
            <a:off x="223336" y="243840"/>
            <a:ext cx="3646837" cy="6377939"/>
          </a:xfrm>
          <a:prstGeom prst="rect">
            <a:avLst/>
          </a:prstGeom>
        </p:spPr>
      </p:pic>
      <p:sp>
        <p:nvSpPr>
          <p:cNvPr id="3" name="Content Placeholder 2">
            <a:extLst>
              <a:ext uri="{FF2B5EF4-FFF2-40B4-BE49-F238E27FC236}">
                <a16:creationId xmlns:a16="http://schemas.microsoft.com/office/drawing/2014/main" id="{65089A56-E294-C062-9E00-AB74CDBF6115}"/>
              </a:ext>
            </a:extLst>
          </p:cNvPr>
          <p:cNvSpPr>
            <a:spLocks noGrp="1"/>
          </p:cNvSpPr>
          <p:nvPr>
            <p:ph sz="half" idx="1"/>
          </p:nvPr>
        </p:nvSpPr>
        <p:spPr>
          <a:xfrm>
            <a:off x="4441783" y="2057400"/>
            <a:ext cx="6693061" cy="4038600"/>
          </a:xfrm>
        </p:spPr>
        <p:txBody>
          <a:bodyPr vert="horz" lIns="91440" tIns="45720" rIns="91440" bIns="45720" rtlCol="0">
            <a:normAutofit/>
          </a:bodyPr>
          <a:lstStyle/>
          <a:p>
            <a:r>
              <a:rPr lang="en-US" b="1"/>
              <a:t>Driscoll's Model of Reflection (2007)</a:t>
            </a:r>
            <a:endParaRPr lang="en-US"/>
          </a:p>
          <a:p>
            <a:r>
              <a:rPr lang="en-US" b="1"/>
              <a:t>Driscoll's Model of Reflection</a:t>
            </a:r>
            <a:r>
              <a:rPr lang="en-US"/>
              <a:t> is a simple reflective framework based on three key questions:</a:t>
            </a:r>
          </a:p>
          <a:p>
            <a:pPr lvl="0"/>
            <a:r>
              <a:rPr lang="en-US" b="1"/>
              <a:t>What?</a:t>
            </a:r>
            <a:endParaRPr lang="en-US"/>
          </a:p>
          <a:p>
            <a:pPr lvl="0"/>
            <a:r>
              <a:rPr lang="en-US" b="1"/>
              <a:t>So What?</a:t>
            </a:r>
            <a:endParaRPr lang="en-US"/>
          </a:p>
          <a:p>
            <a:pPr lvl="0"/>
            <a:r>
              <a:rPr lang="en-US" b="1"/>
              <a:t>Now What?</a:t>
            </a:r>
            <a:endParaRPr lang="en-US"/>
          </a:p>
          <a:p>
            <a:r>
              <a:rPr lang="en-US"/>
              <a:t>It is widely used in health, social care, counselling, and education to help practitioners reflect on experiences and improve future practice.</a:t>
            </a:r>
          </a:p>
          <a:p>
            <a:pPr marL="45720"/>
            <a:endParaRPr lang="en-US"/>
          </a:p>
        </p:txBody>
      </p:sp>
    </p:spTree>
    <p:extLst>
      <p:ext uri="{BB962C8B-B14F-4D97-AF65-F5344CB8AC3E}">
        <p14:creationId xmlns:p14="http://schemas.microsoft.com/office/powerpoint/2010/main" val="211201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0472F1-3787-25F6-ACA6-0D0F5CD502CB}"/>
              </a:ext>
            </a:extLst>
          </p:cNvPr>
          <p:cNvSpPr>
            <a:spLocks noGrp="1"/>
          </p:cNvSpPr>
          <p:nvPr>
            <p:ph type="title"/>
          </p:nvPr>
        </p:nvSpPr>
        <p:spPr>
          <a:xfrm>
            <a:off x="1143000" y="609600"/>
            <a:ext cx="6693061" cy="1356360"/>
          </a:xfrm>
        </p:spPr>
        <p:txBody>
          <a:bodyPr vert="horz" lIns="91440" tIns="45720" rIns="91440" bIns="45720" rtlCol="0" anchor="ctr">
            <a:normAutofit/>
          </a:bodyPr>
          <a:lstStyle/>
          <a:p>
            <a:r>
              <a:rPr lang="en-US" b="1" dirty="0"/>
              <a:t>1. What?</a:t>
            </a:r>
            <a:br>
              <a:rPr lang="en-US" dirty="0"/>
            </a:br>
            <a:endParaRPr lang="en-US" dirty="0"/>
          </a:p>
        </p:txBody>
      </p:sp>
      <p:sp>
        <p:nvSpPr>
          <p:cNvPr id="3" name="Content Placeholder 2">
            <a:extLst>
              <a:ext uri="{FF2B5EF4-FFF2-40B4-BE49-F238E27FC236}">
                <a16:creationId xmlns:a16="http://schemas.microsoft.com/office/drawing/2014/main" id="{ED835CDA-E68C-1CAA-5A89-E1A613143E5B}"/>
              </a:ext>
            </a:extLst>
          </p:cNvPr>
          <p:cNvSpPr>
            <a:spLocks noGrp="1"/>
          </p:cNvSpPr>
          <p:nvPr>
            <p:ph sz="half" idx="1"/>
          </p:nvPr>
        </p:nvSpPr>
        <p:spPr>
          <a:xfrm>
            <a:off x="236220" y="1225295"/>
            <a:ext cx="7599841" cy="5396483"/>
          </a:xfrm>
        </p:spPr>
        <p:txBody>
          <a:bodyPr vert="horz" lIns="91440" tIns="45720" rIns="91440" bIns="45720" rtlCol="0">
            <a:normAutofit fontScale="92500"/>
          </a:bodyPr>
          <a:lstStyle/>
          <a:p>
            <a:pPr marL="45720"/>
            <a:endParaRPr lang="en-US" sz="1700" dirty="0"/>
          </a:p>
          <a:p>
            <a:r>
              <a:rPr lang="en-US" sz="2800" dirty="0"/>
              <a:t>Describe the situation objectively.</a:t>
            </a:r>
          </a:p>
          <a:p>
            <a:r>
              <a:rPr lang="en-US" sz="2800" dirty="0"/>
              <a:t>Questions to consider:</a:t>
            </a:r>
          </a:p>
          <a:p>
            <a:pPr lvl="0"/>
            <a:r>
              <a:rPr lang="en-US" sz="2800" dirty="0"/>
              <a:t>What happened?</a:t>
            </a:r>
          </a:p>
          <a:p>
            <a:pPr lvl="0"/>
            <a:r>
              <a:rPr lang="en-US" sz="2800" dirty="0"/>
              <a:t>What was my role?</a:t>
            </a:r>
          </a:p>
          <a:p>
            <a:pPr lvl="0"/>
            <a:r>
              <a:rPr lang="en-US" sz="2800" dirty="0"/>
              <a:t>What did I observe?</a:t>
            </a:r>
          </a:p>
          <a:p>
            <a:pPr lvl="0"/>
            <a:r>
              <a:rPr lang="en-US" sz="2800" dirty="0"/>
              <a:t>What were my thoughts and feelings at the time?</a:t>
            </a:r>
          </a:p>
          <a:p>
            <a:r>
              <a:rPr lang="en-US" sz="2800" b="1" dirty="0"/>
              <a:t>Example:</a:t>
            </a:r>
            <a:endParaRPr lang="en-US" sz="2800" dirty="0"/>
          </a:p>
          <a:p>
            <a:r>
              <a:rPr lang="en-US" sz="2800" dirty="0"/>
              <a:t>During a counselling skills session, I noticed that my client became quiet and avoided eye contact when discussing family relationships.</a:t>
            </a:r>
          </a:p>
          <a:p>
            <a:endParaRPr lang="en-US" sz="1700" dirty="0"/>
          </a:p>
        </p:txBody>
      </p:sp>
      <p:pic>
        <p:nvPicPr>
          <p:cNvPr id="6" name="Content Placeholder 5">
            <a:extLst>
              <a:ext uri="{FF2B5EF4-FFF2-40B4-BE49-F238E27FC236}">
                <a16:creationId xmlns:a16="http://schemas.microsoft.com/office/drawing/2014/main" id="{248EFE82-71EF-B2BC-1EC6-63F6D6380A2E}"/>
              </a:ext>
            </a:extLst>
          </p:cNvPr>
          <p:cNvPicPr>
            <a:picLocks noGrp="1" noChangeAspect="1"/>
          </p:cNvPicPr>
          <p:nvPr>
            <p:ph sz="half" idx="2"/>
          </p:nvPr>
        </p:nvPicPr>
        <p:blipFill>
          <a:blip r:embed="rId2"/>
          <a:srcRect l="9247" r="5092" b="1"/>
          <a:stretch>
            <a:fillRect/>
          </a:stretch>
        </p:blipFill>
        <p:spPr>
          <a:xfrm>
            <a:off x="8310622" y="243840"/>
            <a:ext cx="3646837" cy="6377939"/>
          </a:xfrm>
          <a:prstGeom prst="rect">
            <a:avLst/>
          </a:prstGeom>
        </p:spPr>
      </p:pic>
    </p:spTree>
    <p:extLst>
      <p:ext uri="{BB962C8B-B14F-4D97-AF65-F5344CB8AC3E}">
        <p14:creationId xmlns:p14="http://schemas.microsoft.com/office/powerpoint/2010/main" val="3080219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35ED2C-AD1F-D7A2-9BAB-A5C65CBF0C19}"/>
              </a:ext>
            </a:extLst>
          </p:cNvPr>
          <p:cNvSpPr>
            <a:spLocks noGrp="1"/>
          </p:cNvSpPr>
          <p:nvPr>
            <p:ph type="title"/>
          </p:nvPr>
        </p:nvSpPr>
        <p:spPr>
          <a:xfrm>
            <a:off x="448056" y="355093"/>
            <a:ext cx="6693061" cy="1356360"/>
          </a:xfrm>
        </p:spPr>
        <p:txBody>
          <a:bodyPr vert="horz" lIns="91440" tIns="45720" rIns="91440" bIns="45720" rtlCol="0" anchor="ctr">
            <a:normAutofit/>
          </a:bodyPr>
          <a:lstStyle/>
          <a:p>
            <a:r>
              <a:rPr lang="en-US" dirty="0">
                <a:solidFill>
                  <a:schemeClr val="accent1">
                    <a:lumMod val="75000"/>
                  </a:schemeClr>
                </a:solidFill>
              </a:rPr>
              <a:t>2. So What ?</a:t>
            </a:r>
          </a:p>
        </p:txBody>
      </p:sp>
      <p:sp>
        <p:nvSpPr>
          <p:cNvPr id="3" name="Content Placeholder 2">
            <a:extLst>
              <a:ext uri="{FF2B5EF4-FFF2-40B4-BE49-F238E27FC236}">
                <a16:creationId xmlns:a16="http://schemas.microsoft.com/office/drawing/2014/main" id="{06CE6CC2-5D4D-7FEF-A6E5-D3EE4AAE59DF}"/>
              </a:ext>
            </a:extLst>
          </p:cNvPr>
          <p:cNvSpPr>
            <a:spLocks noGrp="1"/>
          </p:cNvSpPr>
          <p:nvPr>
            <p:ph sz="half" idx="1"/>
          </p:nvPr>
        </p:nvSpPr>
        <p:spPr>
          <a:xfrm>
            <a:off x="236220" y="1719072"/>
            <a:ext cx="8423148" cy="4895088"/>
          </a:xfrm>
        </p:spPr>
        <p:txBody>
          <a:bodyPr vert="horz" lIns="91440" tIns="45720" rIns="91440" bIns="45720" rtlCol="0">
            <a:normAutofit/>
          </a:bodyPr>
          <a:lstStyle/>
          <a:p>
            <a:r>
              <a:rPr lang="en-US" sz="2000" dirty="0" err="1">
                <a:solidFill>
                  <a:schemeClr val="accent1">
                    <a:lumMod val="75000"/>
                  </a:schemeClr>
                </a:solidFill>
              </a:rPr>
              <a:t>Analyse</a:t>
            </a:r>
            <a:r>
              <a:rPr lang="en-US" sz="2000" dirty="0">
                <a:solidFill>
                  <a:schemeClr val="accent1">
                    <a:lumMod val="75000"/>
                  </a:schemeClr>
                </a:solidFill>
              </a:rPr>
              <a:t> and make sense of the experience.</a:t>
            </a:r>
          </a:p>
          <a:p>
            <a:r>
              <a:rPr lang="en-US" sz="2000" dirty="0">
                <a:solidFill>
                  <a:schemeClr val="accent1">
                    <a:lumMod val="75000"/>
                  </a:schemeClr>
                </a:solidFill>
              </a:rPr>
              <a:t>Questions to consider:</a:t>
            </a:r>
          </a:p>
          <a:p>
            <a:r>
              <a:rPr lang="en-US" sz="2000" dirty="0">
                <a:solidFill>
                  <a:schemeClr val="accent1">
                    <a:lumMod val="75000"/>
                  </a:schemeClr>
                </a:solidFill>
              </a:rPr>
              <a:t>Why was this significant?</a:t>
            </a:r>
          </a:p>
          <a:p>
            <a:r>
              <a:rPr lang="en-US" sz="2000" dirty="0">
                <a:solidFill>
                  <a:schemeClr val="accent1">
                    <a:lumMod val="75000"/>
                  </a:schemeClr>
                </a:solidFill>
              </a:rPr>
              <a:t>What did I learn?</a:t>
            </a:r>
          </a:p>
          <a:p>
            <a:r>
              <a:rPr lang="en-US" sz="2000" dirty="0">
                <a:solidFill>
                  <a:schemeClr val="accent1">
                    <a:lumMod val="75000"/>
                  </a:schemeClr>
                </a:solidFill>
              </a:rPr>
              <a:t>How did I feel?</a:t>
            </a:r>
          </a:p>
          <a:p>
            <a:r>
              <a:rPr lang="en-US" sz="2000" dirty="0">
                <a:solidFill>
                  <a:schemeClr val="accent1">
                    <a:lumMod val="75000"/>
                  </a:schemeClr>
                </a:solidFill>
              </a:rPr>
              <a:t>What theories or concepts help explain what happened?</a:t>
            </a:r>
          </a:p>
          <a:p>
            <a:r>
              <a:rPr lang="en-US" sz="2000" dirty="0">
                <a:solidFill>
                  <a:schemeClr val="accent1">
                    <a:lumMod val="75000"/>
                  </a:schemeClr>
                </a:solidFill>
              </a:rPr>
              <a:t>What went well or not so well?</a:t>
            </a:r>
          </a:p>
          <a:p>
            <a:r>
              <a:rPr lang="en-US" sz="2000" dirty="0">
                <a:solidFill>
                  <a:schemeClr val="accent1">
                    <a:lumMod val="75000"/>
                  </a:schemeClr>
                </a:solidFill>
              </a:rPr>
              <a:t>Example:</a:t>
            </a:r>
          </a:p>
          <a:p>
            <a:r>
              <a:rPr lang="en-US" sz="2000" dirty="0">
                <a:solidFill>
                  <a:schemeClr val="accent1">
                    <a:lumMod val="75000"/>
                  </a:schemeClr>
                </a:solidFill>
              </a:rPr>
              <a:t>I </a:t>
            </a:r>
            <a:r>
              <a:rPr lang="en-US" sz="2000" dirty="0" err="1">
                <a:solidFill>
                  <a:schemeClr val="accent1">
                    <a:lumMod val="75000"/>
                  </a:schemeClr>
                </a:solidFill>
              </a:rPr>
              <a:t>realised</a:t>
            </a:r>
            <a:r>
              <a:rPr lang="en-US" sz="2000" dirty="0">
                <a:solidFill>
                  <a:schemeClr val="accent1">
                    <a:lumMod val="75000"/>
                  </a:schemeClr>
                </a:solidFill>
              </a:rPr>
              <a:t> that the topic may have been emotionally difficult for the client. My use of open questions may have encouraged disclosure, but I may not have sufficiently acknowledged the emotional impact of the discussion. This highlights the importance of empathy and attending skills.</a:t>
            </a:r>
          </a:p>
          <a:p>
            <a:endParaRPr lang="en-US" sz="1500" dirty="0"/>
          </a:p>
        </p:txBody>
      </p:sp>
      <p:pic>
        <p:nvPicPr>
          <p:cNvPr id="8" name="Content Placeholder 7">
            <a:extLst>
              <a:ext uri="{FF2B5EF4-FFF2-40B4-BE49-F238E27FC236}">
                <a16:creationId xmlns:a16="http://schemas.microsoft.com/office/drawing/2014/main" id="{1EFF6972-E3E4-D56A-B6BE-A9553FBCB3EE}"/>
              </a:ext>
            </a:extLst>
          </p:cNvPr>
          <p:cNvPicPr>
            <a:picLocks noGrp="1" noChangeAspect="1"/>
          </p:cNvPicPr>
          <p:nvPr>
            <p:ph sz="half" idx="2"/>
          </p:nvPr>
        </p:nvPicPr>
        <p:blipFill>
          <a:blip r:embed="rId2"/>
          <a:srcRect l="23216" r="19606" b="1"/>
          <a:stretch>
            <a:fillRect/>
          </a:stretch>
        </p:blipFill>
        <p:spPr>
          <a:xfrm>
            <a:off x="8567928" y="243840"/>
            <a:ext cx="3389531" cy="6377939"/>
          </a:xfrm>
          <a:prstGeom prst="rect">
            <a:avLst/>
          </a:prstGeom>
        </p:spPr>
      </p:pic>
    </p:spTree>
    <p:extLst>
      <p:ext uri="{BB962C8B-B14F-4D97-AF65-F5344CB8AC3E}">
        <p14:creationId xmlns:p14="http://schemas.microsoft.com/office/powerpoint/2010/main" val="3001677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DB6D362-1285-191C-41D2-E60564EA52F0}"/>
              </a:ext>
            </a:extLst>
          </p:cNvPr>
          <p:cNvSpPr>
            <a:spLocks noGrp="1"/>
          </p:cNvSpPr>
          <p:nvPr>
            <p:ph type="title"/>
          </p:nvPr>
        </p:nvSpPr>
        <p:spPr>
          <a:xfrm>
            <a:off x="1143000" y="609600"/>
            <a:ext cx="6693061" cy="1356360"/>
          </a:xfrm>
        </p:spPr>
        <p:txBody>
          <a:bodyPr vert="horz" lIns="91440" tIns="45720" rIns="91440" bIns="45720" rtlCol="0" anchor="ctr">
            <a:normAutofit/>
          </a:bodyPr>
          <a:lstStyle/>
          <a:p>
            <a:r>
              <a:rPr lang="en-US" dirty="0"/>
              <a:t>3. Now What?</a:t>
            </a:r>
          </a:p>
        </p:txBody>
      </p:sp>
      <p:sp>
        <p:nvSpPr>
          <p:cNvPr id="3" name="Content Placeholder 2">
            <a:extLst>
              <a:ext uri="{FF2B5EF4-FFF2-40B4-BE49-F238E27FC236}">
                <a16:creationId xmlns:a16="http://schemas.microsoft.com/office/drawing/2014/main" id="{DF793A69-92AE-8FCC-C605-AE1D7B2DC524}"/>
              </a:ext>
            </a:extLst>
          </p:cNvPr>
          <p:cNvSpPr>
            <a:spLocks noGrp="1"/>
          </p:cNvSpPr>
          <p:nvPr>
            <p:ph sz="half" idx="1"/>
          </p:nvPr>
        </p:nvSpPr>
        <p:spPr>
          <a:xfrm>
            <a:off x="530352" y="1371600"/>
            <a:ext cx="7644384" cy="5047488"/>
          </a:xfrm>
        </p:spPr>
        <p:txBody>
          <a:bodyPr vert="horz" lIns="91440" tIns="45720" rIns="91440" bIns="45720" rtlCol="0">
            <a:normAutofit/>
          </a:bodyPr>
          <a:lstStyle/>
          <a:p>
            <a:pPr marL="45720"/>
            <a:endParaRPr lang="en-US" sz="1900" dirty="0"/>
          </a:p>
          <a:p>
            <a:r>
              <a:rPr lang="en-US" sz="2400" dirty="0">
                <a:solidFill>
                  <a:schemeClr val="accent1">
                    <a:lumMod val="75000"/>
                  </a:schemeClr>
                </a:solidFill>
              </a:rPr>
              <a:t>Identify actions for future practice.</a:t>
            </a:r>
          </a:p>
          <a:p>
            <a:r>
              <a:rPr lang="en-US" sz="2400" dirty="0">
                <a:solidFill>
                  <a:schemeClr val="accent1">
                    <a:lumMod val="75000"/>
                  </a:schemeClr>
                </a:solidFill>
              </a:rPr>
              <a:t>Questions to consider:</a:t>
            </a:r>
          </a:p>
          <a:p>
            <a:pPr lvl="0"/>
            <a:r>
              <a:rPr lang="en-US" sz="2400" dirty="0">
                <a:solidFill>
                  <a:schemeClr val="accent1">
                    <a:lumMod val="75000"/>
                  </a:schemeClr>
                </a:solidFill>
              </a:rPr>
              <a:t>What will I do differently next time?</a:t>
            </a:r>
          </a:p>
          <a:p>
            <a:pPr lvl="0"/>
            <a:r>
              <a:rPr lang="en-US" sz="2400" dirty="0">
                <a:solidFill>
                  <a:schemeClr val="accent1">
                    <a:lumMod val="75000"/>
                  </a:schemeClr>
                </a:solidFill>
              </a:rPr>
              <a:t>What skills do I need to develop?</a:t>
            </a:r>
          </a:p>
          <a:p>
            <a:pPr lvl="0"/>
            <a:r>
              <a:rPr lang="en-US" sz="2400" dirty="0">
                <a:solidFill>
                  <a:schemeClr val="accent1">
                    <a:lumMod val="75000"/>
                  </a:schemeClr>
                </a:solidFill>
              </a:rPr>
              <a:t>How will this learning influence my future practice?</a:t>
            </a:r>
          </a:p>
          <a:p>
            <a:r>
              <a:rPr lang="en-US" sz="2400" b="1" dirty="0">
                <a:solidFill>
                  <a:schemeClr val="accent1">
                    <a:lumMod val="75000"/>
                  </a:schemeClr>
                </a:solidFill>
              </a:rPr>
              <a:t>Example:</a:t>
            </a:r>
            <a:endParaRPr lang="en-US" sz="2400" dirty="0">
              <a:solidFill>
                <a:schemeClr val="accent1">
                  <a:lumMod val="75000"/>
                </a:schemeClr>
              </a:solidFill>
            </a:endParaRPr>
          </a:p>
          <a:p>
            <a:r>
              <a:rPr lang="en-US" sz="2400" dirty="0">
                <a:solidFill>
                  <a:schemeClr val="accent1">
                    <a:lumMod val="75000"/>
                  </a:schemeClr>
                </a:solidFill>
              </a:rPr>
              <a:t>In future sessions, I will pay closer attention to non-verbal cues and use reflective statements to acknowledge emotions before moving on to further questioning.</a:t>
            </a:r>
          </a:p>
          <a:p>
            <a:endParaRPr lang="en-US" sz="1900" dirty="0"/>
          </a:p>
        </p:txBody>
      </p:sp>
      <p:pic>
        <p:nvPicPr>
          <p:cNvPr id="6" name="Content Placeholder 5">
            <a:extLst>
              <a:ext uri="{FF2B5EF4-FFF2-40B4-BE49-F238E27FC236}">
                <a16:creationId xmlns:a16="http://schemas.microsoft.com/office/drawing/2014/main" id="{5E62A5C9-ECFB-FC5D-B499-F3039FA011E2}"/>
              </a:ext>
            </a:extLst>
          </p:cNvPr>
          <p:cNvPicPr>
            <a:picLocks noGrp="1" noChangeAspect="1"/>
          </p:cNvPicPr>
          <p:nvPr>
            <p:ph sz="half" idx="2"/>
          </p:nvPr>
        </p:nvPicPr>
        <p:blipFill>
          <a:blip r:embed="rId2"/>
          <a:srcRect r="8879" b="1"/>
          <a:stretch>
            <a:fillRect/>
          </a:stretch>
        </p:blipFill>
        <p:spPr>
          <a:xfrm>
            <a:off x="8310622" y="243840"/>
            <a:ext cx="3646837" cy="6377939"/>
          </a:xfrm>
          <a:prstGeom prst="rect">
            <a:avLst/>
          </a:prstGeom>
        </p:spPr>
      </p:pic>
    </p:spTree>
    <p:extLst>
      <p:ext uri="{BB962C8B-B14F-4D97-AF65-F5344CB8AC3E}">
        <p14:creationId xmlns:p14="http://schemas.microsoft.com/office/powerpoint/2010/main" val="1073950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7281-6528-DC17-CCEA-C088AC850D29}"/>
              </a:ext>
            </a:extLst>
          </p:cNvPr>
          <p:cNvSpPr>
            <a:spLocks noGrp="1"/>
          </p:cNvSpPr>
          <p:nvPr>
            <p:ph type="title"/>
          </p:nvPr>
        </p:nvSpPr>
        <p:spPr/>
        <p:txBody>
          <a:bodyPr>
            <a:normAutofit/>
          </a:bodyPr>
          <a:lstStyle/>
          <a:p>
            <a:r>
              <a:rPr lang="en-GB" sz="4800" dirty="0"/>
              <a:t>Summary Table</a:t>
            </a:r>
          </a:p>
        </p:txBody>
      </p:sp>
      <p:sp>
        <p:nvSpPr>
          <p:cNvPr id="4" name="Content Placeholder 3">
            <a:extLst>
              <a:ext uri="{FF2B5EF4-FFF2-40B4-BE49-F238E27FC236}">
                <a16:creationId xmlns:a16="http://schemas.microsoft.com/office/drawing/2014/main" id="{A50564AA-D099-554C-343D-AB7CC7F9A6B2}"/>
              </a:ext>
            </a:extLst>
          </p:cNvPr>
          <p:cNvSpPr>
            <a:spLocks noGrp="1"/>
          </p:cNvSpPr>
          <p:nvPr>
            <p:ph idx="1"/>
          </p:nvPr>
        </p:nvSpPr>
        <p:spPr/>
        <p:txBody>
          <a:bodyPr/>
          <a:lstStyle/>
          <a:p>
            <a:pPr marL="45720" indent="0">
              <a:buNone/>
            </a:pPr>
            <a:endParaRPr lang="en-GB" dirty="0">
              <a:solidFill>
                <a:schemeClr val="accent1">
                  <a:lumMod val="75000"/>
                </a:schemeClr>
              </a:solidFill>
            </a:endParaRPr>
          </a:p>
          <a:p>
            <a:endParaRPr lang="en-GB" dirty="0">
              <a:solidFill>
                <a:schemeClr val="accent1">
                  <a:lumMod val="75000"/>
                </a:schemeClr>
              </a:solidFill>
            </a:endParaRPr>
          </a:p>
        </p:txBody>
      </p:sp>
      <p:graphicFrame>
        <p:nvGraphicFramePr>
          <p:cNvPr id="3" name="Table 2">
            <a:extLst>
              <a:ext uri="{FF2B5EF4-FFF2-40B4-BE49-F238E27FC236}">
                <a16:creationId xmlns:a16="http://schemas.microsoft.com/office/drawing/2014/main" id="{EE93BFEB-7512-97AA-36F1-F4EBD749A2F7}"/>
              </a:ext>
            </a:extLst>
          </p:cNvPr>
          <p:cNvGraphicFramePr>
            <a:graphicFrameLocks noGrp="1"/>
          </p:cNvGraphicFramePr>
          <p:nvPr>
            <p:extLst>
              <p:ext uri="{D42A27DB-BD31-4B8C-83A1-F6EECF244321}">
                <p14:modId xmlns:p14="http://schemas.microsoft.com/office/powerpoint/2010/main" val="1045975751"/>
              </p:ext>
            </p:extLst>
          </p:nvPr>
        </p:nvGraphicFramePr>
        <p:xfrm>
          <a:off x="1143000" y="1609344"/>
          <a:ext cx="9872664" cy="4910328"/>
        </p:xfrm>
        <a:graphic>
          <a:graphicData uri="http://schemas.openxmlformats.org/drawingml/2006/table">
            <a:tbl>
              <a:tblPr firstRow="1" firstCol="1" bandRow="1">
                <a:tableStyleId>{5C22544A-7EE6-4342-B048-85BDC9FD1C3A}</a:tableStyleId>
              </a:tblPr>
              <a:tblGrid>
                <a:gridCol w="3290888">
                  <a:extLst>
                    <a:ext uri="{9D8B030D-6E8A-4147-A177-3AD203B41FA5}">
                      <a16:colId xmlns:a16="http://schemas.microsoft.com/office/drawing/2014/main" val="2175563394"/>
                    </a:ext>
                  </a:extLst>
                </a:gridCol>
                <a:gridCol w="3290888">
                  <a:extLst>
                    <a:ext uri="{9D8B030D-6E8A-4147-A177-3AD203B41FA5}">
                      <a16:colId xmlns:a16="http://schemas.microsoft.com/office/drawing/2014/main" val="1090526572"/>
                    </a:ext>
                  </a:extLst>
                </a:gridCol>
                <a:gridCol w="3290888">
                  <a:extLst>
                    <a:ext uri="{9D8B030D-6E8A-4147-A177-3AD203B41FA5}">
                      <a16:colId xmlns:a16="http://schemas.microsoft.com/office/drawing/2014/main" val="1885471882"/>
                    </a:ext>
                  </a:extLst>
                </a:gridCol>
              </a:tblGrid>
              <a:tr h="1227582">
                <a:tc>
                  <a:txBody>
                    <a:bodyPr/>
                    <a:lstStyle/>
                    <a:p>
                      <a:pPr>
                        <a:lnSpc>
                          <a:spcPct val="115000"/>
                        </a:lnSpc>
                        <a:spcAft>
                          <a:spcPts val="800"/>
                        </a:spcAft>
                        <a:buNone/>
                      </a:pPr>
                      <a:r>
                        <a:rPr lang="en-GB" sz="2400" kern="100">
                          <a:effectLst/>
                        </a:rPr>
                        <a:t>Stage</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effectLst/>
                        </a:rPr>
                        <a:t>Purpose</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effectLst/>
                        </a:rPr>
                        <a:t>Key Question</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24216537"/>
                  </a:ext>
                </a:extLst>
              </a:tr>
              <a:tr h="1227582">
                <a:tc>
                  <a:txBody>
                    <a:bodyPr/>
                    <a:lstStyle/>
                    <a:p>
                      <a:pPr>
                        <a:lnSpc>
                          <a:spcPct val="115000"/>
                        </a:lnSpc>
                        <a:spcAft>
                          <a:spcPts val="800"/>
                        </a:spcAft>
                        <a:buNone/>
                      </a:pPr>
                      <a:r>
                        <a:rPr lang="en-GB" sz="2400" kern="100">
                          <a:effectLst/>
                        </a:rPr>
                        <a:t>What?</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effectLst/>
                        </a:rPr>
                        <a:t>Description of the event</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effectLst/>
                        </a:rPr>
                        <a:t>What happened?</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60092179"/>
                  </a:ext>
                </a:extLst>
              </a:tr>
              <a:tr h="1227582">
                <a:tc>
                  <a:txBody>
                    <a:bodyPr/>
                    <a:lstStyle/>
                    <a:p>
                      <a:pPr>
                        <a:lnSpc>
                          <a:spcPct val="115000"/>
                        </a:lnSpc>
                        <a:spcAft>
                          <a:spcPts val="800"/>
                        </a:spcAft>
                        <a:buNone/>
                      </a:pPr>
                      <a:r>
                        <a:rPr lang="en-GB" sz="2400" kern="100">
                          <a:effectLst/>
                        </a:rPr>
                        <a:t>So What?</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effectLst/>
                        </a:rPr>
                        <a:t>Analysis and learning</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effectLst/>
                        </a:rPr>
                        <a:t>Why is this important?</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2039465956"/>
                  </a:ext>
                </a:extLst>
              </a:tr>
              <a:tr h="1227582">
                <a:tc>
                  <a:txBody>
                    <a:bodyPr/>
                    <a:lstStyle/>
                    <a:p>
                      <a:pPr>
                        <a:lnSpc>
                          <a:spcPct val="115000"/>
                        </a:lnSpc>
                        <a:spcAft>
                          <a:spcPts val="800"/>
                        </a:spcAft>
                        <a:buNone/>
                      </a:pPr>
                      <a:r>
                        <a:rPr lang="en-GB" sz="2400" kern="100">
                          <a:effectLst/>
                        </a:rPr>
                        <a:t>Now What?</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a:effectLst/>
                        </a:rPr>
                        <a:t>Action planning</a:t>
                      </a:r>
                      <a:endParaRPr lang="en-GB" sz="2400" kern="10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effectLst/>
                        </a:rPr>
                        <a:t>What will I do next?</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9525" marR="9525" marT="9525" marB="9525" anchor="ctr"/>
                </a:tc>
                <a:extLst>
                  <a:ext uri="{0D108BD9-81ED-4DB2-BD59-A6C34878D82A}">
                    <a16:rowId xmlns:a16="http://schemas.microsoft.com/office/drawing/2014/main" val="3944331312"/>
                  </a:ext>
                </a:extLst>
              </a:tr>
            </a:tbl>
          </a:graphicData>
        </a:graphic>
      </p:graphicFrame>
    </p:spTree>
    <p:extLst>
      <p:ext uri="{BB962C8B-B14F-4D97-AF65-F5344CB8AC3E}">
        <p14:creationId xmlns:p14="http://schemas.microsoft.com/office/powerpoint/2010/main" val="1828151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5A2D-8AD6-B961-38EB-F831A60DF169}"/>
              </a:ext>
            </a:extLst>
          </p:cNvPr>
          <p:cNvSpPr>
            <a:spLocks noGrp="1"/>
          </p:cNvSpPr>
          <p:nvPr>
            <p:ph type="title"/>
          </p:nvPr>
        </p:nvSpPr>
        <p:spPr/>
        <p:txBody>
          <a:bodyPr/>
          <a:lstStyle/>
          <a:p>
            <a:r>
              <a:rPr lang="en-GB" b="1" dirty="0">
                <a:solidFill>
                  <a:schemeClr val="accent1">
                    <a:lumMod val="75000"/>
                  </a:schemeClr>
                </a:solidFill>
              </a:rPr>
              <a:t>Example Critical Reflection Structure</a:t>
            </a:r>
            <a:br>
              <a:rPr lang="en-GB" dirty="0"/>
            </a:br>
            <a:endParaRPr lang="en-GB" dirty="0"/>
          </a:p>
        </p:txBody>
      </p:sp>
      <p:sp>
        <p:nvSpPr>
          <p:cNvPr id="3" name="Content Placeholder 2">
            <a:extLst>
              <a:ext uri="{FF2B5EF4-FFF2-40B4-BE49-F238E27FC236}">
                <a16:creationId xmlns:a16="http://schemas.microsoft.com/office/drawing/2014/main" id="{F0107664-8FE9-AEA5-A7A0-2A6F3B1367A6}"/>
              </a:ext>
            </a:extLst>
          </p:cNvPr>
          <p:cNvSpPr>
            <a:spLocks noGrp="1"/>
          </p:cNvSpPr>
          <p:nvPr>
            <p:ph idx="1"/>
          </p:nvPr>
        </p:nvSpPr>
        <p:spPr>
          <a:xfrm>
            <a:off x="1143000" y="1618488"/>
            <a:ext cx="9872871" cy="4864608"/>
          </a:xfrm>
        </p:spPr>
        <p:txBody>
          <a:bodyPr>
            <a:normAutofit/>
          </a:bodyPr>
          <a:lstStyle/>
          <a:p>
            <a:r>
              <a:rPr lang="en-GB" b="1" dirty="0">
                <a:solidFill>
                  <a:schemeClr val="accent1">
                    <a:lumMod val="75000"/>
                  </a:schemeClr>
                </a:solidFill>
              </a:rPr>
              <a:t>What?</a:t>
            </a:r>
            <a:br>
              <a:rPr lang="en-GB" dirty="0">
                <a:solidFill>
                  <a:schemeClr val="accent1">
                    <a:lumMod val="75000"/>
                  </a:schemeClr>
                </a:solidFill>
              </a:rPr>
            </a:br>
            <a:r>
              <a:rPr lang="en-GB" dirty="0">
                <a:solidFill>
                  <a:schemeClr val="accent1">
                    <a:lumMod val="75000"/>
                  </a:schemeClr>
                </a:solidFill>
              </a:rPr>
              <a:t>A client became withdrawn when discussing family relationships.</a:t>
            </a:r>
          </a:p>
          <a:p>
            <a:r>
              <a:rPr lang="en-GB" b="1" dirty="0">
                <a:solidFill>
                  <a:schemeClr val="accent1">
                    <a:lumMod val="75000"/>
                  </a:schemeClr>
                </a:solidFill>
              </a:rPr>
              <a:t>So What?</a:t>
            </a:r>
            <a:br>
              <a:rPr lang="en-GB" dirty="0">
                <a:solidFill>
                  <a:schemeClr val="accent1">
                    <a:lumMod val="75000"/>
                  </a:schemeClr>
                </a:solidFill>
              </a:rPr>
            </a:br>
            <a:r>
              <a:rPr lang="en-GB" dirty="0">
                <a:solidFill>
                  <a:schemeClr val="accent1">
                    <a:lumMod val="75000"/>
                  </a:schemeClr>
                </a:solidFill>
              </a:rPr>
              <a:t>This demonstrated how sensitive topics can trigger emotional responses. It highlighted the need for greater attention to non-verbal communication and empathy.</a:t>
            </a:r>
          </a:p>
          <a:p>
            <a:r>
              <a:rPr lang="en-GB" b="1" dirty="0">
                <a:solidFill>
                  <a:schemeClr val="accent1">
                    <a:lumMod val="75000"/>
                  </a:schemeClr>
                </a:solidFill>
              </a:rPr>
              <a:t>Now What?</a:t>
            </a:r>
            <a:br>
              <a:rPr lang="en-GB" dirty="0">
                <a:solidFill>
                  <a:schemeClr val="accent1">
                    <a:lumMod val="75000"/>
                  </a:schemeClr>
                </a:solidFill>
              </a:rPr>
            </a:br>
            <a:r>
              <a:rPr lang="en-GB" dirty="0">
                <a:solidFill>
                  <a:schemeClr val="accent1">
                    <a:lumMod val="75000"/>
                  </a:schemeClr>
                </a:solidFill>
              </a:rPr>
              <a:t>I will further develop my active listening skills and ensure I allow space for emotional processing during future sessions.</a:t>
            </a:r>
          </a:p>
          <a:p>
            <a:r>
              <a:rPr lang="en-GB" dirty="0">
                <a:solidFill>
                  <a:schemeClr val="accent1">
                    <a:lumMod val="75000"/>
                  </a:schemeClr>
                </a:solidFill>
              </a:rPr>
              <a:t>Driscoll's model is particularly popular because it is straightforward, easy to apply, and encourages practitioners to move beyond description towards learning and action.</a:t>
            </a:r>
          </a:p>
          <a:p>
            <a:endParaRPr lang="en-GB" dirty="0"/>
          </a:p>
        </p:txBody>
      </p:sp>
    </p:spTree>
    <p:extLst>
      <p:ext uri="{BB962C8B-B14F-4D97-AF65-F5344CB8AC3E}">
        <p14:creationId xmlns:p14="http://schemas.microsoft.com/office/powerpoint/2010/main" val="1995022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00BE0F-A723-F56B-BC92-2610AA6A9752}"/>
              </a:ext>
            </a:extLst>
          </p:cNvPr>
          <p:cNvSpPr>
            <a:spLocks noGrp="1"/>
          </p:cNvSpPr>
          <p:nvPr>
            <p:ph idx="1"/>
          </p:nvPr>
        </p:nvSpPr>
        <p:spPr>
          <a:xfrm>
            <a:off x="1143000" y="642257"/>
            <a:ext cx="9872871" cy="5453743"/>
          </a:xfrm>
        </p:spPr>
        <p:txBody>
          <a:bodyPr>
            <a:normAutofit/>
          </a:bodyPr>
          <a:lstStyle/>
          <a:p>
            <a:r>
              <a:rPr lang="en-GB" b="1" dirty="0">
                <a:solidFill>
                  <a:schemeClr val="accent1">
                    <a:lumMod val="75000"/>
                  </a:schemeClr>
                </a:solidFill>
              </a:rPr>
              <a:t>READING. </a:t>
            </a:r>
          </a:p>
          <a:p>
            <a:pPr>
              <a:lnSpc>
                <a:spcPct val="110000"/>
              </a:lnSpc>
              <a:spcBef>
                <a:spcPts val="0"/>
              </a:spcBef>
            </a:pPr>
            <a:r>
              <a:rPr lang="en-GB" b="1" dirty="0">
                <a:solidFill>
                  <a:schemeClr val="accent1">
                    <a:lumMod val="75000"/>
                  </a:schemeClr>
                </a:solidFill>
              </a:rPr>
              <a:t>Bager-Charleson, S. (2020) </a:t>
            </a:r>
            <a:r>
              <a:rPr lang="en-GB" b="1" i="1" dirty="0">
                <a:solidFill>
                  <a:schemeClr val="accent1">
                    <a:lumMod val="75000"/>
                  </a:schemeClr>
                </a:solidFill>
                <a:hlinkClick r:id="rId2">
                  <a:extLst>
                    <a:ext uri="{A12FA001-AC4F-418D-AE19-62706E023703}">
                      <ahyp:hlinkClr xmlns:ahyp="http://schemas.microsoft.com/office/drawing/2018/hyperlinkcolor" val="tx"/>
                    </a:ext>
                  </a:extLst>
                </a:hlinkClick>
              </a:rPr>
              <a:t>Reflective Practice and Personal Development in Counselling and Psychotherapy (Counselling and Psychotherapy Practice Series</a:t>
            </a:r>
            <a:r>
              <a:rPr lang="en-GB" b="1" dirty="0">
                <a:solidFill>
                  <a:schemeClr val="accent1">
                    <a:lumMod val="75000"/>
                  </a:schemeClr>
                </a:solidFill>
                <a:hlinkClick r:id="rId2">
                  <a:extLst>
                    <a:ext uri="{A12FA001-AC4F-418D-AE19-62706E023703}">
                      <ahyp:hlinkClr xmlns:ahyp="http://schemas.microsoft.com/office/drawing/2018/hyperlinkcolor" val="tx"/>
                    </a:ext>
                  </a:extLst>
                </a:hlinkClick>
              </a:rPr>
              <a:t>)</a:t>
            </a:r>
            <a:r>
              <a:rPr lang="en-GB" b="1" dirty="0">
                <a:solidFill>
                  <a:schemeClr val="accent1">
                    <a:lumMod val="75000"/>
                  </a:schemeClr>
                </a:solidFill>
              </a:rPr>
              <a:t>. Second Edition. London: Sage.</a:t>
            </a:r>
          </a:p>
          <a:p>
            <a:pPr>
              <a:lnSpc>
                <a:spcPct val="110000"/>
              </a:lnSpc>
              <a:spcBef>
                <a:spcPts val="0"/>
              </a:spcBef>
            </a:pPr>
            <a:r>
              <a:rPr lang="en-GB" b="1" dirty="0">
                <a:solidFill>
                  <a:schemeClr val="accent1">
                    <a:lumMod val="75000"/>
                  </a:schemeClr>
                </a:solidFill>
              </a:rPr>
              <a:t>Bager-Charleson, S., (2010) </a:t>
            </a:r>
            <a:r>
              <a:rPr lang="en-GB" b="1" i="1" dirty="0">
                <a:solidFill>
                  <a:schemeClr val="accent1">
                    <a:lumMod val="75000"/>
                  </a:schemeClr>
                </a:solidFill>
              </a:rPr>
              <a:t>Reflective practice in counselling and psychotherapy</a:t>
            </a:r>
            <a:r>
              <a:rPr lang="en-GB" b="1" dirty="0">
                <a:solidFill>
                  <a:schemeClr val="accent1">
                    <a:lumMod val="75000"/>
                  </a:schemeClr>
                </a:solidFill>
              </a:rPr>
              <a:t>, Exeter: Learning Matters. [</a:t>
            </a:r>
            <a:r>
              <a:rPr lang="en-GB" b="1" dirty="0" err="1">
                <a:solidFill>
                  <a:schemeClr val="accent1">
                    <a:lumMod val="75000"/>
                  </a:schemeClr>
                </a:solidFill>
              </a:rPr>
              <a:t>ebook</a:t>
            </a:r>
            <a:r>
              <a:rPr lang="en-GB" b="1" dirty="0">
                <a:solidFill>
                  <a:schemeClr val="accent1">
                    <a:lumMod val="75000"/>
                  </a:schemeClr>
                </a:solidFill>
              </a:rPr>
              <a:t>]. Chapter 1.</a:t>
            </a:r>
          </a:p>
          <a:p>
            <a:pPr>
              <a:lnSpc>
                <a:spcPct val="110000"/>
              </a:lnSpc>
              <a:spcBef>
                <a:spcPts val="0"/>
              </a:spcBef>
            </a:pPr>
            <a:r>
              <a:rPr lang="en-GB" b="1" dirty="0">
                <a:solidFill>
                  <a:schemeClr val="accent1">
                    <a:lumMod val="75000"/>
                  </a:schemeClr>
                </a:solidFill>
              </a:rPr>
              <a:t>Bassot, B. (2023). </a:t>
            </a:r>
            <a:r>
              <a:rPr lang="en-GB" b="1" dirty="0">
                <a:solidFill>
                  <a:schemeClr val="accent1">
                    <a:lumMod val="75000"/>
                  </a:schemeClr>
                </a:solidFill>
                <a:hlinkClick r:id="rId3">
                  <a:extLst>
                    <a:ext uri="{A12FA001-AC4F-418D-AE19-62706E023703}">
                      <ahyp:hlinkClr xmlns:ahyp="http://schemas.microsoft.com/office/drawing/2018/hyperlinkcolor" val="tx"/>
                    </a:ext>
                  </a:extLst>
                </a:hlinkClick>
              </a:rPr>
              <a:t>The Reflective Practice Guide: An Interdisciplinary Approach to Critical Reflection</a:t>
            </a:r>
            <a:r>
              <a:rPr lang="en-GB" b="1" dirty="0">
                <a:solidFill>
                  <a:schemeClr val="accent1">
                    <a:lumMod val="75000"/>
                  </a:schemeClr>
                </a:solidFill>
              </a:rPr>
              <a:t>. Second Edition. London: Routledge.</a:t>
            </a:r>
          </a:p>
          <a:p>
            <a:pPr>
              <a:lnSpc>
                <a:spcPct val="110000"/>
              </a:lnSpc>
              <a:spcBef>
                <a:spcPts val="0"/>
              </a:spcBef>
            </a:pPr>
            <a:r>
              <a:rPr lang="en-GB" b="1" dirty="0">
                <a:solidFill>
                  <a:schemeClr val="accent1">
                    <a:lumMod val="75000"/>
                  </a:schemeClr>
                </a:solidFill>
              </a:rPr>
              <a:t>Mearns, D &amp; Cooper M ( 2025) Working at Relational Depth in Counselling and </a:t>
            </a:r>
          </a:p>
          <a:p>
            <a:pPr>
              <a:lnSpc>
                <a:spcPct val="110000"/>
              </a:lnSpc>
              <a:spcBef>
                <a:spcPts val="0"/>
              </a:spcBef>
            </a:pPr>
            <a:r>
              <a:rPr lang="en-GB" b="1" dirty="0">
                <a:solidFill>
                  <a:schemeClr val="accent1">
                    <a:lumMod val="75000"/>
                  </a:schemeClr>
                </a:solidFill>
              </a:rPr>
              <a:t>Psychotherapy.  Sage</a:t>
            </a:r>
          </a:p>
          <a:p>
            <a:pPr>
              <a:lnSpc>
                <a:spcPct val="110000"/>
              </a:lnSpc>
              <a:spcBef>
                <a:spcPts val="0"/>
              </a:spcBef>
            </a:pPr>
            <a:r>
              <a:rPr lang="en-GB" b="1" dirty="0">
                <a:solidFill>
                  <a:schemeClr val="accent1">
                    <a:lumMod val="75000"/>
                  </a:schemeClr>
                </a:solidFill>
              </a:rPr>
              <a:t>Midwinter, R. (2015). E</a:t>
            </a:r>
            <a:r>
              <a:rPr lang="en-GB" b="1" i="1" dirty="0">
                <a:solidFill>
                  <a:schemeClr val="accent1">
                    <a:lumMod val="75000"/>
                  </a:schemeClr>
                </a:solidFill>
              </a:rPr>
              <a:t>mbedding Counselling and Communication Skills</a:t>
            </a:r>
            <a:r>
              <a:rPr lang="en-GB" b="1" dirty="0">
                <a:solidFill>
                  <a:schemeClr val="accent1">
                    <a:lumMod val="75000"/>
                  </a:schemeClr>
                </a:solidFill>
              </a:rPr>
              <a:t>. East Sussex:  Wright</a:t>
            </a:r>
          </a:p>
          <a:p>
            <a:pPr>
              <a:lnSpc>
                <a:spcPct val="110000"/>
              </a:lnSpc>
              <a:spcBef>
                <a:spcPts val="0"/>
              </a:spcBef>
            </a:pPr>
            <a:r>
              <a:rPr lang="en-GB" b="1" dirty="0">
                <a:solidFill>
                  <a:schemeClr val="accent1">
                    <a:lumMod val="75000"/>
                  </a:schemeClr>
                </a:solidFill>
              </a:rPr>
              <a:t>Stedmon et al., (2009). </a:t>
            </a:r>
            <a:r>
              <a:rPr lang="en-GB" b="1" i="1" dirty="0">
                <a:solidFill>
                  <a:schemeClr val="accent1">
                    <a:lumMod val="75000"/>
                  </a:schemeClr>
                </a:solidFill>
              </a:rPr>
              <a:t>Reflective practice in psychotherapy and counselling</a:t>
            </a:r>
            <a:r>
              <a:rPr lang="en-GB" b="1" dirty="0">
                <a:solidFill>
                  <a:schemeClr val="accent1">
                    <a:lumMod val="75000"/>
                  </a:schemeClr>
                </a:solidFill>
              </a:rPr>
              <a:t>, Maidenhead: McGraw-Hill/Open University Press. [</a:t>
            </a:r>
            <a:r>
              <a:rPr lang="en-GB" b="1" dirty="0" err="1">
                <a:solidFill>
                  <a:schemeClr val="accent1">
                    <a:lumMod val="75000"/>
                  </a:schemeClr>
                </a:solidFill>
              </a:rPr>
              <a:t>ebook</a:t>
            </a:r>
            <a:r>
              <a:rPr lang="en-GB" b="1" dirty="0">
                <a:solidFill>
                  <a:schemeClr val="accent1">
                    <a:lumMod val="75000"/>
                  </a:schemeClr>
                </a:solidFill>
              </a:rPr>
              <a:t>] Chapter 1.</a:t>
            </a:r>
          </a:p>
          <a:p>
            <a:endParaRPr lang="en-GB" dirty="0"/>
          </a:p>
        </p:txBody>
      </p:sp>
    </p:spTree>
    <p:extLst>
      <p:ext uri="{BB962C8B-B14F-4D97-AF65-F5344CB8AC3E}">
        <p14:creationId xmlns:p14="http://schemas.microsoft.com/office/powerpoint/2010/main" val="145901790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808</Words>
  <Application>Microsoft Office PowerPoint</Application>
  <PresentationFormat>Widescreen</PresentationFormat>
  <Paragraphs>90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Calibri</vt:lpstr>
      <vt:lpstr>Corbel</vt:lpstr>
      <vt:lpstr>Basis</vt:lpstr>
      <vt:lpstr>ECPS6020: REFLExive Skills in counselling Module Lead: Andrea Williams</vt:lpstr>
      <vt:lpstr>Reflexive Counselling Skills – Week 3</vt:lpstr>
      <vt:lpstr>What is Relational Depth?</vt:lpstr>
      <vt:lpstr>Therapeutic Relationship</vt:lpstr>
      <vt:lpstr>Therapeutic Presence</vt:lpstr>
      <vt:lpstr>I-Thou</vt:lpstr>
      <vt:lpstr>Barriers to Relational Depth</vt:lpstr>
      <vt:lpstr>Summary</vt:lpstr>
      <vt:lpstr>Reflective Exercise</vt:lpstr>
      <vt:lpstr>Driscoll's Model of Reflection (2007) </vt:lpstr>
      <vt:lpstr>1. What? </vt:lpstr>
      <vt:lpstr>2. So What ?</vt:lpstr>
      <vt:lpstr>3. Now What?</vt:lpstr>
      <vt:lpstr>Summary Table</vt:lpstr>
      <vt:lpstr>Example Critical Reflection Structure </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2026-10-12T16:24:38Z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