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5"/>
  </p:notesMasterIdLst>
  <p:handoutMasterIdLst>
    <p:handoutMasterId r:id="rId26"/>
  </p:handoutMasterIdLst>
  <p:sldIdLst>
    <p:sldId id="493" r:id="rId2"/>
    <p:sldId id="278" r:id="rId3"/>
    <p:sldId id="543" r:id="rId4"/>
    <p:sldId id="544" r:id="rId5"/>
    <p:sldId id="545" r:id="rId6"/>
    <p:sldId id="546" r:id="rId7"/>
    <p:sldId id="560" r:id="rId8"/>
    <p:sldId id="549" r:id="rId9"/>
    <p:sldId id="547" r:id="rId10"/>
    <p:sldId id="561" r:id="rId11"/>
    <p:sldId id="563" r:id="rId12"/>
    <p:sldId id="564" r:id="rId13"/>
    <p:sldId id="565" r:id="rId14"/>
    <p:sldId id="566" r:id="rId15"/>
    <p:sldId id="550" r:id="rId16"/>
    <p:sldId id="551" r:id="rId17"/>
    <p:sldId id="567" r:id="rId18"/>
    <p:sldId id="568" r:id="rId19"/>
    <p:sldId id="569" r:id="rId20"/>
    <p:sldId id="570" r:id="rId21"/>
    <p:sldId id="341" r:id="rId22"/>
    <p:sldId id="562" r:id="rId23"/>
    <p:sldId id="512" r:id="rId24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14" autoAdjust="0"/>
    <p:restoredTop sz="91422" autoAdjust="0"/>
  </p:normalViewPr>
  <p:slideViewPr>
    <p:cSldViewPr>
      <p:cViewPr varScale="1">
        <p:scale>
          <a:sx n="95" d="100"/>
          <a:sy n="95" d="100"/>
        </p:scale>
        <p:origin x="102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43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940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348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64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027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47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631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19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04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539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0639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0816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014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583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819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464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7428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682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02/10/2024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076056" y="4077072"/>
            <a:ext cx="4067944" cy="1235066"/>
          </a:xfrm>
        </p:spPr>
        <p:txBody>
          <a:bodyPr/>
          <a:lstStyle/>
          <a:p>
            <a:pPr eaLnBrk="1" hangingPunct="1"/>
            <a:r>
              <a:rPr lang="en-GB" altLang="en-US" sz="2400" b="1" dirty="0"/>
              <a:t>Week 5: Session 1: </a:t>
            </a:r>
            <a:br>
              <a:rPr lang="en-GB" altLang="en-US" sz="2400" b="1" dirty="0"/>
            </a:br>
            <a:r>
              <a:rPr lang="en-GB" altLang="en-US" sz="2400" b="1" dirty="0"/>
              <a:t>Data Mining Techniques: </a:t>
            </a:r>
            <a:r>
              <a:rPr lang="en-GB" altLang="en-US" sz="2200" b="1" dirty="0"/>
              <a:t>Regression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tx1"/>
                </a:solidFill>
              </a:rPr>
              <a:t>Data Handling &amp; Business Intelligence </a:t>
            </a:r>
          </a:p>
          <a:p>
            <a:pPr eaLnBrk="1" hangingPunct="1"/>
            <a:r>
              <a:rPr lang="en-GB" altLang="en-US" sz="4000" b="1">
                <a:solidFill>
                  <a:schemeClr val="tx1"/>
                </a:solidFill>
              </a:rPr>
              <a:t>LCBB5014</a:t>
            </a:r>
            <a:endParaRPr lang="en-GB" alt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 dirty="0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02/10/2024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719832" y="909935"/>
            <a:ext cx="7775575" cy="42165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n-lt"/>
              </a:rPr>
              <a:t>By the end of this session, students should be aware of: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GB" sz="24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Definition of regression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Steps for regression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Correlations and Relationships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Visual look at relationship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Types of regression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Classification vs. Regression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Advantages of regression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Disadvantages of regression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exercise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/>
          <a:lstStyle/>
          <a:p>
            <a:r>
              <a:rPr lang="en-US" sz="3200" b="1" dirty="0"/>
              <a:t>What is Regression?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457200" y="1010551"/>
            <a:ext cx="83632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is a well-known statistical technique to model the predictive relationship between several independent variables and one dependent variable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regression model or explanatory model is to identify a functional relationship between the target variable and a subset of the remaining attributes contained in the dataset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 serves to highlight and interpret the dependency of the target variable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models are used to predict the future value of the target attribute, based upon the functional relationship identified and the future value of the explanatory attributes </a:t>
            </a:r>
          </a:p>
        </p:txBody>
      </p:sp>
    </p:spTree>
    <p:extLst>
      <p:ext uri="{BB962C8B-B14F-4D97-AF65-F5344CB8AC3E}">
        <p14:creationId xmlns:p14="http://schemas.microsoft.com/office/powerpoint/2010/main" val="210106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048"/>
            <a:ext cx="8229600" cy="706090"/>
          </a:xfrm>
        </p:spPr>
        <p:txBody>
          <a:bodyPr/>
          <a:lstStyle/>
          <a:p>
            <a:r>
              <a:rPr lang="en-US" sz="3200" b="1" dirty="0"/>
              <a:t>What is Regression?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755576" y="858138"/>
            <a:ext cx="777686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objective is to find the best-fitting curve for a dependent variable in a multidimensional space, with each independent variable being a dimension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curve could be straight line, or it could be a nonlinear curve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quality of fit of the curve to the data can be measured by a coefficient of correlation (r), which is the square root of the amount of variance explained by the curve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development of a regression model allows knowledge workers to acquire a deeper understanding of the phenomenon analyzed and to evaluate the effects determined on the target variable by different combinations of values assigned to the remaining attributes </a:t>
            </a:r>
          </a:p>
        </p:txBody>
      </p:sp>
    </p:spTree>
    <p:extLst>
      <p:ext uri="{BB962C8B-B14F-4D97-AF65-F5344CB8AC3E}">
        <p14:creationId xmlns:p14="http://schemas.microsoft.com/office/powerpoint/2010/main" val="305290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706090"/>
          </a:xfrm>
        </p:spPr>
        <p:txBody>
          <a:bodyPr/>
          <a:lstStyle/>
          <a:p>
            <a:r>
              <a:rPr lang="en-US" sz="3200" b="1" dirty="0"/>
              <a:t>Steps for Regression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B4A90A-7FA2-D64E-B5DF-46426CAD27EE}"/>
              </a:ext>
            </a:extLst>
          </p:cNvPr>
          <p:cNvSpPr txBox="1"/>
          <p:nvPr/>
        </p:nvSpPr>
        <p:spPr>
          <a:xfrm>
            <a:off x="542257" y="1382286"/>
            <a:ext cx="4029743" cy="4093428"/>
          </a:xfrm>
          <a:prstGeom prst="rect">
            <a:avLst/>
          </a:prstGeom>
          <a:noFill/>
          <a:ln>
            <a:solidFill>
              <a:schemeClr val="tx1">
                <a:alpha val="99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+mn-lt"/>
              </a:rPr>
              <a:t>The key steps for regression are simple: </a:t>
            </a:r>
          </a:p>
          <a:p>
            <a:pPr algn="just"/>
            <a:endParaRPr lang="en-US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US" sz="2000" dirty="0">
                <a:latin typeface="+mn-lt"/>
              </a:rPr>
              <a:t>List all the variables available for making the model </a:t>
            </a:r>
          </a:p>
          <a:p>
            <a:pPr marL="457200" indent="-457200" algn="just">
              <a:buAutoNum type="arabicPeriod"/>
            </a:pPr>
            <a:r>
              <a:rPr lang="en-US" sz="2000" dirty="0">
                <a:latin typeface="+mn-lt"/>
              </a:rPr>
              <a:t>Establish a dependent variable of interest </a:t>
            </a:r>
          </a:p>
          <a:p>
            <a:pPr marL="457200" indent="-457200" algn="just">
              <a:buAutoNum type="arabicPeriod"/>
            </a:pPr>
            <a:r>
              <a:rPr lang="en-US" sz="2000" dirty="0">
                <a:latin typeface="+mn-lt"/>
              </a:rPr>
              <a:t>Examine visual (if possible) relationships between variables of interest </a:t>
            </a:r>
          </a:p>
          <a:p>
            <a:pPr marL="457200" indent="-457200" algn="just">
              <a:buAutoNum type="arabicPeriod"/>
            </a:pPr>
            <a:r>
              <a:rPr lang="en-US" sz="2000" dirty="0">
                <a:latin typeface="+mn-lt"/>
              </a:rPr>
              <a:t>Find a way to predict dependent variable using the other variables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FF75A9-FFB9-7045-A28E-ED02178935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7486" y="1382286"/>
            <a:ext cx="4029744" cy="3774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7CB9CC-0AFD-B942-89AA-F958CB446AEB}"/>
              </a:ext>
            </a:extLst>
          </p:cNvPr>
          <p:cNvSpPr txBox="1"/>
          <p:nvPr/>
        </p:nvSpPr>
        <p:spPr>
          <a:xfrm>
            <a:off x="5292080" y="5301208"/>
            <a:ext cx="3665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Example of Linear regression</a:t>
            </a:r>
          </a:p>
        </p:txBody>
      </p:sp>
    </p:spTree>
    <p:extLst>
      <p:ext uri="{BB962C8B-B14F-4D97-AF65-F5344CB8AC3E}">
        <p14:creationId xmlns:p14="http://schemas.microsoft.com/office/powerpoint/2010/main" val="816563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Correlations and Relationships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493204" y="836712"/>
            <a:ext cx="815759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Relationships (statistical) are about which elements of data hang together, and which ones hang separately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It is about categorizing variables that have a relationship with one another, and categorizing variables that are distinct and unrelated to other variables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It is about describing significant positive relationships and significant negative differences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first and foremost measure of the strength of a relationship is co-relation (or correlation)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strength of a correlation is a quantitative measure that is measured in a normalized range between 0 and 1 </a:t>
            </a:r>
          </a:p>
        </p:txBody>
      </p:sp>
    </p:spTree>
    <p:extLst>
      <p:ext uri="{BB962C8B-B14F-4D97-AF65-F5344CB8AC3E}">
        <p14:creationId xmlns:p14="http://schemas.microsoft.com/office/powerpoint/2010/main" val="377417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Correlations and Relationships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493204" y="836712"/>
            <a:ext cx="81575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A correlation of 1 indicates a perfect relationship, where the two variables are in perfect fit or sync.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A correlation of 0 indicates that there is no relationship between the variables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The relationship can be positive, or it can be an inverse relationship, that is, the variables may move together in the same direction or in the opposite direction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A good measure of correlation is the correlation coefficient (r), which is the square root of correlation, where it range from -1 to +1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An</a:t>
            </a:r>
            <a:r>
              <a:rPr lang="en-US" sz="2000" i="1" dirty="0">
                <a:latin typeface="+mn-lt"/>
              </a:rPr>
              <a:t> r </a:t>
            </a:r>
            <a:r>
              <a:rPr lang="en-US" sz="2000" dirty="0">
                <a:latin typeface="+mn-lt"/>
              </a:rPr>
              <a:t>value of 1 shows perfect relationship in the same direction, and an r value of -1 shows a perfect relationship but moving in opposite direction. An r value of 0 signifies no relationship </a:t>
            </a:r>
          </a:p>
        </p:txBody>
      </p:sp>
    </p:spTree>
    <p:extLst>
      <p:ext uri="{BB962C8B-B14F-4D97-AF65-F5344CB8AC3E}">
        <p14:creationId xmlns:p14="http://schemas.microsoft.com/office/powerpoint/2010/main" val="334582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Visual Look at Relationship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A3FEA-8569-8140-AC66-0857DDE306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24744"/>
            <a:ext cx="784887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61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Regression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There are different types of regression: </a:t>
            </a:r>
          </a:p>
          <a:p>
            <a:pPr algn="just"/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Linear Regression: </a:t>
            </a:r>
            <a:r>
              <a:rPr lang="en-US" sz="2200" dirty="0">
                <a:latin typeface="+mn-lt"/>
              </a:rPr>
              <a:t>Linear regression forms a relationship between the target (dependent) variable and one or more independent variables using a straight line of best fit. It is represented by the equation: Y = a + b*X + e, where a is the intercept, b is the slope of the regression line and e is the error. X and Y are predictor and target variables, respectively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Polynomial Regression: </a:t>
            </a:r>
            <a:r>
              <a:rPr lang="en-US" sz="2200" dirty="0">
                <a:latin typeface="+mn-lt"/>
              </a:rPr>
              <a:t>In polynomial regression, the power of the independent variable is more than 1 in the regression equation. The equation is: Y = a + b*X^2. Here, the line of best fit is not  a straight line like in Linear. However, it is a curve that is fitted to all the data points </a:t>
            </a:r>
            <a:endParaRPr lang="en-US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3569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Regression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</a:rPr>
              <a:t>Logistic Regression: </a:t>
            </a:r>
            <a:r>
              <a:rPr lang="en-US" sz="2100" dirty="0">
                <a:latin typeface="+mn-lt"/>
              </a:rPr>
              <a:t>The logistic regression is used when the dependent variable is of binary nature (like true or false, 0 or 1, success or failure). Here, the target value (Y) ranges from 0 to 1 and it is popularly used for classification type problems. Logistic regression does not require dependent and independent variables to have a linear relationship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</a:rPr>
              <a:t>Ridge Regression: </a:t>
            </a:r>
            <a:r>
              <a:rPr lang="en-US" sz="2100" dirty="0">
                <a:latin typeface="+mn-lt"/>
              </a:rPr>
              <a:t>Ridge regression is a technique used to analyze multiple regression data that have the problem of multicollinearity.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1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</a:rPr>
              <a:t>Lasso Regression: </a:t>
            </a:r>
            <a:r>
              <a:rPr lang="en-US" sz="2100" dirty="0">
                <a:latin typeface="+mn-lt"/>
              </a:rPr>
              <a:t>The term “LASSO” stands for </a:t>
            </a:r>
            <a:r>
              <a:rPr lang="en-US" sz="2100" b="1" dirty="0">
                <a:latin typeface="+mn-lt"/>
              </a:rPr>
              <a:t>L</a:t>
            </a:r>
            <a:r>
              <a:rPr lang="en-US" sz="2100" dirty="0">
                <a:latin typeface="+mn-lt"/>
              </a:rPr>
              <a:t>east </a:t>
            </a:r>
            <a:r>
              <a:rPr lang="en-US" sz="2100" b="1" dirty="0">
                <a:latin typeface="+mn-lt"/>
              </a:rPr>
              <a:t>A</a:t>
            </a:r>
            <a:r>
              <a:rPr lang="en-US" sz="2100" dirty="0">
                <a:latin typeface="+mn-lt"/>
              </a:rPr>
              <a:t>bsolute </a:t>
            </a:r>
            <a:r>
              <a:rPr lang="en-US" sz="2100" b="1" dirty="0">
                <a:latin typeface="+mn-lt"/>
              </a:rPr>
              <a:t>S</a:t>
            </a:r>
            <a:r>
              <a:rPr lang="en-US" sz="2100" dirty="0">
                <a:latin typeface="+mn-lt"/>
              </a:rPr>
              <a:t>hrinkage and </a:t>
            </a:r>
            <a:r>
              <a:rPr lang="en-US" sz="2100" b="1" dirty="0">
                <a:latin typeface="+mn-lt"/>
              </a:rPr>
              <a:t>S</a:t>
            </a:r>
            <a:r>
              <a:rPr lang="en-US" sz="2100" dirty="0">
                <a:latin typeface="+mn-lt"/>
              </a:rPr>
              <a:t>election </a:t>
            </a:r>
            <a:r>
              <a:rPr lang="en-US" sz="2100" b="1" dirty="0">
                <a:latin typeface="+mn-lt"/>
              </a:rPr>
              <a:t>O</a:t>
            </a:r>
            <a:r>
              <a:rPr lang="en-US" sz="2100" dirty="0">
                <a:latin typeface="+mn-lt"/>
              </a:rPr>
              <a:t>perator. In Lasso, all the data point are brought down (or shrunk) towards a central point, also called the mean.  </a:t>
            </a:r>
          </a:p>
        </p:txBody>
      </p:sp>
    </p:spTree>
    <p:extLst>
      <p:ext uri="{BB962C8B-B14F-4D97-AF65-F5344CB8AC3E}">
        <p14:creationId xmlns:p14="http://schemas.microsoft.com/office/powerpoint/2010/main" val="12929275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Regression in Data Mining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>
                <a:latin typeface="+mn-lt"/>
              </a:rPr>
              <a:t>Primarily, two types of Regression can be observed in data mining: </a:t>
            </a:r>
          </a:p>
          <a:p>
            <a:pPr algn="just"/>
            <a:endParaRPr lang="en-US" sz="21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19FBE-59DB-C04D-A999-FC52C3C54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50" y="1606550"/>
            <a:ext cx="7988300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18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Regression in Data Mining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019076"/>
            <a:ext cx="7967228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</a:rPr>
              <a:t>Linear Regression Model: </a:t>
            </a: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Linear regression is used mainly for the purpose of modelling the relationship between the two given variables </a:t>
            </a:r>
          </a:p>
          <a:p>
            <a:pPr marL="342900" indent="-342900" algn="just">
              <a:buFontTx/>
              <a:buChar char="-"/>
            </a:pPr>
            <a:endParaRPr lang="en-US" sz="21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It can also be used for finding the mathematical relationship between the variables </a:t>
            </a:r>
          </a:p>
          <a:p>
            <a:pPr marL="342900" indent="-342900" algn="just">
              <a:buFontTx/>
              <a:buChar char="-"/>
            </a:pPr>
            <a:endParaRPr lang="en-US" sz="21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The formula used for linear regression is Y = </a:t>
            </a:r>
            <a:r>
              <a:rPr lang="en-US" sz="2100" dirty="0" err="1">
                <a:latin typeface="+mn-lt"/>
              </a:rPr>
              <a:t>bX</a:t>
            </a:r>
            <a:r>
              <a:rPr lang="en-US" sz="2100" dirty="0">
                <a:latin typeface="+mn-lt"/>
              </a:rPr>
              <a:t> + A, where, Y is the model of linear function X, b is the slope of the line, and A is the intercept (which refers to the point where X crosses the y-axis). </a:t>
            </a:r>
          </a:p>
          <a:p>
            <a:pPr marL="342900" indent="-342900" algn="just">
              <a:buFontTx/>
              <a:buChar char="-"/>
            </a:pPr>
            <a:endParaRPr lang="en-US" sz="21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The value of Y will increase of decrease in a manner that the value of X will change along with it in a linear manner </a:t>
            </a:r>
          </a:p>
        </p:txBody>
      </p:sp>
    </p:spTree>
    <p:extLst>
      <p:ext uri="{BB962C8B-B14F-4D97-AF65-F5344CB8AC3E}">
        <p14:creationId xmlns:p14="http://schemas.microsoft.com/office/powerpoint/2010/main" val="500349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Regression in Data Mining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019076"/>
            <a:ext cx="79672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b="1" dirty="0">
                <a:latin typeface="+mn-lt"/>
              </a:rPr>
              <a:t>Multiple Regression Model: </a:t>
            </a: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Multiple regression model is generally used to explain the relationship between multiple independent or multiple predictor variables </a:t>
            </a: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It can be considered as one of the most popular models for predictions in data mining </a:t>
            </a: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In general, it uses two or more than two independent variables to predict an outcome for the users </a:t>
            </a:r>
          </a:p>
          <a:p>
            <a:pPr marL="342900" indent="-342900" algn="just">
              <a:buFontTx/>
              <a:buChar char="-"/>
            </a:pPr>
            <a:r>
              <a:rPr lang="en-US" sz="2100" dirty="0">
                <a:latin typeface="+mn-lt"/>
              </a:rPr>
              <a:t>The formula that is used in the multiple regression model is: </a:t>
            </a:r>
          </a:p>
          <a:p>
            <a:pPr algn="just"/>
            <a:r>
              <a:rPr lang="en-US" sz="2100" dirty="0">
                <a:latin typeface="+mn-lt"/>
              </a:rPr>
              <a:t>	Y = a</a:t>
            </a:r>
            <a:r>
              <a:rPr lang="en-US" sz="2100" baseline="-25000" dirty="0">
                <a:latin typeface="+mn-lt"/>
              </a:rPr>
              <a:t>0</a:t>
            </a:r>
            <a:r>
              <a:rPr lang="en-US" sz="2100" dirty="0">
                <a:latin typeface="+mn-lt"/>
              </a:rPr>
              <a:t> + a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x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 + a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x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 + a</a:t>
            </a:r>
            <a:r>
              <a:rPr lang="en-US" sz="2100" baseline="-25000" dirty="0">
                <a:latin typeface="+mn-lt"/>
              </a:rPr>
              <a:t>3</a:t>
            </a:r>
            <a:r>
              <a:rPr lang="en-US" sz="2100" dirty="0">
                <a:latin typeface="+mn-lt"/>
              </a:rPr>
              <a:t>x</a:t>
            </a:r>
            <a:r>
              <a:rPr lang="en-US" sz="2100" baseline="-25000" dirty="0">
                <a:latin typeface="+mn-lt"/>
              </a:rPr>
              <a:t>3</a:t>
            </a:r>
            <a:r>
              <a:rPr lang="en-US" sz="2100" dirty="0">
                <a:latin typeface="+mn-lt"/>
              </a:rPr>
              <a:t>+ ……………….</a:t>
            </a:r>
            <a:r>
              <a:rPr lang="en-US" sz="2100" dirty="0" err="1">
                <a:latin typeface="+mn-lt"/>
              </a:rPr>
              <a:t>a</a:t>
            </a:r>
            <a:r>
              <a:rPr lang="en-US" sz="2100" baseline="-25000" dirty="0" err="1">
                <a:latin typeface="+mn-lt"/>
              </a:rPr>
              <a:t>n</a:t>
            </a:r>
            <a:r>
              <a:rPr lang="en-US" sz="2100" dirty="0" err="1">
                <a:latin typeface="+mn-lt"/>
              </a:rPr>
              <a:t>x</a:t>
            </a:r>
            <a:r>
              <a:rPr lang="en-US" sz="2100" baseline="-25000" dirty="0" err="1">
                <a:latin typeface="+mn-lt"/>
              </a:rPr>
              <a:t>n</a:t>
            </a:r>
            <a:r>
              <a:rPr lang="en-US" sz="2100" dirty="0">
                <a:latin typeface="+mn-lt"/>
              </a:rPr>
              <a:t> + e</a:t>
            </a:r>
          </a:p>
          <a:p>
            <a:pPr algn="just"/>
            <a:endParaRPr lang="en-US" sz="2100" dirty="0">
              <a:latin typeface="+mn-lt"/>
            </a:endParaRPr>
          </a:p>
          <a:p>
            <a:pPr algn="just"/>
            <a:r>
              <a:rPr lang="en-US" sz="2100" dirty="0">
                <a:latin typeface="+mn-lt"/>
              </a:rPr>
              <a:t>Where, Y is the response variable ( the values that have to be predicted), x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+x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+x</a:t>
            </a:r>
            <a:r>
              <a:rPr lang="en-US" sz="2100" baseline="-25000" dirty="0">
                <a:latin typeface="+mn-lt"/>
              </a:rPr>
              <a:t>3</a:t>
            </a:r>
            <a:r>
              <a:rPr lang="en-US" sz="2100" dirty="0">
                <a:latin typeface="+mn-lt"/>
              </a:rPr>
              <a:t>+x</a:t>
            </a:r>
            <a:r>
              <a:rPr lang="en-US" sz="2100" baseline="-25000" dirty="0">
                <a:latin typeface="+mn-lt"/>
              </a:rPr>
              <a:t>n</a:t>
            </a:r>
            <a:r>
              <a:rPr lang="en-US" sz="2100" dirty="0">
                <a:latin typeface="+mn-lt"/>
              </a:rPr>
              <a:t> are the independent predictors, e is the error and a</a:t>
            </a:r>
            <a:r>
              <a:rPr lang="en-US" sz="2100" baseline="-25000" dirty="0">
                <a:latin typeface="+mn-lt"/>
              </a:rPr>
              <a:t>0</a:t>
            </a:r>
            <a:r>
              <a:rPr lang="en-US" sz="2100" dirty="0">
                <a:latin typeface="+mn-lt"/>
              </a:rPr>
              <a:t>, a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, a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, a</a:t>
            </a:r>
            <a:r>
              <a:rPr lang="en-US" sz="2100" baseline="-25000" dirty="0">
                <a:latin typeface="+mn-lt"/>
              </a:rPr>
              <a:t>3</a:t>
            </a:r>
            <a:r>
              <a:rPr lang="en-US" sz="2100" dirty="0">
                <a:latin typeface="+mn-lt"/>
              </a:rPr>
              <a:t> are the regression coefficients </a:t>
            </a:r>
          </a:p>
        </p:txBody>
      </p:sp>
    </p:spTree>
    <p:extLst>
      <p:ext uri="{BB962C8B-B14F-4D97-AF65-F5344CB8AC3E}">
        <p14:creationId xmlns:p14="http://schemas.microsoft.com/office/powerpoint/2010/main" val="578211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Classification vs. Regression in Data Mining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BE707-ECE2-F946-B14F-550218615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" y="966738"/>
            <a:ext cx="8301608" cy="462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67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Advantages of Regression Model?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182231"/>
            <a:ext cx="7967228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Regression models are easy to understand as they are built upon basic statistical principles, such as correlation and least square error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Regression models provide simple algebraic equations that are easy to understand and use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The strength of the regression model is a measured in terms of the correlation's coefficients, and other related statistical parameters that are well understood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Regression models can match and beat the predictive power of other modelling techniques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Regression models can include all the variables that one wants to include in the model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100" dirty="0">
                <a:latin typeface="+mn-lt"/>
              </a:rPr>
              <a:t>Regression modeling tools are pervasive. They are found in statistical packages as well as data mining packages. </a:t>
            </a:r>
          </a:p>
        </p:txBody>
      </p:sp>
    </p:spTree>
    <p:extLst>
      <p:ext uri="{BB962C8B-B14F-4D97-AF65-F5344CB8AC3E}">
        <p14:creationId xmlns:p14="http://schemas.microsoft.com/office/powerpoint/2010/main" val="1961972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Disadvantages of Regression Model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182231"/>
            <a:ext cx="79672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 cannot cover for poor data quality issues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models suffer from collinear problems (meaning strong linear correlations among some independent variables)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 will not automatically choose between highly collinear variables, although some packages attempt to do that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models do not automatically take care of nonlinearity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Regression models work only with numeric data and not with categorical variables</a:t>
            </a:r>
          </a:p>
        </p:txBody>
      </p:sp>
    </p:spTree>
    <p:extLst>
      <p:ext uri="{BB962C8B-B14F-4D97-AF65-F5344CB8AC3E}">
        <p14:creationId xmlns:p14="http://schemas.microsoft.com/office/powerpoint/2010/main" val="2894102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Regression Exercise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493204" y="968563"/>
            <a:ext cx="437965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>
                <a:latin typeface="+mn-lt"/>
              </a:rPr>
              <a:t>The regression model is described as a linear equation that follows. Let’s say y is the dependent variable and x is the independent variable. There could be many independent variables (such as x1, x2, ….) in a regression equation. However, there can be only one dependent variable (y) in the regression equation (y = a</a:t>
            </a:r>
            <a:r>
              <a:rPr lang="en-US" sz="2100" baseline="-25000" dirty="0">
                <a:latin typeface="+mn-lt"/>
              </a:rPr>
              <a:t>0</a:t>
            </a:r>
            <a:r>
              <a:rPr lang="en-US" sz="2100" dirty="0">
                <a:latin typeface="+mn-lt"/>
              </a:rPr>
              <a:t> + a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x</a:t>
            </a:r>
            <a:r>
              <a:rPr lang="en-US" sz="2100" baseline="-25000" dirty="0">
                <a:latin typeface="+mn-lt"/>
              </a:rPr>
              <a:t>1</a:t>
            </a:r>
            <a:r>
              <a:rPr lang="en-US" sz="2100" dirty="0">
                <a:latin typeface="+mn-lt"/>
              </a:rPr>
              <a:t> + a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x</a:t>
            </a:r>
            <a:r>
              <a:rPr lang="en-US" sz="2100" baseline="-25000" dirty="0">
                <a:latin typeface="+mn-lt"/>
              </a:rPr>
              <a:t>2</a:t>
            </a:r>
            <a:r>
              <a:rPr lang="en-US" sz="2100" dirty="0">
                <a:latin typeface="+mn-lt"/>
              </a:rPr>
              <a:t> + e). </a:t>
            </a:r>
          </a:p>
          <a:p>
            <a:pPr algn="just"/>
            <a:endParaRPr lang="en-US" sz="2100" dirty="0">
              <a:latin typeface="+mn-lt"/>
            </a:endParaRPr>
          </a:p>
          <a:p>
            <a:pPr algn="just"/>
            <a:r>
              <a:rPr lang="en-US" sz="2100" dirty="0">
                <a:latin typeface="+mn-lt"/>
              </a:rPr>
              <a:t>A simple example of a regression equation would be to predict a house price from the size of the house.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4EF4BF-78EF-FC41-85BD-2B66399E1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7454" y="952815"/>
            <a:ext cx="3441700" cy="46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233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Regression Exercise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4EF4BF-78EF-FC41-85BD-2B66399E1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7454" y="952815"/>
            <a:ext cx="3441700" cy="46166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AFFC55-F90B-D840-AC56-BBF2C1B977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1015802"/>
            <a:ext cx="4462244" cy="46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78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Regression Exercise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C8A9C2-FC60-374B-9AD0-AE8A970A5932}"/>
              </a:ext>
            </a:extLst>
          </p:cNvPr>
          <p:cNvSpPr txBox="1"/>
          <p:nvPr/>
        </p:nvSpPr>
        <p:spPr>
          <a:xfrm>
            <a:off x="493204" y="968563"/>
            <a:ext cx="437965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>
                <a:latin typeface="+mn-lt"/>
              </a:rPr>
              <a:t>The two dimensions of data can be plotted on a scatter diagram, where one can see a positive correlation between house price and size. However, the relationship is not perfect. Running a regression model between two variables produce the output in the table right. </a:t>
            </a:r>
          </a:p>
          <a:p>
            <a:pPr algn="just"/>
            <a:endParaRPr lang="en-US" sz="2100" dirty="0">
              <a:latin typeface="+mn-lt"/>
            </a:endParaRPr>
          </a:p>
          <a:p>
            <a:pPr algn="just"/>
            <a:r>
              <a:rPr lang="en-US" sz="2100" dirty="0">
                <a:latin typeface="+mn-lt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B44DE2-F714-934F-955A-9A231669D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3636" y="1045750"/>
            <a:ext cx="3289300" cy="2413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1D8FF4-2692-F046-8903-879BF50EE743}"/>
              </a:ext>
            </a:extLst>
          </p:cNvPr>
          <p:cNvSpPr txBox="1"/>
          <p:nvPr/>
        </p:nvSpPr>
        <p:spPr>
          <a:xfrm>
            <a:off x="499762" y="3933056"/>
            <a:ext cx="815103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>
                <a:latin typeface="+mn-lt"/>
              </a:rPr>
              <a:t>The data from the table shows the coefficient of correlation is 0.891, r2, the measure of total variance explained by the equation, is 0.794 or 79%. That means the two variables are moderately and positively correlated. Regression coefficients help create the following equation for predicting house prices.  </a:t>
            </a:r>
            <a:r>
              <a:rPr lang="en-US" sz="2100" b="1" dirty="0">
                <a:latin typeface="+mn-lt"/>
              </a:rPr>
              <a:t>House Price = 139.48 x Size (sqft) – 54,191</a:t>
            </a:r>
            <a:endParaRPr lang="en-US" sz="2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688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Regression Activity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C8A9C2-FC60-374B-9AD0-AE8A970A5932}"/>
              </a:ext>
            </a:extLst>
          </p:cNvPr>
          <p:cNvSpPr txBox="1"/>
          <p:nvPr/>
        </p:nvSpPr>
        <p:spPr>
          <a:xfrm>
            <a:off x="493204" y="968563"/>
            <a:ext cx="43796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100" dirty="0">
                <a:latin typeface="+mn-lt"/>
              </a:rPr>
              <a:t>Based on the data table and the output table find out the house prices, where size of the room is 2000 sqft and 4 rooms in the house.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5AC2E-8A5C-A543-A3E9-99C6356CF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399" y="966738"/>
            <a:ext cx="3854405" cy="46945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FA4D33-EF89-C34C-9E3D-4EB0EFEF54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" y="2332057"/>
            <a:ext cx="4294820" cy="21723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B92865-0378-A345-8642-143604696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354" y="4653136"/>
            <a:ext cx="429482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84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05061-6FF3-584C-909E-3C5AED9D571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02/10/2024</a:t>
            </a:fld>
            <a:endParaRPr lang="en-GB" altLang="en-US"/>
          </a:p>
        </p:txBody>
      </p:sp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0C4285EC-6009-AC48-B60E-2AB41F1F1B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B57472-9B16-A04A-9E65-B5B21904690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E5F942D-B729-704A-A1DE-D606D518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33375"/>
            <a:ext cx="7129462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References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539BE6-F0D1-0C4E-A70B-4B75D5C99DF1}"/>
              </a:ext>
            </a:extLst>
          </p:cNvPr>
          <p:cNvSpPr/>
          <p:nvPr/>
        </p:nvSpPr>
        <p:spPr>
          <a:xfrm>
            <a:off x="736600" y="981075"/>
            <a:ext cx="7950200" cy="412420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Reinschmidt</a:t>
            </a:r>
            <a:r>
              <a:rPr lang="en-US" sz="2200" dirty="0">
                <a:latin typeface="+mn-lt"/>
              </a:rPr>
              <a:t>, J. &amp; Francoise, A. (2000). Business Intelligence Certification Guide, </a:t>
            </a:r>
            <a:r>
              <a:rPr lang="en-US" sz="2200" i="1" dirty="0">
                <a:latin typeface="+mn-lt"/>
              </a:rPr>
              <a:t>International Technical Support Organization. 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Sherman, R. (2015). Business Intelligence Guidebook: From Data Integration to Analytics. Morgan Kaufmann. USA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Maheshwari, A. K. (2015). Business Intelligence and Data Mining. Business Expert Press, LLC. New York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Vercellis</a:t>
            </a:r>
            <a:r>
              <a:rPr lang="en-US" sz="2200" dirty="0">
                <a:latin typeface="+mn-lt"/>
              </a:rPr>
              <a:t>, C. (2009). Business Intelligence: Data Mining and Optimization for Decision Making. Wiley &amp; Sons, Ltd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2663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05061-6FF3-584C-909E-3C5AED9D571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02/10/2024</a:t>
            </a:fld>
            <a:endParaRPr lang="en-GB" altLang="en-US"/>
          </a:p>
        </p:txBody>
      </p:sp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0C4285EC-6009-AC48-B60E-2AB41F1F1B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B57472-9B16-A04A-9E65-B5B21904690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E5F942D-B729-704A-A1DE-D606D518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33375"/>
            <a:ext cx="7129462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References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539BE6-F0D1-0C4E-A70B-4B75D5C99DF1}"/>
              </a:ext>
            </a:extLst>
          </p:cNvPr>
          <p:cNvSpPr/>
          <p:nvPr/>
        </p:nvSpPr>
        <p:spPr>
          <a:xfrm>
            <a:off x="736600" y="981075"/>
            <a:ext cx="79502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Sharma, R. (2021). Regression in Data Mining: Different </a:t>
            </a:r>
            <a:r>
              <a:rPr lang="en-US" sz="2200" dirty="0" err="1">
                <a:latin typeface="+mn-lt"/>
              </a:rPr>
              <a:t>Tyeps</a:t>
            </a:r>
            <a:r>
              <a:rPr lang="en-US" sz="2200" dirty="0">
                <a:latin typeface="+mn-lt"/>
              </a:rPr>
              <a:t> of Regression Techniques [Online]  https://</a:t>
            </a:r>
            <a:r>
              <a:rPr lang="en-US" sz="2200" dirty="0" err="1">
                <a:latin typeface="+mn-lt"/>
              </a:rPr>
              <a:t>www.upgrad.com</a:t>
            </a:r>
            <a:r>
              <a:rPr lang="en-US" sz="2200" dirty="0">
                <a:latin typeface="+mn-lt"/>
              </a:rPr>
              <a:t>/blog/regression-in-data-mining/#:~:text=%20Regression%20in%20Data%20Mining%3A%20Different%20Types%20of,technique%20used%20to%20analyze%20multiple%20regression...%20More%20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67396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02/10/2024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2060848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solidFill>
                  <a:srgbClr val="FF0000"/>
                </a:solidFill>
                <a:latin typeface="+mj-lt"/>
              </a:rPr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138897822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1718</Words>
  <Application>Microsoft Office PowerPoint</Application>
  <PresentationFormat>On-screen Show (4:3)</PresentationFormat>
  <Paragraphs>161</Paragraphs>
  <Slides>23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Myriad Pro</vt:lpstr>
      <vt:lpstr>Arial</vt:lpstr>
      <vt:lpstr>Verdana</vt:lpstr>
      <vt:lpstr>20140311PresentationUWTSDTemplate</vt:lpstr>
      <vt:lpstr>Week 5: Session 1:  Data Mining Techniques: Regression</vt:lpstr>
      <vt:lpstr>Lesson Aims</vt:lpstr>
      <vt:lpstr>What is Regression?</vt:lpstr>
      <vt:lpstr>What is Regression?</vt:lpstr>
      <vt:lpstr>Steps for Regression</vt:lpstr>
      <vt:lpstr>Correlations and Relationships</vt:lpstr>
      <vt:lpstr>Correlations and Relationships</vt:lpstr>
      <vt:lpstr>Visual Look at Relationship</vt:lpstr>
      <vt:lpstr>Types of Regression</vt:lpstr>
      <vt:lpstr>Types of Regression</vt:lpstr>
      <vt:lpstr>Types of Regression in Data Mining</vt:lpstr>
      <vt:lpstr>Types of Regression in Data Mining</vt:lpstr>
      <vt:lpstr>Types of Regression in Data Mining</vt:lpstr>
      <vt:lpstr>Classification vs. Regression in Data Mining</vt:lpstr>
      <vt:lpstr>Advantages of Regression Model?</vt:lpstr>
      <vt:lpstr>Disadvantages of Regression Model</vt:lpstr>
      <vt:lpstr>Regression Exercise</vt:lpstr>
      <vt:lpstr>Regression Exercise</vt:lpstr>
      <vt:lpstr>Regression Exercise</vt:lpstr>
      <vt:lpstr>Regression Activity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Anupam Mazumdar</cp:lastModifiedBy>
  <cp:revision>145</cp:revision>
  <dcterms:created xsi:type="dcterms:W3CDTF">2020-06-23T16:08:04Z</dcterms:created>
  <dcterms:modified xsi:type="dcterms:W3CDTF">2024-10-02T11:58:28Z</dcterms:modified>
</cp:coreProperties>
</file>