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handoutMasterIdLst>
    <p:handoutMasterId r:id="rId15"/>
  </p:handoutMasterIdLst>
  <p:sldIdLst>
    <p:sldId id="270" r:id="rId2"/>
    <p:sldId id="271" r:id="rId3"/>
    <p:sldId id="256" r:id="rId4"/>
    <p:sldId id="258" r:id="rId5"/>
    <p:sldId id="259" r:id="rId6"/>
    <p:sldId id="262" r:id="rId7"/>
    <p:sldId id="266" r:id="rId8"/>
    <p:sldId id="263" r:id="rId9"/>
    <p:sldId id="264" r:id="rId10"/>
    <p:sldId id="265"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notesViewPr>
    <p:cSldViewPr snapToGrid="0">
      <p:cViewPr varScale="1">
        <p:scale>
          <a:sx n="48" d="100"/>
          <a:sy n="48" d="100"/>
        </p:scale>
        <p:origin x="2752" y="3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7D73ED9-A5C3-2290-BD49-C11D53AD01D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439468D-2374-5FFB-2A7C-23764759C0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0C8DFC2-DB23-4AAB-B4A8-7FFDADF7D5D0}" type="datetimeFigureOut">
              <a:rPr lang="en-GB" smtClean="0"/>
              <a:t>22/10/2023</a:t>
            </a:fld>
            <a:endParaRPr lang="en-GB"/>
          </a:p>
        </p:txBody>
      </p:sp>
      <p:sp>
        <p:nvSpPr>
          <p:cNvPr id="4" name="Footer Placeholder 3">
            <a:extLst>
              <a:ext uri="{FF2B5EF4-FFF2-40B4-BE49-F238E27FC236}">
                <a16:creationId xmlns:a16="http://schemas.microsoft.com/office/drawing/2014/main" id="{7C90E125-5CAB-1475-636C-3B116962A2F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F765741-F1EF-5AD5-D0DF-38D83C5CE8B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52F1D7D-724F-424A-A07F-52D1D92982EE}" type="slidenum">
              <a:rPr lang="en-GB" smtClean="0"/>
              <a:t>‹#›</a:t>
            </a:fld>
            <a:endParaRPr lang="en-GB"/>
          </a:p>
        </p:txBody>
      </p:sp>
    </p:spTree>
    <p:extLst>
      <p:ext uri="{BB962C8B-B14F-4D97-AF65-F5344CB8AC3E}">
        <p14:creationId xmlns:p14="http://schemas.microsoft.com/office/powerpoint/2010/main" val="396987741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10/22/2023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9142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10/22/2023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3655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10/22/2023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45921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10/22/2023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42875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10/22/2023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52836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10/22/2023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81511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10/22/2023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05600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10/22/2023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72157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10/22/2023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4407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10/22/2023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8839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10/22/2023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71973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10/22/2023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251368908"/>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eresources.nlb.gov.sg/newspapers/Digitised/Article/straitstimes20090712-1.2.11.2.aspx" TargetMode="External"/><Relationship Id="rId3" Type="http://schemas.openxmlformats.org/officeDocument/2006/relationships/hyperlink" Target="https://roots.sg/learn/resources/nhb-sites/raffles-hotel" TargetMode="External"/><Relationship Id="rId7" Type="http://schemas.openxmlformats.org/officeDocument/2006/relationships/hyperlink" Target="http://eresources.nlb.gov.sg/newspapers/Digitised/Article/straitstimes19310826-1.2.58.aspx" TargetMode="External"/><Relationship Id="rId2" Type="http://schemas.openxmlformats.org/officeDocument/2006/relationships/hyperlink" Target="https://www.raffles.com/singapore/" TargetMode="External"/><Relationship Id="rId1" Type="http://schemas.openxmlformats.org/officeDocument/2006/relationships/slideLayout" Target="../slideLayouts/slideLayout7.xml"/><Relationship Id="rId6" Type="http://schemas.openxmlformats.org/officeDocument/2006/relationships/hyperlink" Target="http://eresources.nlb.gov.sg/newspapers/Digitised/Article/stweekly18870921-1.2.14.aspx" TargetMode="External"/><Relationship Id="rId11" Type="http://schemas.openxmlformats.org/officeDocument/2006/relationships/image" Target="../media/image2.png"/><Relationship Id="rId5" Type="http://schemas.openxmlformats.org/officeDocument/2006/relationships/hyperlink" Target="http://eservice.nlb.gov.sg/item_holding_s.aspx?bid=12691300" TargetMode="External"/><Relationship Id="rId10" Type="http://schemas.openxmlformats.org/officeDocument/2006/relationships/hyperlink" Target="http://eresources.nlb.gov.sg/newspapers/Digitised/Article/straitstimes19870307-1.2.7.aspx" TargetMode="External"/><Relationship Id="rId4" Type="http://schemas.openxmlformats.org/officeDocument/2006/relationships/hyperlink" Target="https://www.hotelnewsresource.com/article106739.html" TargetMode="External"/><Relationship Id="rId9" Type="http://schemas.openxmlformats.org/officeDocument/2006/relationships/hyperlink" Target="https://www.roots.gov.sg/places/places-landing/Places/national-monuments/raffles-hot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ogo for a hotel&#10;&#10;Description automatically generated">
            <a:extLst>
              <a:ext uri="{FF2B5EF4-FFF2-40B4-BE49-F238E27FC236}">
                <a16:creationId xmlns:a16="http://schemas.microsoft.com/office/drawing/2014/main" id="{78B5D831-9A28-BBE1-F5AB-CDFC93840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22506" y="672775"/>
            <a:ext cx="4496427" cy="4648849"/>
          </a:xfrm>
          <a:prstGeom prst="rect">
            <a:avLst/>
          </a:prstGeom>
        </p:spPr>
      </p:pic>
      <p:sp>
        <p:nvSpPr>
          <p:cNvPr id="4" name="TextBox 3">
            <a:extLst>
              <a:ext uri="{FF2B5EF4-FFF2-40B4-BE49-F238E27FC236}">
                <a16:creationId xmlns:a16="http://schemas.microsoft.com/office/drawing/2014/main" id="{F9A7566E-42EA-009F-1107-C04E8CF11024}"/>
              </a:ext>
            </a:extLst>
          </p:cNvPr>
          <p:cNvSpPr txBox="1"/>
          <p:nvPr/>
        </p:nvSpPr>
        <p:spPr>
          <a:xfrm>
            <a:off x="1605280" y="1036320"/>
            <a:ext cx="5717226" cy="4398192"/>
          </a:xfrm>
          <a:prstGeom prst="rect">
            <a:avLst/>
          </a:prstGeom>
          <a:no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Your name:              Stela Guriuc</a:t>
            </a:r>
          </a:p>
          <a:p>
            <a:pPr algn="ct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Student number:    2239707</a:t>
            </a:r>
          </a:p>
          <a:p>
            <a:pPr algn="ct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p>
          <a:p>
            <a:pPr algn="ct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Title of Essay:  </a:t>
            </a:r>
            <a:r>
              <a:rPr lang="en-GB" sz="1800" b="1" i="0" u="none" strike="noStrike" baseline="0" dirty="0">
                <a:latin typeface="Calibri" panose="020F0502020204030204" pitchFamily="34" charset="0"/>
                <a:ea typeface="Calibri" panose="020F0502020204030204" pitchFamily="34" charset="0"/>
                <a:cs typeface="Calibri" panose="020F0502020204030204" pitchFamily="34" charset="0"/>
              </a:rPr>
              <a:t>The role and importance of Hospitality            &amp; Guest Services within the  hotel industry</a:t>
            </a:r>
            <a:r>
              <a:rPr lang="en-GB" sz="1800" b="1" kern="100" dirty="0">
                <a:effectLst/>
                <a:latin typeface="Calibri" panose="020F0502020204030204" pitchFamily="34" charset="0"/>
                <a:ea typeface="Calibri" panose="020F0502020204030204" pitchFamily="34" charset="0"/>
                <a:cs typeface="Calibri" panose="020F0502020204030204" pitchFamily="34" charset="0"/>
              </a:rPr>
              <a:t>.</a:t>
            </a:r>
          </a:p>
          <a:p>
            <a:pPr algn="ctr"/>
            <a:endParaRPr lang="en-GB" sz="1800" b="1" kern="100" dirty="0">
              <a:effectLst/>
              <a:latin typeface="Calibri" panose="020F0502020204030204" pitchFamily="34" charset="0"/>
              <a:ea typeface="Calibri" panose="020F0502020204030204" pitchFamily="34" charset="0"/>
              <a:cs typeface="Calibri" panose="020F0502020204030204" pitchFamily="34" charset="0"/>
            </a:endParaRPr>
          </a:p>
          <a:p>
            <a:pPr algn="ct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Module code:  BMIH4003 </a:t>
            </a:r>
          </a:p>
          <a:p>
            <a:pPr algn="ct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Module Tutor:   Charlotte Joyner      </a:t>
            </a:r>
          </a:p>
          <a:p>
            <a:pPr algn="ct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Submission date:    22.10.2023</a:t>
            </a:r>
          </a:p>
          <a:p>
            <a:pPr algn="ct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Presentation </a:t>
            </a:r>
          </a:p>
          <a:p>
            <a:pPr algn="ct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83440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4EA722-3C50-1ED0-D736-8AA8719F1571}"/>
              </a:ext>
            </a:extLst>
          </p:cNvPr>
          <p:cNvSpPr txBox="1"/>
          <p:nvPr/>
        </p:nvSpPr>
        <p:spPr>
          <a:xfrm>
            <a:off x="965200" y="1249680"/>
            <a:ext cx="6238240" cy="2308324"/>
          </a:xfrm>
          <a:prstGeom prst="rect">
            <a:avLst/>
          </a:prstGeom>
          <a:noFill/>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Content table:</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1. Introduction- p. 3-5;</a:t>
            </a:r>
          </a:p>
          <a:p>
            <a:r>
              <a:rPr lang="en-GB" dirty="0">
                <a:latin typeface="Calibri" panose="020F0502020204030204" pitchFamily="34" charset="0"/>
                <a:ea typeface="Calibri" panose="020F0502020204030204" pitchFamily="34" charset="0"/>
                <a:cs typeface="Calibri" panose="020F0502020204030204" pitchFamily="34" charset="0"/>
              </a:rPr>
              <a:t>2. Raffles Hotel main consumers. p. 6;</a:t>
            </a:r>
          </a:p>
          <a:p>
            <a:r>
              <a:rPr lang="en-GB" dirty="0">
                <a:latin typeface="Calibri" panose="020F0502020204030204" pitchFamily="34" charset="0"/>
                <a:ea typeface="Calibri" panose="020F0502020204030204" pitchFamily="34" charset="0"/>
                <a:cs typeface="Calibri" panose="020F0502020204030204" pitchFamily="34" charset="0"/>
              </a:rPr>
              <a:t>3. The nature, scope and role of guest service and </a:t>
            </a:r>
            <a:r>
              <a:rPr lang="en-GB" dirty="0" err="1">
                <a:latin typeface="Calibri" panose="020F0502020204030204" pitchFamily="34" charset="0"/>
                <a:ea typeface="Calibri" panose="020F0502020204030204" pitchFamily="34" charset="0"/>
                <a:cs typeface="Calibri" panose="020F0502020204030204" pitchFamily="34" charset="0"/>
              </a:rPr>
              <a:t>facilitie</a:t>
            </a:r>
            <a:r>
              <a:rPr lang="en-GB" dirty="0">
                <a:latin typeface="Calibri" panose="020F0502020204030204" pitchFamily="34" charset="0"/>
                <a:ea typeface="Calibri" panose="020F0502020204030204" pitchFamily="34" charset="0"/>
                <a:cs typeface="Calibri" panose="020F0502020204030204" pitchFamily="34" charset="0"/>
              </a:rPr>
              <a:t> in general and in Raffles Hotel- p. 7-10;</a:t>
            </a:r>
          </a:p>
          <a:p>
            <a:r>
              <a:rPr lang="en-GB" dirty="0">
                <a:latin typeface="Calibri" panose="020F0502020204030204" pitchFamily="34" charset="0"/>
                <a:ea typeface="Calibri" panose="020F0502020204030204" pitchFamily="34" charset="0"/>
                <a:cs typeface="Calibri" panose="020F0502020204030204" pitchFamily="34" charset="0"/>
              </a:rPr>
              <a:t>4. Conclusion p. 11;</a:t>
            </a:r>
          </a:p>
          <a:p>
            <a:r>
              <a:rPr lang="en-GB" dirty="0">
                <a:latin typeface="Calibri" panose="020F0502020204030204" pitchFamily="34" charset="0"/>
                <a:ea typeface="Calibri" panose="020F0502020204030204" pitchFamily="34" charset="0"/>
                <a:cs typeface="Calibri" panose="020F0502020204030204" pitchFamily="34" charset="0"/>
              </a:rPr>
              <a:t>5. References p. 12.</a:t>
            </a:r>
          </a:p>
        </p:txBody>
      </p:sp>
      <p:pic>
        <p:nvPicPr>
          <p:cNvPr id="4" name="Picture 3">
            <a:extLst>
              <a:ext uri="{FF2B5EF4-FFF2-40B4-BE49-F238E27FC236}">
                <a16:creationId xmlns:a16="http://schemas.microsoft.com/office/drawing/2014/main" id="{DD10DE8C-2C14-C1C2-B540-96CAAFBB6E7D}"/>
              </a:ext>
            </a:extLst>
          </p:cNvPr>
          <p:cNvPicPr>
            <a:picLocks noChangeAspect="1"/>
          </p:cNvPicPr>
          <p:nvPr/>
        </p:nvPicPr>
        <p:blipFill>
          <a:blip r:embed="rId2"/>
          <a:stretch>
            <a:fillRect/>
          </a:stretch>
        </p:blipFill>
        <p:spPr>
          <a:xfrm>
            <a:off x="7018020" y="871220"/>
            <a:ext cx="4495800" cy="4648200"/>
          </a:xfrm>
          <a:prstGeom prst="rect">
            <a:avLst/>
          </a:prstGeom>
        </p:spPr>
      </p:pic>
    </p:spTree>
    <p:extLst>
      <p:ext uri="{BB962C8B-B14F-4D97-AF65-F5344CB8AC3E}">
        <p14:creationId xmlns:p14="http://schemas.microsoft.com/office/powerpoint/2010/main" val="1359290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B467CDB7-61A2-F9DF-BB8B-DB4C6E640E7F}"/>
              </a:ext>
            </a:extLst>
          </p:cNvPr>
          <p:cNvPicPr>
            <a:picLocks noChangeAspect="1"/>
          </p:cNvPicPr>
          <p:nvPr/>
        </p:nvPicPr>
        <p:blipFill>
          <a:blip r:embed="rId2"/>
          <a:stretch>
            <a:fillRect/>
          </a:stretch>
        </p:blipFill>
        <p:spPr>
          <a:xfrm>
            <a:off x="0" y="0"/>
            <a:ext cx="12191997" cy="6858000"/>
          </a:xfrm>
          <a:prstGeom prst="rect">
            <a:avLst/>
          </a:prstGeom>
        </p:spPr>
      </p:pic>
      <p:sp>
        <p:nvSpPr>
          <p:cNvPr id="14" name="TextBox 13">
            <a:extLst>
              <a:ext uri="{FF2B5EF4-FFF2-40B4-BE49-F238E27FC236}">
                <a16:creationId xmlns:a16="http://schemas.microsoft.com/office/drawing/2014/main" id="{B2EA882A-B3FB-5C2B-A8AD-1225A8DAE575}"/>
              </a:ext>
            </a:extLst>
          </p:cNvPr>
          <p:cNvSpPr txBox="1"/>
          <p:nvPr/>
        </p:nvSpPr>
        <p:spPr>
          <a:xfrm>
            <a:off x="1761070" y="320641"/>
            <a:ext cx="8458197" cy="1559209"/>
          </a:xfrm>
          <a:prstGeom prst="rect">
            <a:avLst/>
          </a:prstGeom>
          <a:noFill/>
        </p:spPr>
        <p:txBody>
          <a:bodyPr wrap="square">
            <a:spAutoFit/>
          </a:bodyPr>
          <a:lstStyle/>
          <a:p>
            <a:pPr>
              <a:lnSpc>
                <a:spcPct val="107000"/>
              </a:lnSpc>
              <a:spcAft>
                <a:spcPts val="800"/>
              </a:spcAft>
            </a:pPr>
            <a:r>
              <a:rPr lang="en-GB" sz="18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Raffles Hotel is a historic luxury hotel located in Singapore. It is one of the most iconic and renowned hotels in the world, known for its colonial architecture, elegant ambiance, and exceptional service. The hotel has played a significant role in Singapore's history and has been a popular destination for </a:t>
            </a:r>
            <a:r>
              <a:rPr lang="en-GB" sz="1800" kern="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travelers</a:t>
            </a:r>
            <a:r>
              <a:rPr lang="en-GB" sz="18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and dignitaries since its establishment.</a:t>
            </a:r>
            <a:endParaRPr lang="en-GB" sz="16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04765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4">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0" name="Rectangle 36">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38">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2" name="Rectangle 40">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large building with many windows&#10;&#10;Description automatically generated">
            <a:extLst>
              <a:ext uri="{FF2B5EF4-FFF2-40B4-BE49-F238E27FC236}">
                <a16:creationId xmlns:a16="http://schemas.microsoft.com/office/drawing/2014/main" id="{205C1CF9-C1D9-CE70-F02D-F1CCAB53684B}"/>
              </a:ext>
            </a:extLst>
          </p:cNvPr>
          <p:cNvPicPr>
            <a:picLocks noChangeAspect="1"/>
          </p:cNvPicPr>
          <p:nvPr/>
        </p:nvPicPr>
        <p:blipFill rotWithShape="1">
          <a:blip r:embed="rId2"/>
          <a:srcRect l="7286" r="17070" b="-2"/>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9" name="Content Placeholder 8" descr="A large building with many windows&#10;&#10;Description automatically generated">
            <a:extLst>
              <a:ext uri="{FF2B5EF4-FFF2-40B4-BE49-F238E27FC236}">
                <a16:creationId xmlns:a16="http://schemas.microsoft.com/office/drawing/2014/main" id="{C71DFE3E-CD71-2E42-9B3E-8CCFC6B97E4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4241" r="17659"/>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11" name="Picture 10" descr="A building with a large roof&#10;&#10;Description automatically generated with medium confidence">
            <a:extLst>
              <a:ext uri="{FF2B5EF4-FFF2-40B4-BE49-F238E27FC236}">
                <a16:creationId xmlns:a16="http://schemas.microsoft.com/office/drawing/2014/main" id="{333F9B81-AEC9-6164-FD05-8994E15746E5}"/>
              </a:ext>
            </a:extLst>
          </p:cNvPr>
          <p:cNvPicPr>
            <a:picLocks noChangeAspect="1"/>
          </p:cNvPicPr>
          <p:nvPr/>
        </p:nvPicPr>
        <p:blipFill rotWithShape="1">
          <a:blip r:embed="rId4"/>
          <a:srcRect t="7086" r="-1" b="23230"/>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53" name="Freeform: Shape 42">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 name="Freeform: Shape 44">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D7AD0E64-025E-23E8-7385-173EE11A1475}"/>
              </a:ext>
            </a:extLst>
          </p:cNvPr>
          <p:cNvSpPr>
            <a:spLocks noGrp="1"/>
          </p:cNvSpPr>
          <p:nvPr>
            <p:ph type="title"/>
          </p:nvPr>
        </p:nvSpPr>
        <p:spPr>
          <a:xfrm>
            <a:off x="438911" y="1846072"/>
            <a:ext cx="5122688" cy="2569464"/>
          </a:xfrm>
        </p:spPr>
        <p:txBody>
          <a:bodyPr vert="horz" lIns="91440" tIns="45720" rIns="91440" bIns="45720" rtlCol="0" anchor="ctr">
            <a:normAutofit fontScale="90000"/>
          </a:bodyPr>
          <a:lstStyle/>
          <a:p>
            <a:pPr>
              <a:lnSpc>
                <a:spcPct val="107000"/>
              </a:lnSpc>
              <a:spcAft>
                <a:spcPts val="800"/>
              </a:spcAft>
            </a:pPr>
            <a:r>
              <a:rPr lang="en-GB" sz="1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r>
              <a:rPr lang="en-GB" sz="1900" b="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Raffles Hotel was named after Sir Stamford Raffles, the founder of modern Singapore. It was designed by Regent Alfred John Bidwell of Swan and Maclaren, and the construction was completed in 1887. Throughout its history, the hotel has undergone several renovations and expansions, but it has managed to maintain its distinctive colonial charm</a:t>
            </a:r>
            <a:endParaRPr lang="en-US" sz="1900" b="0" dirty="0">
              <a:latin typeface="Calibri" panose="020F0502020204030204" pitchFamily="34" charset="0"/>
              <a:ea typeface="Calibri" panose="020F0502020204030204" pitchFamily="34" charset="0"/>
              <a:cs typeface="Calibri" panose="020F0502020204030204" pitchFamily="34" charset="0"/>
            </a:endParaRPr>
          </a:p>
        </p:txBody>
      </p:sp>
      <p:sp>
        <p:nvSpPr>
          <p:cNvPr id="47" name="Rectangle 4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 Placeholder 6">
            <a:extLst>
              <a:ext uri="{FF2B5EF4-FFF2-40B4-BE49-F238E27FC236}">
                <a16:creationId xmlns:a16="http://schemas.microsoft.com/office/drawing/2014/main" id="{2CBE05FE-5971-2B8A-7378-72F391D760FA}"/>
              </a:ext>
            </a:extLst>
          </p:cNvPr>
          <p:cNvSpPr>
            <a:spLocks noGrp="1"/>
          </p:cNvSpPr>
          <p:nvPr>
            <p:ph type="body" sz="half" idx="2"/>
          </p:nvPr>
        </p:nvSpPr>
        <p:spPr>
          <a:xfrm>
            <a:off x="448056" y="4470400"/>
            <a:ext cx="5122688" cy="2189522"/>
          </a:xfrm>
        </p:spPr>
        <p:txBody>
          <a:bodyPr vert="horz" lIns="91440" tIns="45720" rIns="91440" bIns="45720" rtlCol="0">
            <a:normAutofit fontScale="92500"/>
          </a:bodyPr>
          <a:lstStyle/>
          <a:p>
            <a:r>
              <a:rPr lang="en-GB" sz="18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The hotel's architecture showcases a fusion of different styles, including Victorian, Renaissance, and tropical influences. Its prominent features include grand white facades, ornate balconies, and lush tropical gardens. The interior is adorned with antique furniture, elegant chandeliers, and beautiful artwork, creating a timeless and luxurious atmosphere.</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indent="-228600">
              <a:buFont typeface="Arial" panose="020B0604020202020204" pitchFamily="34" charset="0"/>
              <a:buChar char="•"/>
            </a:pPr>
            <a:endParaRPr lang="en-US" dirty="0"/>
          </a:p>
        </p:txBody>
      </p:sp>
      <p:sp>
        <p:nvSpPr>
          <p:cNvPr id="19" name="Rectangle 18">
            <a:extLst>
              <a:ext uri="{FF2B5EF4-FFF2-40B4-BE49-F238E27FC236}">
                <a16:creationId xmlns:a16="http://schemas.microsoft.com/office/drawing/2014/main" id="{ABAAACBF-B378-3038-6EA7-55D4DEF69404}"/>
              </a:ext>
            </a:extLst>
          </p:cNvPr>
          <p:cNvSpPr/>
          <p:nvPr/>
        </p:nvSpPr>
        <p:spPr>
          <a:xfrm>
            <a:off x="1148080" y="914400"/>
            <a:ext cx="3759200" cy="924546"/>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 bit of history</a:t>
            </a:r>
          </a:p>
        </p:txBody>
      </p:sp>
    </p:spTree>
    <p:extLst>
      <p:ext uri="{BB962C8B-B14F-4D97-AF65-F5344CB8AC3E}">
        <p14:creationId xmlns:p14="http://schemas.microsoft.com/office/powerpoint/2010/main" val="1928695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521ADF14-A7D3-B718-5B25-899A6C0DC6DF}"/>
              </a:ext>
            </a:extLst>
          </p:cNvPr>
          <p:cNvPicPr>
            <a:picLocks noGrp="1" noChangeAspect="1"/>
          </p:cNvPicPr>
          <p:nvPr>
            <p:ph type="pic" idx="1"/>
          </p:nvPr>
        </p:nvPicPr>
        <p:blipFill>
          <a:blip r:embed="rId2"/>
          <a:srcRect t="18689" b="18689"/>
          <a:stretch/>
        </p:blipFill>
        <p:spPr>
          <a:xfrm>
            <a:off x="5546716" y="112972"/>
            <a:ext cx="5653025" cy="3901816"/>
          </a:xfrm>
        </p:spPr>
      </p:pic>
      <p:sp>
        <p:nvSpPr>
          <p:cNvPr id="4" name="Text Placeholder 3">
            <a:extLst>
              <a:ext uri="{FF2B5EF4-FFF2-40B4-BE49-F238E27FC236}">
                <a16:creationId xmlns:a16="http://schemas.microsoft.com/office/drawing/2014/main" id="{4432C920-0A86-9E3F-040E-05F61F71002D}"/>
              </a:ext>
            </a:extLst>
          </p:cNvPr>
          <p:cNvSpPr>
            <a:spLocks noGrp="1"/>
          </p:cNvSpPr>
          <p:nvPr>
            <p:ph type="body" sz="half" idx="2"/>
          </p:nvPr>
        </p:nvSpPr>
        <p:spPr>
          <a:xfrm>
            <a:off x="619760" y="1161288"/>
            <a:ext cx="4345432" cy="5310632"/>
          </a:xfrm>
        </p:spPr>
        <p:txBody>
          <a:bodyPr>
            <a:normAutofit fontScale="47500" lnSpcReduction="20000"/>
          </a:bodyPr>
          <a:lstStyle/>
          <a:p>
            <a:pPr>
              <a:lnSpc>
                <a:spcPct val="107000"/>
              </a:lnSpc>
              <a:spcAft>
                <a:spcPts val="800"/>
              </a:spcAft>
            </a:pPr>
            <a:endParaRPr lang="en-GB" sz="32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32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Raffles Hotel has welcomed numerous famous guests over the years, including renowned writers, celebrities, and royalty. It has been a muse for many literary figures, with authors such as Rudyard Kipling and Somerset Maugham finding inspiration within its walls. The hotel's Long Bar is also the birthplace of the Singapore Sling, a popular cocktail enjoyed by visitors.</a:t>
            </a:r>
            <a:endParaRPr lang="en-GB" sz="32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32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In addition to its exceptional accommodations, Raffles Hotel offers a range of world-class amenities and facilities. These include award-winning restaurants serving a variety of cuisines, upscale boutiques, a tranquil spa, and a stunning outdoor swimming pool.</a:t>
            </a:r>
            <a:endParaRPr lang="en-GB" sz="32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32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Raffles Hotel's rich history and timeless charm have made it an iconic symbol of Singapore. It has been designated as a National Monument and is a must-visit destination for </a:t>
            </a:r>
            <a:r>
              <a:rPr lang="en-GB" sz="3200" kern="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travelers</a:t>
            </a:r>
            <a:r>
              <a:rPr lang="en-GB" sz="32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seeking a luxurious and memorable experience.</a:t>
            </a:r>
            <a:endParaRPr lang="en-GB" sz="3200" kern="1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pic>
        <p:nvPicPr>
          <p:cNvPr id="6" name="Picture 5">
            <a:extLst>
              <a:ext uri="{FF2B5EF4-FFF2-40B4-BE49-F238E27FC236}">
                <a16:creationId xmlns:a16="http://schemas.microsoft.com/office/drawing/2014/main" id="{E5ECD42D-E159-D86F-6153-32698E7EA29E}"/>
              </a:ext>
            </a:extLst>
          </p:cNvPr>
          <p:cNvPicPr>
            <a:picLocks noChangeAspect="1"/>
          </p:cNvPicPr>
          <p:nvPr/>
        </p:nvPicPr>
        <p:blipFill>
          <a:blip r:embed="rId3"/>
          <a:stretch>
            <a:fillRect/>
          </a:stretch>
        </p:blipFill>
        <p:spPr>
          <a:xfrm>
            <a:off x="6217284" y="4014788"/>
            <a:ext cx="4311891" cy="2843212"/>
          </a:xfrm>
          <a:prstGeom prst="rect">
            <a:avLst/>
          </a:prstGeom>
        </p:spPr>
      </p:pic>
    </p:spTree>
    <p:extLst>
      <p:ext uri="{BB962C8B-B14F-4D97-AF65-F5344CB8AC3E}">
        <p14:creationId xmlns:p14="http://schemas.microsoft.com/office/powerpoint/2010/main" val="3645393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A0C8CC-C5A9-37AD-03BA-4AEEC3FBA3D7}"/>
              </a:ext>
            </a:extLst>
          </p:cNvPr>
          <p:cNvSpPr>
            <a:spLocks noGrp="1"/>
          </p:cNvSpPr>
          <p:nvPr>
            <p:ph type="title"/>
          </p:nvPr>
        </p:nvSpPr>
        <p:spPr>
          <a:xfrm>
            <a:off x="7660640" y="548640"/>
            <a:ext cx="3623056" cy="1681478"/>
          </a:xfrm>
        </p:spPr>
        <p:txBody>
          <a:bodyPr>
            <a:normAutofit/>
          </a:bodyPr>
          <a:lstStyle/>
          <a:p>
            <a:pPr algn="ctr"/>
            <a:r>
              <a:rPr lang="en-GB" sz="11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Luxury Travelers</a:t>
            </a:r>
            <a:r>
              <a:rPr lang="en-GB" sz="1100" b="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Raffles Hotel is renowned for its opulence, elegance, and exceptional service, making it a preferred choice for luxury </a:t>
            </a:r>
            <a:r>
              <a:rPr lang="en-GB" sz="1100" b="0" kern="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travelers</a:t>
            </a:r>
            <a:r>
              <a:rPr lang="en-GB" sz="1100" b="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The hotel offers luxurious accommodations, top-notch facilities, and a sense of exclusivity that appeals to affluent individuals seeking a premium travel experience. These </a:t>
            </a:r>
            <a:r>
              <a:rPr lang="en-GB" sz="1100" b="0" kern="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travelers</a:t>
            </a:r>
            <a:r>
              <a:rPr lang="en-GB" sz="1100" b="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value the hotel's rich history, heritage, and its association with luxury and sophistication.</a:t>
            </a:r>
            <a:endParaRPr lang="en-GB" sz="1100" b="0" dirty="0">
              <a:latin typeface="Calibri" panose="020F0502020204030204" pitchFamily="34" charset="0"/>
              <a:ea typeface="Calibri" panose="020F0502020204030204" pitchFamily="34" charset="0"/>
              <a:cs typeface="Calibri" panose="020F0502020204030204" pitchFamily="34" charset="0"/>
            </a:endParaRPr>
          </a:p>
        </p:txBody>
      </p:sp>
      <p:sp>
        <p:nvSpPr>
          <p:cNvPr id="4" name="Text Placeholder 3">
            <a:extLst>
              <a:ext uri="{FF2B5EF4-FFF2-40B4-BE49-F238E27FC236}">
                <a16:creationId xmlns:a16="http://schemas.microsoft.com/office/drawing/2014/main" id="{6C7B8158-A219-5722-563D-DB11E06415A5}"/>
              </a:ext>
            </a:extLst>
          </p:cNvPr>
          <p:cNvSpPr>
            <a:spLocks noGrp="1"/>
          </p:cNvSpPr>
          <p:nvPr>
            <p:ph type="body" idx="1"/>
          </p:nvPr>
        </p:nvSpPr>
        <p:spPr>
          <a:xfrm>
            <a:off x="203201" y="4470400"/>
            <a:ext cx="3545839" cy="2319570"/>
          </a:xfrm>
        </p:spPr>
        <p:txBody>
          <a:bodyPr>
            <a:normAutofit fontScale="25000" lnSpcReduction="20000"/>
          </a:bodyPr>
          <a:lstStyle/>
          <a:p>
            <a:r>
              <a:rPr lang="en-GB" sz="44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History and Culture Enthusiasts</a:t>
            </a:r>
            <a:r>
              <a:rPr lang="en-GB" sz="4400" b="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Raffles Hotel holds significant historical and cultural value as one of Singapore's most iconic landmarks. It has been a witness to the city's transformation and has hosted numerous notable figures throughout its history. History and culture enthusiasts are drawn to the hotel's colonial architecture, charming ambiance, and its preservation of heritage elements. Staying at Raffles Hotel allows them to immerse themselves in the nostalgia and grandeur of a bygone era.</a:t>
            </a:r>
            <a:endParaRPr lang="en-GB" sz="4400" b="0" kern="1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5" name="Content Placeholder 4">
            <a:extLst>
              <a:ext uri="{FF2B5EF4-FFF2-40B4-BE49-F238E27FC236}">
                <a16:creationId xmlns:a16="http://schemas.microsoft.com/office/drawing/2014/main" id="{B59BB57F-4DDE-D3E5-898A-79B631D146A5}"/>
              </a:ext>
            </a:extLst>
          </p:cNvPr>
          <p:cNvSpPr>
            <a:spLocks noGrp="1"/>
          </p:cNvSpPr>
          <p:nvPr>
            <p:ph sz="half" idx="2"/>
          </p:nvPr>
        </p:nvSpPr>
        <p:spPr>
          <a:xfrm>
            <a:off x="3944111" y="4582160"/>
            <a:ext cx="3623056" cy="2428386"/>
          </a:xfrm>
        </p:spPr>
        <p:txBody>
          <a:bodyPr>
            <a:normAutofit fontScale="47500" lnSpcReduction="20000"/>
          </a:bodyPr>
          <a:lstStyle/>
          <a:p>
            <a:r>
              <a:rPr lang="en-GB" sz="2300" b="1"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Food and Beverage </a:t>
            </a:r>
            <a:r>
              <a:rPr lang="en-GB" sz="23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Connoisseurs: Raffles Hotel is home to several renowned dining establishments that attract food and beverage connoisseurs. The hotel's Long Bar, famous for its invention of the Singapore Sling cocktail, offers a unique experience in a colonial-style setting. Other award-winning restaurants, such as Raffles Grill and Tiffin Room, serve exquisite cuisine ranging from French and European to Indian and Asian specialties. These culinary offerings appeal to discerning guests seeking exceptional gastronomic experiences.</a:t>
            </a:r>
            <a:endParaRPr lang="en-GB" sz="2300" kern="1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6" name="Text Placeholder 5">
            <a:extLst>
              <a:ext uri="{FF2B5EF4-FFF2-40B4-BE49-F238E27FC236}">
                <a16:creationId xmlns:a16="http://schemas.microsoft.com/office/drawing/2014/main" id="{9FC8E8E6-E0D3-B1BB-4BE5-30525F03AF47}"/>
              </a:ext>
            </a:extLst>
          </p:cNvPr>
          <p:cNvSpPr>
            <a:spLocks noGrp="1"/>
          </p:cNvSpPr>
          <p:nvPr>
            <p:ph type="body" sz="quarter" idx="3"/>
          </p:nvPr>
        </p:nvSpPr>
        <p:spPr>
          <a:xfrm>
            <a:off x="7762239" y="2560320"/>
            <a:ext cx="4226559" cy="2143760"/>
          </a:xfrm>
        </p:spPr>
        <p:txBody>
          <a:bodyPr>
            <a:normAutofit fontScale="25000" lnSpcReduction="20000"/>
          </a:bodyPr>
          <a:lstStyle/>
          <a:p>
            <a:pPr>
              <a:lnSpc>
                <a:spcPct val="107000"/>
              </a:lnSpc>
              <a:spcAft>
                <a:spcPts val="800"/>
              </a:spcAft>
            </a:pPr>
            <a:r>
              <a:rPr lang="en-GB" sz="44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Business Travelers: </a:t>
            </a:r>
            <a:r>
              <a:rPr lang="en-GB" sz="4400" b="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Raffles Hotel caters to business </a:t>
            </a:r>
            <a:r>
              <a:rPr lang="en-GB" sz="4400" b="0" kern="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travelers</a:t>
            </a:r>
            <a:r>
              <a:rPr lang="en-GB" sz="4400" b="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who prioritize comfort, convenience, and upscale amenities. Its central location in the heart of Singapore's business district, along with its well-equipped meeting and event spaces, makes it an attractive choice for corporate events, conferences, and business meetings. The hotel also provides business services such as high-speed internet access, executive lounges, and personalized concierge assistance, catering to the needs of business </a:t>
            </a:r>
            <a:r>
              <a:rPr lang="en-GB" sz="4400" b="0" kern="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travelers</a:t>
            </a:r>
            <a:r>
              <a:rPr lang="en-GB" sz="4000" b="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a:t>
            </a:r>
            <a:endParaRPr lang="en-GB" sz="4000" b="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D7A60248-82F2-DA7B-A73E-66CE8D9D002E}"/>
              </a:ext>
            </a:extLst>
          </p:cNvPr>
          <p:cNvSpPr>
            <a:spLocks noGrp="1"/>
          </p:cNvSpPr>
          <p:nvPr>
            <p:ph sz="quarter" idx="4"/>
          </p:nvPr>
        </p:nvSpPr>
        <p:spPr>
          <a:xfrm>
            <a:off x="7567167" y="4531360"/>
            <a:ext cx="4226559" cy="1833877"/>
          </a:xfrm>
        </p:spPr>
        <p:txBody>
          <a:bodyPr>
            <a:normAutofit fontScale="47500" lnSpcReduction="20000"/>
          </a:bodyPr>
          <a:lstStyle/>
          <a:p>
            <a:pPr>
              <a:lnSpc>
                <a:spcPct val="107000"/>
              </a:lnSpc>
              <a:spcAft>
                <a:spcPts val="800"/>
              </a:spcAft>
            </a:pPr>
            <a:r>
              <a:rPr lang="en-GB" sz="2300" b="1"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Honeymooners and Romantic Getaways: </a:t>
            </a:r>
            <a:r>
              <a:rPr lang="en-GB" sz="23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Raffles Hotel is a popular choice for honeymooners and couples seeking a romantic getaway. Its luxurious suites, private pools, and intimate dining options create an ambiance of romance and indulgence. The hotel's serene gardens, tranquil spa, and personalized services cater to couples looking for a memorable and intimate experience in a romantic setting.</a:t>
            </a:r>
            <a:endParaRPr lang="en-GB" sz="23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300" b="1"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3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8" name="Picture 7" descr="main Consumers">
            <a:extLst>
              <a:ext uri="{FF2B5EF4-FFF2-40B4-BE49-F238E27FC236}">
                <a16:creationId xmlns:a16="http://schemas.microsoft.com/office/drawing/2014/main" id="{FE22FC3B-69E8-518B-DE78-E5F0F3C01433}"/>
              </a:ext>
            </a:extLst>
          </p:cNvPr>
          <p:cNvPicPr>
            <a:picLocks noChangeAspect="1"/>
          </p:cNvPicPr>
          <p:nvPr/>
        </p:nvPicPr>
        <p:blipFill>
          <a:blip r:embed="rId2"/>
          <a:stretch>
            <a:fillRect/>
          </a:stretch>
        </p:blipFill>
        <p:spPr>
          <a:xfrm>
            <a:off x="203201" y="68030"/>
            <a:ext cx="7305040" cy="4514130"/>
          </a:xfrm>
          <a:prstGeom prst="rect">
            <a:avLst/>
          </a:prstGeom>
        </p:spPr>
      </p:pic>
      <p:sp>
        <p:nvSpPr>
          <p:cNvPr id="9" name="TextBox 8">
            <a:extLst>
              <a:ext uri="{FF2B5EF4-FFF2-40B4-BE49-F238E27FC236}">
                <a16:creationId xmlns:a16="http://schemas.microsoft.com/office/drawing/2014/main" id="{C0B12895-1C62-DE3F-B756-B1BD18A1E19B}"/>
              </a:ext>
            </a:extLst>
          </p:cNvPr>
          <p:cNvSpPr txBox="1"/>
          <p:nvPr/>
        </p:nvSpPr>
        <p:spPr>
          <a:xfrm>
            <a:off x="2631440" y="436880"/>
            <a:ext cx="4064000" cy="369332"/>
          </a:xfrm>
          <a:prstGeom prst="rect">
            <a:avLst/>
          </a:prstGeom>
          <a:noFill/>
        </p:spPr>
        <p:txBody>
          <a:bodyPr wrap="square" rtlCol="0">
            <a:spAutoFit/>
          </a:bodyPr>
          <a:lstStyle/>
          <a:p>
            <a:r>
              <a:rPr lang="en-GB" dirty="0"/>
              <a:t>The Raffles Hotel main Consumers:</a:t>
            </a:r>
          </a:p>
        </p:txBody>
      </p:sp>
    </p:spTree>
    <p:extLst>
      <p:ext uri="{BB962C8B-B14F-4D97-AF65-F5344CB8AC3E}">
        <p14:creationId xmlns:p14="http://schemas.microsoft.com/office/powerpoint/2010/main" val="4137057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3" name="Rectangle 3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room with a large bed and a fireplace&#10;&#10;Description automatically generated">
            <a:extLst>
              <a:ext uri="{FF2B5EF4-FFF2-40B4-BE49-F238E27FC236}">
                <a16:creationId xmlns:a16="http://schemas.microsoft.com/office/drawing/2014/main" id="{2CFA412E-A486-BE12-5A4B-D421B31E88F7}"/>
              </a:ext>
            </a:extLst>
          </p:cNvPr>
          <p:cNvPicPr>
            <a:picLocks noChangeAspect="1"/>
          </p:cNvPicPr>
          <p:nvPr/>
        </p:nvPicPr>
        <p:blipFill rotWithShape="1">
          <a:blip r:embed="rId2"/>
          <a:srcRect t="22713" r="-2" b="13784"/>
          <a:stretch/>
        </p:blipFill>
        <p:spPr>
          <a:xfrm>
            <a:off x="5125716" y="3356220"/>
            <a:ext cx="7127669" cy="3557316"/>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5" name="Freeform: Shape 3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Freeform: Shape 3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344BD37A-9B69-DE21-2F7D-BC58C63F01E5}"/>
              </a:ext>
            </a:extLst>
          </p:cNvPr>
          <p:cNvSpPr txBox="1"/>
          <p:nvPr/>
        </p:nvSpPr>
        <p:spPr>
          <a:xfrm>
            <a:off x="759614" y="214399"/>
            <a:ext cx="4832803" cy="3664351"/>
          </a:xfrm>
          <a:prstGeom prst="rect">
            <a:avLst/>
          </a:prstGeom>
        </p:spPr>
        <p:txBody>
          <a:bodyPr vert="horz" lIns="91440" tIns="45720" rIns="91440" bIns="45720" rtlCol="0">
            <a:noAutofit/>
          </a:bodyPr>
          <a:lstStyle/>
          <a:p>
            <a:pPr indent="-228600">
              <a:spcAft>
                <a:spcPts val="600"/>
              </a:spcAft>
              <a:buFont typeface="Arial" panose="020B0604020202020204" pitchFamily="34" charset="0"/>
              <a:buChar char="•"/>
            </a:pPr>
            <a:r>
              <a:rPr lang="en-US" sz="1600" b="1" dirty="0">
                <a:effectLst/>
                <a:latin typeface="Calibri" panose="020F0502020204030204" pitchFamily="34" charset="0"/>
                <a:ea typeface="Calibri" panose="020F0502020204030204" pitchFamily="34" charset="0"/>
                <a:cs typeface="Calibri" panose="020F0502020204030204" pitchFamily="34" charset="0"/>
              </a:rPr>
              <a:t>The nature, scope and role of guest services and facilities in general and in Raffles Hotel.</a:t>
            </a:r>
          </a:p>
          <a:p>
            <a:pPr indent="-228600">
              <a:spcAft>
                <a:spcPts val="600"/>
              </a:spcAft>
              <a:buFont typeface="Arial" panose="020B0604020202020204" pitchFamily="34" charset="0"/>
              <a:buChar char="•"/>
            </a:pPr>
            <a:endParaRPr lang="en-US" sz="1600" dirty="0">
              <a:latin typeface="Calibri" panose="020F0502020204030204" pitchFamily="34" charset="0"/>
              <a:ea typeface="Calibri" panose="020F0502020204030204" pitchFamily="34" charset="0"/>
              <a:cs typeface="Calibri" panose="020F0502020204030204" pitchFamily="34" charset="0"/>
            </a:endParaRPr>
          </a:p>
          <a:p>
            <a:pPr indent="-228600">
              <a:spcAft>
                <a:spcPts val="600"/>
              </a:spcAft>
              <a:buFont typeface="Arial" panose="020B0604020202020204" pitchFamily="34" charset="0"/>
              <a:buChar char="•"/>
            </a:pPr>
            <a:r>
              <a:rPr lang="en-US" sz="1600" dirty="0">
                <a:effectLst/>
                <a:latin typeface="Calibri" panose="020F0502020204030204" pitchFamily="34" charset="0"/>
                <a:ea typeface="Calibri" panose="020F0502020204030204" pitchFamily="34" charset="0"/>
                <a:cs typeface="Calibri" panose="020F0502020204030204" pitchFamily="34" charset="0"/>
              </a:rPr>
              <a:t>-The </a:t>
            </a:r>
            <a:r>
              <a:rPr lang="en-US" sz="1600" b="1" dirty="0">
                <a:effectLst/>
                <a:latin typeface="Calibri" panose="020F0502020204030204" pitchFamily="34" charset="0"/>
                <a:ea typeface="Calibri" panose="020F0502020204030204" pitchFamily="34" charset="0"/>
                <a:cs typeface="Calibri" panose="020F0502020204030204" pitchFamily="34" charset="0"/>
              </a:rPr>
              <a:t>nature</a:t>
            </a:r>
            <a:r>
              <a:rPr lang="en-US" sz="1600" dirty="0">
                <a:effectLst/>
                <a:latin typeface="Calibri" panose="020F0502020204030204" pitchFamily="34" charset="0"/>
                <a:ea typeface="Calibri" panose="020F0502020204030204" pitchFamily="34" charset="0"/>
                <a:cs typeface="Calibri" panose="020F0502020204030204" pitchFamily="34" charset="0"/>
              </a:rPr>
              <a:t> of guest service, in general, refers to the provision of exceptional and personalized services to guests or customers in various industries, such as hospitality, tourism, and retail. It encompasses all aspects of the guest's experience, from the moment they arrive until they depart, with the goal of exceeding their expectations and creating a memorable and enjoyable stay</a:t>
            </a:r>
          </a:p>
          <a:p>
            <a:pPr indent="-228600">
              <a:spcAft>
                <a:spcPts val="600"/>
              </a:spcAft>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a:t>
            </a:r>
            <a:r>
              <a:rPr lang="en-US" sz="1600" dirty="0">
                <a:effectLst/>
                <a:latin typeface="Calibri" panose="020F0502020204030204" pitchFamily="34" charset="0"/>
                <a:ea typeface="Calibri" panose="020F0502020204030204" pitchFamily="34" charset="0"/>
                <a:cs typeface="Calibri" panose="020F0502020204030204" pitchFamily="34" charset="0"/>
              </a:rPr>
              <a:t>The </a:t>
            </a:r>
            <a:r>
              <a:rPr lang="en-US" sz="1600" b="1" dirty="0">
                <a:effectLst/>
                <a:latin typeface="Calibri" panose="020F0502020204030204" pitchFamily="34" charset="0"/>
                <a:ea typeface="Calibri" panose="020F0502020204030204" pitchFamily="34" charset="0"/>
                <a:cs typeface="Calibri" panose="020F0502020204030204" pitchFamily="34" charset="0"/>
              </a:rPr>
              <a:t>scope</a:t>
            </a:r>
            <a:r>
              <a:rPr lang="en-US" sz="1600" dirty="0">
                <a:effectLst/>
                <a:latin typeface="Calibri" panose="020F0502020204030204" pitchFamily="34" charset="0"/>
                <a:ea typeface="Calibri" panose="020F0502020204030204" pitchFamily="34" charset="0"/>
                <a:cs typeface="Calibri" panose="020F0502020204030204" pitchFamily="34" charset="0"/>
              </a:rPr>
              <a:t> of guest service and facilities, in general, refers to the range of services and amenities provided to guests in various industries, particularly in the hospitality sector. It encompasses everything that contributes to the comfort, convenience, and satisfaction of guests during their stay. The scope may vary depending on the type of establishment, its target market, and its level of service.</a:t>
            </a:r>
          </a:p>
          <a:p>
            <a:pPr indent="-228600">
              <a:spcAft>
                <a:spcPts val="600"/>
              </a:spcAft>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 </a:t>
            </a:r>
            <a:r>
              <a:rPr lang="en-US" sz="1600" dirty="0">
                <a:effectLst/>
                <a:latin typeface="Calibri" panose="020F0502020204030204" pitchFamily="34" charset="0"/>
                <a:ea typeface="Calibri" panose="020F0502020204030204" pitchFamily="34" charset="0"/>
                <a:cs typeface="Calibri" panose="020F0502020204030204" pitchFamily="34" charset="0"/>
              </a:rPr>
              <a:t>The </a:t>
            </a:r>
            <a:r>
              <a:rPr lang="en-US" sz="1600" b="1" dirty="0">
                <a:effectLst/>
                <a:latin typeface="Calibri" panose="020F0502020204030204" pitchFamily="34" charset="0"/>
                <a:ea typeface="Calibri" panose="020F0502020204030204" pitchFamily="34" charset="0"/>
                <a:cs typeface="Calibri" panose="020F0502020204030204" pitchFamily="34" charset="0"/>
              </a:rPr>
              <a:t>role</a:t>
            </a:r>
            <a:r>
              <a:rPr lang="en-US" sz="1600" dirty="0">
                <a:effectLst/>
                <a:latin typeface="Calibri" panose="020F0502020204030204" pitchFamily="34" charset="0"/>
                <a:ea typeface="Calibri" panose="020F0502020204030204" pitchFamily="34" charset="0"/>
                <a:cs typeface="Calibri" panose="020F0502020204030204" pitchFamily="34" charset="0"/>
              </a:rPr>
              <a:t> of guest services and facilities is crucial in ensuring a positive and memorable guest experience in the hospitality industry, including hotels. These services and facilities play a pivotal role in meeting guest needs, exceeding expectations, and creating a welcoming and comfortable environment. </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pic>
        <p:nvPicPr>
          <p:cNvPr id="11" name="Picture 10">
            <a:extLst>
              <a:ext uri="{FF2B5EF4-FFF2-40B4-BE49-F238E27FC236}">
                <a16:creationId xmlns:a16="http://schemas.microsoft.com/office/drawing/2014/main" id="{9686D4B3-D836-2420-6F08-1BC085B536AA}"/>
              </a:ext>
            </a:extLst>
          </p:cNvPr>
          <p:cNvPicPr>
            <a:picLocks noChangeAspect="1"/>
          </p:cNvPicPr>
          <p:nvPr/>
        </p:nvPicPr>
        <p:blipFill>
          <a:blip r:embed="rId3"/>
          <a:stretch>
            <a:fillRect/>
          </a:stretch>
        </p:blipFill>
        <p:spPr>
          <a:xfrm>
            <a:off x="6116229" y="0"/>
            <a:ext cx="6137156" cy="3356220"/>
          </a:xfrm>
          <a:prstGeom prst="rect">
            <a:avLst/>
          </a:prstGeom>
        </p:spPr>
      </p:pic>
    </p:spTree>
    <p:extLst>
      <p:ext uri="{BB962C8B-B14F-4D97-AF65-F5344CB8AC3E}">
        <p14:creationId xmlns:p14="http://schemas.microsoft.com/office/powerpoint/2010/main" val="3503902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 name="Rectangle 45">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0" name="Rectangle 49">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2" name="Rectangle 51">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restaurant with tables and chairs&#10;&#10;Description automatically generated">
            <a:extLst>
              <a:ext uri="{FF2B5EF4-FFF2-40B4-BE49-F238E27FC236}">
                <a16:creationId xmlns:a16="http://schemas.microsoft.com/office/drawing/2014/main" id="{7FB4DDC3-3848-37B0-0319-B4CB094DF612}"/>
              </a:ext>
            </a:extLst>
          </p:cNvPr>
          <p:cNvPicPr>
            <a:picLocks noChangeAspect="1"/>
          </p:cNvPicPr>
          <p:nvPr/>
        </p:nvPicPr>
        <p:blipFill rotWithShape="1">
          <a:blip r:embed="rId2"/>
          <a:srcRect t="18036" r="1" b="1"/>
          <a:stretch/>
        </p:blipFill>
        <p:spPr>
          <a:xfrm>
            <a:off x="4092704" y="2316480"/>
            <a:ext cx="7753853" cy="4353414"/>
          </a:xfrm>
          <a:prstGeom prst="rect">
            <a:avLst/>
          </a:prstGeom>
        </p:spPr>
      </p:pic>
      <p:sp>
        <p:nvSpPr>
          <p:cNvPr id="54" name="Rectangle 53">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E1BAC716-808F-2946-7645-3BE92D273FBB}"/>
              </a:ext>
            </a:extLst>
          </p:cNvPr>
          <p:cNvSpPr txBox="1"/>
          <p:nvPr/>
        </p:nvSpPr>
        <p:spPr>
          <a:xfrm>
            <a:off x="686225" y="648987"/>
            <a:ext cx="10128526" cy="4190208"/>
          </a:xfrm>
          <a:prstGeom prst="rect">
            <a:avLst/>
          </a:prstGeom>
        </p:spPr>
        <p:txBody>
          <a:bodyPr vert="horz" lIns="91440" tIns="45720" rIns="91440" bIns="45720" rtlCol="0" anchor="ctr">
            <a:normAutofit fontScale="85000" lnSpcReduction="20000"/>
          </a:bodyPr>
          <a:lstStyle/>
          <a:p>
            <a:pPr indent="-228600">
              <a:spcAft>
                <a:spcPts val="800"/>
              </a:spcAft>
              <a:buFont typeface="Arial" panose="020B0604020202020204" pitchFamily="34" charset="0"/>
              <a:buChar char="•"/>
            </a:pPr>
            <a:r>
              <a:rPr lang="en-US" sz="2600" b="1" dirty="0">
                <a:effectLst/>
                <a:latin typeface="Calibri" panose="020F0502020204030204" pitchFamily="34" charset="0"/>
                <a:ea typeface="Calibri" panose="020F0502020204030204" pitchFamily="34" charset="0"/>
                <a:cs typeface="Calibri" panose="020F0502020204030204" pitchFamily="34" charset="0"/>
              </a:rPr>
              <a:t>The nature of guest services and facilities in Raffles Hotel.</a:t>
            </a:r>
          </a:p>
          <a:p>
            <a:pPr indent="-228600">
              <a:spcAft>
                <a:spcPts val="800"/>
              </a:spcAft>
              <a:buFont typeface="Arial" panose="020B0604020202020204" pitchFamily="34" charset="0"/>
              <a:buChar char="•"/>
            </a:pPr>
            <a:r>
              <a:rPr lang="en-US" sz="2600" dirty="0">
                <a:latin typeface="Calibri" panose="020F0502020204030204" pitchFamily="34" charset="0"/>
                <a:ea typeface="Calibri" panose="020F0502020204030204" pitchFamily="34" charset="0"/>
                <a:cs typeface="Calibri" panose="020F0502020204030204" pitchFamily="34" charset="0"/>
              </a:rPr>
              <a:t>G</a:t>
            </a:r>
            <a:r>
              <a:rPr lang="en-US" sz="2600" dirty="0">
                <a:effectLst/>
                <a:latin typeface="Calibri" panose="020F0502020204030204" pitchFamily="34" charset="0"/>
                <a:ea typeface="Calibri" panose="020F0502020204030204" pitchFamily="34" charset="0"/>
                <a:cs typeface="Calibri" panose="020F0502020204030204" pitchFamily="34" charset="0"/>
              </a:rPr>
              <a:t>uest service at Raffles Hotel goes beyond meeting basic expectations. It focuses on providing a personalized, luxurious, and seamless experience that leaves a lasting impression on guests, making their stay truly remarkable.</a:t>
            </a:r>
          </a:p>
          <a:p>
            <a:pPr indent="-228600">
              <a:spcAft>
                <a:spcPts val="800"/>
              </a:spcAft>
              <a:buFont typeface="Arial" panose="020B0604020202020204" pitchFamily="34" charset="0"/>
              <a:buChar char="•"/>
            </a:pPr>
            <a:r>
              <a:rPr lang="en-US" sz="2600" dirty="0">
                <a:effectLst/>
                <a:latin typeface="Calibri" panose="020F0502020204030204" pitchFamily="34" charset="0"/>
                <a:ea typeface="Calibri" panose="020F0502020204030204" pitchFamily="34" charset="0"/>
                <a:cs typeface="Calibri" panose="020F0502020204030204" pitchFamily="34" charset="0"/>
              </a:rPr>
              <a:t> </a:t>
            </a:r>
            <a:r>
              <a:rPr lang="en-US" sz="2600" dirty="0">
                <a:latin typeface="Calibri" panose="020F0502020204030204" pitchFamily="34" charset="0"/>
                <a:ea typeface="Calibri" panose="020F0502020204030204" pitchFamily="34" charset="0"/>
                <a:cs typeface="Calibri" panose="020F0502020204030204" pitchFamily="34" charset="0"/>
              </a:rPr>
              <a:t>Their nature is:</a:t>
            </a:r>
          </a:p>
          <a:p>
            <a:pPr indent="-228600">
              <a:buFont typeface="Arial" panose="020B0604020202020204" pitchFamily="34" charset="0"/>
              <a:buChar char="•"/>
            </a:pPr>
            <a:r>
              <a:rPr lang="en-US" sz="2600" dirty="0">
                <a:latin typeface="Calibri" panose="020F0502020204030204" pitchFamily="34" charset="0"/>
                <a:ea typeface="Calibri" panose="020F0502020204030204" pitchFamily="34" charset="0"/>
                <a:cs typeface="Calibri" panose="020F0502020204030204" pitchFamily="34" charset="0"/>
              </a:rPr>
              <a:t>-</a:t>
            </a:r>
            <a:r>
              <a:rPr lang="en-US" sz="2600" dirty="0">
                <a:effectLst/>
                <a:latin typeface="Calibri" panose="020F0502020204030204" pitchFamily="34" charset="0"/>
                <a:ea typeface="Calibri" panose="020F0502020204030204" pitchFamily="34" charset="0"/>
                <a:cs typeface="Calibri" panose="020F0502020204030204" pitchFamily="34" charset="0"/>
              </a:rPr>
              <a:t>Warm Welcome</a:t>
            </a:r>
          </a:p>
          <a:p>
            <a:pPr indent="-228600">
              <a:buFont typeface="Arial" panose="020B0604020202020204" pitchFamily="34" charset="0"/>
              <a:buChar char="•"/>
            </a:pPr>
            <a:r>
              <a:rPr lang="en-US" sz="2600" dirty="0">
                <a:latin typeface="Calibri" panose="020F0502020204030204" pitchFamily="34" charset="0"/>
                <a:ea typeface="Calibri" panose="020F0502020204030204" pitchFamily="34" charset="0"/>
                <a:cs typeface="Calibri" panose="020F0502020204030204" pitchFamily="34" charset="0"/>
              </a:rPr>
              <a:t>-Personalization</a:t>
            </a:r>
          </a:p>
          <a:p>
            <a:pPr indent="-228600">
              <a:buFont typeface="Arial" panose="020B0604020202020204" pitchFamily="34" charset="0"/>
              <a:buChar char="•"/>
            </a:pPr>
            <a:r>
              <a:rPr lang="en-US" sz="2600" dirty="0">
                <a:latin typeface="Calibri" panose="020F0502020204030204" pitchFamily="34" charset="0"/>
                <a:ea typeface="Calibri" panose="020F0502020204030204" pitchFamily="34" charset="0"/>
                <a:cs typeface="Calibri" panose="020F0502020204030204" pitchFamily="34" charset="0"/>
              </a:rPr>
              <a:t>-</a:t>
            </a:r>
            <a:r>
              <a:rPr lang="en-US" sz="2600" dirty="0">
                <a:effectLst/>
                <a:latin typeface="Calibri" panose="020F0502020204030204" pitchFamily="34" charset="0"/>
                <a:ea typeface="Calibri" panose="020F0502020204030204" pitchFamily="34" charset="0"/>
                <a:cs typeface="Calibri" panose="020F0502020204030204" pitchFamily="34" charset="0"/>
              </a:rPr>
              <a:t>Attention to Detail</a:t>
            </a:r>
          </a:p>
          <a:p>
            <a:pPr indent="-228600">
              <a:buFont typeface="Arial" panose="020B0604020202020204" pitchFamily="34" charset="0"/>
              <a:buChar char="•"/>
            </a:pPr>
            <a:r>
              <a:rPr lang="en-US" sz="2600" dirty="0">
                <a:latin typeface="Calibri" panose="020F0502020204030204" pitchFamily="34" charset="0"/>
                <a:ea typeface="Calibri" panose="020F0502020204030204" pitchFamily="34" charset="0"/>
                <a:cs typeface="Calibri" panose="020F0502020204030204" pitchFamily="34" charset="0"/>
              </a:rPr>
              <a:t>-</a:t>
            </a:r>
            <a:r>
              <a:rPr lang="en-US" sz="2600" dirty="0">
                <a:effectLst/>
                <a:latin typeface="Calibri" panose="020F0502020204030204" pitchFamily="34" charset="0"/>
                <a:ea typeface="Calibri" panose="020F0502020204030204" pitchFamily="34" charset="0"/>
                <a:cs typeface="Calibri" panose="020F0502020204030204" pitchFamily="34" charset="0"/>
              </a:rPr>
              <a:t>Anticipating Guest Needs</a:t>
            </a:r>
          </a:p>
          <a:p>
            <a:pPr indent="-228600">
              <a:buFont typeface="Arial" panose="020B0604020202020204" pitchFamily="34" charset="0"/>
              <a:buChar char="•"/>
            </a:pPr>
            <a:r>
              <a:rPr lang="en-US" sz="2600" dirty="0">
                <a:latin typeface="Calibri" panose="020F0502020204030204" pitchFamily="34" charset="0"/>
                <a:ea typeface="Calibri" panose="020F0502020204030204" pitchFamily="34" charset="0"/>
                <a:cs typeface="Calibri" panose="020F0502020204030204" pitchFamily="34" charset="0"/>
              </a:rPr>
              <a:t>-</a:t>
            </a:r>
            <a:r>
              <a:rPr lang="en-US" sz="2600" dirty="0">
                <a:effectLst/>
                <a:latin typeface="Calibri" panose="020F0502020204030204" pitchFamily="34" charset="0"/>
                <a:ea typeface="Calibri" panose="020F0502020204030204" pitchFamily="34" charset="0"/>
                <a:cs typeface="Calibri" panose="020F0502020204030204" pitchFamily="34" charset="0"/>
              </a:rPr>
              <a:t>Exceptional Dining Experiences</a:t>
            </a:r>
          </a:p>
          <a:p>
            <a:pPr indent="-228600">
              <a:buFont typeface="Arial" panose="020B0604020202020204" pitchFamily="34" charset="0"/>
              <a:buChar char="•"/>
            </a:pPr>
            <a:r>
              <a:rPr lang="en-US" sz="2600" dirty="0">
                <a:latin typeface="Calibri" panose="020F0502020204030204" pitchFamily="34" charset="0"/>
                <a:ea typeface="Calibri" panose="020F0502020204030204" pitchFamily="34" charset="0"/>
                <a:cs typeface="Calibri" panose="020F0502020204030204" pitchFamily="34" charset="0"/>
              </a:rPr>
              <a:t>-</a:t>
            </a:r>
            <a:r>
              <a:rPr lang="en-US" sz="2600" dirty="0">
                <a:effectLst/>
                <a:latin typeface="Calibri" panose="020F0502020204030204" pitchFamily="34" charset="0"/>
                <a:ea typeface="Calibri" panose="020F0502020204030204" pitchFamily="34" charset="0"/>
                <a:cs typeface="Calibri" panose="020F0502020204030204" pitchFamily="34" charset="0"/>
              </a:rPr>
              <a:t>Concierge Services</a:t>
            </a:r>
          </a:p>
          <a:p>
            <a:pPr indent="-228600">
              <a:buFont typeface="Arial" panose="020B0604020202020204" pitchFamily="34" charset="0"/>
              <a:buChar char="•"/>
            </a:pPr>
            <a:r>
              <a:rPr lang="en-US" sz="2600" dirty="0">
                <a:latin typeface="Calibri" panose="020F0502020204030204" pitchFamily="34" charset="0"/>
                <a:ea typeface="Calibri" panose="020F0502020204030204" pitchFamily="34" charset="0"/>
                <a:cs typeface="Calibri" panose="020F0502020204030204" pitchFamily="34" charset="0"/>
              </a:rPr>
              <a:t>-</a:t>
            </a:r>
            <a:r>
              <a:rPr lang="en-US" sz="2600" dirty="0">
                <a:effectLst/>
                <a:latin typeface="Calibri" panose="020F0502020204030204" pitchFamily="34" charset="0"/>
                <a:ea typeface="Calibri" panose="020F0502020204030204" pitchFamily="34" charset="0"/>
                <a:cs typeface="Calibri" panose="020F0502020204030204" pitchFamily="34" charset="0"/>
              </a:rPr>
              <a:t>Discretion and Privacy</a:t>
            </a:r>
          </a:p>
          <a:p>
            <a:pPr indent="-228600">
              <a:buFont typeface="Arial" panose="020B0604020202020204" pitchFamily="34" charset="0"/>
              <a:buChar char="•"/>
            </a:pPr>
            <a:r>
              <a:rPr lang="en-US" sz="2600" dirty="0">
                <a:latin typeface="Calibri" panose="020F0502020204030204" pitchFamily="34" charset="0"/>
                <a:ea typeface="Calibri" panose="020F0502020204030204" pitchFamily="34" charset="0"/>
                <a:cs typeface="Calibri" panose="020F0502020204030204" pitchFamily="34" charset="0"/>
              </a:rPr>
              <a:t>-</a:t>
            </a:r>
            <a:r>
              <a:rPr lang="en-US" sz="2600" dirty="0">
                <a:effectLst/>
                <a:latin typeface="Calibri" panose="020F0502020204030204" pitchFamily="34" charset="0"/>
                <a:ea typeface="Calibri" panose="020F0502020204030204" pitchFamily="34" charset="0"/>
                <a:cs typeface="Calibri" panose="020F0502020204030204" pitchFamily="34" charset="0"/>
              </a:rPr>
              <a:t>Problem Resolution</a:t>
            </a:r>
          </a:p>
          <a:p>
            <a:pPr indent="-228600">
              <a:buFont typeface="Arial" panose="020B0604020202020204" pitchFamily="34" charset="0"/>
              <a:buChar char="•"/>
            </a:pPr>
            <a:r>
              <a:rPr lang="en-US" sz="2600" dirty="0">
                <a:latin typeface="Calibri" panose="020F0502020204030204" pitchFamily="34" charset="0"/>
                <a:ea typeface="Calibri" panose="020F0502020204030204" pitchFamily="34" charset="0"/>
                <a:cs typeface="Calibri" panose="020F0502020204030204" pitchFamily="34" charset="0"/>
              </a:rPr>
              <a:t>-</a:t>
            </a:r>
            <a:r>
              <a:rPr lang="en-US" sz="2600" dirty="0">
                <a:effectLst/>
                <a:latin typeface="Calibri" panose="020F0502020204030204" pitchFamily="34" charset="0"/>
                <a:ea typeface="Calibri" panose="020F0502020204030204" pitchFamily="34" charset="0"/>
                <a:cs typeface="Calibri" panose="020F0502020204030204" pitchFamily="34" charset="0"/>
              </a:rPr>
              <a:t>Emotional Connection</a:t>
            </a:r>
            <a:endParaRPr lang="en-US" sz="2600" dirty="0">
              <a:latin typeface="Calibri" panose="020F0502020204030204" pitchFamily="34" charset="0"/>
              <a:ea typeface="Calibri" panose="020F0502020204030204" pitchFamily="34" charset="0"/>
              <a:cs typeface="Calibri" panose="020F0502020204030204" pitchFamily="34" charset="0"/>
            </a:endParaRPr>
          </a:p>
          <a:p>
            <a:pPr indent="-228600">
              <a:buFont typeface="Arial" panose="020B0604020202020204" pitchFamily="34" charset="0"/>
              <a:buChar char="•"/>
            </a:pPr>
            <a:endParaRPr lang="en-US" sz="600" dirty="0"/>
          </a:p>
        </p:txBody>
      </p:sp>
    </p:spTree>
    <p:extLst>
      <p:ext uri="{BB962C8B-B14F-4D97-AF65-F5344CB8AC3E}">
        <p14:creationId xmlns:p14="http://schemas.microsoft.com/office/powerpoint/2010/main" val="40808369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FFB7D1DD-98CD-EF79-2D8E-B362799259AB}"/>
              </a:ext>
            </a:extLst>
          </p:cNvPr>
          <p:cNvSpPr txBox="1"/>
          <p:nvPr/>
        </p:nvSpPr>
        <p:spPr>
          <a:xfrm>
            <a:off x="137159" y="787352"/>
            <a:ext cx="4498848" cy="5386894"/>
          </a:xfrm>
          <a:prstGeom prst="rect">
            <a:avLst/>
          </a:prstGeom>
        </p:spPr>
        <p:txBody>
          <a:bodyPr vert="horz" lIns="91440" tIns="45720" rIns="91440" bIns="45720" rtlCol="0" anchor="t">
            <a:noAutofit/>
          </a:bodyPr>
          <a:lstStyle/>
          <a:p>
            <a:pPr indent="-228600">
              <a:spcAft>
                <a:spcPts val="600"/>
              </a:spcAft>
              <a:buFont typeface="Arial" panose="020B0604020202020204" pitchFamily="34" charset="0"/>
              <a:buChar char="•"/>
            </a:pPr>
            <a:r>
              <a:rPr lang="en-US" sz="1600" b="1" dirty="0">
                <a:effectLst/>
              </a:rPr>
              <a:t>The  scope of guest services and facilities in Raffles Hotel.</a:t>
            </a:r>
          </a:p>
          <a:p>
            <a:pPr indent="-228600">
              <a:spcAft>
                <a:spcPts val="600"/>
              </a:spcAft>
              <a:buFont typeface="Arial" panose="020B0604020202020204" pitchFamily="34" charset="0"/>
              <a:buChar char="•"/>
            </a:pPr>
            <a:endParaRPr lang="en-US" sz="1600" dirty="0">
              <a:effectLst/>
            </a:endParaRPr>
          </a:p>
          <a:p>
            <a:pPr indent="-228600">
              <a:spcAft>
                <a:spcPts val="600"/>
              </a:spcAft>
              <a:buFont typeface="Arial" panose="020B0604020202020204" pitchFamily="34" charset="0"/>
              <a:buChar char="•"/>
            </a:pPr>
            <a:endParaRPr lang="en-US" sz="1600" dirty="0"/>
          </a:p>
          <a:p>
            <a:pPr indent="-228600">
              <a:spcAft>
                <a:spcPts val="600"/>
              </a:spcAft>
              <a:buFont typeface="Arial" panose="020B0604020202020204" pitchFamily="34" charset="0"/>
              <a:buChar char="•"/>
            </a:pPr>
            <a:r>
              <a:rPr lang="en-US" sz="1600" dirty="0">
                <a:effectLst/>
              </a:rPr>
              <a:t>Raffles Hotel aim to provide an extensive range of services and facilities to ensure that guests have a memorable and enjoyable stay, characterized by luxury, comfort, and exceptional service like:</a:t>
            </a:r>
          </a:p>
          <a:p>
            <a:pPr indent="-228600">
              <a:spcAft>
                <a:spcPts val="600"/>
              </a:spcAft>
              <a:buFont typeface="Arial" panose="020B0604020202020204" pitchFamily="34" charset="0"/>
              <a:buChar char="•"/>
            </a:pPr>
            <a:r>
              <a:rPr lang="en-US" sz="1600" dirty="0">
                <a:effectLst/>
              </a:rPr>
              <a:t>- Accommodation;</a:t>
            </a:r>
          </a:p>
          <a:p>
            <a:pPr indent="-228600">
              <a:spcAft>
                <a:spcPts val="600"/>
              </a:spcAft>
              <a:buFont typeface="Arial" panose="020B0604020202020204" pitchFamily="34" charset="0"/>
              <a:buChar char="•"/>
            </a:pPr>
            <a:r>
              <a:rPr lang="en-US" sz="1600" dirty="0"/>
              <a:t>- </a:t>
            </a:r>
            <a:r>
              <a:rPr lang="en-US" sz="1600" dirty="0">
                <a:effectLst/>
              </a:rPr>
              <a:t>Dining and Beverage;</a:t>
            </a:r>
          </a:p>
          <a:p>
            <a:pPr indent="-228600">
              <a:spcAft>
                <a:spcPts val="600"/>
              </a:spcAft>
              <a:buFont typeface="Arial" panose="020B0604020202020204" pitchFamily="34" charset="0"/>
              <a:buChar char="•"/>
            </a:pPr>
            <a:r>
              <a:rPr lang="en-US" sz="1600" dirty="0"/>
              <a:t>- </a:t>
            </a:r>
            <a:r>
              <a:rPr lang="en-US" sz="1600" dirty="0">
                <a:effectLst/>
              </a:rPr>
              <a:t>Recreation and Wellness;</a:t>
            </a:r>
          </a:p>
          <a:p>
            <a:pPr indent="-228600">
              <a:spcAft>
                <a:spcPts val="600"/>
              </a:spcAft>
              <a:buFont typeface="Arial" panose="020B0604020202020204" pitchFamily="34" charset="0"/>
              <a:buChar char="•"/>
            </a:pPr>
            <a:r>
              <a:rPr lang="en-US" sz="1600" dirty="0"/>
              <a:t>- </a:t>
            </a:r>
            <a:r>
              <a:rPr lang="en-US" sz="1600" dirty="0">
                <a:effectLst/>
              </a:rPr>
              <a:t>Business and Conference Facilities;</a:t>
            </a:r>
          </a:p>
          <a:p>
            <a:pPr indent="-228600">
              <a:spcAft>
                <a:spcPts val="600"/>
              </a:spcAft>
              <a:buFont typeface="Arial" panose="020B0604020202020204" pitchFamily="34" charset="0"/>
              <a:buChar char="•"/>
            </a:pPr>
            <a:r>
              <a:rPr lang="en-US" sz="1600" dirty="0"/>
              <a:t>- </a:t>
            </a:r>
            <a:r>
              <a:rPr lang="en-US" sz="1600" dirty="0">
                <a:effectLst/>
              </a:rPr>
              <a:t>Concierge and Guest Services;</a:t>
            </a:r>
          </a:p>
          <a:p>
            <a:pPr indent="-228600">
              <a:spcAft>
                <a:spcPts val="600"/>
              </a:spcAft>
              <a:buFont typeface="Arial" panose="020B0604020202020204" pitchFamily="34" charset="0"/>
              <a:buChar char="•"/>
            </a:pPr>
            <a:r>
              <a:rPr lang="en-US" sz="1600" dirty="0"/>
              <a:t>- </a:t>
            </a:r>
            <a:r>
              <a:rPr lang="en-US" sz="1600" dirty="0">
                <a:effectLst/>
              </a:rPr>
              <a:t>Housekeeping and Maintenance;</a:t>
            </a:r>
          </a:p>
          <a:p>
            <a:pPr indent="-228600">
              <a:spcAft>
                <a:spcPts val="600"/>
              </a:spcAft>
              <a:buFont typeface="Arial" panose="020B0604020202020204" pitchFamily="34" charset="0"/>
              <a:buChar char="•"/>
            </a:pPr>
            <a:r>
              <a:rPr lang="en-US" sz="1600" dirty="0"/>
              <a:t>- </a:t>
            </a:r>
            <a:r>
              <a:rPr lang="en-US" sz="1600" dirty="0">
                <a:effectLst/>
              </a:rPr>
              <a:t>Security and Safety;</a:t>
            </a:r>
          </a:p>
          <a:p>
            <a:pPr indent="-228600">
              <a:spcAft>
                <a:spcPts val="600"/>
              </a:spcAft>
              <a:buFont typeface="Arial" panose="020B0604020202020204" pitchFamily="34" charset="0"/>
              <a:buChar char="•"/>
            </a:pPr>
            <a:r>
              <a:rPr lang="en-US" sz="1600" dirty="0"/>
              <a:t>- </a:t>
            </a:r>
            <a:r>
              <a:rPr lang="en-US" sz="1600" dirty="0">
                <a:effectLst/>
              </a:rPr>
              <a:t>Special Services;</a:t>
            </a:r>
          </a:p>
          <a:p>
            <a:pPr indent="-228600">
              <a:spcAft>
                <a:spcPts val="600"/>
              </a:spcAft>
              <a:buFont typeface="Arial" panose="020B0604020202020204" pitchFamily="34" charset="0"/>
              <a:buChar char="•"/>
            </a:pPr>
            <a:r>
              <a:rPr lang="en-US" sz="1600" dirty="0"/>
              <a:t>- </a:t>
            </a:r>
            <a:r>
              <a:rPr lang="en-US" sz="1600" dirty="0">
                <a:effectLst/>
              </a:rPr>
              <a:t>Cultural and Recreational Activities;</a:t>
            </a:r>
            <a:endParaRPr lang="en-US" sz="1600" dirty="0"/>
          </a:p>
        </p:txBody>
      </p:sp>
      <p:pic>
        <p:nvPicPr>
          <p:cNvPr id="4" name="Picture 3">
            <a:extLst>
              <a:ext uri="{FF2B5EF4-FFF2-40B4-BE49-F238E27FC236}">
                <a16:creationId xmlns:a16="http://schemas.microsoft.com/office/drawing/2014/main" id="{BB824BAF-7E32-EEFB-AF28-B0CADD86D5F3}"/>
              </a:ext>
            </a:extLst>
          </p:cNvPr>
          <p:cNvPicPr>
            <a:picLocks noChangeAspect="1"/>
          </p:cNvPicPr>
          <p:nvPr/>
        </p:nvPicPr>
        <p:blipFill rotWithShape="1">
          <a:blip r:embed="rId2"/>
          <a:srcRect l="9656" r="23340"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760116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C1F50E8-5833-B2EF-7573-93998CB5E09A}"/>
              </a:ext>
            </a:extLst>
          </p:cNvPr>
          <p:cNvSpPr txBox="1"/>
          <p:nvPr/>
        </p:nvSpPr>
        <p:spPr>
          <a:xfrm>
            <a:off x="411479" y="455168"/>
            <a:ext cx="4498848" cy="5817616"/>
          </a:xfrm>
          <a:prstGeom prst="rect">
            <a:avLst/>
          </a:prstGeom>
        </p:spPr>
        <p:txBody>
          <a:bodyPr vert="horz" lIns="91440" tIns="45720" rIns="91440" bIns="45720" rtlCol="0" anchor="t">
            <a:normAutofit/>
          </a:bodyPr>
          <a:lstStyle/>
          <a:p>
            <a:pPr indent="-228600">
              <a:spcAft>
                <a:spcPts val="800"/>
              </a:spcAft>
              <a:buFont typeface="Arial" panose="020B0604020202020204" pitchFamily="34" charset="0"/>
              <a:buChar char="•"/>
            </a:pPr>
            <a:r>
              <a:rPr lang="en-US" sz="1600" b="1" dirty="0">
                <a:effectLst/>
              </a:rPr>
              <a:t>The role of guest services and facilities in Raffles Hotel.</a:t>
            </a:r>
          </a:p>
          <a:p>
            <a:pPr indent="-228600">
              <a:spcAft>
                <a:spcPts val="800"/>
              </a:spcAft>
              <a:buFont typeface="Arial" panose="020B0604020202020204" pitchFamily="34" charset="0"/>
              <a:buChar char="•"/>
            </a:pPr>
            <a:endParaRPr lang="en-US" sz="1600" dirty="0"/>
          </a:p>
          <a:p>
            <a:pPr indent="-228600">
              <a:spcAft>
                <a:spcPts val="800"/>
              </a:spcAft>
              <a:buFont typeface="Arial" panose="020B0604020202020204" pitchFamily="34" charset="0"/>
              <a:buChar char="•"/>
            </a:pPr>
            <a:r>
              <a:rPr lang="en-US" sz="1600" dirty="0"/>
              <a:t>The role of guest </a:t>
            </a:r>
            <a:r>
              <a:rPr lang="en-US" sz="1600" dirty="0">
                <a:effectLst/>
              </a:rPr>
              <a:t>Raffles Hotel aims to provide a personalized and unique experience for each guest, with exceptional service, lavish accommodations, exquisite dining options, and world-class amenities. The role of guest services and facilities at Raffles Hotel is: </a:t>
            </a:r>
          </a:p>
          <a:p>
            <a:pPr indent="-228600">
              <a:spcAft>
                <a:spcPts val="800"/>
              </a:spcAft>
              <a:buFont typeface="Arial" panose="020B0604020202020204" pitchFamily="34" charset="0"/>
              <a:buChar char="•"/>
            </a:pPr>
            <a:r>
              <a:rPr lang="en-US" sz="1600" dirty="0"/>
              <a:t>- </a:t>
            </a:r>
            <a:r>
              <a:rPr lang="en-US" sz="1600" dirty="0">
                <a:effectLst/>
              </a:rPr>
              <a:t>Enhancing Guest Satisfaction;</a:t>
            </a:r>
          </a:p>
          <a:p>
            <a:pPr indent="-228600">
              <a:spcAft>
                <a:spcPts val="800"/>
              </a:spcAft>
              <a:buFont typeface="Arial" panose="020B0604020202020204" pitchFamily="34" charset="0"/>
              <a:buChar char="•"/>
            </a:pPr>
            <a:r>
              <a:rPr lang="en-US" sz="1600" dirty="0"/>
              <a:t>- </a:t>
            </a:r>
            <a:r>
              <a:rPr lang="en-US" sz="1600" dirty="0">
                <a:effectLst/>
              </a:rPr>
              <a:t>Meeting Guest Needs;</a:t>
            </a:r>
          </a:p>
          <a:p>
            <a:pPr indent="-228600">
              <a:spcAft>
                <a:spcPts val="800"/>
              </a:spcAft>
              <a:buFont typeface="Arial" panose="020B0604020202020204" pitchFamily="34" charset="0"/>
              <a:buChar char="•"/>
            </a:pPr>
            <a:r>
              <a:rPr lang="en-US" sz="1600" dirty="0"/>
              <a:t>- </a:t>
            </a:r>
            <a:r>
              <a:rPr lang="en-US" sz="1600" dirty="0">
                <a:effectLst/>
              </a:rPr>
              <a:t>Tailoring Services;</a:t>
            </a:r>
          </a:p>
          <a:p>
            <a:pPr indent="-228600">
              <a:spcAft>
                <a:spcPts val="800"/>
              </a:spcAft>
              <a:buFont typeface="Arial" panose="020B0604020202020204" pitchFamily="34" charset="0"/>
              <a:buChar char="•"/>
            </a:pPr>
            <a:r>
              <a:rPr lang="en-US" sz="1600" dirty="0"/>
              <a:t>- </a:t>
            </a:r>
            <a:r>
              <a:rPr lang="en-US" sz="1600" dirty="0">
                <a:effectLst/>
              </a:rPr>
              <a:t>Creating a Memorable Experience;</a:t>
            </a:r>
          </a:p>
          <a:p>
            <a:pPr indent="-228600">
              <a:spcAft>
                <a:spcPts val="800"/>
              </a:spcAft>
              <a:buFont typeface="Arial" panose="020B0604020202020204" pitchFamily="34" charset="0"/>
              <a:buChar char="•"/>
            </a:pPr>
            <a:r>
              <a:rPr lang="en-US" sz="1600" dirty="0"/>
              <a:t>- </a:t>
            </a:r>
            <a:r>
              <a:rPr lang="en-US" sz="1600" dirty="0">
                <a:effectLst/>
              </a:rPr>
              <a:t>Ensuring Guest Safety and Security;</a:t>
            </a:r>
          </a:p>
          <a:p>
            <a:pPr indent="-228600">
              <a:spcAft>
                <a:spcPts val="800"/>
              </a:spcAft>
              <a:buFont typeface="Arial" panose="020B0604020202020204" pitchFamily="34" charset="0"/>
              <a:buChar char="•"/>
            </a:pPr>
            <a:r>
              <a:rPr lang="en-US" sz="1600" dirty="0"/>
              <a:t>- </a:t>
            </a:r>
            <a:r>
              <a:rPr lang="en-US" sz="1600" dirty="0">
                <a:effectLst/>
              </a:rPr>
              <a:t>Anticipating and Resolving Issues;</a:t>
            </a:r>
          </a:p>
          <a:p>
            <a:pPr indent="-228600">
              <a:spcAft>
                <a:spcPts val="800"/>
              </a:spcAft>
              <a:buFont typeface="Arial" panose="020B0604020202020204" pitchFamily="34" charset="0"/>
              <a:buChar char="•"/>
            </a:pPr>
            <a:r>
              <a:rPr lang="en-US" sz="1600" dirty="0"/>
              <a:t>- </a:t>
            </a:r>
            <a:r>
              <a:rPr lang="en-US" sz="1600" dirty="0">
                <a:effectLst/>
              </a:rPr>
              <a:t> Promoting Hotel Brand and Loyalty;</a:t>
            </a:r>
          </a:p>
        </p:txBody>
      </p:sp>
      <p:pic>
        <p:nvPicPr>
          <p:cNvPr id="4" name="Picture 3">
            <a:extLst>
              <a:ext uri="{FF2B5EF4-FFF2-40B4-BE49-F238E27FC236}">
                <a16:creationId xmlns:a16="http://schemas.microsoft.com/office/drawing/2014/main" id="{F4FECE05-4CD0-FBF5-BED2-60D412B51E1F}"/>
              </a:ext>
            </a:extLst>
          </p:cNvPr>
          <p:cNvPicPr>
            <a:picLocks noChangeAspect="1"/>
          </p:cNvPicPr>
          <p:nvPr/>
        </p:nvPicPr>
        <p:blipFill rotWithShape="1">
          <a:blip r:embed="rId2"/>
          <a:srcRect l="21492" r="22798"/>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920420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17">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4082244-6BBC-5A09-0FDB-6DACF4564DEE}"/>
              </a:ext>
            </a:extLst>
          </p:cNvPr>
          <p:cNvSpPr txBox="1"/>
          <p:nvPr/>
        </p:nvSpPr>
        <p:spPr>
          <a:xfrm>
            <a:off x="408432" y="173318"/>
            <a:ext cx="4600799" cy="3082544"/>
          </a:xfrm>
          <a:prstGeom prst="rect">
            <a:avLst/>
          </a:prstGeom>
        </p:spPr>
        <p:txBody>
          <a:bodyPr vert="horz" lIns="91440" tIns="45720" rIns="91440" bIns="45720" rtlCol="0" anchor="t">
            <a:normAutofit lnSpcReduction="10000"/>
          </a:bodyPr>
          <a:lstStyle/>
          <a:p>
            <a:pPr lvl="1" indent="-228600">
              <a:spcAft>
                <a:spcPts val="800"/>
              </a:spcAft>
              <a:buFont typeface="Arial" panose="020B0604020202020204" pitchFamily="34" charset="0"/>
              <a:buChar char="•"/>
            </a:pPr>
            <a:r>
              <a:rPr lang="en-US" sz="1700" b="1" dirty="0">
                <a:effectLst/>
                <a:latin typeface="Calibri" panose="020F0502020204030204" pitchFamily="34" charset="0"/>
                <a:ea typeface="Calibri" panose="020F0502020204030204" pitchFamily="34" charset="0"/>
                <a:cs typeface="Calibri" panose="020F0502020204030204" pitchFamily="34" charset="0"/>
              </a:rPr>
              <a:t>Importance of Hospitality</a:t>
            </a:r>
            <a:endParaRPr lang="en-US" sz="1700" dirty="0">
              <a:effectLst/>
              <a:latin typeface="Calibri" panose="020F0502020204030204" pitchFamily="34" charset="0"/>
              <a:ea typeface="Calibri" panose="020F0502020204030204" pitchFamily="34" charset="0"/>
              <a:cs typeface="Calibri" panose="020F0502020204030204" pitchFamily="34" charset="0"/>
            </a:endParaRPr>
          </a:p>
          <a:p>
            <a:pPr indent="-228600">
              <a:spcAft>
                <a:spcPts val="800"/>
              </a:spcAft>
              <a:buFont typeface="Arial" panose="020B0604020202020204" pitchFamily="34" charset="0"/>
              <a:buChar char="•"/>
            </a:pPr>
            <a:r>
              <a:rPr lang="en-US" sz="1700" dirty="0">
                <a:effectLst/>
                <a:latin typeface="Calibri" panose="020F0502020204030204" pitchFamily="34" charset="0"/>
                <a:ea typeface="Calibri" panose="020F0502020204030204" pitchFamily="34" charset="0"/>
                <a:cs typeface="Calibri" panose="020F0502020204030204" pitchFamily="34" charset="0"/>
              </a:rPr>
              <a:t>Hospitality plays a crucial role in the hotel industry. It encompasses the warmth, friendliness, and personalized service that guests receive during their stay. Here are some key reasons why hospitality is important:</a:t>
            </a:r>
          </a:p>
          <a:p>
            <a:pPr indent="-228600">
              <a:spcAft>
                <a:spcPts val="800"/>
              </a:spcAft>
              <a:buFont typeface="Arial" panose="020B0604020202020204" pitchFamily="34" charset="0"/>
              <a:buChar char="•"/>
            </a:pPr>
            <a:r>
              <a:rPr lang="en-US" sz="1700" dirty="0">
                <a:latin typeface="Calibri" panose="020F0502020204030204" pitchFamily="34" charset="0"/>
                <a:ea typeface="Calibri" panose="020F0502020204030204" pitchFamily="34" charset="0"/>
                <a:cs typeface="Calibri" panose="020F0502020204030204" pitchFamily="34" charset="0"/>
              </a:rPr>
              <a:t>- </a:t>
            </a:r>
            <a:r>
              <a:rPr lang="en-US" sz="1700" dirty="0">
                <a:effectLst/>
                <a:latin typeface="Calibri" panose="020F0502020204030204" pitchFamily="34" charset="0"/>
                <a:ea typeface="Calibri" panose="020F0502020204030204" pitchFamily="34" charset="0"/>
                <a:cs typeface="Calibri" panose="020F0502020204030204" pitchFamily="34" charset="0"/>
              </a:rPr>
              <a:t>Guest Satisfaction;</a:t>
            </a:r>
          </a:p>
          <a:p>
            <a:pPr indent="-228600">
              <a:spcAft>
                <a:spcPts val="800"/>
              </a:spcAft>
              <a:buFont typeface="Arial" panose="020B0604020202020204" pitchFamily="34" charset="0"/>
              <a:buChar char="•"/>
            </a:pPr>
            <a:r>
              <a:rPr lang="en-US" sz="1700" dirty="0">
                <a:latin typeface="Calibri" panose="020F0502020204030204" pitchFamily="34" charset="0"/>
                <a:ea typeface="Calibri" panose="020F0502020204030204" pitchFamily="34" charset="0"/>
                <a:cs typeface="Calibri" panose="020F0502020204030204" pitchFamily="34" charset="0"/>
              </a:rPr>
              <a:t>- </a:t>
            </a:r>
            <a:r>
              <a:rPr lang="en-US" sz="1700" dirty="0">
                <a:effectLst/>
                <a:latin typeface="Calibri" panose="020F0502020204030204" pitchFamily="34" charset="0"/>
                <a:ea typeface="Calibri" panose="020F0502020204030204" pitchFamily="34" charset="0"/>
                <a:cs typeface="Calibri" panose="020F0502020204030204" pitchFamily="34" charset="0"/>
              </a:rPr>
              <a:t>Guest Loyalty;</a:t>
            </a:r>
          </a:p>
          <a:p>
            <a:pPr indent="-228600">
              <a:spcAft>
                <a:spcPts val="800"/>
              </a:spcAft>
              <a:buFont typeface="Arial" panose="020B0604020202020204" pitchFamily="34" charset="0"/>
              <a:buChar char="•"/>
            </a:pPr>
            <a:r>
              <a:rPr lang="en-US" sz="1700" dirty="0">
                <a:latin typeface="Calibri" panose="020F0502020204030204" pitchFamily="34" charset="0"/>
                <a:ea typeface="Calibri" panose="020F0502020204030204" pitchFamily="34" charset="0"/>
                <a:cs typeface="Calibri" panose="020F0502020204030204" pitchFamily="34" charset="0"/>
              </a:rPr>
              <a:t>- </a:t>
            </a:r>
            <a:r>
              <a:rPr lang="en-US" sz="1700" dirty="0">
                <a:effectLst/>
                <a:latin typeface="Calibri" panose="020F0502020204030204" pitchFamily="34" charset="0"/>
                <a:ea typeface="Calibri" panose="020F0502020204030204" pitchFamily="34" charset="0"/>
                <a:cs typeface="Calibri" panose="020F0502020204030204" pitchFamily="34" charset="0"/>
              </a:rPr>
              <a:t>Reputation and Brand Image;</a:t>
            </a:r>
          </a:p>
          <a:p>
            <a:pPr indent="-228600">
              <a:spcAft>
                <a:spcPts val="800"/>
              </a:spcAft>
              <a:buFont typeface="Arial" panose="020B0604020202020204" pitchFamily="34" charset="0"/>
              <a:buChar char="•"/>
            </a:pPr>
            <a:r>
              <a:rPr lang="en-US" sz="1700" dirty="0">
                <a:latin typeface="Calibri" panose="020F0502020204030204" pitchFamily="34" charset="0"/>
                <a:ea typeface="Calibri" panose="020F0502020204030204" pitchFamily="34" charset="0"/>
                <a:cs typeface="Calibri" panose="020F0502020204030204" pitchFamily="34" charset="0"/>
              </a:rPr>
              <a:t>- </a:t>
            </a:r>
            <a:r>
              <a:rPr lang="en-US" sz="1700" dirty="0">
                <a:effectLst/>
                <a:latin typeface="Calibri" panose="020F0502020204030204" pitchFamily="34" charset="0"/>
                <a:ea typeface="Calibri" panose="020F0502020204030204" pitchFamily="34" charset="0"/>
                <a:cs typeface="Calibri" panose="020F0502020204030204" pitchFamily="34" charset="0"/>
              </a:rPr>
              <a:t>Competitive Advantage.</a:t>
            </a:r>
          </a:p>
        </p:txBody>
      </p:sp>
      <p:sp>
        <p:nvSpPr>
          <p:cNvPr id="6" name="TextBox 5">
            <a:extLst>
              <a:ext uri="{FF2B5EF4-FFF2-40B4-BE49-F238E27FC236}">
                <a16:creationId xmlns:a16="http://schemas.microsoft.com/office/drawing/2014/main" id="{63A5FAE7-6AFA-925A-FFDA-78FB91A115ED}"/>
              </a:ext>
            </a:extLst>
          </p:cNvPr>
          <p:cNvSpPr txBox="1"/>
          <p:nvPr/>
        </p:nvSpPr>
        <p:spPr>
          <a:xfrm>
            <a:off x="498834" y="3435266"/>
            <a:ext cx="4853938" cy="3082544"/>
          </a:xfrm>
          <a:prstGeom prst="rect">
            <a:avLst/>
          </a:prstGeom>
          <a:noFill/>
        </p:spPr>
        <p:txBody>
          <a:bodyPr wrap="square">
            <a:spAutoFit/>
          </a:bodyPr>
          <a:lstStyle/>
          <a:p>
            <a:pPr>
              <a:lnSpc>
                <a:spcPct val="107000"/>
              </a:lnSpc>
              <a:spcAft>
                <a:spcPts val="800"/>
              </a:spcAft>
            </a:pPr>
            <a:r>
              <a:rPr lang="en-GB" sz="1800" b="1"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How Hotels Meet Guests' Expectations</a:t>
            </a:r>
            <a:endParaRPr lang="en-GB" sz="1600" b="1" kern="100" dirty="0">
              <a:effectLst/>
              <a:latin typeface="Calibri" panose="020F0502020204030204" pitchFamily="34" charset="0"/>
              <a:ea typeface="Calibri" panose="020F0502020204030204" pitchFamily="34" charset="0"/>
              <a:cs typeface="Calibri" panose="020F0502020204030204" pitchFamily="34" charset="0"/>
            </a:endParaRPr>
          </a:p>
          <a:p>
            <a:r>
              <a:rPr lang="en-GB" sz="18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Hotels employ various strategies to meet and exceed guests' expectations. Here are a few ways hotels achieve this:</a:t>
            </a:r>
          </a:p>
          <a:p>
            <a:r>
              <a:rPr lang="en-GB" kern="0" dirty="0">
                <a:solidFill>
                  <a:srgbClr val="222222"/>
                </a:solidFill>
                <a:latin typeface="Calibri" panose="020F0502020204030204" pitchFamily="34" charset="0"/>
                <a:ea typeface="Calibri" panose="020F0502020204030204" pitchFamily="34" charset="0"/>
                <a:cs typeface="Calibri" panose="020F0502020204030204" pitchFamily="34" charset="0"/>
              </a:rPr>
              <a:t>- </a:t>
            </a:r>
            <a:r>
              <a:rPr lang="en-GB" sz="18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Well-Trained Staff;</a:t>
            </a:r>
          </a:p>
          <a:p>
            <a:r>
              <a:rPr lang="en-GB" kern="0" dirty="0">
                <a:solidFill>
                  <a:srgbClr val="222222"/>
                </a:solidFill>
                <a:latin typeface="Calibri" panose="020F0502020204030204" pitchFamily="34" charset="0"/>
                <a:ea typeface="Calibri" panose="020F0502020204030204" pitchFamily="34" charset="0"/>
                <a:cs typeface="Calibri" panose="020F0502020204030204" pitchFamily="34" charset="0"/>
              </a:rPr>
              <a:t>- </a:t>
            </a:r>
            <a:r>
              <a:rPr lang="en-GB" sz="18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Personalized Service;</a:t>
            </a:r>
          </a:p>
          <a:p>
            <a:r>
              <a:rPr lang="en-GB" kern="0" dirty="0">
                <a:solidFill>
                  <a:srgbClr val="222222"/>
                </a:solidFill>
                <a:latin typeface="Calibri" panose="020F0502020204030204" pitchFamily="34" charset="0"/>
                <a:ea typeface="Calibri" panose="020F0502020204030204" pitchFamily="34" charset="0"/>
                <a:cs typeface="Calibri" panose="020F0502020204030204" pitchFamily="34" charset="0"/>
              </a:rPr>
              <a:t>- </a:t>
            </a:r>
            <a:r>
              <a:rPr lang="en-GB" sz="18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Attention to Detail;</a:t>
            </a:r>
          </a:p>
          <a:p>
            <a:r>
              <a:rPr lang="en-GB" kern="0" dirty="0">
                <a:solidFill>
                  <a:srgbClr val="222222"/>
                </a:solidFill>
                <a:latin typeface="Calibri" panose="020F0502020204030204" pitchFamily="34" charset="0"/>
                <a:ea typeface="Calibri" panose="020F0502020204030204" pitchFamily="34" charset="0"/>
                <a:cs typeface="Calibri" panose="020F0502020204030204" pitchFamily="34" charset="0"/>
              </a:rPr>
              <a:t>- </a:t>
            </a:r>
            <a:r>
              <a:rPr lang="en-GB" sz="18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Quality Facilities and Amenities;</a:t>
            </a:r>
          </a:p>
          <a:p>
            <a:r>
              <a:rPr lang="en-GB" kern="0" dirty="0">
                <a:solidFill>
                  <a:srgbClr val="222222"/>
                </a:solidFill>
                <a:latin typeface="Calibri" panose="020F0502020204030204" pitchFamily="34" charset="0"/>
                <a:ea typeface="Calibri" panose="020F0502020204030204" pitchFamily="34" charset="0"/>
                <a:cs typeface="Calibri" panose="020F0502020204030204" pitchFamily="34" charset="0"/>
              </a:rPr>
              <a:t>- </a:t>
            </a:r>
            <a:r>
              <a:rPr lang="en-GB" sz="1800" kern="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Effective Communication.</a:t>
            </a:r>
          </a:p>
          <a:p>
            <a:endParaRPr lang="en-GB" dirty="0"/>
          </a:p>
        </p:txBody>
      </p:sp>
      <p:pic>
        <p:nvPicPr>
          <p:cNvPr id="9" name="Picture 8">
            <a:extLst>
              <a:ext uri="{FF2B5EF4-FFF2-40B4-BE49-F238E27FC236}">
                <a16:creationId xmlns:a16="http://schemas.microsoft.com/office/drawing/2014/main" id="{28100F82-484A-4EDF-8B0C-80F7869A212C}"/>
              </a:ext>
            </a:extLst>
          </p:cNvPr>
          <p:cNvPicPr>
            <a:picLocks noChangeAspect="1"/>
          </p:cNvPicPr>
          <p:nvPr/>
        </p:nvPicPr>
        <p:blipFill>
          <a:blip r:embed="rId2"/>
          <a:stretch>
            <a:fillRect/>
          </a:stretch>
        </p:blipFill>
        <p:spPr>
          <a:xfrm>
            <a:off x="5352772" y="982382"/>
            <a:ext cx="6716425" cy="5195238"/>
          </a:xfrm>
          <a:prstGeom prst="rect">
            <a:avLst/>
          </a:prstGeom>
        </p:spPr>
      </p:pic>
    </p:spTree>
    <p:extLst>
      <p:ext uri="{BB962C8B-B14F-4D97-AF65-F5344CB8AC3E}">
        <p14:creationId xmlns:p14="http://schemas.microsoft.com/office/powerpoint/2010/main" val="2898136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3AB64F82-5E6D-8854-5503-905741A93286}"/>
              </a:ext>
            </a:extLst>
          </p:cNvPr>
          <p:cNvSpPr txBox="1"/>
          <p:nvPr/>
        </p:nvSpPr>
        <p:spPr>
          <a:xfrm>
            <a:off x="843156" y="1046480"/>
            <a:ext cx="3412219" cy="4389159"/>
          </a:xfrm>
          <a:prstGeom prst="rect">
            <a:avLst/>
          </a:prstGeom>
        </p:spPr>
        <p:txBody>
          <a:bodyPr vert="horz" lIns="91440" tIns="45720" rIns="91440" bIns="45720" rtlCol="0">
            <a:normAutofit/>
          </a:bodyPr>
          <a:lstStyle/>
          <a:p>
            <a:pPr indent="-228600">
              <a:lnSpc>
                <a:spcPct val="110000"/>
              </a:lnSpc>
              <a:spcAft>
                <a:spcPts val="800"/>
              </a:spcAft>
              <a:buFont typeface="Arial" panose="020B0604020202020204" pitchFamily="34" charset="0"/>
              <a:buChar char="•"/>
            </a:pPr>
            <a:r>
              <a:rPr lang="en-US" sz="1700" dirty="0">
                <a:effectLst/>
                <a:latin typeface="Calibri" panose="020F0502020204030204" pitchFamily="34" charset="0"/>
                <a:ea typeface="Calibri" panose="020F0502020204030204" pitchFamily="34" charset="0"/>
                <a:cs typeface="Calibri" panose="020F0502020204030204" pitchFamily="34" charset="0"/>
              </a:rPr>
              <a:t>By focusing on these aspects, hotels aim to create a positive and memorable guest experience that not only meets but surpasses guests' expectations.</a:t>
            </a:r>
          </a:p>
        </p:txBody>
      </p:sp>
      <p:pic>
        <p:nvPicPr>
          <p:cNvPr id="4" name="Picture 3">
            <a:extLst>
              <a:ext uri="{FF2B5EF4-FFF2-40B4-BE49-F238E27FC236}">
                <a16:creationId xmlns:a16="http://schemas.microsoft.com/office/drawing/2014/main" id="{4EAA98C5-5020-9ED3-0612-8C8EA865B976}"/>
              </a:ext>
            </a:extLst>
          </p:cNvPr>
          <p:cNvPicPr>
            <a:picLocks noChangeAspect="1"/>
          </p:cNvPicPr>
          <p:nvPr/>
        </p:nvPicPr>
        <p:blipFill>
          <a:blip r:embed="rId2"/>
          <a:stretch>
            <a:fillRect/>
          </a:stretch>
        </p:blipFill>
        <p:spPr>
          <a:xfrm>
            <a:off x="5120640" y="657728"/>
            <a:ext cx="6656832" cy="5441960"/>
          </a:xfrm>
          <a:prstGeom prst="rect">
            <a:avLst/>
          </a:prstGeom>
        </p:spPr>
      </p:pic>
    </p:spTree>
    <p:extLst>
      <p:ext uri="{BB962C8B-B14F-4D97-AF65-F5344CB8AC3E}">
        <p14:creationId xmlns:p14="http://schemas.microsoft.com/office/powerpoint/2010/main" val="1585559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1E62B0-1C7B-3CA9-EB12-45794ED03B99}"/>
              </a:ext>
            </a:extLst>
          </p:cNvPr>
          <p:cNvSpPr txBox="1"/>
          <p:nvPr/>
        </p:nvSpPr>
        <p:spPr>
          <a:xfrm>
            <a:off x="508000" y="579120"/>
            <a:ext cx="7264400" cy="6119624"/>
          </a:xfrm>
          <a:prstGeom prst="rect">
            <a:avLst/>
          </a:prstGeom>
          <a:noFill/>
        </p:spPr>
        <p:txBody>
          <a:bodyPr wrap="square" rtlCol="0">
            <a:spAutoFit/>
          </a:bodyPr>
          <a:lstStyle/>
          <a:p>
            <a:r>
              <a:rPr lang="en-GB" b="1" dirty="0"/>
              <a:t>Reference:</a:t>
            </a:r>
          </a:p>
          <a:p>
            <a:endParaRPr lang="en-GB" b="1" dirty="0"/>
          </a:p>
          <a:p>
            <a:pPr>
              <a:lnSpc>
                <a:spcPct val="107000"/>
              </a:lnSpc>
              <a:spcBef>
                <a:spcPts val="200"/>
              </a:spcBef>
            </a:pPr>
            <a:r>
              <a:rPr lang="en-GB" sz="1500" b="1"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1. Raffles Hotel Singapore Official Website - </a:t>
            </a:r>
            <a:r>
              <a:rPr lang="en-GB" sz="1500" b="1"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https://www.raffles.com/singapore/</a:t>
            </a:r>
            <a:endParaRPr lang="en-GB" sz="15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200"/>
              </a:spcBef>
            </a:pPr>
            <a:r>
              <a:rPr lang="en-GB" sz="1500" b="1"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2. National Heritage Board, Singapore - </a:t>
            </a:r>
            <a:r>
              <a:rPr lang="en-GB" sz="1500" b="1"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https://roots.sg/learn/resources/nhb-sites/raffles-hotel</a:t>
            </a:r>
            <a:endParaRPr lang="en-GB" sz="15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200"/>
              </a:spcBef>
            </a:pPr>
            <a:r>
              <a:rPr lang="en-GB" sz="1500" b="1"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3. Raffles Hotel -  https://en.wikipedia.org/wiki/Raffles_Hotel</a:t>
            </a:r>
            <a:endParaRPr lang="en-GB" sz="15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200"/>
              </a:spcBef>
            </a:pPr>
            <a:r>
              <a:rPr lang="en-GB" sz="1500" b="1"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4. Raffles Hotel Singapore. (n.d.). Retrieved September 23, 2021, from </a:t>
            </a:r>
            <a:r>
              <a:rPr lang="en-GB" sz="1500" b="1"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https://www.raffles.com/singapore/</a:t>
            </a:r>
            <a:endParaRPr lang="en-GB" sz="15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200"/>
              </a:spcBef>
            </a:pPr>
            <a:r>
              <a:rPr lang="en-GB" sz="1500" b="1"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5. Raffles Hotel Singapore. (2021). [Brochure]. Raffles Hotel Singapore.</a:t>
            </a:r>
            <a:endParaRPr lang="en-GB" sz="15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200"/>
              </a:spcBef>
            </a:pPr>
            <a:r>
              <a:rPr lang="en-GB" sz="1500" b="1"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6. Victor, P. (2019, August 30). Raffles Hotel Singapore: A Brief History. Retrieved September 23, 2021, from </a:t>
            </a:r>
            <a:r>
              <a:rPr lang="en-GB" sz="1500" b="1"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https://www.hotelnewsresource.com/article106739.html</a:t>
            </a:r>
            <a:endParaRPr lang="en-GB" sz="15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200"/>
              </a:spcBef>
            </a:pPr>
            <a:r>
              <a:rPr lang="en-GB" sz="1500" b="1" kern="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7. </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Liu, </a:t>
            </a:r>
            <a:r>
              <a:rPr lang="en-GB" sz="1500" b="1" i="1" u="none" strike="noStrike" kern="10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5"/>
              </a:rPr>
              <a:t>Raffles Hotel</a:t>
            </a:r>
            <a:r>
              <a:rPr lang="en-GB" sz="1500" b="1" i="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17; </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500" b="1" u="sng" kern="10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6"/>
              </a:rPr>
              <a:t>A New Hotel in Singapore</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500" b="1" i="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Straits Times Weekly Issue</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21 September 1887, 4. (From </a:t>
            </a:r>
            <a:r>
              <a:rPr lang="en-GB" sz="1500" b="1" kern="100" dirty="0" err="1">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NewspaperSG</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5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200"/>
              </a:spcBef>
            </a:pP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8.  “</a:t>
            </a:r>
            <a:r>
              <a:rPr lang="en-GB" sz="1500" b="1" u="sng" kern="10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6"/>
              </a:rPr>
              <a:t>New Hotel in Singapore</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500" b="1" u="sng" kern="100" dirty="0" err="1">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7"/>
              </a:rPr>
              <a:t>Sarkies</a:t>
            </a:r>
            <a:r>
              <a:rPr lang="en-GB" sz="1500" b="1" u="sng" kern="10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7"/>
              </a:rPr>
              <a:t> Brothers Failure</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500" b="1" i="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Straits Times</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26 August 1931, 13 (From </a:t>
            </a:r>
            <a:r>
              <a:rPr lang="en-GB" sz="1500" b="1" kern="100" dirty="0" err="1">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NewspaperSG</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Liu, </a:t>
            </a:r>
            <a:r>
              <a:rPr lang="en-GB" sz="1500" b="1" i="1" u="none" strike="noStrike" kern="10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5"/>
              </a:rPr>
              <a:t>Raffles Hotel</a:t>
            </a:r>
            <a:r>
              <a:rPr lang="en-GB" sz="1500" b="1" i="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17–18.</a:t>
            </a:r>
            <a:endParaRPr lang="en-GB" sz="15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200"/>
              </a:spcBef>
            </a:pPr>
            <a:r>
              <a:rPr lang="en-GB" sz="1500" b="1" i="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9. </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Jamie Ee Wen Wei, “</a:t>
            </a:r>
            <a:r>
              <a:rPr lang="en-GB" sz="1500" b="1" u="sng" kern="10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8"/>
              </a:rPr>
              <a:t>Who Built Raffles Hotel?</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500" b="1" i="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Straits Times</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12 July 2009, 8 (From </a:t>
            </a:r>
            <a:r>
              <a:rPr lang="en-GB" sz="1500" b="1" kern="100" dirty="0" err="1">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NewspaperSG</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Liu, </a:t>
            </a:r>
            <a:r>
              <a:rPr lang="en-GB" sz="1500" b="1" i="1" u="none" strike="noStrike" kern="10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5"/>
              </a:rPr>
              <a:t>Raffles Hotel</a:t>
            </a:r>
            <a:r>
              <a:rPr lang="en-GB" sz="1500" b="1" i="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52.</a:t>
            </a:r>
            <a:endParaRPr lang="en-GB" sz="15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200"/>
              </a:spcBef>
            </a:pP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10.  “</a:t>
            </a:r>
            <a:r>
              <a:rPr lang="en-GB" sz="1500" b="1" u="sng" kern="10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9"/>
              </a:rPr>
              <a:t>Raffles Hotel</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National Heritage Board, accessed 3 April 2016; “</a:t>
            </a:r>
            <a:r>
              <a:rPr lang="en-GB" sz="1500" b="1" u="sng" kern="10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10"/>
              </a:rPr>
              <a:t>Raffles Hotel Gets Official Protection</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500" b="1" i="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Straits Times</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 7 March 1987, 1. (From </a:t>
            </a:r>
            <a:r>
              <a:rPr lang="en-GB" sz="1500" b="1" kern="100" dirty="0" err="1">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NewspaperSG</a:t>
            </a:r>
            <a:r>
              <a:rPr lang="en-GB" sz="1500" b="1" kern="100" dirty="0">
                <a:solidFill>
                  <a:srgbClr val="212529"/>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5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398E524C-76EC-0C48-F4B6-387F78436EEE}"/>
              </a:ext>
            </a:extLst>
          </p:cNvPr>
          <p:cNvPicPr>
            <a:picLocks noChangeAspect="1"/>
          </p:cNvPicPr>
          <p:nvPr/>
        </p:nvPicPr>
        <p:blipFill>
          <a:blip r:embed="rId11"/>
          <a:stretch>
            <a:fillRect/>
          </a:stretch>
        </p:blipFill>
        <p:spPr>
          <a:xfrm>
            <a:off x="7536180" y="806832"/>
            <a:ext cx="4495800" cy="4648200"/>
          </a:xfrm>
          <a:prstGeom prst="rect">
            <a:avLst/>
          </a:prstGeom>
        </p:spPr>
      </p:pic>
    </p:spTree>
    <p:extLst>
      <p:ext uri="{BB962C8B-B14F-4D97-AF65-F5344CB8AC3E}">
        <p14:creationId xmlns:p14="http://schemas.microsoft.com/office/powerpoint/2010/main" val="610005866"/>
      </p:ext>
    </p:extLst>
  </p:cSld>
  <p:clrMapOvr>
    <a:masterClrMapping/>
  </p:clrMapOvr>
</p:sld>
</file>

<file path=ppt/theme/theme1.xml><?xml version="1.0" encoding="utf-8"?>
<a:theme xmlns:a="http://schemas.openxmlformats.org/drawingml/2006/main" name="AccentBoxVTI">
  <a:themeElements>
    <a:clrScheme name="AnalogousFromRegularSeed_2SEEDS">
      <a:dk1>
        <a:srgbClr val="000000"/>
      </a:dk1>
      <a:lt1>
        <a:srgbClr val="FFFFFF"/>
      </a:lt1>
      <a:dk2>
        <a:srgbClr val="1B2F2E"/>
      </a:dk2>
      <a:lt2>
        <a:srgbClr val="F3F1F0"/>
      </a:lt2>
      <a:accent1>
        <a:srgbClr val="3B9EB1"/>
      </a:accent1>
      <a:accent2>
        <a:srgbClr val="46B196"/>
      </a:accent2>
      <a:accent3>
        <a:srgbClr val="4D7EC3"/>
      </a:accent3>
      <a:accent4>
        <a:srgbClr val="B13B3E"/>
      </a:accent4>
      <a:accent5>
        <a:srgbClr val="C37B4D"/>
      </a:accent5>
      <a:accent6>
        <a:srgbClr val="B19A3B"/>
      </a:accent6>
      <a:hlink>
        <a:srgbClr val="C05944"/>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456</TotalTime>
  <Words>1709</Words>
  <Application>Microsoft Office PowerPoint</Application>
  <PresentationFormat>Widescreen</PresentationFormat>
  <Paragraphs>100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Neue Haas Grotesk Text Pro</vt:lpstr>
      <vt:lpstr>AccentBoxVTI</vt:lpstr>
      <vt:lpstr>PowerPoint Presentation</vt:lpstr>
      <vt:lpstr>PowerPoint Presentation</vt:lpstr>
      <vt:lpstr>PowerPoint Presentation</vt:lpstr>
      <vt:lpstr>  - Raffles Hotel was named after Sir Stamford Raffles, the founder of modern Singapore. It was designed by Regent Alfred John Bidwell of Swan and Maclaren, and the construction was completed in 1887. Throughout its history, the hotel has undergone several renovations and expansions, but it has managed to maintain its distinctive colonial charm</vt:lpstr>
      <vt:lpstr>PowerPoint Presentation</vt:lpstr>
      <vt:lpstr>. Luxury Travelers: Raffles Hotel is renowned for its opulence, elegance, and exceptional service, making it a preferred choice for luxury travelers. The hotel offers luxurious accommodations, top-notch facilities, and a sense of exclusivity that appeals to affluent individuals seeking a premium travel experience. These travelers value the hotel's rich history, heritage, and its association with luxury and sophistication.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stela guriuc</dc:creator>
  <cp:lastModifiedBy>stela guriuc</cp:lastModifiedBy>
  <cp:revision>18</cp:revision>
  <dcterms:created xsi:type="dcterms:W3CDTF">2023-10-22T15:07:27Z</dcterms:created>
  <dcterms:modified xsi:type="dcterms:W3CDTF">2023-10-22T22:44:19Z</dcterms:modified>
</cp:coreProperties>
</file>