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9" r:id="rId4"/>
  </p:sldMasterIdLst>
  <p:notesMasterIdLst>
    <p:notesMasterId r:id="rId14"/>
  </p:notesMasterIdLst>
  <p:sldIdLst>
    <p:sldId id="256" r:id="rId5"/>
    <p:sldId id="257" r:id="rId6"/>
    <p:sldId id="258" r:id="rId7"/>
    <p:sldId id="259" r:id="rId8"/>
    <p:sldId id="264" r:id="rId9"/>
    <p:sldId id="260" r:id="rId10"/>
    <p:sldId id="261" r:id="rId11"/>
    <p:sldId id="262" r:id="rId12"/>
    <p:sldId id="263" r:id="rId13"/>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22CB70-5F17-442E-9805-A9713FC616D1}" v="1" dt="2026-06-11T14:17:43.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0" d="100"/>
          <a:sy n="130" d="100"/>
        </p:scale>
        <p:origin x="77" y="134"/>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vette Nozipho Tshuma (2210553)" userId="S::2210553@student.uwtsd.ac.uk::29b03796-6991-4d30-9554-2de0ea2ef897" providerId="AD" clId="Web-{3E1F93FC-7582-5CDF-4605-3A1B58C0B290}"/>
    <pc:docChg chg="mod modSld addMainMaster delMainMaster modMainMaster setSldSz">
      <pc:chgData name="Yvette Nozipho Tshuma (2210553)" userId="S::2210553@student.uwtsd.ac.uk::29b03796-6991-4d30-9554-2de0ea2ef897" providerId="AD" clId="Web-{3E1F93FC-7582-5CDF-4605-3A1B58C0B290}" dt="2026-05-28T15:59:10.925" v="5"/>
      <pc:docMkLst>
        <pc:docMk/>
      </pc:docMkLst>
      <pc:sldChg chg="modSp mod modTransition modClrScheme chgLayout">
        <pc:chgData name="Yvette Nozipho Tshuma (2210553)" userId="S::2210553@student.uwtsd.ac.uk::29b03796-6991-4d30-9554-2de0ea2ef897" providerId="AD" clId="Web-{3E1F93FC-7582-5CDF-4605-3A1B58C0B290}" dt="2026-05-28T15:59:10.925" v="5"/>
        <pc:sldMkLst>
          <pc:docMk/>
          <pc:sldMk cId="0" sldId="256"/>
        </pc:sldMkLst>
        <pc:spChg chg="mod">
          <ac:chgData name="Yvette Nozipho Tshuma (2210553)" userId="S::2210553@student.uwtsd.ac.uk::29b03796-6991-4d30-9554-2de0ea2ef897" providerId="AD" clId="Web-{3E1F93FC-7582-5CDF-4605-3A1B58C0B290}" dt="2026-05-28T15:59:10.925" v="5"/>
          <ac:spMkLst>
            <pc:docMk/>
            <pc:sldMk cId="0" sldId="256"/>
            <ac:spMk id="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6"/>
            <ac:spMk id="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6"/>
            <ac:spMk id="4"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6"/>
            <ac:spMk id="6"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6"/>
            <ac:spMk id="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6"/>
            <ac:spMk id="8"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6"/>
            <ac:spMk id="9"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6"/>
            <ac:spMk id="11" creationId="{00000000-0000-0000-0000-000000000000}"/>
          </ac:spMkLst>
        </pc:spChg>
        <pc:picChg chg="mod">
          <ac:chgData name="Yvette Nozipho Tshuma (2210553)" userId="S::2210553@student.uwtsd.ac.uk::29b03796-6991-4d30-9554-2de0ea2ef897" providerId="AD" clId="Web-{3E1F93FC-7582-5CDF-4605-3A1B58C0B290}" dt="2026-05-28T15:59:10.925" v="5"/>
          <ac:picMkLst>
            <pc:docMk/>
            <pc:sldMk cId="0" sldId="256"/>
            <ac:picMk id="5" creationId="{00000000-0000-0000-0000-000000000000}"/>
          </ac:picMkLst>
        </pc:picChg>
        <pc:picChg chg="mod">
          <ac:chgData name="Yvette Nozipho Tshuma (2210553)" userId="S::2210553@student.uwtsd.ac.uk::29b03796-6991-4d30-9554-2de0ea2ef897" providerId="AD" clId="Web-{3E1F93FC-7582-5CDF-4605-3A1B58C0B290}" dt="2026-05-28T15:59:10.925" v="5"/>
          <ac:picMkLst>
            <pc:docMk/>
            <pc:sldMk cId="0" sldId="256"/>
            <ac:picMk id="13" creationId="{91447073-147A-4FA8-A9B7-8EDCD4C8F6C3}"/>
          </ac:picMkLst>
        </pc:picChg>
      </pc:sldChg>
      <pc:sldChg chg="modSp mod modClrScheme chgLayout">
        <pc:chgData name="Yvette Nozipho Tshuma (2210553)" userId="S::2210553@student.uwtsd.ac.uk::29b03796-6991-4d30-9554-2de0ea2ef897" providerId="AD" clId="Web-{3E1F93FC-7582-5CDF-4605-3A1B58C0B290}" dt="2026-05-28T15:59:10.925" v="5"/>
        <pc:sldMkLst>
          <pc:docMk/>
          <pc:sldMk cId="0" sldId="257"/>
        </pc:sldMkLst>
        <pc:spChg chg="mod">
          <ac:chgData name="Yvette Nozipho Tshuma (2210553)" userId="S::2210553@student.uwtsd.ac.uk::29b03796-6991-4d30-9554-2de0ea2ef897" providerId="AD" clId="Web-{3E1F93FC-7582-5CDF-4605-3A1B58C0B290}" dt="2026-05-28T15:59:10.925" v="5"/>
          <ac:spMkLst>
            <pc:docMk/>
            <pc:sldMk cId="0" sldId="257"/>
            <ac:spMk id="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5"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6"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9"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11" creationId="{00000000-0000-0000-0000-000000000000}"/>
          </ac:spMkLst>
        </pc:spChg>
        <pc:spChg chg="mod">
          <ac:chgData name="Yvette Nozipho Tshuma (2210553)" userId="S::2210553@student.uwtsd.ac.uk::29b03796-6991-4d30-9554-2de0ea2ef897" providerId="AD" clId="Web-{3E1F93FC-7582-5CDF-4605-3A1B58C0B290}" dt="2026-05-28T15:57:46.153" v="2"/>
          <ac:spMkLst>
            <pc:docMk/>
            <pc:sldMk cId="0" sldId="257"/>
            <ac:spMk id="1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14"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1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18"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7"/>
            <ac:spMk id="21" creationId="{00000000-0000-0000-0000-000000000000}"/>
          </ac:spMkLst>
        </pc:spChg>
      </pc:sldChg>
      <pc:sldChg chg="modSp mod modClrScheme chgLayout">
        <pc:chgData name="Yvette Nozipho Tshuma (2210553)" userId="S::2210553@student.uwtsd.ac.uk::29b03796-6991-4d30-9554-2de0ea2ef897" providerId="AD" clId="Web-{3E1F93FC-7582-5CDF-4605-3A1B58C0B290}" dt="2026-05-28T15:59:10.925" v="5"/>
        <pc:sldMkLst>
          <pc:docMk/>
          <pc:sldMk cId="0" sldId="258"/>
        </pc:sldMkLst>
        <pc:spChg chg="mod">
          <ac:chgData name="Yvette Nozipho Tshuma (2210553)" userId="S::2210553@student.uwtsd.ac.uk::29b03796-6991-4d30-9554-2de0ea2ef897" providerId="AD" clId="Web-{3E1F93FC-7582-5CDF-4605-3A1B58C0B290}" dt="2026-05-28T15:59:10.925" v="5"/>
          <ac:spMkLst>
            <pc:docMk/>
            <pc:sldMk cId="0" sldId="258"/>
            <ac:spMk id="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4"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6"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8"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10"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11"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1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1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8"/>
            <ac:spMk id="16" creationId="{00000000-0000-0000-0000-000000000000}"/>
          </ac:spMkLst>
        </pc:spChg>
      </pc:sldChg>
      <pc:sldChg chg="modSp mod modClrScheme chgLayout">
        <pc:chgData name="Yvette Nozipho Tshuma (2210553)" userId="S::2210553@student.uwtsd.ac.uk::29b03796-6991-4d30-9554-2de0ea2ef897" providerId="AD" clId="Web-{3E1F93FC-7582-5CDF-4605-3A1B58C0B290}" dt="2026-05-28T15:59:10.925" v="5"/>
        <pc:sldMkLst>
          <pc:docMk/>
          <pc:sldMk cId="0" sldId="259"/>
        </pc:sldMkLst>
        <pc:spChg chg="mod">
          <ac:chgData name="Yvette Nozipho Tshuma (2210553)" userId="S::2210553@student.uwtsd.ac.uk::29b03796-6991-4d30-9554-2de0ea2ef897" providerId="AD" clId="Web-{3E1F93FC-7582-5CDF-4605-3A1B58C0B290}" dt="2026-05-28T15:59:10.925" v="5"/>
          <ac:spMkLst>
            <pc:docMk/>
            <pc:sldMk cId="0" sldId="259"/>
            <ac:spMk id="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10"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11"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14"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15"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18"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19"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59"/>
            <ac:spMk id="22" creationId="{00000000-0000-0000-0000-000000000000}"/>
          </ac:spMkLst>
        </pc:spChg>
      </pc:sldChg>
      <pc:sldChg chg="modSp mod modClrScheme chgLayout">
        <pc:chgData name="Yvette Nozipho Tshuma (2210553)" userId="S::2210553@student.uwtsd.ac.uk::29b03796-6991-4d30-9554-2de0ea2ef897" providerId="AD" clId="Web-{3E1F93FC-7582-5CDF-4605-3A1B58C0B290}" dt="2026-05-28T15:59:10.925" v="5"/>
        <pc:sldMkLst>
          <pc:docMk/>
          <pc:sldMk cId="0" sldId="260"/>
        </pc:sldMkLst>
        <pc:spChg chg="mod">
          <ac:chgData name="Yvette Nozipho Tshuma (2210553)" userId="S::2210553@student.uwtsd.ac.uk::29b03796-6991-4d30-9554-2de0ea2ef897" providerId="AD" clId="Web-{3E1F93FC-7582-5CDF-4605-3A1B58C0B290}" dt="2026-05-28T15:59:10.925" v="5"/>
          <ac:spMkLst>
            <pc:docMk/>
            <pc:sldMk cId="0" sldId="260"/>
            <ac:spMk id="5"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9"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1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19"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21"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2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29"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30"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0"/>
            <ac:spMk id="31" creationId="{00000000-0000-0000-0000-000000000000}"/>
          </ac:spMkLst>
        </pc:spChg>
      </pc:sldChg>
      <pc:sldChg chg="modSp mod modClrScheme chgLayout">
        <pc:chgData name="Yvette Nozipho Tshuma (2210553)" userId="S::2210553@student.uwtsd.ac.uk::29b03796-6991-4d30-9554-2de0ea2ef897" providerId="AD" clId="Web-{3E1F93FC-7582-5CDF-4605-3A1B58C0B290}" dt="2026-05-28T15:59:10.925" v="5"/>
        <pc:sldMkLst>
          <pc:docMk/>
          <pc:sldMk cId="0" sldId="261"/>
        </pc:sldMkLst>
        <pc:spChg chg="mod">
          <ac:chgData name="Yvette Nozipho Tshuma (2210553)" userId="S::2210553@student.uwtsd.ac.uk::29b03796-6991-4d30-9554-2de0ea2ef897" providerId="AD" clId="Web-{3E1F93FC-7582-5CDF-4605-3A1B58C0B290}" dt="2026-05-28T15:59:10.925" v="5"/>
          <ac:spMkLst>
            <pc:docMk/>
            <pc:sldMk cId="0" sldId="261"/>
            <ac:spMk id="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5"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10"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14"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1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2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2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1"/>
            <ac:spMk id="26" creationId="{00000000-0000-0000-0000-000000000000}"/>
          </ac:spMkLst>
        </pc:spChg>
      </pc:sldChg>
      <pc:sldChg chg="modSp mod modClrScheme chgLayout">
        <pc:chgData name="Yvette Nozipho Tshuma (2210553)" userId="S::2210553@student.uwtsd.ac.uk::29b03796-6991-4d30-9554-2de0ea2ef897" providerId="AD" clId="Web-{3E1F93FC-7582-5CDF-4605-3A1B58C0B290}" dt="2026-05-28T15:59:10.925" v="5"/>
        <pc:sldMkLst>
          <pc:docMk/>
          <pc:sldMk cId="0" sldId="262"/>
        </pc:sldMkLst>
        <pc:spChg chg="mod">
          <ac:chgData name="Yvette Nozipho Tshuma (2210553)" userId="S::2210553@student.uwtsd.ac.uk::29b03796-6991-4d30-9554-2de0ea2ef897" providerId="AD" clId="Web-{3E1F93FC-7582-5CDF-4605-3A1B58C0B290}" dt="2026-05-28T15:59:10.925" v="5"/>
          <ac:spMkLst>
            <pc:docMk/>
            <pc:sldMk cId="0" sldId="262"/>
            <ac:spMk id="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4"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6"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7"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8"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10"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11"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2"/>
            <ac:spMk id="14" creationId="{00000000-0000-0000-0000-000000000000}"/>
          </ac:spMkLst>
        </pc:spChg>
        <pc:picChg chg="mod">
          <ac:chgData name="Yvette Nozipho Tshuma (2210553)" userId="S::2210553@student.uwtsd.ac.uk::29b03796-6991-4d30-9554-2de0ea2ef897" providerId="AD" clId="Web-{3E1F93FC-7582-5CDF-4605-3A1B58C0B290}" dt="2026-05-28T15:59:10.925" v="5"/>
          <ac:picMkLst>
            <pc:docMk/>
            <pc:sldMk cId="0" sldId="262"/>
            <ac:picMk id="5" creationId="{00000000-0000-0000-0000-000000000000}"/>
          </ac:picMkLst>
        </pc:picChg>
      </pc:sldChg>
      <pc:sldChg chg="modSp mod modClrScheme chgLayout">
        <pc:chgData name="Yvette Nozipho Tshuma (2210553)" userId="S::2210553@student.uwtsd.ac.uk::29b03796-6991-4d30-9554-2de0ea2ef897" providerId="AD" clId="Web-{3E1F93FC-7582-5CDF-4605-3A1B58C0B290}" dt="2026-05-28T15:59:10.925" v="5"/>
        <pc:sldMkLst>
          <pc:docMk/>
          <pc:sldMk cId="0" sldId="263"/>
        </pc:sldMkLst>
        <pc:spChg chg="mod">
          <ac:chgData name="Yvette Nozipho Tshuma (2210553)" userId="S::2210553@student.uwtsd.ac.uk::29b03796-6991-4d30-9554-2de0ea2ef897" providerId="AD" clId="Web-{3E1F93FC-7582-5CDF-4605-3A1B58C0B290}" dt="2026-05-28T15:59:10.925" v="5"/>
          <ac:spMkLst>
            <pc:docMk/>
            <pc:sldMk cId="0" sldId="263"/>
            <ac:spMk id="2"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3"/>
            <ac:spMk id="3"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3"/>
            <ac:spMk id="4"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3"/>
            <ac:spMk id="5" creationId="{00000000-0000-0000-0000-000000000000}"/>
          </ac:spMkLst>
        </pc:spChg>
        <pc:spChg chg="mod">
          <ac:chgData name="Yvette Nozipho Tshuma (2210553)" userId="S::2210553@student.uwtsd.ac.uk::29b03796-6991-4d30-9554-2de0ea2ef897" providerId="AD" clId="Web-{3E1F93FC-7582-5CDF-4605-3A1B58C0B290}" dt="2026-05-28T15:59:10.925" v="5"/>
          <ac:spMkLst>
            <pc:docMk/>
            <pc:sldMk cId="0" sldId="263"/>
            <ac:spMk id="6" creationId="{00000000-0000-0000-0000-000000000000}"/>
          </ac:spMkLst>
        </pc:spChg>
      </pc:sldChg>
    </pc:docChg>
  </pc:docChgLst>
  <pc:docChgLst>
    <pc:chgData name="Yvette Nozipho Tshuma (2210553)" userId="29b03796-6991-4d30-9554-2de0ea2ef897" providerId="ADAL" clId="{D9C9C35F-146A-4E26-AB88-8E014DE535B7}"/>
    <pc:docChg chg="undo redo custSel addSld delSld modSld sldOrd modMainMaster">
      <pc:chgData name="Yvette Nozipho Tshuma (2210553)" userId="29b03796-6991-4d30-9554-2de0ea2ef897" providerId="ADAL" clId="{D9C9C35F-146A-4E26-AB88-8E014DE535B7}" dt="2026-06-11T16:26:54.864" v="779"/>
      <pc:docMkLst>
        <pc:docMk/>
      </pc:docMkLst>
      <pc:sldChg chg="addSp delSp modSp mod ord setBg modClrScheme chgLayout">
        <pc:chgData name="Yvette Nozipho Tshuma (2210553)" userId="29b03796-6991-4d30-9554-2de0ea2ef897" providerId="ADAL" clId="{D9C9C35F-146A-4E26-AB88-8E014DE535B7}" dt="2026-06-11T16:26:54.864" v="779"/>
        <pc:sldMkLst>
          <pc:docMk/>
          <pc:sldMk cId="0" sldId="256"/>
        </pc:sldMkLst>
        <pc:spChg chg="mod">
          <ac:chgData name="Yvette Nozipho Tshuma (2210553)" userId="29b03796-6991-4d30-9554-2de0ea2ef897" providerId="ADAL" clId="{D9C9C35F-146A-4E26-AB88-8E014DE535B7}" dt="2026-06-04T12:59:28.545" v="674" actId="962"/>
          <ac:spMkLst>
            <pc:docMk/>
            <pc:sldMk cId="0" sldId="256"/>
            <ac:spMk id="2" creationId="{00000000-0000-0000-0000-000000000000}"/>
          </ac:spMkLst>
        </pc:spChg>
        <pc:spChg chg="mod">
          <ac:chgData name="Yvette Nozipho Tshuma (2210553)" userId="29b03796-6991-4d30-9554-2de0ea2ef897" providerId="ADAL" clId="{D9C9C35F-146A-4E26-AB88-8E014DE535B7}" dt="2026-06-04T13:25:35.889" v="773" actId="20577"/>
          <ac:spMkLst>
            <pc:docMk/>
            <pc:sldMk cId="0" sldId="256"/>
            <ac:spMk id="3" creationId="{00000000-0000-0000-0000-000000000000}"/>
          </ac:spMkLst>
        </pc:spChg>
        <pc:spChg chg="mod">
          <ac:chgData name="Yvette Nozipho Tshuma (2210553)" userId="29b03796-6991-4d30-9554-2de0ea2ef897" providerId="ADAL" clId="{D9C9C35F-146A-4E26-AB88-8E014DE535B7}" dt="2026-06-04T13:24:41.919" v="757" actId="20577"/>
          <ac:spMkLst>
            <pc:docMk/>
            <pc:sldMk cId="0" sldId="256"/>
            <ac:spMk id="6" creationId="{00000000-0000-0000-0000-000000000000}"/>
          </ac:spMkLst>
        </pc:spChg>
        <pc:spChg chg="mod">
          <ac:chgData name="Yvette Nozipho Tshuma (2210553)" userId="29b03796-6991-4d30-9554-2de0ea2ef897" providerId="ADAL" clId="{D9C9C35F-146A-4E26-AB88-8E014DE535B7}" dt="2026-06-04T12:59:28.559" v="676" actId="962"/>
          <ac:spMkLst>
            <pc:docMk/>
            <pc:sldMk cId="0" sldId="256"/>
            <ac:spMk id="8" creationId="{00000000-0000-0000-0000-000000000000}"/>
          </ac:spMkLst>
        </pc:spChg>
        <pc:spChg chg="mod">
          <ac:chgData name="Yvette Nozipho Tshuma (2210553)" userId="29b03796-6991-4d30-9554-2de0ea2ef897" providerId="ADAL" clId="{D9C9C35F-146A-4E26-AB88-8E014DE535B7}" dt="2026-06-04T12:59:28.562" v="677" actId="962"/>
          <ac:spMkLst>
            <pc:docMk/>
            <pc:sldMk cId="0" sldId="256"/>
            <ac:spMk id="11" creationId="{00000000-0000-0000-0000-000000000000}"/>
          </ac:spMkLst>
        </pc:spChg>
      </pc:sldChg>
      <pc:sldChg chg="mod setBg modClrScheme chgLayout">
        <pc:chgData name="Yvette Nozipho Tshuma (2210553)" userId="29b03796-6991-4d30-9554-2de0ea2ef897" providerId="ADAL" clId="{D9C9C35F-146A-4E26-AB88-8E014DE535B7}" dt="2026-05-28T16:09:27.228" v="2"/>
        <pc:sldMkLst>
          <pc:docMk/>
          <pc:sldMk cId="0" sldId="257"/>
        </pc:sldMkLst>
      </pc:sldChg>
      <pc:sldChg chg="modSp mod setBg">
        <pc:chgData name="Yvette Nozipho Tshuma (2210553)" userId="29b03796-6991-4d30-9554-2de0ea2ef897" providerId="ADAL" clId="{D9C9C35F-146A-4E26-AB88-8E014DE535B7}" dt="2026-06-04T12:59:28.590" v="680" actId="962"/>
        <pc:sldMkLst>
          <pc:docMk/>
          <pc:sldMk cId="0" sldId="258"/>
        </pc:sldMkLst>
        <pc:spChg chg="mod">
          <ac:chgData name="Yvette Nozipho Tshuma (2210553)" userId="29b03796-6991-4d30-9554-2de0ea2ef897" providerId="ADAL" clId="{D9C9C35F-146A-4E26-AB88-8E014DE535B7}" dt="2026-06-04T12:59:28.582" v="678" actId="962"/>
          <ac:spMkLst>
            <pc:docMk/>
            <pc:sldMk cId="0" sldId="258"/>
            <ac:spMk id="4" creationId="{00000000-0000-0000-0000-000000000000}"/>
          </ac:spMkLst>
        </pc:spChg>
        <pc:spChg chg="mod">
          <ac:chgData name="Yvette Nozipho Tshuma (2210553)" userId="29b03796-6991-4d30-9554-2de0ea2ef897" providerId="ADAL" clId="{D9C9C35F-146A-4E26-AB88-8E014DE535B7}" dt="2026-06-04T12:59:28.587" v="679" actId="962"/>
          <ac:spMkLst>
            <pc:docMk/>
            <pc:sldMk cId="0" sldId="258"/>
            <ac:spMk id="8" creationId="{00000000-0000-0000-0000-000000000000}"/>
          </ac:spMkLst>
        </pc:spChg>
        <pc:spChg chg="mod">
          <ac:chgData name="Yvette Nozipho Tshuma (2210553)" userId="29b03796-6991-4d30-9554-2de0ea2ef897" providerId="ADAL" clId="{D9C9C35F-146A-4E26-AB88-8E014DE535B7}" dt="2026-06-02T11:37:55.096" v="152" actId="20577"/>
          <ac:spMkLst>
            <pc:docMk/>
            <pc:sldMk cId="0" sldId="258"/>
            <ac:spMk id="11" creationId="{00000000-0000-0000-0000-000000000000}"/>
          </ac:spMkLst>
        </pc:spChg>
        <pc:spChg chg="mod">
          <ac:chgData name="Yvette Nozipho Tshuma (2210553)" userId="29b03796-6991-4d30-9554-2de0ea2ef897" providerId="ADAL" clId="{D9C9C35F-146A-4E26-AB88-8E014DE535B7}" dt="2026-06-04T12:59:28.590" v="680" actId="962"/>
          <ac:spMkLst>
            <pc:docMk/>
            <pc:sldMk cId="0" sldId="258"/>
            <ac:spMk id="12" creationId="{00000000-0000-0000-0000-000000000000}"/>
          </ac:spMkLst>
        </pc:spChg>
      </pc:sldChg>
      <pc:sldChg chg="delSp modSp setBg">
        <pc:chgData name="Yvette Nozipho Tshuma (2210553)" userId="29b03796-6991-4d30-9554-2de0ea2ef897" providerId="ADAL" clId="{D9C9C35F-146A-4E26-AB88-8E014DE535B7}" dt="2026-06-02T11:44:22.883" v="188" actId="478"/>
        <pc:sldMkLst>
          <pc:docMk/>
          <pc:sldMk cId="0" sldId="259"/>
        </pc:sldMkLst>
      </pc:sldChg>
      <pc:sldChg chg="modSp mod setBg">
        <pc:chgData name="Yvette Nozipho Tshuma (2210553)" userId="29b03796-6991-4d30-9554-2de0ea2ef897" providerId="ADAL" clId="{D9C9C35F-146A-4E26-AB88-8E014DE535B7}" dt="2026-06-04T12:59:28.609" v="681" actId="962"/>
        <pc:sldMkLst>
          <pc:docMk/>
          <pc:sldMk cId="0" sldId="260"/>
        </pc:sldMkLst>
        <pc:spChg chg="mod">
          <ac:chgData name="Yvette Nozipho Tshuma (2210553)" userId="29b03796-6991-4d30-9554-2de0ea2ef897" providerId="ADAL" clId="{D9C9C35F-146A-4E26-AB88-8E014DE535B7}" dt="2026-06-04T12:59:28.609" v="681" actId="962"/>
          <ac:spMkLst>
            <pc:docMk/>
            <pc:sldMk cId="0" sldId="260"/>
            <ac:spMk id="29" creationId="{00000000-0000-0000-0000-000000000000}"/>
          </ac:spMkLst>
        </pc:spChg>
      </pc:sldChg>
      <pc:sldChg chg="modSp mod setBg">
        <pc:chgData name="Yvette Nozipho Tshuma (2210553)" userId="29b03796-6991-4d30-9554-2de0ea2ef897" providerId="ADAL" clId="{D9C9C35F-146A-4E26-AB88-8E014DE535B7}" dt="2026-06-04T12:59:28.627" v="682" actId="962"/>
        <pc:sldMkLst>
          <pc:docMk/>
          <pc:sldMk cId="0" sldId="261"/>
        </pc:sldMkLst>
        <pc:spChg chg="mod">
          <ac:chgData name="Yvette Nozipho Tshuma (2210553)" userId="29b03796-6991-4d30-9554-2de0ea2ef897" providerId="ADAL" clId="{D9C9C35F-146A-4E26-AB88-8E014DE535B7}" dt="2026-06-04T12:59:28.627" v="682" actId="962"/>
          <ac:spMkLst>
            <pc:docMk/>
            <pc:sldMk cId="0" sldId="261"/>
            <ac:spMk id="7" creationId="{00000000-0000-0000-0000-000000000000}"/>
          </ac:spMkLst>
        </pc:spChg>
      </pc:sldChg>
      <pc:sldChg chg="modSp mod setBg">
        <pc:chgData name="Yvette Nozipho Tshuma (2210553)" userId="29b03796-6991-4d30-9554-2de0ea2ef897" providerId="ADAL" clId="{D9C9C35F-146A-4E26-AB88-8E014DE535B7}" dt="2026-06-04T12:59:28.650" v="684" actId="962"/>
        <pc:sldMkLst>
          <pc:docMk/>
          <pc:sldMk cId="0" sldId="262"/>
        </pc:sldMkLst>
        <pc:spChg chg="mod">
          <ac:chgData name="Yvette Nozipho Tshuma (2210553)" userId="29b03796-6991-4d30-9554-2de0ea2ef897" providerId="ADAL" clId="{D9C9C35F-146A-4E26-AB88-8E014DE535B7}" dt="2026-06-04T12:59:28.646" v="683" actId="962"/>
          <ac:spMkLst>
            <pc:docMk/>
            <pc:sldMk cId="0" sldId="262"/>
            <ac:spMk id="4" creationId="{00000000-0000-0000-0000-000000000000}"/>
          </ac:spMkLst>
        </pc:spChg>
        <pc:spChg chg="mod">
          <ac:chgData name="Yvette Nozipho Tshuma (2210553)" userId="29b03796-6991-4d30-9554-2de0ea2ef897" providerId="ADAL" clId="{D9C9C35F-146A-4E26-AB88-8E014DE535B7}" dt="2026-06-04T12:59:28.650" v="684" actId="962"/>
          <ac:spMkLst>
            <pc:docMk/>
            <pc:sldMk cId="0" sldId="262"/>
            <ac:spMk id="8" creationId="{00000000-0000-0000-0000-000000000000}"/>
          </ac:spMkLst>
        </pc:spChg>
      </pc:sldChg>
      <pc:sldChg chg="addSp delSp modSp mod setBg">
        <pc:chgData name="Yvette Nozipho Tshuma (2210553)" userId="29b03796-6991-4d30-9554-2de0ea2ef897" providerId="ADAL" clId="{D9C9C35F-146A-4E26-AB88-8E014DE535B7}" dt="2026-06-04T13:01:02.168" v="692" actId="962"/>
        <pc:sldMkLst>
          <pc:docMk/>
          <pc:sldMk cId="0" sldId="263"/>
        </pc:sldMkLst>
        <pc:spChg chg="mod">
          <ac:chgData name="Yvette Nozipho Tshuma (2210553)" userId="29b03796-6991-4d30-9554-2de0ea2ef897" providerId="ADAL" clId="{D9C9C35F-146A-4E26-AB88-8E014DE535B7}" dt="2026-06-04T13:01:02.168" v="692" actId="962"/>
          <ac:spMkLst>
            <pc:docMk/>
            <pc:sldMk cId="0" sldId="263"/>
            <ac:spMk id="2" creationId="{00000000-0000-0000-0000-000000000000}"/>
          </ac:spMkLst>
        </pc:spChg>
        <pc:spChg chg="mod">
          <ac:chgData name="Yvette Nozipho Tshuma (2210553)" userId="29b03796-6991-4d30-9554-2de0ea2ef897" providerId="ADAL" clId="{D9C9C35F-146A-4E26-AB88-8E014DE535B7}" dt="2026-06-04T13:01:01.203" v="691" actId="962"/>
          <ac:spMkLst>
            <pc:docMk/>
            <pc:sldMk cId="0" sldId="263"/>
            <ac:spMk id="3" creationId="{00000000-0000-0000-0000-000000000000}"/>
          </ac:spMkLst>
        </pc:spChg>
        <pc:spChg chg="mod">
          <ac:chgData name="Yvette Nozipho Tshuma (2210553)" userId="29b03796-6991-4d30-9554-2de0ea2ef897" providerId="ADAL" clId="{D9C9C35F-146A-4E26-AB88-8E014DE535B7}" dt="2026-06-04T13:01:00.067" v="690" actId="962"/>
          <ac:spMkLst>
            <pc:docMk/>
            <pc:sldMk cId="0" sldId="263"/>
            <ac:spMk id="6" creationId="{00000000-0000-0000-0000-000000000000}"/>
          </ac:spMkLst>
        </pc:spChg>
        <pc:spChg chg="add mod">
          <ac:chgData name="Yvette Nozipho Tshuma (2210553)" userId="29b03796-6991-4d30-9554-2de0ea2ef897" providerId="ADAL" clId="{D9C9C35F-146A-4E26-AB88-8E014DE535B7}" dt="2026-06-02T14:34:03.928" v="673" actId="20577"/>
          <ac:spMkLst>
            <pc:docMk/>
            <pc:sldMk cId="0" sldId="263"/>
            <ac:spMk id="8" creationId="{D1445F50-48A5-7F0E-D83A-BD828DE361AD}"/>
          </ac:spMkLst>
        </pc:spChg>
      </pc:sldChg>
      <pc:sldChg chg="addSp modSp new">
        <pc:chgData name="Yvette Nozipho Tshuma (2210553)" userId="29b03796-6991-4d30-9554-2de0ea2ef897" providerId="ADAL" clId="{D9C9C35F-146A-4E26-AB88-8E014DE535B7}" dt="2026-06-02T12:24:00.851" v="362" actId="1076"/>
        <pc:sldMkLst>
          <pc:docMk/>
          <pc:sldMk cId="3415977443" sldId="264"/>
        </pc:sldMkLst>
        <pc:picChg chg="add mod">
          <ac:chgData name="Yvette Nozipho Tshuma (2210553)" userId="29b03796-6991-4d30-9554-2de0ea2ef897" providerId="ADAL" clId="{D9C9C35F-146A-4E26-AB88-8E014DE535B7}" dt="2026-06-02T12:24:00.851" v="362" actId="1076"/>
          <ac:picMkLst>
            <pc:docMk/>
            <pc:sldMk cId="3415977443" sldId="264"/>
            <ac:picMk id="2" creationId="{B06A2E1A-F0E8-1A28-F2F2-CCD02EEE2433}"/>
          </ac:picMkLst>
        </pc:picChg>
      </pc:sldChg>
      <pc:sldChg chg="new del ord">
        <pc:chgData name="Yvette Nozipho Tshuma (2210553)" userId="29b03796-6991-4d30-9554-2de0ea2ef897" providerId="ADAL" clId="{D9C9C35F-146A-4E26-AB88-8E014DE535B7}" dt="2026-06-11T15:56:45.764" v="777" actId="47"/>
        <pc:sldMkLst>
          <pc:docMk/>
          <pc:sldMk cId="713604860" sldId="265"/>
        </pc:sldMkLst>
      </pc:sldChg>
    </pc:docChg>
  </pc:docChgLst>
  <pc:docChgLst>
    <pc:chgData name="Yvette Nozipho Tshuma (2210553)" userId="S::2210553@student.uwtsd.ac.uk::29b03796-6991-4d30-9554-2de0ea2ef897" providerId="AD" clId="Web-{253A8274-0072-B50D-CAE0-9BB3574142F3}"/>
    <pc:docChg chg="mod modSld addMainMaster delMainMaster">
      <pc:chgData name="Yvette Nozipho Tshuma (2210553)" userId="S::2210553@student.uwtsd.ac.uk::29b03796-6991-4d30-9554-2de0ea2ef897" providerId="AD" clId="Web-{253A8274-0072-B50D-CAE0-9BB3574142F3}" dt="2026-05-28T14:41:29.931" v="0"/>
      <pc:docMkLst>
        <pc:docMk/>
      </pc:docMkLst>
      <pc:sldChg chg="mod modClrScheme chgLayout">
        <pc:chgData name="Yvette Nozipho Tshuma (2210553)" userId="S::2210553@student.uwtsd.ac.uk::29b03796-6991-4d30-9554-2de0ea2ef897" providerId="AD" clId="Web-{253A8274-0072-B50D-CAE0-9BB3574142F3}" dt="2026-05-28T14:41:29.931" v="0"/>
        <pc:sldMkLst>
          <pc:docMk/>
          <pc:sldMk cId="0" sldId="256"/>
        </pc:sldMkLst>
      </pc:sldChg>
      <pc:sldChg chg="mod modClrScheme chgLayout">
        <pc:chgData name="Yvette Nozipho Tshuma (2210553)" userId="S::2210553@student.uwtsd.ac.uk::29b03796-6991-4d30-9554-2de0ea2ef897" providerId="AD" clId="Web-{253A8274-0072-B50D-CAE0-9BB3574142F3}" dt="2026-05-28T14:41:29.931" v="0"/>
        <pc:sldMkLst>
          <pc:docMk/>
          <pc:sldMk cId="0" sldId="257"/>
        </pc:sldMkLst>
      </pc:sldChg>
      <pc:sldChg chg="mod modClrScheme chgLayout">
        <pc:chgData name="Yvette Nozipho Tshuma (2210553)" userId="S::2210553@student.uwtsd.ac.uk::29b03796-6991-4d30-9554-2de0ea2ef897" providerId="AD" clId="Web-{253A8274-0072-B50D-CAE0-9BB3574142F3}" dt="2026-05-28T14:41:29.931" v="0"/>
        <pc:sldMkLst>
          <pc:docMk/>
          <pc:sldMk cId="0" sldId="258"/>
        </pc:sldMkLst>
      </pc:sldChg>
      <pc:sldChg chg="mod modClrScheme chgLayout">
        <pc:chgData name="Yvette Nozipho Tshuma (2210553)" userId="S::2210553@student.uwtsd.ac.uk::29b03796-6991-4d30-9554-2de0ea2ef897" providerId="AD" clId="Web-{253A8274-0072-B50D-CAE0-9BB3574142F3}" dt="2026-05-28T14:41:29.931" v="0"/>
        <pc:sldMkLst>
          <pc:docMk/>
          <pc:sldMk cId="0" sldId="259"/>
        </pc:sldMkLst>
      </pc:sldChg>
      <pc:sldChg chg="mod modClrScheme chgLayout">
        <pc:chgData name="Yvette Nozipho Tshuma (2210553)" userId="S::2210553@student.uwtsd.ac.uk::29b03796-6991-4d30-9554-2de0ea2ef897" providerId="AD" clId="Web-{253A8274-0072-B50D-CAE0-9BB3574142F3}" dt="2026-05-28T14:41:29.931" v="0"/>
        <pc:sldMkLst>
          <pc:docMk/>
          <pc:sldMk cId="0" sldId="260"/>
        </pc:sldMkLst>
      </pc:sldChg>
      <pc:sldChg chg="mod modClrScheme chgLayout">
        <pc:chgData name="Yvette Nozipho Tshuma (2210553)" userId="S::2210553@student.uwtsd.ac.uk::29b03796-6991-4d30-9554-2de0ea2ef897" providerId="AD" clId="Web-{253A8274-0072-B50D-CAE0-9BB3574142F3}" dt="2026-05-28T14:41:29.931" v="0"/>
        <pc:sldMkLst>
          <pc:docMk/>
          <pc:sldMk cId="0" sldId="261"/>
        </pc:sldMkLst>
      </pc:sldChg>
      <pc:sldChg chg="mod modClrScheme chgLayout">
        <pc:chgData name="Yvette Nozipho Tshuma (2210553)" userId="S::2210553@student.uwtsd.ac.uk::29b03796-6991-4d30-9554-2de0ea2ef897" providerId="AD" clId="Web-{253A8274-0072-B50D-CAE0-9BB3574142F3}" dt="2026-05-28T14:41:29.931" v="0"/>
        <pc:sldMkLst>
          <pc:docMk/>
          <pc:sldMk cId="0" sldId="262"/>
        </pc:sldMkLst>
      </pc:sldChg>
      <pc:sldChg chg="mod modClrScheme chgLayout">
        <pc:chgData name="Yvette Nozipho Tshuma (2210553)" userId="S::2210553@student.uwtsd.ac.uk::29b03796-6991-4d30-9554-2de0ea2ef897" providerId="AD" clId="Web-{253A8274-0072-B50D-CAE0-9BB3574142F3}" dt="2026-05-28T14:41:29.931" v="0"/>
        <pc:sldMkLst>
          <pc:docMk/>
          <pc:sldMk cId="0" sldId="263"/>
        </pc:sldMkLst>
      </pc:sldChg>
    </pc:docChg>
  </pc:docChgLst>
  <pc:docChgLst>
    <pc:chgData name="Yvette Nozipho Tshuma (2210553)" userId="S::2210553@student.uwtsd.ac.uk::29b03796-6991-4d30-9554-2de0ea2ef897" providerId="AD" clId="Web-{F3762752-9C96-6064-AF31-490794EF6763}"/>
    <pc:docChg chg="mod addSld delSld modSld addMainMaster delMainMaster">
      <pc:chgData name="Yvette Nozipho Tshuma (2210553)" userId="S::2210553@student.uwtsd.ac.uk::29b03796-6991-4d30-9554-2de0ea2ef897" providerId="AD" clId="Web-{F3762752-9C96-6064-AF31-490794EF6763}" dt="2026-06-09T12:52:22.042" v="3"/>
      <pc:docMkLst>
        <pc:docMk/>
      </pc:docMkLst>
      <pc:sldChg chg="mod modClrScheme chgLayout">
        <pc:chgData name="Yvette Nozipho Tshuma (2210553)" userId="S::2210553@student.uwtsd.ac.uk::29b03796-6991-4d30-9554-2de0ea2ef897" providerId="AD" clId="Web-{F3762752-9C96-6064-AF31-490794EF6763}" dt="2026-06-09T12:25:02.238" v="1"/>
        <pc:sldMkLst>
          <pc:docMk/>
          <pc:sldMk cId="0" sldId="256"/>
        </pc:sldMkLst>
      </pc:sldChg>
      <pc:sldChg chg="mod modClrScheme chgLayout">
        <pc:chgData name="Yvette Nozipho Tshuma (2210553)" userId="S::2210553@student.uwtsd.ac.uk::29b03796-6991-4d30-9554-2de0ea2ef897" providerId="AD" clId="Web-{F3762752-9C96-6064-AF31-490794EF6763}" dt="2026-06-09T12:25:02.238" v="1"/>
        <pc:sldMkLst>
          <pc:docMk/>
          <pc:sldMk cId="0" sldId="257"/>
        </pc:sldMkLst>
      </pc:sldChg>
      <pc:sldChg chg="mod modClrScheme chgLayout">
        <pc:chgData name="Yvette Nozipho Tshuma (2210553)" userId="S::2210553@student.uwtsd.ac.uk::29b03796-6991-4d30-9554-2de0ea2ef897" providerId="AD" clId="Web-{F3762752-9C96-6064-AF31-490794EF6763}" dt="2026-06-09T12:25:02.238" v="1"/>
        <pc:sldMkLst>
          <pc:docMk/>
          <pc:sldMk cId="0" sldId="258"/>
        </pc:sldMkLst>
      </pc:sldChg>
      <pc:sldChg chg="mod modClrScheme chgLayout">
        <pc:chgData name="Yvette Nozipho Tshuma (2210553)" userId="S::2210553@student.uwtsd.ac.uk::29b03796-6991-4d30-9554-2de0ea2ef897" providerId="AD" clId="Web-{F3762752-9C96-6064-AF31-490794EF6763}" dt="2026-06-09T12:25:02.238" v="1"/>
        <pc:sldMkLst>
          <pc:docMk/>
          <pc:sldMk cId="0" sldId="259"/>
        </pc:sldMkLst>
      </pc:sldChg>
      <pc:sldChg chg="mod modClrScheme chgLayout">
        <pc:chgData name="Yvette Nozipho Tshuma (2210553)" userId="S::2210553@student.uwtsd.ac.uk::29b03796-6991-4d30-9554-2de0ea2ef897" providerId="AD" clId="Web-{F3762752-9C96-6064-AF31-490794EF6763}" dt="2026-06-09T12:25:02.238" v="1"/>
        <pc:sldMkLst>
          <pc:docMk/>
          <pc:sldMk cId="0" sldId="260"/>
        </pc:sldMkLst>
      </pc:sldChg>
      <pc:sldChg chg="mod modClrScheme chgLayout">
        <pc:chgData name="Yvette Nozipho Tshuma (2210553)" userId="S::2210553@student.uwtsd.ac.uk::29b03796-6991-4d30-9554-2de0ea2ef897" providerId="AD" clId="Web-{F3762752-9C96-6064-AF31-490794EF6763}" dt="2026-06-09T12:25:02.238" v="1"/>
        <pc:sldMkLst>
          <pc:docMk/>
          <pc:sldMk cId="0" sldId="261"/>
        </pc:sldMkLst>
      </pc:sldChg>
      <pc:sldChg chg="mod modClrScheme chgLayout">
        <pc:chgData name="Yvette Nozipho Tshuma (2210553)" userId="S::2210553@student.uwtsd.ac.uk::29b03796-6991-4d30-9554-2de0ea2ef897" providerId="AD" clId="Web-{F3762752-9C96-6064-AF31-490794EF6763}" dt="2026-06-09T12:25:02.238" v="1"/>
        <pc:sldMkLst>
          <pc:docMk/>
          <pc:sldMk cId="0" sldId="262"/>
        </pc:sldMkLst>
      </pc:sldChg>
      <pc:sldChg chg="mod modClrScheme chgLayout">
        <pc:chgData name="Yvette Nozipho Tshuma (2210553)" userId="S::2210553@student.uwtsd.ac.uk::29b03796-6991-4d30-9554-2de0ea2ef897" providerId="AD" clId="Web-{F3762752-9C96-6064-AF31-490794EF6763}" dt="2026-06-09T12:25:02.238" v="1"/>
        <pc:sldMkLst>
          <pc:docMk/>
          <pc:sldMk cId="0" sldId="263"/>
        </pc:sldMkLst>
      </pc:sldChg>
      <pc:sldChg chg="mod modClrScheme chgLayout">
        <pc:chgData name="Yvette Nozipho Tshuma (2210553)" userId="S::2210553@student.uwtsd.ac.uk::29b03796-6991-4d30-9554-2de0ea2ef897" providerId="AD" clId="Web-{F3762752-9C96-6064-AF31-490794EF6763}" dt="2026-06-09T12:25:02.238" v="1"/>
        <pc:sldMkLst>
          <pc:docMk/>
          <pc:sldMk cId="3415977443" sldId="264"/>
        </pc:sldMkLst>
      </pc:sldChg>
      <pc:sldMasterChg chg="add addSldLayout modSldLayout">
        <pc:chgData name="Yvette Nozipho Tshuma (2210553)" userId="S::2210553@student.uwtsd.ac.uk::29b03796-6991-4d30-9554-2de0ea2ef897" providerId="AD" clId="Web-{F3762752-9C96-6064-AF31-490794EF6763}" dt="2026-06-09T12:25:02.238" v="1"/>
        <pc:sldMasterMkLst>
          <pc:docMk/>
          <pc:sldMasterMk cId="592088546" sldId="2147483929"/>
        </pc:sldMasterMkLst>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3657204554" sldId="2147483930"/>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2288036917" sldId="2147483931"/>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3412810157" sldId="2147483932"/>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1143245843" sldId="2147483933"/>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596165479" sldId="2147483934"/>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223704945" sldId="2147483935"/>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3949606529" sldId="2147483936"/>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3715643501" sldId="2147483937"/>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980142966" sldId="2147483938"/>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1923732738" sldId="2147483939"/>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3027223480" sldId="2147483940"/>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210605077" sldId="2147483941"/>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1107666939" sldId="2147483942"/>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1769686704" sldId="2147483943"/>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1437781133" sldId="2147483944"/>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678832173" sldId="2147483945"/>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3632840924" sldId="2147483946"/>
          </pc:sldLayoutMkLst>
        </pc:sldLayoutChg>
        <pc:sldLayoutChg chg="add mod replId">
          <pc:chgData name="Yvette Nozipho Tshuma (2210553)" userId="S::2210553@student.uwtsd.ac.uk::29b03796-6991-4d30-9554-2de0ea2ef897" providerId="AD" clId="Web-{F3762752-9C96-6064-AF31-490794EF6763}" dt="2026-06-09T12:25:02.238" v="1"/>
          <pc:sldLayoutMkLst>
            <pc:docMk/>
            <pc:sldMasterMk cId="592088546" sldId="2147483929"/>
            <pc:sldLayoutMk cId="3706805636" sldId="214748394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7385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to this group presentation about training staff at Riverdale Nursing Home. This presentation will look at the potential of Microsoft 365 (Microsoft PowerPoint) to plan, present and oversee a </a:t>
            </a:r>
            <a:r>
              <a:rPr lang="en-US" err="1"/>
              <a:t>formalised</a:t>
            </a:r>
            <a:r>
              <a:rPr lang="en-US"/>
              <a:t> training </a:t>
            </a:r>
            <a:r>
              <a:rPr lang="en-US" err="1"/>
              <a:t>programme</a:t>
            </a:r>
            <a:r>
              <a:rPr lang="en-US"/>
              <a:t> for staff in a health and social care context. Riverdale Nursing Home provides daily care, medications and ongoing health checks for older adults. Staff work in two buildings in rotations, which include carers, senior carers, nurses and administration. Management challenge is that although Microsoft 365 is used, staff are not clear on which digital tools to use for certain tasks and this results in inconsistent, missed communication and inefficient practices. This presentation concentrates on the specific task for an office employee: staff training, and illustrates why the solution for that is Microsoft PowerPoint, and Microsoft 365 in general. All content is based on academic literature and directly applied to the context of Riverdale.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slide puts the particular training need that Riverdale Nursing Home faced into context. It has a multi-disciplinary staff working in 2 buildings on a rotating shift basis, and it is essential for these staff to receive consistent and accessible training to ensure safe delivery of care. Skills for Care (2023) found that care homes where induction and training procedures are poorly structured have higher staff turnover and more adverse care incidents. The Care Quality Commission (CQC) and NHS England (2022) also </a:t>
            </a:r>
            <a:r>
              <a:rPr lang="en-US" sz="1200" kern="1200" err="1">
                <a:solidFill>
                  <a:schemeClr val="tx1"/>
                </a:solidFill>
                <a:effectLst/>
                <a:latin typeface="+mn-lt"/>
                <a:ea typeface="+mn-ea"/>
                <a:cs typeface="+mn-cs"/>
              </a:rPr>
              <a:t>recognise</a:t>
            </a:r>
            <a:r>
              <a:rPr lang="en-US" sz="1200" kern="1200">
                <a:solidFill>
                  <a:schemeClr val="tx1"/>
                </a:solidFill>
                <a:effectLst/>
                <a:latin typeface="+mn-lt"/>
                <a:ea typeface="+mn-ea"/>
                <a:cs typeface="+mn-cs"/>
              </a:rPr>
              <a:t> that non-compliance is more likely to be found during inspection in care settings that do not have any </a:t>
            </a:r>
            <a:r>
              <a:rPr lang="en-US" sz="1200" kern="1200" err="1">
                <a:solidFill>
                  <a:schemeClr val="tx1"/>
                </a:solidFill>
                <a:effectLst/>
                <a:latin typeface="+mn-lt"/>
                <a:ea typeface="+mn-ea"/>
                <a:cs typeface="+mn-cs"/>
              </a:rPr>
              <a:t>centralised</a:t>
            </a:r>
            <a:r>
              <a:rPr lang="en-US" sz="1200" kern="1200">
                <a:solidFill>
                  <a:schemeClr val="tx1"/>
                </a:solidFill>
                <a:effectLst/>
                <a:latin typeface="+mn-lt"/>
                <a:ea typeface="+mn-ea"/>
                <a:cs typeface="+mn-cs"/>
              </a:rPr>
              <a:t> training records. Inconsistent handover briefings, which can be attributed to the lack of </a:t>
            </a:r>
            <a:r>
              <a:rPr lang="en-US" sz="1200" kern="1200" err="1">
                <a:solidFill>
                  <a:schemeClr val="tx1"/>
                </a:solidFill>
                <a:effectLst/>
                <a:latin typeface="+mn-lt"/>
                <a:ea typeface="+mn-ea"/>
                <a:cs typeface="+mn-cs"/>
              </a:rPr>
              <a:t>standardised</a:t>
            </a:r>
            <a:r>
              <a:rPr lang="en-US" sz="1200" kern="1200">
                <a:solidFill>
                  <a:schemeClr val="tx1"/>
                </a:solidFill>
                <a:effectLst/>
                <a:latin typeface="+mn-lt"/>
                <a:ea typeface="+mn-ea"/>
                <a:cs typeface="+mn-cs"/>
              </a:rPr>
              <a:t> materials for training purposes, are one of the factors contributing to avoidable medication errors, as outlined by NICE (2021). These three challenges provide the exact framework that this presentation makes its argument: that this training deficit can be met practically, in a scalable, cost-effective manner, using Microsoft PowerPoint, which is already available at Riverdale as part of the Microsoft 365 application suite.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slide explains the context of the staff training workplace task and provides a rationale for why Microsoft PowerPoint is the best Microsoft 365 application to use. In this context, it includes induction training for new carers, regular mandatory training on safeguarding and taking care of medicines, etc., briefings between shifts and preparing for CQC compliance. The scope and frequency of these activities require a versatile, visual and repeatable tool. Microsoft PowerPoint is a fulfilling solution to these requirements. This is included in the Microsoft 365 Suite already in place at Riverdale, and does not need to be purchased. Effective training in care settings should be structured, visual and flexible in relation to the shift pattern used, which aligns with the core function of PowerPoint. (Skills for Care, 2023) The Care Quality Commission (CQC, 2022) also states that Care Providers should have repeatable training processes, with this supported by training </a:t>
            </a:r>
            <a:r>
              <a:rPr lang="en-US" sz="1200" kern="1200" err="1">
                <a:solidFill>
                  <a:schemeClr val="tx1"/>
                </a:solidFill>
                <a:effectLst/>
                <a:latin typeface="+mn-lt"/>
                <a:ea typeface="+mn-ea"/>
                <a:cs typeface="+mn-cs"/>
              </a:rPr>
              <a:t>programmes</a:t>
            </a:r>
            <a:r>
              <a:rPr lang="en-US" sz="1200" kern="1200">
                <a:solidFill>
                  <a:schemeClr val="tx1"/>
                </a:solidFill>
                <a:effectLst/>
                <a:latin typeface="+mn-lt"/>
                <a:ea typeface="+mn-ea"/>
                <a:cs typeface="+mn-cs"/>
              </a:rPr>
              <a:t> which are documented and shared, and PowerPoint-based </a:t>
            </a:r>
            <a:r>
              <a:rPr lang="en-US" sz="1200" kern="1200" err="1">
                <a:solidFill>
                  <a:schemeClr val="tx1"/>
                </a:solidFill>
                <a:effectLst/>
                <a:latin typeface="+mn-lt"/>
                <a:ea typeface="+mn-ea"/>
                <a:cs typeface="+mn-cs"/>
              </a:rPr>
              <a:t>programmes</a:t>
            </a:r>
            <a:r>
              <a:rPr lang="en-US" sz="1200" kern="1200">
                <a:solidFill>
                  <a:schemeClr val="tx1"/>
                </a:solidFill>
                <a:effectLst/>
                <a:latin typeface="+mn-lt"/>
                <a:ea typeface="+mn-ea"/>
                <a:cs typeface="+mn-cs"/>
              </a:rPr>
              <a:t> meet this requirement with version-controlled training </a:t>
            </a:r>
            <a:r>
              <a:rPr lang="en-US" sz="1200" kern="1200" err="1">
                <a:solidFill>
                  <a:schemeClr val="tx1"/>
                </a:solidFill>
                <a:effectLst/>
                <a:latin typeface="+mn-lt"/>
                <a:ea typeface="+mn-ea"/>
                <a:cs typeface="+mn-cs"/>
              </a:rPr>
              <a:t>programmes</a:t>
            </a:r>
            <a:r>
              <a:rPr lang="en-US" sz="1200" kern="1200">
                <a:solidFill>
                  <a:schemeClr val="tx1"/>
                </a:solidFill>
                <a:effectLst/>
                <a:latin typeface="+mn-lt"/>
                <a:ea typeface="+mn-ea"/>
                <a:cs typeface="+mn-cs"/>
              </a:rPr>
              <a:t> which can be shared. Microsoft (2024) states that PowerPoint is supported on Teams and OneDrive so that it can be seamlessly distributed across both of Riverdale's buildings without incurring any printing costs.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slide illustrates how Microsoft PowerPoint directly impacts inefficiencies at Riverdale Nursing Home in four dimensions. First, </a:t>
            </a:r>
            <a:r>
              <a:rPr lang="en-US" sz="1200" kern="1200" err="1">
                <a:solidFill>
                  <a:schemeClr val="tx1"/>
                </a:solidFill>
                <a:effectLst/>
                <a:latin typeface="+mn-lt"/>
                <a:ea typeface="+mn-ea"/>
                <a:cs typeface="+mn-cs"/>
              </a:rPr>
              <a:t>standardised</a:t>
            </a:r>
            <a:r>
              <a:rPr lang="en-US" sz="1200" kern="1200">
                <a:solidFill>
                  <a:schemeClr val="tx1"/>
                </a:solidFill>
                <a:effectLst/>
                <a:latin typeface="+mn-lt"/>
                <a:ea typeface="+mn-ea"/>
                <a:cs typeface="+mn-cs"/>
              </a:rPr>
              <a:t> delivery: if everyone is using a PowerPoint deck that's centrally managed and stored on OneDrive, then there's no risk that what's being taught will vary across the two buildings at Riverdale. NHS England (2022) states that one of the key factors contributing to clinical error in multi-site care settings is inconsistent training delivery. Second, the aspect of time efficiency: According to Microsoft (2024), template-based workflow can save up to 40% of preparation time, which means that senior </a:t>
            </a:r>
            <a:r>
              <a:rPr lang="en-US" sz="1200" kern="1200" err="1">
                <a:solidFill>
                  <a:schemeClr val="tx1"/>
                </a:solidFill>
                <a:effectLst/>
                <a:latin typeface="+mn-lt"/>
                <a:ea typeface="+mn-ea"/>
                <a:cs typeface="+mn-cs"/>
              </a:rPr>
              <a:t>carers</a:t>
            </a:r>
            <a:r>
              <a:rPr lang="en-US" sz="1200" kern="1200">
                <a:solidFill>
                  <a:schemeClr val="tx1"/>
                </a:solidFill>
                <a:effectLst/>
                <a:latin typeface="+mn-lt"/>
                <a:ea typeface="+mn-ea"/>
                <a:cs typeface="+mn-cs"/>
              </a:rPr>
              <a:t> and managers can focus more on care and less on paperwork. Thirdly, compliance support: Questions for knowledge checking can be embedded throughout the training and dated training slides can be stored on OneDrive, creating a digital audit trail to meet the requirements of CQC inspection for documented evidence of training (CQC, 2022). Fourthly, accessibility: PowerPoint slides can be uploaded to Microsoft Teams for staff who cannot attend onsite training due to shift rotations, creating equitable access to required training. Vesna et al. (2024) also found that part-time and night-shift workers in care homes have very low completion rates for the training materials, which is significantly better when they are provided digitally.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PowerPoint slide is a well-balanced, evidence-based critical examination of the utility of PowerPoint for staff training at Riverdale Nursing Home. The main strength is on the plus side, as PowerPoint is already part of the Microsoft 365 </a:t>
            </a:r>
            <a:r>
              <a:rPr lang="en-US" sz="1200" kern="1200" err="1">
                <a:solidFill>
                  <a:schemeClr val="tx1"/>
                </a:solidFill>
                <a:effectLst/>
                <a:latin typeface="+mn-lt"/>
                <a:ea typeface="+mn-ea"/>
                <a:cs typeface="+mn-cs"/>
              </a:rPr>
              <a:t>licence</a:t>
            </a:r>
            <a:r>
              <a:rPr lang="en-US" sz="1200" kern="1200">
                <a:solidFill>
                  <a:schemeClr val="tx1"/>
                </a:solidFill>
                <a:effectLst/>
                <a:latin typeface="+mn-lt"/>
                <a:ea typeface="+mn-ea"/>
                <a:cs typeface="+mn-cs"/>
              </a:rPr>
              <a:t> that Riverdale has, so there is no additional procurement cost for implementing PowerPoint (Microsoft, 2024). Vesna et al. (2024) discovered that care homes that had multimedia embedded in the training materials had higher retention of procedural knowledge among the staff versus text-only materials, a key feature of PowerPoint. The OneDrive integration allows versioning, so that the building at Riverdale is always up to date with the new protocols. The challenges from the literature on the limitations side are most notably assessment and tracking. NICE (2021) states that this is because training delivery tools that do not have built-in completion tracking systems will need to be complemented by additional record-keeping systems, which add to the administration burden. Digital literacy is a continuing challenge in care homes, with many staff members having limited experience using cloud-based software to navigate (Skills for Care 2023). The solution suggested – the integration of PowerPoint with Microsoft Forms and Teams – does not require any extra investment and is also part of Microsoft 365.</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slide takes this theoretical argument and puts it into practice, showing in detail how Microsoft PowerPoint would be used as a training tool for staff in Riverdale Nursing Home. The scenario is based on the following realistic facts: a new cohort of </a:t>
            </a:r>
            <a:r>
              <a:rPr lang="en-US" sz="1200" kern="1200" err="1">
                <a:solidFill>
                  <a:schemeClr val="tx1"/>
                </a:solidFill>
                <a:effectLst/>
                <a:latin typeface="+mn-lt"/>
                <a:ea typeface="+mn-ea"/>
                <a:cs typeface="+mn-cs"/>
              </a:rPr>
              <a:t>carers</a:t>
            </a:r>
            <a:r>
              <a:rPr lang="en-US" sz="1200" kern="1200">
                <a:solidFill>
                  <a:schemeClr val="tx1"/>
                </a:solidFill>
                <a:effectLst/>
                <a:latin typeface="+mn-lt"/>
                <a:ea typeface="+mn-ea"/>
                <a:cs typeface="+mn-cs"/>
              </a:rPr>
              <a:t> will enter a multi-building care home, and there is an immediate training need for the new group that needs to be trained in the same, consistent, efficient and evidence-based manner. The three-step pathway to implementation (Create and Standardise, Deliver and Record, Review and Improve) is based on best practice approaches. According to Microsoft (2024), PowerPoint with OneDrive and SharePoint allows for </a:t>
            </a:r>
            <a:r>
              <a:rPr lang="en-US" sz="1200" kern="1200" err="1">
                <a:solidFill>
                  <a:schemeClr val="tx1"/>
                </a:solidFill>
                <a:effectLst/>
                <a:latin typeface="+mn-lt"/>
                <a:ea typeface="+mn-ea"/>
                <a:cs typeface="+mn-cs"/>
              </a:rPr>
              <a:t>centralised</a:t>
            </a:r>
            <a:r>
              <a:rPr lang="en-US" sz="1200" kern="1200">
                <a:solidFill>
                  <a:schemeClr val="tx1"/>
                </a:solidFill>
                <a:effectLst/>
                <a:latin typeface="+mn-lt"/>
                <a:ea typeface="+mn-ea"/>
                <a:cs typeface="+mn-cs"/>
              </a:rPr>
              <a:t> version control, and if a protocol is updated, only one Master document is updated, and all staff have access to the updated version immediately. The limitation found on the previous slide (NICE, 2021) of not being able to track user completion is overcome through integration with Microsoft Forms to generate post-training knowledge checks. CQC (2022) expects providers to have a culture of continuous improvement in their training, and the annual review and feedback loop outlined in Step 3 meets this requirement. All of these are within the current Microsoft 365 infrastructure at Riverdale for no extra cost.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is the final content slide, </a:t>
            </a:r>
            <a:r>
              <a:rPr lang="en-US" sz="1200" kern="1200" err="1">
                <a:solidFill>
                  <a:schemeClr val="tx1"/>
                </a:solidFill>
                <a:effectLst/>
                <a:latin typeface="+mn-lt"/>
                <a:ea typeface="+mn-ea"/>
                <a:cs typeface="+mn-cs"/>
              </a:rPr>
              <a:t>summarising</a:t>
            </a:r>
            <a:r>
              <a:rPr lang="en-US" sz="1200" kern="1200">
                <a:solidFill>
                  <a:schemeClr val="tx1"/>
                </a:solidFill>
                <a:effectLst/>
                <a:latin typeface="+mn-lt"/>
                <a:ea typeface="+mn-ea"/>
                <a:cs typeface="+mn-cs"/>
              </a:rPr>
              <a:t> the main arguments put forward throughout this presentation and turning them into a series of evidence-based recommendations for the Riverdale Nursing Home management team to implement. The key finding is that clearly, Microsoft PowerPoint is the most suitable tool in the Microsoft 365 suite for the staff training task as it meets all three dimensions of the staff training challenge identified at the outset: lack of standardisation, absence of a central training record, and knowledge gap during staff handovers. Riverdale is already using a Microsoft 365 </a:t>
            </a:r>
            <a:r>
              <a:rPr lang="en-US" sz="1200" kern="1200" err="1">
                <a:solidFill>
                  <a:schemeClr val="tx1"/>
                </a:solidFill>
                <a:effectLst/>
                <a:latin typeface="+mn-lt"/>
                <a:ea typeface="+mn-ea"/>
                <a:cs typeface="+mn-cs"/>
              </a:rPr>
              <a:t>licence</a:t>
            </a:r>
            <a:r>
              <a:rPr lang="en-US" sz="1200" kern="1200">
                <a:solidFill>
                  <a:schemeClr val="tx1"/>
                </a:solidFill>
                <a:effectLst/>
                <a:latin typeface="+mn-lt"/>
                <a:ea typeface="+mn-ea"/>
                <a:cs typeface="+mn-cs"/>
              </a:rPr>
              <a:t> for PowerPoint, OneDrive for storage, Teams to deliver the training and Microsoft Forms to track completion, thus providing an all-in-one training infrastructure that is practical and cost-effective. The recommendations offered are commensurate with Riverdale's size and resources – no extra cost, no need for special IT support, and no long implementation timeline. This recommendation is supported by CQC (2022), standards for training in care homes (Skills for Care, 2023) and research into the efficacy of digital training in care settings (Vesna et al., 2024). The presentation has proved that one doesn't need to invest in new technology, but rather to use an existing tool carefully, to solve the training problem in Riverdale.</a:t>
            </a:r>
          </a:p>
          <a:p>
            <a:r>
              <a:rPr lang="en-US" sz="1200" kern="120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This slide contains the complete list of references for the presentation, which is laid out in a style set out in the assessment brief. The following are listed in alphabetical order, by the last name of the author, all six sources cited throughout the presentation. All sources have been published in the year range specified in the brief (2020-2026). Slides 3, 4 and 6 draw on the guidance from the Care Quality Commission (CQC) on Regulation 18 as a basis for their compliance case. </a:t>
            </a:r>
            <a:r>
              <a:rPr lang="en-US" sz="1200">
                <a:solidFill>
                  <a:schemeClr val="bg1"/>
                </a:solidFill>
              </a:rPr>
              <a:t>Vesna</a:t>
            </a:r>
            <a:r>
              <a:rPr lang="en-US" sz="1200" kern="1200">
                <a:solidFill>
                  <a:schemeClr val="tx1"/>
                </a:solidFill>
                <a:effectLst/>
                <a:latin typeface="+mn-lt"/>
                <a:ea typeface="+mn-ea"/>
                <a:cs typeface="+mn-cs"/>
              </a:rPr>
              <a:t> et al. (2024) present peer-reviewed academic research evidence for the effectiveness of digital training tools in the health and social care context. The primary tool-specific capability claims are from Microsoft (2024). The training challenges identified are set within a national health sector policy context, including from NHS England (2022) and NICE (2021). Skills for Care (2023) gives workforce statistics specific to the sector, which can be directly applied to the Riverdale Nursing Home case study. The citations in the presentation body match each of the full citations in this list in content and follow the academic honesty and referencing requirements set out in the assessment criteria.</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3159" y="514350"/>
            <a:ext cx="6000750" cy="2228851"/>
          </a:xfrm>
        </p:spPr>
        <p:txBody>
          <a:bodyPr anchor="b">
            <a:normAutofit/>
          </a:bodyPr>
          <a:lstStyle>
            <a:lvl1pPr algn="l">
              <a:defRPr sz="8533">
                <a:effectLst/>
              </a:defRPr>
            </a:lvl1pPr>
          </a:lstStyle>
          <a:p>
            <a:r>
              <a:rPr lang="en-US" dirty="0"/>
              <a:t>Click to edit Master title style</a:t>
            </a:r>
          </a:p>
        </p:txBody>
      </p:sp>
      <p:sp>
        <p:nvSpPr>
          <p:cNvPr id="3" name="Subtitle 2"/>
          <p:cNvSpPr>
            <a:spLocks noGrp="1"/>
          </p:cNvSpPr>
          <p:nvPr>
            <p:ph type="subTitle" idx="1"/>
          </p:nvPr>
        </p:nvSpPr>
        <p:spPr>
          <a:xfrm>
            <a:off x="513159" y="2882900"/>
            <a:ext cx="4800600" cy="1460500"/>
          </a:xfrm>
        </p:spPr>
        <p:txBody>
          <a:bodyPr anchor="t">
            <a:normAutofit/>
          </a:bodyPr>
          <a:lstStyle>
            <a:lvl1pPr marL="0" indent="0" algn="l">
              <a:buNone/>
              <a:defRPr sz="3733">
                <a:solidFill>
                  <a:schemeClr val="bg2">
                    <a:lumMod val="75000"/>
                  </a:schemeClr>
                </a:solidFill>
              </a:defRPr>
            </a:lvl1pPr>
            <a:lvl2pPr marL="812810" indent="0" algn="ctr">
              <a:buNone/>
              <a:defRPr>
                <a:solidFill>
                  <a:schemeClr val="tx1">
                    <a:tint val="75000"/>
                  </a:schemeClr>
                </a:solidFill>
              </a:defRPr>
            </a:lvl2pPr>
            <a:lvl3pPr marL="1625620" indent="0" algn="ctr">
              <a:buNone/>
              <a:defRPr>
                <a:solidFill>
                  <a:schemeClr val="tx1">
                    <a:tint val="75000"/>
                  </a:schemeClr>
                </a:solidFill>
              </a:defRPr>
            </a:lvl3pPr>
            <a:lvl4pPr marL="2438430" indent="0" algn="ctr">
              <a:buNone/>
              <a:defRPr>
                <a:solidFill>
                  <a:schemeClr val="tx1">
                    <a:tint val="75000"/>
                  </a:schemeClr>
                </a:solidFill>
              </a:defRPr>
            </a:lvl4pPr>
            <a:lvl5pPr marL="3251241" indent="0" algn="ctr">
              <a:buNone/>
              <a:defRPr>
                <a:solidFill>
                  <a:schemeClr val="tx1">
                    <a:tint val="75000"/>
                  </a:schemeClr>
                </a:solidFill>
              </a:defRPr>
            </a:lvl5pPr>
            <a:lvl6pPr marL="4064051" indent="0" algn="ctr">
              <a:buNone/>
              <a:defRPr>
                <a:solidFill>
                  <a:schemeClr val="tx1">
                    <a:tint val="75000"/>
                  </a:schemeClr>
                </a:solidFill>
              </a:defRPr>
            </a:lvl6pPr>
            <a:lvl7pPr marL="4876861" indent="0" algn="ctr">
              <a:buNone/>
              <a:defRPr>
                <a:solidFill>
                  <a:schemeClr val="tx1">
                    <a:tint val="75000"/>
                  </a:schemeClr>
                </a:solidFill>
              </a:defRPr>
            </a:lvl7pPr>
            <a:lvl8pPr marL="5689671" indent="0" algn="ctr">
              <a:buNone/>
              <a:defRPr>
                <a:solidFill>
                  <a:schemeClr val="tx1">
                    <a:tint val="75000"/>
                  </a:schemeClr>
                </a:solidFill>
              </a:defRPr>
            </a:lvl8pPr>
            <a:lvl9pPr marL="6502481"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6171009" y="6350"/>
            <a:ext cx="2857500" cy="28575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4581128" y="68659"/>
            <a:ext cx="4560491" cy="456049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5426869" y="171450"/>
            <a:ext cx="3714750" cy="371475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501878" y="24209"/>
            <a:ext cx="3639742" cy="363974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884070" y="457201"/>
            <a:ext cx="3257549" cy="325754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7204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803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3159" y="1504950"/>
            <a:ext cx="6400801" cy="1711200"/>
          </a:xfrm>
        </p:spPr>
        <p:txBody>
          <a:bodyPr anchor="b">
            <a:normAutofit/>
          </a:bodyPr>
          <a:lstStyle>
            <a:lvl1pPr algn="l">
              <a:defRPr sz="6400" b="0" cap="all"/>
            </a:lvl1pPr>
          </a:lstStyle>
          <a:p>
            <a:r>
              <a:rPr lang="en-US" dirty="0"/>
              <a:t>Click to edit Master title style</a:t>
            </a:r>
          </a:p>
        </p:txBody>
      </p:sp>
      <p:sp>
        <p:nvSpPr>
          <p:cNvPr id="3" name="Text Placeholder 2"/>
          <p:cNvSpPr>
            <a:spLocks noGrp="1"/>
          </p:cNvSpPr>
          <p:nvPr>
            <p:ph type="body" idx="1"/>
          </p:nvPr>
        </p:nvSpPr>
        <p:spPr>
          <a:xfrm>
            <a:off x="513160" y="3371850"/>
            <a:ext cx="6400800" cy="1123950"/>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2810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513159" y="514351"/>
            <a:ext cx="3703241" cy="271145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356100" y="514351"/>
            <a:ext cx="3700859" cy="271145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3245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729061" y="514350"/>
            <a:ext cx="3487340" cy="432197"/>
          </a:xfrm>
        </p:spPr>
        <p:txBody>
          <a:bodyPr anchor="b">
            <a:noAutofit/>
          </a:bodyPr>
          <a:lstStyle>
            <a:lvl1pPr marL="0" indent="0">
              <a:buNone/>
              <a:defRPr sz="4978" b="0">
                <a:solidFill>
                  <a:schemeClr val="tx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4" name="Content Placeholder 3"/>
          <p:cNvSpPr>
            <a:spLocks noGrp="1"/>
          </p:cNvSpPr>
          <p:nvPr>
            <p:ph sz="half" idx="2"/>
          </p:nvPr>
        </p:nvSpPr>
        <p:spPr>
          <a:xfrm>
            <a:off x="513159" y="952897"/>
            <a:ext cx="3703241" cy="2272904"/>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9299" y="514350"/>
            <a:ext cx="3498851" cy="432197"/>
          </a:xfrm>
        </p:spPr>
        <p:txBody>
          <a:bodyPr anchor="b">
            <a:noAutofit/>
          </a:bodyPr>
          <a:lstStyle>
            <a:lvl1pPr marL="0" indent="0">
              <a:buNone/>
              <a:defRPr sz="4978" b="0">
                <a:solidFill>
                  <a:schemeClr val="tx1"/>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6" name="Content Placeholder 5"/>
          <p:cNvSpPr>
            <a:spLocks noGrp="1"/>
          </p:cNvSpPr>
          <p:nvPr>
            <p:ph sz="quarter" idx="4"/>
          </p:nvPr>
        </p:nvSpPr>
        <p:spPr>
          <a:xfrm>
            <a:off x="4354909" y="946546"/>
            <a:ext cx="3696891" cy="2272904"/>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6165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704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9606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13759" y="514350"/>
            <a:ext cx="2743200" cy="1028700"/>
          </a:xfrm>
        </p:spPr>
        <p:txBody>
          <a:bodyPr anchor="b">
            <a:normAutofit/>
          </a:bodyPr>
          <a:lstStyle>
            <a:lvl1pPr algn="l">
              <a:defRPr sz="4267" b="0"/>
            </a:lvl1pPr>
          </a:lstStyle>
          <a:p>
            <a:r>
              <a:rPr lang="en-US" dirty="0"/>
              <a:t>Click to edit Master title style</a:t>
            </a:r>
          </a:p>
        </p:txBody>
      </p:sp>
      <p:sp>
        <p:nvSpPr>
          <p:cNvPr id="3" name="Content Placeholder 2"/>
          <p:cNvSpPr>
            <a:spLocks noGrp="1"/>
          </p:cNvSpPr>
          <p:nvPr>
            <p:ph idx="1"/>
          </p:nvPr>
        </p:nvSpPr>
        <p:spPr>
          <a:xfrm>
            <a:off x="513159" y="514350"/>
            <a:ext cx="4457701" cy="398145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5313759" y="1657350"/>
            <a:ext cx="2743200" cy="1568450"/>
          </a:xfrm>
        </p:spPr>
        <p:txBody>
          <a:bodyPr anchor="t">
            <a:normAutofit/>
          </a:bodyPr>
          <a:lstStyle>
            <a:lvl1pPr marL="0" indent="0">
              <a:buNone/>
              <a:defRPr sz="2844"/>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5643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42109" y="1085850"/>
            <a:ext cx="4514850" cy="857250"/>
          </a:xfrm>
        </p:spPr>
        <p:txBody>
          <a:bodyPr anchor="b">
            <a:normAutofit/>
          </a:bodyPr>
          <a:lstStyle>
            <a:lvl1pPr algn="l">
              <a:defRPr sz="4978" b="0"/>
            </a:lvl1pPr>
          </a:lstStyle>
          <a:p>
            <a:r>
              <a:rPr lang="en-US" dirty="0"/>
              <a:t>Click to edit Master title style</a:t>
            </a:r>
          </a:p>
        </p:txBody>
      </p:sp>
      <p:sp>
        <p:nvSpPr>
          <p:cNvPr id="14" name="Picture Placeholder 2"/>
          <p:cNvSpPr>
            <a:spLocks noGrp="1" noChangeAspect="1"/>
          </p:cNvSpPr>
          <p:nvPr>
            <p:ph type="pic" idx="1"/>
          </p:nvPr>
        </p:nvSpPr>
        <p:spPr>
          <a:xfrm>
            <a:off x="741759" y="685800"/>
            <a:ext cx="2460731" cy="3429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4" name="Text Placeholder 3"/>
          <p:cNvSpPr>
            <a:spLocks noGrp="1"/>
          </p:cNvSpPr>
          <p:nvPr>
            <p:ph type="body" sz="half" idx="2"/>
          </p:nvPr>
        </p:nvSpPr>
        <p:spPr>
          <a:xfrm>
            <a:off x="3542109" y="2082800"/>
            <a:ext cx="4516041" cy="1536700"/>
          </a:xfrm>
        </p:spPr>
        <p:txBody>
          <a:bodyPr anchor="t">
            <a:normAutofit/>
          </a:bodyPr>
          <a:lstStyle>
            <a:lvl1pPr marL="0" indent="0">
              <a:buNone/>
              <a:defRPr sz="3200"/>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0142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514350" y="400050"/>
            <a:ext cx="8114109" cy="234315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16" name="Text Placeholder 9"/>
          <p:cNvSpPr>
            <a:spLocks noGrp="1"/>
          </p:cNvSpPr>
          <p:nvPr>
            <p:ph type="body" sz="quarter" idx="14"/>
          </p:nvPr>
        </p:nvSpPr>
        <p:spPr>
          <a:xfrm>
            <a:off x="685801" y="2882900"/>
            <a:ext cx="6228158" cy="342900"/>
          </a:xfrm>
        </p:spPr>
        <p:txBody>
          <a:bodyPr anchor="t">
            <a:normAutofit/>
          </a:bodyPr>
          <a:lstStyle>
            <a:lvl1pPr marL="0" indent="0">
              <a:buFontTx/>
              <a:buNone/>
              <a:defRPr sz="2844"/>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3732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3160" y="514350"/>
            <a:ext cx="7543800" cy="2057400"/>
          </a:xfrm>
        </p:spPr>
        <p:txBody>
          <a:bodyPr anchor="ctr">
            <a:normAutofit/>
          </a:bodyPr>
          <a:lstStyle>
            <a:lvl1pPr algn="l">
              <a:defRPr sz="5689" b="0" cap="all"/>
            </a:lvl1pPr>
          </a:lstStyle>
          <a:p>
            <a:r>
              <a:rPr lang="en-US" dirty="0"/>
              <a:t>Click to edit Master title style</a:t>
            </a:r>
          </a:p>
        </p:txBody>
      </p:sp>
      <p:sp>
        <p:nvSpPr>
          <p:cNvPr id="3" name="Text Placeholder 2"/>
          <p:cNvSpPr>
            <a:spLocks noGrp="1"/>
          </p:cNvSpPr>
          <p:nvPr>
            <p:ph type="body" idx="1"/>
          </p:nvPr>
        </p:nvSpPr>
        <p:spPr>
          <a:xfrm>
            <a:off x="513159" y="3086100"/>
            <a:ext cx="6401991" cy="1409700"/>
          </a:xfrm>
        </p:spPr>
        <p:txBody>
          <a:bodyPr anchor="ctr">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7223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9" y="514350"/>
            <a:ext cx="6858001" cy="2057400"/>
          </a:xfrm>
        </p:spPr>
        <p:txBody>
          <a:bodyPr anchor="ctr">
            <a:normAutofit/>
          </a:bodyPr>
          <a:lstStyle>
            <a:lvl1pPr algn="l">
              <a:defRPr sz="5689"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84659" y="2571750"/>
            <a:ext cx="6400800" cy="285750"/>
          </a:xfrm>
        </p:spPr>
        <p:txBody>
          <a:bodyPr anchor="ctr"/>
          <a:lstStyle>
            <a:lvl1pPr marL="0" indent="0">
              <a:buFontTx/>
              <a:buNone/>
              <a:defRPr/>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513160" y="3225801"/>
            <a:ext cx="6400800" cy="1263649"/>
          </a:xfrm>
        </p:spPr>
        <p:txBody>
          <a:bodyPr anchor="ctr">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398859" y="609167"/>
            <a:ext cx="457200" cy="438582"/>
          </a:xfrm>
          <a:prstGeom prst="rect">
            <a:avLst/>
          </a:prstGeom>
        </p:spPr>
        <p:txBody>
          <a:bodyPr vert="horz" lIns="162560" tIns="81280" rIns="162560" bIns="81280" rtlCol="0" anchor="ctr">
            <a:noAutofit/>
          </a:bodyPr>
          <a:lstStyle/>
          <a:p>
            <a:pPr lvl="0"/>
            <a:r>
              <a:rPr lang="en-US" sz="14222" dirty="0">
                <a:solidFill>
                  <a:schemeClr val="tx1"/>
                </a:solidFill>
                <a:effectLst/>
              </a:rPr>
              <a:t>“</a:t>
            </a:r>
          </a:p>
        </p:txBody>
      </p:sp>
      <p:sp>
        <p:nvSpPr>
          <p:cNvPr id="15" name="TextBox 14"/>
          <p:cNvSpPr txBox="1"/>
          <p:nvPr/>
        </p:nvSpPr>
        <p:spPr>
          <a:xfrm>
            <a:off x="7714059" y="2076451"/>
            <a:ext cx="457200" cy="438582"/>
          </a:xfrm>
          <a:prstGeom prst="rect">
            <a:avLst/>
          </a:prstGeom>
        </p:spPr>
        <p:txBody>
          <a:bodyPr vert="horz" lIns="162560" tIns="81280" rIns="162560" bIns="81280" rtlCol="0" anchor="ctr">
            <a:noAutofit/>
          </a:bodyPr>
          <a:lstStyle/>
          <a:p>
            <a:pPr lvl="0" algn="r"/>
            <a:r>
              <a:rPr lang="en-US" sz="14222" dirty="0">
                <a:solidFill>
                  <a:schemeClr val="tx1"/>
                </a:solidFill>
                <a:effectLst/>
              </a:rPr>
              <a:t>”</a:t>
            </a:r>
          </a:p>
        </p:txBody>
      </p:sp>
    </p:spTree>
    <p:extLst>
      <p:ext uri="{BB962C8B-B14F-4D97-AF65-F5344CB8AC3E}">
        <p14:creationId xmlns:p14="http://schemas.microsoft.com/office/powerpoint/2010/main" val="210605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3159" y="2571750"/>
            <a:ext cx="6400800" cy="1273050"/>
          </a:xfrm>
        </p:spPr>
        <p:txBody>
          <a:bodyPr anchor="b">
            <a:normAutofit/>
          </a:bodyPr>
          <a:lstStyle>
            <a:lvl1pPr algn="l">
              <a:defRPr sz="5689" b="0" cap="all"/>
            </a:lvl1pPr>
          </a:lstStyle>
          <a:p>
            <a:r>
              <a:rPr lang="en-US" dirty="0"/>
              <a:t>Click to edit Master title style</a:t>
            </a:r>
          </a:p>
        </p:txBody>
      </p:sp>
      <p:sp>
        <p:nvSpPr>
          <p:cNvPr id="3" name="Text Placeholder 2"/>
          <p:cNvSpPr>
            <a:spLocks noGrp="1"/>
          </p:cNvSpPr>
          <p:nvPr>
            <p:ph type="body" idx="1"/>
          </p:nvPr>
        </p:nvSpPr>
        <p:spPr>
          <a:xfrm>
            <a:off x="513158" y="3849736"/>
            <a:ext cx="6401993" cy="645300"/>
          </a:xfrm>
        </p:spPr>
        <p:txBody>
          <a:bodyPr anchor="t">
            <a:normAutofit/>
          </a:bodyPr>
          <a:lstStyle>
            <a:lvl1pPr marL="0" indent="0" algn="l">
              <a:buNone/>
              <a:defRPr sz="3556">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7666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60" y="514350"/>
            <a:ext cx="6858000" cy="2057400"/>
          </a:xfrm>
        </p:spPr>
        <p:txBody>
          <a:bodyPr anchor="ctr">
            <a:normAutofit/>
          </a:bodyPr>
          <a:lstStyle>
            <a:lvl1pPr algn="l">
              <a:defRPr sz="5689"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513159" y="2946400"/>
            <a:ext cx="6400801" cy="787400"/>
          </a:xfrm>
        </p:spPr>
        <p:txBody>
          <a:bodyPr vert="horz" lIns="91440" tIns="45720" rIns="91440" bIns="45720" rtlCol="0" anchor="b">
            <a:normAutofit/>
          </a:bodyPr>
          <a:lstStyle>
            <a:lvl1pPr>
              <a:buNone/>
              <a:defRPr lang="en-US" sz="4267"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513159" y="3733800"/>
            <a:ext cx="6400801" cy="762000"/>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398859" y="609167"/>
            <a:ext cx="457200" cy="438582"/>
          </a:xfrm>
          <a:prstGeom prst="rect">
            <a:avLst/>
          </a:prstGeom>
        </p:spPr>
        <p:txBody>
          <a:bodyPr vert="horz" lIns="162560" tIns="81280" rIns="162560" bIns="81280" rtlCol="0" anchor="ctr">
            <a:noAutofit/>
          </a:bodyPr>
          <a:lstStyle/>
          <a:p>
            <a:pPr lvl="0"/>
            <a:r>
              <a:rPr lang="en-US" sz="14222" dirty="0">
                <a:solidFill>
                  <a:schemeClr val="tx1"/>
                </a:solidFill>
                <a:effectLst/>
              </a:rPr>
              <a:t>“</a:t>
            </a:r>
          </a:p>
        </p:txBody>
      </p:sp>
      <p:sp>
        <p:nvSpPr>
          <p:cNvPr id="12" name="TextBox 11"/>
          <p:cNvSpPr txBox="1"/>
          <p:nvPr/>
        </p:nvSpPr>
        <p:spPr>
          <a:xfrm>
            <a:off x="7714059" y="2076451"/>
            <a:ext cx="457200" cy="438582"/>
          </a:xfrm>
          <a:prstGeom prst="rect">
            <a:avLst/>
          </a:prstGeom>
        </p:spPr>
        <p:txBody>
          <a:bodyPr vert="horz" lIns="162560" tIns="81280" rIns="162560" bIns="81280" rtlCol="0" anchor="ctr">
            <a:noAutofit/>
          </a:bodyPr>
          <a:lstStyle/>
          <a:p>
            <a:pPr lvl="0" algn="r"/>
            <a:r>
              <a:rPr lang="en-US" sz="14222" dirty="0">
                <a:solidFill>
                  <a:schemeClr val="tx1"/>
                </a:solidFill>
                <a:effectLst/>
              </a:rPr>
              <a:t>”</a:t>
            </a:r>
          </a:p>
        </p:txBody>
      </p:sp>
    </p:spTree>
    <p:extLst>
      <p:ext uri="{BB962C8B-B14F-4D97-AF65-F5344CB8AC3E}">
        <p14:creationId xmlns:p14="http://schemas.microsoft.com/office/powerpoint/2010/main" val="1769686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3160" y="514350"/>
            <a:ext cx="7543800" cy="20574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513159" y="2946401"/>
            <a:ext cx="6400800" cy="628650"/>
          </a:xfrm>
        </p:spPr>
        <p:txBody>
          <a:bodyPr vert="horz" lIns="91440" tIns="45720" rIns="91440" bIns="45720" rtlCol="0" anchor="b">
            <a:normAutofit/>
          </a:bodyPr>
          <a:lstStyle>
            <a:lvl1pPr>
              <a:buNone/>
              <a:defRPr lang="en-US" sz="4267"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513159" y="3575049"/>
            <a:ext cx="6400801" cy="920750"/>
          </a:xfrm>
        </p:spPr>
        <p:txBody>
          <a:bodyPr anchor="t">
            <a:normAutofit/>
          </a:bodyPr>
          <a:lstStyle>
            <a:lvl1pPr marL="0" indent="0" algn="l">
              <a:buNone/>
              <a:defRPr sz="3200">
                <a:solidFill>
                  <a:schemeClr val="bg2">
                    <a:lumMod val="75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77811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8832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3909" y="514350"/>
            <a:ext cx="1543050" cy="3429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514350" y="514350"/>
            <a:ext cx="5867400" cy="398145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28409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6805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905227" y="2222500"/>
            <a:ext cx="2236394" cy="2406650"/>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13159" y="3365499"/>
            <a:ext cx="6400800" cy="1130300"/>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513159" y="514351"/>
            <a:ext cx="6400800" cy="271145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428309" y="4629150"/>
            <a:ext cx="1200150" cy="273844"/>
          </a:xfrm>
          <a:prstGeom prst="rect">
            <a:avLst/>
          </a:prstGeom>
        </p:spPr>
        <p:txBody>
          <a:bodyPr vert="horz" lIns="91440" tIns="45720" rIns="91440" bIns="45720" rtlCol="0" anchor="t"/>
          <a:lstStyle>
            <a:lvl1pPr algn="r">
              <a:defRPr sz="1778" b="0" i="0">
                <a:solidFill>
                  <a:schemeClr val="bg2">
                    <a:lumMod val="50000"/>
                  </a:schemeClr>
                </a:solidFill>
                <a:effectLst/>
                <a:latin typeface="+mn-lt"/>
              </a:defRPr>
            </a:lvl1pPr>
          </a:lstStyle>
          <a:p>
            <a:endParaRPr lang="en-US" dirty="0"/>
          </a:p>
        </p:txBody>
      </p:sp>
      <p:sp>
        <p:nvSpPr>
          <p:cNvPr id="5" name="Footer Placeholder 4"/>
          <p:cNvSpPr>
            <a:spLocks noGrp="1"/>
          </p:cNvSpPr>
          <p:nvPr>
            <p:ph type="ftr" sz="quarter" idx="3"/>
          </p:nvPr>
        </p:nvSpPr>
        <p:spPr>
          <a:xfrm>
            <a:off x="513159" y="4629150"/>
            <a:ext cx="5657850" cy="273844"/>
          </a:xfrm>
          <a:prstGeom prst="rect">
            <a:avLst/>
          </a:prstGeom>
        </p:spPr>
        <p:txBody>
          <a:bodyPr vert="horz" lIns="91440" tIns="45720" rIns="91440" bIns="45720" rtlCol="0" anchor="t"/>
          <a:lstStyle>
            <a:lvl1pPr algn="l">
              <a:defRPr sz="1778"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7772400" y="4183857"/>
            <a:ext cx="856684" cy="502444"/>
          </a:xfrm>
          <a:prstGeom prst="rect">
            <a:avLst/>
          </a:prstGeom>
        </p:spPr>
        <p:txBody>
          <a:bodyPr vert="horz" lIns="91440" tIns="45720" rIns="91440" bIns="45720" rtlCol="0" anchor="b"/>
          <a:lstStyle>
            <a:lvl1pPr algn="r">
              <a:defRPr sz="5689"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2088546"/>
      </p:ext>
    </p:extLst>
  </p:cSld>
  <p:clrMap bg1="dk1" tx1="lt1" bg2="dk2" tx2="lt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 id="2147483941" r:id="rId12"/>
    <p:sldLayoutId id="2147483942" r:id="rId13"/>
    <p:sldLayoutId id="2147483943" r:id="rId14"/>
    <p:sldLayoutId id="2147483944" r:id="rId15"/>
    <p:sldLayoutId id="2147483945" r:id="rId16"/>
    <p:sldLayoutId id="2147483946" r:id="rId17"/>
    <p:sldLayoutId id="2147483947" r:id="rId18"/>
  </p:sldLayoutIdLst>
  <p:hf hdr="0" ft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2.pn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13.png"/><Relationship Id="rId5" Type="http://schemas.openxmlformats.org/officeDocument/2006/relationships/image" Target="../media/image11.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hyperlink" Target="https://www.nice.org.uk/guidance/sg1" TargetMode="External"/><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a:extLst>
              <a:ext uri="{C183D7F6-B498-43B3-948B-1728B52AA6E4}">
                <adec:decorative xmlns:adec="http://schemas.microsoft.com/office/drawing/2017/decorative" val="1"/>
              </a:ext>
            </a:extLst>
          </p:cNvPr>
          <p:cNvSpPr/>
          <p:nvPr/>
        </p:nvSpPr>
        <p:spPr>
          <a:xfrm>
            <a:off x="7132320" y="-731520"/>
            <a:ext cx="3200400" cy="3200400"/>
          </a:xfrm>
          <a:prstGeom prst="ellipse">
            <a:avLst/>
          </a:prstGeom>
          <a:solidFill>
            <a:srgbClr val="7B5EA7">
              <a:alpha val="25000"/>
            </a:srgbClr>
          </a:solidFill>
          <a:ln/>
        </p:spPr>
        <p:txBody>
          <a:bodyPr/>
          <a:lstStyle/>
          <a:p>
            <a:endParaRPr lang="en-GB"/>
          </a:p>
        </p:txBody>
      </p:sp>
      <p:sp>
        <p:nvSpPr>
          <p:cNvPr id="3" name="Shape 1">
            <a:extLst>
              <a:ext uri="{C183D7F6-B498-43B3-948B-1728B52AA6E4}">
                <adec:decorative xmlns:adec="http://schemas.microsoft.com/office/drawing/2017/decorative" val="1"/>
              </a:ext>
            </a:extLst>
          </p:cNvPr>
          <p:cNvSpPr/>
          <p:nvPr/>
        </p:nvSpPr>
        <p:spPr>
          <a:xfrm>
            <a:off x="-731520" y="3200400"/>
            <a:ext cx="2560320" cy="2560320"/>
          </a:xfrm>
          <a:prstGeom prst="ellipse">
            <a:avLst/>
          </a:prstGeom>
          <a:solidFill>
            <a:srgbClr val="A084CA">
              <a:alpha val="20000"/>
            </a:srgbClr>
          </a:solidFill>
          <a:ln/>
        </p:spPr>
        <p:txBody>
          <a:bodyPr/>
          <a:lstStyle/>
          <a:p>
            <a:endParaRPr lang="en-GB"/>
          </a:p>
        </p:txBody>
      </p:sp>
      <p:sp>
        <p:nvSpPr>
          <p:cNvPr id="4" name="Text 2"/>
          <p:cNvSpPr/>
          <p:nvPr/>
        </p:nvSpPr>
        <p:spPr>
          <a:xfrm>
            <a:off x="502920" y="347472"/>
            <a:ext cx="8046720" cy="320040"/>
          </a:xfrm>
          <a:prstGeom prst="rect">
            <a:avLst/>
          </a:prstGeom>
          <a:noFill/>
          <a:ln/>
        </p:spPr>
        <p:txBody>
          <a:bodyPr wrap="square" rtlCol="0" anchor="ctr"/>
          <a:lstStyle/>
          <a:p>
            <a:pPr marL="0" indent="0" algn="l">
              <a:buNone/>
            </a:pPr>
            <a:r>
              <a:rPr lang="en-US" sz="1100">
                <a:solidFill>
                  <a:srgbClr val="A084CA"/>
                </a:solidFill>
                <a:latin typeface="Calibri" pitchFamily="34" charset="0"/>
                <a:ea typeface="Calibri" pitchFamily="34" charset="-122"/>
                <a:cs typeface="Calibri" pitchFamily="34" charset="-120"/>
              </a:rPr>
              <a:t>LCHS4007 | Digital Skills and Research Methods</a:t>
            </a:r>
            <a:endParaRPr lang="en-US" sz="1100"/>
          </a:p>
        </p:txBody>
      </p:sp>
      <p:pic>
        <p:nvPicPr>
          <p:cNvPr id="5" name="Image 0" descr="preencoded.png"/>
          <p:cNvPicPr>
            <a:picLocks noChangeAspect="1"/>
          </p:cNvPicPr>
          <p:nvPr/>
        </p:nvPicPr>
        <p:blipFill>
          <a:blip r:embed="rId3"/>
          <a:stretch>
            <a:fillRect/>
          </a:stretch>
        </p:blipFill>
        <p:spPr>
          <a:xfrm>
            <a:off x="428492" y="801469"/>
            <a:ext cx="502920" cy="502920"/>
          </a:xfrm>
          <a:prstGeom prst="rect">
            <a:avLst/>
          </a:prstGeom>
        </p:spPr>
      </p:pic>
      <p:sp>
        <p:nvSpPr>
          <p:cNvPr id="6" name="Text 3"/>
          <p:cNvSpPr/>
          <p:nvPr/>
        </p:nvSpPr>
        <p:spPr>
          <a:xfrm>
            <a:off x="274320" y="1389888"/>
            <a:ext cx="8046720" cy="1371600"/>
          </a:xfrm>
          <a:prstGeom prst="rect">
            <a:avLst/>
          </a:prstGeom>
          <a:noFill/>
          <a:ln/>
        </p:spPr>
        <p:txBody>
          <a:bodyPr wrap="square" rtlCol="0" anchor="t"/>
          <a:lstStyle/>
          <a:p>
            <a:pPr marL="0" indent="0" algn="l">
              <a:buNone/>
            </a:pPr>
            <a:r>
              <a:rPr lang="en-US" sz="3800" b="1">
                <a:solidFill>
                  <a:srgbClr val="FFFFFF"/>
                </a:solidFill>
                <a:latin typeface="Calibri" pitchFamily="34" charset="0"/>
                <a:ea typeface="Calibri" pitchFamily="34" charset="-122"/>
                <a:cs typeface="Calibri" pitchFamily="34" charset="-120"/>
              </a:rPr>
              <a:t>Staff Training at Riverdale Nursing Home BY YVETTE TSHUMA</a:t>
            </a:r>
          </a:p>
          <a:p>
            <a:pPr marL="0" indent="0" algn="l">
              <a:buNone/>
            </a:pPr>
            <a:endParaRPr lang="en-US" sz="3800"/>
          </a:p>
        </p:txBody>
      </p:sp>
      <p:sp>
        <p:nvSpPr>
          <p:cNvPr id="7" name="Text 4"/>
          <p:cNvSpPr/>
          <p:nvPr/>
        </p:nvSpPr>
        <p:spPr>
          <a:xfrm>
            <a:off x="189259" y="2800802"/>
            <a:ext cx="6301917" cy="548640"/>
          </a:xfrm>
          <a:prstGeom prst="rect">
            <a:avLst/>
          </a:prstGeom>
          <a:noFill/>
          <a:ln/>
        </p:spPr>
        <p:txBody>
          <a:bodyPr wrap="square" rtlCol="0" anchor="ctr"/>
          <a:lstStyle/>
          <a:p>
            <a:pPr marL="0" indent="0" algn="l">
              <a:buNone/>
            </a:pPr>
            <a:r>
              <a:rPr lang="en-US" sz="1400" i="1">
                <a:solidFill>
                  <a:srgbClr val="D6C8F0"/>
                </a:solidFill>
                <a:latin typeface="Calibri" pitchFamily="34" charset="0"/>
                <a:ea typeface="Calibri" pitchFamily="34" charset="-122"/>
                <a:cs typeface="Calibri" pitchFamily="34" charset="-120"/>
              </a:rPr>
              <a:t>Leveraging Microsoft 365 – PowerPoint for Effective Staff Training Delivery</a:t>
            </a:r>
            <a:endParaRPr lang="en-US" sz="1400"/>
          </a:p>
        </p:txBody>
      </p:sp>
      <p:sp>
        <p:nvSpPr>
          <p:cNvPr id="8" name="Shape 5">
            <a:extLst>
              <a:ext uri="{C183D7F6-B498-43B3-948B-1728B52AA6E4}">
                <adec:decorative xmlns:adec="http://schemas.microsoft.com/office/drawing/2017/decorative" val="1"/>
              </a:ext>
            </a:extLst>
          </p:cNvPr>
          <p:cNvSpPr/>
          <p:nvPr/>
        </p:nvSpPr>
        <p:spPr>
          <a:xfrm>
            <a:off x="274320" y="3378707"/>
            <a:ext cx="5433252" cy="45719"/>
          </a:xfrm>
          <a:prstGeom prst="rect">
            <a:avLst/>
          </a:prstGeom>
          <a:solidFill>
            <a:srgbClr val="A084CA"/>
          </a:solidFill>
          <a:ln/>
        </p:spPr>
        <p:txBody>
          <a:bodyPr/>
          <a:lstStyle/>
          <a:p>
            <a:endParaRPr lang="en-GB"/>
          </a:p>
        </p:txBody>
      </p:sp>
      <p:sp>
        <p:nvSpPr>
          <p:cNvPr id="9" name="Text 6"/>
          <p:cNvSpPr/>
          <p:nvPr/>
        </p:nvSpPr>
        <p:spPr>
          <a:xfrm>
            <a:off x="502920" y="3520440"/>
            <a:ext cx="8138160" cy="640080"/>
          </a:xfrm>
          <a:prstGeom prst="rect">
            <a:avLst/>
          </a:prstGeom>
          <a:noFill/>
          <a:ln/>
        </p:spPr>
        <p:txBody>
          <a:bodyPr wrap="square" rtlCol="0" anchor="ctr"/>
          <a:lstStyle/>
          <a:p>
            <a:pPr marL="0" indent="0" algn="l">
              <a:buNone/>
            </a:pPr>
            <a:r>
              <a:rPr lang="en-US" sz="1100" b="1">
                <a:solidFill>
                  <a:srgbClr val="D6C8F0"/>
                </a:solidFill>
                <a:latin typeface="Calibri" pitchFamily="34" charset="0"/>
                <a:ea typeface="Calibri" pitchFamily="34" charset="-122"/>
                <a:cs typeface="Calibri" pitchFamily="34" charset="-120"/>
              </a:rPr>
              <a:t>Group Presentation  |  Riverdale Nursing Home Case Study
</a:t>
            </a:r>
            <a:endParaRPr lang="en-US" sz="1100"/>
          </a:p>
        </p:txBody>
      </p:sp>
      <p:sp>
        <p:nvSpPr>
          <p:cNvPr id="11" name="Text 8">
            <a:extLst>
              <a:ext uri="{C183D7F6-B498-43B3-948B-1728B52AA6E4}">
                <adec:decorative xmlns:adec="http://schemas.microsoft.com/office/drawing/2017/decorative" val="1"/>
              </a:ext>
            </a:extLst>
          </p:cNvPr>
          <p:cNvSpPr/>
          <p:nvPr/>
        </p:nvSpPr>
        <p:spPr>
          <a:xfrm>
            <a:off x="6400800" y="2041451"/>
            <a:ext cx="2468880" cy="2804869"/>
          </a:xfrm>
          <a:prstGeom prst="rect">
            <a:avLst/>
          </a:prstGeom>
          <a:noFill/>
          <a:ln/>
        </p:spPr>
        <p:txBody>
          <a:bodyPr wrap="square" rtlCol="0" anchor="ctr"/>
          <a:lstStyle/>
          <a:p>
            <a:pPr marL="0" indent="0" algn="ctr">
              <a:buNone/>
            </a:pPr>
            <a:endParaRPr lang="en-US" sz="1000"/>
          </a:p>
        </p:txBody>
      </p:sp>
      <p:pic>
        <p:nvPicPr>
          <p:cNvPr id="13" name="Picture 12">
            <a:extLst>
              <a:ext uri="{FF2B5EF4-FFF2-40B4-BE49-F238E27FC236}">
                <a16:creationId xmlns:a16="http://schemas.microsoft.com/office/drawing/2014/main" id="{91447073-147A-4FA8-A9B7-8EDCD4C8F6C3}"/>
              </a:ext>
            </a:extLst>
          </p:cNvPr>
          <p:cNvPicPr>
            <a:picLocks noChangeAspect="1"/>
          </p:cNvPicPr>
          <p:nvPr/>
        </p:nvPicPr>
        <p:blipFill>
          <a:blip r:embed="rId4"/>
          <a:stretch>
            <a:fillRect/>
          </a:stretch>
        </p:blipFill>
        <p:spPr>
          <a:xfrm>
            <a:off x="5220587" y="1888530"/>
            <a:ext cx="4267628" cy="2845085"/>
          </a:xfrm>
          <a:prstGeom prst="rect">
            <a:avLst/>
          </a:prstGeom>
        </p:spPr>
      </p:pic>
      <p:sp>
        <p:nvSpPr>
          <p:cNvPr id="10" name="Date Placeholder 9">
            <a:extLst>
              <a:ext uri="{FF2B5EF4-FFF2-40B4-BE49-F238E27FC236}">
                <a16:creationId xmlns:a16="http://schemas.microsoft.com/office/drawing/2014/main" id="{6D829C53-34B3-C471-7A9E-94FA69D7D6B3}"/>
              </a:ext>
            </a:extLst>
          </p:cNvPr>
          <p:cNvSpPr>
            <a:spLocks noGrp="1"/>
          </p:cNvSpPr>
          <p:nvPr>
            <p:ph type="dt" sz="half" idx="10"/>
          </p:nvPr>
        </p:nvSpPr>
        <p:spPr/>
        <p:txBody>
          <a:bodyPr/>
          <a:lstStyle/>
          <a:p>
            <a:endParaRPr lang="en-US" dirty="0"/>
          </a:p>
        </p:txBody>
      </p:sp>
      <p:sp>
        <p:nvSpPr>
          <p:cNvPr id="12" name="Slide Number Placeholder 11">
            <a:extLst>
              <a:ext uri="{FF2B5EF4-FFF2-40B4-BE49-F238E27FC236}">
                <a16:creationId xmlns:a16="http://schemas.microsoft.com/office/drawing/2014/main" id="{85F9E104-6FC6-21CF-EDD2-4E5FA9C45C14}"/>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57200" y="384389"/>
            <a:ext cx="5167423" cy="594360"/>
          </a:xfrm>
          <a:prstGeom prst="rect">
            <a:avLst/>
          </a:prstGeom>
          <a:noFill/>
          <a:ln/>
        </p:spPr>
        <p:txBody>
          <a:bodyPr wrap="square" rtlCol="0" anchor="ctr"/>
          <a:lstStyle/>
          <a:p>
            <a:pPr marL="0" indent="0" algn="l">
              <a:buNone/>
            </a:pPr>
            <a:r>
              <a:rPr lang="en-US" sz="2600" b="1">
                <a:solidFill>
                  <a:srgbClr val="4A2C8A"/>
                </a:solidFill>
                <a:latin typeface="Calibri" pitchFamily="34" charset="0"/>
                <a:ea typeface="Calibri" pitchFamily="34" charset="-122"/>
                <a:cs typeface="Calibri" pitchFamily="34" charset="-120"/>
              </a:rPr>
              <a:t>Riverdale Nursing Home: The Training Challenge</a:t>
            </a:r>
            <a:endParaRPr lang="en-US" sz="2600"/>
          </a:p>
        </p:txBody>
      </p:sp>
      <p:sp>
        <p:nvSpPr>
          <p:cNvPr id="3" name="Text 1"/>
          <p:cNvSpPr/>
          <p:nvPr/>
        </p:nvSpPr>
        <p:spPr>
          <a:xfrm>
            <a:off x="457200" y="1090087"/>
            <a:ext cx="8229600" cy="274320"/>
          </a:xfrm>
          <a:prstGeom prst="rect">
            <a:avLst/>
          </a:prstGeom>
          <a:noFill/>
          <a:ln/>
        </p:spPr>
        <p:txBody>
          <a:bodyPr wrap="square" rtlCol="0" anchor="ctr"/>
          <a:lstStyle/>
          <a:p>
            <a:pPr marL="0" indent="0" algn="l">
              <a:buNone/>
            </a:pPr>
            <a:r>
              <a:rPr lang="en-US" sz="1200" i="1">
                <a:solidFill>
                  <a:srgbClr val="7B5EA7"/>
                </a:solidFill>
                <a:latin typeface="Calibri" pitchFamily="34" charset="0"/>
                <a:ea typeface="Calibri" pitchFamily="34" charset="-122"/>
                <a:cs typeface="Calibri" pitchFamily="34" charset="-120"/>
              </a:rPr>
              <a:t>Understanding the Workplace Context</a:t>
            </a:r>
            <a:endParaRPr lang="en-US" sz="1200"/>
          </a:p>
        </p:txBody>
      </p:sp>
      <p:pic>
        <p:nvPicPr>
          <p:cNvPr id="4" name="Image 0" descr="preencoded.png"/>
          <p:cNvPicPr>
            <a:picLocks noChangeAspect="1"/>
          </p:cNvPicPr>
          <p:nvPr/>
        </p:nvPicPr>
        <p:blipFill>
          <a:blip r:embed="rId3"/>
          <a:stretch>
            <a:fillRect/>
          </a:stretch>
        </p:blipFill>
        <p:spPr>
          <a:xfrm>
            <a:off x="491843" y="1441732"/>
            <a:ext cx="411480" cy="411480"/>
          </a:xfrm>
          <a:prstGeom prst="rect">
            <a:avLst/>
          </a:prstGeom>
        </p:spPr>
      </p:pic>
      <p:sp>
        <p:nvSpPr>
          <p:cNvPr id="5" name="Text 2"/>
          <p:cNvSpPr/>
          <p:nvPr/>
        </p:nvSpPr>
        <p:spPr>
          <a:xfrm>
            <a:off x="1009030" y="1575908"/>
            <a:ext cx="4114800" cy="365760"/>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About Riverdale Nursing Home</a:t>
            </a:r>
            <a:endParaRPr lang="en-US" sz="1600"/>
          </a:p>
        </p:txBody>
      </p:sp>
      <p:sp>
        <p:nvSpPr>
          <p:cNvPr id="6" name="Text 3"/>
          <p:cNvSpPr/>
          <p:nvPr/>
        </p:nvSpPr>
        <p:spPr>
          <a:xfrm>
            <a:off x="622058" y="1890220"/>
            <a:ext cx="4114800" cy="2351353"/>
          </a:xfrm>
          <a:prstGeom prst="rect">
            <a:avLst/>
          </a:prstGeom>
          <a:noFill/>
          <a:ln/>
        </p:spPr>
        <p:txBody>
          <a:bodyPr wrap="square" rtlCol="0" anchor="ctr"/>
          <a:lstStyle/>
          <a:p>
            <a:pPr marL="342900" indent="-342900">
              <a:spcAft>
                <a:spcPts val="400"/>
              </a:spcAft>
              <a:buSzPct val="100000"/>
              <a:buChar char="•"/>
            </a:pPr>
            <a:r>
              <a:rPr lang="en-US" sz="1200" dirty="0">
                <a:solidFill>
                  <a:srgbClr val="2E2E2E"/>
                </a:solidFill>
                <a:latin typeface="Calibri" pitchFamily="34" charset="0"/>
                <a:ea typeface="Calibri" pitchFamily="34" charset="-122"/>
                <a:cs typeface="Calibri" pitchFamily="34" charset="-120"/>
              </a:rPr>
              <a:t>Supports older adults needing daily personal care, medication support and health monitoring</a:t>
            </a:r>
            <a:endParaRPr lang="en-US" sz="1200" dirty="0"/>
          </a:p>
          <a:p>
            <a:pPr marL="342900" indent="-342900">
              <a:spcAft>
                <a:spcPts val="400"/>
              </a:spcAft>
              <a:buSzPct val="100000"/>
              <a:buChar char="•"/>
            </a:pPr>
            <a:r>
              <a:rPr lang="en-US" sz="1200" dirty="0">
                <a:solidFill>
                  <a:srgbClr val="2E2E2E"/>
                </a:solidFill>
                <a:latin typeface="Calibri" pitchFamily="34" charset="0"/>
                <a:ea typeface="Calibri" pitchFamily="34" charset="-122"/>
                <a:cs typeface="Calibri" pitchFamily="34" charset="-120"/>
              </a:rPr>
              <a:t>Staff operate across two buildings in rotating shifts</a:t>
            </a:r>
            <a:endParaRPr lang="en-US" sz="1200" dirty="0"/>
          </a:p>
          <a:p>
            <a:pPr marL="342900" indent="-342900">
              <a:spcAft>
                <a:spcPts val="400"/>
              </a:spcAft>
              <a:buSzPct val="100000"/>
              <a:buChar char="•"/>
            </a:pPr>
            <a:r>
              <a:rPr lang="en-US" sz="1200" dirty="0">
                <a:solidFill>
                  <a:srgbClr val="2E2E2E"/>
                </a:solidFill>
                <a:latin typeface="Calibri" pitchFamily="34" charset="0"/>
                <a:ea typeface="Calibri" pitchFamily="34" charset="-122"/>
                <a:cs typeface="Calibri" pitchFamily="34" charset="-120"/>
              </a:rPr>
              <a:t>Workforce includes carers, senior carers, nurses and administrative staff</a:t>
            </a:r>
            <a:endParaRPr lang="en-US" sz="1200" dirty="0"/>
          </a:p>
          <a:p>
            <a:pPr marL="342900" indent="-342900">
              <a:spcAft>
                <a:spcPts val="400"/>
              </a:spcAft>
              <a:buSzPct val="100000"/>
              <a:buChar char="•"/>
            </a:pPr>
            <a:r>
              <a:rPr lang="en-US" sz="1200" dirty="0">
                <a:solidFill>
                  <a:srgbClr val="2E2E2E"/>
                </a:solidFill>
                <a:latin typeface="Calibri" pitchFamily="34" charset="0"/>
                <a:ea typeface="Calibri" pitchFamily="34" charset="-122"/>
                <a:cs typeface="Calibri" pitchFamily="34" charset="-120"/>
              </a:rPr>
              <a:t>Microsoft 365 is available but inconsistently applied across tasks</a:t>
            </a:r>
            <a:endParaRPr lang="en-US" sz="1200" dirty="0"/>
          </a:p>
          <a:p>
            <a:pPr marL="342900" indent="-342900">
              <a:spcAft>
                <a:spcPts val="400"/>
              </a:spcAft>
              <a:buSzPct val="100000"/>
              <a:buChar char="•"/>
            </a:pPr>
            <a:r>
              <a:rPr lang="en-US" sz="1200" dirty="0">
                <a:solidFill>
                  <a:srgbClr val="2E2E2E"/>
                </a:solidFill>
                <a:latin typeface="Calibri" pitchFamily="34" charset="0"/>
                <a:ea typeface="Calibri" pitchFamily="34" charset="-122"/>
                <a:cs typeface="Calibri" pitchFamily="34" charset="-120"/>
              </a:rPr>
              <a:t>Management requires improved efficiency through appropriate digital tool adoption</a:t>
            </a:r>
            <a:endParaRPr lang="en-US" sz="1200" dirty="0"/>
          </a:p>
        </p:txBody>
      </p:sp>
      <p:grpSp>
        <p:nvGrpSpPr>
          <p:cNvPr id="22" name="Group 21">
            <a:extLst>
              <a:ext uri="{FF2B5EF4-FFF2-40B4-BE49-F238E27FC236}">
                <a16:creationId xmlns:a16="http://schemas.microsoft.com/office/drawing/2014/main" id="{BB711B55-A81E-430E-8B80-1E04853CBEC9}"/>
              </a:ext>
            </a:extLst>
          </p:cNvPr>
          <p:cNvGrpSpPr/>
          <p:nvPr/>
        </p:nvGrpSpPr>
        <p:grpSpPr>
          <a:xfrm>
            <a:off x="4988318" y="2145856"/>
            <a:ext cx="3965306" cy="2788920"/>
            <a:chOff x="4937760" y="1115568"/>
            <a:chExt cx="3965306" cy="2788920"/>
          </a:xfrm>
        </p:grpSpPr>
        <p:sp>
          <p:nvSpPr>
            <p:cNvPr id="7" name="Shape 4"/>
            <p:cNvSpPr/>
            <p:nvPr/>
          </p:nvSpPr>
          <p:spPr>
            <a:xfrm>
              <a:off x="4937760" y="1115568"/>
              <a:ext cx="3840480" cy="868680"/>
            </a:xfrm>
            <a:prstGeom prst="rect">
              <a:avLst/>
            </a:prstGeom>
            <a:solidFill>
              <a:srgbClr val="F5D5E0"/>
            </a:solidFill>
            <a:ln/>
            <a:effectLst>
              <a:outerShdw blurRad="50800" dist="25400" dir="8100000" algn="bl" rotWithShape="0">
                <a:srgbClr val="000000">
                  <a:alpha val="8000"/>
                </a:srgbClr>
              </a:outerShdw>
            </a:effectLst>
          </p:spPr>
          <p:txBody>
            <a:bodyPr/>
            <a:lstStyle/>
            <a:p>
              <a:endParaRPr lang="en-GB"/>
            </a:p>
          </p:txBody>
        </p:sp>
        <p:pic>
          <p:nvPicPr>
            <p:cNvPr id="8" name="Image 1" descr="preencoded.png"/>
            <p:cNvPicPr>
              <a:picLocks noChangeAspect="1"/>
            </p:cNvPicPr>
            <p:nvPr/>
          </p:nvPicPr>
          <p:blipFill>
            <a:blip r:embed="rId4"/>
            <a:stretch>
              <a:fillRect/>
            </a:stretch>
          </p:blipFill>
          <p:spPr>
            <a:xfrm>
              <a:off x="5074920" y="1316736"/>
              <a:ext cx="347472" cy="347472"/>
            </a:xfrm>
            <a:prstGeom prst="rect">
              <a:avLst/>
            </a:prstGeom>
          </p:spPr>
        </p:pic>
        <p:sp>
          <p:nvSpPr>
            <p:cNvPr id="9" name="Text 5"/>
            <p:cNvSpPr/>
            <p:nvPr/>
          </p:nvSpPr>
          <p:spPr>
            <a:xfrm>
              <a:off x="5463540" y="1161288"/>
              <a:ext cx="3063240" cy="292608"/>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Inconsistent Induction</a:t>
              </a:r>
              <a:endParaRPr lang="en-US" sz="1600"/>
            </a:p>
          </p:txBody>
        </p:sp>
        <p:sp>
          <p:nvSpPr>
            <p:cNvPr id="10" name="Text 6"/>
            <p:cNvSpPr/>
            <p:nvPr/>
          </p:nvSpPr>
          <p:spPr>
            <a:xfrm>
              <a:off x="5451206" y="1396587"/>
              <a:ext cx="3383280" cy="566928"/>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New staff lack standardised onboarding materials, creating knowledge gaps in care protocols (Skills for Care, 2023).</a:t>
              </a:r>
              <a:endParaRPr lang="en-US" sz="1200"/>
            </a:p>
          </p:txBody>
        </p:sp>
        <p:sp>
          <p:nvSpPr>
            <p:cNvPr id="11" name="Shape 7"/>
            <p:cNvSpPr/>
            <p:nvPr/>
          </p:nvSpPr>
          <p:spPr>
            <a:xfrm>
              <a:off x="4937760" y="2075688"/>
              <a:ext cx="3840480" cy="868680"/>
            </a:xfrm>
            <a:prstGeom prst="rect">
              <a:avLst/>
            </a:prstGeom>
            <a:solidFill>
              <a:srgbClr val="FDF0CC"/>
            </a:solidFill>
            <a:ln/>
            <a:effectLst>
              <a:outerShdw blurRad="50800" dist="25400" dir="8100000" algn="bl" rotWithShape="0">
                <a:srgbClr val="000000">
                  <a:alpha val="8000"/>
                </a:srgbClr>
              </a:outerShdw>
            </a:effectLst>
          </p:spPr>
          <p:txBody>
            <a:bodyPr/>
            <a:lstStyle/>
            <a:p>
              <a:endParaRPr lang="en-US" sz="2000"/>
            </a:p>
          </p:txBody>
        </p:sp>
        <p:pic>
          <p:nvPicPr>
            <p:cNvPr id="12" name="Image 2" descr="preencoded.png"/>
            <p:cNvPicPr>
              <a:picLocks noChangeAspect="1"/>
            </p:cNvPicPr>
            <p:nvPr/>
          </p:nvPicPr>
          <p:blipFill>
            <a:blip r:embed="rId5"/>
            <a:stretch>
              <a:fillRect/>
            </a:stretch>
          </p:blipFill>
          <p:spPr>
            <a:xfrm>
              <a:off x="5074920" y="2276856"/>
              <a:ext cx="347472" cy="347472"/>
            </a:xfrm>
            <a:prstGeom prst="rect">
              <a:avLst/>
            </a:prstGeom>
          </p:spPr>
        </p:pic>
        <p:sp>
          <p:nvSpPr>
            <p:cNvPr id="13" name="Text 8"/>
            <p:cNvSpPr/>
            <p:nvPr/>
          </p:nvSpPr>
          <p:spPr>
            <a:xfrm>
              <a:off x="5406443" y="2166117"/>
              <a:ext cx="3246120" cy="292608"/>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No Central Training Record</a:t>
              </a:r>
              <a:endParaRPr lang="en-US" sz="1600"/>
            </a:p>
          </p:txBody>
        </p:sp>
        <p:sp>
          <p:nvSpPr>
            <p:cNvPr id="14" name="Text 9"/>
            <p:cNvSpPr/>
            <p:nvPr/>
          </p:nvSpPr>
          <p:spPr>
            <a:xfrm>
              <a:off x="5382626" y="2413218"/>
              <a:ext cx="3520440" cy="493776"/>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Training completion is tracked informally on paper, risking CQC compliance failures (NHS England, 2022).</a:t>
              </a:r>
              <a:endParaRPr lang="en-US" sz="1200"/>
            </a:p>
          </p:txBody>
        </p:sp>
        <p:sp>
          <p:nvSpPr>
            <p:cNvPr id="15" name="Shape 10"/>
            <p:cNvSpPr/>
            <p:nvPr/>
          </p:nvSpPr>
          <p:spPr>
            <a:xfrm>
              <a:off x="4937760" y="3035808"/>
              <a:ext cx="3840480" cy="868680"/>
            </a:xfrm>
            <a:prstGeom prst="rect">
              <a:avLst/>
            </a:prstGeom>
            <a:solidFill>
              <a:srgbClr val="C5DCF5"/>
            </a:solidFill>
            <a:ln/>
            <a:effectLst>
              <a:outerShdw blurRad="50800" dist="25400" dir="8100000" algn="bl" rotWithShape="0">
                <a:srgbClr val="000000">
                  <a:alpha val="8000"/>
                </a:srgbClr>
              </a:outerShdw>
            </a:effectLst>
          </p:spPr>
          <p:txBody>
            <a:bodyPr/>
            <a:lstStyle/>
            <a:p>
              <a:endParaRPr lang="en-GB"/>
            </a:p>
          </p:txBody>
        </p:sp>
        <p:pic>
          <p:nvPicPr>
            <p:cNvPr id="16" name="Image 3" descr="preencoded.png"/>
            <p:cNvPicPr>
              <a:picLocks noChangeAspect="1"/>
            </p:cNvPicPr>
            <p:nvPr/>
          </p:nvPicPr>
          <p:blipFill>
            <a:blip r:embed="rId6"/>
            <a:stretch>
              <a:fillRect/>
            </a:stretch>
          </p:blipFill>
          <p:spPr>
            <a:xfrm>
              <a:off x="5074920" y="3236976"/>
              <a:ext cx="347472" cy="347472"/>
            </a:xfrm>
            <a:prstGeom prst="rect">
              <a:avLst/>
            </a:prstGeom>
          </p:spPr>
        </p:pic>
        <p:sp>
          <p:nvSpPr>
            <p:cNvPr id="17" name="Text 11"/>
            <p:cNvSpPr/>
            <p:nvPr/>
          </p:nvSpPr>
          <p:spPr>
            <a:xfrm>
              <a:off x="5422392" y="3037509"/>
              <a:ext cx="3246120" cy="292608"/>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Knowledge Gaps at Handover</a:t>
              </a:r>
              <a:endParaRPr lang="en-US" sz="1600"/>
            </a:p>
          </p:txBody>
        </p:sp>
        <p:sp>
          <p:nvSpPr>
            <p:cNvPr id="18" name="Text 12"/>
            <p:cNvSpPr/>
            <p:nvPr/>
          </p:nvSpPr>
          <p:spPr>
            <a:xfrm>
              <a:off x="5408676" y="3285248"/>
              <a:ext cx="3383280" cy="493776"/>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Shift handovers lack visual aids and structured briefings, contributing to medication errors (NICE, 2021).</a:t>
              </a:r>
              <a:endParaRPr lang="en-US" sz="1200"/>
            </a:p>
          </p:txBody>
        </p:sp>
      </p:grpSp>
      <p:sp>
        <p:nvSpPr>
          <p:cNvPr id="21" name="Text 15"/>
          <p:cNvSpPr/>
          <p:nvPr/>
        </p:nvSpPr>
        <p:spPr>
          <a:xfrm>
            <a:off x="457200" y="4846320"/>
            <a:ext cx="8229600" cy="228600"/>
          </a:xfrm>
          <a:prstGeom prst="rect">
            <a:avLst/>
          </a:prstGeom>
          <a:noFill/>
          <a:ln/>
        </p:spPr>
        <p:txBody>
          <a:bodyPr wrap="square" rtlCol="0" anchor="ctr"/>
          <a:lstStyle/>
          <a:p>
            <a:pPr marL="0" indent="0" algn="l">
              <a:buNone/>
            </a:pPr>
            <a:r>
              <a:rPr lang="en-US" sz="900" i="1">
                <a:solidFill>
                  <a:srgbClr val="6B6B9A"/>
                </a:solidFill>
                <a:latin typeface="Calibri" pitchFamily="34" charset="0"/>
                <a:ea typeface="Calibri" pitchFamily="34" charset="-122"/>
                <a:cs typeface="Calibri" pitchFamily="34" charset="-120"/>
              </a:rPr>
              <a:t>Skills for Care (2023); NHS England (2022); NICE (2021)</a:t>
            </a:r>
            <a:endParaRPr lang="en-US" sz="900"/>
          </a:p>
        </p:txBody>
      </p:sp>
      <p:pic>
        <p:nvPicPr>
          <p:cNvPr id="2056" name="Picture 8" descr="Nurse Teaching Student: Over 597 Royalty-Free Licensable Stock  Illustrations &amp; Drawings | Shutterstock">
            <a:extLst>
              <a:ext uri="{FF2B5EF4-FFF2-40B4-BE49-F238E27FC236}">
                <a16:creationId xmlns:a16="http://schemas.microsoft.com/office/drawing/2014/main" id="{B7879B24-C707-4E9C-A2CB-FBC8714373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9062"/>
          <a:stretch/>
        </p:blipFill>
        <p:spPr bwMode="auto">
          <a:xfrm>
            <a:off x="5229537" y="23266"/>
            <a:ext cx="3177540" cy="20745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57200" y="228600"/>
            <a:ext cx="8229600" cy="594360"/>
          </a:xfrm>
          <a:prstGeom prst="rect">
            <a:avLst/>
          </a:prstGeom>
          <a:noFill/>
          <a:ln/>
        </p:spPr>
        <p:txBody>
          <a:bodyPr wrap="square" rtlCol="0" anchor="ctr"/>
          <a:lstStyle/>
          <a:p>
            <a:pPr marL="0" indent="0" algn="l">
              <a:buNone/>
            </a:pPr>
            <a:r>
              <a:rPr lang="en-US" sz="2600" b="1">
                <a:solidFill>
                  <a:srgbClr val="4A2C8A"/>
                </a:solidFill>
                <a:latin typeface="Calibri" pitchFamily="34" charset="0"/>
                <a:ea typeface="Calibri" pitchFamily="34" charset="-122"/>
                <a:cs typeface="Calibri" pitchFamily="34" charset="-120"/>
              </a:rPr>
              <a:t>Staff Training: Defining the Workplace Task</a:t>
            </a:r>
            <a:endParaRPr lang="en-US" sz="2600"/>
          </a:p>
        </p:txBody>
      </p:sp>
      <p:sp>
        <p:nvSpPr>
          <p:cNvPr id="3" name="Text 1"/>
          <p:cNvSpPr/>
          <p:nvPr/>
        </p:nvSpPr>
        <p:spPr>
          <a:xfrm>
            <a:off x="457200" y="804672"/>
            <a:ext cx="8229600" cy="274320"/>
          </a:xfrm>
          <a:prstGeom prst="rect">
            <a:avLst/>
          </a:prstGeom>
          <a:noFill/>
          <a:ln/>
        </p:spPr>
        <p:txBody>
          <a:bodyPr wrap="square" rtlCol="0" anchor="ctr"/>
          <a:lstStyle/>
          <a:p>
            <a:pPr marL="0" indent="0" algn="l">
              <a:buNone/>
            </a:pPr>
            <a:r>
              <a:rPr lang="en-US" sz="1200" i="1">
                <a:solidFill>
                  <a:srgbClr val="7B5EA7"/>
                </a:solidFill>
                <a:latin typeface="Calibri" pitchFamily="34" charset="0"/>
                <a:ea typeface="Calibri" pitchFamily="34" charset="-122"/>
                <a:cs typeface="Calibri" pitchFamily="34" charset="-120"/>
              </a:rPr>
              <a:t>Scope, Requirements, and Tool Selection - Microsoft PowerPoint</a:t>
            </a:r>
            <a:endParaRPr lang="en-US" sz="1200"/>
          </a:p>
        </p:txBody>
      </p:sp>
      <p:sp>
        <p:nvSpPr>
          <p:cNvPr id="4" name="Shape 2">
            <a:extLst>
              <a:ext uri="{C183D7F6-B498-43B3-948B-1728B52AA6E4}">
                <adec:decorative xmlns:adec="http://schemas.microsoft.com/office/drawing/2017/decorative" val="1"/>
              </a:ext>
            </a:extLst>
          </p:cNvPr>
          <p:cNvSpPr/>
          <p:nvPr/>
        </p:nvSpPr>
        <p:spPr>
          <a:xfrm>
            <a:off x="438912" y="1142999"/>
            <a:ext cx="4069080" cy="2737389"/>
          </a:xfrm>
          <a:prstGeom prst="rect">
            <a:avLst/>
          </a:prstGeom>
          <a:solidFill>
            <a:srgbClr val="D6C8F0">
              <a:alpha val="70000"/>
            </a:srgbClr>
          </a:solidFill>
          <a:ln/>
          <a:effectLst>
            <a:outerShdw blurRad="63500" dist="25400" dir="8100000" algn="bl" rotWithShape="0">
              <a:srgbClr val="000000">
                <a:alpha val="8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594360" y="1261872"/>
            <a:ext cx="384048" cy="384048"/>
          </a:xfrm>
          <a:prstGeom prst="rect">
            <a:avLst/>
          </a:prstGeom>
        </p:spPr>
      </p:pic>
      <p:sp>
        <p:nvSpPr>
          <p:cNvPr id="6" name="Text 3"/>
          <p:cNvSpPr/>
          <p:nvPr/>
        </p:nvSpPr>
        <p:spPr>
          <a:xfrm>
            <a:off x="1078992" y="1261872"/>
            <a:ext cx="3200400" cy="365760"/>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What Does Staff Training Involve?</a:t>
            </a:r>
            <a:endParaRPr lang="en-US" sz="1600"/>
          </a:p>
        </p:txBody>
      </p:sp>
      <p:sp>
        <p:nvSpPr>
          <p:cNvPr id="7" name="Text 4"/>
          <p:cNvSpPr/>
          <p:nvPr/>
        </p:nvSpPr>
        <p:spPr>
          <a:xfrm>
            <a:off x="594360" y="1691640"/>
            <a:ext cx="3749040" cy="2052828"/>
          </a:xfrm>
          <a:prstGeom prst="rect">
            <a:avLst/>
          </a:prstGeom>
          <a:noFill/>
          <a:ln/>
        </p:spPr>
        <p:txBody>
          <a:bodyPr wrap="square" rtlCol="0" anchor="ctr"/>
          <a:lstStyle/>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Delivering structured induction programmes for new carers and nurses</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Providing ongoing mandatory training (safeguarding, medication, moving and handling)</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Creating visual briefing materials for shift handovers</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Conducting compliance and CQC-readiness training sessions</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Enabling self-directed learning between scheduled sessions</a:t>
            </a:r>
            <a:endParaRPr lang="en-US" sz="1200"/>
          </a:p>
        </p:txBody>
      </p:sp>
      <p:sp>
        <p:nvSpPr>
          <p:cNvPr id="8" name="Shape 5">
            <a:extLst>
              <a:ext uri="{C183D7F6-B498-43B3-948B-1728B52AA6E4}">
                <adec:decorative xmlns:adec="http://schemas.microsoft.com/office/drawing/2017/decorative" val="1"/>
              </a:ext>
            </a:extLst>
          </p:cNvPr>
          <p:cNvSpPr/>
          <p:nvPr/>
        </p:nvSpPr>
        <p:spPr>
          <a:xfrm>
            <a:off x="4572000" y="1128045"/>
            <a:ext cx="4114800" cy="2752344"/>
          </a:xfrm>
          <a:prstGeom prst="rect">
            <a:avLst/>
          </a:prstGeom>
          <a:solidFill>
            <a:srgbClr val="C5DCF5">
              <a:alpha val="80000"/>
            </a:srgbClr>
          </a:solidFill>
          <a:ln/>
          <a:effectLst>
            <a:outerShdw blurRad="63500" dist="25400" dir="8100000" algn="bl" rotWithShape="0">
              <a:srgbClr val="000000">
                <a:alpha val="8000"/>
              </a:srgbClr>
            </a:outerShdw>
          </a:effectLst>
        </p:spPr>
        <p:txBody>
          <a:bodyPr/>
          <a:lstStyle/>
          <a:p>
            <a:endParaRPr lang="en-GB"/>
          </a:p>
        </p:txBody>
      </p:sp>
      <p:pic>
        <p:nvPicPr>
          <p:cNvPr id="9" name="Image 1" descr="preencoded.png"/>
          <p:cNvPicPr>
            <a:picLocks noChangeAspect="1"/>
          </p:cNvPicPr>
          <p:nvPr/>
        </p:nvPicPr>
        <p:blipFill>
          <a:blip r:embed="rId4"/>
          <a:stretch>
            <a:fillRect/>
          </a:stretch>
        </p:blipFill>
        <p:spPr>
          <a:xfrm>
            <a:off x="4818888" y="1216152"/>
            <a:ext cx="347472" cy="347472"/>
          </a:xfrm>
          <a:prstGeom prst="rect">
            <a:avLst/>
          </a:prstGeom>
        </p:spPr>
      </p:pic>
      <p:sp>
        <p:nvSpPr>
          <p:cNvPr id="10" name="Text 6"/>
          <p:cNvSpPr/>
          <p:nvPr/>
        </p:nvSpPr>
        <p:spPr>
          <a:xfrm>
            <a:off x="5285232" y="1243584"/>
            <a:ext cx="3291840" cy="347472"/>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Why Microsoft PowerPoint?</a:t>
            </a:r>
            <a:endParaRPr lang="en-US" sz="1600"/>
          </a:p>
        </p:txBody>
      </p:sp>
      <p:sp>
        <p:nvSpPr>
          <p:cNvPr id="11" name="Text 7"/>
          <p:cNvSpPr/>
          <p:nvPr/>
        </p:nvSpPr>
        <p:spPr>
          <a:xfrm>
            <a:off x="4663440" y="1476756"/>
            <a:ext cx="4114799" cy="2510028"/>
          </a:xfrm>
          <a:prstGeom prst="rect">
            <a:avLst/>
          </a:prstGeom>
          <a:noFill/>
          <a:ln/>
        </p:spPr>
        <p:txBody>
          <a:bodyPr wrap="square" rtlCol="0" anchor="ctr"/>
          <a:lstStyle/>
          <a:p>
            <a:pPr marL="342900" indent="-342900">
              <a:spcAft>
                <a:spcPts val="200"/>
              </a:spcAft>
              <a:buSzPct val="100000"/>
              <a:buChar char="•"/>
            </a:pPr>
            <a:r>
              <a:rPr lang="en-US" sz="1200">
                <a:solidFill>
                  <a:srgbClr val="2E2E2E"/>
                </a:solidFill>
                <a:latin typeface="Calibri" pitchFamily="34" charset="0"/>
                <a:ea typeface="Calibri" pitchFamily="34" charset="-122"/>
                <a:cs typeface="Calibri" pitchFamily="34" charset="-120"/>
              </a:rPr>
              <a:t>Native to Microsoft 365 - already licensed at Riverdale</a:t>
            </a:r>
            <a:endParaRPr lang="en-US" sz="1200"/>
          </a:p>
          <a:p>
            <a:pPr marL="342900" indent="-342900">
              <a:spcAft>
                <a:spcPts val="200"/>
              </a:spcAft>
              <a:buSzPct val="100000"/>
              <a:buChar char="•"/>
            </a:pPr>
            <a:r>
              <a:rPr lang="en-US" sz="1200">
                <a:solidFill>
                  <a:srgbClr val="2E2E2E"/>
                </a:solidFill>
                <a:latin typeface="Calibri" pitchFamily="34" charset="0"/>
                <a:ea typeface="Calibri" pitchFamily="34" charset="-122"/>
                <a:cs typeface="Calibri" pitchFamily="34" charset="-120"/>
              </a:rPr>
              <a:t>Enables creation of structured, visual training slides with multimedia</a:t>
            </a:r>
            <a:endParaRPr lang="en-US" sz="1200"/>
          </a:p>
          <a:p>
            <a:pPr marL="342900" indent="-342900">
              <a:spcAft>
                <a:spcPts val="200"/>
              </a:spcAft>
              <a:buSzPct val="100000"/>
              <a:buChar char="•"/>
            </a:pPr>
            <a:r>
              <a:rPr lang="en-US" sz="1200">
                <a:solidFill>
                  <a:srgbClr val="2E2E2E"/>
                </a:solidFill>
                <a:latin typeface="Calibri" pitchFamily="34" charset="0"/>
                <a:ea typeface="Calibri" pitchFamily="34" charset="-122"/>
                <a:cs typeface="Calibri" pitchFamily="34" charset="-120"/>
              </a:rPr>
              <a:t>Supports embedded videos, quizzes, and presenter notes for trainers</a:t>
            </a:r>
            <a:endParaRPr lang="en-US" sz="1200"/>
          </a:p>
          <a:p>
            <a:pPr marL="342900" indent="-342900">
              <a:spcAft>
                <a:spcPts val="200"/>
              </a:spcAft>
              <a:buSzPct val="100000"/>
              <a:buChar char="•"/>
            </a:pPr>
            <a:r>
              <a:rPr lang="en-US" sz="1200">
                <a:solidFill>
                  <a:srgbClr val="2E2E2E"/>
                </a:solidFill>
                <a:latin typeface="Calibri" pitchFamily="34" charset="0"/>
                <a:ea typeface="Calibri" pitchFamily="34" charset="-122"/>
                <a:cs typeface="Calibri" pitchFamily="34" charset="-120"/>
              </a:rPr>
              <a:t>Files can be stored on OneDrive/SharePoint and accessed on any device</a:t>
            </a:r>
            <a:endParaRPr lang="en-US" sz="1200"/>
          </a:p>
          <a:p>
            <a:pPr marL="342900" indent="-342900">
              <a:spcAft>
                <a:spcPts val="200"/>
              </a:spcAft>
              <a:buSzPct val="100000"/>
              <a:buChar char="•"/>
            </a:pPr>
            <a:r>
              <a:rPr lang="en-US" sz="1200">
                <a:solidFill>
                  <a:srgbClr val="2E2E2E"/>
                </a:solidFill>
                <a:latin typeface="Calibri" pitchFamily="34" charset="0"/>
                <a:ea typeface="Calibri" pitchFamily="34" charset="-122"/>
                <a:cs typeface="Calibri" pitchFamily="34" charset="-120"/>
              </a:rPr>
              <a:t>Output is printable, projectable and reusable across shifts and buildings</a:t>
            </a:r>
            <a:endParaRPr lang="en-US" sz="1200"/>
          </a:p>
          <a:p>
            <a:pPr marL="342900" indent="-342900">
              <a:spcAft>
                <a:spcPts val="200"/>
              </a:spcAft>
              <a:buSzPct val="100000"/>
              <a:buChar char="•"/>
            </a:pPr>
            <a:r>
              <a:rPr lang="en-US" sz="1200">
                <a:solidFill>
                  <a:srgbClr val="2E2E2E"/>
                </a:solidFill>
                <a:latin typeface="Calibri" pitchFamily="34" charset="0"/>
                <a:ea typeface="Calibri" pitchFamily="34" charset="-122"/>
                <a:cs typeface="Calibri" pitchFamily="34" charset="-120"/>
              </a:rPr>
              <a:t>Aligns with Care Quality Commission expectation for documented, repeatable training (CQC 2022)</a:t>
            </a:r>
            <a:endParaRPr lang="en-US" sz="1200"/>
          </a:p>
        </p:txBody>
      </p:sp>
      <p:sp>
        <p:nvSpPr>
          <p:cNvPr id="12" name="Shape 8">
            <a:extLst>
              <a:ext uri="{C183D7F6-B498-43B3-948B-1728B52AA6E4}">
                <adec:decorative xmlns:adec="http://schemas.microsoft.com/office/drawing/2017/decorative" val="1"/>
              </a:ext>
            </a:extLst>
          </p:cNvPr>
          <p:cNvSpPr/>
          <p:nvPr/>
        </p:nvSpPr>
        <p:spPr>
          <a:xfrm>
            <a:off x="438912" y="4014216"/>
            <a:ext cx="8339328" cy="777240"/>
          </a:xfrm>
          <a:prstGeom prst="rect">
            <a:avLst/>
          </a:prstGeom>
          <a:solidFill>
            <a:srgbClr val="4A2C8A"/>
          </a:solidFill>
          <a:ln/>
        </p:spPr>
        <p:txBody>
          <a:bodyPr/>
          <a:lstStyle/>
          <a:p>
            <a:endParaRPr lang="en-GB"/>
          </a:p>
        </p:txBody>
      </p:sp>
      <p:sp>
        <p:nvSpPr>
          <p:cNvPr id="13" name="Text 9"/>
          <p:cNvSpPr/>
          <p:nvPr/>
        </p:nvSpPr>
        <p:spPr>
          <a:xfrm>
            <a:off x="595021" y="4000500"/>
            <a:ext cx="8046720" cy="685800"/>
          </a:xfrm>
          <a:prstGeom prst="rect">
            <a:avLst/>
          </a:prstGeom>
          <a:noFill/>
          <a:ln/>
        </p:spPr>
        <p:txBody>
          <a:bodyPr wrap="square" rtlCol="0" anchor="ctr"/>
          <a:lstStyle/>
          <a:p>
            <a:pPr marL="0" indent="0" algn="ctr">
              <a:buNone/>
            </a:pPr>
            <a:r>
              <a:rPr lang="en-US" sz="1150" i="1">
                <a:solidFill>
                  <a:srgbClr val="FFFFFF"/>
                </a:solidFill>
                <a:latin typeface="Calibri" pitchFamily="34" charset="0"/>
                <a:ea typeface="Calibri" pitchFamily="34" charset="-122"/>
                <a:cs typeface="Calibri" pitchFamily="34" charset="-120"/>
              </a:rPr>
              <a:t>"Effective training in care settings requires materials that are structured, visually clear, and consistently accessible to all staff regardless of shift pattern or location" (Skills for Care, 2023, p.14)</a:t>
            </a:r>
            <a:endParaRPr lang="en-US" sz="1150"/>
          </a:p>
        </p:txBody>
      </p:sp>
      <p:sp>
        <p:nvSpPr>
          <p:cNvPr id="16" name="Text 12"/>
          <p:cNvSpPr/>
          <p:nvPr/>
        </p:nvSpPr>
        <p:spPr>
          <a:xfrm>
            <a:off x="457200" y="4846320"/>
            <a:ext cx="8229600" cy="228600"/>
          </a:xfrm>
          <a:prstGeom prst="rect">
            <a:avLst/>
          </a:prstGeom>
          <a:noFill/>
          <a:ln/>
        </p:spPr>
        <p:txBody>
          <a:bodyPr wrap="square" rtlCol="0" anchor="ctr"/>
          <a:lstStyle/>
          <a:p>
            <a:pPr marL="0" indent="0" algn="l">
              <a:buNone/>
            </a:pPr>
            <a:r>
              <a:rPr lang="en-US" sz="900" i="1">
                <a:solidFill>
                  <a:srgbClr val="6B6B9A"/>
                </a:solidFill>
                <a:latin typeface="Calibri" pitchFamily="34" charset="0"/>
                <a:ea typeface="Calibri" pitchFamily="34" charset="-122"/>
                <a:cs typeface="Calibri" pitchFamily="34" charset="-120"/>
              </a:rPr>
              <a:t>Skills for Care (2023); CQC (2022); Microsoft (2024)</a:t>
            </a:r>
            <a:endParaRPr lang="en-US" sz="900"/>
          </a:p>
        </p:txBody>
      </p:sp>
      <p:pic>
        <p:nvPicPr>
          <p:cNvPr id="18" name="Picture 17">
            <a:extLst>
              <a:ext uri="{FF2B5EF4-FFF2-40B4-BE49-F238E27FC236}">
                <a16:creationId xmlns:a16="http://schemas.microsoft.com/office/drawing/2014/main" id="{31D8A4C0-DC7A-4EDE-9FCF-BC03716617AB}"/>
              </a:ext>
            </a:extLst>
          </p:cNvPr>
          <p:cNvPicPr>
            <a:picLocks noChangeAspect="1"/>
          </p:cNvPicPr>
          <p:nvPr/>
        </p:nvPicPr>
        <p:blipFill rotWithShape="1">
          <a:blip r:embed="rId5"/>
          <a:srcRect l="8167" t="13620" r="8289" b="12705"/>
          <a:stretch/>
        </p:blipFill>
        <p:spPr>
          <a:xfrm>
            <a:off x="7937328" y="116585"/>
            <a:ext cx="1052436" cy="92811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25626" y="196533"/>
            <a:ext cx="8229600" cy="594360"/>
          </a:xfrm>
          <a:prstGeom prst="rect">
            <a:avLst/>
          </a:prstGeom>
          <a:noFill/>
          <a:ln/>
        </p:spPr>
        <p:txBody>
          <a:bodyPr wrap="square" rtlCol="0" anchor="ctr"/>
          <a:lstStyle/>
          <a:p>
            <a:pPr marL="0" indent="0" algn="l">
              <a:buNone/>
            </a:pPr>
            <a:r>
              <a:rPr lang="en-US" b="1">
                <a:solidFill>
                  <a:srgbClr val="4A2C8A"/>
                </a:solidFill>
                <a:latin typeface="Calibri" pitchFamily="34" charset="0"/>
                <a:ea typeface="Calibri" pitchFamily="34" charset="-122"/>
                <a:cs typeface="Calibri" pitchFamily="34" charset="-120"/>
              </a:rPr>
              <a:t>How PowerPoint Improves Efficiency and Communication</a:t>
            </a:r>
            <a:endParaRPr lang="en-US"/>
          </a:p>
        </p:txBody>
      </p:sp>
      <p:sp>
        <p:nvSpPr>
          <p:cNvPr id="3" name="Text 1"/>
          <p:cNvSpPr/>
          <p:nvPr/>
        </p:nvSpPr>
        <p:spPr>
          <a:xfrm>
            <a:off x="497749" y="677145"/>
            <a:ext cx="8229600" cy="274320"/>
          </a:xfrm>
          <a:prstGeom prst="rect">
            <a:avLst/>
          </a:prstGeom>
          <a:noFill/>
          <a:ln/>
        </p:spPr>
        <p:txBody>
          <a:bodyPr wrap="square" rtlCol="0" anchor="ctr"/>
          <a:lstStyle/>
          <a:p>
            <a:pPr marL="0" indent="0" algn="l">
              <a:buNone/>
            </a:pPr>
            <a:r>
              <a:rPr lang="en-US" sz="1200" i="1">
                <a:solidFill>
                  <a:srgbClr val="7B5EA7"/>
                </a:solidFill>
                <a:latin typeface="Calibri" pitchFamily="34" charset="0"/>
                <a:ea typeface="Calibri" pitchFamily="34" charset="-122"/>
                <a:cs typeface="Calibri" pitchFamily="34" charset="-120"/>
              </a:rPr>
              <a:t>Applied to the Riverdale Nursing Home Context</a:t>
            </a:r>
            <a:endParaRPr lang="en-US" sz="1200"/>
          </a:p>
        </p:txBody>
      </p:sp>
      <p:grpSp>
        <p:nvGrpSpPr>
          <p:cNvPr id="35" name="Group 34">
            <a:extLst>
              <a:ext uri="{FF2B5EF4-FFF2-40B4-BE49-F238E27FC236}">
                <a16:creationId xmlns:a16="http://schemas.microsoft.com/office/drawing/2014/main" id="{5E219DAD-A753-4B42-BC28-57788FC7F255}"/>
              </a:ext>
            </a:extLst>
          </p:cNvPr>
          <p:cNvGrpSpPr/>
          <p:nvPr/>
        </p:nvGrpSpPr>
        <p:grpSpPr>
          <a:xfrm>
            <a:off x="225626" y="1078991"/>
            <a:ext cx="6633917" cy="3680295"/>
            <a:chOff x="438912" y="1170432"/>
            <a:chExt cx="8247889" cy="2962656"/>
          </a:xfrm>
        </p:grpSpPr>
        <p:sp>
          <p:nvSpPr>
            <p:cNvPr id="4" name="Shape 2"/>
            <p:cNvSpPr/>
            <p:nvPr/>
          </p:nvSpPr>
          <p:spPr>
            <a:xfrm>
              <a:off x="438912" y="1170432"/>
              <a:ext cx="4023360" cy="1417320"/>
            </a:xfrm>
            <a:prstGeom prst="rect">
              <a:avLst/>
            </a:prstGeom>
            <a:solidFill>
              <a:srgbClr val="C8EDE4"/>
            </a:solidFill>
            <a:ln/>
            <a:effectLst>
              <a:outerShdw blurRad="63500" dist="25400" dir="8100000" algn="bl" rotWithShape="0">
                <a:srgbClr val="000000">
                  <a:alpha val="9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603504" y="1463040"/>
              <a:ext cx="347472" cy="347472"/>
            </a:xfrm>
            <a:prstGeom prst="rect">
              <a:avLst/>
            </a:prstGeom>
          </p:spPr>
        </p:pic>
        <p:sp>
          <p:nvSpPr>
            <p:cNvPr id="6" name="Text 3"/>
            <p:cNvSpPr/>
            <p:nvPr/>
          </p:nvSpPr>
          <p:spPr>
            <a:xfrm>
              <a:off x="960119" y="1224321"/>
              <a:ext cx="3218688" cy="347472"/>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Standardised Training Delivery</a:t>
              </a:r>
              <a:endParaRPr lang="en-US" sz="1600"/>
            </a:p>
          </p:txBody>
        </p:sp>
        <p:sp>
          <p:nvSpPr>
            <p:cNvPr id="7" name="Text 4"/>
            <p:cNvSpPr/>
            <p:nvPr/>
          </p:nvSpPr>
          <p:spPr>
            <a:xfrm>
              <a:off x="960119" y="1606825"/>
              <a:ext cx="3584448" cy="914400"/>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All trainers use the same slide deck, eliminating variation in content across Riverdale's two buildings. This ensures every staff member receives identical, CQC-compliant instruction (NHS England, 2022).</a:t>
              </a:r>
              <a:endParaRPr lang="en-US" sz="1200"/>
            </a:p>
          </p:txBody>
        </p:sp>
        <p:sp>
          <p:nvSpPr>
            <p:cNvPr id="8" name="Shape 5"/>
            <p:cNvSpPr/>
            <p:nvPr/>
          </p:nvSpPr>
          <p:spPr>
            <a:xfrm>
              <a:off x="4663440" y="1170432"/>
              <a:ext cx="4023360" cy="1417320"/>
            </a:xfrm>
            <a:prstGeom prst="rect">
              <a:avLst/>
            </a:prstGeom>
            <a:solidFill>
              <a:srgbClr val="D6C8F0"/>
            </a:solidFill>
            <a:ln/>
            <a:effectLst>
              <a:outerShdw blurRad="63500" dist="25400" dir="8100000" algn="bl" rotWithShape="0">
                <a:srgbClr val="000000">
                  <a:alpha val="9000"/>
                </a:srgbClr>
              </a:outerShdw>
            </a:effectLst>
          </p:spPr>
          <p:txBody>
            <a:bodyPr/>
            <a:lstStyle/>
            <a:p>
              <a:endParaRPr lang="en-GB"/>
            </a:p>
          </p:txBody>
        </p:sp>
        <p:pic>
          <p:nvPicPr>
            <p:cNvPr id="9" name="Image 1" descr="preencoded.png"/>
            <p:cNvPicPr>
              <a:picLocks noChangeAspect="1"/>
            </p:cNvPicPr>
            <p:nvPr/>
          </p:nvPicPr>
          <p:blipFill>
            <a:blip r:embed="rId4"/>
            <a:stretch>
              <a:fillRect/>
            </a:stretch>
          </p:blipFill>
          <p:spPr>
            <a:xfrm>
              <a:off x="4828032" y="1463040"/>
              <a:ext cx="347472" cy="347472"/>
            </a:xfrm>
            <a:prstGeom prst="rect">
              <a:avLst/>
            </a:prstGeom>
          </p:spPr>
        </p:pic>
        <p:sp>
          <p:nvSpPr>
            <p:cNvPr id="10" name="Text 6"/>
            <p:cNvSpPr/>
            <p:nvPr/>
          </p:nvSpPr>
          <p:spPr>
            <a:xfrm>
              <a:off x="5303520" y="1261872"/>
              <a:ext cx="3383281" cy="347472"/>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Reduced Training Preparation Time</a:t>
              </a:r>
              <a:endParaRPr lang="en-US" sz="1600"/>
            </a:p>
          </p:txBody>
        </p:sp>
        <p:sp>
          <p:nvSpPr>
            <p:cNvPr id="11" name="Text 7"/>
            <p:cNvSpPr/>
            <p:nvPr/>
          </p:nvSpPr>
          <p:spPr>
            <a:xfrm>
              <a:off x="5175504" y="1623964"/>
              <a:ext cx="3511295" cy="914400"/>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Reusable templates allow managers to update materials rapidly. Microsoft (2024) reports that template-based creation reduces document preparation time by up to 40% compared to manual production.</a:t>
              </a:r>
              <a:endParaRPr lang="en-US" sz="1200"/>
            </a:p>
          </p:txBody>
        </p:sp>
        <p:sp>
          <p:nvSpPr>
            <p:cNvPr id="12" name="Shape 8"/>
            <p:cNvSpPr/>
            <p:nvPr/>
          </p:nvSpPr>
          <p:spPr>
            <a:xfrm>
              <a:off x="438912" y="2715768"/>
              <a:ext cx="4023360" cy="1417320"/>
            </a:xfrm>
            <a:prstGeom prst="rect">
              <a:avLst/>
            </a:prstGeom>
            <a:solidFill>
              <a:srgbClr val="C5DCF5"/>
            </a:solidFill>
            <a:ln/>
            <a:effectLst>
              <a:outerShdw blurRad="63500" dist="25400" dir="8100000" algn="bl" rotWithShape="0">
                <a:srgbClr val="000000">
                  <a:alpha val="9000"/>
                </a:srgbClr>
              </a:outerShdw>
            </a:effectLst>
          </p:spPr>
          <p:txBody>
            <a:bodyPr/>
            <a:lstStyle/>
            <a:p>
              <a:endParaRPr lang="en-GB"/>
            </a:p>
          </p:txBody>
        </p:sp>
        <p:pic>
          <p:nvPicPr>
            <p:cNvPr id="13" name="Image 2" descr="preencoded.png"/>
            <p:cNvPicPr>
              <a:picLocks noChangeAspect="1"/>
            </p:cNvPicPr>
            <p:nvPr/>
          </p:nvPicPr>
          <p:blipFill>
            <a:blip r:embed="rId5"/>
            <a:stretch>
              <a:fillRect/>
            </a:stretch>
          </p:blipFill>
          <p:spPr>
            <a:xfrm>
              <a:off x="603504" y="3008376"/>
              <a:ext cx="347472" cy="347472"/>
            </a:xfrm>
            <a:prstGeom prst="rect">
              <a:avLst/>
            </a:prstGeom>
          </p:spPr>
        </p:pic>
        <p:sp>
          <p:nvSpPr>
            <p:cNvPr id="14" name="Text 9"/>
            <p:cNvSpPr/>
            <p:nvPr/>
          </p:nvSpPr>
          <p:spPr>
            <a:xfrm>
              <a:off x="1078992" y="2807208"/>
              <a:ext cx="3218688" cy="347472"/>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Improved Compliance Tracking</a:t>
              </a:r>
              <a:endParaRPr lang="en-US" sz="1600"/>
            </a:p>
          </p:txBody>
        </p:sp>
        <p:sp>
          <p:nvSpPr>
            <p:cNvPr id="15" name="Text 10"/>
            <p:cNvSpPr/>
            <p:nvPr/>
          </p:nvSpPr>
          <p:spPr>
            <a:xfrm>
              <a:off x="1078992" y="3154680"/>
              <a:ext cx="3383281" cy="914400"/>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Slides with embedded knowledge-check questions serve as evidence of learning delivery for CQC inspections. Digital storage on OneDrive creates a time-stamped audit trail (CQC, 2022).</a:t>
              </a:r>
              <a:endParaRPr lang="en-US" sz="1200"/>
            </a:p>
          </p:txBody>
        </p:sp>
        <p:sp>
          <p:nvSpPr>
            <p:cNvPr id="16" name="Shape 11"/>
            <p:cNvSpPr/>
            <p:nvPr/>
          </p:nvSpPr>
          <p:spPr>
            <a:xfrm>
              <a:off x="4663440" y="2715768"/>
              <a:ext cx="4023360" cy="1417320"/>
            </a:xfrm>
            <a:prstGeom prst="rect">
              <a:avLst/>
            </a:prstGeom>
            <a:solidFill>
              <a:srgbClr val="FDF0CC"/>
            </a:solidFill>
            <a:ln/>
            <a:effectLst>
              <a:outerShdw blurRad="63500" dist="25400" dir="8100000" algn="bl" rotWithShape="0">
                <a:srgbClr val="000000">
                  <a:alpha val="9000"/>
                </a:srgbClr>
              </a:outerShdw>
            </a:effectLst>
          </p:spPr>
          <p:txBody>
            <a:bodyPr/>
            <a:lstStyle/>
            <a:p>
              <a:endParaRPr lang="en-GB"/>
            </a:p>
          </p:txBody>
        </p:sp>
        <p:pic>
          <p:nvPicPr>
            <p:cNvPr id="17" name="Image 3" descr="preencoded.png"/>
            <p:cNvPicPr>
              <a:picLocks noChangeAspect="1"/>
            </p:cNvPicPr>
            <p:nvPr/>
          </p:nvPicPr>
          <p:blipFill>
            <a:blip r:embed="rId6"/>
            <a:stretch>
              <a:fillRect/>
            </a:stretch>
          </p:blipFill>
          <p:spPr>
            <a:xfrm>
              <a:off x="4828032" y="3008376"/>
              <a:ext cx="347472" cy="347472"/>
            </a:xfrm>
            <a:prstGeom prst="rect">
              <a:avLst/>
            </a:prstGeom>
          </p:spPr>
        </p:pic>
        <p:sp>
          <p:nvSpPr>
            <p:cNvPr id="18" name="Text 12"/>
            <p:cNvSpPr/>
            <p:nvPr/>
          </p:nvSpPr>
          <p:spPr>
            <a:xfrm>
              <a:off x="5303520" y="2807208"/>
              <a:ext cx="3218688" cy="347472"/>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Multi-Format Accessibility</a:t>
              </a:r>
              <a:endParaRPr lang="en-US" sz="1600"/>
            </a:p>
          </p:txBody>
        </p:sp>
        <p:sp>
          <p:nvSpPr>
            <p:cNvPr id="19" name="Text 13"/>
            <p:cNvSpPr/>
            <p:nvPr/>
          </p:nvSpPr>
          <p:spPr>
            <a:xfrm>
              <a:off x="5175504" y="3088603"/>
              <a:ext cx="3383278" cy="914400"/>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Training can be delivered in person, projected, or shared digitally via Teams, enabling night-shift staff and part-time workers to access materials at their own pace (Vesna et al., 2024).</a:t>
              </a:r>
              <a:endParaRPr lang="en-US" sz="1200"/>
            </a:p>
          </p:txBody>
        </p:sp>
      </p:grpSp>
      <p:sp>
        <p:nvSpPr>
          <p:cNvPr id="22" name="Text 16"/>
          <p:cNvSpPr/>
          <p:nvPr/>
        </p:nvSpPr>
        <p:spPr>
          <a:xfrm>
            <a:off x="457200" y="4846320"/>
            <a:ext cx="8229600" cy="228600"/>
          </a:xfrm>
          <a:prstGeom prst="rect">
            <a:avLst/>
          </a:prstGeom>
          <a:noFill/>
          <a:ln/>
        </p:spPr>
        <p:txBody>
          <a:bodyPr wrap="square" rtlCol="0" anchor="ctr"/>
          <a:lstStyle/>
          <a:p>
            <a:pPr marL="0" indent="0" algn="l">
              <a:buNone/>
            </a:pPr>
            <a:r>
              <a:rPr lang="en-US" sz="900" i="1">
                <a:solidFill>
                  <a:srgbClr val="6B6B9A"/>
                </a:solidFill>
                <a:latin typeface="Calibri" pitchFamily="34" charset="0"/>
                <a:ea typeface="Calibri" pitchFamily="34" charset="-122"/>
                <a:cs typeface="Calibri" pitchFamily="34" charset="-120"/>
              </a:rPr>
              <a:t>NHS England (2022); Microsoft (2024); CQC (2022); Vesna et al. (2024)</a:t>
            </a:r>
            <a:endParaRPr lang="en-US"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Step-by-Step Guide to Create Employee Training Presentations">
            <a:extLst>
              <a:ext uri="{FF2B5EF4-FFF2-40B4-BE49-F238E27FC236}">
                <a16:creationId xmlns:a16="http://schemas.microsoft.com/office/drawing/2014/main" id="{B06A2E1A-F0E8-1A28-F2F2-CCD02EEE24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8" t="24720" r="2508" b="1333"/>
          <a:stretch/>
        </p:blipFill>
        <p:spPr bwMode="auto">
          <a:xfrm>
            <a:off x="1435109" y="1151151"/>
            <a:ext cx="5874933" cy="3203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5977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57200" y="228600"/>
            <a:ext cx="8229600" cy="594360"/>
          </a:xfrm>
          <a:prstGeom prst="rect">
            <a:avLst/>
          </a:prstGeom>
          <a:noFill/>
          <a:ln/>
        </p:spPr>
        <p:txBody>
          <a:bodyPr wrap="square" rtlCol="0" anchor="ctr"/>
          <a:lstStyle/>
          <a:p>
            <a:pPr marL="0" indent="0" algn="l">
              <a:buNone/>
            </a:pPr>
            <a:r>
              <a:rPr lang="en-US" sz="2600" b="1">
                <a:solidFill>
                  <a:srgbClr val="4A2C8A"/>
                </a:solidFill>
                <a:latin typeface="Calibri" pitchFamily="34" charset="0"/>
                <a:ea typeface="Calibri" pitchFamily="34" charset="-122"/>
                <a:cs typeface="Calibri" pitchFamily="34" charset="-120"/>
              </a:rPr>
              <a:t>Advantages and Limitations of Microsoft PowerPoint</a:t>
            </a:r>
            <a:endParaRPr lang="en-US" sz="2600"/>
          </a:p>
        </p:txBody>
      </p:sp>
      <p:sp>
        <p:nvSpPr>
          <p:cNvPr id="3" name="Text 1"/>
          <p:cNvSpPr/>
          <p:nvPr/>
        </p:nvSpPr>
        <p:spPr>
          <a:xfrm>
            <a:off x="457200" y="804672"/>
            <a:ext cx="8229600" cy="274320"/>
          </a:xfrm>
          <a:prstGeom prst="rect">
            <a:avLst/>
          </a:prstGeom>
          <a:noFill/>
          <a:ln/>
        </p:spPr>
        <p:txBody>
          <a:bodyPr wrap="square" rtlCol="0" anchor="ctr"/>
          <a:lstStyle/>
          <a:p>
            <a:pPr marL="0" indent="0" algn="l">
              <a:buNone/>
            </a:pPr>
            <a:r>
              <a:rPr lang="en-US" sz="1200" i="1">
                <a:solidFill>
                  <a:srgbClr val="7B5EA7"/>
                </a:solidFill>
                <a:latin typeface="Calibri" pitchFamily="34" charset="0"/>
                <a:ea typeface="Calibri" pitchFamily="34" charset="-122"/>
                <a:cs typeface="Calibri" pitchFamily="34" charset="-120"/>
              </a:rPr>
              <a:t>Critical Evaluation for a Care Home Training Context</a:t>
            </a:r>
            <a:endParaRPr lang="en-US" sz="1200"/>
          </a:p>
        </p:txBody>
      </p:sp>
      <p:grpSp>
        <p:nvGrpSpPr>
          <p:cNvPr id="32" name="Group 31">
            <a:extLst>
              <a:ext uri="{FF2B5EF4-FFF2-40B4-BE49-F238E27FC236}">
                <a16:creationId xmlns:a16="http://schemas.microsoft.com/office/drawing/2014/main" id="{975B8B34-03D4-4E9C-8A72-892D45C8F7E3}"/>
              </a:ext>
            </a:extLst>
          </p:cNvPr>
          <p:cNvGrpSpPr/>
          <p:nvPr/>
        </p:nvGrpSpPr>
        <p:grpSpPr>
          <a:xfrm>
            <a:off x="548640" y="1174003"/>
            <a:ext cx="8279892" cy="3630831"/>
            <a:chOff x="498348" y="1170432"/>
            <a:chExt cx="8279892" cy="3212464"/>
          </a:xfrm>
        </p:grpSpPr>
        <p:sp>
          <p:nvSpPr>
            <p:cNvPr id="4" name="Shape 2"/>
            <p:cNvSpPr/>
            <p:nvPr/>
          </p:nvSpPr>
          <p:spPr>
            <a:xfrm>
              <a:off x="498348" y="1178483"/>
              <a:ext cx="4041648" cy="347472"/>
            </a:xfrm>
            <a:prstGeom prst="rect">
              <a:avLst/>
            </a:prstGeom>
            <a:solidFill>
              <a:srgbClr val="4A2C8A"/>
            </a:solidFill>
            <a:ln/>
          </p:spPr>
          <p:txBody>
            <a:bodyPr/>
            <a:lstStyle/>
            <a:p>
              <a:endParaRPr lang="en-US"/>
            </a:p>
          </p:txBody>
        </p:sp>
        <p:sp>
          <p:nvSpPr>
            <p:cNvPr id="5" name="Text 3"/>
            <p:cNvSpPr/>
            <p:nvPr/>
          </p:nvSpPr>
          <p:spPr>
            <a:xfrm>
              <a:off x="676284" y="1180427"/>
              <a:ext cx="3662916" cy="347472"/>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  ADVANTAGES</a:t>
              </a:r>
              <a:endParaRPr lang="en-US" sz="1600"/>
            </a:p>
          </p:txBody>
        </p:sp>
        <p:pic>
          <p:nvPicPr>
            <p:cNvPr id="6" name="Image 0" descr="preencoded.png"/>
            <p:cNvPicPr>
              <a:picLocks noChangeAspect="1"/>
            </p:cNvPicPr>
            <p:nvPr/>
          </p:nvPicPr>
          <p:blipFill>
            <a:blip r:embed="rId3"/>
            <a:stretch>
              <a:fillRect/>
            </a:stretch>
          </p:blipFill>
          <p:spPr>
            <a:xfrm>
              <a:off x="548640" y="1636776"/>
              <a:ext cx="274320" cy="274320"/>
            </a:xfrm>
            <a:prstGeom prst="rect">
              <a:avLst/>
            </a:prstGeom>
          </p:spPr>
        </p:pic>
        <p:sp>
          <p:nvSpPr>
            <p:cNvPr id="7" name="Text 4"/>
            <p:cNvSpPr/>
            <p:nvPr/>
          </p:nvSpPr>
          <p:spPr>
            <a:xfrm>
              <a:off x="960120" y="1600200"/>
              <a:ext cx="3337560"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No extra licensing cost - fully included in Microsoft 365 already used by Riverdale (Microsoft, 2024)</a:t>
              </a:r>
              <a:endParaRPr lang="en-US" sz="1200"/>
            </a:p>
          </p:txBody>
        </p:sp>
        <p:pic>
          <p:nvPicPr>
            <p:cNvPr id="8" name="Image 1" descr="preencoded.png"/>
            <p:cNvPicPr>
              <a:picLocks noChangeAspect="1"/>
            </p:cNvPicPr>
            <p:nvPr/>
          </p:nvPicPr>
          <p:blipFill>
            <a:blip r:embed="rId4"/>
            <a:stretch>
              <a:fillRect/>
            </a:stretch>
          </p:blipFill>
          <p:spPr>
            <a:xfrm>
              <a:off x="548640" y="2130552"/>
              <a:ext cx="274320" cy="274320"/>
            </a:xfrm>
            <a:prstGeom prst="rect">
              <a:avLst/>
            </a:prstGeom>
          </p:spPr>
        </p:pic>
        <p:sp>
          <p:nvSpPr>
            <p:cNvPr id="9" name="Text 5"/>
            <p:cNvSpPr/>
            <p:nvPr/>
          </p:nvSpPr>
          <p:spPr>
            <a:xfrm>
              <a:off x="976972" y="2035498"/>
              <a:ext cx="3337560"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Supports multimedia embedding (video demonstrations of care procedures, audio instructions) for richer learning (Vesna et al., 2024)</a:t>
              </a:r>
              <a:endParaRPr lang="en-US" sz="1200"/>
            </a:p>
          </p:txBody>
        </p:sp>
        <p:pic>
          <p:nvPicPr>
            <p:cNvPr id="10" name="Image 2" descr="preencoded.png"/>
            <p:cNvPicPr>
              <a:picLocks noChangeAspect="1"/>
            </p:cNvPicPr>
            <p:nvPr/>
          </p:nvPicPr>
          <p:blipFill>
            <a:blip r:embed="rId5"/>
            <a:stretch>
              <a:fillRect/>
            </a:stretch>
          </p:blipFill>
          <p:spPr>
            <a:xfrm>
              <a:off x="548640" y="2624328"/>
              <a:ext cx="274320" cy="274320"/>
            </a:xfrm>
            <a:prstGeom prst="rect">
              <a:avLst/>
            </a:prstGeom>
          </p:spPr>
        </p:pic>
        <p:sp>
          <p:nvSpPr>
            <p:cNvPr id="11" name="Text 6"/>
            <p:cNvSpPr/>
            <p:nvPr/>
          </p:nvSpPr>
          <p:spPr>
            <a:xfrm>
              <a:off x="960120" y="2587752"/>
              <a:ext cx="3337560"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Cloud storage via OneDrive enables version control - managers can update slides and all staff access the latest version immediately</a:t>
              </a:r>
              <a:endParaRPr lang="en-US" sz="1200"/>
            </a:p>
          </p:txBody>
        </p:sp>
        <p:pic>
          <p:nvPicPr>
            <p:cNvPr id="12" name="Image 3" descr="preencoded.png"/>
            <p:cNvPicPr>
              <a:picLocks noChangeAspect="1"/>
            </p:cNvPicPr>
            <p:nvPr/>
          </p:nvPicPr>
          <p:blipFill>
            <a:blip r:embed="rId6"/>
            <a:stretch>
              <a:fillRect/>
            </a:stretch>
          </p:blipFill>
          <p:spPr>
            <a:xfrm>
              <a:off x="548640" y="3118104"/>
              <a:ext cx="274320" cy="274320"/>
            </a:xfrm>
            <a:prstGeom prst="rect">
              <a:avLst/>
            </a:prstGeom>
          </p:spPr>
        </p:pic>
        <p:sp>
          <p:nvSpPr>
            <p:cNvPr id="13" name="Text 7"/>
            <p:cNvSpPr/>
            <p:nvPr/>
          </p:nvSpPr>
          <p:spPr>
            <a:xfrm>
              <a:off x="960120" y="3081528"/>
              <a:ext cx="3337560"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Printable slides serve as paper-based reference handouts for staff with limited device access, supporting digital inclusion</a:t>
              </a:r>
              <a:endParaRPr lang="en-US" sz="1200"/>
            </a:p>
          </p:txBody>
        </p:sp>
        <p:pic>
          <p:nvPicPr>
            <p:cNvPr id="14" name="Image 4" descr="preencoded.png"/>
            <p:cNvPicPr>
              <a:picLocks noChangeAspect="1"/>
            </p:cNvPicPr>
            <p:nvPr/>
          </p:nvPicPr>
          <p:blipFill>
            <a:blip r:embed="rId7"/>
            <a:stretch>
              <a:fillRect/>
            </a:stretch>
          </p:blipFill>
          <p:spPr>
            <a:xfrm>
              <a:off x="548640" y="3611880"/>
              <a:ext cx="274320" cy="274320"/>
            </a:xfrm>
            <a:prstGeom prst="rect">
              <a:avLst/>
            </a:prstGeom>
          </p:spPr>
        </p:pic>
        <p:sp>
          <p:nvSpPr>
            <p:cNvPr id="15" name="Text 8"/>
            <p:cNvSpPr/>
            <p:nvPr/>
          </p:nvSpPr>
          <p:spPr>
            <a:xfrm>
              <a:off x="960120" y="3575304"/>
              <a:ext cx="3337560"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PowerPoint Presenter Coach (AI-assisted feature) helps trainers improve delivery quality and confidence (Microsoft, 2024)</a:t>
              </a:r>
              <a:endParaRPr lang="en-US" sz="1200"/>
            </a:p>
          </p:txBody>
        </p:sp>
        <p:sp>
          <p:nvSpPr>
            <p:cNvPr id="16" name="Shape 9"/>
            <p:cNvSpPr/>
            <p:nvPr/>
          </p:nvSpPr>
          <p:spPr>
            <a:xfrm>
              <a:off x="4663440" y="1170432"/>
              <a:ext cx="4114800" cy="347472"/>
            </a:xfrm>
            <a:prstGeom prst="rect">
              <a:avLst/>
            </a:prstGeom>
            <a:solidFill>
              <a:srgbClr val="B85042"/>
            </a:solidFill>
            <a:ln/>
          </p:spPr>
          <p:txBody>
            <a:bodyPr/>
            <a:lstStyle/>
            <a:p>
              <a:endParaRPr lang="en-GB"/>
            </a:p>
          </p:txBody>
        </p:sp>
        <p:sp>
          <p:nvSpPr>
            <p:cNvPr id="17" name="Text 10"/>
            <p:cNvSpPr/>
            <p:nvPr/>
          </p:nvSpPr>
          <p:spPr>
            <a:xfrm>
              <a:off x="4919472" y="1170432"/>
              <a:ext cx="3602736" cy="347472"/>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  LIMITATIONS</a:t>
              </a:r>
              <a:endParaRPr lang="en-US" sz="1600"/>
            </a:p>
          </p:txBody>
        </p:sp>
        <p:pic>
          <p:nvPicPr>
            <p:cNvPr id="18" name="Image 5" descr="preencoded.png"/>
            <p:cNvPicPr>
              <a:picLocks noChangeAspect="1"/>
            </p:cNvPicPr>
            <p:nvPr/>
          </p:nvPicPr>
          <p:blipFill>
            <a:blip r:embed="rId8"/>
            <a:stretch>
              <a:fillRect/>
            </a:stretch>
          </p:blipFill>
          <p:spPr>
            <a:xfrm>
              <a:off x="4773168" y="1636776"/>
              <a:ext cx="274320" cy="274320"/>
            </a:xfrm>
            <a:prstGeom prst="rect">
              <a:avLst/>
            </a:prstGeom>
          </p:spPr>
        </p:pic>
        <p:sp>
          <p:nvSpPr>
            <p:cNvPr id="19" name="Text 11"/>
            <p:cNvSpPr/>
            <p:nvPr/>
          </p:nvSpPr>
          <p:spPr>
            <a:xfrm>
              <a:off x="5175504" y="1600200"/>
              <a:ext cx="3419856"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PowerPoint alone does not track completion - a Learning Management System (LMS) or manual register is still required for compliance (NICE, 2021)</a:t>
              </a:r>
              <a:endParaRPr lang="en-US" sz="1200"/>
            </a:p>
          </p:txBody>
        </p:sp>
        <p:pic>
          <p:nvPicPr>
            <p:cNvPr id="20" name="Image 6" descr="preencoded.png"/>
            <p:cNvPicPr>
              <a:picLocks noChangeAspect="1"/>
            </p:cNvPicPr>
            <p:nvPr/>
          </p:nvPicPr>
          <p:blipFill>
            <a:blip r:embed="rId8"/>
            <a:stretch>
              <a:fillRect/>
            </a:stretch>
          </p:blipFill>
          <p:spPr>
            <a:xfrm>
              <a:off x="4773168" y="2130552"/>
              <a:ext cx="274320" cy="274320"/>
            </a:xfrm>
            <a:prstGeom prst="rect">
              <a:avLst/>
            </a:prstGeom>
          </p:spPr>
        </p:pic>
        <p:sp>
          <p:nvSpPr>
            <p:cNvPr id="21" name="Text 12"/>
            <p:cNvSpPr/>
            <p:nvPr/>
          </p:nvSpPr>
          <p:spPr>
            <a:xfrm>
              <a:off x="5175504" y="2093976"/>
              <a:ext cx="3419856"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Staff with low digital literacy may struggle with navigation of files shared via Teams/OneDrive without prior induction (Skills for Care, 2023)</a:t>
              </a:r>
              <a:endParaRPr lang="en-US" sz="1200"/>
            </a:p>
          </p:txBody>
        </p:sp>
        <p:pic>
          <p:nvPicPr>
            <p:cNvPr id="22" name="Image 7" descr="preencoded.png"/>
            <p:cNvPicPr>
              <a:picLocks noChangeAspect="1"/>
            </p:cNvPicPr>
            <p:nvPr/>
          </p:nvPicPr>
          <p:blipFill>
            <a:blip r:embed="rId8"/>
            <a:stretch>
              <a:fillRect/>
            </a:stretch>
          </p:blipFill>
          <p:spPr>
            <a:xfrm>
              <a:off x="4773168" y="2624328"/>
              <a:ext cx="274320" cy="274320"/>
            </a:xfrm>
            <a:prstGeom prst="rect">
              <a:avLst/>
            </a:prstGeom>
          </p:spPr>
        </p:pic>
        <p:sp>
          <p:nvSpPr>
            <p:cNvPr id="23" name="Text 13"/>
            <p:cNvSpPr/>
            <p:nvPr/>
          </p:nvSpPr>
          <p:spPr>
            <a:xfrm>
              <a:off x="5175504" y="2587752"/>
              <a:ext cx="3419856"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Large files with embedded videos can be slow to load on older devices, potentially interrupting training sessions (Vesna et al., 2024)</a:t>
              </a:r>
              <a:endParaRPr lang="en-US" sz="1200"/>
            </a:p>
          </p:txBody>
        </p:sp>
        <p:pic>
          <p:nvPicPr>
            <p:cNvPr id="24" name="Image 8" descr="preencoded.png"/>
            <p:cNvPicPr>
              <a:picLocks noChangeAspect="1"/>
            </p:cNvPicPr>
            <p:nvPr/>
          </p:nvPicPr>
          <p:blipFill>
            <a:blip r:embed="rId8"/>
            <a:stretch>
              <a:fillRect/>
            </a:stretch>
          </p:blipFill>
          <p:spPr>
            <a:xfrm>
              <a:off x="4773168" y="3118104"/>
              <a:ext cx="274320" cy="274320"/>
            </a:xfrm>
            <a:prstGeom prst="rect">
              <a:avLst/>
            </a:prstGeom>
          </p:spPr>
        </p:pic>
        <p:sp>
          <p:nvSpPr>
            <p:cNvPr id="25" name="Text 14"/>
            <p:cNvSpPr/>
            <p:nvPr/>
          </p:nvSpPr>
          <p:spPr>
            <a:xfrm>
              <a:off x="5175504" y="3081528"/>
              <a:ext cx="3419856"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Interactivity is limited compared to dedicated e-learning platforms (e.g. no branching scenarios), reducing engagement for complex clinical training</a:t>
              </a:r>
              <a:endParaRPr lang="en-US" sz="1200"/>
            </a:p>
          </p:txBody>
        </p:sp>
        <p:pic>
          <p:nvPicPr>
            <p:cNvPr id="26" name="Image 9" descr="preencoded.png"/>
            <p:cNvPicPr>
              <a:picLocks noChangeAspect="1"/>
            </p:cNvPicPr>
            <p:nvPr/>
          </p:nvPicPr>
          <p:blipFill>
            <a:blip r:embed="rId8"/>
            <a:stretch>
              <a:fillRect/>
            </a:stretch>
          </p:blipFill>
          <p:spPr>
            <a:xfrm>
              <a:off x="4773168" y="3611880"/>
              <a:ext cx="274320" cy="274320"/>
            </a:xfrm>
            <a:prstGeom prst="rect">
              <a:avLst/>
            </a:prstGeom>
          </p:spPr>
        </p:pic>
        <p:sp>
          <p:nvSpPr>
            <p:cNvPr id="27" name="Text 15"/>
            <p:cNvSpPr/>
            <p:nvPr/>
          </p:nvSpPr>
          <p:spPr>
            <a:xfrm>
              <a:off x="5175504" y="3575304"/>
              <a:ext cx="3419856" cy="420624"/>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Requires a trainer or facilitator; self-directed use by staff unfamiliar with the tool may lead to incomplete learning without guidance</a:t>
              </a:r>
              <a:endParaRPr lang="en-US" sz="1200"/>
            </a:p>
          </p:txBody>
        </p:sp>
        <p:sp>
          <p:nvSpPr>
            <p:cNvPr id="28" name="Shape 16"/>
            <p:cNvSpPr/>
            <p:nvPr/>
          </p:nvSpPr>
          <p:spPr>
            <a:xfrm flipH="1">
              <a:off x="4576706" y="1180427"/>
              <a:ext cx="45719" cy="3202469"/>
            </a:xfrm>
            <a:prstGeom prst="rect">
              <a:avLst/>
            </a:prstGeom>
            <a:solidFill>
              <a:srgbClr val="A084CA"/>
            </a:solidFill>
            <a:ln/>
          </p:spPr>
          <p:txBody>
            <a:bodyPr/>
            <a:lstStyle/>
            <a:p>
              <a:endParaRPr lang="en-GB"/>
            </a:p>
          </p:txBody>
        </p:sp>
      </p:grpSp>
      <p:sp>
        <p:nvSpPr>
          <p:cNvPr id="29" name="Shape 17">
            <a:extLst>
              <a:ext uri="{C183D7F6-B498-43B3-948B-1728B52AA6E4}">
                <adec:decorative xmlns:adec="http://schemas.microsoft.com/office/drawing/2017/decorative" val="1"/>
              </a:ext>
            </a:extLst>
          </p:cNvPr>
          <p:cNvSpPr/>
          <p:nvPr/>
        </p:nvSpPr>
        <p:spPr>
          <a:xfrm>
            <a:off x="438912" y="4572000"/>
            <a:ext cx="8339328" cy="347472"/>
          </a:xfrm>
          <a:prstGeom prst="rect">
            <a:avLst/>
          </a:prstGeom>
          <a:solidFill>
            <a:srgbClr val="D6C8F0"/>
          </a:solidFill>
          <a:ln/>
        </p:spPr>
        <p:txBody>
          <a:bodyPr/>
          <a:lstStyle/>
          <a:p>
            <a:endParaRPr lang="en-GB"/>
          </a:p>
        </p:txBody>
      </p:sp>
      <p:sp>
        <p:nvSpPr>
          <p:cNvPr id="30" name="Text 18"/>
          <p:cNvSpPr/>
          <p:nvPr/>
        </p:nvSpPr>
        <p:spPr>
          <a:xfrm>
            <a:off x="594360" y="4581144"/>
            <a:ext cx="8046720" cy="329184"/>
          </a:xfrm>
          <a:prstGeom prst="rect">
            <a:avLst/>
          </a:prstGeom>
          <a:noFill/>
          <a:ln/>
        </p:spPr>
        <p:txBody>
          <a:bodyPr wrap="square" rtlCol="0" anchor="ctr"/>
          <a:lstStyle/>
          <a:p>
            <a:pPr marL="0" indent="0">
              <a:buNone/>
            </a:pPr>
            <a:r>
              <a:rPr lang="en-US" sz="1000">
                <a:solidFill>
                  <a:srgbClr val="4A2C8A"/>
                </a:solidFill>
                <a:latin typeface="Calibri" pitchFamily="34" charset="0"/>
                <a:ea typeface="Calibri" pitchFamily="34" charset="-122"/>
                <a:cs typeface="Calibri" pitchFamily="34" charset="-120"/>
              </a:rPr>
              <a:t>Mitigation: Pairing PowerPoint with Microsoft Forms (completion tracking) and Teams (digital delivery) creates a complete training ecosystem within the existing Microsoft 365 licence.</a:t>
            </a:r>
            <a:endParaRPr lang="en-US" sz="1000"/>
          </a:p>
        </p:txBody>
      </p:sp>
      <p:sp>
        <p:nvSpPr>
          <p:cNvPr id="31" name="Text 19"/>
          <p:cNvSpPr/>
          <p:nvPr/>
        </p:nvSpPr>
        <p:spPr>
          <a:xfrm>
            <a:off x="457200" y="4937760"/>
            <a:ext cx="8229600" cy="182880"/>
          </a:xfrm>
          <a:prstGeom prst="rect">
            <a:avLst/>
          </a:prstGeom>
          <a:noFill/>
          <a:ln/>
        </p:spPr>
        <p:txBody>
          <a:bodyPr wrap="square" rtlCol="0" anchor="ctr"/>
          <a:lstStyle/>
          <a:p>
            <a:pPr marL="0" indent="0">
              <a:buNone/>
            </a:pPr>
            <a:r>
              <a:rPr lang="en-US" sz="850" i="1">
                <a:solidFill>
                  <a:srgbClr val="6B6B9A"/>
                </a:solidFill>
                <a:latin typeface="Calibri" pitchFamily="34" charset="0"/>
                <a:ea typeface="Calibri" pitchFamily="34" charset="-122"/>
                <a:cs typeface="Calibri" pitchFamily="34" charset="-120"/>
              </a:rPr>
              <a:t>Microsoft (2024); NICE (2021); Skills for Care (2023); Vesna et al. (2024)</a:t>
            </a:r>
            <a:endParaRPr lang="en-US" sz="85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11480" y="493642"/>
            <a:ext cx="7052576" cy="594360"/>
          </a:xfrm>
          <a:prstGeom prst="rect">
            <a:avLst/>
          </a:prstGeom>
          <a:noFill/>
          <a:ln/>
        </p:spPr>
        <p:txBody>
          <a:bodyPr wrap="square" rtlCol="0" anchor="ctr"/>
          <a:lstStyle/>
          <a:p>
            <a:pPr marL="0" indent="0" algn="l">
              <a:buNone/>
            </a:pPr>
            <a:r>
              <a:rPr lang="en-US" b="1">
                <a:solidFill>
                  <a:srgbClr val="4A2C8A"/>
                </a:solidFill>
                <a:latin typeface="Calibri" pitchFamily="34" charset="0"/>
                <a:ea typeface="Calibri" pitchFamily="34" charset="-122"/>
                <a:cs typeface="Calibri" pitchFamily="34" charset="-120"/>
              </a:rPr>
              <a:t>Practical Application: PowerPoint Training at Riverdale</a:t>
            </a:r>
            <a:endParaRPr lang="en-US"/>
          </a:p>
        </p:txBody>
      </p:sp>
      <p:sp>
        <p:nvSpPr>
          <p:cNvPr id="3" name="Text 1"/>
          <p:cNvSpPr/>
          <p:nvPr/>
        </p:nvSpPr>
        <p:spPr>
          <a:xfrm>
            <a:off x="507173" y="1079076"/>
            <a:ext cx="8229600" cy="274320"/>
          </a:xfrm>
          <a:prstGeom prst="rect">
            <a:avLst/>
          </a:prstGeom>
          <a:noFill/>
          <a:ln/>
        </p:spPr>
        <p:txBody>
          <a:bodyPr wrap="square" rtlCol="0" anchor="ctr"/>
          <a:lstStyle/>
          <a:p>
            <a:pPr marL="0" indent="0" algn="l">
              <a:buNone/>
            </a:pPr>
            <a:r>
              <a:rPr lang="en-US" sz="1200" i="1">
                <a:solidFill>
                  <a:srgbClr val="7B5EA7"/>
                </a:solidFill>
                <a:latin typeface="Calibri" pitchFamily="34" charset="0"/>
                <a:ea typeface="Calibri" pitchFamily="34" charset="-122"/>
                <a:cs typeface="Calibri" pitchFamily="34" charset="-120"/>
              </a:rPr>
              <a:t>Real-World Scenario and Implementation Pathway</a:t>
            </a:r>
            <a:endParaRPr lang="en-US" sz="1200"/>
          </a:p>
        </p:txBody>
      </p:sp>
      <p:grpSp>
        <p:nvGrpSpPr>
          <p:cNvPr id="27" name="Group 26">
            <a:extLst>
              <a:ext uri="{FF2B5EF4-FFF2-40B4-BE49-F238E27FC236}">
                <a16:creationId xmlns:a16="http://schemas.microsoft.com/office/drawing/2014/main" id="{3BEBDCDB-1B64-4006-8131-3C9EC8CE639D}"/>
              </a:ext>
            </a:extLst>
          </p:cNvPr>
          <p:cNvGrpSpPr/>
          <p:nvPr/>
        </p:nvGrpSpPr>
        <p:grpSpPr>
          <a:xfrm>
            <a:off x="523515" y="1680492"/>
            <a:ext cx="8398445" cy="765810"/>
            <a:chOff x="438912" y="1115568"/>
            <a:chExt cx="8398445" cy="685800"/>
          </a:xfrm>
        </p:grpSpPr>
        <p:sp>
          <p:nvSpPr>
            <p:cNvPr id="4" name="Shape 2"/>
            <p:cNvSpPr/>
            <p:nvPr/>
          </p:nvSpPr>
          <p:spPr>
            <a:xfrm>
              <a:off x="438912" y="1115568"/>
              <a:ext cx="8339328" cy="685800"/>
            </a:xfrm>
            <a:prstGeom prst="rect">
              <a:avLst/>
            </a:prstGeom>
            <a:solidFill>
              <a:srgbClr val="4A2C8A"/>
            </a:solidFill>
            <a:ln/>
          </p:spPr>
          <p:txBody>
            <a:bodyPr/>
            <a:lstStyle/>
            <a:p>
              <a:endParaRPr lang="en-GB"/>
            </a:p>
          </p:txBody>
        </p:sp>
        <p:sp>
          <p:nvSpPr>
            <p:cNvPr id="5" name="Text 3"/>
            <p:cNvSpPr/>
            <p:nvPr/>
          </p:nvSpPr>
          <p:spPr>
            <a:xfrm>
              <a:off x="498029" y="1163096"/>
              <a:ext cx="8339328" cy="612648"/>
            </a:xfrm>
            <a:prstGeom prst="rect">
              <a:avLst/>
            </a:prstGeom>
            <a:noFill/>
            <a:ln/>
          </p:spPr>
          <p:txBody>
            <a:bodyPr wrap="square" rtlCol="0" anchor="ctr"/>
            <a:lstStyle/>
            <a:p>
              <a:pPr marL="0" indent="0">
                <a:buNone/>
              </a:pPr>
              <a:r>
                <a:rPr lang="en-US" sz="1200">
                  <a:solidFill>
                    <a:srgbClr val="FFFFFF"/>
                  </a:solidFill>
                  <a:latin typeface="Calibri" pitchFamily="34" charset="0"/>
                  <a:ea typeface="Calibri" pitchFamily="34" charset="-122"/>
                  <a:cs typeface="Calibri" pitchFamily="34" charset="-120"/>
                </a:rPr>
                <a:t>Scenario: A new cohort of carers joins Riverdale. The senior nurse creates a standardised induction PowerPoint saved to OneDrive, shared via Teams, and presented across both buildings on the same day - ensuring all new staff receive identical, CQC-compliant training simultaneously.</a:t>
              </a:r>
              <a:endParaRPr lang="en-US" sz="1200"/>
            </a:p>
          </p:txBody>
        </p:sp>
      </p:grpSp>
      <p:grpSp>
        <p:nvGrpSpPr>
          <p:cNvPr id="30" name="Group 29">
            <a:extLst>
              <a:ext uri="{FF2B5EF4-FFF2-40B4-BE49-F238E27FC236}">
                <a16:creationId xmlns:a16="http://schemas.microsoft.com/office/drawing/2014/main" id="{0AB21781-5D03-4C88-83E1-E44137801E45}"/>
              </a:ext>
            </a:extLst>
          </p:cNvPr>
          <p:cNvGrpSpPr/>
          <p:nvPr/>
        </p:nvGrpSpPr>
        <p:grpSpPr>
          <a:xfrm>
            <a:off x="507173" y="2512952"/>
            <a:ext cx="8700516" cy="2057400"/>
            <a:chOff x="438913" y="1901952"/>
            <a:chExt cx="8738634" cy="2057400"/>
          </a:xfrm>
        </p:grpSpPr>
        <p:sp>
          <p:nvSpPr>
            <p:cNvPr id="6" name="Shape 4"/>
            <p:cNvSpPr/>
            <p:nvPr/>
          </p:nvSpPr>
          <p:spPr>
            <a:xfrm>
              <a:off x="438913" y="1901952"/>
              <a:ext cx="2679192" cy="2057400"/>
            </a:xfrm>
            <a:prstGeom prst="rect">
              <a:avLst/>
            </a:prstGeom>
            <a:solidFill>
              <a:srgbClr val="D6C8F0"/>
            </a:solidFill>
            <a:ln/>
            <a:effectLst>
              <a:outerShdw blurRad="63500" dist="25400" dir="8100000" algn="bl" rotWithShape="0">
                <a:srgbClr val="000000">
                  <a:alpha val="9000"/>
                </a:srgbClr>
              </a:outerShdw>
            </a:effectLst>
          </p:spPr>
          <p:txBody>
            <a:bodyPr/>
            <a:lstStyle/>
            <a:p>
              <a:endParaRPr lang="en-GB"/>
            </a:p>
          </p:txBody>
        </p:sp>
        <p:pic>
          <p:nvPicPr>
            <p:cNvPr id="9" name="Image 0" descr="preencoded.png"/>
            <p:cNvPicPr>
              <a:picLocks noChangeAspect="1"/>
            </p:cNvPicPr>
            <p:nvPr/>
          </p:nvPicPr>
          <p:blipFill>
            <a:blip r:embed="rId3"/>
            <a:stretch>
              <a:fillRect/>
            </a:stretch>
          </p:blipFill>
          <p:spPr>
            <a:xfrm>
              <a:off x="1078993" y="1993392"/>
              <a:ext cx="347472" cy="347472"/>
            </a:xfrm>
            <a:prstGeom prst="rect">
              <a:avLst/>
            </a:prstGeom>
          </p:spPr>
        </p:pic>
        <p:sp>
          <p:nvSpPr>
            <p:cNvPr id="10" name="Text 7"/>
            <p:cNvSpPr/>
            <p:nvPr/>
          </p:nvSpPr>
          <p:spPr>
            <a:xfrm>
              <a:off x="1115569" y="2039978"/>
              <a:ext cx="1897012" cy="347472"/>
            </a:xfrm>
            <a:prstGeom prst="rect">
              <a:avLst/>
            </a:prstGeom>
            <a:noFill/>
            <a:ln/>
          </p:spPr>
          <p:txBody>
            <a:bodyPr wrap="square" rtlCol="0" anchor="ctr"/>
            <a:lstStyle/>
            <a:p>
              <a:pPr marL="0" indent="0" algn="ctr">
                <a:buNone/>
              </a:pPr>
              <a:r>
                <a:rPr lang="en-US" sz="1600" b="1">
                  <a:solidFill>
                    <a:srgbClr val="4A2C8A"/>
                  </a:solidFill>
                  <a:latin typeface="Calibri" pitchFamily="34" charset="0"/>
                  <a:ea typeface="Calibri" pitchFamily="34" charset="-122"/>
                  <a:cs typeface="Calibri" pitchFamily="34" charset="-120"/>
                </a:rPr>
                <a:t>Create and Standardise</a:t>
              </a:r>
              <a:endParaRPr lang="en-US" sz="1600"/>
            </a:p>
          </p:txBody>
        </p:sp>
        <p:sp>
          <p:nvSpPr>
            <p:cNvPr id="11" name="Text 8"/>
            <p:cNvSpPr/>
            <p:nvPr/>
          </p:nvSpPr>
          <p:spPr>
            <a:xfrm>
              <a:off x="576073" y="2432304"/>
              <a:ext cx="2499335" cy="1453896"/>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Senior nurse develops a master induction deck covering safeguarding, medication administration, and moving and handling. Stored on SharePoint/OneDrive for version-controlled access (Microsoft, 2024).</a:t>
              </a:r>
              <a:endParaRPr lang="en-US" sz="1200"/>
            </a:p>
          </p:txBody>
        </p:sp>
        <p:sp>
          <p:nvSpPr>
            <p:cNvPr id="12" name="Shape 9"/>
            <p:cNvSpPr/>
            <p:nvPr/>
          </p:nvSpPr>
          <p:spPr>
            <a:xfrm>
              <a:off x="3291840" y="1901952"/>
              <a:ext cx="2679191" cy="2057400"/>
            </a:xfrm>
            <a:prstGeom prst="rect">
              <a:avLst/>
            </a:prstGeom>
            <a:solidFill>
              <a:srgbClr val="C8EDE4"/>
            </a:solidFill>
            <a:ln/>
            <a:effectLst>
              <a:outerShdw blurRad="63500" dist="25400" dir="8100000" algn="bl" rotWithShape="0">
                <a:srgbClr val="000000">
                  <a:alpha val="9000"/>
                </a:srgbClr>
              </a:outerShdw>
            </a:effectLst>
          </p:spPr>
          <p:txBody>
            <a:bodyPr/>
            <a:lstStyle/>
            <a:p>
              <a:endParaRPr lang="en-GB"/>
            </a:p>
          </p:txBody>
        </p:sp>
        <p:sp>
          <p:nvSpPr>
            <p:cNvPr id="13" name="Shape 10"/>
            <p:cNvSpPr/>
            <p:nvPr/>
          </p:nvSpPr>
          <p:spPr>
            <a:xfrm>
              <a:off x="3401569" y="1956816"/>
              <a:ext cx="457200" cy="457200"/>
            </a:xfrm>
            <a:prstGeom prst="ellipse">
              <a:avLst/>
            </a:prstGeom>
            <a:solidFill>
              <a:srgbClr val="4A2C8A"/>
            </a:solidFill>
            <a:ln/>
          </p:spPr>
          <p:txBody>
            <a:bodyPr/>
            <a:lstStyle/>
            <a:p>
              <a:endParaRPr lang="en-GB"/>
            </a:p>
          </p:txBody>
        </p:sp>
        <p:pic>
          <p:nvPicPr>
            <p:cNvPr id="15" name="Image 1" descr="preencoded.png"/>
            <p:cNvPicPr>
              <a:picLocks noChangeAspect="1"/>
            </p:cNvPicPr>
            <p:nvPr/>
          </p:nvPicPr>
          <p:blipFill>
            <a:blip r:embed="rId4"/>
            <a:stretch>
              <a:fillRect/>
            </a:stretch>
          </p:blipFill>
          <p:spPr>
            <a:xfrm>
              <a:off x="3931920" y="1993392"/>
              <a:ext cx="347472" cy="347472"/>
            </a:xfrm>
            <a:prstGeom prst="rect">
              <a:avLst/>
            </a:prstGeom>
          </p:spPr>
        </p:pic>
        <p:sp>
          <p:nvSpPr>
            <p:cNvPr id="16" name="Text 12"/>
            <p:cNvSpPr/>
            <p:nvPr/>
          </p:nvSpPr>
          <p:spPr>
            <a:xfrm>
              <a:off x="3859777" y="1993392"/>
              <a:ext cx="2478650" cy="347472"/>
            </a:xfrm>
            <a:prstGeom prst="rect">
              <a:avLst/>
            </a:prstGeom>
            <a:noFill/>
            <a:ln/>
          </p:spPr>
          <p:txBody>
            <a:bodyPr wrap="square" rtlCol="0" anchor="ctr"/>
            <a:lstStyle/>
            <a:p>
              <a:pPr marL="0" indent="0" algn="ctr">
                <a:buNone/>
              </a:pPr>
              <a:r>
                <a:rPr lang="en-US" sz="1600" b="1">
                  <a:solidFill>
                    <a:srgbClr val="4A2C8A"/>
                  </a:solidFill>
                  <a:latin typeface="Calibri" pitchFamily="34" charset="0"/>
                  <a:ea typeface="Calibri" pitchFamily="34" charset="-122"/>
                  <a:cs typeface="Calibri" pitchFamily="34" charset="-120"/>
                </a:rPr>
                <a:t>Deliver and Record</a:t>
              </a:r>
              <a:endParaRPr lang="en-US" sz="1600"/>
            </a:p>
          </p:txBody>
        </p:sp>
        <p:sp>
          <p:nvSpPr>
            <p:cNvPr id="17" name="Text 13"/>
            <p:cNvSpPr/>
            <p:nvPr/>
          </p:nvSpPr>
          <p:spPr>
            <a:xfrm>
              <a:off x="3373936" y="2492432"/>
              <a:ext cx="2423160" cy="1247306"/>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Deck is presented via Teams for remote staff and projected in both buildings for on-site staff. Microsoft Forms quiz appended to slides captures completion evidence for the training register (NICE, 2021).</a:t>
              </a:r>
              <a:endParaRPr lang="en-US" sz="1200"/>
            </a:p>
          </p:txBody>
        </p:sp>
        <p:sp>
          <p:nvSpPr>
            <p:cNvPr id="18" name="Shape 14"/>
            <p:cNvSpPr/>
            <p:nvPr/>
          </p:nvSpPr>
          <p:spPr>
            <a:xfrm>
              <a:off x="6144767" y="1901952"/>
              <a:ext cx="2679191" cy="2057400"/>
            </a:xfrm>
            <a:prstGeom prst="rect">
              <a:avLst/>
            </a:prstGeom>
            <a:solidFill>
              <a:srgbClr val="C5DCF5"/>
            </a:solidFill>
            <a:ln/>
            <a:effectLst>
              <a:outerShdw blurRad="63500" dist="25400" dir="8100000" algn="bl" rotWithShape="0">
                <a:srgbClr val="000000">
                  <a:alpha val="9000"/>
                </a:srgbClr>
              </a:outerShdw>
            </a:effectLst>
          </p:spPr>
          <p:txBody>
            <a:bodyPr/>
            <a:lstStyle/>
            <a:p>
              <a:endParaRPr lang="en-GB"/>
            </a:p>
          </p:txBody>
        </p:sp>
        <p:sp>
          <p:nvSpPr>
            <p:cNvPr id="19" name="Shape 15"/>
            <p:cNvSpPr/>
            <p:nvPr/>
          </p:nvSpPr>
          <p:spPr>
            <a:xfrm>
              <a:off x="6254495" y="1956816"/>
              <a:ext cx="457200" cy="457200"/>
            </a:xfrm>
            <a:prstGeom prst="ellipse">
              <a:avLst/>
            </a:prstGeom>
            <a:solidFill>
              <a:srgbClr val="4A2C8A"/>
            </a:solidFill>
            <a:ln/>
          </p:spPr>
          <p:txBody>
            <a:bodyPr/>
            <a:lstStyle/>
            <a:p>
              <a:endParaRPr lang="en-GB"/>
            </a:p>
          </p:txBody>
        </p:sp>
        <p:pic>
          <p:nvPicPr>
            <p:cNvPr id="21" name="Image 2" descr="preencoded.png"/>
            <p:cNvPicPr>
              <a:picLocks noChangeAspect="1"/>
            </p:cNvPicPr>
            <p:nvPr/>
          </p:nvPicPr>
          <p:blipFill>
            <a:blip r:embed="rId5"/>
            <a:stretch>
              <a:fillRect/>
            </a:stretch>
          </p:blipFill>
          <p:spPr>
            <a:xfrm>
              <a:off x="6784847" y="1993392"/>
              <a:ext cx="347472" cy="347472"/>
            </a:xfrm>
            <a:prstGeom prst="rect">
              <a:avLst/>
            </a:prstGeom>
          </p:spPr>
        </p:pic>
        <p:sp>
          <p:nvSpPr>
            <p:cNvPr id="22" name="Text 17"/>
            <p:cNvSpPr/>
            <p:nvPr/>
          </p:nvSpPr>
          <p:spPr>
            <a:xfrm>
              <a:off x="6726956" y="2015242"/>
              <a:ext cx="2450591" cy="347472"/>
            </a:xfrm>
            <a:prstGeom prst="rect">
              <a:avLst/>
            </a:prstGeom>
            <a:noFill/>
            <a:ln/>
          </p:spPr>
          <p:txBody>
            <a:bodyPr wrap="square" rtlCol="0" anchor="ctr"/>
            <a:lstStyle/>
            <a:p>
              <a:pPr marL="0" indent="0" algn="ctr">
                <a:buNone/>
              </a:pPr>
              <a:r>
                <a:rPr lang="en-US" sz="1600" b="1">
                  <a:solidFill>
                    <a:srgbClr val="4A2C8A"/>
                  </a:solidFill>
                  <a:latin typeface="Calibri" pitchFamily="34" charset="0"/>
                  <a:ea typeface="Calibri" pitchFamily="34" charset="-122"/>
                  <a:cs typeface="Calibri" pitchFamily="34" charset="-120"/>
                </a:rPr>
                <a:t>Review and Improve</a:t>
              </a:r>
              <a:endParaRPr lang="en-US" sz="1600"/>
            </a:p>
          </p:txBody>
        </p:sp>
        <p:sp>
          <p:nvSpPr>
            <p:cNvPr id="23" name="Text 18"/>
            <p:cNvSpPr/>
            <p:nvPr/>
          </p:nvSpPr>
          <p:spPr>
            <a:xfrm>
              <a:off x="6338427" y="2493027"/>
              <a:ext cx="2395728" cy="1051560"/>
            </a:xfrm>
            <a:prstGeom prst="rect">
              <a:avLst/>
            </a:prstGeom>
            <a:noFill/>
            <a:ln/>
          </p:spPr>
          <p:txBody>
            <a:bodyPr wrap="square" rtlCol="0" anchor="t"/>
            <a:lstStyle/>
            <a:p>
              <a:pPr marL="0" indent="0">
                <a:buNone/>
              </a:pPr>
              <a:r>
                <a:rPr lang="en-US" sz="1200">
                  <a:solidFill>
                    <a:srgbClr val="2E2E2E"/>
                  </a:solidFill>
                  <a:latin typeface="Calibri" pitchFamily="34" charset="0"/>
                  <a:ea typeface="Calibri" pitchFamily="34" charset="-122"/>
                  <a:cs typeface="Calibri" pitchFamily="34" charset="-120"/>
                </a:rPr>
                <a:t>Post-training feedback collected via embedded Forms link. Management reviews completion data and updates slides annually, meeting CQC continuous improvement expectations (CQC, 2022).</a:t>
              </a:r>
              <a:endParaRPr lang="en-US" sz="1200"/>
            </a:p>
          </p:txBody>
        </p:sp>
      </p:grpSp>
      <p:sp>
        <p:nvSpPr>
          <p:cNvPr id="26" name="Text 21"/>
          <p:cNvSpPr/>
          <p:nvPr/>
        </p:nvSpPr>
        <p:spPr>
          <a:xfrm>
            <a:off x="457200" y="4846320"/>
            <a:ext cx="8229600" cy="228600"/>
          </a:xfrm>
          <a:prstGeom prst="rect">
            <a:avLst/>
          </a:prstGeom>
          <a:noFill/>
          <a:ln/>
        </p:spPr>
        <p:txBody>
          <a:bodyPr wrap="square" rtlCol="0" anchor="ctr"/>
          <a:lstStyle/>
          <a:p>
            <a:pPr marL="0" indent="0" algn="l">
              <a:buNone/>
            </a:pPr>
            <a:r>
              <a:rPr lang="en-US" sz="900" i="1">
                <a:solidFill>
                  <a:srgbClr val="6B6B9A"/>
                </a:solidFill>
                <a:latin typeface="Calibri" pitchFamily="34" charset="0"/>
                <a:ea typeface="Calibri" pitchFamily="34" charset="-122"/>
                <a:cs typeface="Calibri" pitchFamily="34" charset="-120"/>
              </a:rPr>
              <a:t>Microsoft (2024); NICE (2021); CQC (2022)</a:t>
            </a:r>
            <a:endParaRPr lang="en-US" sz="900"/>
          </a:p>
        </p:txBody>
      </p:sp>
      <p:sp>
        <p:nvSpPr>
          <p:cNvPr id="7" name="Shape 5">
            <a:extLst>
              <a:ext uri="{C183D7F6-B498-43B3-948B-1728B52AA6E4}">
                <adec:decorative xmlns:adec="http://schemas.microsoft.com/office/drawing/2017/decorative" val="1"/>
              </a:ext>
            </a:extLst>
          </p:cNvPr>
          <p:cNvSpPr/>
          <p:nvPr/>
        </p:nvSpPr>
        <p:spPr>
          <a:xfrm>
            <a:off x="627916" y="2571378"/>
            <a:ext cx="457200" cy="457200"/>
          </a:xfrm>
          <a:prstGeom prst="ellipse">
            <a:avLst/>
          </a:prstGeom>
          <a:solidFill>
            <a:srgbClr val="4A2C8A"/>
          </a:solidFill>
          <a:ln/>
        </p:spPr>
        <p:txBody>
          <a:bodyPr/>
          <a:lstStyle/>
          <a:p>
            <a:endParaRPr lang="en-US"/>
          </a:p>
        </p:txBody>
      </p:sp>
      <p:sp>
        <p:nvSpPr>
          <p:cNvPr id="14" name="Text 11"/>
          <p:cNvSpPr/>
          <p:nvPr/>
        </p:nvSpPr>
        <p:spPr>
          <a:xfrm>
            <a:off x="3454910" y="2586104"/>
            <a:ext cx="457200" cy="457200"/>
          </a:xfrm>
          <a:prstGeom prst="rect">
            <a:avLst/>
          </a:prstGeom>
          <a:noFill/>
          <a:ln/>
        </p:spPr>
        <p:txBody>
          <a:bodyPr wrap="square" rtlCol="0" anchor="ctr"/>
          <a:lstStyle/>
          <a:p>
            <a:pPr marL="0" indent="0" algn="ctr">
              <a:buNone/>
            </a:pPr>
            <a:r>
              <a:rPr lang="en-US" sz="1200" b="1">
                <a:solidFill>
                  <a:srgbClr val="FFFFFF"/>
                </a:solidFill>
                <a:latin typeface="Calibri" pitchFamily="34" charset="0"/>
                <a:ea typeface="Calibri" pitchFamily="34" charset="-122"/>
                <a:cs typeface="Calibri" pitchFamily="34" charset="-120"/>
              </a:rPr>
              <a:t>02</a:t>
            </a:r>
            <a:endParaRPr lang="en-US" sz="1200"/>
          </a:p>
        </p:txBody>
      </p:sp>
      <p:sp>
        <p:nvSpPr>
          <p:cNvPr id="20" name="Text 16"/>
          <p:cNvSpPr/>
          <p:nvPr/>
        </p:nvSpPr>
        <p:spPr>
          <a:xfrm>
            <a:off x="6295393" y="2596114"/>
            <a:ext cx="457200" cy="457200"/>
          </a:xfrm>
          <a:prstGeom prst="rect">
            <a:avLst/>
          </a:prstGeom>
          <a:noFill/>
          <a:ln/>
        </p:spPr>
        <p:txBody>
          <a:bodyPr wrap="square" rtlCol="0" anchor="ctr"/>
          <a:lstStyle/>
          <a:p>
            <a:pPr marL="0" indent="0" algn="ctr">
              <a:buNone/>
            </a:pPr>
            <a:r>
              <a:rPr lang="en-US" sz="1200" b="1">
                <a:solidFill>
                  <a:srgbClr val="FFFFFF"/>
                </a:solidFill>
                <a:latin typeface="Calibri" pitchFamily="34" charset="0"/>
                <a:ea typeface="Calibri" pitchFamily="34" charset="-122"/>
                <a:cs typeface="Calibri" pitchFamily="34" charset="-120"/>
              </a:rPr>
              <a:t>03</a:t>
            </a:r>
            <a:endParaRPr lang="en-US" sz="1200"/>
          </a:p>
        </p:txBody>
      </p:sp>
      <p:sp>
        <p:nvSpPr>
          <p:cNvPr id="31" name="Text 16">
            <a:extLst>
              <a:ext uri="{FF2B5EF4-FFF2-40B4-BE49-F238E27FC236}">
                <a16:creationId xmlns:a16="http://schemas.microsoft.com/office/drawing/2014/main" id="{9EDE9290-900F-42DE-B476-53F0F84E3748}"/>
              </a:ext>
            </a:extLst>
          </p:cNvPr>
          <p:cNvSpPr/>
          <p:nvPr/>
        </p:nvSpPr>
        <p:spPr>
          <a:xfrm>
            <a:off x="635513" y="2589586"/>
            <a:ext cx="457200" cy="457200"/>
          </a:xfrm>
          <a:prstGeom prst="rect">
            <a:avLst/>
          </a:prstGeom>
          <a:noFill/>
          <a:ln/>
        </p:spPr>
        <p:txBody>
          <a:bodyPr wrap="square" rtlCol="0" anchor="ctr"/>
          <a:lstStyle/>
          <a:p>
            <a:pPr marL="0" indent="0" algn="ctr">
              <a:buNone/>
            </a:pPr>
            <a:r>
              <a:rPr lang="en-US" sz="1200" b="1">
                <a:solidFill>
                  <a:srgbClr val="FFFFFF"/>
                </a:solidFill>
                <a:latin typeface="Calibri" pitchFamily="34" charset="0"/>
                <a:ea typeface="Calibri" pitchFamily="34" charset="-122"/>
                <a:cs typeface="Calibri" pitchFamily="34" charset="-120"/>
              </a:rPr>
              <a:t>01</a:t>
            </a:r>
            <a:endParaRPr lang="en-US" sz="1200"/>
          </a:p>
        </p:txBody>
      </p:sp>
      <p:pic>
        <p:nvPicPr>
          <p:cNvPr id="33" name="Picture 32">
            <a:extLst>
              <a:ext uri="{FF2B5EF4-FFF2-40B4-BE49-F238E27FC236}">
                <a16:creationId xmlns:a16="http://schemas.microsoft.com/office/drawing/2014/main" id="{29B35654-1F72-4328-8C4A-10DE0E4DF938}"/>
              </a:ext>
            </a:extLst>
          </p:cNvPr>
          <p:cNvPicPr>
            <a:picLocks noChangeAspect="1"/>
          </p:cNvPicPr>
          <p:nvPr/>
        </p:nvPicPr>
        <p:blipFill rotWithShape="1">
          <a:blip r:embed="rId6"/>
          <a:srcRect t="17243" r="41852" b="9972"/>
          <a:stretch/>
        </p:blipFill>
        <p:spPr>
          <a:xfrm>
            <a:off x="6925685" y="55065"/>
            <a:ext cx="1806835" cy="169721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57200" y="228600"/>
            <a:ext cx="8229600" cy="594360"/>
          </a:xfrm>
          <a:prstGeom prst="rect">
            <a:avLst/>
          </a:prstGeom>
          <a:noFill/>
          <a:ln/>
        </p:spPr>
        <p:txBody>
          <a:bodyPr wrap="square" rtlCol="0" anchor="ctr"/>
          <a:lstStyle/>
          <a:p>
            <a:pPr marL="0" indent="0" algn="l">
              <a:buNone/>
            </a:pPr>
            <a:r>
              <a:rPr lang="en-US" sz="2600" b="1">
                <a:solidFill>
                  <a:srgbClr val="4A2C8A"/>
                </a:solidFill>
                <a:latin typeface="Calibri" pitchFamily="34" charset="0"/>
                <a:ea typeface="Calibri" pitchFamily="34" charset="-122"/>
                <a:cs typeface="Calibri" pitchFamily="34" charset="-120"/>
              </a:rPr>
              <a:t>Conclusion and Recommendations</a:t>
            </a:r>
            <a:endParaRPr lang="en-US" sz="2600"/>
          </a:p>
        </p:txBody>
      </p:sp>
      <p:sp>
        <p:nvSpPr>
          <p:cNvPr id="3" name="Text 1"/>
          <p:cNvSpPr/>
          <p:nvPr/>
        </p:nvSpPr>
        <p:spPr>
          <a:xfrm>
            <a:off x="457200" y="804672"/>
            <a:ext cx="8229600" cy="274320"/>
          </a:xfrm>
          <a:prstGeom prst="rect">
            <a:avLst/>
          </a:prstGeom>
          <a:noFill/>
          <a:ln/>
        </p:spPr>
        <p:txBody>
          <a:bodyPr wrap="square" rtlCol="0" anchor="ctr"/>
          <a:lstStyle/>
          <a:p>
            <a:pPr marL="0" indent="0" algn="l">
              <a:buNone/>
            </a:pPr>
            <a:r>
              <a:rPr lang="en-US" sz="1200" i="1">
                <a:solidFill>
                  <a:srgbClr val="7B5EA7"/>
                </a:solidFill>
                <a:latin typeface="Calibri" pitchFamily="34" charset="0"/>
                <a:ea typeface="Calibri" pitchFamily="34" charset="-122"/>
                <a:cs typeface="Calibri" pitchFamily="34" charset="-120"/>
              </a:rPr>
              <a:t>Summary of Findings and Evidence-Based Recommendations for Riverdale</a:t>
            </a:r>
            <a:endParaRPr lang="en-US" sz="1200"/>
          </a:p>
        </p:txBody>
      </p:sp>
      <p:sp>
        <p:nvSpPr>
          <p:cNvPr id="4" name="Shape 2">
            <a:extLst>
              <a:ext uri="{C183D7F6-B498-43B3-948B-1728B52AA6E4}">
                <adec:decorative xmlns:adec="http://schemas.microsoft.com/office/drawing/2017/decorative" val="1"/>
              </a:ext>
            </a:extLst>
          </p:cNvPr>
          <p:cNvSpPr/>
          <p:nvPr/>
        </p:nvSpPr>
        <p:spPr>
          <a:xfrm>
            <a:off x="438912" y="1115567"/>
            <a:ext cx="5074920" cy="3474721"/>
          </a:xfrm>
          <a:prstGeom prst="rect">
            <a:avLst/>
          </a:prstGeom>
          <a:solidFill>
            <a:srgbClr val="D6C8F0">
              <a:alpha val="80000"/>
            </a:srgbClr>
          </a:solidFill>
          <a:ln/>
          <a:effectLst>
            <a:outerShdw blurRad="63500" dist="25400" dir="8100000" algn="bl" rotWithShape="0">
              <a:srgbClr val="000000">
                <a:alpha val="9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594360" y="1234440"/>
            <a:ext cx="384048" cy="384048"/>
          </a:xfrm>
          <a:prstGeom prst="rect">
            <a:avLst/>
          </a:prstGeom>
        </p:spPr>
      </p:pic>
      <p:sp>
        <p:nvSpPr>
          <p:cNvPr id="6" name="Text 3"/>
          <p:cNvSpPr/>
          <p:nvPr/>
        </p:nvSpPr>
        <p:spPr>
          <a:xfrm>
            <a:off x="1078992" y="1234440"/>
            <a:ext cx="4206240" cy="365760"/>
          </a:xfrm>
          <a:prstGeom prst="rect">
            <a:avLst/>
          </a:prstGeom>
          <a:noFill/>
          <a:ln/>
        </p:spPr>
        <p:txBody>
          <a:bodyPr wrap="square" rtlCol="0" anchor="ctr"/>
          <a:lstStyle/>
          <a:p>
            <a:pPr marL="0" indent="0">
              <a:buNone/>
            </a:pPr>
            <a:r>
              <a:rPr lang="en-US" sz="1600" b="1">
                <a:solidFill>
                  <a:srgbClr val="4A2C8A"/>
                </a:solidFill>
                <a:latin typeface="Calibri" pitchFamily="34" charset="0"/>
                <a:ea typeface="Calibri" pitchFamily="34" charset="-122"/>
                <a:cs typeface="Calibri" pitchFamily="34" charset="-120"/>
              </a:rPr>
              <a:t>Key Conclusions</a:t>
            </a:r>
            <a:endParaRPr lang="en-US" sz="1600"/>
          </a:p>
        </p:txBody>
      </p:sp>
      <p:sp>
        <p:nvSpPr>
          <p:cNvPr id="7" name="Text 4"/>
          <p:cNvSpPr/>
          <p:nvPr/>
        </p:nvSpPr>
        <p:spPr>
          <a:xfrm>
            <a:off x="594360" y="1664208"/>
            <a:ext cx="4709160" cy="2674620"/>
          </a:xfrm>
          <a:prstGeom prst="rect">
            <a:avLst/>
          </a:prstGeom>
          <a:noFill/>
          <a:ln/>
        </p:spPr>
        <p:txBody>
          <a:bodyPr wrap="square" rtlCol="0" anchor="ctr"/>
          <a:lstStyle/>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Microsoft PowerPoint is the most appropriate Microsoft 365 tool for staff training at Riverdale, directly addressing the lack of standardised induction and ongoing training materials</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Its integration with OneDrive, Teams, and Forms creates a complete training ecosystem within the existing </a:t>
            </a:r>
            <a:r>
              <a:rPr lang="en-US" sz="1200" err="1">
                <a:solidFill>
                  <a:srgbClr val="2E2E2E"/>
                </a:solidFill>
                <a:latin typeface="Calibri" pitchFamily="34" charset="0"/>
                <a:ea typeface="Calibri" pitchFamily="34" charset="-122"/>
                <a:cs typeface="Calibri" pitchFamily="34" charset="-120"/>
              </a:rPr>
              <a:t>licence</a:t>
            </a:r>
            <a:r>
              <a:rPr lang="en-US" sz="1200">
                <a:solidFill>
                  <a:srgbClr val="2E2E2E"/>
                </a:solidFill>
                <a:latin typeface="Calibri" pitchFamily="34" charset="0"/>
                <a:ea typeface="Calibri" pitchFamily="34" charset="-122"/>
                <a:cs typeface="Calibri" pitchFamily="34" charset="-120"/>
              </a:rPr>
              <a:t>, at zero additional cost</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PowerPoint supports CQC compliance by enabling documented, repeatable, and auditable training delivery (CQC, 2022)</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Identified limitations (tracking, digital literacy) are mitigable through pairing with Microsoft Forms and structured staff onboarding to digital tools</a:t>
            </a:r>
            <a:endParaRPr lang="en-US" sz="1200"/>
          </a:p>
          <a:p>
            <a:pPr marL="342900" indent="-342900">
              <a:spcAft>
                <a:spcPts val="300"/>
              </a:spcAft>
              <a:buSzPct val="100000"/>
              <a:buChar char="•"/>
            </a:pPr>
            <a:r>
              <a:rPr lang="en-US" sz="1200">
                <a:solidFill>
                  <a:srgbClr val="2E2E2E"/>
                </a:solidFill>
                <a:latin typeface="Calibri" pitchFamily="34" charset="0"/>
                <a:ea typeface="Calibri" pitchFamily="34" charset="-122"/>
                <a:cs typeface="Calibri" pitchFamily="34" charset="-120"/>
              </a:rPr>
              <a:t>Evidence from Skills for Care (2023) and Vesna et al. (2024) confirms that structured digital training materials improve both knowledge retention and staff confidence in care settings</a:t>
            </a:r>
            <a:endParaRPr lang="en-US" sz="1200"/>
          </a:p>
        </p:txBody>
      </p:sp>
      <p:sp>
        <p:nvSpPr>
          <p:cNvPr id="8" name="Shape 5">
            <a:extLst>
              <a:ext uri="{C183D7F6-B498-43B3-948B-1728B52AA6E4}">
                <adec:decorative xmlns:adec="http://schemas.microsoft.com/office/drawing/2017/decorative" val="1"/>
              </a:ext>
            </a:extLst>
          </p:cNvPr>
          <p:cNvSpPr/>
          <p:nvPr/>
        </p:nvSpPr>
        <p:spPr>
          <a:xfrm>
            <a:off x="5669280" y="1115568"/>
            <a:ext cx="3108960" cy="3474720"/>
          </a:xfrm>
          <a:prstGeom prst="rect">
            <a:avLst/>
          </a:prstGeom>
          <a:solidFill>
            <a:srgbClr val="4A2C8A"/>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5879592" y="1271016"/>
            <a:ext cx="347472" cy="347472"/>
          </a:xfrm>
          <a:prstGeom prst="rect">
            <a:avLst/>
          </a:prstGeom>
          <a:solidFill>
            <a:schemeClr val="bg1"/>
          </a:solidFill>
        </p:spPr>
      </p:pic>
      <p:sp>
        <p:nvSpPr>
          <p:cNvPr id="10" name="Text 6"/>
          <p:cNvSpPr/>
          <p:nvPr/>
        </p:nvSpPr>
        <p:spPr>
          <a:xfrm>
            <a:off x="6281928" y="1234440"/>
            <a:ext cx="2331720" cy="365760"/>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Recommendations</a:t>
            </a:r>
            <a:endParaRPr lang="en-US" sz="1600"/>
          </a:p>
        </p:txBody>
      </p:sp>
      <p:sp>
        <p:nvSpPr>
          <p:cNvPr id="11" name="Text 7"/>
          <p:cNvSpPr/>
          <p:nvPr/>
        </p:nvSpPr>
        <p:spPr>
          <a:xfrm>
            <a:off x="5916168" y="1547622"/>
            <a:ext cx="2788920" cy="3058668"/>
          </a:xfrm>
          <a:prstGeom prst="rect">
            <a:avLst/>
          </a:prstGeom>
          <a:noFill/>
          <a:ln/>
        </p:spPr>
        <p:txBody>
          <a:bodyPr wrap="square" rtlCol="0" anchor="ctr"/>
          <a:lstStyle/>
          <a:p>
            <a:pPr marL="342900" indent="-342900">
              <a:spcAft>
                <a:spcPts val="200"/>
              </a:spcAft>
              <a:buSzPct val="100000"/>
              <a:buChar char="•"/>
            </a:pPr>
            <a:r>
              <a:rPr lang="en-US" sz="1200">
                <a:solidFill>
                  <a:srgbClr val="FFFFFF"/>
                </a:solidFill>
                <a:latin typeface="Calibri" pitchFamily="34" charset="0"/>
                <a:ea typeface="Calibri" pitchFamily="34" charset="-122"/>
                <a:cs typeface="Calibri" pitchFamily="34" charset="-120"/>
              </a:rPr>
              <a:t>Adopt PowerPoint as the </a:t>
            </a:r>
            <a:r>
              <a:rPr lang="en-US" sz="1200" err="1">
                <a:solidFill>
                  <a:srgbClr val="FFFFFF"/>
                </a:solidFill>
                <a:latin typeface="Calibri" pitchFamily="34" charset="0"/>
                <a:ea typeface="Calibri" pitchFamily="34" charset="-122"/>
                <a:cs typeface="Calibri" pitchFamily="34" charset="-120"/>
              </a:rPr>
              <a:t>organisation</a:t>
            </a:r>
            <a:r>
              <a:rPr lang="en-US" sz="1200">
                <a:solidFill>
                  <a:srgbClr val="FFFFFF"/>
                </a:solidFill>
                <a:latin typeface="Calibri" pitchFamily="34" charset="0"/>
                <a:ea typeface="Calibri" pitchFamily="34" charset="-122"/>
                <a:cs typeface="Calibri" pitchFamily="34" charset="-120"/>
              </a:rPr>
              <a:t>-wide standard for training slide delivery across both buildings</a:t>
            </a:r>
            <a:endParaRPr lang="en-US" sz="1200"/>
          </a:p>
          <a:p>
            <a:pPr marL="342900" indent="-342900">
              <a:spcAft>
                <a:spcPts val="200"/>
              </a:spcAft>
              <a:buSzPct val="100000"/>
              <a:buChar char="•"/>
            </a:pPr>
            <a:r>
              <a:rPr lang="en-US" sz="1200">
                <a:solidFill>
                  <a:srgbClr val="FFFFFF"/>
                </a:solidFill>
                <a:latin typeface="Calibri" pitchFamily="34" charset="0"/>
                <a:ea typeface="Calibri" pitchFamily="34" charset="-122"/>
                <a:cs typeface="Calibri" pitchFamily="34" charset="-120"/>
              </a:rPr>
              <a:t>Establish a central OneDrive folder for all training decks, managed by the senior nurse</a:t>
            </a:r>
            <a:endParaRPr lang="en-US" sz="1200"/>
          </a:p>
          <a:p>
            <a:pPr marL="342900" indent="-342900">
              <a:spcAft>
                <a:spcPts val="200"/>
              </a:spcAft>
              <a:buSzPct val="100000"/>
              <a:buChar char="•"/>
            </a:pPr>
            <a:r>
              <a:rPr lang="en-US" sz="1200">
                <a:solidFill>
                  <a:srgbClr val="FFFFFF"/>
                </a:solidFill>
                <a:latin typeface="Calibri" pitchFamily="34" charset="0"/>
                <a:ea typeface="Calibri" pitchFamily="34" charset="-122"/>
                <a:cs typeface="Calibri" pitchFamily="34" charset="-120"/>
              </a:rPr>
              <a:t>Pair each training deck with a Microsoft Forms completion quiz</a:t>
            </a:r>
            <a:endParaRPr lang="en-US" sz="1200"/>
          </a:p>
          <a:p>
            <a:pPr marL="342900" indent="-342900">
              <a:spcAft>
                <a:spcPts val="200"/>
              </a:spcAft>
              <a:buSzPct val="100000"/>
              <a:buChar char="•"/>
            </a:pPr>
            <a:r>
              <a:rPr lang="en-US" sz="1200">
                <a:solidFill>
                  <a:srgbClr val="FFFFFF"/>
                </a:solidFill>
                <a:latin typeface="Calibri" pitchFamily="34" charset="0"/>
                <a:ea typeface="Calibri" pitchFamily="34" charset="-122"/>
                <a:cs typeface="Calibri" pitchFamily="34" charset="-120"/>
              </a:rPr>
              <a:t>Provide a 30-minute digital skills orientation for staff unfamiliar with Teams/OneDrive</a:t>
            </a:r>
            <a:endParaRPr lang="en-US" sz="1200"/>
          </a:p>
          <a:p>
            <a:pPr marL="342900" indent="-342900">
              <a:spcAft>
                <a:spcPts val="200"/>
              </a:spcAft>
              <a:buSzPct val="100000"/>
              <a:buChar char="•"/>
            </a:pPr>
            <a:r>
              <a:rPr lang="en-US" sz="1200">
                <a:solidFill>
                  <a:srgbClr val="FFFFFF"/>
                </a:solidFill>
                <a:latin typeface="Calibri" pitchFamily="34" charset="0"/>
                <a:ea typeface="Calibri" pitchFamily="34" charset="-122"/>
                <a:cs typeface="Calibri" pitchFamily="34" charset="-120"/>
              </a:rPr>
              <a:t>Schedule annual review of all training PowerPoints against updated CQC and NICE guidelines</a:t>
            </a:r>
            <a:endParaRPr lang="en-US" sz="1200"/>
          </a:p>
        </p:txBody>
      </p:sp>
      <p:sp>
        <p:nvSpPr>
          <p:cNvPr id="14" name="Text 10"/>
          <p:cNvSpPr/>
          <p:nvPr/>
        </p:nvSpPr>
        <p:spPr>
          <a:xfrm>
            <a:off x="457200" y="4846320"/>
            <a:ext cx="8229600" cy="228600"/>
          </a:xfrm>
          <a:prstGeom prst="rect">
            <a:avLst/>
          </a:prstGeom>
          <a:noFill/>
          <a:ln/>
        </p:spPr>
        <p:txBody>
          <a:bodyPr wrap="square" rtlCol="0" anchor="ctr"/>
          <a:lstStyle/>
          <a:p>
            <a:pPr marL="0" indent="0" algn="l">
              <a:buNone/>
            </a:pPr>
            <a:r>
              <a:rPr lang="en-US" sz="900" i="1">
                <a:solidFill>
                  <a:srgbClr val="6B6B9A"/>
                </a:solidFill>
                <a:latin typeface="Calibri" pitchFamily="34" charset="0"/>
                <a:ea typeface="Calibri" pitchFamily="34" charset="-122"/>
                <a:cs typeface="Calibri" pitchFamily="34" charset="-120"/>
              </a:rPr>
              <a:t>CQC (2022); Skills for Care (2023); Vesna et al. (2024); Microsoft (2024)</a:t>
            </a:r>
            <a:endParaRPr lang="en-US" sz="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a:extLst>
              <a:ext uri="{C183D7F6-B498-43B3-948B-1728B52AA6E4}">
                <adec:decorative xmlns:adec="http://schemas.microsoft.com/office/drawing/2017/decorative" val="0"/>
              </a:ext>
            </a:extLst>
          </p:cNvPr>
          <p:cNvSpPr/>
          <p:nvPr/>
        </p:nvSpPr>
        <p:spPr>
          <a:xfrm>
            <a:off x="7138670" y="-347473"/>
            <a:ext cx="2926080" cy="2926080"/>
          </a:xfrm>
          <a:prstGeom prst="ellipse">
            <a:avLst/>
          </a:prstGeom>
          <a:solidFill>
            <a:srgbClr val="7B5EA7">
              <a:alpha val="18000"/>
            </a:srgbClr>
          </a:solidFill>
          <a:ln/>
        </p:spPr>
        <p:txBody>
          <a:bodyPr/>
          <a:lstStyle/>
          <a:p>
            <a:endParaRPr lang="en-GB"/>
          </a:p>
        </p:txBody>
      </p:sp>
      <p:sp>
        <p:nvSpPr>
          <p:cNvPr id="3" name="Shape 1">
            <a:extLst>
              <a:ext uri="{C183D7F6-B498-43B3-948B-1728B52AA6E4}">
                <adec:decorative xmlns:adec="http://schemas.microsoft.com/office/drawing/2017/decorative" val="0"/>
              </a:ext>
            </a:extLst>
          </p:cNvPr>
          <p:cNvSpPr/>
          <p:nvPr/>
        </p:nvSpPr>
        <p:spPr>
          <a:xfrm>
            <a:off x="-457200" y="3657600"/>
            <a:ext cx="2286000" cy="2286000"/>
          </a:xfrm>
          <a:prstGeom prst="ellipse">
            <a:avLst/>
          </a:prstGeom>
          <a:solidFill>
            <a:srgbClr val="A084CA">
              <a:alpha val="15000"/>
            </a:srgbClr>
          </a:solidFill>
          <a:ln/>
        </p:spPr>
        <p:txBody>
          <a:bodyPr/>
          <a:lstStyle/>
          <a:p>
            <a:endParaRPr lang="en-GB"/>
          </a:p>
        </p:txBody>
      </p:sp>
      <p:sp>
        <p:nvSpPr>
          <p:cNvPr id="4" name="Text 2"/>
          <p:cNvSpPr/>
          <p:nvPr/>
        </p:nvSpPr>
        <p:spPr>
          <a:xfrm>
            <a:off x="457200" y="228600"/>
            <a:ext cx="8229600" cy="548640"/>
          </a:xfrm>
          <a:prstGeom prst="rect">
            <a:avLst/>
          </a:prstGeom>
          <a:noFill/>
          <a:ln/>
        </p:spPr>
        <p:txBody>
          <a:bodyPr wrap="square" rtlCol="0" anchor="ctr"/>
          <a:lstStyle/>
          <a:p>
            <a:pPr marL="0" indent="0" algn="l">
              <a:buNone/>
            </a:pPr>
            <a:r>
              <a:rPr lang="en-US" sz="3000" b="1">
                <a:solidFill>
                  <a:srgbClr val="FFFFFF"/>
                </a:solidFill>
                <a:latin typeface="Calibri" pitchFamily="34" charset="0"/>
                <a:ea typeface="Calibri" pitchFamily="34" charset="-122"/>
                <a:cs typeface="Calibri" pitchFamily="34" charset="-120"/>
              </a:rPr>
              <a:t>References</a:t>
            </a:r>
            <a:endParaRPr lang="en-US" sz="3000"/>
          </a:p>
        </p:txBody>
      </p:sp>
      <p:sp>
        <p:nvSpPr>
          <p:cNvPr id="5" name="Text 3"/>
          <p:cNvSpPr/>
          <p:nvPr/>
        </p:nvSpPr>
        <p:spPr>
          <a:xfrm>
            <a:off x="457200" y="749808"/>
            <a:ext cx="8229600" cy="274320"/>
          </a:xfrm>
          <a:prstGeom prst="rect">
            <a:avLst/>
          </a:prstGeom>
          <a:noFill/>
          <a:ln/>
        </p:spPr>
        <p:txBody>
          <a:bodyPr wrap="square" rtlCol="0" anchor="ctr"/>
          <a:lstStyle/>
          <a:p>
            <a:pPr marL="0" indent="0" algn="l">
              <a:buNone/>
            </a:pPr>
            <a:r>
              <a:rPr lang="en-US" sz="1100" i="1">
                <a:solidFill>
                  <a:srgbClr val="A084CA"/>
                </a:solidFill>
                <a:latin typeface="Calibri" pitchFamily="34" charset="0"/>
                <a:ea typeface="Calibri" pitchFamily="34" charset="-122"/>
                <a:cs typeface="Calibri" pitchFamily="34" charset="-120"/>
              </a:rPr>
              <a:t>Harvard Referencing Style - UWTSD Standards</a:t>
            </a:r>
            <a:endParaRPr lang="en-US" sz="1100"/>
          </a:p>
        </p:txBody>
      </p:sp>
      <p:sp>
        <p:nvSpPr>
          <p:cNvPr id="6" name="Text 4">
            <a:extLst>
              <a:ext uri="{C183D7F6-B498-43B3-948B-1728B52AA6E4}">
                <adec:decorative xmlns:adec="http://schemas.microsoft.com/office/drawing/2017/decorative" val="0"/>
              </a:ext>
            </a:extLst>
          </p:cNvPr>
          <p:cNvSpPr/>
          <p:nvPr/>
        </p:nvSpPr>
        <p:spPr>
          <a:xfrm>
            <a:off x="457200" y="1115567"/>
            <a:ext cx="7612912" cy="3467065"/>
          </a:xfrm>
          <a:prstGeom prst="rect">
            <a:avLst/>
          </a:prstGeom>
          <a:noFill/>
          <a:ln/>
        </p:spPr>
        <p:txBody>
          <a:bodyPr wrap="square" rtlCol="0" anchor="t"/>
          <a:lstStyle/>
          <a:p>
            <a:pPr marL="457200" indent="-457200" algn="ctr">
              <a:spcAft>
                <a:spcPts val="800"/>
              </a:spcAft>
            </a:pPr>
            <a:endParaRPr lang="en-US" sz="1200">
              <a:solidFill>
                <a:srgbClr val="FFFFFF"/>
              </a:solidFill>
              <a:latin typeface="Calibri" pitchFamily="34" charset="0"/>
              <a:ea typeface="Calibri" pitchFamily="34" charset="-122"/>
              <a:cs typeface="Calibri" pitchFamily="34" charset="-120"/>
            </a:endParaRPr>
          </a:p>
        </p:txBody>
      </p:sp>
      <p:sp>
        <p:nvSpPr>
          <p:cNvPr id="8" name="TextBox 7">
            <a:extLst>
              <a:ext uri="{FF2B5EF4-FFF2-40B4-BE49-F238E27FC236}">
                <a16:creationId xmlns:a16="http://schemas.microsoft.com/office/drawing/2014/main" id="{D1445F50-48A5-7F0E-D83A-BD828DE361AD}"/>
              </a:ext>
            </a:extLst>
          </p:cNvPr>
          <p:cNvSpPr txBox="1"/>
          <p:nvPr/>
        </p:nvSpPr>
        <p:spPr>
          <a:xfrm>
            <a:off x="1218426" y="1024128"/>
            <a:ext cx="6559550" cy="3784049"/>
          </a:xfrm>
          <a:prstGeom prst="rect">
            <a:avLst/>
          </a:prstGeom>
          <a:noFill/>
        </p:spPr>
        <p:txBody>
          <a:bodyPr wrap="square">
            <a:spAutoFit/>
          </a:bodyPr>
          <a:lstStyle/>
          <a:p>
            <a:pPr>
              <a:lnSpc>
                <a:spcPct val="115000"/>
              </a:lnSpc>
              <a:spcAft>
                <a:spcPts val="800"/>
              </a:spcAft>
              <a:buNone/>
            </a:pPr>
            <a:r>
              <a:rPr lang="en-US" sz="1600" kern="100">
                <a:effectLst/>
                <a:latin typeface="Aptos" panose="020B0004020202020204" pitchFamily="34" charset="0"/>
                <a:ea typeface="Aptos" panose="020B0004020202020204" pitchFamily="34" charset="0"/>
                <a:cs typeface="Times New Roman" panose="02020603050405020304" pitchFamily="18" charset="0"/>
              </a:rPr>
              <a:t>CQC, Care Quality Commission. (2022) Regulation 18: Staffing. Available at: https://www.cqc.org.uk/guidance-providers/regulations/regulation-18-staffing[ Accessed:1 June 2026]</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1600" kern="100">
                <a:effectLst/>
                <a:latin typeface="Aptos" panose="020B0004020202020204" pitchFamily="34" charset="0"/>
                <a:ea typeface="Aptos" panose="020B0004020202020204" pitchFamily="34" charset="0"/>
                <a:cs typeface="Times New Roman" panose="02020603050405020304" pitchFamily="18" charset="0"/>
              </a:rPr>
              <a:t>Microsoft (2024) Microsoft 365 for Healthcare. Available at: https://www.microsoft.com/en-us/ai/health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1600" kern="100">
                <a:effectLst/>
                <a:latin typeface="Aptos" panose="020B0004020202020204" pitchFamily="34" charset="0"/>
                <a:ea typeface="Aptos" panose="020B0004020202020204" pitchFamily="34" charset="0"/>
                <a:cs typeface="Times New Roman" panose="02020603050405020304" pitchFamily="18" charset="0"/>
              </a:rPr>
              <a:t>NHS England. (2021). NHS England» National Induction Framework. [online] England.nhs.uk. Available at[ Accessed:2  june2026] https://www.england.nhs.uk/leaders/national-induction-framework/. Accessed[ 2 June 2026]</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1600" kern="100">
                <a:effectLst/>
                <a:latin typeface="Aptos" panose="020B0004020202020204" pitchFamily="34" charset="0"/>
                <a:ea typeface="Aptos" panose="020B0004020202020204" pitchFamily="34" charset="0"/>
                <a:cs typeface="Times New Roman" panose="02020603050405020304" pitchFamily="18" charset="0"/>
              </a:rPr>
              <a:t>NICE (2014). Overview | Safe Staffing for Nursing in Adult Inpatient Wards in Acute Hospitals | Guidance | NICE. [online] Nice.org.uk. Available at: </a:t>
            </a:r>
            <a:r>
              <a:rPr lang="en-US" sz="1600" kern="100">
                <a:effectLst/>
                <a:latin typeface="Aptos" panose="020B0004020202020204" pitchFamily="34" charset="0"/>
                <a:ea typeface="Aptos" panose="020B0004020202020204" pitchFamily="34" charset="0"/>
                <a:cs typeface="Times New Roman" panose="02020603050405020304" pitchFamily="18" charset="0"/>
                <a:hlinkClick r:id="rId3"/>
              </a:rPr>
              <a:t>https://www.nice.org.uk/guidance/sg1</a:t>
            </a:r>
            <a:r>
              <a:rPr lang="en-US" sz="1600" kern="100">
                <a:effectLst/>
                <a:latin typeface="Aptos" panose="020B0004020202020204" pitchFamily="34" charset="0"/>
                <a:ea typeface="Aptos" panose="020B0004020202020204" pitchFamily="34" charset="0"/>
                <a:cs typeface="Times New Roman" panose="02020603050405020304" pitchFamily="18" charset="0"/>
              </a:rPr>
              <a:t>  Accessed [ 3 June</a:t>
            </a:r>
            <a:r>
              <a:rPr lang="en-US" sz="1600" kern="100">
                <a:latin typeface="Aptos" panose="020B0004020202020204" pitchFamily="34" charset="0"/>
                <a:ea typeface="Aptos" panose="020B0004020202020204" pitchFamily="34" charset="0"/>
                <a:cs typeface="Times New Roman" panose="02020603050405020304" pitchFamily="18" charset="0"/>
              </a:rPr>
              <a:t> 2026]</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5" ma:contentTypeDescription="Create a new document." ma:contentTypeScope="" ma:versionID="1043dbb92b9f97b7121bdd3bd9304525">
  <xsd:schema xmlns:xsd="http://www.w3.org/2001/XMLSchema" xmlns:xs="http://www.w3.org/2001/XMLSchema" xmlns:p="http://schemas.microsoft.com/office/2006/metadata/properties" xmlns:ns3="c1d1778d-a818-455a-8cd4-46a2d86b45f1" targetNamespace="http://schemas.microsoft.com/office/2006/metadata/properties" ma:root="true" ma:fieldsID="cd54106c00190eae6eec7b7a618c833e"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05DF9C-BDB1-4297-BF24-718E1AE8625D}">
  <ds:schemaRefs>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http://purl.org/dc/elements/1.1/"/>
    <ds:schemaRef ds:uri="http://purl.org/dc/terms/"/>
    <ds:schemaRef ds:uri="c1d1778d-a818-455a-8cd4-46a2d86b45f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C9091021-0E64-43CC-BD49-7266D0943C79}">
  <ds:schemaRefs>
    <ds:schemaRef ds:uri="http://schemas.microsoft.com/sharepoint/v3/contenttype/forms"/>
  </ds:schemaRefs>
</ds:datastoreItem>
</file>

<file path=customXml/itemProps3.xml><?xml version="1.0" encoding="utf-8"?>
<ds:datastoreItem xmlns:ds="http://schemas.openxmlformats.org/officeDocument/2006/customXml" ds:itemID="{2FA7973B-16EF-4B8C-8C60-0E90E7EED381}">
  <ds:schemaRefs>
    <ds:schemaRef ds:uri="c1d1778d-a818-455a-8cd4-46a2d86b45f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Template>
  <TotalTime>0</TotalTime>
  <Words>3148</Words>
  <Application>Microsoft Office PowerPoint</Application>
  <PresentationFormat>On-screen Show (16:9)</PresentationFormat>
  <Paragraphs>115</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Calibri</vt:lpstr>
      <vt:lpstr>Century Gothic</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Yvette Nozipho Tshuma (2210553)</cp:lastModifiedBy>
  <cp:revision>1</cp:revision>
  <dcterms:created xsi:type="dcterms:W3CDTF">2026-05-21T06:04:40Z</dcterms:created>
  <dcterms:modified xsi:type="dcterms:W3CDTF">2026-06-11T16:27:05Z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