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72" r:id="rId4"/>
    <p:sldId id="261" r:id="rId5"/>
    <p:sldId id="258" r:id="rId6"/>
    <p:sldId id="262" r:id="rId7"/>
    <p:sldId id="271" r:id="rId8"/>
    <p:sldId id="273" r:id="rId9"/>
    <p:sldId id="260" r:id="rId10"/>
    <p:sldId id="276" r:id="rId11"/>
    <p:sldId id="259" r:id="rId12"/>
    <p:sldId id="274" r:id="rId13"/>
    <p:sldId id="275" r:id="rId14"/>
    <p:sldId id="278" r:id="rId15"/>
    <p:sldId id="277" r:id="rId16"/>
    <p:sldId id="279" r:id="rId17"/>
    <p:sldId id="265" r:id="rId18"/>
    <p:sldId id="269" r:id="rId19"/>
    <p:sldId id="263" r:id="rId20"/>
    <p:sldId id="264" r:id="rId21"/>
    <p:sldId id="280" r:id="rId22"/>
    <p:sldId id="26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yne Woodman" initials=""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1586" autoAdjust="0"/>
  </p:normalViewPr>
  <p:slideViewPr>
    <p:cSldViewPr>
      <p:cViewPr varScale="1">
        <p:scale>
          <a:sx n="59" d="100"/>
          <a:sy n="59" d="100"/>
        </p:scale>
        <p:origin x="3114" y="6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421F7D-AE11-4E71-BB56-F23488B73971}" type="datetimeFigureOut">
              <a:rPr lang="en-GB" smtClean="0"/>
              <a:t>21/02/2018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F6D8B3-436E-4229-BCB1-5B22A96EA562}" type="slidenum">
              <a:rPr lang="en-GB" smtClean="0"/>
              <a:t>‹#›</a:t>
            </a:fld>
            <a:endParaRPr lang="en-GB"/>
          </a:p>
        </p:txBody>
      </p:sp>
    </p:spTree>
    <p:extLst>
      <p:ext uri="{BB962C8B-B14F-4D97-AF65-F5344CB8AC3E}">
        <p14:creationId xmlns:p14="http://schemas.microsoft.com/office/powerpoint/2010/main" val="33458083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Conflicts with groups – over pay, conditions. Strikes. ACAS state that disputes often occur when change is not managed properly. </a:t>
            </a:r>
          </a:p>
          <a:p>
            <a:endParaRPr lang="en-GB" dirty="0"/>
          </a:p>
          <a:p>
            <a:r>
              <a:rPr lang="en-GB" dirty="0"/>
              <a:t>Conflict between individuals – bullying/harassment/arguing over ways of carrying out work or over resources. </a:t>
            </a:r>
          </a:p>
          <a:p>
            <a:endParaRPr lang="en-GB" dirty="0"/>
          </a:p>
          <a:p>
            <a:r>
              <a:rPr lang="en-GB" dirty="0"/>
              <a:t>Disciplinary issues:</a:t>
            </a:r>
          </a:p>
          <a:p>
            <a:endParaRPr lang="en-GB" dirty="0"/>
          </a:p>
          <a:p>
            <a:r>
              <a:rPr lang="en-GB" dirty="0"/>
              <a:t>The counsellor who falsified her flexi-sheets. She claimed she’d been working when she hadn’t. The relationship is based on trust and she abused that trust. Investigation, but resigned before hearing.</a:t>
            </a:r>
          </a:p>
          <a:p>
            <a:endParaRPr lang="en-GB" dirty="0"/>
          </a:p>
          <a:p>
            <a:r>
              <a:rPr lang="en-GB" dirty="0"/>
              <a:t>The grounds person who went swimming in work time, regularly, for a long period of time. Investigation then dismissal.</a:t>
            </a:r>
          </a:p>
          <a:p>
            <a:endParaRPr lang="en-GB" dirty="0"/>
          </a:p>
          <a:p>
            <a:r>
              <a:rPr lang="en-GB" dirty="0"/>
              <a:t>The refuse workers picking up commercial waste for back-handers.</a:t>
            </a:r>
          </a:p>
          <a:p>
            <a:endParaRPr lang="en-GB" dirty="0"/>
          </a:p>
          <a:p>
            <a:r>
              <a:rPr lang="en-GB" dirty="0"/>
              <a:t>Reversing incidents.</a:t>
            </a:r>
          </a:p>
          <a:p>
            <a:endParaRPr lang="en-GB" dirty="0"/>
          </a:p>
          <a:p>
            <a:r>
              <a:rPr lang="en-GB" dirty="0"/>
              <a:t>The social worker who was reported to social services for concerns over neglect of her child. </a:t>
            </a:r>
          </a:p>
          <a:p>
            <a:endParaRPr lang="en-GB" dirty="0"/>
          </a:p>
          <a:p>
            <a:r>
              <a:rPr lang="en-GB" dirty="0"/>
              <a:t>The social worker who was reported for concerns over emotional abuse of her child.</a:t>
            </a:r>
          </a:p>
          <a:p>
            <a:endParaRPr lang="en-GB" dirty="0"/>
          </a:p>
          <a:p>
            <a:r>
              <a:rPr lang="en-GB" dirty="0"/>
              <a:t>Oxfam – aid workers using prostitutes and blackmailing locals in Haiti. </a:t>
            </a:r>
          </a:p>
          <a:p>
            <a:endParaRPr lang="en-GB" dirty="0"/>
          </a:p>
          <a:p>
            <a:endParaRPr lang="en-GB" dirty="0"/>
          </a:p>
        </p:txBody>
      </p:sp>
      <p:sp>
        <p:nvSpPr>
          <p:cNvPr id="4" name="Slide Number Placeholder 3"/>
          <p:cNvSpPr>
            <a:spLocks noGrp="1"/>
          </p:cNvSpPr>
          <p:nvPr>
            <p:ph type="sldNum" sz="quarter" idx="10"/>
          </p:nvPr>
        </p:nvSpPr>
        <p:spPr/>
        <p:txBody>
          <a:bodyPr/>
          <a:lstStyle/>
          <a:p>
            <a:fld id="{EEF6D8B3-436E-4229-BCB1-5B22A96EA562}" type="slidenum">
              <a:rPr lang="en-GB" smtClean="0"/>
              <a:t>3</a:t>
            </a:fld>
            <a:endParaRPr lang="en-GB"/>
          </a:p>
        </p:txBody>
      </p:sp>
    </p:spTree>
    <p:extLst>
      <p:ext uri="{BB962C8B-B14F-4D97-AF65-F5344CB8AC3E}">
        <p14:creationId xmlns:p14="http://schemas.microsoft.com/office/powerpoint/2010/main" val="3779697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has to be MANAGED. </a:t>
            </a:r>
          </a:p>
        </p:txBody>
      </p:sp>
      <p:sp>
        <p:nvSpPr>
          <p:cNvPr id="4" name="Slide Number Placeholder 3"/>
          <p:cNvSpPr>
            <a:spLocks noGrp="1"/>
          </p:cNvSpPr>
          <p:nvPr>
            <p:ph type="sldNum" sz="quarter" idx="10"/>
          </p:nvPr>
        </p:nvSpPr>
        <p:spPr/>
        <p:txBody>
          <a:bodyPr/>
          <a:lstStyle/>
          <a:p>
            <a:fld id="{EEF6D8B3-436E-4229-BCB1-5B22A96EA562}" type="slidenum">
              <a:rPr lang="en-GB" smtClean="0"/>
              <a:t>5</a:t>
            </a:fld>
            <a:endParaRPr lang="en-GB"/>
          </a:p>
        </p:txBody>
      </p:sp>
    </p:spTree>
    <p:extLst>
      <p:ext uri="{BB962C8B-B14F-4D97-AF65-F5344CB8AC3E}">
        <p14:creationId xmlns:p14="http://schemas.microsoft.com/office/powerpoint/2010/main" val="18053129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 Strikes – leading to a better deal for employees. </a:t>
            </a:r>
          </a:p>
          <a:p>
            <a:r>
              <a:rPr lang="en-GB" dirty="0"/>
              <a:t>Last year – students did not have to pay parking fees. </a:t>
            </a:r>
          </a:p>
        </p:txBody>
      </p:sp>
      <p:sp>
        <p:nvSpPr>
          <p:cNvPr id="4" name="Slide Number Placeholder 3"/>
          <p:cNvSpPr>
            <a:spLocks noGrp="1"/>
          </p:cNvSpPr>
          <p:nvPr>
            <p:ph type="sldNum" sz="quarter" idx="10"/>
          </p:nvPr>
        </p:nvSpPr>
        <p:spPr/>
        <p:txBody>
          <a:bodyPr/>
          <a:lstStyle/>
          <a:p>
            <a:fld id="{EEF6D8B3-436E-4229-BCB1-5B22A96EA562}" type="slidenum">
              <a:rPr lang="en-GB" smtClean="0"/>
              <a:t>7</a:t>
            </a:fld>
            <a:endParaRPr lang="en-GB"/>
          </a:p>
        </p:txBody>
      </p:sp>
    </p:spTree>
    <p:extLst>
      <p:ext uri="{BB962C8B-B14F-4D97-AF65-F5344CB8AC3E}">
        <p14:creationId xmlns:p14="http://schemas.microsoft.com/office/powerpoint/2010/main" val="15969963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Conciliation – carried out by third party (ACAS) who acts as a go-between. Conciliator does not make recommendations. For example, if someone is made redundant they could apply to the Employment Tribunal, but settle before a hearing date via ACAS.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Arbitration - A process of settling disputes by getting a third party to review and discuss the negotiating stances of the disagreeing parties and make a recommendation on the terms of settlement which is binding on both parties. Last resort. </a:t>
            </a:r>
          </a:p>
          <a:p>
            <a:endParaRPr lang="en-GB" dirty="0"/>
          </a:p>
          <a:p>
            <a:r>
              <a:rPr lang="en-GB" dirty="0"/>
              <a:t>Mediation – half way between two. Recommendation not binding. </a:t>
            </a:r>
          </a:p>
        </p:txBody>
      </p:sp>
      <p:sp>
        <p:nvSpPr>
          <p:cNvPr id="4" name="Slide Number Placeholder 3"/>
          <p:cNvSpPr>
            <a:spLocks noGrp="1"/>
          </p:cNvSpPr>
          <p:nvPr>
            <p:ph type="sldNum" sz="quarter" idx="10"/>
          </p:nvPr>
        </p:nvSpPr>
        <p:spPr/>
        <p:txBody>
          <a:bodyPr/>
          <a:lstStyle/>
          <a:p>
            <a:fld id="{EEF6D8B3-436E-4229-BCB1-5B22A96EA562}" type="slidenum">
              <a:rPr lang="en-GB" smtClean="0"/>
              <a:t>8</a:t>
            </a:fld>
            <a:endParaRPr lang="en-GB"/>
          </a:p>
        </p:txBody>
      </p:sp>
    </p:spTree>
    <p:extLst>
      <p:ext uri="{BB962C8B-B14F-4D97-AF65-F5344CB8AC3E}">
        <p14:creationId xmlns:p14="http://schemas.microsoft.com/office/powerpoint/2010/main" val="1852965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Business Poll, of the 22 per cent who said they had experienced conflict, more than half (55 per cent) said they had issues with disagreements among staff, a third (32 per cent) reported issues around attempts to manage poor </a:t>
            </a:r>
          </a:p>
          <a:p>
            <a:r>
              <a:rPr lang="en-GB" sz="1200" kern="1200" dirty="0">
                <a:solidFill>
                  <a:schemeClr val="tx1"/>
                </a:solidFill>
                <a:effectLst/>
                <a:latin typeface="+mn-lt"/>
                <a:ea typeface="+mn-ea"/>
                <a:cs typeface="+mn-cs"/>
              </a:rPr>
              <a:t>performance, one-fifth (20 per cent) issues around discrimination and ten per cent issues around managing absence and attendance. This supports findings from the previous qualitative research. For example, </a:t>
            </a:r>
            <a:r>
              <a:rPr lang="en-GB" sz="1200" kern="1200" dirty="0" err="1">
                <a:solidFill>
                  <a:schemeClr val="tx1"/>
                </a:solidFill>
                <a:effectLst/>
                <a:latin typeface="+mn-lt"/>
                <a:ea typeface="+mn-ea"/>
                <a:cs typeface="+mn-cs"/>
              </a:rPr>
              <a:t>Latreille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Saundry</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(2015) found </a:t>
            </a:r>
            <a:r>
              <a:rPr lang="en-GB" sz="1200" b="1" kern="1200" dirty="0">
                <a:solidFill>
                  <a:schemeClr val="tx1"/>
                </a:solidFill>
                <a:effectLst/>
                <a:latin typeface="+mn-lt"/>
                <a:ea typeface="+mn-ea"/>
                <a:cs typeface="+mn-cs"/>
              </a:rPr>
              <a:t>the former two were the most common causes of conflict in an NHS Trust</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Saundry</a:t>
            </a:r>
            <a:r>
              <a:rPr lang="en-GB" sz="1200" kern="1200" dirty="0">
                <a:solidFill>
                  <a:schemeClr val="tx1"/>
                </a:solidFill>
                <a:effectLst/>
                <a:latin typeface="+mn-lt"/>
                <a:ea typeface="+mn-ea"/>
                <a:cs typeface="+mn-cs"/>
              </a:rPr>
              <a:t> et al (2016) found that within larger organisations, attempts to manage the performance of individual employees were the main causes of workplace conflict, especially in the public sector, where an increased focus on cost, efficiency and regulatory compliance had seen employers adopt more rigorous approaches to performance management. For many HR practitioners in that study, addressing absence and underperformance was long overdue. However, TU reps interviewed were concerned that strict application of targets and rigid interpretations of sickness absence could crossover into bullying and harassment. Managers and HR practitioners accepted that poor performance management practices could have a negative impact on employee well-being and in certain situations lead to bullying behaviours, particularly where performance issues had not been managed at an early point. The Business Poll found that 12 per cent of organisations that had experienced conflict had issues with accusations of unfair treatment against managers. The Business Poll also found that a small percentage of those who had experienced conflict in the previous 12 months had issues with use or misuse of social media (3 per cent), and </a:t>
            </a:r>
            <a:r>
              <a:rPr lang="en-GB" sz="1200" kern="1200" dirty="0" err="1">
                <a:solidFill>
                  <a:schemeClr val="tx1"/>
                </a:solidFill>
                <a:effectLst/>
                <a:latin typeface="+mn-lt"/>
                <a:ea typeface="+mn-ea"/>
                <a:cs typeface="+mn-cs"/>
              </a:rPr>
              <a:t>Saundry</a:t>
            </a:r>
            <a:r>
              <a:rPr lang="en-GB" sz="1200" kern="1200" dirty="0">
                <a:solidFill>
                  <a:schemeClr val="tx1"/>
                </a:solidFill>
                <a:effectLst/>
                <a:latin typeface="+mn-lt"/>
                <a:ea typeface="+mn-ea"/>
                <a:cs typeface="+mn-cs"/>
              </a:rPr>
              <a:t> et al (2016) found that participants in their study held the view that social media was playing an increasingly important role in conflict escalation and although businesses encouraged the use of social media by staff for professional purposes, it was felt that it could undermine the ability of organisations to control and manage conflict reflecting the role of social media in blurring the lines between social and work life. </a:t>
            </a:r>
          </a:p>
          <a:p>
            <a:endParaRPr lang="en-GB" dirty="0"/>
          </a:p>
        </p:txBody>
      </p:sp>
      <p:sp>
        <p:nvSpPr>
          <p:cNvPr id="4" name="Slide Number Placeholder 3"/>
          <p:cNvSpPr>
            <a:spLocks noGrp="1"/>
          </p:cNvSpPr>
          <p:nvPr>
            <p:ph type="sldNum" sz="quarter" idx="10"/>
          </p:nvPr>
        </p:nvSpPr>
        <p:spPr/>
        <p:txBody>
          <a:bodyPr/>
          <a:lstStyle/>
          <a:p>
            <a:fld id="{EEF6D8B3-436E-4229-BCB1-5B22A96EA562}" type="slidenum">
              <a:rPr lang="en-GB" smtClean="0"/>
              <a:t>10</a:t>
            </a:fld>
            <a:endParaRPr lang="en-GB"/>
          </a:p>
        </p:txBody>
      </p:sp>
    </p:spTree>
    <p:extLst>
      <p:ext uri="{BB962C8B-B14F-4D97-AF65-F5344CB8AC3E}">
        <p14:creationId xmlns:p14="http://schemas.microsoft.com/office/powerpoint/2010/main" val="4768532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Early conciliation with ACAS often avoids the need to go to court. </a:t>
            </a:r>
          </a:p>
        </p:txBody>
      </p:sp>
      <p:sp>
        <p:nvSpPr>
          <p:cNvPr id="4" name="Slide Number Placeholder 3"/>
          <p:cNvSpPr>
            <a:spLocks noGrp="1"/>
          </p:cNvSpPr>
          <p:nvPr>
            <p:ph type="sldNum" sz="quarter" idx="10"/>
          </p:nvPr>
        </p:nvSpPr>
        <p:spPr/>
        <p:txBody>
          <a:bodyPr/>
          <a:lstStyle/>
          <a:p>
            <a:fld id="{EEF6D8B3-436E-4229-BCB1-5B22A96EA562}" type="slidenum">
              <a:rPr lang="en-GB" smtClean="0"/>
              <a:t>13</a:t>
            </a:fld>
            <a:endParaRPr lang="en-GB"/>
          </a:p>
        </p:txBody>
      </p:sp>
    </p:spTree>
    <p:extLst>
      <p:ext uri="{BB962C8B-B14F-4D97-AF65-F5344CB8AC3E}">
        <p14:creationId xmlns:p14="http://schemas.microsoft.com/office/powerpoint/2010/main" val="27413740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Tribunal can adjust any awards made in relevant cases by up to 25 per cent for unreasonable failure to comply with any provisions of the code.</a:t>
            </a:r>
          </a:p>
        </p:txBody>
      </p:sp>
      <p:sp>
        <p:nvSpPr>
          <p:cNvPr id="4" name="Slide Number Placeholder 3"/>
          <p:cNvSpPr>
            <a:spLocks noGrp="1"/>
          </p:cNvSpPr>
          <p:nvPr>
            <p:ph type="sldNum" sz="quarter" idx="10"/>
          </p:nvPr>
        </p:nvSpPr>
        <p:spPr/>
        <p:txBody>
          <a:bodyPr/>
          <a:lstStyle/>
          <a:p>
            <a:fld id="{EEF6D8B3-436E-4229-BCB1-5B22A96EA562}" type="slidenum">
              <a:rPr lang="en-GB" smtClean="0"/>
              <a:t>14</a:t>
            </a:fld>
            <a:endParaRPr lang="en-GB"/>
          </a:p>
        </p:txBody>
      </p:sp>
    </p:spTree>
    <p:extLst>
      <p:ext uri="{BB962C8B-B14F-4D97-AF65-F5344CB8AC3E}">
        <p14:creationId xmlns:p14="http://schemas.microsoft.com/office/powerpoint/2010/main" val="21683760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also recommend use of an oral/verbal warning as a first stage for acts of minor misconduct, to stop escalation of issues. </a:t>
            </a:r>
          </a:p>
        </p:txBody>
      </p:sp>
      <p:sp>
        <p:nvSpPr>
          <p:cNvPr id="4" name="Slide Number Placeholder 3"/>
          <p:cNvSpPr>
            <a:spLocks noGrp="1"/>
          </p:cNvSpPr>
          <p:nvPr>
            <p:ph type="sldNum" sz="quarter" idx="10"/>
          </p:nvPr>
        </p:nvSpPr>
        <p:spPr/>
        <p:txBody>
          <a:bodyPr/>
          <a:lstStyle/>
          <a:p>
            <a:fld id="{EEF6D8B3-436E-4229-BCB1-5B22A96EA562}" type="slidenum">
              <a:rPr lang="en-GB" smtClean="0"/>
              <a:t>15</a:t>
            </a:fld>
            <a:endParaRPr lang="en-GB"/>
          </a:p>
        </p:txBody>
      </p:sp>
    </p:spTree>
    <p:extLst>
      <p:ext uri="{BB962C8B-B14F-4D97-AF65-F5344CB8AC3E}">
        <p14:creationId xmlns:p14="http://schemas.microsoft.com/office/powerpoint/2010/main" val="634211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Natural justice –  right to an unbiased, fair hearing, opportunity to state case, right to appeal. </a:t>
            </a:r>
          </a:p>
        </p:txBody>
      </p:sp>
      <p:sp>
        <p:nvSpPr>
          <p:cNvPr id="4" name="Slide Number Placeholder 3"/>
          <p:cNvSpPr>
            <a:spLocks noGrp="1"/>
          </p:cNvSpPr>
          <p:nvPr>
            <p:ph type="sldNum" sz="quarter" idx="10"/>
          </p:nvPr>
        </p:nvSpPr>
        <p:spPr/>
        <p:txBody>
          <a:bodyPr/>
          <a:lstStyle/>
          <a:p>
            <a:fld id="{EEF6D8B3-436E-4229-BCB1-5B22A96EA562}" type="slidenum">
              <a:rPr lang="en-GB" smtClean="0"/>
              <a:t>17</a:t>
            </a:fld>
            <a:endParaRPr lang="en-GB"/>
          </a:p>
        </p:txBody>
      </p:sp>
    </p:spTree>
    <p:extLst>
      <p:ext uri="{BB962C8B-B14F-4D97-AF65-F5344CB8AC3E}">
        <p14:creationId xmlns:p14="http://schemas.microsoft.com/office/powerpoint/2010/main" val="41507174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FF4E7A1-458E-4437-A5EC-1DF44E138AF3}" type="datetimeFigureOut">
              <a:rPr lang="en-GB" smtClean="0"/>
              <a:pPr/>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FF4E7A1-458E-4437-A5EC-1DF44E138AF3}" type="datetimeFigureOut">
              <a:rPr lang="en-GB" smtClean="0"/>
              <a:pPr/>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F4E7A1-458E-4437-A5EC-1DF44E138AF3}" type="datetimeFigureOut">
              <a:rPr lang="en-GB" smtClean="0"/>
              <a:pPr/>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FF4E7A1-458E-4437-A5EC-1DF44E138AF3}" type="datetimeFigureOut">
              <a:rPr lang="en-GB" smtClean="0"/>
              <a:pPr/>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FF4E7A1-458E-4437-A5EC-1DF44E138AF3}" type="datetimeFigureOut">
              <a:rPr lang="en-GB" smtClean="0"/>
              <a:pPr/>
              <a:t>21/02/2018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FF4E7A1-458E-4437-A5EC-1DF44E138AF3}" type="datetimeFigureOut">
              <a:rPr lang="en-GB" smtClean="0"/>
              <a:pPr/>
              <a:t>21/02/2018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F4E7A1-458E-4437-A5EC-1DF44E138AF3}" type="datetimeFigureOut">
              <a:rPr lang="en-GB" smtClean="0"/>
              <a:pPr/>
              <a:t>21/02/2018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FF4E7A1-458E-4437-A5EC-1DF44E138AF3}" type="datetimeFigureOut">
              <a:rPr lang="en-GB" smtClean="0"/>
              <a:pPr/>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FF4E7A1-458E-4437-A5EC-1DF44E138AF3}" type="datetimeFigureOut">
              <a:rPr lang="en-GB" smtClean="0"/>
              <a:pPr/>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FF4E7A1-458E-4437-A5EC-1DF44E138AF3}" type="datetimeFigureOut">
              <a:rPr lang="en-GB" smtClean="0"/>
              <a:pPr/>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FF4E7A1-458E-4437-A5EC-1DF44E138AF3}" type="datetimeFigureOut">
              <a:rPr lang="en-GB" smtClean="0"/>
              <a:pPr/>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F4E7A1-458E-4437-A5EC-1DF44E138AF3}" type="datetimeFigureOut">
              <a:rPr lang="en-GB" smtClean="0"/>
              <a:pPr/>
              <a:t>21/02/2018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277569-1FEF-44D8-A8F9-C5BC8A092CD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acas.org.uk/index.aspx?articleid=1364"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PN24INnPdec" TargetMode="External"/><Relationship Id="rId2" Type="http://schemas.openxmlformats.org/officeDocument/2006/relationships/hyperlink" Target="https://www.youtube.com/user/acasorg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6Mqi7FTXy6Y"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acas.org.uk/index.aspx?articleid=1889"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acas.org.uk/index.aspx?articleid=4489"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cipd.co.uk/hr-resources/podcasts/69-dispute-resolutions.aspx" TargetMode="External"/><Relationship Id="rId2" Type="http://schemas.openxmlformats.org/officeDocument/2006/relationships/hyperlink" Target="http://www.cipd.co.uk/hr-resources/factsheets/discipline-grievances-at-work.aspx" TargetMode="External"/><Relationship Id="rId1" Type="http://schemas.openxmlformats.org/officeDocument/2006/relationships/slideLayout" Target="../slideLayouts/slideLayout2.xml"/><Relationship Id="rId4" Type="http://schemas.openxmlformats.org/officeDocument/2006/relationships/hyperlink" Target="https://hbr.org/2014/05/win-at-workplace-confli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Employee Relations and Reward</a:t>
            </a:r>
          </a:p>
        </p:txBody>
      </p:sp>
      <p:sp>
        <p:nvSpPr>
          <p:cNvPr id="3" name="Subtitle 2"/>
          <p:cNvSpPr>
            <a:spLocks noGrp="1"/>
          </p:cNvSpPr>
          <p:nvPr>
            <p:ph type="subTitle" idx="1"/>
          </p:nvPr>
        </p:nvSpPr>
        <p:spPr/>
        <p:txBody>
          <a:bodyPr/>
          <a:lstStyle/>
          <a:p>
            <a:r>
              <a:rPr lang="en-GB" b="1" dirty="0">
                <a:solidFill>
                  <a:schemeClr val="tx1"/>
                </a:solidFill>
              </a:rPr>
              <a:t>Discipline and Grievance at Work</a:t>
            </a:r>
          </a:p>
        </p:txBody>
      </p:sp>
      <p:pic>
        <p:nvPicPr>
          <p:cNvPr id="1026" name="Picture 2" descr="D:\Jayne\Desktop\tsd-logo.png"/>
          <p:cNvPicPr>
            <a:picLocks noChangeAspect="1" noChangeArrowheads="1"/>
          </p:cNvPicPr>
          <p:nvPr/>
        </p:nvPicPr>
        <p:blipFill>
          <a:blip r:embed="rId2" cstate="print"/>
          <a:srcRect/>
          <a:stretch>
            <a:fillRect/>
          </a:stretch>
        </p:blipFill>
        <p:spPr bwMode="auto">
          <a:xfrm>
            <a:off x="6084168" y="908720"/>
            <a:ext cx="1809750" cy="7239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Understand conflict</a:t>
            </a:r>
          </a:p>
          <a:p>
            <a:r>
              <a:rPr lang="en-GB" dirty="0"/>
              <a:t>Understand grievance and disciplinary procedures</a:t>
            </a:r>
          </a:p>
          <a:p>
            <a:r>
              <a:rPr lang="en-GB" dirty="0" err="1"/>
              <a:t>Unitarist</a:t>
            </a:r>
            <a:r>
              <a:rPr lang="en-GB" dirty="0"/>
              <a:t>/Pluralist Perspective</a:t>
            </a:r>
          </a:p>
          <a:p>
            <a:r>
              <a:rPr lang="en-GB" dirty="0"/>
              <a:t>The legal position</a:t>
            </a:r>
          </a:p>
          <a:p>
            <a:r>
              <a:rPr lang="en-GB" dirty="0"/>
              <a:t>ACAS</a:t>
            </a:r>
          </a:p>
          <a:p>
            <a:r>
              <a:rPr lang="en-GB" dirty="0"/>
              <a:t>CIPD Viewpoint</a:t>
            </a:r>
          </a:p>
          <a:p>
            <a:endParaRPr lang="en-GB" dirty="0"/>
          </a:p>
        </p:txBody>
      </p:sp>
      <p:sp>
        <p:nvSpPr>
          <p:cNvPr id="4" name="Title 3"/>
          <p:cNvSpPr>
            <a:spLocks noGrp="1"/>
          </p:cNvSpPr>
          <p:nvPr>
            <p:ph type="title"/>
          </p:nvPr>
        </p:nvSpPr>
        <p:spPr/>
        <p:txBody>
          <a:bodyPr/>
          <a:lstStyle/>
          <a:p>
            <a:r>
              <a:rPr lang="en-US" b="1" dirty="0"/>
              <a:t>Lecture Aim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What do you think Conflict is?</a:t>
            </a:r>
          </a:p>
        </p:txBody>
      </p:sp>
      <p:sp>
        <p:nvSpPr>
          <p:cNvPr id="3" name="Content Placeholder 2"/>
          <p:cNvSpPr>
            <a:spLocks noGrp="1"/>
          </p:cNvSpPr>
          <p:nvPr>
            <p:ph idx="1"/>
          </p:nvPr>
        </p:nvSpPr>
        <p:spPr/>
        <p:txBody>
          <a:bodyPr/>
          <a:lstStyle/>
          <a:p>
            <a:r>
              <a:rPr lang="en-US" dirty="0"/>
              <a:t>Examples?</a:t>
            </a:r>
          </a:p>
          <a:p>
            <a:endParaRPr lang="en-US" dirty="0"/>
          </a:p>
          <a:p>
            <a:r>
              <a:rPr lang="en-US" dirty="0">
                <a:hlinkClick r:id="rId3"/>
              </a:rPr>
              <a:t>http://www.acas.org.uk/index.aspx?articleid=1364</a:t>
            </a:r>
            <a:endParaRPr lang="en-US" dirty="0"/>
          </a:p>
          <a:p>
            <a:pPr marL="0" indent="0">
              <a:buNone/>
            </a:pPr>
            <a:endParaRPr lang="en-US" dirty="0"/>
          </a:p>
        </p:txBody>
      </p:sp>
    </p:spTree>
    <p:extLst>
      <p:ext uri="{BB962C8B-B14F-4D97-AF65-F5344CB8AC3E}">
        <p14:creationId xmlns:p14="http://schemas.microsoft.com/office/powerpoint/2010/main" val="3331839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Definition of Conflict</a:t>
            </a:r>
          </a:p>
        </p:txBody>
      </p:sp>
      <p:sp>
        <p:nvSpPr>
          <p:cNvPr id="3" name="Content Placeholder 2"/>
          <p:cNvSpPr>
            <a:spLocks noGrp="1"/>
          </p:cNvSpPr>
          <p:nvPr>
            <p:ph idx="1"/>
          </p:nvPr>
        </p:nvSpPr>
        <p:spPr/>
        <p:txBody>
          <a:bodyPr>
            <a:normAutofit fontScale="40000" lnSpcReduction="20000"/>
          </a:bodyPr>
          <a:lstStyle/>
          <a:p>
            <a:r>
              <a:rPr lang="en-GB" sz="4400" dirty="0"/>
              <a:t>Conflict can be defined as disagreement between two or more parties as for example, individuals, groups, departments, organisations, countries - who perceive that they have incompatible concerns (</a:t>
            </a:r>
            <a:r>
              <a:rPr lang="en-GB" sz="4400" dirty="0" err="1"/>
              <a:t>Bloisi</a:t>
            </a:r>
            <a:r>
              <a:rPr lang="en-GB" sz="4400" dirty="0"/>
              <a:t>, 2007).</a:t>
            </a:r>
            <a:br>
              <a:rPr lang="en-GB" sz="4400" dirty="0"/>
            </a:br>
            <a:endParaRPr lang="en-GB" sz="4400" dirty="0"/>
          </a:p>
          <a:p>
            <a:r>
              <a:rPr lang="en-GB" sz="4400" dirty="0"/>
              <a:t>Conflicts present whenever an action by one party is perceived as preventing or interfering with the goals, needs, or actions of another. Conflict can be regarded as a reality of management and organisational behaviour which is related to power and politics. </a:t>
            </a:r>
            <a:br>
              <a:rPr lang="en-GB" sz="4400" dirty="0"/>
            </a:br>
            <a:endParaRPr lang="en-GB" sz="4400" dirty="0"/>
          </a:p>
          <a:p>
            <a:r>
              <a:rPr lang="en-GB" sz="4400" dirty="0"/>
              <a:t>According to Mullins (2005) conflict is a behaviour intended to obstruct the achievement of some other person's goals which is based on the incompatibility of goals and arises from opposing behaviours.</a:t>
            </a:r>
            <a:br>
              <a:rPr lang="en-GB" sz="4400" dirty="0"/>
            </a:br>
            <a:endParaRPr lang="en-GB" sz="4400" dirty="0"/>
          </a:p>
          <a:p>
            <a:r>
              <a:rPr lang="en-GB" sz="4400" dirty="0"/>
              <a:t>Modern theories of conflict emphasize that it is a process which involves the perceptions, thoughts, feelings and intentions of all participants (Furnham, 2005).</a:t>
            </a:r>
            <a:br>
              <a:rPr lang="en-GB" dirty="0"/>
            </a:br>
            <a:br>
              <a:rPr lang="en-GB" dirty="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Conflict</a:t>
            </a:r>
          </a:p>
        </p:txBody>
      </p:sp>
      <p:sp>
        <p:nvSpPr>
          <p:cNvPr id="3" name="Content Placeholder 2"/>
          <p:cNvSpPr>
            <a:spLocks noGrp="1"/>
          </p:cNvSpPr>
          <p:nvPr>
            <p:ph idx="1"/>
          </p:nvPr>
        </p:nvSpPr>
        <p:spPr/>
        <p:txBody>
          <a:bodyPr>
            <a:normAutofit fontScale="32500" lnSpcReduction="20000"/>
          </a:bodyPr>
          <a:lstStyle/>
          <a:p>
            <a:r>
              <a:rPr lang="en-GB" sz="6000" dirty="0"/>
              <a:t>Conflict is an essential force governing all aspects of life.</a:t>
            </a:r>
            <a:br>
              <a:rPr lang="en-GB" sz="6000" dirty="0"/>
            </a:br>
            <a:endParaRPr lang="en-GB" sz="6000" dirty="0"/>
          </a:p>
          <a:p>
            <a:r>
              <a:rPr lang="en-GB" sz="6000" dirty="0"/>
              <a:t> It has always existed between individuals, groups and organisations.</a:t>
            </a:r>
            <a:br>
              <a:rPr lang="en-GB" sz="6000" dirty="0"/>
            </a:br>
            <a:endParaRPr lang="en-GB" sz="6000" dirty="0"/>
          </a:p>
          <a:p>
            <a:r>
              <a:rPr lang="en-GB" sz="6000" dirty="0"/>
              <a:t>Understanding and managing conflict is a vital investment to improve organisational performance.</a:t>
            </a:r>
            <a:br>
              <a:rPr lang="en-GB" sz="6000" dirty="0"/>
            </a:br>
            <a:endParaRPr lang="en-GB" sz="6000" dirty="0"/>
          </a:p>
          <a:p>
            <a:r>
              <a:rPr lang="en-GB" sz="6000" dirty="0"/>
              <a:t>Effective conflict management helps organisations to keep in touch with new developments and create suitable solutions for new threats and opportunities.</a:t>
            </a:r>
            <a:br>
              <a:rPr lang="en-GB" sz="6000" dirty="0"/>
            </a:br>
            <a:endParaRPr lang="en-GB" sz="6000" dirty="0"/>
          </a:p>
          <a:p>
            <a:r>
              <a:rPr lang="en-GB" sz="6000" dirty="0"/>
              <a:t>Managing conflict is a way to improve organisational decision making and resource allocating, ultimately making the organisation more effective (</a:t>
            </a:r>
            <a:r>
              <a:rPr lang="en-GB" sz="6000" dirty="0" err="1"/>
              <a:t>Kabanoff</a:t>
            </a:r>
            <a:r>
              <a:rPr lang="en-GB" sz="6000" dirty="0"/>
              <a:t>, 1991)</a:t>
            </a:r>
            <a:br>
              <a:rPr lang="en-GB" sz="6000" dirty="0"/>
            </a:br>
            <a:endParaRPr lang="en-GB" sz="6000" dirty="0"/>
          </a:p>
          <a:p>
            <a:pPr>
              <a:buNone/>
            </a:pPr>
            <a:br>
              <a:rPr lang="en-GB" dirty="0"/>
            </a:br>
            <a:br>
              <a:rPr lang="en-GB" dirty="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1"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1"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1"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1"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Prompts Conflict?</a:t>
            </a:r>
          </a:p>
        </p:txBody>
      </p:sp>
      <p:sp>
        <p:nvSpPr>
          <p:cNvPr id="3" name="Content Placeholder 2"/>
          <p:cNvSpPr>
            <a:spLocks noGrp="1"/>
          </p:cNvSpPr>
          <p:nvPr>
            <p:ph idx="1"/>
          </p:nvPr>
        </p:nvSpPr>
        <p:spPr/>
        <p:txBody>
          <a:bodyPr>
            <a:normAutofit fontScale="70000" lnSpcReduction="20000"/>
          </a:bodyPr>
          <a:lstStyle/>
          <a:p>
            <a:pPr>
              <a:buNone/>
            </a:pPr>
            <a:r>
              <a:rPr lang="en-GB" b="1" dirty="0"/>
              <a:t>Organisational</a:t>
            </a:r>
            <a:r>
              <a:rPr lang="en-GB" dirty="0"/>
              <a:t> based factors include:</a:t>
            </a:r>
          </a:p>
          <a:p>
            <a:r>
              <a:rPr lang="en-GB" dirty="0"/>
              <a:t> Competition over scarce resources</a:t>
            </a:r>
          </a:p>
          <a:p>
            <a:r>
              <a:rPr lang="en-GB" dirty="0"/>
              <a:t> Uncertainty over responsibility</a:t>
            </a:r>
          </a:p>
          <a:p>
            <a:r>
              <a:rPr lang="en-GB" dirty="0"/>
              <a:t> Inter-dependence</a:t>
            </a:r>
          </a:p>
          <a:p>
            <a:r>
              <a:rPr lang="en-GB" dirty="0"/>
              <a:t> Reward systems that pit people against one another</a:t>
            </a:r>
          </a:p>
          <a:p>
            <a:r>
              <a:rPr lang="en-GB" dirty="0"/>
              <a:t> Power differentials</a:t>
            </a:r>
            <a:br>
              <a:rPr lang="en-GB" dirty="0"/>
            </a:br>
            <a:endParaRPr lang="en-GB" dirty="0"/>
          </a:p>
          <a:p>
            <a:pPr>
              <a:buNone/>
            </a:pPr>
            <a:r>
              <a:rPr lang="en-GB" dirty="0"/>
              <a:t> </a:t>
            </a:r>
            <a:r>
              <a:rPr lang="en-GB" b="1" dirty="0"/>
              <a:t>Interpersonal</a:t>
            </a:r>
            <a:r>
              <a:rPr lang="en-GB" dirty="0"/>
              <a:t> factors include</a:t>
            </a:r>
          </a:p>
          <a:p>
            <a:r>
              <a:rPr lang="en-GB" dirty="0"/>
              <a:t>Errors</a:t>
            </a:r>
          </a:p>
          <a:p>
            <a:r>
              <a:rPr lang="en-GB" dirty="0"/>
              <a:t>Faulty communications/lack of understanding</a:t>
            </a:r>
          </a:p>
          <a:p>
            <a:r>
              <a:rPr lang="en-GB" dirty="0"/>
              <a:t>Personal characteristics or traits.</a:t>
            </a:r>
            <a:br>
              <a:rPr lang="en-GB" dirty="0"/>
            </a:br>
            <a:br>
              <a:rPr lang="en-GB" dirty="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a:t>Can you think of a time when conflict led to change?</a:t>
            </a:r>
          </a:p>
          <a:p>
            <a:r>
              <a:rPr lang="en-US" dirty="0"/>
              <a:t>List some examples.</a:t>
            </a:r>
          </a:p>
        </p:txBody>
      </p:sp>
    </p:spTree>
    <p:extLst>
      <p:ext uri="{BB962C8B-B14F-4D97-AF65-F5344CB8AC3E}">
        <p14:creationId xmlns:p14="http://schemas.microsoft.com/office/powerpoint/2010/main" val="3011225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Ways of Resolving Conflict</a:t>
            </a:r>
          </a:p>
        </p:txBody>
      </p:sp>
      <p:sp>
        <p:nvSpPr>
          <p:cNvPr id="3" name="Content Placeholder 2"/>
          <p:cNvSpPr>
            <a:spLocks noGrp="1"/>
          </p:cNvSpPr>
          <p:nvPr>
            <p:ph idx="1"/>
          </p:nvPr>
        </p:nvSpPr>
        <p:spPr/>
        <p:txBody>
          <a:bodyPr/>
          <a:lstStyle/>
          <a:p>
            <a:r>
              <a:rPr lang="en-US" dirty="0"/>
              <a:t>Conciliation</a:t>
            </a:r>
          </a:p>
          <a:p>
            <a:r>
              <a:rPr lang="en-US" dirty="0"/>
              <a:t>Arbitration</a:t>
            </a:r>
          </a:p>
          <a:p>
            <a:r>
              <a:rPr lang="en-US" dirty="0"/>
              <a:t>Mediation</a:t>
            </a:r>
          </a:p>
        </p:txBody>
      </p:sp>
    </p:spTree>
    <p:extLst>
      <p:ext uri="{BB962C8B-B14F-4D97-AF65-F5344CB8AC3E}">
        <p14:creationId xmlns:p14="http://schemas.microsoft.com/office/powerpoint/2010/main" val="508121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ACAS</a:t>
            </a:r>
          </a:p>
        </p:txBody>
      </p:sp>
      <p:sp>
        <p:nvSpPr>
          <p:cNvPr id="3" name="Content Placeholder 2"/>
          <p:cNvSpPr>
            <a:spLocks noGrp="1"/>
          </p:cNvSpPr>
          <p:nvPr>
            <p:ph idx="1"/>
          </p:nvPr>
        </p:nvSpPr>
        <p:spPr/>
        <p:txBody>
          <a:bodyPr/>
          <a:lstStyle/>
          <a:p>
            <a:r>
              <a:rPr lang="en-GB" dirty="0">
                <a:hlinkClick r:id="rId2"/>
              </a:rPr>
              <a:t>https://www.youtube.com/user/acasorguk</a:t>
            </a:r>
            <a:endParaRPr lang="en-GB" dirty="0"/>
          </a:p>
          <a:p>
            <a:r>
              <a:rPr lang="en-GB" dirty="0"/>
              <a:t>What is ACAS?</a:t>
            </a:r>
          </a:p>
          <a:p>
            <a:r>
              <a:rPr lang="en-GB" dirty="0"/>
              <a:t>What is the role of ACAS?</a:t>
            </a:r>
          </a:p>
          <a:p>
            <a:r>
              <a:rPr lang="en-GB" dirty="0"/>
              <a:t>What is the ACAS code?</a:t>
            </a:r>
          </a:p>
          <a:p>
            <a:r>
              <a:rPr lang="en-GB" dirty="0">
                <a:hlinkClick r:id="rId3"/>
              </a:rPr>
              <a:t>https://www.youtube.com/watch?v=PN24INnPdec</a:t>
            </a:r>
            <a:endParaRPr lang="en-GB" dirty="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descr="A screenshot of a cell phone&#10;&#10;Description generated with high confidence">
            <a:extLst>
              <a:ext uri="{FF2B5EF4-FFF2-40B4-BE49-F238E27FC236}">
                <a16:creationId xmlns:a16="http://schemas.microsoft.com/office/drawing/2014/main" id="{1F53C539-BD65-4CE7-B4E5-43CBDC7FF73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908" b="40889"/>
          <a:stretch/>
        </p:blipFill>
        <p:spPr>
          <a:xfrm>
            <a:off x="3479292" y="10"/>
            <a:ext cx="5664708" cy="6857990"/>
          </a:xfrm>
          <a:prstGeom prst="rect">
            <a:avLst/>
          </a:prstGeom>
          <a:effectLst/>
        </p:spPr>
      </p:pic>
      <p:sp>
        <p:nvSpPr>
          <p:cNvPr id="10" name="Content Placeholder 9"/>
          <p:cNvSpPr>
            <a:spLocks noGrp="1"/>
          </p:cNvSpPr>
          <p:nvPr>
            <p:ph idx="1"/>
          </p:nvPr>
        </p:nvSpPr>
        <p:spPr>
          <a:xfrm>
            <a:off x="179512" y="260648"/>
            <a:ext cx="3528392" cy="6597352"/>
          </a:xfrm>
        </p:spPr>
        <p:txBody>
          <a:bodyPr>
            <a:normAutofit/>
          </a:bodyPr>
          <a:lstStyle/>
          <a:p>
            <a:pPr marL="0" indent="0">
              <a:buNone/>
            </a:pPr>
            <a:r>
              <a:rPr lang="en-US" sz="1600" dirty="0"/>
              <a:t>For full infographic – see Moodle.</a:t>
            </a:r>
          </a:p>
          <a:p>
            <a:pPr marL="0" indent="0">
              <a:buNone/>
            </a:pPr>
            <a:endParaRPr lang="en-US" sz="1600" dirty="0"/>
          </a:p>
          <a:p>
            <a:r>
              <a:rPr lang="en-US" sz="1600" dirty="0"/>
              <a:t>ACAS research.</a:t>
            </a:r>
          </a:p>
          <a:p>
            <a:r>
              <a:rPr lang="en-US" sz="1600" dirty="0"/>
              <a:t>Overall </a:t>
            </a:r>
            <a:r>
              <a:rPr lang="en-US" sz="1600" dirty="0" err="1"/>
              <a:t>organisational</a:t>
            </a:r>
            <a:r>
              <a:rPr lang="en-US" sz="1600" dirty="0"/>
              <a:t> conflict is rare.</a:t>
            </a:r>
          </a:p>
          <a:p>
            <a:r>
              <a:rPr lang="en-US" sz="1600" dirty="0"/>
              <a:t>However, 22% of businesses said they have experienced conflict in past 12 months.</a:t>
            </a:r>
          </a:p>
          <a:p>
            <a:r>
              <a:rPr lang="en-US" sz="1600" dirty="0"/>
              <a:t>Of 22%, 55% said they had issues with disagreements among staff.</a:t>
            </a:r>
          </a:p>
          <a:p>
            <a:r>
              <a:rPr lang="en-US" sz="1600" dirty="0"/>
              <a:t>81% said it has a negative impact on performance.</a:t>
            </a:r>
          </a:p>
          <a:p>
            <a:r>
              <a:rPr lang="en-US" sz="1600" dirty="0"/>
              <a:t>Managing conflict is less of a priority for small businesses.</a:t>
            </a:r>
          </a:p>
          <a:p>
            <a:r>
              <a:rPr lang="en-US" sz="1600" dirty="0"/>
              <a:t>Small and medium businesses use line managers to manage conflict (large use HR).</a:t>
            </a:r>
          </a:p>
          <a:p>
            <a:r>
              <a:rPr lang="en-US" sz="1600" dirty="0"/>
              <a:t>83% agreed line managers have the skills and are encouraged to resolve conflict informally</a:t>
            </a:r>
          </a:p>
          <a:p>
            <a:r>
              <a:rPr lang="en-US" sz="1600" dirty="0"/>
              <a:t>Small businesses more likely to use line managers but less likely to see it as a priority and give them training. </a:t>
            </a:r>
          </a:p>
          <a:p>
            <a:endParaRPr lang="en-US" sz="1600" dirty="0"/>
          </a:p>
          <a:p>
            <a:endParaRPr lang="en-US" sz="1600" dirty="0"/>
          </a:p>
          <a:p>
            <a:endParaRPr lang="en-US" sz="1600" dirty="0"/>
          </a:p>
        </p:txBody>
      </p:sp>
    </p:spTree>
    <p:extLst>
      <p:ext uri="{BB962C8B-B14F-4D97-AF65-F5344CB8AC3E}">
        <p14:creationId xmlns:p14="http://schemas.microsoft.com/office/powerpoint/2010/main" val="1121509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Grievance and Disciplinary</a:t>
            </a:r>
          </a:p>
        </p:txBody>
      </p:sp>
      <p:sp>
        <p:nvSpPr>
          <p:cNvPr id="3" name="Content Placeholder 2"/>
          <p:cNvSpPr>
            <a:spLocks noGrp="1"/>
          </p:cNvSpPr>
          <p:nvPr>
            <p:ph idx="1"/>
          </p:nvPr>
        </p:nvSpPr>
        <p:spPr/>
        <p:txBody>
          <a:bodyPr/>
          <a:lstStyle/>
          <a:p>
            <a:r>
              <a:rPr lang="en-GB" dirty="0"/>
              <a:t>What is grievance?</a:t>
            </a:r>
          </a:p>
          <a:p>
            <a:pPr marL="0" indent="0">
              <a:buNone/>
            </a:pPr>
            <a:r>
              <a:rPr lang="en-GB" dirty="0">
                <a:hlinkClick r:id="rId2"/>
              </a:rPr>
              <a:t>https://www.youtube.com/watch?v=6Mqi7FTXy6Y</a:t>
            </a:r>
            <a:endParaRPr lang="en-GB" dirty="0"/>
          </a:p>
          <a:p>
            <a:endParaRPr lang="en-GB" dirty="0"/>
          </a:p>
          <a:p>
            <a:r>
              <a:rPr lang="en-GB" dirty="0"/>
              <a:t>What is disciplinary?</a:t>
            </a:r>
          </a:p>
          <a:p>
            <a:pPr>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Legal</a:t>
            </a:r>
          </a:p>
        </p:txBody>
      </p:sp>
      <p:sp>
        <p:nvSpPr>
          <p:cNvPr id="3" name="Content Placeholder 2"/>
          <p:cNvSpPr>
            <a:spLocks noGrp="1"/>
          </p:cNvSpPr>
          <p:nvPr>
            <p:ph idx="1"/>
          </p:nvPr>
        </p:nvSpPr>
        <p:spPr/>
        <p:txBody>
          <a:bodyPr>
            <a:normAutofit lnSpcReduction="10000"/>
          </a:bodyPr>
          <a:lstStyle/>
          <a:p>
            <a:pPr marL="0" indent="0">
              <a:buNone/>
            </a:pPr>
            <a:r>
              <a:rPr lang="en-US" dirty="0"/>
              <a:t>The most important UK provisions governing discipline and grievance at work are to be found in:</a:t>
            </a:r>
          </a:p>
          <a:p>
            <a:r>
              <a:rPr lang="en-US" dirty="0"/>
              <a:t>The Employment Act 2008</a:t>
            </a:r>
          </a:p>
          <a:p>
            <a:pPr marL="0" indent="0">
              <a:buNone/>
            </a:pPr>
            <a:endParaRPr lang="en-US" dirty="0"/>
          </a:p>
          <a:p>
            <a:pPr marL="0" indent="0">
              <a:buNone/>
            </a:pPr>
            <a:r>
              <a:rPr lang="en-US" dirty="0"/>
              <a:t>Following the ACAS Code of Practice is crucially important for employers; an employment tribunal will consider whether or not an employer has followed the Code.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389285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US" dirty="0"/>
              <a:t>Employment Tribunals</a:t>
            </a:r>
          </a:p>
        </p:txBody>
      </p:sp>
      <p:sp>
        <p:nvSpPr>
          <p:cNvPr id="3" name="Content Placeholder 2"/>
          <p:cNvSpPr>
            <a:spLocks noGrp="1"/>
          </p:cNvSpPr>
          <p:nvPr>
            <p:ph idx="1"/>
          </p:nvPr>
        </p:nvSpPr>
        <p:spPr>
          <a:xfrm>
            <a:off x="457200" y="908720"/>
            <a:ext cx="8229600" cy="5832648"/>
          </a:xfrm>
        </p:spPr>
        <p:txBody>
          <a:bodyPr>
            <a:normAutofit fontScale="85000" lnSpcReduction="20000"/>
          </a:bodyPr>
          <a:lstStyle/>
          <a:p>
            <a:pPr marL="0" indent="0">
              <a:buNone/>
            </a:pPr>
            <a:endParaRPr lang="en-US" dirty="0"/>
          </a:p>
          <a:p>
            <a:pPr marL="0" indent="0">
              <a:buNone/>
            </a:pPr>
            <a:r>
              <a:rPr lang="en-US" dirty="0">
                <a:hlinkClick r:id="rId3"/>
              </a:rPr>
              <a:t>http://www.acas.org.uk/index.aspx?articleid=1889</a:t>
            </a:r>
            <a:endParaRPr lang="en-US" dirty="0"/>
          </a:p>
          <a:p>
            <a:pPr marL="0" indent="0">
              <a:buNone/>
            </a:pPr>
            <a:endParaRPr lang="en-US" dirty="0"/>
          </a:p>
          <a:p>
            <a:pPr marL="0" indent="0">
              <a:buNone/>
            </a:pPr>
            <a:r>
              <a:rPr lang="en-GB" dirty="0"/>
              <a:t>The Employment Tribunals are an independent judicial body established to resolve disputes between employers and employees over employment rights. The tribunal will hear claims about employment matters such as unfair dismissal, discrimination, wages and redundancy payments.</a:t>
            </a:r>
          </a:p>
          <a:p>
            <a:pPr marL="0" indent="0">
              <a:buNone/>
            </a:pPr>
            <a:endParaRPr lang="en-GB" dirty="0"/>
          </a:p>
          <a:p>
            <a:pPr marL="0" indent="0">
              <a:buNone/>
            </a:pPr>
            <a:r>
              <a:rPr lang="en-GB" dirty="0"/>
              <a:t>Employment Tribunals are less formal than a court, for example no one wears a wig or gown. However, like a court, tribunals cannot give out legal advice, almost all hearings are open to the public, and evidence will be given under oath or affirmation.</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990651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66A3A-E2F7-4F54-ADE6-6DCBCCAF4A1D}"/>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765EE871-1E9F-45B7-925D-E4D9A0582DE9}"/>
              </a:ext>
            </a:extLst>
          </p:cNvPr>
          <p:cNvSpPr>
            <a:spLocks noGrp="1"/>
          </p:cNvSpPr>
          <p:nvPr>
            <p:ph idx="1"/>
          </p:nvPr>
        </p:nvSpPr>
        <p:spPr/>
        <p:txBody>
          <a:bodyPr>
            <a:normAutofit fontScale="92500" lnSpcReduction="20000"/>
          </a:bodyPr>
          <a:lstStyle/>
          <a:p>
            <a:pPr marL="0" indent="0">
              <a:buNone/>
            </a:pPr>
            <a:r>
              <a:rPr lang="en-GB" dirty="0"/>
              <a:t>In your groups use the ACAS website and other resources to answer the following questions:</a:t>
            </a:r>
          </a:p>
          <a:p>
            <a:r>
              <a:rPr lang="en-GB" dirty="0"/>
              <a:t>What are the main elements of the ACAS Code of Practice on Disciplinary and Grievance Procedures?</a:t>
            </a:r>
          </a:p>
          <a:p>
            <a:r>
              <a:rPr lang="en-GB" dirty="0"/>
              <a:t>What are the rules of natural justice and why are they important in managing disciplinary situations?</a:t>
            </a:r>
          </a:p>
          <a:p>
            <a:r>
              <a:rPr lang="en-GB" dirty="0"/>
              <a:t>What are the implications for employers if they do not follow the code when dealing with disciplinary situations? </a:t>
            </a:r>
          </a:p>
          <a:p>
            <a:endParaRPr lang="en-GB" dirty="0"/>
          </a:p>
        </p:txBody>
      </p:sp>
    </p:spTree>
    <p:extLst>
      <p:ext uri="{BB962C8B-B14F-4D97-AF65-F5344CB8AC3E}">
        <p14:creationId xmlns:p14="http://schemas.microsoft.com/office/powerpoint/2010/main" val="3104822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102B6-D4E4-4402-8FF3-0C7D542360BA}"/>
              </a:ext>
            </a:extLst>
          </p:cNvPr>
          <p:cNvSpPr>
            <a:spLocks noGrp="1"/>
          </p:cNvSpPr>
          <p:nvPr>
            <p:ph type="title"/>
          </p:nvPr>
        </p:nvSpPr>
        <p:spPr>
          <a:xfrm>
            <a:off x="457200" y="-99392"/>
            <a:ext cx="8229600" cy="1143000"/>
          </a:xfrm>
        </p:spPr>
        <p:txBody>
          <a:bodyPr/>
          <a:lstStyle/>
          <a:p>
            <a:r>
              <a:rPr lang="en-GB" dirty="0"/>
              <a:t>The ACAS Code</a:t>
            </a:r>
          </a:p>
        </p:txBody>
      </p:sp>
      <p:sp>
        <p:nvSpPr>
          <p:cNvPr id="3" name="Content Placeholder 2">
            <a:extLst>
              <a:ext uri="{FF2B5EF4-FFF2-40B4-BE49-F238E27FC236}">
                <a16:creationId xmlns:a16="http://schemas.microsoft.com/office/drawing/2014/main" id="{44FD4DBB-2F54-44F5-B987-8ABEEB693BEB}"/>
              </a:ext>
            </a:extLst>
          </p:cNvPr>
          <p:cNvSpPr>
            <a:spLocks noGrp="1"/>
          </p:cNvSpPr>
          <p:nvPr>
            <p:ph idx="1"/>
          </p:nvPr>
        </p:nvSpPr>
        <p:spPr>
          <a:xfrm>
            <a:off x="457200" y="908720"/>
            <a:ext cx="8229600" cy="5688632"/>
          </a:xfrm>
        </p:spPr>
        <p:txBody>
          <a:bodyPr>
            <a:normAutofit fontScale="92500"/>
          </a:bodyPr>
          <a:lstStyle/>
          <a:p>
            <a:r>
              <a:rPr lang="en-GB" dirty="0"/>
              <a:t>Carry out an investigation to establish the facts of the case</a:t>
            </a:r>
          </a:p>
          <a:p>
            <a:r>
              <a:rPr lang="en-GB" dirty="0"/>
              <a:t>Notify employee in writing of the issue – alleged misconduct/poor performance (include evidence)</a:t>
            </a:r>
          </a:p>
          <a:p>
            <a:r>
              <a:rPr lang="en-GB" dirty="0"/>
              <a:t>Right to be accompanied</a:t>
            </a:r>
          </a:p>
          <a:p>
            <a:r>
              <a:rPr lang="en-GB" dirty="0"/>
              <a:t>Hold the meeting (hearing)</a:t>
            </a:r>
          </a:p>
          <a:p>
            <a:r>
              <a:rPr lang="en-GB" dirty="0"/>
              <a:t>Give employee opportunity to respond – state case, witnesses, ask questions</a:t>
            </a:r>
          </a:p>
          <a:p>
            <a:r>
              <a:rPr lang="en-GB" dirty="0"/>
              <a:t>Decide on appropriate action – written warning/final written warning/dismissal</a:t>
            </a:r>
          </a:p>
          <a:p>
            <a:r>
              <a:rPr lang="en-GB" dirty="0"/>
              <a:t>Right of appeal</a:t>
            </a:r>
          </a:p>
          <a:p>
            <a:endParaRPr lang="en-GB" dirty="0"/>
          </a:p>
          <a:p>
            <a:endParaRPr lang="en-GB" dirty="0"/>
          </a:p>
        </p:txBody>
      </p:sp>
    </p:spTree>
    <p:extLst>
      <p:ext uri="{BB962C8B-B14F-4D97-AF65-F5344CB8AC3E}">
        <p14:creationId xmlns:p14="http://schemas.microsoft.com/office/powerpoint/2010/main" val="754834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00C50-0B2F-491C-A1E1-9FC612528857}"/>
              </a:ext>
            </a:extLst>
          </p:cNvPr>
          <p:cNvSpPr>
            <a:spLocks noGrp="1"/>
          </p:cNvSpPr>
          <p:nvPr>
            <p:ph type="title"/>
          </p:nvPr>
        </p:nvSpPr>
        <p:spPr/>
        <p:txBody>
          <a:bodyPr>
            <a:normAutofit fontScale="90000"/>
          </a:bodyPr>
          <a:lstStyle/>
          <a:p>
            <a:r>
              <a:rPr lang="en-GB" dirty="0"/>
              <a:t>What can be done to minimise Conflict? (ACAS)</a:t>
            </a:r>
          </a:p>
        </p:txBody>
      </p:sp>
      <p:sp>
        <p:nvSpPr>
          <p:cNvPr id="3" name="Content Placeholder 2">
            <a:extLst>
              <a:ext uri="{FF2B5EF4-FFF2-40B4-BE49-F238E27FC236}">
                <a16:creationId xmlns:a16="http://schemas.microsoft.com/office/drawing/2014/main" id="{B10B932A-A41B-4885-AF02-4292D8CF8D34}"/>
              </a:ext>
            </a:extLst>
          </p:cNvPr>
          <p:cNvSpPr>
            <a:spLocks noGrp="1"/>
          </p:cNvSpPr>
          <p:nvPr>
            <p:ph idx="1"/>
          </p:nvPr>
        </p:nvSpPr>
        <p:spPr>
          <a:xfrm>
            <a:off x="457200" y="1600200"/>
            <a:ext cx="8229600" cy="4983162"/>
          </a:xfrm>
        </p:spPr>
        <p:txBody>
          <a:bodyPr>
            <a:normAutofit fontScale="77500" lnSpcReduction="20000"/>
          </a:bodyPr>
          <a:lstStyle/>
          <a:p>
            <a:pPr marL="0" indent="0">
              <a:buNone/>
            </a:pPr>
            <a:r>
              <a:rPr lang="en-GB" b="1" dirty="0"/>
              <a:t>Simple steps for employers</a:t>
            </a:r>
          </a:p>
          <a:p>
            <a:r>
              <a:rPr lang="en-GB" dirty="0"/>
              <a:t>Train managers to handle difficult conversations with employees (</a:t>
            </a:r>
            <a:r>
              <a:rPr lang="en-GB" dirty="0" err="1"/>
              <a:t>Acas</a:t>
            </a:r>
            <a:r>
              <a:rPr lang="en-GB" dirty="0"/>
              <a:t> can provide advice and training).</a:t>
            </a:r>
          </a:p>
          <a:p>
            <a:r>
              <a:rPr lang="en-GB" dirty="0"/>
              <a:t>Encourage open expression of opinions and recognise the importance of feelings.</a:t>
            </a:r>
          </a:p>
          <a:p>
            <a:r>
              <a:rPr lang="en-GB" dirty="0"/>
              <a:t>Listen to what people have to say.</a:t>
            </a:r>
          </a:p>
          <a:p>
            <a:r>
              <a:rPr lang="en-GB" dirty="0"/>
              <a:t>Focus on interests not positions and personalities.</a:t>
            </a:r>
          </a:p>
          <a:p>
            <a:r>
              <a:rPr lang="en-GB" dirty="0"/>
              <a:t>Have clear discipline, grievance and dispute procedures for dealing with conflict</a:t>
            </a:r>
          </a:p>
          <a:p>
            <a:r>
              <a:rPr lang="en-GB" dirty="0"/>
              <a:t>Contact </a:t>
            </a:r>
            <a:r>
              <a:rPr lang="en-GB" dirty="0" err="1"/>
              <a:t>Acas</a:t>
            </a:r>
            <a:r>
              <a:rPr lang="en-GB" dirty="0"/>
              <a:t> Helpline (0300 123 1100) or </a:t>
            </a:r>
            <a:r>
              <a:rPr lang="en-GB" dirty="0">
                <a:hlinkClick r:id="rId2"/>
              </a:rPr>
              <a:t>Helpline Online</a:t>
            </a:r>
            <a:r>
              <a:rPr lang="en-GB" dirty="0"/>
              <a:t> for advice.</a:t>
            </a:r>
          </a:p>
          <a:p>
            <a:r>
              <a:rPr lang="en-GB" dirty="0"/>
              <a:t>Include involving </a:t>
            </a:r>
            <a:r>
              <a:rPr lang="en-GB" dirty="0" err="1"/>
              <a:t>Acas</a:t>
            </a:r>
            <a:r>
              <a:rPr lang="en-GB" dirty="0"/>
              <a:t> support into your contracts of employment and/or individual disciplinary and grievance procedures.</a:t>
            </a:r>
          </a:p>
          <a:p>
            <a:endParaRPr lang="en-GB" dirty="0"/>
          </a:p>
        </p:txBody>
      </p:sp>
    </p:spTree>
    <p:extLst>
      <p:ext uri="{BB962C8B-B14F-4D97-AF65-F5344CB8AC3E}">
        <p14:creationId xmlns:p14="http://schemas.microsoft.com/office/powerpoint/2010/main" val="23927389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69"/>
            <a:ext cx="8229600" cy="1143000"/>
          </a:xfrm>
        </p:spPr>
        <p:txBody>
          <a:bodyPr/>
          <a:lstStyle/>
          <a:p>
            <a:r>
              <a:rPr lang="en-GB" b="1" dirty="0"/>
              <a:t>CIPD Viewpoint</a:t>
            </a:r>
          </a:p>
        </p:txBody>
      </p:sp>
      <p:sp>
        <p:nvSpPr>
          <p:cNvPr id="3" name="Content Placeholder 2"/>
          <p:cNvSpPr>
            <a:spLocks noGrp="1"/>
          </p:cNvSpPr>
          <p:nvPr>
            <p:ph idx="1"/>
          </p:nvPr>
        </p:nvSpPr>
        <p:spPr>
          <a:xfrm>
            <a:off x="457200" y="1138132"/>
            <a:ext cx="8229600" cy="5531228"/>
          </a:xfrm>
        </p:spPr>
        <p:txBody>
          <a:bodyPr>
            <a:normAutofit fontScale="62500" lnSpcReduction="20000"/>
          </a:bodyPr>
          <a:lstStyle/>
          <a:p>
            <a:r>
              <a:rPr lang="en-GB" dirty="0"/>
              <a:t>Ensuring that people are </a:t>
            </a:r>
            <a:r>
              <a:rPr lang="en-GB" b="1" dirty="0"/>
              <a:t>treated fairly </a:t>
            </a:r>
            <a:r>
              <a:rPr lang="en-GB" dirty="0"/>
              <a:t>and reducing the scale of conflict are important factors in the creation of a productive working environment. </a:t>
            </a:r>
            <a:br>
              <a:rPr lang="en-GB" dirty="0"/>
            </a:br>
            <a:endParaRPr lang="en-GB" dirty="0"/>
          </a:p>
          <a:p>
            <a:r>
              <a:rPr lang="en-GB" dirty="0"/>
              <a:t>The CIPD believes that </a:t>
            </a:r>
            <a:r>
              <a:rPr lang="en-GB" b="1" dirty="0"/>
              <a:t>employers and employees should seek informally to resolve most matters</a:t>
            </a:r>
            <a:r>
              <a:rPr lang="en-GB" dirty="0"/>
              <a:t> that arise in the course of the working relationship. This approach helps minor concerns to be resolved speedily without the need to have recourse to formal action. It also limits disruption to work and reduces any personal embarrassment in discussing issues of concern.  </a:t>
            </a:r>
            <a:br>
              <a:rPr lang="en-GB" dirty="0"/>
            </a:br>
            <a:br>
              <a:rPr lang="en-GB" dirty="0"/>
            </a:br>
            <a:r>
              <a:rPr lang="en-GB" b="1" dirty="0"/>
              <a:t>Disciplinary and grievance procedures are essential </a:t>
            </a:r>
            <a:r>
              <a:rPr lang="en-GB" dirty="0"/>
              <a:t>when informal mechanisms are ineffective, or where they are inappropriate given the nature of the issue arising. These procedures can also help prevent unnecessary staff turnover and absenteeism, as well as avoiding costly and time-consuming tribunal cases.</a:t>
            </a:r>
            <a:br>
              <a:rPr lang="en-GB" dirty="0"/>
            </a:br>
            <a:endParaRPr lang="en-GB" dirty="0"/>
          </a:p>
          <a:p>
            <a:r>
              <a:rPr lang="en-GB" dirty="0"/>
              <a:t>It is essential that those implementing these procedures have the necessary training and guidance to do so, in line not just with minimum legal obligations but also with the principles of </a:t>
            </a:r>
            <a:r>
              <a:rPr lang="en-GB" b="1" dirty="0"/>
              <a:t>fairness and natural justice </a:t>
            </a:r>
            <a:r>
              <a:rPr lang="en-GB" dirty="0"/>
              <a:t>reflected in the ACAS Code.</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Concluding Thoughts</a:t>
            </a:r>
          </a:p>
        </p:txBody>
      </p:sp>
      <p:sp>
        <p:nvSpPr>
          <p:cNvPr id="3" name="Content Placeholder 2"/>
          <p:cNvSpPr>
            <a:spLocks noGrp="1"/>
          </p:cNvSpPr>
          <p:nvPr>
            <p:ph idx="1"/>
          </p:nvPr>
        </p:nvSpPr>
        <p:spPr/>
        <p:txBody>
          <a:bodyPr>
            <a:normAutofit lnSpcReduction="10000"/>
          </a:bodyPr>
          <a:lstStyle/>
          <a:p>
            <a:r>
              <a:rPr lang="en-GB" dirty="0"/>
              <a:t>Conflict, discipline and grievance issues can be extremely difficult to handle.</a:t>
            </a:r>
          </a:p>
          <a:p>
            <a:r>
              <a:rPr lang="en-GB" b="1" dirty="0"/>
              <a:t>Management competence </a:t>
            </a:r>
            <a:r>
              <a:rPr lang="en-GB" dirty="0"/>
              <a:t>can help influence events positively.</a:t>
            </a:r>
          </a:p>
          <a:p>
            <a:r>
              <a:rPr lang="en-GB" dirty="0"/>
              <a:t>Training is key.</a:t>
            </a:r>
          </a:p>
          <a:p>
            <a:r>
              <a:rPr lang="en-GB" dirty="0"/>
              <a:t>Sound procedures (laid out by ACAS) should be followed. </a:t>
            </a:r>
          </a:p>
          <a:p>
            <a:r>
              <a:rPr lang="en-GB" dirty="0"/>
              <a:t>Informal process should be followed first, except in cases of gross misconduct/capability.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Unitary Perspective</a:t>
            </a:r>
          </a:p>
        </p:txBody>
      </p:sp>
      <p:sp>
        <p:nvSpPr>
          <p:cNvPr id="3" name="Content Placeholder 2"/>
          <p:cNvSpPr>
            <a:spLocks noGrp="1"/>
          </p:cNvSpPr>
          <p:nvPr>
            <p:ph idx="1"/>
          </p:nvPr>
        </p:nvSpPr>
        <p:spPr/>
        <p:txBody>
          <a:bodyPr>
            <a:normAutofit lnSpcReduction="10000"/>
          </a:bodyPr>
          <a:lstStyle/>
          <a:p>
            <a:r>
              <a:rPr lang="en-GB" dirty="0"/>
              <a:t>Does </a:t>
            </a:r>
            <a:r>
              <a:rPr lang="en-GB" b="1" dirty="0"/>
              <a:t>not</a:t>
            </a:r>
            <a:r>
              <a:rPr lang="en-GB" dirty="0"/>
              <a:t> accept the conflict </a:t>
            </a:r>
            <a:r>
              <a:rPr lang="en-GB" b="1" dirty="0"/>
              <a:t>should</a:t>
            </a:r>
            <a:r>
              <a:rPr lang="en-GB" dirty="0"/>
              <a:t> exist.</a:t>
            </a:r>
            <a:br>
              <a:rPr lang="en-GB" dirty="0"/>
            </a:br>
            <a:r>
              <a:rPr lang="en-GB" dirty="0"/>
              <a:t> </a:t>
            </a:r>
          </a:p>
          <a:p>
            <a:r>
              <a:rPr lang="en-GB" dirty="0"/>
              <a:t>According to this view conflict was seen as a negative outcome of poor communication, lack of openness and trust between people, and the inability of managers to respond to the needs and aspirations of team members.</a:t>
            </a:r>
            <a:br>
              <a:rPr lang="en-GB" dirty="0"/>
            </a:br>
            <a:br>
              <a:rPr lang="en-GB" dirty="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Pluralist Perspective</a:t>
            </a:r>
          </a:p>
        </p:txBody>
      </p:sp>
      <p:sp>
        <p:nvSpPr>
          <p:cNvPr id="3" name="Content Placeholder 2"/>
          <p:cNvSpPr>
            <a:spLocks noGrp="1"/>
          </p:cNvSpPr>
          <p:nvPr>
            <p:ph idx="1"/>
          </p:nvPr>
        </p:nvSpPr>
        <p:spPr/>
        <p:txBody>
          <a:bodyPr>
            <a:normAutofit fontScale="70000" lnSpcReduction="20000"/>
          </a:bodyPr>
          <a:lstStyle/>
          <a:p>
            <a:r>
              <a:rPr lang="en-GB" dirty="0"/>
              <a:t>While conflict is often considered as harmful, and something to avoid, it can sometimes be beneficial. A total absence of conflict can lead to apathy and lethargy (Moorhead and Griffin, 1992). </a:t>
            </a:r>
            <a:br>
              <a:rPr lang="en-GB" dirty="0"/>
            </a:br>
            <a:endParaRPr lang="en-GB" dirty="0"/>
          </a:p>
          <a:p>
            <a:r>
              <a:rPr lang="en-GB" dirty="0"/>
              <a:t>According to the pluralist perspective, </a:t>
            </a:r>
            <a:r>
              <a:rPr lang="en-GB" b="1" dirty="0"/>
              <a:t>conflict is a natural phenomenon</a:t>
            </a:r>
            <a:r>
              <a:rPr lang="en-GB" dirty="0"/>
              <a:t> which is inevitable, occasionally even desirable, because it supports </a:t>
            </a:r>
            <a:r>
              <a:rPr lang="en-GB" b="1" dirty="0"/>
              <a:t>change</a:t>
            </a:r>
            <a:r>
              <a:rPr lang="en-GB" dirty="0"/>
              <a:t> (</a:t>
            </a:r>
            <a:r>
              <a:rPr lang="en-GB" dirty="0" err="1"/>
              <a:t>Furnham</a:t>
            </a:r>
            <a:r>
              <a:rPr lang="en-GB" dirty="0"/>
              <a:t>, 2005). This outlook claims that conflict is stimulating and beneficial because it challenges the apathetic groups which are not responding to the change.</a:t>
            </a:r>
            <a:br>
              <a:rPr lang="en-GB" dirty="0"/>
            </a:br>
            <a:endParaRPr lang="en-GB" dirty="0"/>
          </a:p>
          <a:p>
            <a:r>
              <a:rPr lang="en-GB" dirty="0"/>
              <a:t>Pluralists claim that </a:t>
            </a:r>
            <a:r>
              <a:rPr lang="en-GB" b="1" dirty="0"/>
              <a:t>conflict often brings about necessary change</a:t>
            </a:r>
            <a:r>
              <a:rPr lang="en-GB" dirty="0"/>
              <a:t>, increase cohesiveness and improves organisational effectiveness. It is the device which brings change in individual and organisational life.</a:t>
            </a:r>
            <a:br>
              <a:rPr lang="en-GB" dirty="0"/>
            </a:br>
            <a:br>
              <a:rPr lang="en-GB" dirty="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173E3-F9E9-4A8C-BC49-43499B80EA99}"/>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A44CE66-83FA-4953-BDE8-A450BE85FBC2}"/>
              </a:ext>
            </a:extLst>
          </p:cNvPr>
          <p:cNvSpPr>
            <a:spLocks noGrp="1"/>
          </p:cNvSpPr>
          <p:nvPr>
            <p:ph idx="1"/>
          </p:nvPr>
        </p:nvSpPr>
        <p:spPr/>
        <p:txBody>
          <a:bodyPr/>
          <a:lstStyle/>
          <a:p>
            <a:r>
              <a:rPr lang="en-GB" dirty="0"/>
              <a:t>Read the case study and prepare answers as a group.</a:t>
            </a:r>
          </a:p>
        </p:txBody>
      </p:sp>
    </p:spTree>
    <p:extLst>
      <p:ext uri="{BB962C8B-B14F-4D97-AF65-F5344CB8AC3E}">
        <p14:creationId xmlns:p14="http://schemas.microsoft.com/office/powerpoint/2010/main" val="42378844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Further Study</a:t>
            </a:r>
          </a:p>
        </p:txBody>
      </p:sp>
      <p:sp>
        <p:nvSpPr>
          <p:cNvPr id="3" name="Content Placeholder 2"/>
          <p:cNvSpPr>
            <a:spLocks noGrp="1"/>
          </p:cNvSpPr>
          <p:nvPr>
            <p:ph idx="1"/>
          </p:nvPr>
        </p:nvSpPr>
        <p:spPr/>
        <p:txBody>
          <a:bodyPr/>
          <a:lstStyle/>
          <a:p>
            <a:pPr marL="0" indent="0">
              <a:buNone/>
            </a:pPr>
            <a:r>
              <a:rPr lang="en-GB" sz="2000" dirty="0"/>
              <a:t>Understanding Employment Relations by </a:t>
            </a:r>
            <a:r>
              <a:rPr lang="en-GB" sz="2000" dirty="0" err="1"/>
              <a:t>Dundon</a:t>
            </a:r>
            <a:r>
              <a:rPr lang="en-GB" sz="2000" dirty="0"/>
              <a:t> and </a:t>
            </a:r>
            <a:r>
              <a:rPr lang="en-GB" sz="2000" dirty="0" err="1"/>
              <a:t>Rollinson</a:t>
            </a:r>
            <a:r>
              <a:rPr lang="en-GB" sz="2000" dirty="0"/>
              <a:t>. Chapter 7 Discipline and Grievance pages: 209 – 234.</a:t>
            </a:r>
            <a:br>
              <a:rPr lang="en-GB" sz="2000" dirty="0"/>
            </a:br>
            <a:endParaRPr lang="en-GB" sz="2000" dirty="0"/>
          </a:p>
          <a:p>
            <a:pPr marL="0" indent="0">
              <a:buNone/>
            </a:pPr>
            <a:r>
              <a:rPr lang="en-GB" sz="2000" dirty="0"/>
              <a:t>CIPD </a:t>
            </a:r>
            <a:r>
              <a:rPr lang="en-GB" sz="2000" dirty="0">
                <a:hlinkClick r:id="rId2"/>
              </a:rPr>
              <a:t>http://www.cipd.co.uk/hr-resources/factsheets/discipline-grievances-at-work.aspx</a:t>
            </a:r>
            <a:br>
              <a:rPr lang="en-GB" sz="2000" dirty="0"/>
            </a:br>
            <a:endParaRPr lang="en-GB" sz="2000" dirty="0"/>
          </a:p>
          <a:p>
            <a:pPr marL="0" indent="0">
              <a:buNone/>
            </a:pPr>
            <a:r>
              <a:rPr lang="en-GB" sz="2000" dirty="0"/>
              <a:t>CIPD Podcast</a:t>
            </a:r>
          </a:p>
          <a:p>
            <a:pPr marL="0" indent="0">
              <a:buNone/>
            </a:pPr>
            <a:r>
              <a:rPr lang="en-GB" sz="2000" dirty="0">
                <a:hlinkClick r:id="rId3"/>
              </a:rPr>
              <a:t>http://www.cipd.co.uk/hr-resources/podcasts/69-dispute-resolutions.aspx</a:t>
            </a:r>
            <a:br>
              <a:rPr lang="en-GB" sz="2000" dirty="0"/>
            </a:br>
            <a:endParaRPr lang="en-GB" sz="2000" dirty="0"/>
          </a:p>
          <a:p>
            <a:pPr marL="0" indent="0">
              <a:buNone/>
            </a:pPr>
            <a:r>
              <a:rPr lang="en-GB" sz="2000" dirty="0"/>
              <a:t>HBR - Win at Workplace Conflict</a:t>
            </a:r>
          </a:p>
          <a:p>
            <a:pPr marL="0" indent="0">
              <a:buNone/>
            </a:pPr>
            <a:r>
              <a:rPr lang="en-GB" sz="2000" dirty="0">
                <a:hlinkClick r:id="rId4"/>
              </a:rPr>
              <a:t>https://hbr.org/2014/05/win-at-workplace-conflict/</a:t>
            </a:r>
            <a:endParaRPr lang="en-GB" sz="2000" dirty="0"/>
          </a:p>
          <a:p>
            <a:pPr marL="0" indent="0">
              <a:buNone/>
            </a:pPr>
            <a:endParaRPr lang="en-GB" sz="2000" dirty="0"/>
          </a:p>
          <a:p>
            <a:endParaRPr lang="en-GB" sz="2000" dirty="0"/>
          </a:p>
          <a:p>
            <a:pPr>
              <a:buNone/>
            </a:pPr>
            <a:endParaRPr lang="en-GB"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604</TotalTime>
  <Words>1580</Words>
  <Application>Microsoft Office PowerPoint</Application>
  <PresentationFormat>On-screen Show (4:3)</PresentationFormat>
  <Paragraphs>171</Paragraphs>
  <Slides>22</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Calibri</vt:lpstr>
      <vt:lpstr>Office Theme</vt:lpstr>
      <vt:lpstr>Employee Relations and Reward</vt:lpstr>
      <vt:lpstr>Lecture Aim</vt:lpstr>
      <vt:lpstr>What do you think Conflict is?</vt:lpstr>
      <vt:lpstr>Definition of Conflict</vt:lpstr>
      <vt:lpstr>Conflict</vt:lpstr>
      <vt:lpstr>What Prompts Conflict?</vt:lpstr>
      <vt:lpstr>PowerPoint Presentation</vt:lpstr>
      <vt:lpstr>Ways of Resolving Conflict</vt:lpstr>
      <vt:lpstr>ACAS</vt:lpstr>
      <vt:lpstr>PowerPoint Presentation</vt:lpstr>
      <vt:lpstr>Grievance and Disciplinary</vt:lpstr>
      <vt:lpstr>Legal</vt:lpstr>
      <vt:lpstr>Employment Tribunals</vt:lpstr>
      <vt:lpstr>Activity</vt:lpstr>
      <vt:lpstr>The ACAS Code</vt:lpstr>
      <vt:lpstr>What can be done to minimise Conflict? (ACAS)</vt:lpstr>
      <vt:lpstr>CIPD Viewpoint</vt:lpstr>
      <vt:lpstr>Concluding Thoughts</vt:lpstr>
      <vt:lpstr>Unitary Perspective</vt:lpstr>
      <vt:lpstr>Pluralist Perspective</vt:lpstr>
      <vt:lpstr>Activity</vt:lpstr>
      <vt:lpstr>Further Study</vt:lpstr>
    </vt:vector>
  </TitlesOfParts>
  <Company>Deftones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Relations and Reward</dc:title>
  <dc:creator>Jayne</dc:creator>
  <cp:lastModifiedBy>Julie Thomas</cp:lastModifiedBy>
  <cp:revision>38</cp:revision>
  <dcterms:created xsi:type="dcterms:W3CDTF">2015-02-25T20:03:39Z</dcterms:created>
  <dcterms:modified xsi:type="dcterms:W3CDTF">2018-02-21T10:36:29Z</dcterms:modified>
</cp:coreProperties>
</file>