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4.xml" ContentType="application/vnd.openxmlformats-officedocument.theme+xml"/>
  <Override PartName="/ppt/slideLayouts/slideLayout26.xml" ContentType="application/vnd.openxmlformats-officedocument.presentationml.slideLayout+xml"/>
  <Override PartName="/ppt/theme/theme5.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6.xml" ContentType="application/vnd.openxmlformats-officedocument.theme+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7.xml" ContentType="application/vnd.openxmlformats-officedocument.theme+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8.xml" ContentType="application/vnd.openxmlformats-officedocument.theme+xml"/>
  <Override PartName="/ppt/theme/theme9.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2" r:id="rId2"/>
    <p:sldMasterId id="2147483666" r:id="rId3"/>
    <p:sldMasterId id="2147483678" r:id="rId4"/>
    <p:sldMasterId id="2147483690" r:id="rId5"/>
    <p:sldMasterId id="2147483692" r:id="rId6"/>
    <p:sldMasterId id="2147483706" r:id="rId7"/>
    <p:sldMasterId id="2147483713" r:id="rId8"/>
  </p:sldMasterIdLst>
  <p:notesMasterIdLst>
    <p:notesMasterId r:id="rId48"/>
  </p:notesMasterIdLst>
  <p:sldIdLst>
    <p:sldId id="257" r:id="rId9"/>
    <p:sldId id="473" r:id="rId10"/>
    <p:sldId id="268" r:id="rId11"/>
    <p:sldId id="475" r:id="rId12"/>
    <p:sldId id="476" r:id="rId13"/>
    <p:sldId id="275" r:id="rId14"/>
    <p:sldId id="478" r:id="rId15"/>
    <p:sldId id="477" r:id="rId16"/>
    <p:sldId id="272" r:id="rId17"/>
    <p:sldId id="349" r:id="rId18"/>
    <p:sldId id="738" r:id="rId19"/>
    <p:sldId id="334" r:id="rId20"/>
    <p:sldId id="280" r:id="rId21"/>
    <p:sldId id="480" r:id="rId22"/>
    <p:sldId id="479" r:id="rId23"/>
    <p:sldId id="332" r:id="rId24"/>
    <p:sldId id="331" r:id="rId25"/>
    <p:sldId id="359" r:id="rId26"/>
    <p:sldId id="271" r:id="rId27"/>
    <p:sldId id="739" r:id="rId28"/>
    <p:sldId id="281" r:id="rId29"/>
    <p:sldId id="345" r:id="rId30"/>
    <p:sldId id="481" r:id="rId31"/>
    <p:sldId id="296" r:id="rId32"/>
    <p:sldId id="293" r:id="rId33"/>
    <p:sldId id="735" r:id="rId34"/>
    <p:sldId id="736" r:id="rId35"/>
    <p:sldId id="737" r:id="rId36"/>
    <p:sldId id="482" r:id="rId37"/>
    <p:sldId id="740" r:id="rId38"/>
    <p:sldId id="483" r:id="rId39"/>
    <p:sldId id="731" r:id="rId40"/>
    <p:sldId id="732" r:id="rId41"/>
    <p:sldId id="733" r:id="rId42"/>
    <p:sldId id="734" r:id="rId43"/>
    <p:sldId id="730" r:id="rId44"/>
    <p:sldId id="370" r:id="rId45"/>
    <p:sldId id="371" r:id="rId46"/>
    <p:sldId id="372"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EBE301E-A9B5-4C3B-80B1-7177357981F4}" v="84" dt="2025-12-04T11:59:25.6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2967" autoAdjust="0"/>
    <p:restoredTop sz="72062" autoAdjust="0"/>
  </p:normalViewPr>
  <p:slideViewPr>
    <p:cSldViewPr snapToGrid="0">
      <p:cViewPr varScale="1">
        <p:scale>
          <a:sx n="74" d="100"/>
          <a:sy n="74" d="100"/>
        </p:scale>
        <p:origin x="648"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slide" Target="slides/slide34.xml"/><Relationship Id="rId47" Type="http://schemas.openxmlformats.org/officeDocument/2006/relationships/slide" Target="slides/slide39.xml"/><Relationship Id="rId50" Type="http://schemas.openxmlformats.org/officeDocument/2006/relationships/viewProps" Target="viewProps.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8.xml"/><Relationship Id="rId29" Type="http://schemas.openxmlformats.org/officeDocument/2006/relationships/slide" Target="slides/slide21.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slide" Target="slides/slide37.xml"/><Relationship Id="rId53" Type="http://schemas.microsoft.com/office/2016/11/relationships/changesInfo" Target="changesInfos/changesInfo1.xml"/><Relationship Id="rId5" Type="http://schemas.openxmlformats.org/officeDocument/2006/relationships/slideMaster" Target="slideMasters/slideMaster5.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4" Type="http://schemas.openxmlformats.org/officeDocument/2006/relationships/slide" Target="slides/slide36.xml"/><Relationship Id="rId52"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slide" Target="slides/slide35.xml"/><Relationship Id="rId48" Type="http://schemas.openxmlformats.org/officeDocument/2006/relationships/notesMaster" Target="notesMasters/notesMaster1.xml"/><Relationship Id="rId8" Type="http://schemas.openxmlformats.org/officeDocument/2006/relationships/slideMaster" Target="slideMasters/slideMaster8.xml"/><Relationship Id="rId51" Type="http://schemas.openxmlformats.org/officeDocument/2006/relationships/theme" Target="theme/theme1.xml"/><Relationship Id="rId3" Type="http://schemas.openxmlformats.org/officeDocument/2006/relationships/slideMaster" Target="slideMasters/slideMaster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openxmlformats.org/officeDocument/2006/relationships/slide" Target="slides/slide38.xml"/><Relationship Id="rId20" Type="http://schemas.openxmlformats.org/officeDocument/2006/relationships/slide" Target="slides/slide12.xml"/><Relationship Id="rId41" Type="http://schemas.openxmlformats.org/officeDocument/2006/relationships/slide" Target="slides/slide33.xml"/><Relationship Id="rId54"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4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ica Newport" userId="dede3334-717e-4998-a1ad-2432f5a188d4" providerId="ADAL" clId="{71450B28-6A91-49C5-BC88-2D7784511A7D}"/>
    <pc:docChg chg="custSel addSld modSld">
      <pc:chgData name="Jessica Newport" userId="dede3334-717e-4998-a1ad-2432f5a188d4" providerId="ADAL" clId="{71450B28-6A91-49C5-BC88-2D7784511A7D}" dt="2025-12-04T11:59:25.623" v="239" actId="14100"/>
      <pc:docMkLst>
        <pc:docMk/>
      </pc:docMkLst>
      <pc:sldChg chg="modSp mod">
        <pc:chgData name="Jessica Newport" userId="dede3334-717e-4998-a1ad-2432f5a188d4" providerId="ADAL" clId="{71450B28-6A91-49C5-BC88-2D7784511A7D}" dt="2025-12-04T11:42:50.328" v="198" actId="14100"/>
        <pc:sldMkLst>
          <pc:docMk/>
          <pc:sldMk cId="1263888528" sldId="275"/>
        </pc:sldMkLst>
        <pc:spChg chg="mod">
          <ac:chgData name="Jessica Newport" userId="dede3334-717e-4998-a1ad-2432f5a188d4" providerId="ADAL" clId="{71450B28-6A91-49C5-BC88-2D7784511A7D}" dt="2025-12-04T11:42:42.515" v="197" actId="27636"/>
          <ac:spMkLst>
            <pc:docMk/>
            <pc:sldMk cId="1263888528" sldId="275"/>
            <ac:spMk id="3" creationId="{81AB7BB4-C034-9A70-467F-6DF33C5DD4FC}"/>
          </ac:spMkLst>
        </pc:spChg>
        <pc:picChg chg="mod">
          <ac:chgData name="Jessica Newport" userId="dede3334-717e-4998-a1ad-2432f5a188d4" providerId="ADAL" clId="{71450B28-6A91-49C5-BC88-2D7784511A7D}" dt="2025-12-04T11:42:50.328" v="198" actId="14100"/>
          <ac:picMkLst>
            <pc:docMk/>
            <pc:sldMk cId="1263888528" sldId="275"/>
            <ac:picMk id="3074" creationId="{ECA51E7B-B952-1212-69DF-F9EBF9CEEA9F}"/>
          </ac:picMkLst>
        </pc:picChg>
      </pc:sldChg>
      <pc:sldChg chg="modSp">
        <pc:chgData name="Jessica Newport" userId="dede3334-717e-4998-a1ad-2432f5a188d4" providerId="ADAL" clId="{71450B28-6A91-49C5-BC88-2D7784511A7D}" dt="2025-12-04T11:54:57.617" v="226" actId="33524"/>
        <pc:sldMkLst>
          <pc:docMk/>
          <pc:sldMk cId="2682297724" sldId="293"/>
        </pc:sldMkLst>
        <pc:spChg chg="mod">
          <ac:chgData name="Jessica Newport" userId="dede3334-717e-4998-a1ad-2432f5a188d4" providerId="ADAL" clId="{71450B28-6A91-49C5-BC88-2D7784511A7D}" dt="2025-12-04T11:54:57.617" v="226" actId="33524"/>
          <ac:spMkLst>
            <pc:docMk/>
            <pc:sldMk cId="2682297724" sldId="293"/>
            <ac:spMk id="3" creationId="{944C8E22-962B-687E-76F6-12FC542015F7}"/>
          </ac:spMkLst>
        </pc:spChg>
      </pc:sldChg>
      <pc:sldChg chg="modSp mod">
        <pc:chgData name="Jessica Newport" userId="dede3334-717e-4998-a1ad-2432f5a188d4" providerId="ADAL" clId="{71450B28-6A91-49C5-BC88-2D7784511A7D}" dt="2025-12-04T11:40:24.335" v="70" actId="14100"/>
        <pc:sldMkLst>
          <pc:docMk/>
          <pc:sldMk cId="664194095" sldId="475"/>
        </pc:sldMkLst>
        <pc:spChg chg="mod">
          <ac:chgData name="Jessica Newport" userId="dede3334-717e-4998-a1ad-2432f5a188d4" providerId="ADAL" clId="{71450B28-6A91-49C5-BC88-2D7784511A7D}" dt="2025-12-04T11:40:24.335" v="70" actId="14100"/>
          <ac:spMkLst>
            <pc:docMk/>
            <pc:sldMk cId="664194095" sldId="475"/>
            <ac:spMk id="4" creationId="{FD956EC7-D869-DD42-678C-A45F5F1927DF}"/>
          </ac:spMkLst>
        </pc:spChg>
      </pc:sldChg>
      <pc:sldChg chg="addSp modSp add mod modNotesTx">
        <pc:chgData name="Jessica Newport" userId="dede3334-717e-4998-a1ad-2432f5a188d4" providerId="ADAL" clId="{71450B28-6A91-49C5-BC88-2D7784511A7D}" dt="2025-12-04T11:48:18.554" v="215" actId="20577"/>
        <pc:sldMkLst>
          <pc:docMk/>
          <pc:sldMk cId="3053151722" sldId="738"/>
        </pc:sldMkLst>
        <pc:spChg chg="add mod">
          <ac:chgData name="Jessica Newport" userId="dede3334-717e-4998-a1ad-2432f5a188d4" providerId="ADAL" clId="{71450B28-6A91-49C5-BC88-2D7784511A7D}" dt="2025-12-04T11:48:13.408" v="214" actId="20577"/>
          <ac:spMkLst>
            <pc:docMk/>
            <pc:sldMk cId="3053151722" sldId="738"/>
            <ac:spMk id="5" creationId="{B1569870-3686-25F0-BAB6-0EFE489517D6}"/>
          </ac:spMkLst>
        </pc:spChg>
        <pc:graphicFrameChg chg="mod modGraphic">
          <ac:chgData name="Jessica Newport" userId="dede3334-717e-4998-a1ad-2432f5a188d4" providerId="ADAL" clId="{71450B28-6A91-49C5-BC88-2D7784511A7D}" dt="2025-12-04T11:46:34.488" v="203" actId="478"/>
          <ac:graphicFrameMkLst>
            <pc:docMk/>
            <pc:sldMk cId="3053151722" sldId="738"/>
            <ac:graphicFrameMk id="9" creationId="{E657D460-CCCB-FC49-36D0-AB4DBC5E6880}"/>
          </ac:graphicFrameMkLst>
        </pc:graphicFrameChg>
      </pc:sldChg>
      <pc:sldChg chg="modSp add mod modNotesTx">
        <pc:chgData name="Jessica Newport" userId="dede3334-717e-4998-a1ad-2432f5a188d4" providerId="ADAL" clId="{71450B28-6A91-49C5-BC88-2D7784511A7D}" dt="2025-12-04T11:53:40.712" v="224" actId="20577"/>
        <pc:sldMkLst>
          <pc:docMk/>
          <pc:sldMk cId="1217669464" sldId="739"/>
        </pc:sldMkLst>
        <pc:spChg chg="mod">
          <ac:chgData name="Jessica Newport" userId="dede3334-717e-4998-a1ad-2432f5a188d4" providerId="ADAL" clId="{71450B28-6A91-49C5-BC88-2D7784511A7D}" dt="2025-12-04T11:53:35.812" v="223" actId="1076"/>
          <ac:spMkLst>
            <pc:docMk/>
            <pc:sldMk cId="1217669464" sldId="739"/>
            <ac:spMk id="3" creationId="{6EEE8504-DB13-4E52-5D13-D225D8290241}"/>
          </ac:spMkLst>
        </pc:spChg>
      </pc:sldChg>
      <pc:sldChg chg="addSp delSp modSp add mod">
        <pc:chgData name="Jessica Newport" userId="dede3334-717e-4998-a1ad-2432f5a188d4" providerId="ADAL" clId="{71450B28-6A91-49C5-BC88-2D7784511A7D}" dt="2025-12-04T11:59:25.623" v="239" actId="14100"/>
        <pc:sldMkLst>
          <pc:docMk/>
          <pc:sldMk cId="2659959729" sldId="740"/>
        </pc:sldMkLst>
        <pc:spChg chg="mod">
          <ac:chgData name="Jessica Newport" userId="dede3334-717e-4998-a1ad-2432f5a188d4" providerId="ADAL" clId="{71450B28-6A91-49C5-BC88-2D7784511A7D}" dt="2025-12-04T11:58:58.287" v="236" actId="1076"/>
          <ac:spMkLst>
            <pc:docMk/>
            <pc:sldMk cId="2659959729" sldId="740"/>
            <ac:spMk id="2" creationId="{810A53BF-C123-F02B-919A-7A7352D6210A}"/>
          </ac:spMkLst>
        </pc:spChg>
        <pc:spChg chg="del mod">
          <ac:chgData name="Jessica Newport" userId="dede3334-717e-4998-a1ad-2432f5a188d4" providerId="ADAL" clId="{71450B28-6A91-49C5-BC88-2D7784511A7D}" dt="2025-12-04T11:58:43.907" v="229" actId="478"/>
          <ac:spMkLst>
            <pc:docMk/>
            <pc:sldMk cId="2659959729" sldId="740"/>
            <ac:spMk id="3" creationId="{EF380056-2623-0B57-8B9E-1F2F1CC2AA46}"/>
          </ac:spMkLst>
        </pc:spChg>
        <pc:spChg chg="add del mod">
          <ac:chgData name="Jessica Newport" userId="dede3334-717e-4998-a1ad-2432f5a188d4" providerId="ADAL" clId="{71450B28-6A91-49C5-BC88-2D7784511A7D}" dt="2025-12-04T11:58:46.314" v="230" actId="478"/>
          <ac:spMkLst>
            <pc:docMk/>
            <pc:sldMk cId="2659959729" sldId="740"/>
            <ac:spMk id="6" creationId="{9D3E0ADA-F3AB-1B3E-3E3E-B422CCA579F2}"/>
          </ac:spMkLst>
        </pc:spChg>
        <pc:spChg chg="add mod">
          <ac:chgData name="Jessica Newport" userId="dede3334-717e-4998-a1ad-2432f5a188d4" providerId="ADAL" clId="{71450B28-6A91-49C5-BC88-2D7784511A7D}" dt="2025-12-04T11:59:25.623" v="239" actId="14100"/>
          <ac:spMkLst>
            <pc:docMk/>
            <pc:sldMk cId="2659959729" sldId="740"/>
            <ac:spMk id="9" creationId="{33C7A799-8593-AB49-A825-53875CEE827A}"/>
          </ac:spMkLst>
        </pc:spChg>
        <pc:picChg chg="add mod">
          <ac:chgData name="Jessica Newport" userId="dede3334-717e-4998-a1ad-2432f5a188d4" providerId="ADAL" clId="{71450B28-6A91-49C5-BC88-2D7784511A7D}" dt="2025-12-04T11:58:54.613" v="235" actId="1076"/>
          <ac:picMkLst>
            <pc:docMk/>
            <pc:sldMk cId="2659959729" sldId="740"/>
            <ac:picMk id="8" creationId="{AAF14D43-235D-14D3-AD7A-A83DC092D919}"/>
          </ac:picMkLst>
        </pc:pic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289FEF0-50BB-4766-9CD0-BCFF5FF086C4}" type="doc">
      <dgm:prSet loTypeId="urn:microsoft.com/office/officeart/2008/layout/LinedList" loCatId="list" qsTypeId="urn:microsoft.com/office/officeart/2005/8/quickstyle/simple4" qsCatId="simple" csTypeId="urn:microsoft.com/office/officeart/2005/8/colors/accent0_3" csCatId="mainScheme" phldr="1"/>
      <dgm:spPr/>
      <dgm:t>
        <a:bodyPr/>
        <a:lstStyle/>
        <a:p>
          <a:endParaRPr lang="en-US"/>
        </a:p>
      </dgm:t>
    </dgm:pt>
    <dgm:pt modelId="{49744E18-98B0-4EAE-A950-FA766B0D3183}">
      <dgm:prSet custT="1"/>
      <dgm:spPr/>
      <dgm:t>
        <a:bodyPr/>
        <a:lstStyle/>
        <a:p>
          <a:r>
            <a:rPr lang="en-GB" sz="1800" b="1" dirty="0"/>
            <a:t>TripAdvisor</a:t>
          </a:r>
          <a:r>
            <a:rPr lang="en-GB" sz="1800" dirty="0"/>
            <a:t> is a website that contains advice, opinions, reviews and information on travel destinations and related products and services worldwide.</a:t>
          </a:r>
          <a:endParaRPr lang="en-US" sz="1800" dirty="0"/>
        </a:p>
      </dgm:t>
    </dgm:pt>
    <dgm:pt modelId="{5A7EDB5E-86A1-4003-8FC4-1C902C7BF48F}" type="parTrans" cxnId="{A334095B-E400-4073-B593-910C1E12767D}">
      <dgm:prSet/>
      <dgm:spPr/>
      <dgm:t>
        <a:bodyPr/>
        <a:lstStyle/>
        <a:p>
          <a:endParaRPr lang="en-US" sz="2000"/>
        </a:p>
      </dgm:t>
    </dgm:pt>
    <dgm:pt modelId="{F87543CE-BEF4-4287-AB29-1B6F50B74C07}" type="sibTrans" cxnId="{A334095B-E400-4073-B593-910C1E12767D}">
      <dgm:prSet/>
      <dgm:spPr/>
      <dgm:t>
        <a:bodyPr/>
        <a:lstStyle/>
        <a:p>
          <a:endParaRPr lang="en-US" sz="2000"/>
        </a:p>
      </dgm:t>
    </dgm:pt>
    <dgm:pt modelId="{0E28AC77-2C83-4D81-A222-234DB3C87FD1}">
      <dgm:prSet custT="1"/>
      <dgm:spPr/>
      <dgm:t>
        <a:bodyPr/>
        <a:lstStyle/>
        <a:p>
          <a:r>
            <a:rPr lang="en-GB" sz="1800" dirty="0"/>
            <a:t>Its main purpose is to </a:t>
          </a:r>
          <a:r>
            <a:rPr lang="en-GB" sz="1800" b="0" i="0" dirty="0"/>
            <a:t>assist customers in gathering travel information, posting reviews and opinions of travel-related content and engaging in interactive travel forums.</a:t>
          </a:r>
          <a:endParaRPr lang="en-US" sz="1800" dirty="0"/>
        </a:p>
      </dgm:t>
    </dgm:pt>
    <dgm:pt modelId="{F3541DF3-138E-49DB-9D9E-E957F6414C2B}" type="parTrans" cxnId="{9A5F1096-304D-4394-BF0A-58E090F77ADC}">
      <dgm:prSet/>
      <dgm:spPr/>
      <dgm:t>
        <a:bodyPr/>
        <a:lstStyle/>
        <a:p>
          <a:endParaRPr lang="en-US" sz="2000"/>
        </a:p>
      </dgm:t>
    </dgm:pt>
    <dgm:pt modelId="{55086060-31A9-45DB-A485-93E88128E4D2}" type="sibTrans" cxnId="{9A5F1096-304D-4394-BF0A-58E090F77ADC}">
      <dgm:prSet/>
      <dgm:spPr/>
      <dgm:t>
        <a:bodyPr/>
        <a:lstStyle/>
        <a:p>
          <a:endParaRPr lang="en-US" sz="2000"/>
        </a:p>
      </dgm:t>
    </dgm:pt>
    <dgm:pt modelId="{AF4EDAF4-8FB2-4CAB-AF5F-F8E241145680}">
      <dgm:prSet custT="1"/>
      <dgm:spPr/>
      <dgm:t>
        <a:bodyPr/>
        <a:lstStyle/>
        <a:p>
          <a:r>
            <a:rPr lang="en-GB" sz="1800"/>
            <a:t>TripAdvisor </a:t>
          </a:r>
          <a:r>
            <a:rPr lang="en-GB" sz="1800" b="0" i="0"/>
            <a:t>“Traveller Ranking”: ranks places of interest and/or tour operators on TripAdvisor, based on traveller reviews in accordance with the Popularity Index, using the same method as stated above.</a:t>
          </a:r>
          <a:endParaRPr lang="en-US" sz="1800"/>
        </a:p>
      </dgm:t>
    </dgm:pt>
    <dgm:pt modelId="{629DA788-83AE-4383-A9D5-C8F8433B8133}" type="parTrans" cxnId="{FA91FF1B-CAAF-4E08-A57E-5C95759E56C2}">
      <dgm:prSet/>
      <dgm:spPr/>
      <dgm:t>
        <a:bodyPr/>
        <a:lstStyle/>
        <a:p>
          <a:endParaRPr lang="en-US" sz="2000"/>
        </a:p>
      </dgm:t>
    </dgm:pt>
    <dgm:pt modelId="{C36FE88C-3BC6-418F-91D6-7F0F4076DA98}" type="sibTrans" cxnId="{FA91FF1B-CAAF-4E08-A57E-5C95759E56C2}">
      <dgm:prSet/>
      <dgm:spPr/>
      <dgm:t>
        <a:bodyPr/>
        <a:lstStyle/>
        <a:p>
          <a:endParaRPr lang="en-US" sz="2000"/>
        </a:p>
      </dgm:t>
    </dgm:pt>
    <dgm:pt modelId="{EAA02F8E-BFF5-4E3F-BFFD-F80CEE62652F}" type="pres">
      <dgm:prSet presAssocID="{E289FEF0-50BB-4766-9CD0-BCFF5FF086C4}" presName="vert0" presStyleCnt="0">
        <dgm:presLayoutVars>
          <dgm:dir/>
          <dgm:animOne val="branch"/>
          <dgm:animLvl val="lvl"/>
        </dgm:presLayoutVars>
      </dgm:prSet>
      <dgm:spPr/>
    </dgm:pt>
    <dgm:pt modelId="{1BF13ED7-4B51-4C17-84E9-13345CDE8923}" type="pres">
      <dgm:prSet presAssocID="{49744E18-98B0-4EAE-A950-FA766B0D3183}" presName="thickLine" presStyleLbl="alignNode1" presStyleIdx="0" presStyleCnt="3"/>
      <dgm:spPr/>
    </dgm:pt>
    <dgm:pt modelId="{88A5C6F6-0BDE-4040-AC32-CC6864204A26}" type="pres">
      <dgm:prSet presAssocID="{49744E18-98B0-4EAE-A950-FA766B0D3183}" presName="horz1" presStyleCnt="0"/>
      <dgm:spPr/>
    </dgm:pt>
    <dgm:pt modelId="{EAD97AE9-6757-4238-927D-0902BE4BF82F}" type="pres">
      <dgm:prSet presAssocID="{49744E18-98B0-4EAE-A950-FA766B0D3183}" presName="tx1" presStyleLbl="revTx" presStyleIdx="0" presStyleCnt="3"/>
      <dgm:spPr/>
    </dgm:pt>
    <dgm:pt modelId="{344B3F39-5DE4-471A-886C-30679949099B}" type="pres">
      <dgm:prSet presAssocID="{49744E18-98B0-4EAE-A950-FA766B0D3183}" presName="vert1" presStyleCnt="0"/>
      <dgm:spPr/>
    </dgm:pt>
    <dgm:pt modelId="{DDFF074B-3B55-438D-96E3-3E713540D4DC}" type="pres">
      <dgm:prSet presAssocID="{0E28AC77-2C83-4D81-A222-234DB3C87FD1}" presName="thickLine" presStyleLbl="alignNode1" presStyleIdx="1" presStyleCnt="3"/>
      <dgm:spPr/>
    </dgm:pt>
    <dgm:pt modelId="{C7DFBBF3-70A0-4198-A62F-6FEC0900013E}" type="pres">
      <dgm:prSet presAssocID="{0E28AC77-2C83-4D81-A222-234DB3C87FD1}" presName="horz1" presStyleCnt="0"/>
      <dgm:spPr/>
    </dgm:pt>
    <dgm:pt modelId="{8AB4389D-D9DE-4C84-B320-50EAD8ACA0C2}" type="pres">
      <dgm:prSet presAssocID="{0E28AC77-2C83-4D81-A222-234DB3C87FD1}" presName="tx1" presStyleLbl="revTx" presStyleIdx="1" presStyleCnt="3"/>
      <dgm:spPr/>
    </dgm:pt>
    <dgm:pt modelId="{00B78C24-39A4-486D-BA7D-CD8F0BDEB3AE}" type="pres">
      <dgm:prSet presAssocID="{0E28AC77-2C83-4D81-A222-234DB3C87FD1}" presName="vert1" presStyleCnt="0"/>
      <dgm:spPr/>
    </dgm:pt>
    <dgm:pt modelId="{3636D2EC-7D7C-4B97-81FB-E0A4FEF7446A}" type="pres">
      <dgm:prSet presAssocID="{AF4EDAF4-8FB2-4CAB-AF5F-F8E241145680}" presName="thickLine" presStyleLbl="alignNode1" presStyleIdx="2" presStyleCnt="3"/>
      <dgm:spPr/>
    </dgm:pt>
    <dgm:pt modelId="{EE9D4E09-A15D-4F68-956B-85460087E310}" type="pres">
      <dgm:prSet presAssocID="{AF4EDAF4-8FB2-4CAB-AF5F-F8E241145680}" presName="horz1" presStyleCnt="0"/>
      <dgm:spPr/>
    </dgm:pt>
    <dgm:pt modelId="{EB258D72-B68E-4305-8F8C-83961D176F8E}" type="pres">
      <dgm:prSet presAssocID="{AF4EDAF4-8FB2-4CAB-AF5F-F8E241145680}" presName="tx1" presStyleLbl="revTx" presStyleIdx="2" presStyleCnt="3"/>
      <dgm:spPr/>
    </dgm:pt>
    <dgm:pt modelId="{4E40C445-C1E1-47AE-9D2C-C07ED1E54DA1}" type="pres">
      <dgm:prSet presAssocID="{AF4EDAF4-8FB2-4CAB-AF5F-F8E241145680}" presName="vert1" presStyleCnt="0"/>
      <dgm:spPr/>
    </dgm:pt>
  </dgm:ptLst>
  <dgm:cxnLst>
    <dgm:cxn modelId="{FA91FF1B-CAAF-4E08-A57E-5C95759E56C2}" srcId="{E289FEF0-50BB-4766-9CD0-BCFF5FF086C4}" destId="{AF4EDAF4-8FB2-4CAB-AF5F-F8E241145680}" srcOrd="2" destOrd="0" parTransId="{629DA788-83AE-4383-A9D5-C8F8433B8133}" sibTransId="{C36FE88C-3BC6-418F-91D6-7F0F4076DA98}"/>
    <dgm:cxn modelId="{A334095B-E400-4073-B593-910C1E12767D}" srcId="{E289FEF0-50BB-4766-9CD0-BCFF5FF086C4}" destId="{49744E18-98B0-4EAE-A950-FA766B0D3183}" srcOrd="0" destOrd="0" parTransId="{5A7EDB5E-86A1-4003-8FC4-1C902C7BF48F}" sibTransId="{F87543CE-BEF4-4287-AB29-1B6F50B74C07}"/>
    <dgm:cxn modelId="{9442CE62-9F1E-4F8E-8CE5-78F20C3B2DAF}" type="presOf" srcId="{49744E18-98B0-4EAE-A950-FA766B0D3183}" destId="{EAD97AE9-6757-4238-927D-0902BE4BF82F}" srcOrd="0" destOrd="0" presId="urn:microsoft.com/office/officeart/2008/layout/LinedList"/>
    <dgm:cxn modelId="{A4D3E74F-9ABA-4480-B9D5-4620979F5F0F}" type="presOf" srcId="{E289FEF0-50BB-4766-9CD0-BCFF5FF086C4}" destId="{EAA02F8E-BFF5-4E3F-BFFD-F80CEE62652F}" srcOrd="0" destOrd="0" presId="urn:microsoft.com/office/officeart/2008/layout/LinedList"/>
    <dgm:cxn modelId="{25145B8C-00FA-41C9-8737-A8F7679E60ED}" type="presOf" srcId="{AF4EDAF4-8FB2-4CAB-AF5F-F8E241145680}" destId="{EB258D72-B68E-4305-8F8C-83961D176F8E}" srcOrd="0" destOrd="0" presId="urn:microsoft.com/office/officeart/2008/layout/LinedList"/>
    <dgm:cxn modelId="{9A5F1096-304D-4394-BF0A-58E090F77ADC}" srcId="{E289FEF0-50BB-4766-9CD0-BCFF5FF086C4}" destId="{0E28AC77-2C83-4D81-A222-234DB3C87FD1}" srcOrd="1" destOrd="0" parTransId="{F3541DF3-138E-49DB-9D9E-E957F6414C2B}" sibTransId="{55086060-31A9-45DB-A485-93E88128E4D2}"/>
    <dgm:cxn modelId="{F38110DA-CD10-457E-A05B-E7A90B4C891B}" type="presOf" srcId="{0E28AC77-2C83-4D81-A222-234DB3C87FD1}" destId="{8AB4389D-D9DE-4C84-B320-50EAD8ACA0C2}" srcOrd="0" destOrd="0" presId="urn:microsoft.com/office/officeart/2008/layout/LinedList"/>
    <dgm:cxn modelId="{CD44DC5A-D495-4226-960E-F067D6044243}" type="presParOf" srcId="{EAA02F8E-BFF5-4E3F-BFFD-F80CEE62652F}" destId="{1BF13ED7-4B51-4C17-84E9-13345CDE8923}" srcOrd="0" destOrd="0" presId="urn:microsoft.com/office/officeart/2008/layout/LinedList"/>
    <dgm:cxn modelId="{DEA072E4-E461-4509-A879-19C22869E33A}" type="presParOf" srcId="{EAA02F8E-BFF5-4E3F-BFFD-F80CEE62652F}" destId="{88A5C6F6-0BDE-4040-AC32-CC6864204A26}" srcOrd="1" destOrd="0" presId="urn:microsoft.com/office/officeart/2008/layout/LinedList"/>
    <dgm:cxn modelId="{B4AAE0AC-7ADD-4187-9916-B5101F244693}" type="presParOf" srcId="{88A5C6F6-0BDE-4040-AC32-CC6864204A26}" destId="{EAD97AE9-6757-4238-927D-0902BE4BF82F}" srcOrd="0" destOrd="0" presId="urn:microsoft.com/office/officeart/2008/layout/LinedList"/>
    <dgm:cxn modelId="{B3E57691-5588-4A41-AF45-B2DB742E7C5B}" type="presParOf" srcId="{88A5C6F6-0BDE-4040-AC32-CC6864204A26}" destId="{344B3F39-5DE4-471A-886C-30679949099B}" srcOrd="1" destOrd="0" presId="urn:microsoft.com/office/officeart/2008/layout/LinedList"/>
    <dgm:cxn modelId="{7FF00A15-E9F5-4CA6-9A3F-B6F7D779A511}" type="presParOf" srcId="{EAA02F8E-BFF5-4E3F-BFFD-F80CEE62652F}" destId="{DDFF074B-3B55-438D-96E3-3E713540D4DC}" srcOrd="2" destOrd="0" presId="urn:microsoft.com/office/officeart/2008/layout/LinedList"/>
    <dgm:cxn modelId="{1B23A18A-C392-43AE-9290-11EA23C0791C}" type="presParOf" srcId="{EAA02F8E-BFF5-4E3F-BFFD-F80CEE62652F}" destId="{C7DFBBF3-70A0-4198-A62F-6FEC0900013E}" srcOrd="3" destOrd="0" presId="urn:microsoft.com/office/officeart/2008/layout/LinedList"/>
    <dgm:cxn modelId="{248E95B4-DA7D-452B-A636-30C278A5B46F}" type="presParOf" srcId="{C7DFBBF3-70A0-4198-A62F-6FEC0900013E}" destId="{8AB4389D-D9DE-4C84-B320-50EAD8ACA0C2}" srcOrd="0" destOrd="0" presId="urn:microsoft.com/office/officeart/2008/layout/LinedList"/>
    <dgm:cxn modelId="{2B83D5B0-71AE-49A8-8B62-E8487B5D1F43}" type="presParOf" srcId="{C7DFBBF3-70A0-4198-A62F-6FEC0900013E}" destId="{00B78C24-39A4-486D-BA7D-CD8F0BDEB3AE}" srcOrd="1" destOrd="0" presId="urn:microsoft.com/office/officeart/2008/layout/LinedList"/>
    <dgm:cxn modelId="{9A2AAB57-BBA6-4E72-A76C-D670435EF7EC}" type="presParOf" srcId="{EAA02F8E-BFF5-4E3F-BFFD-F80CEE62652F}" destId="{3636D2EC-7D7C-4B97-81FB-E0A4FEF7446A}" srcOrd="4" destOrd="0" presId="urn:microsoft.com/office/officeart/2008/layout/LinedList"/>
    <dgm:cxn modelId="{BC16248F-A660-4C01-9E23-91B6D9703295}" type="presParOf" srcId="{EAA02F8E-BFF5-4E3F-BFFD-F80CEE62652F}" destId="{EE9D4E09-A15D-4F68-956B-85460087E310}" srcOrd="5" destOrd="0" presId="urn:microsoft.com/office/officeart/2008/layout/LinedList"/>
    <dgm:cxn modelId="{852D50FB-1CDF-413B-BD20-9DD770E85C0C}" type="presParOf" srcId="{EE9D4E09-A15D-4F68-956B-85460087E310}" destId="{EB258D72-B68E-4305-8F8C-83961D176F8E}" srcOrd="0" destOrd="0" presId="urn:microsoft.com/office/officeart/2008/layout/LinedList"/>
    <dgm:cxn modelId="{6433C846-90C4-4C52-B9E6-1C9E2755DAAF}" type="presParOf" srcId="{EE9D4E09-A15D-4F68-956B-85460087E310}" destId="{4E40C445-C1E1-47AE-9D2C-C07ED1E54DA1}" srcOrd="1" destOrd="0" presId="urn:microsoft.com/office/officeart/2008/layout/LinedList"/>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1AD9A5A-8FBE-41C0-AC3F-DF6B9438AAA8}"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D7DA5109-4961-447A-96B0-409EF0B01120}">
      <dgm:prSet/>
      <dgm:spPr/>
      <dgm:t>
        <a:bodyPr/>
        <a:lstStyle/>
        <a:p>
          <a:pPr algn="ctr">
            <a:lnSpc>
              <a:spcPct val="100000"/>
            </a:lnSpc>
          </a:pPr>
          <a:r>
            <a:rPr lang="en-GB" b="0" i="0" dirty="0"/>
            <a:t>It comes down to one simple fact: consumers trust other consumers.</a:t>
          </a:r>
          <a:endParaRPr lang="en-US" b="0" dirty="0"/>
        </a:p>
      </dgm:t>
    </dgm:pt>
    <dgm:pt modelId="{8B525BD3-92BA-4E5E-B21D-BE50BB7176CA}" type="parTrans" cxnId="{64863C88-3999-4C1A-8214-738361395225}">
      <dgm:prSet/>
      <dgm:spPr/>
      <dgm:t>
        <a:bodyPr/>
        <a:lstStyle/>
        <a:p>
          <a:endParaRPr lang="en-US"/>
        </a:p>
      </dgm:t>
    </dgm:pt>
    <dgm:pt modelId="{465CF9F2-D73A-49E6-BEB7-FF8A0D0365EC}" type="sibTrans" cxnId="{64863C88-3999-4C1A-8214-738361395225}">
      <dgm:prSet/>
      <dgm:spPr/>
      <dgm:t>
        <a:bodyPr/>
        <a:lstStyle/>
        <a:p>
          <a:endParaRPr lang="en-US"/>
        </a:p>
      </dgm:t>
    </dgm:pt>
    <dgm:pt modelId="{802F2AFD-4153-4299-A70F-46D0149C526F}">
      <dgm:prSet/>
      <dgm:spPr/>
      <dgm:t>
        <a:bodyPr/>
        <a:lstStyle/>
        <a:p>
          <a:pPr algn="ctr">
            <a:lnSpc>
              <a:spcPct val="100000"/>
            </a:lnSpc>
          </a:pPr>
          <a:r>
            <a:rPr lang="en-GB" i="0" dirty="0"/>
            <a:t>Your volume of TripAdvisor reviews impacts your competitive positioning</a:t>
          </a:r>
          <a:endParaRPr lang="en-US" dirty="0"/>
        </a:p>
      </dgm:t>
    </dgm:pt>
    <dgm:pt modelId="{5B5228A4-D742-489D-8F42-8C2FCE396A4B}" type="parTrans" cxnId="{03FD1070-C157-4AF2-84D6-611E77F15F81}">
      <dgm:prSet/>
      <dgm:spPr/>
      <dgm:t>
        <a:bodyPr/>
        <a:lstStyle/>
        <a:p>
          <a:endParaRPr lang="en-US"/>
        </a:p>
      </dgm:t>
    </dgm:pt>
    <dgm:pt modelId="{F37FA8BD-AFB1-4122-9F79-33CC7AFF7B17}" type="sibTrans" cxnId="{03FD1070-C157-4AF2-84D6-611E77F15F81}">
      <dgm:prSet/>
      <dgm:spPr/>
      <dgm:t>
        <a:bodyPr/>
        <a:lstStyle/>
        <a:p>
          <a:endParaRPr lang="en-US"/>
        </a:p>
      </dgm:t>
    </dgm:pt>
    <dgm:pt modelId="{A239866F-2430-491D-BBF1-7B6EA36EE6A6}">
      <dgm:prSet/>
      <dgm:spPr/>
      <dgm:t>
        <a:bodyPr/>
        <a:lstStyle/>
        <a:p>
          <a:pPr algn="ctr">
            <a:lnSpc>
              <a:spcPct val="100000"/>
            </a:lnSpc>
          </a:pPr>
          <a:r>
            <a:rPr lang="en-GB" i="0" dirty="0"/>
            <a:t>Negative reviews always outweigh positive ones: which is why responding is critical</a:t>
          </a:r>
          <a:endParaRPr lang="en-US" dirty="0"/>
        </a:p>
      </dgm:t>
    </dgm:pt>
    <dgm:pt modelId="{FD46ACA2-0D40-4CBB-97F4-15F5E4068589}" type="parTrans" cxnId="{4F5A17D0-6657-43B2-9484-F2A099C6CF15}">
      <dgm:prSet/>
      <dgm:spPr/>
      <dgm:t>
        <a:bodyPr/>
        <a:lstStyle/>
        <a:p>
          <a:endParaRPr lang="en-US"/>
        </a:p>
      </dgm:t>
    </dgm:pt>
    <dgm:pt modelId="{4979FD77-164E-4840-AB14-6EA3AD1F1C6D}" type="sibTrans" cxnId="{4F5A17D0-6657-43B2-9484-F2A099C6CF15}">
      <dgm:prSet/>
      <dgm:spPr/>
      <dgm:t>
        <a:bodyPr/>
        <a:lstStyle/>
        <a:p>
          <a:endParaRPr lang="en-US"/>
        </a:p>
      </dgm:t>
    </dgm:pt>
    <dgm:pt modelId="{B0F11B14-A77B-4089-A399-31CA008F93F2}" type="pres">
      <dgm:prSet presAssocID="{91AD9A5A-8FBE-41C0-AC3F-DF6B9438AAA8}" presName="root" presStyleCnt="0">
        <dgm:presLayoutVars>
          <dgm:dir/>
          <dgm:resizeHandles val="exact"/>
        </dgm:presLayoutVars>
      </dgm:prSet>
      <dgm:spPr/>
    </dgm:pt>
    <dgm:pt modelId="{613F0FFA-443A-4546-B20C-6482327288FD}" type="pres">
      <dgm:prSet presAssocID="{D7DA5109-4961-447A-96B0-409EF0B01120}" presName="compNode" presStyleCnt="0"/>
      <dgm:spPr/>
    </dgm:pt>
    <dgm:pt modelId="{AAB5A9D0-1EDE-4714-AEE6-313B2BD5851D}" type="pres">
      <dgm:prSet presAssocID="{D7DA5109-4961-447A-96B0-409EF0B01120}" presName="bgRect" presStyleLbl="bgShp" presStyleIdx="0" presStyleCnt="3"/>
      <dgm:spPr/>
    </dgm:pt>
    <dgm:pt modelId="{DFF73005-C9DC-4C4D-8951-77E006AFA21C}" type="pres">
      <dgm:prSet presAssocID="{D7DA5109-4961-447A-96B0-409EF0B0112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eers"/>
        </a:ext>
      </dgm:extLst>
    </dgm:pt>
    <dgm:pt modelId="{8B11D5B3-1340-4C10-9D1F-9FE69BF9F2CA}" type="pres">
      <dgm:prSet presAssocID="{D7DA5109-4961-447A-96B0-409EF0B01120}" presName="spaceRect" presStyleCnt="0"/>
      <dgm:spPr/>
    </dgm:pt>
    <dgm:pt modelId="{4A2489C8-341C-46C9-9EA8-9A701FC7CF17}" type="pres">
      <dgm:prSet presAssocID="{D7DA5109-4961-447A-96B0-409EF0B01120}" presName="parTx" presStyleLbl="revTx" presStyleIdx="0" presStyleCnt="3">
        <dgm:presLayoutVars>
          <dgm:chMax val="0"/>
          <dgm:chPref val="0"/>
        </dgm:presLayoutVars>
      </dgm:prSet>
      <dgm:spPr/>
    </dgm:pt>
    <dgm:pt modelId="{E030359B-9E3D-4AEC-8E9B-1EC082EF80BB}" type="pres">
      <dgm:prSet presAssocID="{465CF9F2-D73A-49E6-BEB7-FF8A0D0365EC}" presName="sibTrans" presStyleCnt="0"/>
      <dgm:spPr/>
    </dgm:pt>
    <dgm:pt modelId="{EE0A742C-1152-48A8-8043-9139A0B78ED1}" type="pres">
      <dgm:prSet presAssocID="{802F2AFD-4153-4299-A70F-46D0149C526F}" presName="compNode" presStyleCnt="0"/>
      <dgm:spPr/>
    </dgm:pt>
    <dgm:pt modelId="{4620F9D5-4353-4F55-B531-8A314A261AAF}" type="pres">
      <dgm:prSet presAssocID="{802F2AFD-4153-4299-A70F-46D0149C526F}" presName="bgRect" presStyleLbl="bgShp" presStyleIdx="1" presStyleCnt="3"/>
      <dgm:spPr/>
    </dgm:pt>
    <dgm:pt modelId="{FE281467-9133-48A9-B823-18DAE59E1A72}" type="pres">
      <dgm:prSet presAssocID="{802F2AFD-4153-4299-A70F-46D0149C526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arker"/>
        </a:ext>
      </dgm:extLst>
    </dgm:pt>
    <dgm:pt modelId="{D9AE0CAA-DA10-4F99-B8B5-F1DB4AA8ABE1}" type="pres">
      <dgm:prSet presAssocID="{802F2AFD-4153-4299-A70F-46D0149C526F}" presName="spaceRect" presStyleCnt="0"/>
      <dgm:spPr/>
    </dgm:pt>
    <dgm:pt modelId="{EDA2D251-5FBC-4495-AC5E-A2835E4E1853}" type="pres">
      <dgm:prSet presAssocID="{802F2AFD-4153-4299-A70F-46D0149C526F}" presName="parTx" presStyleLbl="revTx" presStyleIdx="1" presStyleCnt="3">
        <dgm:presLayoutVars>
          <dgm:chMax val="0"/>
          <dgm:chPref val="0"/>
        </dgm:presLayoutVars>
      </dgm:prSet>
      <dgm:spPr/>
    </dgm:pt>
    <dgm:pt modelId="{C1D90541-4E12-4014-B6C6-65D4779ED24E}" type="pres">
      <dgm:prSet presAssocID="{F37FA8BD-AFB1-4122-9F79-33CC7AFF7B17}" presName="sibTrans" presStyleCnt="0"/>
      <dgm:spPr/>
    </dgm:pt>
    <dgm:pt modelId="{18D61776-6754-4DCD-AD47-2AC267B585EC}" type="pres">
      <dgm:prSet presAssocID="{A239866F-2430-491D-BBF1-7B6EA36EE6A6}" presName="compNode" presStyleCnt="0"/>
      <dgm:spPr/>
    </dgm:pt>
    <dgm:pt modelId="{518AF22E-04F8-423C-8B9C-18846E40578B}" type="pres">
      <dgm:prSet presAssocID="{A239866F-2430-491D-BBF1-7B6EA36EE6A6}" presName="bgRect" presStyleLbl="bgShp" presStyleIdx="2" presStyleCnt="3"/>
      <dgm:spPr/>
    </dgm:pt>
    <dgm:pt modelId="{52066E3E-E793-46F1-8FFB-4A9D59A5549C}" type="pres">
      <dgm:prSet presAssocID="{A239866F-2430-491D-BBF1-7B6EA36EE6A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cales of Justice"/>
        </a:ext>
      </dgm:extLst>
    </dgm:pt>
    <dgm:pt modelId="{132342FB-FA54-47FF-891A-3304F515D5BF}" type="pres">
      <dgm:prSet presAssocID="{A239866F-2430-491D-BBF1-7B6EA36EE6A6}" presName="spaceRect" presStyleCnt="0"/>
      <dgm:spPr/>
    </dgm:pt>
    <dgm:pt modelId="{D0890A79-7E43-42BD-9DF1-2B138B3F4289}" type="pres">
      <dgm:prSet presAssocID="{A239866F-2430-491D-BBF1-7B6EA36EE6A6}" presName="parTx" presStyleLbl="revTx" presStyleIdx="2" presStyleCnt="3">
        <dgm:presLayoutVars>
          <dgm:chMax val="0"/>
          <dgm:chPref val="0"/>
        </dgm:presLayoutVars>
      </dgm:prSet>
      <dgm:spPr/>
    </dgm:pt>
  </dgm:ptLst>
  <dgm:cxnLst>
    <dgm:cxn modelId="{C5ACA45D-A20E-4100-A26C-A5E33714839B}" type="presOf" srcId="{802F2AFD-4153-4299-A70F-46D0149C526F}" destId="{EDA2D251-5FBC-4495-AC5E-A2835E4E1853}" srcOrd="0" destOrd="0" presId="urn:microsoft.com/office/officeart/2018/2/layout/IconVerticalSolidList"/>
    <dgm:cxn modelId="{03FD1070-C157-4AF2-84D6-611E77F15F81}" srcId="{91AD9A5A-8FBE-41C0-AC3F-DF6B9438AAA8}" destId="{802F2AFD-4153-4299-A70F-46D0149C526F}" srcOrd="1" destOrd="0" parTransId="{5B5228A4-D742-489D-8F42-8C2FCE396A4B}" sibTransId="{F37FA8BD-AFB1-4122-9F79-33CC7AFF7B17}"/>
    <dgm:cxn modelId="{64863C88-3999-4C1A-8214-738361395225}" srcId="{91AD9A5A-8FBE-41C0-AC3F-DF6B9438AAA8}" destId="{D7DA5109-4961-447A-96B0-409EF0B01120}" srcOrd="0" destOrd="0" parTransId="{8B525BD3-92BA-4E5E-B21D-BE50BB7176CA}" sibTransId="{465CF9F2-D73A-49E6-BEB7-FF8A0D0365EC}"/>
    <dgm:cxn modelId="{63F00CA9-0613-4137-BEBC-BA406E00F0CE}" type="presOf" srcId="{D7DA5109-4961-447A-96B0-409EF0B01120}" destId="{4A2489C8-341C-46C9-9EA8-9A701FC7CF17}" srcOrd="0" destOrd="0" presId="urn:microsoft.com/office/officeart/2018/2/layout/IconVerticalSolidList"/>
    <dgm:cxn modelId="{781700BD-62F7-407C-AC72-5C71A1F2E06D}" type="presOf" srcId="{A239866F-2430-491D-BBF1-7B6EA36EE6A6}" destId="{D0890A79-7E43-42BD-9DF1-2B138B3F4289}" srcOrd="0" destOrd="0" presId="urn:microsoft.com/office/officeart/2018/2/layout/IconVerticalSolidList"/>
    <dgm:cxn modelId="{4F5A17D0-6657-43B2-9484-F2A099C6CF15}" srcId="{91AD9A5A-8FBE-41C0-AC3F-DF6B9438AAA8}" destId="{A239866F-2430-491D-BBF1-7B6EA36EE6A6}" srcOrd="2" destOrd="0" parTransId="{FD46ACA2-0D40-4CBB-97F4-15F5E4068589}" sibTransId="{4979FD77-164E-4840-AB14-6EA3AD1F1C6D}"/>
    <dgm:cxn modelId="{7A28AED5-247A-494E-AC93-96C6E9B1CC1A}" type="presOf" srcId="{91AD9A5A-8FBE-41C0-AC3F-DF6B9438AAA8}" destId="{B0F11B14-A77B-4089-A399-31CA008F93F2}" srcOrd="0" destOrd="0" presId="urn:microsoft.com/office/officeart/2018/2/layout/IconVerticalSolidList"/>
    <dgm:cxn modelId="{782C2E27-2F0A-4258-8335-CF13C4B59D2B}" type="presParOf" srcId="{B0F11B14-A77B-4089-A399-31CA008F93F2}" destId="{613F0FFA-443A-4546-B20C-6482327288FD}" srcOrd="0" destOrd="0" presId="urn:microsoft.com/office/officeart/2018/2/layout/IconVerticalSolidList"/>
    <dgm:cxn modelId="{CE65ADED-E322-4DBE-B71F-02F16133BB1D}" type="presParOf" srcId="{613F0FFA-443A-4546-B20C-6482327288FD}" destId="{AAB5A9D0-1EDE-4714-AEE6-313B2BD5851D}" srcOrd="0" destOrd="0" presId="urn:microsoft.com/office/officeart/2018/2/layout/IconVerticalSolidList"/>
    <dgm:cxn modelId="{CC7711B3-17C5-4979-AF96-2BAE881BAD7A}" type="presParOf" srcId="{613F0FFA-443A-4546-B20C-6482327288FD}" destId="{DFF73005-C9DC-4C4D-8951-77E006AFA21C}" srcOrd="1" destOrd="0" presId="urn:microsoft.com/office/officeart/2018/2/layout/IconVerticalSolidList"/>
    <dgm:cxn modelId="{F0DE4C2C-2542-4DA8-AC27-58D34C2C13B9}" type="presParOf" srcId="{613F0FFA-443A-4546-B20C-6482327288FD}" destId="{8B11D5B3-1340-4C10-9D1F-9FE69BF9F2CA}" srcOrd="2" destOrd="0" presId="urn:microsoft.com/office/officeart/2018/2/layout/IconVerticalSolidList"/>
    <dgm:cxn modelId="{992B8A29-9716-4131-BB41-3C4D0BF8A622}" type="presParOf" srcId="{613F0FFA-443A-4546-B20C-6482327288FD}" destId="{4A2489C8-341C-46C9-9EA8-9A701FC7CF17}" srcOrd="3" destOrd="0" presId="urn:microsoft.com/office/officeart/2018/2/layout/IconVerticalSolidList"/>
    <dgm:cxn modelId="{8DC76B07-BB5F-4D6C-AB14-45117E7F2934}" type="presParOf" srcId="{B0F11B14-A77B-4089-A399-31CA008F93F2}" destId="{E030359B-9E3D-4AEC-8E9B-1EC082EF80BB}" srcOrd="1" destOrd="0" presId="urn:microsoft.com/office/officeart/2018/2/layout/IconVerticalSolidList"/>
    <dgm:cxn modelId="{ADC58AE1-1EA3-4372-80E9-CF1041FA9B19}" type="presParOf" srcId="{B0F11B14-A77B-4089-A399-31CA008F93F2}" destId="{EE0A742C-1152-48A8-8043-9139A0B78ED1}" srcOrd="2" destOrd="0" presId="urn:microsoft.com/office/officeart/2018/2/layout/IconVerticalSolidList"/>
    <dgm:cxn modelId="{64DD4D3E-40F4-43B9-8D62-AA0D7527FF6B}" type="presParOf" srcId="{EE0A742C-1152-48A8-8043-9139A0B78ED1}" destId="{4620F9D5-4353-4F55-B531-8A314A261AAF}" srcOrd="0" destOrd="0" presId="urn:microsoft.com/office/officeart/2018/2/layout/IconVerticalSolidList"/>
    <dgm:cxn modelId="{C9C40A0E-9ED5-4E57-9447-FECDF06131BE}" type="presParOf" srcId="{EE0A742C-1152-48A8-8043-9139A0B78ED1}" destId="{FE281467-9133-48A9-B823-18DAE59E1A72}" srcOrd="1" destOrd="0" presId="urn:microsoft.com/office/officeart/2018/2/layout/IconVerticalSolidList"/>
    <dgm:cxn modelId="{2F1A5095-1F6B-4E47-A231-DE4414E96AF9}" type="presParOf" srcId="{EE0A742C-1152-48A8-8043-9139A0B78ED1}" destId="{D9AE0CAA-DA10-4F99-B8B5-F1DB4AA8ABE1}" srcOrd="2" destOrd="0" presId="urn:microsoft.com/office/officeart/2018/2/layout/IconVerticalSolidList"/>
    <dgm:cxn modelId="{B22EC59B-6F17-44F2-8495-882EB900BAA7}" type="presParOf" srcId="{EE0A742C-1152-48A8-8043-9139A0B78ED1}" destId="{EDA2D251-5FBC-4495-AC5E-A2835E4E1853}" srcOrd="3" destOrd="0" presId="urn:microsoft.com/office/officeart/2018/2/layout/IconVerticalSolidList"/>
    <dgm:cxn modelId="{EEB50873-A968-4E84-81FC-07087D03E81D}" type="presParOf" srcId="{B0F11B14-A77B-4089-A399-31CA008F93F2}" destId="{C1D90541-4E12-4014-B6C6-65D4779ED24E}" srcOrd="3" destOrd="0" presId="urn:microsoft.com/office/officeart/2018/2/layout/IconVerticalSolidList"/>
    <dgm:cxn modelId="{2AE33FD3-AB0F-4720-98BC-B29ED1A1C06F}" type="presParOf" srcId="{B0F11B14-A77B-4089-A399-31CA008F93F2}" destId="{18D61776-6754-4DCD-AD47-2AC267B585EC}" srcOrd="4" destOrd="0" presId="urn:microsoft.com/office/officeart/2018/2/layout/IconVerticalSolidList"/>
    <dgm:cxn modelId="{A7799EE3-1E60-4978-90A2-B2A80E1B4C93}" type="presParOf" srcId="{18D61776-6754-4DCD-AD47-2AC267B585EC}" destId="{518AF22E-04F8-423C-8B9C-18846E40578B}" srcOrd="0" destOrd="0" presId="urn:microsoft.com/office/officeart/2018/2/layout/IconVerticalSolidList"/>
    <dgm:cxn modelId="{1204382F-3C1B-450D-B126-1214501CFB4F}" type="presParOf" srcId="{18D61776-6754-4DCD-AD47-2AC267B585EC}" destId="{52066E3E-E793-46F1-8FFB-4A9D59A5549C}" srcOrd="1" destOrd="0" presId="urn:microsoft.com/office/officeart/2018/2/layout/IconVerticalSolidList"/>
    <dgm:cxn modelId="{ADE79DA7-C97C-45BD-94F4-A223ED3D9634}" type="presParOf" srcId="{18D61776-6754-4DCD-AD47-2AC267B585EC}" destId="{132342FB-FA54-47FF-891A-3304F515D5BF}" srcOrd="2" destOrd="0" presId="urn:microsoft.com/office/officeart/2018/2/layout/IconVerticalSolidList"/>
    <dgm:cxn modelId="{D7D0D7CB-0038-4C9A-A952-12A0198D6547}" type="presParOf" srcId="{18D61776-6754-4DCD-AD47-2AC267B585EC}" destId="{D0890A79-7E43-42BD-9DF1-2B138B3F428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1AD9A5A-8FBE-41C0-AC3F-DF6B9438AAA8}"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B0F11B14-A77B-4089-A399-31CA008F93F2}" type="pres">
      <dgm:prSet presAssocID="{91AD9A5A-8FBE-41C0-AC3F-DF6B9438AAA8}" presName="root" presStyleCnt="0">
        <dgm:presLayoutVars>
          <dgm:dir/>
          <dgm:resizeHandles val="exact"/>
        </dgm:presLayoutVars>
      </dgm:prSet>
      <dgm:spPr/>
    </dgm:pt>
  </dgm:ptLst>
  <dgm:cxnLst>
    <dgm:cxn modelId="{7A28AED5-247A-494E-AC93-96C6E9B1CC1A}" type="presOf" srcId="{91AD9A5A-8FBE-41C0-AC3F-DF6B9438AAA8}" destId="{B0F11B14-A77B-4089-A399-31CA008F93F2}" srcOrd="0"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B6B81DB-311A-476E-8815-B3F590CF118B}"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46266B6F-B018-4C87-A1C5-1FB46841DCA1}">
      <dgm:prSet/>
      <dgm:spPr/>
      <dgm:t>
        <a:bodyPr/>
        <a:lstStyle/>
        <a:p>
          <a:r>
            <a:rPr lang="en-GB"/>
            <a:t>In 2019, Travelodge made headlines as part of TripAdvisor’s fake review scandal.</a:t>
          </a:r>
          <a:endParaRPr lang="en-US"/>
        </a:p>
      </dgm:t>
    </dgm:pt>
    <dgm:pt modelId="{282B768A-1F0F-4358-87E1-16A5FAB768A4}" type="parTrans" cxnId="{DCDAC0FB-1D1A-4FC0-9D72-83FEADEFEE4C}">
      <dgm:prSet/>
      <dgm:spPr/>
      <dgm:t>
        <a:bodyPr/>
        <a:lstStyle/>
        <a:p>
          <a:endParaRPr lang="en-US"/>
        </a:p>
      </dgm:t>
    </dgm:pt>
    <dgm:pt modelId="{B0A5116D-2985-419D-941F-126DC4DC3359}" type="sibTrans" cxnId="{DCDAC0FB-1D1A-4FC0-9D72-83FEADEFEE4C}">
      <dgm:prSet/>
      <dgm:spPr/>
      <dgm:t>
        <a:bodyPr/>
        <a:lstStyle/>
        <a:p>
          <a:endParaRPr lang="en-US"/>
        </a:p>
      </dgm:t>
    </dgm:pt>
    <dgm:pt modelId="{028593A3-F630-4E11-B93E-F622663C71CC}">
      <dgm:prSet/>
      <dgm:spPr/>
      <dgm:t>
        <a:bodyPr/>
        <a:lstStyle/>
        <a:p>
          <a:r>
            <a:rPr lang="en-GB"/>
            <a:t>Some Travelodge hotels received hundreds of 5-star reviews</a:t>
          </a:r>
          <a:endParaRPr lang="en-US"/>
        </a:p>
      </dgm:t>
    </dgm:pt>
    <dgm:pt modelId="{E3F4B16C-7F49-4A66-8965-6819F43CC8B7}" type="parTrans" cxnId="{AEA99EC6-9222-4C52-869B-9E136F78E2E9}">
      <dgm:prSet/>
      <dgm:spPr/>
      <dgm:t>
        <a:bodyPr/>
        <a:lstStyle/>
        <a:p>
          <a:endParaRPr lang="en-US"/>
        </a:p>
      </dgm:t>
    </dgm:pt>
    <dgm:pt modelId="{CA9A8E74-D84B-411C-91F1-2EB93EED22DE}" type="sibTrans" cxnId="{AEA99EC6-9222-4C52-869B-9E136F78E2E9}">
      <dgm:prSet/>
      <dgm:spPr/>
      <dgm:t>
        <a:bodyPr/>
        <a:lstStyle/>
        <a:p>
          <a:endParaRPr lang="en-US"/>
        </a:p>
      </dgm:t>
    </dgm:pt>
    <dgm:pt modelId="{3C256C87-02B4-4724-ADF1-0DB481A4B973}">
      <dgm:prSet/>
      <dgm:spPr/>
      <dgm:t>
        <a:bodyPr/>
        <a:lstStyle/>
        <a:p>
          <a:r>
            <a:rPr lang="en-GB" b="0" i="0"/>
            <a:t>At two Travelodge hotels, almost half of the hundreds of 5-star reviews – 48% and 40% respectively – came from first-time contributors. In contrast the figure for once-only 3-star reviews was much lower.</a:t>
          </a:r>
          <a:endParaRPr lang="en-US"/>
        </a:p>
      </dgm:t>
    </dgm:pt>
    <dgm:pt modelId="{DA004106-A58C-41CC-B591-3D929D3C65E2}" type="parTrans" cxnId="{D9F81A81-CA2E-4393-8313-8D0F5263DC89}">
      <dgm:prSet/>
      <dgm:spPr/>
      <dgm:t>
        <a:bodyPr/>
        <a:lstStyle/>
        <a:p>
          <a:endParaRPr lang="en-US"/>
        </a:p>
      </dgm:t>
    </dgm:pt>
    <dgm:pt modelId="{E1CCAC49-52AA-497D-907C-531178DED487}" type="sibTrans" cxnId="{D9F81A81-CA2E-4393-8313-8D0F5263DC89}">
      <dgm:prSet/>
      <dgm:spPr/>
      <dgm:t>
        <a:bodyPr/>
        <a:lstStyle/>
        <a:p>
          <a:endParaRPr lang="en-US"/>
        </a:p>
      </dgm:t>
    </dgm:pt>
    <dgm:pt modelId="{064D8BFD-F1E5-4F1F-8EE5-90FD34AA2450}">
      <dgm:prSet/>
      <dgm:spPr/>
      <dgm:t>
        <a:bodyPr/>
        <a:lstStyle/>
        <a:p>
          <a:r>
            <a:rPr lang="en-GB" dirty="0"/>
            <a:t>A red warning badge is issued to warn travellers that reviews may have been manipulated by the business.</a:t>
          </a:r>
          <a:endParaRPr lang="en-US" dirty="0"/>
        </a:p>
      </dgm:t>
    </dgm:pt>
    <dgm:pt modelId="{35E94CAE-5F3E-4D73-9047-54495C1BF874}" type="parTrans" cxnId="{258BCF02-4298-428D-8036-39E5277D8DA9}">
      <dgm:prSet/>
      <dgm:spPr/>
      <dgm:t>
        <a:bodyPr/>
        <a:lstStyle/>
        <a:p>
          <a:endParaRPr lang="en-US"/>
        </a:p>
      </dgm:t>
    </dgm:pt>
    <dgm:pt modelId="{E2E9D432-7601-4D66-BB09-1883EAC7B274}" type="sibTrans" cxnId="{258BCF02-4298-428D-8036-39E5277D8DA9}">
      <dgm:prSet/>
      <dgm:spPr/>
      <dgm:t>
        <a:bodyPr/>
        <a:lstStyle/>
        <a:p>
          <a:endParaRPr lang="en-US"/>
        </a:p>
      </dgm:t>
    </dgm:pt>
    <dgm:pt modelId="{79A2F791-E74C-42E9-B55F-495AC61CB73C}" type="pres">
      <dgm:prSet presAssocID="{BB6B81DB-311A-476E-8815-B3F590CF118B}" presName="vert0" presStyleCnt="0">
        <dgm:presLayoutVars>
          <dgm:dir/>
          <dgm:animOne val="branch"/>
          <dgm:animLvl val="lvl"/>
        </dgm:presLayoutVars>
      </dgm:prSet>
      <dgm:spPr/>
    </dgm:pt>
    <dgm:pt modelId="{2F8F3927-A2B7-4E48-B380-6BBF3CD26DAD}" type="pres">
      <dgm:prSet presAssocID="{46266B6F-B018-4C87-A1C5-1FB46841DCA1}" presName="thickLine" presStyleLbl="alignNode1" presStyleIdx="0" presStyleCnt="4"/>
      <dgm:spPr/>
    </dgm:pt>
    <dgm:pt modelId="{73D91351-26BC-4F3E-85CB-4DEB3DC6DA6D}" type="pres">
      <dgm:prSet presAssocID="{46266B6F-B018-4C87-A1C5-1FB46841DCA1}" presName="horz1" presStyleCnt="0"/>
      <dgm:spPr/>
    </dgm:pt>
    <dgm:pt modelId="{AF285EE4-A762-4E58-A81A-05C8BA81E51F}" type="pres">
      <dgm:prSet presAssocID="{46266B6F-B018-4C87-A1C5-1FB46841DCA1}" presName="tx1" presStyleLbl="revTx" presStyleIdx="0" presStyleCnt="4"/>
      <dgm:spPr/>
    </dgm:pt>
    <dgm:pt modelId="{EA311BEA-1388-4B18-B3E3-02DF9BED8D74}" type="pres">
      <dgm:prSet presAssocID="{46266B6F-B018-4C87-A1C5-1FB46841DCA1}" presName="vert1" presStyleCnt="0"/>
      <dgm:spPr/>
    </dgm:pt>
    <dgm:pt modelId="{71231BDA-87A2-434C-B110-B659E9727079}" type="pres">
      <dgm:prSet presAssocID="{028593A3-F630-4E11-B93E-F622663C71CC}" presName="thickLine" presStyleLbl="alignNode1" presStyleIdx="1" presStyleCnt="4"/>
      <dgm:spPr/>
    </dgm:pt>
    <dgm:pt modelId="{30E55BAC-FC38-49E6-9364-96713E1A0124}" type="pres">
      <dgm:prSet presAssocID="{028593A3-F630-4E11-B93E-F622663C71CC}" presName="horz1" presStyleCnt="0"/>
      <dgm:spPr/>
    </dgm:pt>
    <dgm:pt modelId="{A83F27AE-47B5-4F55-80EC-096F50B85EB6}" type="pres">
      <dgm:prSet presAssocID="{028593A3-F630-4E11-B93E-F622663C71CC}" presName="tx1" presStyleLbl="revTx" presStyleIdx="1" presStyleCnt="4"/>
      <dgm:spPr/>
    </dgm:pt>
    <dgm:pt modelId="{2A533E38-6845-47E8-AA8A-9889A6A9985C}" type="pres">
      <dgm:prSet presAssocID="{028593A3-F630-4E11-B93E-F622663C71CC}" presName="vert1" presStyleCnt="0"/>
      <dgm:spPr/>
    </dgm:pt>
    <dgm:pt modelId="{D92B7A86-906F-4967-960F-1255C7306984}" type="pres">
      <dgm:prSet presAssocID="{3C256C87-02B4-4724-ADF1-0DB481A4B973}" presName="thickLine" presStyleLbl="alignNode1" presStyleIdx="2" presStyleCnt="4"/>
      <dgm:spPr/>
    </dgm:pt>
    <dgm:pt modelId="{74487863-1048-470C-A35B-A49AB2F3AD8B}" type="pres">
      <dgm:prSet presAssocID="{3C256C87-02B4-4724-ADF1-0DB481A4B973}" presName="horz1" presStyleCnt="0"/>
      <dgm:spPr/>
    </dgm:pt>
    <dgm:pt modelId="{6A16EF33-D956-4660-AE6E-8B4268B10355}" type="pres">
      <dgm:prSet presAssocID="{3C256C87-02B4-4724-ADF1-0DB481A4B973}" presName="tx1" presStyleLbl="revTx" presStyleIdx="2" presStyleCnt="4"/>
      <dgm:spPr/>
    </dgm:pt>
    <dgm:pt modelId="{E68EB723-5918-42B3-9CC7-FB3725B3F5B6}" type="pres">
      <dgm:prSet presAssocID="{3C256C87-02B4-4724-ADF1-0DB481A4B973}" presName="vert1" presStyleCnt="0"/>
      <dgm:spPr/>
    </dgm:pt>
    <dgm:pt modelId="{D76AF189-356B-4AE0-B337-EC332F30DC8E}" type="pres">
      <dgm:prSet presAssocID="{064D8BFD-F1E5-4F1F-8EE5-90FD34AA2450}" presName="thickLine" presStyleLbl="alignNode1" presStyleIdx="3" presStyleCnt="4"/>
      <dgm:spPr/>
    </dgm:pt>
    <dgm:pt modelId="{87A3559E-2876-4F4A-B675-C6A77FBB320E}" type="pres">
      <dgm:prSet presAssocID="{064D8BFD-F1E5-4F1F-8EE5-90FD34AA2450}" presName="horz1" presStyleCnt="0"/>
      <dgm:spPr/>
    </dgm:pt>
    <dgm:pt modelId="{9E2BFF6E-AB59-4FD2-8768-3CAFCE9E12B0}" type="pres">
      <dgm:prSet presAssocID="{064D8BFD-F1E5-4F1F-8EE5-90FD34AA2450}" presName="tx1" presStyleLbl="revTx" presStyleIdx="3" presStyleCnt="4"/>
      <dgm:spPr/>
    </dgm:pt>
    <dgm:pt modelId="{F885D27C-BBF7-452B-965F-BCE96BFE8AB6}" type="pres">
      <dgm:prSet presAssocID="{064D8BFD-F1E5-4F1F-8EE5-90FD34AA2450}" presName="vert1" presStyleCnt="0"/>
      <dgm:spPr/>
    </dgm:pt>
  </dgm:ptLst>
  <dgm:cxnLst>
    <dgm:cxn modelId="{258BCF02-4298-428D-8036-39E5277D8DA9}" srcId="{BB6B81DB-311A-476E-8815-B3F590CF118B}" destId="{064D8BFD-F1E5-4F1F-8EE5-90FD34AA2450}" srcOrd="3" destOrd="0" parTransId="{35E94CAE-5F3E-4D73-9047-54495C1BF874}" sibTransId="{E2E9D432-7601-4D66-BB09-1883EAC7B274}"/>
    <dgm:cxn modelId="{9A78090A-5B57-4207-863B-AB303D8D9C37}" type="presOf" srcId="{3C256C87-02B4-4724-ADF1-0DB481A4B973}" destId="{6A16EF33-D956-4660-AE6E-8B4268B10355}" srcOrd="0" destOrd="0" presId="urn:microsoft.com/office/officeart/2008/layout/LinedList"/>
    <dgm:cxn modelId="{6E95F76E-CE8A-4D00-AD0F-1AFC48E06858}" type="presOf" srcId="{46266B6F-B018-4C87-A1C5-1FB46841DCA1}" destId="{AF285EE4-A762-4E58-A81A-05C8BA81E51F}" srcOrd="0" destOrd="0" presId="urn:microsoft.com/office/officeart/2008/layout/LinedList"/>
    <dgm:cxn modelId="{D9F81A81-CA2E-4393-8313-8D0F5263DC89}" srcId="{BB6B81DB-311A-476E-8815-B3F590CF118B}" destId="{3C256C87-02B4-4724-ADF1-0DB481A4B973}" srcOrd="2" destOrd="0" parTransId="{DA004106-A58C-41CC-B591-3D929D3C65E2}" sibTransId="{E1CCAC49-52AA-497D-907C-531178DED487}"/>
    <dgm:cxn modelId="{B2487286-A916-431B-9E85-A58ADCA1DB73}" type="presOf" srcId="{064D8BFD-F1E5-4F1F-8EE5-90FD34AA2450}" destId="{9E2BFF6E-AB59-4FD2-8768-3CAFCE9E12B0}" srcOrd="0" destOrd="0" presId="urn:microsoft.com/office/officeart/2008/layout/LinedList"/>
    <dgm:cxn modelId="{CFB64894-2542-4A1D-9871-7E5774810298}" type="presOf" srcId="{028593A3-F630-4E11-B93E-F622663C71CC}" destId="{A83F27AE-47B5-4F55-80EC-096F50B85EB6}" srcOrd="0" destOrd="0" presId="urn:microsoft.com/office/officeart/2008/layout/LinedList"/>
    <dgm:cxn modelId="{D88671A5-D163-4F22-A864-FFDC0F60265F}" type="presOf" srcId="{BB6B81DB-311A-476E-8815-B3F590CF118B}" destId="{79A2F791-E74C-42E9-B55F-495AC61CB73C}" srcOrd="0" destOrd="0" presId="urn:microsoft.com/office/officeart/2008/layout/LinedList"/>
    <dgm:cxn modelId="{AEA99EC6-9222-4C52-869B-9E136F78E2E9}" srcId="{BB6B81DB-311A-476E-8815-B3F590CF118B}" destId="{028593A3-F630-4E11-B93E-F622663C71CC}" srcOrd="1" destOrd="0" parTransId="{E3F4B16C-7F49-4A66-8965-6819F43CC8B7}" sibTransId="{CA9A8E74-D84B-411C-91F1-2EB93EED22DE}"/>
    <dgm:cxn modelId="{DCDAC0FB-1D1A-4FC0-9D72-83FEADEFEE4C}" srcId="{BB6B81DB-311A-476E-8815-B3F590CF118B}" destId="{46266B6F-B018-4C87-A1C5-1FB46841DCA1}" srcOrd="0" destOrd="0" parTransId="{282B768A-1F0F-4358-87E1-16A5FAB768A4}" sibTransId="{B0A5116D-2985-419D-941F-126DC4DC3359}"/>
    <dgm:cxn modelId="{017675DD-025E-4BBF-A398-07EDC1AB0C45}" type="presParOf" srcId="{79A2F791-E74C-42E9-B55F-495AC61CB73C}" destId="{2F8F3927-A2B7-4E48-B380-6BBF3CD26DAD}" srcOrd="0" destOrd="0" presId="urn:microsoft.com/office/officeart/2008/layout/LinedList"/>
    <dgm:cxn modelId="{3E40D677-87C4-4F39-A099-AA5E8BA1A7CB}" type="presParOf" srcId="{79A2F791-E74C-42E9-B55F-495AC61CB73C}" destId="{73D91351-26BC-4F3E-85CB-4DEB3DC6DA6D}" srcOrd="1" destOrd="0" presId="urn:microsoft.com/office/officeart/2008/layout/LinedList"/>
    <dgm:cxn modelId="{66FBB09B-CB70-4593-886F-1BD217F2C85E}" type="presParOf" srcId="{73D91351-26BC-4F3E-85CB-4DEB3DC6DA6D}" destId="{AF285EE4-A762-4E58-A81A-05C8BA81E51F}" srcOrd="0" destOrd="0" presId="urn:microsoft.com/office/officeart/2008/layout/LinedList"/>
    <dgm:cxn modelId="{E05A4340-3542-4B17-9FF8-4BAF5607EBFA}" type="presParOf" srcId="{73D91351-26BC-4F3E-85CB-4DEB3DC6DA6D}" destId="{EA311BEA-1388-4B18-B3E3-02DF9BED8D74}" srcOrd="1" destOrd="0" presId="urn:microsoft.com/office/officeart/2008/layout/LinedList"/>
    <dgm:cxn modelId="{86D871DE-3C02-4B47-98AC-EC2EEDF76288}" type="presParOf" srcId="{79A2F791-E74C-42E9-B55F-495AC61CB73C}" destId="{71231BDA-87A2-434C-B110-B659E9727079}" srcOrd="2" destOrd="0" presId="urn:microsoft.com/office/officeart/2008/layout/LinedList"/>
    <dgm:cxn modelId="{7BAD692B-32A8-41CB-A36E-FEEB65B30734}" type="presParOf" srcId="{79A2F791-E74C-42E9-B55F-495AC61CB73C}" destId="{30E55BAC-FC38-49E6-9364-96713E1A0124}" srcOrd="3" destOrd="0" presId="urn:microsoft.com/office/officeart/2008/layout/LinedList"/>
    <dgm:cxn modelId="{36C6546E-FA82-47DE-A4B6-10F5105EBB31}" type="presParOf" srcId="{30E55BAC-FC38-49E6-9364-96713E1A0124}" destId="{A83F27AE-47B5-4F55-80EC-096F50B85EB6}" srcOrd="0" destOrd="0" presId="urn:microsoft.com/office/officeart/2008/layout/LinedList"/>
    <dgm:cxn modelId="{C704E3E5-5244-43F0-8083-4730DF875093}" type="presParOf" srcId="{30E55BAC-FC38-49E6-9364-96713E1A0124}" destId="{2A533E38-6845-47E8-AA8A-9889A6A9985C}" srcOrd="1" destOrd="0" presId="urn:microsoft.com/office/officeart/2008/layout/LinedList"/>
    <dgm:cxn modelId="{705A8AC8-712D-4AF9-9D93-B6A3E183DC88}" type="presParOf" srcId="{79A2F791-E74C-42E9-B55F-495AC61CB73C}" destId="{D92B7A86-906F-4967-960F-1255C7306984}" srcOrd="4" destOrd="0" presId="urn:microsoft.com/office/officeart/2008/layout/LinedList"/>
    <dgm:cxn modelId="{C4C32678-27DD-4D56-9409-6243DF177446}" type="presParOf" srcId="{79A2F791-E74C-42E9-B55F-495AC61CB73C}" destId="{74487863-1048-470C-A35B-A49AB2F3AD8B}" srcOrd="5" destOrd="0" presId="urn:microsoft.com/office/officeart/2008/layout/LinedList"/>
    <dgm:cxn modelId="{103E9BCD-1060-403D-B41D-E3647F37DE1E}" type="presParOf" srcId="{74487863-1048-470C-A35B-A49AB2F3AD8B}" destId="{6A16EF33-D956-4660-AE6E-8B4268B10355}" srcOrd="0" destOrd="0" presId="urn:microsoft.com/office/officeart/2008/layout/LinedList"/>
    <dgm:cxn modelId="{8A35F64D-FEDA-4A29-84B8-CBD3640485AB}" type="presParOf" srcId="{74487863-1048-470C-A35B-A49AB2F3AD8B}" destId="{E68EB723-5918-42B3-9CC7-FB3725B3F5B6}" srcOrd="1" destOrd="0" presId="urn:microsoft.com/office/officeart/2008/layout/LinedList"/>
    <dgm:cxn modelId="{97CAF1FE-C7BC-44D0-9B3D-3C319D637DB1}" type="presParOf" srcId="{79A2F791-E74C-42E9-B55F-495AC61CB73C}" destId="{D76AF189-356B-4AE0-B337-EC332F30DC8E}" srcOrd="6" destOrd="0" presId="urn:microsoft.com/office/officeart/2008/layout/LinedList"/>
    <dgm:cxn modelId="{F4AEB201-D081-4FAE-9E4A-C49C2383D8C1}" type="presParOf" srcId="{79A2F791-E74C-42E9-B55F-495AC61CB73C}" destId="{87A3559E-2876-4F4A-B675-C6A77FBB320E}" srcOrd="7" destOrd="0" presId="urn:microsoft.com/office/officeart/2008/layout/LinedList"/>
    <dgm:cxn modelId="{EE1DCEE6-9186-4710-83F3-7CD265388234}" type="presParOf" srcId="{87A3559E-2876-4F4A-B675-C6A77FBB320E}" destId="{9E2BFF6E-AB59-4FD2-8768-3CAFCE9E12B0}" srcOrd="0" destOrd="0" presId="urn:microsoft.com/office/officeart/2008/layout/LinedList"/>
    <dgm:cxn modelId="{183955D0-601C-426D-854C-D44CB9BE6E49}" type="presParOf" srcId="{87A3559E-2876-4F4A-B675-C6A77FBB320E}" destId="{F885D27C-BBF7-452B-965F-BCE96BFE8AB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F13ED7-4B51-4C17-84E9-13345CDE8923}">
      <dsp:nvSpPr>
        <dsp:cNvPr id="0" name=""/>
        <dsp:cNvSpPr/>
      </dsp:nvSpPr>
      <dsp:spPr>
        <a:xfrm>
          <a:off x="0" y="1842"/>
          <a:ext cx="4316598"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AD97AE9-6757-4238-927D-0902BE4BF82F}">
      <dsp:nvSpPr>
        <dsp:cNvPr id="0" name=""/>
        <dsp:cNvSpPr/>
      </dsp:nvSpPr>
      <dsp:spPr>
        <a:xfrm>
          <a:off x="0" y="1842"/>
          <a:ext cx="4316598" cy="12564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dirty="0"/>
            <a:t>TripAdvisor</a:t>
          </a:r>
          <a:r>
            <a:rPr lang="en-GB" sz="1800" kern="1200" dirty="0"/>
            <a:t> is a website that contains advice, opinions, reviews and information on travel destinations and related products and services worldwide.</a:t>
          </a:r>
          <a:endParaRPr lang="en-US" sz="1800" kern="1200" dirty="0"/>
        </a:p>
      </dsp:txBody>
      <dsp:txXfrm>
        <a:off x="0" y="1842"/>
        <a:ext cx="4316598" cy="1256441"/>
      </dsp:txXfrm>
    </dsp:sp>
    <dsp:sp modelId="{DDFF074B-3B55-438D-96E3-3E713540D4DC}">
      <dsp:nvSpPr>
        <dsp:cNvPr id="0" name=""/>
        <dsp:cNvSpPr/>
      </dsp:nvSpPr>
      <dsp:spPr>
        <a:xfrm>
          <a:off x="0" y="1258284"/>
          <a:ext cx="4316598"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AB4389D-D9DE-4C84-B320-50EAD8ACA0C2}">
      <dsp:nvSpPr>
        <dsp:cNvPr id="0" name=""/>
        <dsp:cNvSpPr/>
      </dsp:nvSpPr>
      <dsp:spPr>
        <a:xfrm>
          <a:off x="0" y="1258284"/>
          <a:ext cx="4316598" cy="12564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Its main purpose is to </a:t>
          </a:r>
          <a:r>
            <a:rPr lang="en-GB" sz="1800" b="0" i="0" kern="1200" dirty="0"/>
            <a:t>assist customers in gathering travel information, posting reviews and opinions of travel-related content and engaging in interactive travel forums.</a:t>
          </a:r>
          <a:endParaRPr lang="en-US" sz="1800" kern="1200" dirty="0"/>
        </a:p>
      </dsp:txBody>
      <dsp:txXfrm>
        <a:off x="0" y="1258284"/>
        <a:ext cx="4316598" cy="1256441"/>
      </dsp:txXfrm>
    </dsp:sp>
    <dsp:sp modelId="{3636D2EC-7D7C-4B97-81FB-E0A4FEF7446A}">
      <dsp:nvSpPr>
        <dsp:cNvPr id="0" name=""/>
        <dsp:cNvSpPr/>
      </dsp:nvSpPr>
      <dsp:spPr>
        <a:xfrm>
          <a:off x="0" y="2514725"/>
          <a:ext cx="4316598"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B258D72-B68E-4305-8F8C-83961D176F8E}">
      <dsp:nvSpPr>
        <dsp:cNvPr id="0" name=""/>
        <dsp:cNvSpPr/>
      </dsp:nvSpPr>
      <dsp:spPr>
        <a:xfrm>
          <a:off x="0" y="2514725"/>
          <a:ext cx="4316598" cy="12564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TripAdvisor </a:t>
          </a:r>
          <a:r>
            <a:rPr lang="en-GB" sz="1800" b="0" i="0" kern="1200"/>
            <a:t>“Traveller Ranking”: ranks places of interest and/or tour operators on TripAdvisor, based on traveller reviews in accordance with the Popularity Index, using the same method as stated above.</a:t>
          </a:r>
          <a:endParaRPr lang="en-US" sz="1800" kern="1200"/>
        </a:p>
      </dsp:txBody>
      <dsp:txXfrm>
        <a:off x="0" y="2514725"/>
        <a:ext cx="4316598" cy="125644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B5A9D0-1EDE-4714-AEE6-313B2BD5851D}">
      <dsp:nvSpPr>
        <dsp:cNvPr id="0" name=""/>
        <dsp:cNvSpPr/>
      </dsp:nvSpPr>
      <dsp:spPr>
        <a:xfrm>
          <a:off x="0" y="531"/>
          <a:ext cx="78867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F73005-C9DC-4C4D-8951-77E006AFA21C}">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2489C8-341C-46C9-9EA8-9A701FC7CF17}">
      <dsp:nvSpPr>
        <dsp:cNvPr id="0" name=""/>
        <dsp:cNvSpPr/>
      </dsp:nvSpPr>
      <dsp:spPr>
        <a:xfrm>
          <a:off x="1435590" y="531"/>
          <a:ext cx="64511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ctr" defTabSz="1111250">
            <a:lnSpc>
              <a:spcPct val="100000"/>
            </a:lnSpc>
            <a:spcBef>
              <a:spcPct val="0"/>
            </a:spcBef>
            <a:spcAft>
              <a:spcPct val="35000"/>
            </a:spcAft>
            <a:buNone/>
          </a:pPr>
          <a:r>
            <a:rPr lang="en-GB" sz="2500" b="0" i="0" kern="1200" dirty="0"/>
            <a:t>It comes down to one simple fact: consumers trust other consumers.</a:t>
          </a:r>
          <a:endParaRPr lang="en-US" sz="2500" b="0" kern="1200" dirty="0"/>
        </a:p>
      </dsp:txBody>
      <dsp:txXfrm>
        <a:off x="1435590" y="531"/>
        <a:ext cx="6451109" cy="1242935"/>
      </dsp:txXfrm>
    </dsp:sp>
    <dsp:sp modelId="{4620F9D5-4353-4F55-B531-8A314A261AAF}">
      <dsp:nvSpPr>
        <dsp:cNvPr id="0" name=""/>
        <dsp:cNvSpPr/>
      </dsp:nvSpPr>
      <dsp:spPr>
        <a:xfrm>
          <a:off x="0" y="1554201"/>
          <a:ext cx="78867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281467-9133-48A9-B823-18DAE59E1A72}">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DA2D251-5FBC-4495-AC5E-A2835E4E1853}">
      <dsp:nvSpPr>
        <dsp:cNvPr id="0" name=""/>
        <dsp:cNvSpPr/>
      </dsp:nvSpPr>
      <dsp:spPr>
        <a:xfrm>
          <a:off x="1435590" y="1554201"/>
          <a:ext cx="64511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ctr" defTabSz="1111250">
            <a:lnSpc>
              <a:spcPct val="100000"/>
            </a:lnSpc>
            <a:spcBef>
              <a:spcPct val="0"/>
            </a:spcBef>
            <a:spcAft>
              <a:spcPct val="35000"/>
            </a:spcAft>
            <a:buNone/>
          </a:pPr>
          <a:r>
            <a:rPr lang="en-GB" sz="2500" i="0" kern="1200" dirty="0"/>
            <a:t>Your volume of TripAdvisor reviews impacts your competitive positioning</a:t>
          </a:r>
          <a:endParaRPr lang="en-US" sz="2500" kern="1200" dirty="0"/>
        </a:p>
      </dsp:txBody>
      <dsp:txXfrm>
        <a:off x="1435590" y="1554201"/>
        <a:ext cx="6451109" cy="1242935"/>
      </dsp:txXfrm>
    </dsp:sp>
    <dsp:sp modelId="{518AF22E-04F8-423C-8B9C-18846E40578B}">
      <dsp:nvSpPr>
        <dsp:cNvPr id="0" name=""/>
        <dsp:cNvSpPr/>
      </dsp:nvSpPr>
      <dsp:spPr>
        <a:xfrm>
          <a:off x="0" y="3107870"/>
          <a:ext cx="78867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066E3E-E793-46F1-8FFB-4A9D59A5549C}">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0890A79-7E43-42BD-9DF1-2B138B3F4289}">
      <dsp:nvSpPr>
        <dsp:cNvPr id="0" name=""/>
        <dsp:cNvSpPr/>
      </dsp:nvSpPr>
      <dsp:spPr>
        <a:xfrm>
          <a:off x="1435590" y="3107870"/>
          <a:ext cx="64511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ctr" defTabSz="1111250">
            <a:lnSpc>
              <a:spcPct val="100000"/>
            </a:lnSpc>
            <a:spcBef>
              <a:spcPct val="0"/>
            </a:spcBef>
            <a:spcAft>
              <a:spcPct val="35000"/>
            </a:spcAft>
            <a:buNone/>
          </a:pPr>
          <a:r>
            <a:rPr lang="en-GB" sz="2500" i="0" kern="1200" dirty="0"/>
            <a:t>Negative reviews always outweigh positive ones: which is why responding is critical</a:t>
          </a:r>
          <a:endParaRPr lang="en-US" sz="2500" kern="1200" dirty="0"/>
        </a:p>
      </dsp:txBody>
      <dsp:txXfrm>
        <a:off x="1435590" y="3107870"/>
        <a:ext cx="6451109" cy="124293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8F3927-A2B7-4E48-B380-6BBF3CD26DAD}">
      <dsp:nvSpPr>
        <dsp:cNvPr id="0" name=""/>
        <dsp:cNvSpPr/>
      </dsp:nvSpPr>
      <dsp:spPr>
        <a:xfrm>
          <a:off x="0" y="0"/>
          <a:ext cx="78867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285EE4-A762-4E58-A81A-05C8BA81E51F}">
      <dsp:nvSpPr>
        <dsp:cNvPr id="0" name=""/>
        <dsp:cNvSpPr/>
      </dsp:nvSpPr>
      <dsp:spPr>
        <a:xfrm>
          <a:off x="0" y="0"/>
          <a:ext cx="7886700" cy="11744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In 2019, Travelodge made headlines as part of TripAdvisor’s fake review scandal.</a:t>
          </a:r>
          <a:endParaRPr lang="en-US" sz="2100" kern="1200"/>
        </a:p>
      </dsp:txBody>
      <dsp:txXfrm>
        <a:off x="0" y="0"/>
        <a:ext cx="7886700" cy="1174491"/>
      </dsp:txXfrm>
    </dsp:sp>
    <dsp:sp modelId="{71231BDA-87A2-434C-B110-B659E9727079}">
      <dsp:nvSpPr>
        <dsp:cNvPr id="0" name=""/>
        <dsp:cNvSpPr/>
      </dsp:nvSpPr>
      <dsp:spPr>
        <a:xfrm>
          <a:off x="0" y="1174491"/>
          <a:ext cx="78867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3F27AE-47B5-4F55-80EC-096F50B85EB6}">
      <dsp:nvSpPr>
        <dsp:cNvPr id="0" name=""/>
        <dsp:cNvSpPr/>
      </dsp:nvSpPr>
      <dsp:spPr>
        <a:xfrm>
          <a:off x="0" y="1174491"/>
          <a:ext cx="7886700" cy="11744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Some Travelodge hotels received hundreds of 5-star reviews</a:t>
          </a:r>
          <a:endParaRPr lang="en-US" sz="2100" kern="1200"/>
        </a:p>
      </dsp:txBody>
      <dsp:txXfrm>
        <a:off x="0" y="1174491"/>
        <a:ext cx="7886700" cy="1174491"/>
      </dsp:txXfrm>
    </dsp:sp>
    <dsp:sp modelId="{D92B7A86-906F-4967-960F-1255C7306984}">
      <dsp:nvSpPr>
        <dsp:cNvPr id="0" name=""/>
        <dsp:cNvSpPr/>
      </dsp:nvSpPr>
      <dsp:spPr>
        <a:xfrm>
          <a:off x="0" y="2348982"/>
          <a:ext cx="78867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16EF33-D956-4660-AE6E-8B4268B10355}">
      <dsp:nvSpPr>
        <dsp:cNvPr id="0" name=""/>
        <dsp:cNvSpPr/>
      </dsp:nvSpPr>
      <dsp:spPr>
        <a:xfrm>
          <a:off x="0" y="2348982"/>
          <a:ext cx="7886700" cy="11744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0" i="0" kern="1200"/>
            <a:t>At two Travelodge hotels, almost half of the hundreds of 5-star reviews – 48% and 40% respectively – came from first-time contributors. In contrast the figure for once-only 3-star reviews was much lower.</a:t>
          </a:r>
          <a:endParaRPr lang="en-US" sz="2100" kern="1200"/>
        </a:p>
      </dsp:txBody>
      <dsp:txXfrm>
        <a:off x="0" y="2348982"/>
        <a:ext cx="7886700" cy="1174491"/>
      </dsp:txXfrm>
    </dsp:sp>
    <dsp:sp modelId="{D76AF189-356B-4AE0-B337-EC332F30DC8E}">
      <dsp:nvSpPr>
        <dsp:cNvPr id="0" name=""/>
        <dsp:cNvSpPr/>
      </dsp:nvSpPr>
      <dsp:spPr>
        <a:xfrm>
          <a:off x="0" y="3523473"/>
          <a:ext cx="78867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2BFF6E-AB59-4FD2-8768-3CAFCE9E12B0}">
      <dsp:nvSpPr>
        <dsp:cNvPr id="0" name=""/>
        <dsp:cNvSpPr/>
      </dsp:nvSpPr>
      <dsp:spPr>
        <a:xfrm>
          <a:off x="0" y="3523473"/>
          <a:ext cx="7886700" cy="11744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A red warning badge is issued to warn travellers that reviews may have been manipulated by the business.</a:t>
          </a:r>
          <a:endParaRPr lang="en-US" sz="2100" kern="1200" dirty="0"/>
        </a:p>
      </dsp:txBody>
      <dsp:txXfrm>
        <a:off x="0" y="3523473"/>
        <a:ext cx="7886700" cy="1174491"/>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5CC9E45-7E8F-4CE7-BF95-B6D7A3203536}" type="datetimeFigureOut">
              <a:rPr lang="en-GB" smtClean="0"/>
              <a:t>04/12/2025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D9EC008-0B91-40AD-9825-687341AE31BB}" type="slidenum">
              <a:rPr lang="en-GB" smtClean="0"/>
              <a:t>‹#›</a:t>
            </a:fld>
            <a:endParaRPr lang="en-GB"/>
          </a:p>
        </p:txBody>
      </p:sp>
    </p:spTree>
    <p:extLst>
      <p:ext uri="{BB962C8B-B14F-4D97-AF65-F5344CB8AC3E}">
        <p14:creationId xmlns:p14="http://schemas.microsoft.com/office/powerpoint/2010/main" val="9998050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forms.office.com/Pages/DesignPageV2.aspx?subpage=design&amp;FormId=-REPTm4EBUWcuNshUjEeIerjBMES6JJLo-ewF6Uqb7tUQUZNV0VVQjVKNklCTVZSQ00yUEVJT1NXMS4u&amp;Token=e2074924dfe348c187a864002b156a40" TargetMode="External"/><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forms.office.com/Pages/DesignPageV2.aspx?subpage=design&amp;FormId=-REPTm4EBUWcuNshUjEeIerjBMES6JJLo-ewF6Uqb7tUQUZNV0VVQjVKNklCTVZSQ00yUEVJT1NXMS4u&amp;Token=e2074924dfe348c187a864002b156a40" TargetMode="External"/><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EA2DC1-ED92-4CE3-BD6B-DA397AE0D1F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174980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-online/offline</a:t>
            </a:r>
          </a:p>
          <a:p>
            <a:r>
              <a:rPr lang="en-GB" dirty="0"/>
              <a:t>-word-of-mouth, emails, surveys, online (TripAdvisor, third-party booking channels like Booking.com, Expedia, Hotels.com), Google Business Profile etc.</a:t>
            </a:r>
          </a:p>
          <a:p>
            <a:r>
              <a:rPr lang="en-GB" b="1" dirty="0"/>
              <a:t>Answers can include:</a:t>
            </a:r>
          </a:p>
          <a:p>
            <a:pPr marL="171450" indent="-171450">
              <a:buFontTx/>
              <a:buChar char="-"/>
            </a:pPr>
            <a:r>
              <a:rPr lang="en-GB" b="0" dirty="0"/>
              <a:t>TripAdvisor </a:t>
            </a:r>
          </a:p>
          <a:p>
            <a:pPr marL="171450" indent="-171450">
              <a:buFontTx/>
              <a:buChar char="-"/>
            </a:pPr>
            <a:r>
              <a:rPr lang="en-GB" b="0" dirty="0"/>
              <a:t>Google reviews </a:t>
            </a:r>
          </a:p>
          <a:p>
            <a:pPr marL="171450" indent="-171450">
              <a:buFontTx/>
              <a:buChar char="-"/>
            </a:pPr>
            <a:r>
              <a:rPr lang="en-GB" b="0" dirty="0"/>
              <a:t>Company website</a:t>
            </a:r>
          </a:p>
          <a:p>
            <a:pPr marL="171450" indent="-171450">
              <a:buFontTx/>
              <a:buChar char="-"/>
            </a:pPr>
            <a:r>
              <a:rPr lang="en-GB" b="0" dirty="0"/>
              <a:t>Booking.com </a:t>
            </a:r>
          </a:p>
          <a:p>
            <a:pPr marL="171450" indent="-171450">
              <a:buFontTx/>
              <a:buChar char="-"/>
            </a:pPr>
            <a:r>
              <a:rPr lang="en-GB" b="0" dirty="0"/>
              <a:t>Could be a guest book left in the reception of a hotel </a:t>
            </a:r>
          </a:p>
          <a:p>
            <a:pPr marL="171450" indent="-171450">
              <a:buFontTx/>
              <a:buChar char="-"/>
            </a:pPr>
            <a:r>
              <a:rPr lang="en-GB" b="0" dirty="0"/>
              <a:t>Could be a feedback card left in a hotel room</a:t>
            </a:r>
          </a:p>
          <a:p>
            <a:pPr marL="171450" indent="-171450">
              <a:buFontTx/>
              <a:buChar char="-"/>
            </a:pPr>
            <a:endParaRPr lang="en-GB" b="1" dirty="0"/>
          </a:p>
        </p:txBody>
      </p:sp>
      <p:sp>
        <p:nvSpPr>
          <p:cNvPr id="4" name="Slide Number Placeholder 3"/>
          <p:cNvSpPr>
            <a:spLocks noGrp="1"/>
          </p:cNvSpPr>
          <p:nvPr>
            <p:ph type="sldNum" sz="quarter" idx="5"/>
          </p:nvPr>
        </p:nvSpPr>
        <p:spPr/>
        <p:txBody>
          <a:bodyPr/>
          <a:lstStyle/>
          <a:p>
            <a:fld id="{5D9EC008-0B91-40AD-9825-687341AE31BB}" type="slidenum">
              <a:rPr lang="en-GB" smtClean="0"/>
              <a:t>4</a:t>
            </a:fld>
            <a:endParaRPr lang="en-GB"/>
          </a:p>
        </p:txBody>
      </p:sp>
    </p:spTree>
    <p:extLst>
      <p:ext uri="{BB962C8B-B14F-4D97-AF65-F5344CB8AC3E}">
        <p14:creationId xmlns:p14="http://schemas.microsoft.com/office/powerpoint/2010/main" val="2060272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Make sure students consider both online and offline reputation </a:t>
            </a:r>
          </a:p>
          <a:p>
            <a:endParaRPr lang="en-GB" dirty="0"/>
          </a:p>
          <a:p>
            <a:r>
              <a:rPr lang="en-GB" dirty="0"/>
              <a:t>But especially online reputation as this is essentially what we use most know when making a decision on what to buy, where to stay, where to visit. </a:t>
            </a:r>
          </a:p>
        </p:txBody>
      </p:sp>
      <p:sp>
        <p:nvSpPr>
          <p:cNvPr id="4" name="Slide Number Placeholder 3"/>
          <p:cNvSpPr>
            <a:spLocks noGrp="1"/>
          </p:cNvSpPr>
          <p:nvPr>
            <p:ph type="sldNum" sz="quarter" idx="5"/>
          </p:nvPr>
        </p:nvSpPr>
        <p:spPr/>
        <p:txBody>
          <a:bodyPr/>
          <a:lstStyle/>
          <a:p>
            <a:fld id="{5D9EC008-0B91-40AD-9825-687341AE31BB}" type="slidenum">
              <a:rPr lang="en-GB" smtClean="0"/>
              <a:t>6</a:t>
            </a:fld>
            <a:endParaRPr lang="en-GB"/>
          </a:p>
        </p:txBody>
      </p:sp>
    </p:spTree>
    <p:extLst>
      <p:ext uri="{BB962C8B-B14F-4D97-AF65-F5344CB8AC3E}">
        <p14:creationId xmlns:p14="http://schemas.microsoft.com/office/powerpoint/2010/main" val="19648475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Try to get discussions around:</a:t>
            </a:r>
          </a:p>
          <a:p>
            <a:pPr marL="171450" indent="-171450">
              <a:buFontTx/>
              <a:buChar char="-"/>
            </a:pPr>
            <a:r>
              <a:rPr lang="en-GB" dirty="0"/>
              <a:t>Being present on social media</a:t>
            </a:r>
          </a:p>
          <a:p>
            <a:pPr marL="171450" indent="-171450">
              <a:buFontTx/>
              <a:buChar char="-"/>
            </a:pPr>
            <a:r>
              <a:rPr lang="en-GB" dirty="0"/>
              <a:t>Having a good relationship with the press/media</a:t>
            </a:r>
          </a:p>
          <a:p>
            <a:pPr marL="171450" indent="-171450">
              <a:buFontTx/>
              <a:buChar char="-"/>
            </a:pPr>
            <a:r>
              <a:rPr lang="en-GB" dirty="0"/>
              <a:t>Encouraging guests to leave reviews</a:t>
            </a:r>
          </a:p>
          <a:p>
            <a:pPr marL="171450" indent="-171450">
              <a:buFontTx/>
              <a:buChar char="-"/>
            </a:pPr>
            <a:r>
              <a:rPr lang="en-GB" dirty="0"/>
              <a:t>Have an accessible website</a:t>
            </a:r>
          </a:p>
        </p:txBody>
      </p:sp>
      <p:sp>
        <p:nvSpPr>
          <p:cNvPr id="4" name="Slide Number Placeholder 3"/>
          <p:cNvSpPr>
            <a:spLocks noGrp="1"/>
          </p:cNvSpPr>
          <p:nvPr>
            <p:ph type="sldNum" sz="quarter" idx="5"/>
          </p:nvPr>
        </p:nvSpPr>
        <p:spPr/>
        <p:txBody>
          <a:bodyPr/>
          <a:lstStyle/>
          <a:p>
            <a:fld id="{5D9EC008-0B91-40AD-9825-687341AE31BB}" type="slidenum">
              <a:rPr lang="en-GB" smtClean="0"/>
              <a:t>7</a:t>
            </a:fld>
            <a:endParaRPr lang="en-GB"/>
          </a:p>
        </p:txBody>
      </p:sp>
    </p:spTree>
    <p:extLst>
      <p:ext uri="{BB962C8B-B14F-4D97-AF65-F5344CB8AC3E}">
        <p14:creationId xmlns:p14="http://schemas.microsoft.com/office/powerpoint/2010/main" val="19467200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 this video to recap discussions</a:t>
            </a:r>
          </a:p>
          <a:p>
            <a:endParaRPr lang="en-GB" dirty="0"/>
          </a:p>
          <a:p>
            <a:r>
              <a:rPr lang="en-GB" dirty="0"/>
              <a:t>https://youtu.be/yburSJGrXDU </a:t>
            </a:r>
          </a:p>
        </p:txBody>
      </p:sp>
      <p:sp>
        <p:nvSpPr>
          <p:cNvPr id="4" name="Slide Number Placeholder 3"/>
          <p:cNvSpPr>
            <a:spLocks noGrp="1"/>
          </p:cNvSpPr>
          <p:nvPr>
            <p:ph type="sldNum" sz="quarter" idx="5"/>
          </p:nvPr>
        </p:nvSpPr>
        <p:spPr/>
        <p:txBody>
          <a:bodyPr/>
          <a:lstStyle/>
          <a:p>
            <a:fld id="{5D9EC008-0B91-40AD-9825-687341AE31BB}" type="slidenum">
              <a:rPr lang="en-GB" smtClean="0"/>
              <a:t>8</a:t>
            </a:fld>
            <a:endParaRPr lang="en-GB"/>
          </a:p>
        </p:txBody>
      </p:sp>
    </p:spTree>
    <p:extLst>
      <p:ext uri="{BB962C8B-B14F-4D97-AF65-F5344CB8AC3E}">
        <p14:creationId xmlns:p14="http://schemas.microsoft.com/office/powerpoint/2010/main" val="31696163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-TripAdvisor first launched in February 2000.</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454214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latinLnBrk="0"/>
            <a:r>
              <a:rPr lang="en-GB" b="0" i="0" dirty="0">
                <a:solidFill>
                  <a:srgbClr val="212121"/>
                </a:solidFill>
                <a:effectLst/>
                <a:latin typeface="PT Serif" panose="020B0604020202020204" pitchFamily="18" charset="0"/>
              </a:rPr>
              <a:t>Researchers combined TripAdvisor metrics—including property listings, page views, reviews and average review scores—with Tourism Economics’ existing model of global tourism flows. They found that when TripAdvisor metrics were included in the data, the model accuracy was improved and helped to explain some of the more rapid growth over the past few years.</a:t>
            </a:r>
          </a:p>
          <a:p>
            <a:pPr algn="l" latinLnBrk="0"/>
            <a:r>
              <a:rPr lang="en-GB" b="0" i="0" dirty="0">
                <a:solidFill>
                  <a:srgbClr val="212121"/>
                </a:solidFill>
                <a:effectLst/>
                <a:latin typeface="PT Serif" panose="020B0604020202020204" pitchFamily="18" charset="0"/>
              </a:rPr>
              <a:t>What does that mean? TripAdvisor helped to create more travel demand. Researchers found that TripAdvisor reviews had an effect on the volume of trips taken as well as spend. Review scores had a further impact on the length of stay and average spend.</a:t>
            </a:r>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663976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CCF6D5-EDD3-10A7-FE79-BE174CE03AB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07A53A1-F258-2D69-9583-125E2F4799F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3425C77-8B8D-58BB-B610-6DB4EF7A598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0F05BB7-FEAA-7309-4948-068B603B9A40}"/>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123528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-TripAdvisor first launched in February 2000.</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145839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Get them to link this back to reputation and its potential negative impacts</a:t>
            </a:r>
          </a:p>
          <a:p>
            <a:endParaRPr lang="en-GB" dirty="0"/>
          </a:p>
          <a:p>
            <a:r>
              <a:rPr lang="en-GB" dirty="0"/>
              <a:t>But also, some students might mention the legal issues and potential fines a business can receive if found to be doing this (This is something that will be discussed in a few slides time)</a:t>
            </a:r>
          </a:p>
        </p:txBody>
      </p:sp>
      <p:sp>
        <p:nvSpPr>
          <p:cNvPr id="4" name="Slide Number Placeholder 3"/>
          <p:cNvSpPr>
            <a:spLocks noGrp="1"/>
          </p:cNvSpPr>
          <p:nvPr>
            <p:ph type="sldNum" sz="quarter" idx="5"/>
          </p:nvPr>
        </p:nvSpPr>
        <p:spPr/>
        <p:txBody>
          <a:bodyPr/>
          <a:lstStyle/>
          <a:p>
            <a:fld id="{5D9EC008-0B91-40AD-9825-687341AE31BB}" type="slidenum">
              <a:rPr lang="en-GB" smtClean="0"/>
              <a:t>14</a:t>
            </a:fld>
            <a:endParaRPr lang="en-GB"/>
          </a:p>
        </p:txBody>
      </p:sp>
    </p:spTree>
    <p:extLst>
      <p:ext uri="{BB962C8B-B14F-4D97-AF65-F5344CB8AC3E}">
        <p14:creationId xmlns:p14="http://schemas.microsoft.com/office/powerpoint/2010/main" val="33248588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000000"/>
                </a:solidFill>
                <a:effectLst/>
                <a:latin typeface="ProximaNova"/>
              </a:rPr>
              <a:t>Recap what has potentially been discussed </a:t>
            </a:r>
            <a:endParaRPr lang="en-GB" dirty="0"/>
          </a:p>
          <a:p>
            <a:endParaRPr lang="en-GB" dirty="0"/>
          </a:p>
        </p:txBody>
      </p:sp>
      <p:sp>
        <p:nvSpPr>
          <p:cNvPr id="4" name="Slide Number Placeholder 3"/>
          <p:cNvSpPr>
            <a:spLocks noGrp="1"/>
          </p:cNvSpPr>
          <p:nvPr>
            <p:ph type="sldNum" sz="quarter" idx="5"/>
          </p:nvPr>
        </p:nvSpPr>
        <p:spPr/>
        <p:txBody>
          <a:bodyPr/>
          <a:lstStyle/>
          <a:p>
            <a:fld id="{5D9EC008-0B91-40AD-9825-687341AE31BB}" type="slidenum">
              <a:rPr lang="en-GB" smtClean="0"/>
              <a:t>15</a:t>
            </a:fld>
            <a:endParaRPr lang="en-GB"/>
          </a:p>
        </p:txBody>
      </p:sp>
    </p:spTree>
    <p:extLst>
      <p:ext uri="{BB962C8B-B14F-4D97-AF65-F5344CB8AC3E}">
        <p14:creationId xmlns:p14="http://schemas.microsoft.com/office/powerpoint/2010/main" val="31404554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to recap/ pick out what was mentioned in the </a:t>
            </a:r>
            <a:r>
              <a:rPr lang="en-GB" dirty="0" err="1"/>
              <a:t>tripadvisor</a:t>
            </a:r>
            <a:r>
              <a:rPr lang="en-GB" dirty="0"/>
              <a:t> video</a:t>
            </a:r>
          </a:p>
          <a:p>
            <a:endParaRPr lang="en-GB" dirty="0"/>
          </a:p>
          <a:p>
            <a:r>
              <a:rPr lang="en-GB" dirty="0"/>
              <a:t>This is also a case study/ practical example that student might decide to mention in the report when decision reputation management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6947089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-2008: </a:t>
            </a:r>
            <a:r>
              <a:rPr lang="en-GB" b="0" i="0" dirty="0">
                <a:solidFill>
                  <a:srgbClr val="141414"/>
                </a:solidFill>
                <a:effectLst/>
                <a:latin typeface="ReithSans"/>
              </a:rPr>
              <a:t>Under this legislation, a trader commits an offence if they "engage in a commercial practice which is a misleading action" which cause the average consumer to buy something they would not have otherwise. These actions include "the nature of the sales process" but do not specifically refer to reviews.</a:t>
            </a:r>
          </a:p>
          <a:p>
            <a:r>
              <a:rPr lang="en-GB" b="0" i="0" dirty="0">
                <a:solidFill>
                  <a:srgbClr val="141414"/>
                </a:solidFill>
                <a:effectLst/>
                <a:latin typeface="ReithSans"/>
              </a:rPr>
              <a:t>-2016: It ordered marketing company Total SEO to remove more than 800 fake reviews which were posted for 86 small businesses on 26 different websites between 2014 and 2015. It warned those who write or arrange fake reviews risk acting unlawfully.</a:t>
            </a:r>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8283429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46A739-585B-4A2A-9EA9-1776062F10F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7EE82ED-0110-C472-3F62-D56A92ABA95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7F8184D-93C9-DE30-8B88-8F931BFB85C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CBA133D-1B74-29A2-1951-323B2947B9DB}"/>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9124382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does it happen? Some reasons are highlighted here</a:t>
            </a:r>
          </a:p>
        </p:txBody>
      </p:sp>
      <p:sp>
        <p:nvSpPr>
          <p:cNvPr id="4" name="Slide Number Placeholder 3"/>
          <p:cNvSpPr>
            <a:spLocks noGrp="1"/>
          </p:cNvSpPr>
          <p:nvPr>
            <p:ph type="sldNum" sz="quarter" idx="5"/>
          </p:nvPr>
        </p:nvSpPr>
        <p:spPr/>
        <p:txBody>
          <a:bodyPr/>
          <a:lstStyle/>
          <a:p>
            <a:fld id="{5D9EC008-0B91-40AD-9825-687341AE31BB}" type="slidenum">
              <a:rPr lang="en-GB" smtClean="0"/>
              <a:t>21</a:t>
            </a:fld>
            <a:endParaRPr lang="en-GB"/>
          </a:p>
        </p:txBody>
      </p:sp>
    </p:spTree>
    <p:extLst>
      <p:ext uri="{BB962C8B-B14F-4D97-AF65-F5344CB8AC3E}">
        <p14:creationId xmlns:p14="http://schemas.microsoft.com/office/powerpoint/2010/main" val="248967901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3137297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Moving on from fake reviews to review management and feedback. </a:t>
            </a:r>
          </a:p>
          <a:p>
            <a:endParaRPr lang="en-GB" dirty="0"/>
          </a:p>
          <a:p>
            <a:r>
              <a:rPr lang="en-GB" dirty="0"/>
              <a:t>Get students discussing the importance of responding to reviews . </a:t>
            </a:r>
          </a:p>
        </p:txBody>
      </p:sp>
      <p:sp>
        <p:nvSpPr>
          <p:cNvPr id="4" name="Slide Number Placeholder 3"/>
          <p:cNvSpPr>
            <a:spLocks noGrp="1"/>
          </p:cNvSpPr>
          <p:nvPr>
            <p:ph type="sldNum" sz="quarter" idx="5"/>
          </p:nvPr>
        </p:nvSpPr>
        <p:spPr/>
        <p:txBody>
          <a:bodyPr/>
          <a:lstStyle/>
          <a:p>
            <a:fld id="{5D9EC008-0B91-40AD-9825-687341AE31BB}" type="slidenum">
              <a:rPr lang="en-GB" smtClean="0"/>
              <a:t>23</a:t>
            </a:fld>
            <a:endParaRPr lang="en-GB"/>
          </a:p>
        </p:txBody>
      </p:sp>
    </p:spTree>
    <p:extLst>
      <p:ext uri="{BB962C8B-B14F-4D97-AF65-F5344CB8AC3E}">
        <p14:creationId xmlns:p14="http://schemas.microsoft.com/office/powerpoint/2010/main" val="56028372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statistics to support the importance of responding to a review</a:t>
            </a:r>
          </a:p>
        </p:txBody>
      </p:sp>
      <p:sp>
        <p:nvSpPr>
          <p:cNvPr id="4" name="Slide Number Placeholder 3"/>
          <p:cNvSpPr>
            <a:spLocks noGrp="1"/>
          </p:cNvSpPr>
          <p:nvPr>
            <p:ph type="sldNum" sz="quarter" idx="5"/>
          </p:nvPr>
        </p:nvSpPr>
        <p:spPr/>
        <p:txBody>
          <a:bodyPr/>
          <a:lstStyle/>
          <a:p>
            <a:fld id="{5D9EC008-0B91-40AD-9825-687341AE31BB}" type="slidenum">
              <a:rPr lang="en-GB" smtClean="0"/>
              <a:t>24</a:t>
            </a:fld>
            <a:endParaRPr lang="en-GB"/>
          </a:p>
        </p:txBody>
      </p:sp>
    </p:spTree>
    <p:extLst>
      <p:ext uri="{BB962C8B-B14F-4D97-AF65-F5344CB8AC3E}">
        <p14:creationId xmlns:p14="http://schemas.microsoft.com/office/powerpoint/2010/main" val="423338912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D9EC008-0B91-40AD-9825-687341AE31BB}" type="slidenum">
              <a:rPr lang="en-GB" smtClean="0"/>
              <a:t>25</a:t>
            </a:fld>
            <a:endParaRPr lang="en-GB"/>
          </a:p>
        </p:txBody>
      </p:sp>
    </p:spTree>
    <p:extLst>
      <p:ext uri="{BB962C8B-B14F-4D97-AF65-F5344CB8AC3E}">
        <p14:creationId xmlns:p14="http://schemas.microsoft.com/office/powerpoint/2010/main" val="124514465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1475B"/>
                </a:solidFill>
                <a:effectLst/>
                <a:latin typeface="Poppins" panose="00000500000000000000" pitchFamily="2" charset="0"/>
              </a:rPr>
              <a:t>The review is glowing, so it’s hard for management to get the response wrong, but Natalia &amp; Kostas get it particularly right with their succinct reply. They address the reviewer by their username, and reiterate that the review was 5 stars, and that guests are happy despite “the situation”. </a:t>
            </a:r>
          </a:p>
          <a:p>
            <a:pPr algn="l"/>
            <a:r>
              <a:rPr lang="en-GB" b="0" i="0" u="none" strike="noStrike" dirty="0">
                <a:solidFill>
                  <a:srgbClr val="31475B"/>
                </a:solidFill>
                <a:effectLst/>
                <a:latin typeface="Poppins" panose="00000500000000000000" pitchFamily="2" charset="0"/>
              </a:rPr>
              <a:t>Their gratitude for both the review and the custom seems sincere, and as an added bonus, the response is well-formatted, making it easy to read. Although they don’t include their job title, from the context of the review readers will have no doubt that the people at Elounda Heights put guest experience first. </a:t>
            </a:r>
          </a:p>
          <a:p>
            <a:endParaRPr lang="en-GB" dirty="0"/>
          </a:p>
        </p:txBody>
      </p:sp>
      <p:sp>
        <p:nvSpPr>
          <p:cNvPr id="4" name="Slide Number Placeholder 3"/>
          <p:cNvSpPr>
            <a:spLocks noGrp="1"/>
          </p:cNvSpPr>
          <p:nvPr>
            <p:ph type="sldNum" sz="quarter" idx="5"/>
          </p:nvPr>
        </p:nvSpPr>
        <p:spPr/>
        <p:txBody>
          <a:bodyPr/>
          <a:lstStyle/>
          <a:p>
            <a:fld id="{5D9EC008-0B91-40AD-9825-687341AE31BB}" type="slidenum">
              <a:rPr lang="en-GB" smtClean="0"/>
              <a:t>26</a:t>
            </a:fld>
            <a:endParaRPr lang="en-GB"/>
          </a:p>
        </p:txBody>
      </p:sp>
    </p:spTree>
    <p:extLst>
      <p:ext uri="{BB962C8B-B14F-4D97-AF65-F5344CB8AC3E}">
        <p14:creationId xmlns:p14="http://schemas.microsoft.com/office/powerpoint/2010/main" val="221940301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10 -15 mins to complete (longer is necessary)</a:t>
            </a:r>
          </a:p>
          <a:p>
            <a:r>
              <a:rPr lang="en-GB" dirty="0"/>
              <a:t>Then spend some time afterwards sharing the responses (</a:t>
            </a:r>
            <a:r>
              <a:rPr lang="en-GB" i="1" dirty="0"/>
              <a:t>You can watch as the responses come in on Forms and pick out the best ones to read out in class or share you screen with some good ones on)</a:t>
            </a:r>
            <a:endParaRPr lang="en-GB" dirty="0"/>
          </a:p>
          <a:p>
            <a:endParaRPr lang="en-GB" dirty="0"/>
          </a:p>
          <a:p>
            <a:r>
              <a:rPr lang="en-GB" dirty="0"/>
              <a:t>Discuss things like how personal or generic the response what e.g. in the positive hotel example did any mention that they will specifically thank Grace and Mya for the service? This would show a good personal touch to the response. </a:t>
            </a:r>
          </a:p>
          <a:p>
            <a:endParaRPr lang="en-GB" dirty="0"/>
          </a:p>
          <a:p>
            <a:r>
              <a:rPr lang="en-GB" dirty="0"/>
              <a:t>Student link:  https://forms.office.com/e/gBw2hWRRiq</a:t>
            </a:r>
          </a:p>
          <a:p>
            <a:endParaRPr lang="en-GB" dirty="0"/>
          </a:p>
          <a:p>
            <a:r>
              <a:rPr lang="en-GB" dirty="0"/>
              <a:t>Response </a:t>
            </a:r>
            <a:r>
              <a:rPr lang="en-GB" dirty="0" err="1"/>
              <a:t>colab</a:t>
            </a:r>
            <a:r>
              <a:rPr lang="en-GB" dirty="0"/>
              <a:t> link: </a:t>
            </a:r>
            <a:r>
              <a:rPr lang="en-GB" dirty="0">
                <a:hlinkClick r:id="rId3"/>
              </a:rPr>
              <a:t>Task - Write a response to these reviews – Collaboration</a:t>
            </a:r>
            <a:endParaRPr lang="en-GB" dirty="0"/>
          </a:p>
        </p:txBody>
      </p:sp>
      <p:sp>
        <p:nvSpPr>
          <p:cNvPr id="4" name="Slide Number Placeholder 3"/>
          <p:cNvSpPr>
            <a:spLocks noGrp="1"/>
          </p:cNvSpPr>
          <p:nvPr>
            <p:ph type="sldNum" sz="quarter" idx="5"/>
          </p:nvPr>
        </p:nvSpPr>
        <p:spPr/>
        <p:txBody>
          <a:bodyPr/>
          <a:lstStyle/>
          <a:p>
            <a:fld id="{5D9EC008-0B91-40AD-9825-687341AE31BB}" type="slidenum">
              <a:rPr lang="en-GB" smtClean="0"/>
              <a:t>29</a:t>
            </a:fld>
            <a:endParaRPr lang="en-GB"/>
          </a:p>
        </p:txBody>
      </p:sp>
    </p:spTree>
    <p:extLst>
      <p:ext uri="{BB962C8B-B14F-4D97-AF65-F5344CB8AC3E}">
        <p14:creationId xmlns:p14="http://schemas.microsoft.com/office/powerpoint/2010/main" val="337592990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B457F4-BD75-5FB8-85AC-59C4A60AEA5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827DBC4-7799-971F-3A21-F6F988389EF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9D5EA17-F0DE-E743-F2B8-CB68DA57C06E}"/>
              </a:ext>
            </a:extLst>
          </p:cNvPr>
          <p:cNvSpPr>
            <a:spLocks noGrp="1"/>
          </p:cNvSpPr>
          <p:nvPr>
            <p:ph type="body" idx="1"/>
          </p:nvPr>
        </p:nvSpPr>
        <p:spPr/>
        <p:txBody>
          <a:bodyPr/>
          <a:lstStyle/>
          <a:p>
            <a:r>
              <a:rPr lang="en-GB" dirty="0"/>
              <a:t>10 -15 mins to complete (longer is necessary)</a:t>
            </a:r>
          </a:p>
          <a:p>
            <a:r>
              <a:rPr lang="en-GB" dirty="0"/>
              <a:t>Then spend some time afterwards sharing the responses (</a:t>
            </a:r>
            <a:r>
              <a:rPr lang="en-GB" i="1" dirty="0"/>
              <a:t>You can watch as the responses come in on Forms and pick out the best ones to read out in class or share you screen with some good ones on)</a:t>
            </a:r>
            <a:endParaRPr lang="en-GB" dirty="0"/>
          </a:p>
          <a:p>
            <a:endParaRPr lang="en-GB" dirty="0"/>
          </a:p>
          <a:p>
            <a:r>
              <a:rPr lang="en-GB" dirty="0"/>
              <a:t>Discuss things like how personal or generic the response what e.g. in the positive hotel example did any mention that they will specifically thank Grace and Mya for the service? This would show a good personal touch to the response. </a:t>
            </a:r>
          </a:p>
          <a:p>
            <a:endParaRPr lang="en-GB" dirty="0"/>
          </a:p>
          <a:p>
            <a:r>
              <a:rPr lang="en-GB" dirty="0"/>
              <a:t>Student link:  https://forms.office.com/e/gBw2hWRRiq</a:t>
            </a:r>
          </a:p>
          <a:p>
            <a:endParaRPr lang="en-GB" dirty="0"/>
          </a:p>
          <a:p>
            <a:r>
              <a:rPr lang="en-GB" dirty="0"/>
              <a:t>Response </a:t>
            </a:r>
            <a:r>
              <a:rPr lang="en-GB" dirty="0" err="1"/>
              <a:t>colab</a:t>
            </a:r>
            <a:r>
              <a:rPr lang="en-GB" dirty="0"/>
              <a:t> link: </a:t>
            </a:r>
            <a:r>
              <a:rPr lang="en-GB" dirty="0">
                <a:hlinkClick r:id="rId3"/>
              </a:rPr>
              <a:t>Task - Write a response to these reviews – Collaboration</a:t>
            </a:r>
            <a:endParaRPr lang="en-GB" dirty="0"/>
          </a:p>
        </p:txBody>
      </p:sp>
      <p:sp>
        <p:nvSpPr>
          <p:cNvPr id="4" name="Slide Number Placeholder 3">
            <a:extLst>
              <a:ext uri="{FF2B5EF4-FFF2-40B4-BE49-F238E27FC236}">
                <a16:creationId xmlns:a16="http://schemas.microsoft.com/office/drawing/2014/main" id="{BA15EC06-8EAE-A639-E457-49C1D0D3F070}"/>
              </a:ext>
            </a:extLst>
          </p:cNvPr>
          <p:cNvSpPr>
            <a:spLocks noGrp="1"/>
          </p:cNvSpPr>
          <p:nvPr>
            <p:ph type="sldNum" sz="quarter" idx="5"/>
          </p:nvPr>
        </p:nvSpPr>
        <p:spPr/>
        <p:txBody>
          <a:bodyPr/>
          <a:lstStyle/>
          <a:p>
            <a:fld id="{5D9EC008-0B91-40AD-9825-687341AE31BB}" type="slidenum">
              <a:rPr lang="en-GB" smtClean="0"/>
              <a:t>30</a:t>
            </a:fld>
            <a:endParaRPr lang="en-GB"/>
          </a:p>
        </p:txBody>
      </p:sp>
    </p:spTree>
    <p:extLst>
      <p:ext uri="{BB962C8B-B14F-4D97-AF65-F5344CB8AC3E}">
        <p14:creationId xmlns:p14="http://schemas.microsoft.com/office/powerpoint/2010/main" val="30199093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153865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6.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41460574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2" y="1516011"/>
            <a:ext cx="10744199"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2133254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2" y="1516011"/>
            <a:ext cx="5173716"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3" y="1516008"/>
            <a:ext cx="5160433" cy="3608442"/>
          </a:xfrm>
          <a:prstGeom prst="rect">
            <a:avLst/>
          </a:prstGeom>
          <a:ln>
            <a:noFill/>
          </a:ln>
        </p:spPr>
        <p:txBody>
          <a:bodyPr/>
          <a:lstStyle>
            <a:lvl1pPr marL="0" indent="0">
              <a:buNone/>
              <a:defRPr sz="1875">
                <a:solidFill>
                  <a:schemeClr val="bg1"/>
                </a:solidFill>
                <a:latin typeface="Arial" panose="020B0604020202020204" pitchFamily="34" charset="0"/>
                <a:cs typeface="Arial" panose="020B0604020202020204" pitchFamily="34" charset="0"/>
              </a:defRPr>
            </a:lvl1pPr>
            <a:lvl2pPr marL="342900" indent="0">
              <a:buNone/>
              <a:defRPr>
                <a:solidFill>
                  <a:schemeClr val="bg1"/>
                </a:solidFill>
              </a:defRPr>
            </a:lvl2pPr>
            <a:lvl3pPr marL="685800" indent="0">
              <a:buNone/>
              <a:defRPr>
                <a:solidFill>
                  <a:schemeClr val="bg1"/>
                </a:solidFill>
              </a:defRPr>
            </a:lvl3pPr>
            <a:lvl4pPr marL="1028700" indent="0">
              <a:buNone/>
              <a:defRPr>
                <a:solidFill>
                  <a:schemeClr val="bg1"/>
                </a:solidFill>
              </a:defRPr>
            </a:lvl4pPr>
            <a:lvl5pPr marL="13716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1727727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45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12/4/2025</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14243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8"/>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12/4/2025</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3808271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41"/>
            <a:ext cx="10515600" cy="2852737"/>
          </a:xfrm>
          <a:prstGeom prst="rect">
            <a:avLst/>
          </a:prstGeom>
        </p:spPr>
        <p:txBody>
          <a:bodyPr anchor="b"/>
          <a:lstStyle>
            <a:lvl1pPr>
              <a:defRPr sz="45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6"/>
            <a:ext cx="105156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12/4/2025</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982663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8"/>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12/4/2025</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0585891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8"/>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9" y="1681163"/>
            <a:ext cx="5158316"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9"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12/4/2025</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939823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8"/>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12/4/2025</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09914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12/4/2025</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030346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8"/>
            <a:ext cx="617220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12/4/2025</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4583158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8"/>
            <a:ext cx="617220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12/4/2025</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2742312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8"/>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12/4/2025</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55772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2"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2"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12/4/2025</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647689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12/4/2025</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0545120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12/4/2025</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916807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12/4/2025</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402438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12/4/2025</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323412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12/4/2025</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3732563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12/4/2025</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914378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12/4/2025</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043872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12/4/2025</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586386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12/4/2025</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822291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12/4/2025</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314144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12/4/2025</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671577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3" y="1516013"/>
            <a:ext cx="5173716" cy="3607785"/>
          </a:xfrm>
          <a:prstGeom prst="rect">
            <a:avLst/>
          </a:prstGeom>
        </p:spPr>
        <p:txBody>
          <a:bodyPr/>
          <a:lstStyle>
            <a:lvl1pPr>
              <a:defRPr sz="1406">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00537642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72990316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86757187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24298916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79F1E6B-445D-CA46-80DE-7864B0ECB295}" type="datetimeFigureOut">
              <a:rPr lang="en-US" smtClean="0"/>
              <a:t>12/4/2025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4789251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79F1E6B-445D-CA46-80DE-7864B0ECB295}" type="datetimeFigureOut">
              <a:rPr lang="en-US" smtClean="0"/>
              <a:t>12/4/2025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430844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79F1E6B-445D-CA46-80DE-7864B0ECB295}" type="datetimeFigureOut">
              <a:rPr lang="en-US" smtClean="0"/>
              <a:t>12/4/2025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0600086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79F1E6B-445D-CA46-80DE-7864B0ECB295}" type="datetimeFigureOut">
              <a:rPr lang="en-US" smtClean="0"/>
              <a:t>12/4/2025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1819175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79F1E6B-445D-CA46-80DE-7864B0ECB295}" type="datetimeFigureOut">
              <a:rPr lang="en-US" smtClean="0"/>
              <a:t>12/4/2025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070597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79F1E6B-445D-CA46-80DE-7864B0ECB295}" type="datetimeFigureOut">
              <a:rPr lang="en-US" smtClean="0"/>
              <a:t>12/4/2025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8318118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9F1E6B-445D-CA46-80DE-7864B0ECB295}" type="datetimeFigureOut">
              <a:rPr lang="en-US" smtClean="0"/>
              <a:t>12/4/2025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301211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9F1E6B-445D-CA46-80DE-7864B0ECB295}" type="datetimeFigureOut">
              <a:rPr lang="en-US" smtClean="0"/>
              <a:t>12/4/2025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0657427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8.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12/4/2025</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14999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9.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12/4/2025</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1237689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0.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26420741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54348511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4331178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8186728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9712563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86077318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93991774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79F1E6B-445D-CA46-80DE-7864B0ECB295}" type="datetimeFigureOut">
              <a:rPr lang="en-US" smtClean="0"/>
              <a:t>12/4/2025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595126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690049332"/>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575323805"/>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8755721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3.xml"/><Relationship Id="rId1" Type="http://schemas.openxmlformats.org/officeDocument/2006/relationships/slideLayout" Target="../slideLayouts/slideLayout2.xml"/><Relationship Id="rId4"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1.xml"/><Relationship Id="rId13" Type="http://schemas.openxmlformats.org/officeDocument/2006/relationships/image" Target="../media/image3.png"/><Relationship Id="rId3" Type="http://schemas.openxmlformats.org/officeDocument/2006/relationships/slideLayout" Target="../slideLayouts/slideLayout6.xml"/><Relationship Id="rId7" Type="http://schemas.openxmlformats.org/officeDocument/2006/relationships/slideLayout" Target="../slideLayouts/slideLayout10.xml"/><Relationship Id="rId12" Type="http://schemas.openxmlformats.org/officeDocument/2006/relationships/theme" Target="../theme/theme3.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11" Type="http://schemas.openxmlformats.org/officeDocument/2006/relationships/slideLayout" Target="../slideLayouts/slideLayout14.xml"/><Relationship Id="rId5" Type="http://schemas.openxmlformats.org/officeDocument/2006/relationships/slideLayout" Target="../slideLayouts/slideLayout8.xml"/><Relationship Id="rId10" Type="http://schemas.openxmlformats.org/officeDocument/2006/relationships/slideLayout" Target="../slideLayouts/slideLayout13.xml"/><Relationship Id="rId4" Type="http://schemas.openxmlformats.org/officeDocument/2006/relationships/slideLayout" Target="../slideLayouts/slideLayout7.xml"/><Relationship Id="rId9" Type="http://schemas.openxmlformats.org/officeDocument/2006/relationships/slideLayout" Target="../slideLayouts/slideLayout12.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22.xml"/><Relationship Id="rId13" Type="http://schemas.openxmlformats.org/officeDocument/2006/relationships/image" Target="../media/image3.png"/><Relationship Id="rId3" Type="http://schemas.openxmlformats.org/officeDocument/2006/relationships/slideLayout" Target="../slideLayouts/slideLayout17.xml"/><Relationship Id="rId7" Type="http://schemas.openxmlformats.org/officeDocument/2006/relationships/slideLayout" Target="../slideLayouts/slideLayout21.xml"/><Relationship Id="rId12" Type="http://schemas.openxmlformats.org/officeDocument/2006/relationships/theme" Target="../theme/theme4.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11" Type="http://schemas.openxmlformats.org/officeDocument/2006/relationships/slideLayout" Target="../slideLayouts/slideLayout25.xml"/><Relationship Id="rId5" Type="http://schemas.openxmlformats.org/officeDocument/2006/relationships/slideLayout" Target="../slideLayouts/slideLayout19.xml"/><Relationship Id="rId10" Type="http://schemas.openxmlformats.org/officeDocument/2006/relationships/slideLayout" Target="../slideLayouts/slideLayout24.xml"/><Relationship Id="rId4" Type="http://schemas.openxmlformats.org/officeDocument/2006/relationships/slideLayout" Target="../slideLayouts/slideLayout18.xml"/><Relationship Id="rId9" Type="http://schemas.openxmlformats.org/officeDocument/2006/relationships/slideLayout" Target="../slideLayouts/slideLayout23.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5.xml"/><Relationship Id="rId1" Type="http://schemas.openxmlformats.org/officeDocument/2006/relationships/slideLayout" Target="../slideLayouts/slideLayout26.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34.xml"/><Relationship Id="rId13" Type="http://schemas.openxmlformats.org/officeDocument/2006/relationships/slideLayout" Target="../slideLayouts/slideLayout39.xml"/><Relationship Id="rId3" Type="http://schemas.openxmlformats.org/officeDocument/2006/relationships/slideLayout" Target="../slideLayouts/slideLayout29.xml"/><Relationship Id="rId7" Type="http://schemas.openxmlformats.org/officeDocument/2006/relationships/slideLayout" Target="../slideLayouts/slideLayout33.xml"/><Relationship Id="rId12" Type="http://schemas.openxmlformats.org/officeDocument/2006/relationships/slideLayout" Target="../slideLayouts/slideLayout38.xml"/><Relationship Id="rId17" Type="http://schemas.openxmlformats.org/officeDocument/2006/relationships/image" Target="../media/image3.png"/><Relationship Id="rId2" Type="http://schemas.openxmlformats.org/officeDocument/2006/relationships/slideLayout" Target="../slideLayouts/slideLayout28.xml"/><Relationship Id="rId16" Type="http://schemas.openxmlformats.org/officeDocument/2006/relationships/image" Target="../media/image4.png"/><Relationship Id="rId1" Type="http://schemas.openxmlformats.org/officeDocument/2006/relationships/slideLayout" Target="../slideLayouts/slideLayout27.xml"/><Relationship Id="rId6" Type="http://schemas.openxmlformats.org/officeDocument/2006/relationships/slideLayout" Target="../slideLayouts/slideLayout32.xml"/><Relationship Id="rId11" Type="http://schemas.openxmlformats.org/officeDocument/2006/relationships/slideLayout" Target="../slideLayouts/slideLayout37.xml"/><Relationship Id="rId5" Type="http://schemas.openxmlformats.org/officeDocument/2006/relationships/slideLayout" Target="../slideLayouts/slideLayout31.xml"/><Relationship Id="rId15" Type="http://schemas.openxmlformats.org/officeDocument/2006/relationships/theme" Target="../theme/theme6.xml"/><Relationship Id="rId10" Type="http://schemas.openxmlformats.org/officeDocument/2006/relationships/slideLayout" Target="../slideLayouts/slideLayout36.xml"/><Relationship Id="rId4" Type="http://schemas.openxmlformats.org/officeDocument/2006/relationships/slideLayout" Target="../slideLayouts/slideLayout30.xml"/><Relationship Id="rId9" Type="http://schemas.openxmlformats.org/officeDocument/2006/relationships/slideLayout" Target="../slideLayouts/slideLayout35.xml"/><Relationship Id="rId14" Type="http://schemas.openxmlformats.org/officeDocument/2006/relationships/slideLayout" Target="../slideLayouts/slideLayout40.xml"/></Relationships>
</file>

<file path=ppt/slideMasters/_rels/slideMaster7.xml.rels><?xml version="1.0" encoding="UTF-8" standalone="yes"?>
<Relationships xmlns="http://schemas.openxmlformats.org/package/2006/relationships"><Relationship Id="rId8" Type="http://schemas.openxmlformats.org/officeDocument/2006/relationships/theme" Target="../theme/theme7.xml"/><Relationship Id="rId3" Type="http://schemas.openxmlformats.org/officeDocument/2006/relationships/slideLayout" Target="../slideLayouts/slideLayout43.xml"/><Relationship Id="rId7" Type="http://schemas.openxmlformats.org/officeDocument/2006/relationships/slideLayout" Target="../slideLayouts/slideLayout47.xml"/><Relationship Id="rId2" Type="http://schemas.openxmlformats.org/officeDocument/2006/relationships/slideLayout" Target="../slideLayouts/slideLayout42.xml"/><Relationship Id="rId1" Type="http://schemas.openxmlformats.org/officeDocument/2006/relationships/slideLayout" Target="../slideLayouts/slideLayout41.xml"/><Relationship Id="rId6" Type="http://schemas.openxmlformats.org/officeDocument/2006/relationships/slideLayout" Target="../slideLayouts/slideLayout46.xml"/><Relationship Id="rId5" Type="http://schemas.openxmlformats.org/officeDocument/2006/relationships/slideLayout" Target="../slideLayouts/slideLayout45.xml"/><Relationship Id="rId4" Type="http://schemas.openxmlformats.org/officeDocument/2006/relationships/slideLayout" Target="../slideLayouts/slideLayout44.xml"/><Relationship Id="rId9" Type="http://schemas.openxmlformats.org/officeDocument/2006/relationships/image" Target="../media/image6.png"/></Relationships>
</file>

<file path=ppt/slideMasters/_rels/slideMaster8.xml.rels><?xml version="1.0" encoding="UTF-8" standalone="yes"?>
<Relationships xmlns="http://schemas.openxmlformats.org/package/2006/relationships"><Relationship Id="rId3" Type="http://schemas.openxmlformats.org/officeDocument/2006/relationships/slideLayout" Target="../slideLayouts/slideLayout50.xml"/><Relationship Id="rId2" Type="http://schemas.openxmlformats.org/officeDocument/2006/relationships/slideLayout" Target="../slideLayouts/slideLayout49.xml"/><Relationship Id="rId1" Type="http://schemas.openxmlformats.org/officeDocument/2006/relationships/slideLayout" Target="../slideLayouts/slideLayout48.xml"/><Relationship Id="rId5" Type="http://schemas.openxmlformats.org/officeDocument/2006/relationships/image" Target="../media/image7.png"/><Relationship Id="rId4" Type="http://schemas.openxmlformats.org/officeDocument/2006/relationships/theme" Target="../theme/theme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444550402"/>
      </p:ext>
    </p:extLst>
  </p:cSld>
  <p:clrMap bg1="lt1" tx1="dk1" bg2="lt2" tx2="dk2" accent1="accent1" accent2="accent2" accent3="accent3" accent4="accent4" accent5="accent5" accent6="accent6" hlink="hlink" folHlink="folHlink"/>
  <p:sldLayoutIdLst>
    <p:sldLayoutId id="2147483661" r:id="rId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618913175"/>
      </p:ext>
    </p:extLst>
  </p:cSld>
  <p:clrMap bg1="lt1" tx1="dk1" bg2="lt2" tx2="dk2" accent1="accent1" accent2="accent2" accent3="accent3" accent4="accent4" accent5="accent5" accent6="accent6" hlink="hlink" folHlink="folHlink"/>
  <p:sldLayoutIdLst>
    <p:sldLayoutId id="2147483663" r:id="rId1"/>
    <p:sldLayoutId id="2147483664" r:id="rId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237742374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358564136"/>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823784213"/>
      </p:ext>
    </p:extLst>
  </p:cSld>
  <p:clrMap bg1="lt1" tx1="dk1" bg2="lt2" tx2="dk2" accent1="accent1" accent2="accent2" accent3="accent3" accent4="accent4" accent5="accent5" accent6="accent6" hlink="hlink" folHlink="folHlink"/>
  <p:sldLayoutIdLst>
    <p:sldLayoutId id="2147483691" r:id="rId1"/>
  </p:sldLayoutIdLst>
  <p:txStyles>
    <p:titleStyle>
      <a:lvl1pPr algn="l" defTabSz="514350" rtl="0" eaLnBrk="1" latinLnBrk="0" hangingPunct="1">
        <a:lnSpc>
          <a:spcPct val="90000"/>
        </a:lnSpc>
        <a:spcBef>
          <a:spcPct val="0"/>
        </a:spcBef>
        <a:buNone/>
        <a:defRPr sz="2475" kern="1200">
          <a:solidFill>
            <a:schemeClr val="tx1"/>
          </a:solidFill>
          <a:latin typeface="+mj-lt"/>
          <a:ea typeface="+mj-ea"/>
          <a:cs typeface="+mj-cs"/>
        </a:defRPr>
      </a:lvl1pPr>
    </p:titleStyle>
    <p:bodyStyle>
      <a:lvl1pPr marL="128588" indent="-128588" algn="l" defTabSz="514350" rtl="0" eaLnBrk="1" latinLnBrk="0" hangingPunct="1">
        <a:lnSpc>
          <a:spcPct val="90000"/>
        </a:lnSpc>
        <a:spcBef>
          <a:spcPts val="563"/>
        </a:spcBef>
        <a:buFont typeface="Arial" panose="020B0604020202020204" pitchFamily="34" charset="0"/>
        <a:buChar char="•"/>
        <a:defRPr sz="1575" kern="1200">
          <a:solidFill>
            <a:schemeClr val="tx1"/>
          </a:solidFill>
          <a:latin typeface="+mn-lt"/>
          <a:ea typeface="+mn-ea"/>
          <a:cs typeface="+mn-cs"/>
        </a:defRPr>
      </a:lvl1pPr>
      <a:lvl2pPr marL="385763" indent="-128588" algn="l" defTabSz="514350" rtl="0" eaLnBrk="1" latinLnBrk="0" hangingPunct="1">
        <a:lnSpc>
          <a:spcPct val="90000"/>
        </a:lnSpc>
        <a:spcBef>
          <a:spcPts val="281"/>
        </a:spcBef>
        <a:buFont typeface="Arial" panose="020B0604020202020204" pitchFamily="34" charset="0"/>
        <a:buChar char="•"/>
        <a:defRPr sz="1350" kern="1200">
          <a:solidFill>
            <a:schemeClr val="tx1"/>
          </a:solidFill>
          <a:latin typeface="+mn-lt"/>
          <a:ea typeface="+mn-ea"/>
          <a:cs typeface="+mn-cs"/>
        </a:defRPr>
      </a:lvl2pPr>
      <a:lvl3pPr marL="642938" indent="-128588" algn="l" defTabSz="514350" rtl="0" eaLnBrk="1" latinLnBrk="0" hangingPunct="1">
        <a:lnSpc>
          <a:spcPct val="90000"/>
        </a:lnSpc>
        <a:spcBef>
          <a:spcPts val="281"/>
        </a:spcBef>
        <a:buFont typeface="Arial" panose="020B0604020202020204" pitchFamily="34" charset="0"/>
        <a:buChar char="•"/>
        <a:defRPr sz="1125" kern="1200">
          <a:solidFill>
            <a:schemeClr val="tx1"/>
          </a:solidFill>
          <a:latin typeface="+mn-lt"/>
          <a:ea typeface="+mn-ea"/>
          <a:cs typeface="+mn-cs"/>
        </a:defRPr>
      </a:lvl3pPr>
      <a:lvl4pPr marL="9001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4pPr>
      <a:lvl5pPr marL="11572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p:bodyStyle>
    <p:otherStyle>
      <a:defPPr>
        <a:defRPr lang="en-US"/>
      </a:defPPr>
      <a:lvl1pPr marL="0" algn="l" defTabSz="514350" rtl="0" eaLnBrk="1" latinLnBrk="0" hangingPunct="1">
        <a:defRPr sz="1013" kern="1200">
          <a:solidFill>
            <a:schemeClr val="tx1"/>
          </a:solidFill>
          <a:latin typeface="+mn-lt"/>
          <a:ea typeface="+mn-ea"/>
          <a:cs typeface="+mn-cs"/>
        </a:defRPr>
      </a:lvl1pPr>
      <a:lvl2pPr marL="257175" algn="l" defTabSz="514350" rtl="0" eaLnBrk="1" latinLnBrk="0" hangingPunct="1">
        <a:defRPr sz="1013" kern="1200">
          <a:solidFill>
            <a:schemeClr val="tx1"/>
          </a:solidFill>
          <a:latin typeface="+mn-lt"/>
          <a:ea typeface="+mn-ea"/>
          <a:cs typeface="+mn-cs"/>
        </a:defRPr>
      </a:lvl2pPr>
      <a:lvl3pPr marL="514350" algn="l" defTabSz="514350" rtl="0" eaLnBrk="1" latinLnBrk="0" hangingPunct="1">
        <a:defRPr sz="1013" kern="1200">
          <a:solidFill>
            <a:schemeClr val="tx1"/>
          </a:solidFill>
          <a:latin typeface="+mn-lt"/>
          <a:ea typeface="+mn-ea"/>
          <a:cs typeface="+mn-cs"/>
        </a:defRPr>
      </a:lvl3pPr>
      <a:lvl4pPr marL="771525" algn="l" defTabSz="514350" rtl="0" eaLnBrk="1" latinLnBrk="0" hangingPunct="1">
        <a:defRPr sz="1013" kern="1200">
          <a:solidFill>
            <a:schemeClr val="tx1"/>
          </a:solidFill>
          <a:latin typeface="+mn-lt"/>
          <a:ea typeface="+mn-ea"/>
          <a:cs typeface="+mn-cs"/>
        </a:defRPr>
      </a:lvl4pPr>
      <a:lvl5pPr marL="1028700" algn="l" defTabSz="514350" rtl="0" eaLnBrk="1" latinLnBrk="0" hangingPunct="1">
        <a:defRPr sz="1013" kern="1200">
          <a:solidFill>
            <a:schemeClr val="tx1"/>
          </a:solidFill>
          <a:latin typeface="+mn-lt"/>
          <a:ea typeface="+mn-ea"/>
          <a:cs typeface="+mn-cs"/>
        </a:defRPr>
      </a:lvl5pPr>
      <a:lvl6pPr marL="1285875" algn="l" defTabSz="514350" rtl="0" eaLnBrk="1" latinLnBrk="0" hangingPunct="1">
        <a:defRPr sz="1013" kern="1200">
          <a:solidFill>
            <a:schemeClr val="tx1"/>
          </a:solidFill>
          <a:latin typeface="+mn-lt"/>
          <a:ea typeface="+mn-ea"/>
          <a:cs typeface="+mn-cs"/>
        </a:defRPr>
      </a:lvl6pPr>
      <a:lvl7pPr marL="1543050" algn="l" defTabSz="514350" rtl="0" eaLnBrk="1" latinLnBrk="0" hangingPunct="1">
        <a:defRPr sz="1013" kern="1200">
          <a:solidFill>
            <a:schemeClr val="tx1"/>
          </a:solidFill>
          <a:latin typeface="+mn-lt"/>
          <a:ea typeface="+mn-ea"/>
          <a:cs typeface="+mn-cs"/>
        </a:defRPr>
      </a:lvl7pPr>
      <a:lvl8pPr marL="1800225" algn="l" defTabSz="514350" rtl="0" eaLnBrk="1" latinLnBrk="0" hangingPunct="1">
        <a:defRPr sz="1013" kern="1200">
          <a:solidFill>
            <a:schemeClr val="tx1"/>
          </a:solidFill>
          <a:latin typeface="+mn-lt"/>
          <a:ea typeface="+mn-ea"/>
          <a:cs typeface="+mn-cs"/>
        </a:defRPr>
      </a:lvl8pPr>
      <a:lvl9pPr marL="2057400" algn="l" defTabSz="514350" rtl="0" eaLnBrk="1" latinLnBrk="0" hangingPunct="1">
        <a:defRPr sz="1013"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12/4/2025</a:t>
            </a:fld>
            <a:endParaRPr lang="en-US"/>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pic>
        <p:nvPicPr>
          <p:cNvPr id="7" name="Picture 6"/>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8" name="Picture 7" descr="Graphical user interface, text&#10;&#10;Description automatically generated">
            <a:extLst>
              <a:ext uri="{FF2B5EF4-FFF2-40B4-BE49-F238E27FC236}">
                <a16:creationId xmlns:a16="http://schemas.microsoft.com/office/drawing/2014/main" id="{AD34DC3A-7C4E-F29E-9FC3-86C3DD3A2816}"/>
              </a:ext>
            </a:extLst>
          </p:cNvPr>
          <p:cNvPicPr>
            <a:picLocks noChangeAspect="1"/>
          </p:cNvPicPr>
          <p:nvPr userDrawn="1"/>
        </p:nvPicPr>
        <p:blipFill>
          <a:blip r:embed="rId17"/>
          <a:stretch>
            <a:fillRect/>
          </a:stretch>
        </p:blipFill>
        <p:spPr>
          <a:xfrm>
            <a:off x="0" y="0"/>
            <a:ext cx="12192000" cy="6858000"/>
          </a:xfrm>
          <a:prstGeom prst="rect">
            <a:avLst/>
          </a:prstGeom>
        </p:spPr>
      </p:pic>
    </p:spTree>
    <p:extLst>
      <p:ext uri="{BB962C8B-B14F-4D97-AF65-F5344CB8AC3E}">
        <p14:creationId xmlns:p14="http://schemas.microsoft.com/office/powerpoint/2010/main" val="326280663"/>
      </p:ext>
    </p:extLst>
  </p:cSld>
  <p:clrMap bg1="lt1" tx1="dk1" bg2="lt2" tx2="dk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 id="2147483698" r:id="rId6"/>
    <p:sldLayoutId id="2147483699" r:id="rId7"/>
    <p:sldLayoutId id="2147483700" r:id="rId8"/>
    <p:sldLayoutId id="2147483701" r:id="rId9"/>
    <p:sldLayoutId id="2147483702" r:id="rId10"/>
    <p:sldLayoutId id="2147483703" r:id="rId11"/>
    <p:sldLayoutId id="2147483704" r:id="rId12"/>
    <p:sldLayoutId id="2147483705" r:id="rId13"/>
    <p:sldLayoutId id="2147483716" r:id="rId14"/>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12/4/2025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637683038"/>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12" r:id="rId6"/>
    <p:sldLayoutId id="2147483718"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67992005"/>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9"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8.xml"/></Relationships>
</file>

<file path=ppt/slides/_rels/slide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2.xml"/></Relationships>
</file>

<file path=ppt/slides/_rels/slide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2.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4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2.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42.xml"/><Relationship Id="rId1" Type="http://schemas.openxmlformats.org/officeDocument/2006/relationships/video" Target="https://www.youtube.com/embed/yburSJGrXDU?start=14&amp;feature=oembed" TargetMode="External"/><Relationship Id="rId4" Type="http://schemas.openxmlformats.org/officeDocument/2006/relationships/image" Target="../media/image11.jpeg"/></Relationships>
</file>

<file path=ppt/slides/_rels/slide9.xml.rels><?xml version="1.0" encoding="UTF-8" standalone="yes"?>
<Relationships xmlns="http://schemas.openxmlformats.org/package/2006/relationships"><Relationship Id="rId8" Type="http://schemas.openxmlformats.org/officeDocument/2006/relationships/image" Target="../media/image12.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4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4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4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slideLayout" Target="../slideLayouts/slideLayout41.xml"/><Relationship Id="rId1" Type="http://schemas.openxmlformats.org/officeDocument/2006/relationships/video" Target="https://www.youtube.com/embed/Q3eQh6GLIvk" TargetMode="Externa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42.xml"/><Relationship Id="rId1" Type="http://schemas.openxmlformats.org/officeDocument/2006/relationships/video" Target="https://www.youtube.com/embed/FVorkCCZdHg?feature=oembed" TargetMode="External"/><Relationship Id="rId4" Type="http://schemas.openxmlformats.org/officeDocument/2006/relationships/image" Target="../media/image21.jpe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2.xml"/></Relationships>
</file>

<file path=ppt/slides/_rels/slide1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slideLayout" Target="../slideLayouts/slideLayout41.xml"/><Relationship Id="rId1" Type="http://schemas.openxmlformats.org/officeDocument/2006/relationships/video" Target="https://www.youtube.com/embed/tlFLUbnAAMw"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slideLayout" Target="../slideLayouts/slideLayout41.xml"/><Relationship Id="rId1" Type="http://schemas.openxmlformats.org/officeDocument/2006/relationships/video" Target="https://www.youtube.com/embed/yN_eTBe3NQ4" TargetMode="External"/></Relationships>
</file>

<file path=ppt/slides/_rels/slide18.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2.xml"/><Relationship Id="rId1" Type="http://schemas.openxmlformats.org/officeDocument/2006/relationships/slideLayout" Target="../slideLayouts/slideLayout4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3.xml"/><Relationship Id="rId1" Type="http://schemas.openxmlformats.org/officeDocument/2006/relationships/slideLayout" Target="../slideLayouts/slideLayout42.xml"/></Relationships>
</file>

<file path=ppt/slides/_rels/slide20.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4.xml"/><Relationship Id="rId1" Type="http://schemas.openxmlformats.org/officeDocument/2006/relationships/slideLayout" Target="../slideLayouts/slideLayout4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2.xml"/></Relationships>
</file>

<file path=ppt/slides/_rels/slide2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6.xml"/><Relationship Id="rId1" Type="http://schemas.openxmlformats.org/officeDocument/2006/relationships/slideLayout" Target="../slideLayouts/slideLayout42.xml"/><Relationship Id="rId4" Type="http://schemas.openxmlformats.org/officeDocument/2006/relationships/image" Target="../media/image25.sv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2.xml"/></Relationships>
</file>

<file path=ppt/slides/_rels/slide24.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8.xml"/><Relationship Id="rId1" Type="http://schemas.openxmlformats.org/officeDocument/2006/relationships/slideLayout" Target="../slideLayouts/slideLayout42.xml"/></Relationships>
</file>

<file path=ppt/slides/_rels/slide2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9.xml"/><Relationship Id="rId1" Type="http://schemas.openxmlformats.org/officeDocument/2006/relationships/slideLayout" Target="../slideLayouts/slideLayout42.xml"/></Relationships>
</file>

<file path=ppt/slides/_rels/slide2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0.xml"/><Relationship Id="rId1" Type="http://schemas.openxmlformats.org/officeDocument/2006/relationships/slideLayout" Target="../slideLayouts/slideLayout42.xml"/><Relationship Id="rId4" Type="http://schemas.openxmlformats.org/officeDocument/2006/relationships/image" Target="../media/image29.png"/></Relationships>
</file>

<file path=ppt/slides/_rels/slide2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42.xml"/></Relationships>
</file>

<file path=ppt/slides/_rels/slide2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42.xml"/></Relationships>
</file>

<file path=ppt/slides/_rels/slide2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1.xml"/><Relationship Id="rId1" Type="http://schemas.openxmlformats.org/officeDocument/2006/relationships/slideLayout" Target="../slideLayouts/slideLayout42.xml"/></Relationships>
</file>

<file path=ppt/slides/_rels/slide3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2.xml"/><Relationship Id="rId1" Type="http://schemas.openxmlformats.org/officeDocument/2006/relationships/slideLayout" Target="../slideLayouts/slideLayout42.xml"/><Relationship Id="rId5" Type="http://schemas.openxmlformats.org/officeDocument/2006/relationships/hyperlink" Target="https://forms.office.com/e/gBw2hWRRiq" TargetMode="External"/><Relationship Id="rId4" Type="http://schemas.openxmlformats.org/officeDocument/2006/relationships/image" Target="../media/image35.png"/></Relationships>
</file>

<file path=ppt/slides/_rels/slide31.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47.xml"/></Relationships>
</file>

<file path=ppt/slides/_rels/slide32.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slideLayout" Target="../slideLayouts/slideLayout47.xml"/><Relationship Id="rId1" Type="http://schemas.openxmlformats.org/officeDocument/2006/relationships/video" Target="https://www.youtube.com/embed/_lpG1Vs_XEA?feature=oembed" TargetMode="External"/></Relationships>
</file>

<file path=ppt/slides/_rels/slide33.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slideLayout" Target="../slideLayouts/slideLayout47.xml"/><Relationship Id="rId1" Type="http://schemas.openxmlformats.org/officeDocument/2006/relationships/video" Target="https://www.youtube.com/embed/xko662Qa3K8?feature=oembed" TargetMode="Externa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36.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41.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42.xml"/></Relationships>
</file>

<file path=ppt/slides/_rels/slide39.xml.rels><?xml version="1.0" encoding="UTF-8" standalone="yes"?>
<Relationships xmlns="http://schemas.openxmlformats.org/package/2006/relationships"><Relationship Id="rId2" Type="http://schemas.openxmlformats.org/officeDocument/2006/relationships/hyperlink" Target="https://www.business.com/articles/what-is-online-reputation-management/" TargetMode="External"/><Relationship Id="rId1" Type="http://schemas.openxmlformats.org/officeDocument/2006/relationships/slideLayout" Target="../slideLayouts/slideLayout4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CB1728B-0330-5CD8-85A4-4AB7F238A2EF}"/>
              </a:ext>
            </a:extLst>
          </p:cNvPr>
          <p:cNvSpPr txBox="1"/>
          <p:nvPr/>
        </p:nvSpPr>
        <p:spPr>
          <a:xfrm>
            <a:off x="1621837" y="1559107"/>
            <a:ext cx="6271379" cy="141577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Hospitality &amp; Guest Services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in the Hotel Industry</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30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912A14C3-E225-744C-5B11-38F8562046B5}"/>
              </a:ext>
            </a:extLst>
          </p:cNvPr>
          <p:cNvSpPr txBox="1"/>
          <p:nvPr/>
        </p:nvSpPr>
        <p:spPr>
          <a:xfrm>
            <a:off x="1621837" y="2913626"/>
            <a:ext cx="5999694" cy="193899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Reputation Management </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2400" dirty="0">
              <a:solidFill>
                <a:prstClr val="white"/>
              </a:solidFill>
              <a:latin typeface="Calibri" panose="020F0502020204030204"/>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Hotel Standards</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96D5AD-DC7F-EFA9-A506-C9CFF4ACA6CF}"/>
              </a:ext>
            </a:extLst>
          </p:cNvPr>
          <p:cNvSpPr>
            <a:spLocks noGrp="1"/>
          </p:cNvSpPr>
          <p:nvPr>
            <p:ph type="title"/>
          </p:nvPr>
        </p:nvSpPr>
        <p:spPr/>
        <p:txBody>
          <a:bodyPr/>
          <a:lstStyle/>
          <a:p>
            <a:r>
              <a:rPr lang="en-GB" dirty="0"/>
              <a:t>Today’s Content</a:t>
            </a:r>
          </a:p>
        </p:txBody>
      </p:sp>
      <p:sp>
        <p:nvSpPr>
          <p:cNvPr id="3" name="Content Placeholder 2">
            <a:extLst>
              <a:ext uri="{FF2B5EF4-FFF2-40B4-BE49-F238E27FC236}">
                <a16:creationId xmlns:a16="http://schemas.microsoft.com/office/drawing/2014/main" id="{187B3CFF-98BC-2276-D052-4D8DE1D08E10}"/>
              </a:ext>
            </a:extLst>
          </p:cNvPr>
          <p:cNvSpPr>
            <a:spLocks noGrp="1"/>
          </p:cNvSpPr>
          <p:nvPr>
            <p:ph idx="1"/>
          </p:nvPr>
        </p:nvSpPr>
        <p:spPr>
          <a:xfrm>
            <a:off x="630892" y="1615281"/>
            <a:ext cx="10515600" cy="4351338"/>
          </a:xfrm>
        </p:spPr>
        <p:txBody>
          <a:bodyPr>
            <a:normAutofit/>
          </a:bodyPr>
          <a:lstStyle/>
          <a:p>
            <a:pPr marL="0" indent="0">
              <a:buNone/>
            </a:pPr>
            <a:endParaRPr lang="en-GB" sz="2400" b="1" dirty="0"/>
          </a:p>
          <a:p>
            <a:pPr marL="0" indent="0">
              <a:buNone/>
            </a:pPr>
            <a:r>
              <a:rPr lang="en-GB" sz="2400" b="1" dirty="0"/>
              <a:t> Reputation Management</a:t>
            </a:r>
          </a:p>
          <a:p>
            <a:r>
              <a:rPr lang="en-GB" sz="2400" dirty="0"/>
              <a:t>Social media influences</a:t>
            </a:r>
          </a:p>
          <a:p>
            <a:r>
              <a:rPr lang="en-GB" sz="2400" dirty="0"/>
              <a:t>TripAdvisor</a:t>
            </a:r>
          </a:p>
          <a:p>
            <a:r>
              <a:rPr lang="en-GB" sz="2400" dirty="0"/>
              <a:t>Digital management responses</a:t>
            </a:r>
          </a:p>
          <a:p>
            <a:r>
              <a:rPr lang="en-GB" sz="2400" dirty="0"/>
              <a:t>Guest reviews management</a:t>
            </a:r>
          </a:p>
          <a:p>
            <a:pPr marL="0" indent="0">
              <a:buNone/>
            </a:pPr>
            <a:endParaRPr lang="en-GB" sz="3200" b="1" dirty="0"/>
          </a:p>
        </p:txBody>
      </p:sp>
      <p:pic>
        <p:nvPicPr>
          <p:cNvPr id="1026" name="Picture 2" descr="The Definitive Guide to Online Reputation Management">
            <a:extLst>
              <a:ext uri="{FF2B5EF4-FFF2-40B4-BE49-F238E27FC236}">
                <a16:creationId xmlns:a16="http://schemas.microsoft.com/office/drawing/2014/main" id="{567E7536-6B89-AD6E-2F2C-735DF416A3F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60672" y="1518444"/>
            <a:ext cx="5867135" cy="35202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783136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E7D59B-028B-BF00-8420-764ABA883635}"/>
              </a:ext>
            </a:extLst>
          </p:cNvPr>
          <p:cNvSpPr>
            <a:spLocks noGrp="1"/>
          </p:cNvSpPr>
          <p:nvPr>
            <p:ph type="ctrTitle"/>
          </p:nvPr>
        </p:nvSpPr>
        <p:spPr>
          <a:xfrm>
            <a:off x="2011836" y="4559523"/>
            <a:ext cx="8176104" cy="1236440"/>
          </a:xfrm>
          <a:noFill/>
        </p:spPr>
        <p:txBody>
          <a:bodyPr>
            <a:noAutofit/>
          </a:bodyPr>
          <a:lstStyle/>
          <a:p>
            <a:br>
              <a:rPr lang="en-GB" sz="4000" b="1" dirty="0"/>
            </a:br>
            <a:r>
              <a:rPr lang="en-GB" sz="4000" b="1" dirty="0"/>
              <a:t>Reputation Management</a:t>
            </a:r>
          </a:p>
        </p:txBody>
      </p:sp>
      <p:pic>
        <p:nvPicPr>
          <p:cNvPr id="1026" name="Picture 2">
            <a:extLst>
              <a:ext uri="{FF2B5EF4-FFF2-40B4-BE49-F238E27FC236}">
                <a16:creationId xmlns:a16="http://schemas.microsoft.com/office/drawing/2014/main" id="{83039941-D0E8-180D-9BB4-BB967AF51F2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0550" b="12178"/>
          <a:stretch/>
        </p:blipFill>
        <p:spPr bwMode="auto">
          <a:xfrm>
            <a:off x="1524021" y="1"/>
            <a:ext cx="9143979" cy="42394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768756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256450-4E56-8956-D6B9-97712FE85CD2}"/>
              </a:ext>
            </a:extLst>
          </p:cNvPr>
          <p:cNvSpPr>
            <a:spLocks noGrp="1"/>
          </p:cNvSpPr>
          <p:nvPr>
            <p:ph type="title"/>
          </p:nvPr>
        </p:nvSpPr>
        <p:spPr/>
        <p:txBody>
          <a:bodyPr/>
          <a:lstStyle/>
          <a:p>
            <a:r>
              <a:rPr lang="en-GB" dirty="0"/>
              <a:t>Group Discussion</a:t>
            </a:r>
          </a:p>
        </p:txBody>
      </p:sp>
      <p:sp>
        <p:nvSpPr>
          <p:cNvPr id="4" name="Cloud 3">
            <a:extLst>
              <a:ext uri="{FF2B5EF4-FFF2-40B4-BE49-F238E27FC236}">
                <a16:creationId xmlns:a16="http://schemas.microsoft.com/office/drawing/2014/main" id="{FD956EC7-D869-DD42-678C-A45F5F1927DF}"/>
              </a:ext>
            </a:extLst>
          </p:cNvPr>
          <p:cNvSpPr/>
          <p:nvPr/>
        </p:nvSpPr>
        <p:spPr>
          <a:xfrm>
            <a:off x="2588558" y="1270747"/>
            <a:ext cx="7057717" cy="4434594"/>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What websites or platforms have you used to leave a review?</a:t>
            </a:r>
          </a:p>
          <a:p>
            <a:pPr algn="ctr"/>
            <a:endParaRPr lang="en-GB" sz="2800" dirty="0"/>
          </a:p>
          <a:p>
            <a:pPr algn="ctr"/>
            <a:r>
              <a:rPr lang="en-GB" sz="2800" dirty="0"/>
              <a:t>Are you more likely to leave a positive or negative review? Why?</a:t>
            </a:r>
          </a:p>
        </p:txBody>
      </p:sp>
    </p:spTree>
    <p:extLst>
      <p:ext uri="{BB962C8B-B14F-4D97-AF65-F5344CB8AC3E}">
        <p14:creationId xmlns:p14="http://schemas.microsoft.com/office/powerpoint/2010/main" val="6641940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4B159-93F2-F9BF-A2EA-826ABEA775C5}"/>
              </a:ext>
            </a:extLst>
          </p:cNvPr>
          <p:cNvSpPr>
            <a:spLocks noGrp="1"/>
          </p:cNvSpPr>
          <p:nvPr>
            <p:ph type="title"/>
          </p:nvPr>
        </p:nvSpPr>
        <p:spPr/>
        <p:txBody>
          <a:bodyPr/>
          <a:lstStyle/>
          <a:p>
            <a:r>
              <a:rPr lang="en-GB" dirty="0"/>
              <a:t>What is reputation management?</a:t>
            </a:r>
          </a:p>
        </p:txBody>
      </p:sp>
      <p:sp>
        <p:nvSpPr>
          <p:cNvPr id="3" name="Content Placeholder 2">
            <a:extLst>
              <a:ext uri="{FF2B5EF4-FFF2-40B4-BE49-F238E27FC236}">
                <a16:creationId xmlns:a16="http://schemas.microsoft.com/office/drawing/2014/main" id="{924F37CE-B1DA-9E95-7A1F-D33FDD9F644A}"/>
              </a:ext>
            </a:extLst>
          </p:cNvPr>
          <p:cNvSpPr>
            <a:spLocks noGrp="1"/>
          </p:cNvSpPr>
          <p:nvPr>
            <p:ph idx="1"/>
          </p:nvPr>
        </p:nvSpPr>
        <p:spPr>
          <a:xfrm>
            <a:off x="838200" y="1297642"/>
            <a:ext cx="10515600" cy="4617104"/>
          </a:xfrm>
        </p:spPr>
        <p:txBody>
          <a:bodyPr/>
          <a:lstStyle/>
          <a:p>
            <a:pPr marL="0" indent="0" algn="ctr">
              <a:buNone/>
            </a:pPr>
            <a:r>
              <a:rPr lang="en-GB" sz="2800" b="1" i="0" dirty="0">
                <a:effectLst/>
              </a:rPr>
              <a:t>Reputation Management is </a:t>
            </a:r>
            <a:r>
              <a:rPr lang="en-GB" sz="2800" b="0" i="0" dirty="0">
                <a:effectLst/>
              </a:rPr>
              <a:t>“</a:t>
            </a:r>
            <a:r>
              <a:rPr lang="en-GB" sz="2800" b="0" i="1" dirty="0">
                <a:effectLst/>
              </a:rPr>
              <a:t>the practice of influencing stakeholder perceptions and public conversations about an organisation and its brands. It includes monitoring perceptions and conversations, responding to reputation threats and proactively seizing opportunities to boost reputation</a:t>
            </a:r>
            <a:r>
              <a:rPr lang="en-GB" sz="2800" b="0" i="0" dirty="0">
                <a:effectLst/>
              </a:rPr>
              <a:t>” (Gartner, 2023). </a:t>
            </a:r>
          </a:p>
          <a:p>
            <a:pPr marL="0" indent="0">
              <a:buNone/>
            </a:pPr>
            <a:endParaRPr lang="en-GB" dirty="0"/>
          </a:p>
          <a:p>
            <a:pPr marL="0" indent="0">
              <a:buNone/>
            </a:pPr>
            <a:r>
              <a:rPr lang="en-GB" dirty="0"/>
              <a:t>It can affect the following business functions:</a:t>
            </a:r>
          </a:p>
          <a:p>
            <a:pPr marL="0" indent="0" algn="ctr">
              <a:buNone/>
            </a:pPr>
            <a:r>
              <a:rPr lang="en-GB" sz="2800" b="0" i="0" dirty="0">
                <a:effectLst/>
              </a:rPr>
              <a:t>Communications, Marketing</a:t>
            </a:r>
            <a:r>
              <a:rPr lang="en-GB" sz="2800" dirty="0"/>
              <a:t>, </a:t>
            </a:r>
            <a:r>
              <a:rPr lang="en-GB" sz="2800" b="0" i="0" dirty="0">
                <a:effectLst/>
              </a:rPr>
              <a:t>Legal</a:t>
            </a:r>
            <a:r>
              <a:rPr lang="en-GB" sz="2800" dirty="0"/>
              <a:t>, </a:t>
            </a:r>
            <a:r>
              <a:rPr lang="en-GB" sz="2800" b="0" i="0" dirty="0">
                <a:effectLst/>
              </a:rPr>
              <a:t>Customer experience, Sales and loyalty</a:t>
            </a:r>
            <a:endParaRPr lang="en-GB" sz="2800" dirty="0"/>
          </a:p>
          <a:p>
            <a:pPr marL="0" indent="0" algn="ctr">
              <a:buNone/>
            </a:pPr>
            <a:r>
              <a:rPr lang="en-GB" sz="2800" dirty="0"/>
              <a:t>(Gartner, 2023)</a:t>
            </a:r>
          </a:p>
          <a:p>
            <a:pPr marL="0" indent="0">
              <a:buNone/>
            </a:pPr>
            <a:endParaRPr lang="en-GB" dirty="0"/>
          </a:p>
        </p:txBody>
      </p:sp>
    </p:spTree>
    <p:extLst>
      <p:ext uri="{BB962C8B-B14F-4D97-AF65-F5344CB8AC3E}">
        <p14:creationId xmlns:p14="http://schemas.microsoft.com/office/powerpoint/2010/main" val="5326216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anim calcmode="lin" valueType="num">
                                      <p:cBhvr additive="base">
                                        <p:cTn id="1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 calcmode="lin" valueType="num">
                                      <p:cBhvr additive="base">
                                        <p:cTn id="1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74" name="Picture 2">
            <a:extLst>
              <a:ext uri="{FF2B5EF4-FFF2-40B4-BE49-F238E27FC236}">
                <a16:creationId xmlns:a16="http://schemas.microsoft.com/office/drawing/2014/main" id="{ECA51E7B-B952-1212-69DF-F9EBF9CEEA9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3693" b="20142"/>
          <a:stretch/>
        </p:blipFill>
        <p:spPr bwMode="auto">
          <a:xfrm>
            <a:off x="2700338" y="0"/>
            <a:ext cx="5786840" cy="2348285"/>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81AB7BB4-C034-9A70-467F-6DF33C5DD4FC}"/>
              </a:ext>
            </a:extLst>
          </p:cNvPr>
          <p:cNvSpPr>
            <a:spLocks noGrp="1"/>
          </p:cNvSpPr>
          <p:nvPr>
            <p:ph idx="1"/>
          </p:nvPr>
        </p:nvSpPr>
        <p:spPr>
          <a:xfrm>
            <a:off x="528034" y="2755903"/>
            <a:ext cx="11410681" cy="3103984"/>
          </a:xfrm>
        </p:spPr>
        <p:txBody>
          <a:bodyPr anchor="ctr">
            <a:normAutofit fontScale="92500" lnSpcReduction="20000"/>
          </a:bodyPr>
          <a:lstStyle/>
          <a:p>
            <a:r>
              <a:rPr lang="en-GB" b="1" dirty="0"/>
              <a:t>Online reputation </a:t>
            </a:r>
            <a:r>
              <a:rPr lang="en-GB" dirty="0"/>
              <a:t>refers to the image of a brand or business that is projected on the internet.</a:t>
            </a:r>
          </a:p>
          <a:p>
            <a:pPr marL="0" indent="0">
              <a:buNone/>
            </a:pPr>
            <a:endParaRPr lang="en-GB" dirty="0"/>
          </a:p>
          <a:p>
            <a:r>
              <a:rPr lang="en-GB" b="1" dirty="0"/>
              <a:t>Online reputation management </a:t>
            </a:r>
            <a:r>
              <a:rPr lang="en-GB" dirty="0"/>
              <a:t>helps businesses to protect their reputation by identifying and managing both positive and negative mentions across the internet.</a:t>
            </a:r>
          </a:p>
          <a:p>
            <a:pPr marL="0" indent="0">
              <a:buNone/>
            </a:pPr>
            <a:endParaRPr lang="en-GB" dirty="0"/>
          </a:p>
          <a:p>
            <a:r>
              <a:rPr lang="en-GB" b="1" dirty="0"/>
              <a:t>Online is where consumers most often gain insight and therefore directly impacts on their choices.</a:t>
            </a:r>
          </a:p>
          <a:p>
            <a:endParaRPr lang="en-GB" sz="2000" dirty="0"/>
          </a:p>
        </p:txBody>
      </p:sp>
    </p:spTree>
    <p:extLst>
      <p:ext uri="{BB962C8B-B14F-4D97-AF65-F5344CB8AC3E}">
        <p14:creationId xmlns:p14="http://schemas.microsoft.com/office/powerpoint/2010/main" val="12638885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CA6B3-9E1E-3A6B-A769-AB89A3F3F3A3}"/>
              </a:ext>
            </a:extLst>
          </p:cNvPr>
          <p:cNvSpPr>
            <a:spLocks noGrp="1"/>
          </p:cNvSpPr>
          <p:nvPr>
            <p:ph type="title"/>
          </p:nvPr>
        </p:nvSpPr>
        <p:spPr/>
        <p:txBody>
          <a:bodyPr/>
          <a:lstStyle/>
          <a:p>
            <a:r>
              <a:rPr lang="en-GB" dirty="0"/>
              <a:t>Group Discussion</a:t>
            </a:r>
          </a:p>
        </p:txBody>
      </p:sp>
      <p:sp>
        <p:nvSpPr>
          <p:cNvPr id="4" name="Cloud 3">
            <a:extLst>
              <a:ext uri="{FF2B5EF4-FFF2-40B4-BE49-F238E27FC236}">
                <a16:creationId xmlns:a16="http://schemas.microsoft.com/office/drawing/2014/main" id="{9E4BF382-3BC6-D46E-942D-F765A1434E3A}"/>
              </a:ext>
            </a:extLst>
          </p:cNvPr>
          <p:cNvSpPr/>
          <p:nvPr/>
        </p:nvSpPr>
        <p:spPr>
          <a:xfrm>
            <a:off x="2709582" y="1543050"/>
            <a:ext cx="6582335" cy="377190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t>How you do you think a business could manage its ONLINE reputation?</a:t>
            </a:r>
          </a:p>
        </p:txBody>
      </p:sp>
    </p:spTree>
    <p:extLst>
      <p:ext uri="{BB962C8B-B14F-4D97-AF65-F5344CB8AC3E}">
        <p14:creationId xmlns:p14="http://schemas.microsoft.com/office/powerpoint/2010/main" val="30550322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E30C41-B7C5-DE6D-4BF5-945835D429F4}"/>
              </a:ext>
            </a:extLst>
          </p:cNvPr>
          <p:cNvSpPr>
            <a:spLocks noGrp="1"/>
          </p:cNvSpPr>
          <p:nvPr>
            <p:ph type="title"/>
          </p:nvPr>
        </p:nvSpPr>
        <p:spPr>
          <a:xfrm>
            <a:off x="838200" y="-129489"/>
            <a:ext cx="10515600" cy="1325563"/>
          </a:xfrm>
        </p:spPr>
        <p:txBody>
          <a:bodyPr/>
          <a:lstStyle/>
          <a:p>
            <a:r>
              <a:rPr lang="en-GB" dirty="0"/>
              <a:t>Strategies to manage your online reputation </a:t>
            </a:r>
          </a:p>
        </p:txBody>
      </p:sp>
      <p:pic>
        <p:nvPicPr>
          <p:cNvPr id="4" name="Online Media 3" title="Essential Strategies to Managing Your Online Reputation- Reputation Management [2021]">
            <a:hlinkClick r:id="" action="ppaction://media"/>
            <a:extLst>
              <a:ext uri="{FF2B5EF4-FFF2-40B4-BE49-F238E27FC236}">
                <a16:creationId xmlns:a16="http://schemas.microsoft.com/office/drawing/2014/main" id="{16323BF1-052C-B831-E824-083B66ACDE5B}"/>
              </a:ext>
            </a:extLst>
          </p:cNvPr>
          <p:cNvPicPr>
            <a:picLocks noRot="1" noChangeAspect="1"/>
          </p:cNvPicPr>
          <p:nvPr>
            <a:videoFile r:link="rId1"/>
          </p:nvPr>
        </p:nvPicPr>
        <p:blipFill>
          <a:blip r:embed="rId4"/>
          <a:stretch>
            <a:fillRect/>
          </a:stretch>
        </p:blipFill>
        <p:spPr>
          <a:xfrm>
            <a:off x="2008040" y="1100824"/>
            <a:ext cx="8621860" cy="4871351"/>
          </a:xfrm>
          <a:prstGeom prst="rect">
            <a:avLst/>
          </a:prstGeom>
        </p:spPr>
      </p:pic>
    </p:spTree>
    <p:extLst>
      <p:ext uri="{BB962C8B-B14F-4D97-AF65-F5344CB8AC3E}">
        <p14:creationId xmlns:p14="http://schemas.microsoft.com/office/powerpoint/2010/main" val="2606486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76A93-4D6E-3ED7-1527-CF288C325F30}"/>
              </a:ext>
            </a:extLst>
          </p:cNvPr>
          <p:cNvSpPr>
            <a:spLocks noGrp="1"/>
          </p:cNvSpPr>
          <p:nvPr>
            <p:ph type="title"/>
          </p:nvPr>
        </p:nvSpPr>
        <p:spPr>
          <a:xfrm>
            <a:off x="1903095" y="530762"/>
            <a:ext cx="3929634" cy="1344975"/>
          </a:xfrm>
        </p:spPr>
        <p:txBody>
          <a:bodyPr>
            <a:normAutofit/>
          </a:bodyPr>
          <a:lstStyle/>
          <a:p>
            <a:pPr algn="ctr"/>
            <a:r>
              <a:rPr lang="en-GB" sz="3400" b="1" dirty="0"/>
              <a:t>What is TripAdvisor?</a:t>
            </a:r>
          </a:p>
        </p:txBody>
      </p:sp>
      <p:graphicFrame>
        <p:nvGraphicFramePr>
          <p:cNvPr id="10" name="Content Placeholder 6">
            <a:extLst>
              <a:ext uri="{FF2B5EF4-FFF2-40B4-BE49-F238E27FC236}">
                <a16:creationId xmlns:a16="http://schemas.microsoft.com/office/drawing/2014/main" id="{E27607B5-93F9-E759-B318-70AE0569D69D}"/>
              </a:ext>
            </a:extLst>
          </p:cNvPr>
          <p:cNvGraphicFramePr>
            <a:graphicFrameLocks noGrp="1"/>
          </p:cNvGraphicFramePr>
          <p:nvPr>
            <p:ph idx="1"/>
            <p:extLst>
              <p:ext uri="{D42A27DB-BD31-4B8C-83A1-F6EECF244321}">
                <p14:modId xmlns:p14="http://schemas.microsoft.com/office/powerpoint/2010/main" val="3532116622"/>
              </p:ext>
            </p:extLst>
          </p:nvPr>
        </p:nvGraphicFramePr>
        <p:xfrm>
          <a:off x="1776288" y="1769338"/>
          <a:ext cx="4316598" cy="377301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descr="Travelers' Choice 2023 Best Of The Best">
            <a:extLst>
              <a:ext uri="{FF2B5EF4-FFF2-40B4-BE49-F238E27FC236}">
                <a16:creationId xmlns:a16="http://schemas.microsoft.com/office/drawing/2014/main" id="{1E50E83F-40F5-3731-6D33-9E095B3EADF4}"/>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35244" t="26023" r="35958" b="5010"/>
          <a:stretch/>
        </p:blipFill>
        <p:spPr bwMode="auto">
          <a:xfrm>
            <a:off x="6570660" y="662119"/>
            <a:ext cx="3845052" cy="51796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32090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76A93-4D6E-3ED7-1527-CF288C325F30}"/>
              </a:ext>
            </a:extLst>
          </p:cNvPr>
          <p:cNvSpPr>
            <a:spLocks noGrp="1"/>
          </p:cNvSpPr>
          <p:nvPr>
            <p:ph type="title"/>
          </p:nvPr>
        </p:nvSpPr>
        <p:spPr/>
        <p:txBody>
          <a:bodyPr/>
          <a:lstStyle/>
          <a:p>
            <a:r>
              <a:rPr lang="en-GB" sz="3100" b="1" dirty="0"/>
              <a:t>TripAdvisor’s Impact on the Hotel Industry</a:t>
            </a:r>
          </a:p>
        </p:txBody>
      </p:sp>
      <p:graphicFrame>
        <p:nvGraphicFramePr>
          <p:cNvPr id="9" name="Content Placeholder 5">
            <a:extLst>
              <a:ext uri="{FF2B5EF4-FFF2-40B4-BE49-F238E27FC236}">
                <a16:creationId xmlns:a16="http://schemas.microsoft.com/office/drawing/2014/main" id="{9BDFB9D0-58AD-8632-919C-0D935E65EC0D}"/>
              </a:ext>
            </a:extLst>
          </p:cNvPr>
          <p:cNvGraphicFramePr>
            <a:graphicFrameLocks noGrp="1"/>
          </p:cNvGraphicFramePr>
          <p:nvPr>
            <p:ph idx="1"/>
          </p:nvPr>
        </p:nvGraphicFramePr>
        <p:xfrm>
          <a:off x="2152650" y="1389902"/>
          <a:ext cx="78867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3FD49DAA-D994-7289-7389-66CC69F7B23D}"/>
              </a:ext>
            </a:extLst>
          </p:cNvPr>
          <p:cNvSpPr txBox="1"/>
          <p:nvPr/>
        </p:nvSpPr>
        <p:spPr>
          <a:xfrm>
            <a:off x="5052725" y="6259651"/>
            <a:ext cx="2933444" cy="369332"/>
          </a:xfrm>
          <a:prstGeom prst="rect">
            <a:avLst/>
          </a:prstGeom>
          <a:noFill/>
        </p:spPr>
        <p:txBody>
          <a:bodyPr wrap="square" rtlCol="0">
            <a:spAutoFit/>
          </a:bodyPr>
          <a:lstStyle/>
          <a:p>
            <a:pPr defTabSz="457200"/>
            <a:r>
              <a:rPr lang="en-GB" dirty="0">
                <a:solidFill>
                  <a:prstClr val="white"/>
                </a:solidFill>
                <a:latin typeface="Calibri" panose="020F0502020204030204"/>
              </a:rPr>
              <a:t>(Revenue Hub, 2023)</a:t>
            </a:r>
          </a:p>
        </p:txBody>
      </p:sp>
      <p:pic>
        <p:nvPicPr>
          <p:cNvPr id="4" name="Picture 2">
            <a:extLst>
              <a:ext uri="{FF2B5EF4-FFF2-40B4-BE49-F238E27FC236}">
                <a16:creationId xmlns:a16="http://schemas.microsoft.com/office/drawing/2014/main" id="{34287D47-F5B9-1E4E-B4E1-7FBA9024E15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790010" y="161404"/>
            <a:ext cx="1552734" cy="11273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04787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2FCD86-795F-BE31-563E-8EF129534F1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173BF6B-7002-8ECA-4371-10A24578AB3C}"/>
              </a:ext>
            </a:extLst>
          </p:cNvPr>
          <p:cNvSpPr>
            <a:spLocks noGrp="1"/>
          </p:cNvSpPr>
          <p:nvPr>
            <p:ph type="title"/>
          </p:nvPr>
        </p:nvSpPr>
        <p:spPr/>
        <p:txBody>
          <a:bodyPr/>
          <a:lstStyle/>
          <a:p>
            <a:r>
              <a:rPr lang="en-GB" sz="3100" b="1" dirty="0"/>
              <a:t>TripAdvisor’s Impact on the Hotel Industry</a:t>
            </a:r>
          </a:p>
        </p:txBody>
      </p:sp>
      <p:graphicFrame>
        <p:nvGraphicFramePr>
          <p:cNvPr id="9" name="Content Placeholder 5">
            <a:extLst>
              <a:ext uri="{FF2B5EF4-FFF2-40B4-BE49-F238E27FC236}">
                <a16:creationId xmlns:a16="http://schemas.microsoft.com/office/drawing/2014/main" id="{E657D460-CCCB-FC49-36D0-AB4DBC5E6880}"/>
              </a:ext>
            </a:extLst>
          </p:cNvPr>
          <p:cNvGraphicFramePr>
            <a:graphicFrameLocks noGrp="1"/>
          </p:cNvGraphicFramePr>
          <p:nvPr>
            <p:ph idx="1"/>
            <p:extLst>
              <p:ext uri="{D42A27DB-BD31-4B8C-83A1-F6EECF244321}">
                <p14:modId xmlns:p14="http://schemas.microsoft.com/office/powerpoint/2010/main" val="3241933463"/>
              </p:ext>
            </p:extLst>
          </p:nvPr>
        </p:nvGraphicFramePr>
        <p:xfrm>
          <a:off x="2152650" y="1389902"/>
          <a:ext cx="78867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6E53C52B-8C17-DCDE-F7DE-A9F02C8B0C39}"/>
              </a:ext>
            </a:extLst>
          </p:cNvPr>
          <p:cNvSpPr txBox="1"/>
          <p:nvPr/>
        </p:nvSpPr>
        <p:spPr>
          <a:xfrm>
            <a:off x="5052725" y="6259651"/>
            <a:ext cx="2933444" cy="369332"/>
          </a:xfrm>
          <a:prstGeom prst="rect">
            <a:avLst/>
          </a:prstGeom>
          <a:noFill/>
        </p:spPr>
        <p:txBody>
          <a:bodyPr wrap="square" rtlCol="0">
            <a:spAutoFit/>
          </a:bodyPr>
          <a:lstStyle/>
          <a:p>
            <a:pPr defTabSz="457200"/>
            <a:r>
              <a:rPr lang="en-GB" dirty="0">
                <a:solidFill>
                  <a:prstClr val="white"/>
                </a:solidFill>
                <a:latin typeface="Calibri" panose="020F0502020204030204"/>
              </a:rPr>
              <a:t>(Revenue Hub, 2023)</a:t>
            </a:r>
          </a:p>
        </p:txBody>
      </p:sp>
      <p:pic>
        <p:nvPicPr>
          <p:cNvPr id="4" name="Picture 2">
            <a:extLst>
              <a:ext uri="{FF2B5EF4-FFF2-40B4-BE49-F238E27FC236}">
                <a16:creationId xmlns:a16="http://schemas.microsoft.com/office/drawing/2014/main" id="{9B1D633B-26C0-5F5F-0CDB-6474A8D6671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790010" y="161404"/>
            <a:ext cx="1552734" cy="112734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1569870-3686-25F0-BAB6-0EFE489517D6}"/>
              </a:ext>
            </a:extLst>
          </p:cNvPr>
          <p:cNvSpPr txBox="1"/>
          <p:nvPr/>
        </p:nvSpPr>
        <p:spPr>
          <a:xfrm>
            <a:off x="373487" y="1690689"/>
            <a:ext cx="11642502" cy="4062651"/>
          </a:xfrm>
          <a:prstGeom prst="rect">
            <a:avLst/>
          </a:prstGeom>
          <a:noFill/>
        </p:spPr>
        <p:txBody>
          <a:bodyPr wrap="square" rtlCol="0">
            <a:spAutoFit/>
          </a:bodyPr>
          <a:lstStyle/>
          <a:p>
            <a:pPr marL="285750" indent="-285750">
              <a:buFont typeface="Arial" panose="020B0604020202020204" pitchFamily="34" charset="0"/>
              <a:buChar char="•"/>
            </a:pPr>
            <a:r>
              <a:rPr lang="en-GB" sz="2400" dirty="0">
                <a:solidFill>
                  <a:srgbClr val="212121"/>
                </a:solidFill>
                <a:latin typeface="PT Serif" panose="020B0604020202020204" pitchFamily="18" charset="0"/>
              </a:rPr>
              <a:t>Researchers combined TripAdvisor metrics including property listings, page views, reviews and average review scores with Tourism Economics’ existing model of global tourism flows. They found that when TripAdvisor metrics were included in the data, the model accuracy was improved and helped to explain some of the more rapid growth over the past few years.</a:t>
            </a:r>
          </a:p>
          <a:p>
            <a:pPr marL="285750" indent="-285750">
              <a:buFont typeface="Arial" panose="020B0604020202020204" pitchFamily="34" charset="0"/>
              <a:buChar char="•"/>
            </a:pPr>
            <a:endParaRPr lang="en-GB" sz="2400" dirty="0">
              <a:solidFill>
                <a:srgbClr val="212121"/>
              </a:solidFill>
              <a:latin typeface="PT Serif" panose="020B0604020202020204" pitchFamily="18" charset="0"/>
            </a:endParaRPr>
          </a:p>
          <a:p>
            <a:pPr marL="285750" indent="-285750">
              <a:buFont typeface="Arial" panose="020B0604020202020204" pitchFamily="34" charset="0"/>
              <a:buChar char="•"/>
            </a:pPr>
            <a:r>
              <a:rPr lang="en-GB" sz="2400" dirty="0">
                <a:solidFill>
                  <a:srgbClr val="212121"/>
                </a:solidFill>
                <a:latin typeface="PT Serif" panose="020B0604020202020204" pitchFamily="18" charset="0"/>
              </a:rPr>
              <a:t>What does that mean? TripAdvisor helped to create more travel demand. Researchers found that TripAdvisor reviews influenced the volume of trips taken as well as spend. Review scores had a further impact on the length of stay and average spend.</a:t>
            </a:r>
          </a:p>
          <a:p>
            <a:endParaRPr lang="en-GB" dirty="0"/>
          </a:p>
        </p:txBody>
      </p:sp>
    </p:spTree>
    <p:extLst>
      <p:ext uri="{BB962C8B-B14F-4D97-AF65-F5344CB8AC3E}">
        <p14:creationId xmlns:p14="http://schemas.microsoft.com/office/powerpoint/2010/main" val="30531517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4" name="TextBox 6">
            <a:extLst>
              <a:ext uri="{FF2B5EF4-FFF2-40B4-BE49-F238E27FC236}">
                <a16:creationId xmlns:a16="http://schemas.microsoft.com/office/drawing/2014/main" id="{A9B5FA76-6A75-4B36-B518-A2D645050F3F}"/>
              </a:ext>
            </a:extLst>
          </p:cNvPr>
          <p:cNvSpPr txBox="1">
            <a:spLocks noChangeArrowheads="1"/>
          </p:cNvSpPr>
          <p:nvPr/>
        </p:nvSpPr>
        <p:spPr bwMode="auto">
          <a:xfrm>
            <a:off x="1524001" y="188640"/>
            <a:ext cx="5206603" cy="4154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r" eaLnBrk="1" hangingPunct="1">
              <a:lnSpc>
                <a:spcPct val="100000"/>
              </a:lnSpc>
              <a:spcBef>
                <a:spcPct val="0"/>
              </a:spcBef>
              <a:buFontTx/>
              <a:buNone/>
            </a:pPr>
            <a:r>
              <a:rPr lang="en-US" altLang="en-US" sz="2100" b="1" dirty="0"/>
              <a:t>TripAdvisor and its impact on hotel industry</a:t>
            </a:r>
          </a:p>
        </p:txBody>
      </p:sp>
      <p:pic>
        <p:nvPicPr>
          <p:cNvPr id="3" name="Online Media 2">
            <a:hlinkClick r:id="" action="ppaction://media"/>
            <a:extLst>
              <a:ext uri="{FF2B5EF4-FFF2-40B4-BE49-F238E27FC236}">
                <a16:creationId xmlns:a16="http://schemas.microsoft.com/office/drawing/2014/main" id="{58AFC796-2145-4388-BCCB-61B8CD41972A}"/>
              </a:ext>
            </a:extLst>
          </p:cNvPr>
          <p:cNvPicPr>
            <a:picLocks noRot="1" noChangeAspect="1"/>
          </p:cNvPicPr>
          <p:nvPr>
            <a:videoFile r:link="rId1"/>
          </p:nvPr>
        </p:nvPicPr>
        <p:blipFill>
          <a:blip r:embed="rId3"/>
          <a:stretch>
            <a:fillRect/>
          </a:stretch>
        </p:blipFill>
        <p:spPr>
          <a:xfrm>
            <a:off x="1027957" y="781255"/>
            <a:ext cx="9211369" cy="5181395"/>
          </a:xfrm>
          <a:prstGeom prst="rect">
            <a:avLst/>
          </a:prstGeom>
        </p:spPr>
      </p:pic>
    </p:spTree>
    <p:extLst>
      <p:ext uri="{BB962C8B-B14F-4D97-AF65-F5344CB8AC3E}">
        <p14:creationId xmlns:p14="http://schemas.microsoft.com/office/powerpoint/2010/main" val="36926844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76A93-4D6E-3ED7-1527-CF288C325F30}"/>
              </a:ext>
            </a:extLst>
          </p:cNvPr>
          <p:cNvSpPr>
            <a:spLocks noGrp="1"/>
          </p:cNvSpPr>
          <p:nvPr>
            <p:ph type="title"/>
          </p:nvPr>
        </p:nvSpPr>
        <p:spPr>
          <a:xfrm>
            <a:off x="838200" y="3805"/>
            <a:ext cx="10515600" cy="730249"/>
          </a:xfrm>
        </p:spPr>
        <p:txBody>
          <a:bodyPr/>
          <a:lstStyle/>
          <a:p>
            <a:pPr algn="ctr"/>
            <a:r>
              <a:rPr lang="en-GB" sz="3200" b="1" dirty="0"/>
              <a:t>TripAdvisor’s Impact on the Hotel Industry</a:t>
            </a:r>
          </a:p>
        </p:txBody>
      </p:sp>
      <p:sp>
        <p:nvSpPr>
          <p:cNvPr id="3" name="TextBox 2">
            <a:extLst>
              <a:ext uri="{FF2B5EF4-FFF2-40B4-BE49-F238E27FC236}">
                <a16:creationId xmlns:a16="http://schemas.microsoft.com/office/drawing/2014/main" id="{3FD49DAA-D994-7289-7389-66CC69F7B23D}"/>
              </a:ext>
            </a:extLst>
          </p:cNvPr>
          <p:cNvSpPr txBox="1"/>
          <p:nvPr/>
        </p:nvSpPr>
        <p:spPr>
          <a:xfrm>
            <a:off x="4629278" y="6265788"/>
            <a:ext cx="2933444" cy="369332"/>
          </a:xfrm>
          <a:prstGeom prst="rect">
            <a:avLst/>
          </a:prstGeom>
          <a:noFill/>
        </p:spPr>
        <p:txBody>
          <a:bodyPr wrap="square" rtlCol="0">
            <a:spAutoFit/>
          </a:bodyPr>
          <a:lstStyle/>
          <a:p>
            <a:pPr defTabSz="457200"/>
            <a:r>
              <a:rPr lang="en-GB" dirty="0">
                <a:solidFill>
                  <a:prstClr val="white"/>
                </a:solidFill>
                <a:latin typeface="Calibri" panose="020F0502020204030204"/>
              </a:rPr>
              <a:t>(NUS Business School, 2016)</a:t>
            </a:r>
          </a:p>
        </p:txBody>
      </p:sp>
      <p:pic>
        <p:nvPicPr>
          <p:cNvPr id="7" name="Online Media 6" title="5 in Five: TripAdvisor Ranking Factors">
            <a:hlinkClick r:id="" action="ppaction://media"/>
            <a:extLst>
              <a:ext uri="{FF2B5EF4-FFF2-40B4-BE49-F238E27FC236}">
                <a16:creationId xmlns:a16="http://schemas.microsoft.com/office/drawing/2014/main" id="{5E00A9A1-1A7F-2C6F-D7A0-C1BD7D3CFC76}"/>
              </a:ext>
            </a:extLst>
          </p:cNvPr>
          <p:cNvPicPr>
            <a:picLocks noGrp="1" noRot="1" noChangeAspect="1"/>
          </p:cNvPicPr>
          <p:nvPr>
            <p:ph idx="1"/>
            <a:videoFile r:link="rId1"/>
          </p:nvPr>
        </p:nvPicPr>
        <p:blipFill>
          <a:blip r:embed="rId4"/>
          <a:stretch>
            <a:fillRect/>
          </a:stretch>
        </p:blipFill>
        <p:spPr>
          <a:xfrm>
            <a:off x="1676400" y="861258"/>
            <a:ext cx="9088438" cy="5135483"/>
          </a:xfrm>
          <a:prstGeom prst="rect">
            <a:avLst/>
          </a:prstGeom>
        </p:spPr>
      </p:pic>
    </p:spTree>
    <p:extLst>
      <p:ext uri="{BB962C8B-B14F-4D97-AF65-F5344CB8AC3E}">
        <p14:creationId xmlns:p14="http://schemas.microsoft.com/office/powerpoint/2010/main" val="31560800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482BC1-D352-2729-72A2-F63EA241011B}"/>
              </a:ext>
            </a:extLst>
          </p:cNvPr>
          <p:cNvSpPr>
            <a:spLocks noGrp="1"/>
          </p:cNvSpPr>
          <p:nvPr>
            <p:ph type="title"/>
          </p:nvPr>
        </p:nvSpPr>
        <p:spPr/>
        <p:txBody>
          <a:bodyPr/>
          <a:lstStyle/>
          <a:p>
            <a:r>
              <a:rPr lang="en-GB" dirty="0"/>
              <a:t>Group Discussion</a:t>
            </a:r>
          </a:p>
        </p:txBody>
      </p:sp>
      <p:sp>
        <p:nvSpPr>
          <p:cNvPr id="4" name="Cloud 3">
            <a:extLst>
              <a:ext uri="{FF2B5EF4-FFF2-40B4-BE49-F238E27FC236}">
                <a16:creationId xmlns:a16="http://schemas.microsoft.com/office/drawing/2014/main" id="{21834F50-2372-D9BF-4BDE-4F9CD2720444}"/>
              </a:ext>
            </a:extLst>
          </p:cNvPr>
          <p:cNvSpPr/>
          <p:nvPr/>
        </p:nvSpPr>
        <p:spPr>
          <a:xfrm>
            <a:off x="3207123" y="1929653"/>
            <a:ext cx="5983941" cy="3402106"/>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What is the impact of fake reviews for the business?</a:t>
            </a:r>
          </a:p>
        </p:txBody>
      </p:sp>
    </p:spTree>
    <p:extLst>
      <p:ext uri="{BB962C8B-B14F-4D97-AF65-F5344CB8AC3E}">
        <p14:creationId xmlns:p14="http://schemas.microsoft.com/office/powerpoint/2010/main" val="13836961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8F4480-85A9-0EF1-16C9-748CD5EA7870}"/>
              </a:ext>
            </a:extLst>
          </p:cNvPr>
          <p:cNvSpPr>
            <a:spLocks noGrp="1"/>
          </p:cNvSpPr>
          <p:nvPr>
            <p:ph type="title"/>
          </p:nvPr>
        </p:nvSpPr>
        <p:spPr>
          <a:xfrm>
            <a:off x="838200" y="0"/>
            <a:ext cx="10515600" cy="1325563"/>
          </a:xfrm>
        </p:spPr>
        <p:txBody>
          <a:bodyPr/>
          <a:lstStyle/>
          <a:p>
            <a:r>
              <a:rPr lang="en-GB" dirty="0"/>
              <a:t>Fake Reviews – Negative Impact</a:t>
            </a:r>
          </a:p>
        </p:txBody>
      </p:sp>
      <p:sp>
        <p:nvSpPr>
          <p:cNvPr id="3" name="Content Placeholder 2">
            <a:extLst>
              <a:ext uri="{FF2B5EF4-FFF2-40B4-BE49-F238E27FC236}">
                <a16:creationId xmlns:a16="http://schemas.microsoft.com/office/drawing/2014/main" id="{2264BD58-1DFA-05B6-977A-B64CD2DA5650}"/>
              </a:ext>
            </a:extLst>
          </p:cNvPr>
          <p:cNvSpPr>
            <a:spLocks noGrp="1"/>
          </p:cNvSpPr>
          <p:nvPr>
            <p:ph idx="1"/>
          </p:nvPr>
        </p:nvSpPr>
        <p:spPr>
          <a:xfrm>
            <a:off x="200025" y="1424781"/>
            <a:ext cx="11572875" cy="4351338"/>
          </a:xfrm>
        </p:spPr>
        <p:txBody>
          <a:bodyPr>
            <a:normAutofit/>
          </a:bodyPr>
          <a:lstStyle/>
          <a:p>
            <a:pPr marL="0" indent="0">
              <a:buNone/>
            </a:pPr>
            <a:r>
              <a:rPr lang="en-GB" sz="2400" b="1" dirty="0"/>
              <a:t>1. Fake reviews can destroy trust</a:t>
            </a:r>
          </a:p>
          <a:p>
            <a:pPr marL="0" indent="0">
              <a:buNone/>
            </a:pPr>
            <a:r>
              <a:rPr lang="en-GB" sz="2400" dirty="0"/>
              <a:t>Customer will lose faith in online shopping.</a:t>
            </a:r>
          </a:p>
          <a:p>
            <a:pPr marL="0" indent="0">
              <a:buNone/>
            </a:pPr>
            <a:r>
              <a:rPr lang="en-GB" sz="2400" b="1" dirty="0"/>
              <a:t>2. Your Local Search Traffic Can Drop</a:t>
            </a:r>
          </a:p>
          <a:p>
            <a:pPr marL="0" indent="0">
              <a:buNone/>
            </a:pPr>
            <a:r>
              <a:rPr lang="en-GB" sz="2400" dirty="0"/>
              <a:t>Google is based on data. Once Google knows that you are trying to game the system, they will be less likely to rank you for relevant local search terms.</a:t>
            </a:r>
          </a:p>
          <a:p>
            <a:pPr marL="0" indent="0">
              <a:buNone/>
            </a:pPr>
            <a:r>
              <a:rPr lang="en-GB" sz="2400" b="1" dirty="0"/>
              <a:t>3. Fines</a:t>
            </a:r>
          </a:p>
          <a:p>
            <a:pPr marL="0" indent="0">
              <a:buNone/>
            </a:pPr>
            <a:r>
              <a:rPr lang="en-GB" sz="2400" dirty="0"/>
              <a:t> Expect to see this type of behaviour punished more regularly in the future.</a:t>
            </a:r>
          </a:p>
          <a:p>
            <a:pPr marL="0" indent="0">
              <a:buNone/>
            </a:pPr>
            <a:r>
              <a:rPr lang="en-GB" sz="2400" b="1" dirty="0"/>
              <a:t>4. You may appear too good to be true</a:t>
            </a:r>
          </a:p>
          <a:p>
            <a:pPr marL="0" indent="0">
              <a:buNone/>
            </a:pPr>
            <a:r>
              <a:rPr lang="en-GB" sz="2400" dirty="0"/>
              <a:t>If your page is filled with nothing but glowing 5-star reviews, consumers are more likely to suspect you of gaming the system.</a:t>
            </a:r>
          </a:p>
          <a:p>
            <a:endParaRPr lang="en-GB" sz="3600" dirty="0"/>
          </a:p>
        </p:txBody>
      </p:sp>
    </p:spTree>
    <p:extLst>
      <p:ext uri="{BB962C8B-B14F-4D97-AF65-F5344CB8AC3E}">
        <p14:creationId xmlns:p14="http://schemas.microsoft.com/office/powerpoint/2010/main" val="4113455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8" name="TextBox 6">
            <a:extLst>
              <a:ext uri="{FF2B5EF4-FFF2-40B4-BE49-F238E27FC236}">
                <a16:creationId xmlns:a16="http://schemas.microsoft.com/office/drawing/2014/main" id="{2658C030-8DD4-4168-8C71-E884B2DAE896}"/>
              </a:ext>
            </a:extLst>
          </p:cNvPr>
          <p:cNvSpPr txBox="1">
            <a:spLocks noChangeArrowheads="1"/>
          </p:cNvSpPr>
          <p:nvPr/>
        </p:nvSpPr>
        <p:spPr bwMode="auto">
          <a:xfrm>
            <a:off x="3325456" y="174923"/>
            <a:ext cx="5206603" cy="4154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r" eaLnBrk="1" hangingPunct="1">
              <a:lnSpc>
                <a:spcPct val="100000"/>
              </a:lnSpc>
              <a:spcBef>
                <a:spcPct val="0"/>
              </a:spcBef>
              <a:buFontTx/>
              <a:buNone/>
            </a:pPr>
            <a:r>
              <a:rPr lang="en-US" altLang="en-US" sz="2100" b="1" dirty="0"/>
              <a:t>Which? - TripAdvisor and fake reviews</a:t>
            </a:r>
          </a:p>
        </p:txBody>
      </p:sp>
      <p:pic>
        <p:nvPicPr>
          <p:cNvPr id="3" name="Online Media 2">
            <a:hlinkClick r:id="" action="ppaction://media"/>
            <a:extLst>
              <a:ext uri="{FF2B5EF4-FFF2-40B4-BE49-F238E27FC236}">
                <a16:creationId xmlns:a16="http://schemas.microsoft.com/office/drawing/2014/main" id="{8C0FF969-4CC4-4678-A53C-B28783F727D8}"/>
              </a:ext>
            </a:extLst>
          </p:cNvPr>
          <p:cNvPicPr>
            <a:picLocks noRot="1" noChangeAspect="1"/>
          </p:cNvPicPr>
          <p:nvPr>
            <a:videoFile r:link="rId1"/>
          </p:nvPr>
        </p:nvPicPr>
        <p:blipFill>
          <a:blip r:embed="rId3"/>
          <a:stretch>
            <a:fillRect/>
          </a:stretch>
        </p:blipFill>
        <p:spPr>
          <a:xfrm>
            <a:off x="1384103" y="590421"/>
            <a:ext cx="9618363" cy="5410329"/>
          </a:xfrm>
          <a:prstGeom prst="rect">
            <a:avLst/>
          </a:prstGeom>
        </p:spPr>
      </p:pic>
    </p:spTree>
    <p:extLst>
      <p:ext uri="{BB962C8B-B14F-4D97-AF65-F5344CB8AC3E}">
        <p14:creationId xmlns:p14="http://schemas.microsoft.com/office/powerpoint/2010/main" val="4250066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2" name="TextBox 6">
            <a:extLst>
              <a:ext uri="{FF2B5EF4-FFF2-40B4-BE49-F238E27FC236}">
                <a16:creationId xmlns:a16="http://schemas.microsoft.com/office/drawing/2014/main" id="{66B877D8-F4F3-4707-B493-6AA56590EE37}"/>
              </a:ext>
            </a:extLst>
          </p:cNvPr>
          <p:cNvSpPr txBox="1">
            <a:spLocks noChangeArrowheads="1"/>
          </p:cNvSpPr>
          <p:nvPr/>
        </p:nvSpPr>
        <p:spPr bwMode="auto">
          <a:xfrm>
            <a:off x="2271466" y="107107"/>
            <a:ext cx="8053584" cy="4154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pPr>
            <a:r>
              <a:rPr lang="en-US" altLang="en-US" sz="2100" b="1" dirty="0"/>
              <a:t>Good Morning Britain – Number 1 in London?</a:t>
            </a:r>
          </a:p>
        </p:txBody>
      </p:sp>
      <p:pic>
        <p:nvPicPr>
          <p:cNvPr id="2" name="Online Media 1">
            <a:hlinkClick r:id="" action="ppaction://media"/>
            <a:extLst>
              <a:ext uri="{FF2B5EF4-FFF2-40B4-BE49-F238E27FC236}">
                <a16:creationId xmlns:a16="http://schemas.microsoft.com/office/drawing/2014/main" id="{D569A426-C7A3-444F-9CED-435E9AA47EB1}"/>
              </a:ext>
            </a:extLst>
          </p:cNvPr>
          <p:cNvPicPr>
            <a:picLocks noRot="1" noChangeAspect="1"/>
          </p:cNvPicPr>
          <p:nvPr>
            <a:videoFile r:link="rId1"/>
          </p:nvPr>
        </p:nvPicPr>
        <p:blipFill>
          <a:blip r:embed="rId3"/>
          <a:stretch>
            <a:fillRect/>
          </a:stretch>
        </p:blipFill>
        <p:spPr>
          <a:xfrm>
            <a:off x="1185568" y="703549"/>
            <a:ext cx="9366446" cy="5268626"/>
          </a:xfrm>
          <a:prstGeom prst="rect">
            <a:avLst/>
          </a:prstGeom>
        </p:spPr>
      </p:pic>
    </p:spTree>
    <p:extLst>
      <p:ext uri="{BB962C8B-B14F-4D97-AF65-F5344CB8AC3E}">
        <p14:creationId xmlns:p14="http://schemas.microsoft.com/office/powerpoint/2010/main" val="33448853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CA333-443B-2CF3-2D48-5A9F9CBDB464}"/>
              </a:ext>
            </a:extLst>
          </p:cNvPr>
          <p:cNvSpPr>
            <a:spLocks noGrp="1"/>
          </p:cNvSpPr>
          <p:nvPr>
            <p:ph type="title"/>
          </p:nvPr>
        </p:nvSpPr>
        <p:spPr>
          <a:xfrm>
            <a:off x="2152650" y="55243"/>
            <a:ext cx="7886700" cy="1325563"/>
          </a:xfrm>
        </p:spPr>
        <p:txBody>
          <a:bodyPr/>
          <a:lstStyle/>
          <a:p>
            <a:r>
              <a:rPr lang="en-GB" sz="3600" b="1" dirty="0"/>
              <a:t>Case Study: Travelodge</a:t>
            </a:r>
          </a:p>
        </p:txBody>
      </p:sp>
      <p:graphicFrame>
        <p:nvGraphicFramePr>
          <p:cNvPr id="1028" name="Content Placeholder 2">
            <a:extLst>
              <a:ext uri="{FF2B5EF4-FFF2-40B4-BE49-F238E27FC236}">
                <a16:creationId xmlns:a16="http://schemas.microsoft.com/office/drawing/2014/main" id="{0CFDDC11-B6CD-301D-06C6-C6F79BC85728}"/>
              </a:ext>
            </a:extLst>
          </p:cNvPr>
          <p:cNvGraphicFramePr>
            <a:graphicFrameLocks noGrp="1"/>
          </p:cNvGraphicFramePr>
          <p:nvPr>
            <p:ph idx="1"/>
          </p:nvPr>
        </p:nvGraphicFramePr>
        <p:xfrm>
          <a:off x="2152650" y="1380806"/>
          <a:ext cx="7886700" cy="46979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descr="Travelodge Hotels Limited Logo and symbol, meaning, history, PNG, brand">
            <a:extLst>
              <a:ext uri="{FF2B5EF4-FFF2-40B4-BE49-F238E27FC236}">
                <a16:creationId xmlns:a16="http://schemas.microsoft.com/office/drawing/2014/main" id="{806F2778-BBF2-509A-D06F-BFC08422F93B}"/>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5504" t="22817" r="6106" b="22248"/>
          <a:stretch/>
        </p:blipFill>
        <p:spPr bwMode="auto">
          <a:xfrm>
            <a:off x="8086270" y="248385"/>
            <a:ext cx="2477403" cy="86530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71C7181-E103-730B-86D6-B236D213AD88}"/>
              </a:ext>
            </a:extLst>
          </p:cNvPr>
          <p:cNvSpPr txBox="1"/>
          <p:nvPr/>
        </p:nvSpPr>
        <p:spPr>
          <a:xfrm>
            <a:off x="5242970" y="6212717"/>
            <a:ext cx="2657283" cy="369332"/>
          </a:xfrm>
          <a:prstGeom prst="rect">
            <a:avLst/>
          </a:prstGeom>
          <a:noFill/>
        </p:spPr>
        <p:txBody>
          <a:bodyPr wrap="square" rtlCol="0">
            <a:spAutoFit/>
          </a:bodyPr>
          <a:lstStyle/>
          <a:p>
            <a:pPr defTabSz="457200"/>
            <a:r>
              <a:rPr lang="en-GB" dirty="0">
                <a:solidFill>
                  <a:prstClr val="white"/>
                </a:solidFill>
                <a:latin typeface="Calibri" panose="020F0502020204030204"/>
              </a:rPr>
              <a:t>(Lake, 2019)</a:t>
            </a:r>
          </a:p>
        </p:txBody>
      </p:sp>
    </p:spTree>
    <p:extLst>
      <p:ext uri="{BB962C8B-B14F-4D97-AF65-F5344CB8AC3E}">
        <p14:creationId xmlns:p14="http://schemas.microsoft.com/office/powerpoint/2010/main" val="433363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DCF7B2-5668-8BAE-A48D-E3068EF4CDCD}"/>
              </a:ext>
            </a:extLst>
          </p:cNvPr>
          <p:cNvSpPr>
            <a:spLocks noGrp="1"/>
          </p:cNvSpPr>
          <p:nvPr>
            <p:ph type="title"/>
          </p:nvPr>
        </p:nvSpPr>
        <p:spPr>
          <a:xfrm>
            <a:off x="5230776" y="347520"/>
            <a:ext cx="4939868" cy="1286160"/>
          </a:xfrm>
        </p:spPr>
        <p:txBody>
          <a:bodyPr anchor="b">
            <a:normAutofit/>
          </a:bodyPr>
          <a:lstStyle/>
          <a:p>
            <a:pPr algn="ctr"/>
            <a:r>
              <a:rPr lang="en-GB" sz="3000" b="1" dirty="0"/>
              <a:t>Fake Reviews –</a:t>
            </a:r>
            <a:br>
              <a:rPr lang="en-GB" sz="3000" b="1" dirty="0"/>
            </a:br>
            <a:r>
              <a:rPr lang="en-GB" sz="3000" b="1" dirty="0"/>
              <a:t>What Does the Law Say?</a:t>
            </a:r>
          </a:p>
        </p:txBody>
      </p:sp>
      <p:sp>
        <p:nvSpPr>
          <p:cNvPr id="3" name="Content Placeholder 2">
            <a:extLst>
              <a:ext uri="{FF2B5EF4-FFF2-40B4-BE49-F238E27FC236}">
                <a16:creationId xmlns:a16="http://schemas.microsoft.com/office/drawing/2014/main" id="{2BA3C7B4-0EB7-2768-3F47-846CD5AC73BA}"/>
              </a:ext>
            </a:extLst>
          </p:cNvPr>
          <p:cNvSpPr>
            <a:spLocks noGrp="1"/>
          </p:cNvSpPr>
          <p:nvPr>
            <p:ph idx="1"/>
          </p:nvPr>
        </p:nvSpPr>
        <p:spPr>
          <a:xfrm>
            <a:off x="5448099" y="2241025"/>
            <a:ext cx="5905701" cy="3785419"/>
          </a:xfrm>
        </p:spPr>
        <p:txBody>
          <a:bodyPr>
            <a:normAutofit/>
          </a:bodyPr>
          <a:lstStyle/>
          <a:p>
            <a:r>
              <a:rPr lang="en-GB" sz="2400" dirty="0"/>
              <a:t>Fake reviews are a violation of the terms of service of all business review sites.</a:t>
            </a:r>
          </a:p>
          <a:p>
            <a:r>
              <a:rPr lang="en-GB" sz="2400" dirty="0"/>
              <a:t>Trading practices in the UK are covered under the </a:t>
            </a:r>
            <a:r>
              <a:rPr lang="en-GB" sz="2400" b="1" dirty="0"/>
              <a:t>Consumer Protection from Unfair Trading Regulations 2008.</a:t>
            </a:r>
          </a:p>
          <a:p>
            <a:r>
              <a:rPr lang="en-GB" sz="2400" dirty="0"/>
              <a:t>Trading watchdog, the Competition and Markets Authority (CMA), </a:t>
            </a:r>
            <a:r>
              <a:rPr lang="en-GB" sz="2400" b="1" dirty="0"/>
              <a:t>took its first action against a company for posting fake reviews in 2016.</a:t>
            </a:r>
          </a:p>
          <a:p>
            <a:endParaRPr lang="en-GB" sz="1800" dirty="0"/>
          </a:p>
        </p:txBody>
      </p:sp>
      <p:pic>
        <p:nvPicPr>
          <p:cNvPr id="10242" name="Picture 2" descr="See the source image">
            <a:extLst>
              <a:ext uri="{FF2B5EF4-FFF2-40B4-BE49-F238E27FC236}">
                <a16:creationId xmlns:a16="http://schemas.microsoft.com/office/drawing/2014/main" id="{A6F006B9-2786-DBAD-7850-9DA7367D2FA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0468" r="25693" b="-1"/>
          <a:stretch/>
        </p:blipFill>
        <p:spPr bwMode="auto">
          <a:xfrm>
            <a:off x="1524021" y="10"/>
            <a:ext cx="3476673" cy="6026434"/>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20854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5541332-E582-828A-7E40-302ADDFBB67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EF2A9A1-EC0E-3538-BC70-74483F559E81}"/>
              </a:ext>
            </a:extLst>
          </p:cNvPr>
          <p:cNvSpPr>
            <a:spLocks noGrp="1"/>
          </p:cNvSpPr>
          <p:nvPr>
            <p:ph type="title"/>
          </p:nvPr>
        </p:nvSpPr>
        <p:spPr>
          <a:xfrm>
            <a:off x="5230776" y="347520"/>
            <a:ext cx="4939868" cy="1286160"/>
          </a:xfrm>
        </p:spPr>
        <p:txBody>
          <a:bodyPr anchor="b">
            <a:normAutofit/>
          </a:bodyPr>
          <a:lstStyle/>
          <a:p>
            <a:pPr algn="ctr"/>
            <a:r>
              <a:rPr lang="en-GB" sz="3000" b="1" dirty="0"/>
              <a:t>Fake Reviews –</a:t>
            </a:r>
            <a:br>
              <a:rPr lang="en-GB" sz="3000" b="1" dirty="0"/>
            </a:br>
            <a:r>
              <a:rPr lang="en-GB" sz="3000" b="1" dirty="0"/>
              <a:t>What Does the Law Say?</a:t>
            </a:r>
          </a:p>
        </p:txBody>
      </p:sp>
      <p:sp>
        <p:nvSpPr>
          <p:cNvPr id="3" name="Content Placeholder 2">
            <a:extLst>
              <a:ext uri="{FF2B5EF4-FFF2-40B4-BE49-F238E27FC236}">
                <a16:creationId xmlns:a16="http://schemas.microsoft.com/office/drawing/2014/main" id="{6EEE8504-DB13-4E52-5D13-D225D8290241}"/>
              </a:ext>
            </a:extLst>
          </p:cNvPr>
          <p:cNvSpPr>
            <a:spLocks noGrp="1"/>
          </p:cNvSpPr>
          <p:nvPr>
            <p:ph idx="1"/>
          </p:nvPr>
        </p:nvSpPr>
        <p:spPr>
          <a:xfrm>
            <a:off x="5460978" y="2007168"/>
            <a:ext cx="6014098" cy="4392764"/>
          </a:xfrm>
        </p:spPr>
        <p:txBody>
          <a:bodyPr>
            <a:normAutofit/>
          </a:bodyPr>
          <a:lstStyle/>
          <a:p>
            <a:r>
              <a:rPr lang="en-GB" sz="2000" dirty="0"/>
              <a:t>2008: </a:t>
            </a:r>
            <a:r>
              <a:rPr lang="en-GB" sz="2000" dirty="0">
                <a:solidFill>
                  <a:srgbClr val="141414"/>
                </a:solidFill>
                <a:latin typeface="ReithSans"/>
              </a:rPr>
              <a:t>Under this legislation, a trader commits an offence if they "engage in a commercial practice which is a misleading action" which cause the average consumer to buy something they would not have otherwise. These actions include "the nature of the sales process" but do not specifically refer to reviews.</a:t>
            </a:r>
          </a:p>
          <a:p>
            <a:r>
              <a:rPr lang="en-GB" sz="2000" dirty="0">
                <a:solidFill>
                  <a:srgbClr val="141414"/>
                </a:solidFill>
                <a:latin typeface="ReithSans"/>
              </a:rPr>
              <a:t>2016: It ordered marketing company Total SEO to remove more than 800 fake reviews which were posted for 86 small businesses on 26 different websites between 2014 and 2015. It warned those who write or arrange fake reviews risk acting unlawfully.</a:t>
            </a:r>
            <a:endParaRPr lang="en-GB" sz="2000" dirty="0"/>
          </a:p>
          <a:p>
            <a:endParaRPr lang="en-GB" sz="1800" dirty="0"/>
          </a:p>
        </p:txBody>
      </p:sp>
      <p:pic>
        <p:nvPicPr>
          <p:cNvPr id="10242" name="Picture 2" descr="See the source image">
            <a:extLst>
              <a:ext uri="{FF2B5EF4-FFF2-40B4-BE49-F238E27FC236}">
                <a16:creationId xmlns:a16="http://schemas.microsoft.com/office/drawing/2014/main" id="{E67D5C6F-F98F-5E29-3199-F90F68D0AEC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0468" r="25693" b="-1"/>
          <a:stretch/>
        </p:blipFill>
        <p:spPr bwMode="auto">
          <a:xfrm>
            <a:off x="1524021" y="10"/>
            <a:ext cx="3476673" cy="6026434"/>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176694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640AE-EF71-8D0D-252E-F08B0F50A568}"/>
              </a:ext>
            </a:extLst>
          </p:cNvPr>
          <p:cNvSpPr>
            <a:spLocks noGrp="1"/>
          </p:cNvSpPr>
          <p:nvPr>
            <p:ph type="title"/>
          </p:nvPr>
        </p:nvSpPr>
        <p:spPr>
          <a:xfrm>
            <a:off x="2716397" y="99060"/>
            <a:ext cx="7025402" cy="1188720"/>
          </a:xfrm>
        </p:spPr>
        <p:txBody>
          <a:bodyPr>
            <a:normAutofit/>
          </a:bodyPr>
          <a:lstStyle/>
          <a:p>
            <a:pPr algn="ctr"/>
            <a:r>
              <a:rPr lang="en-GB" sz="3600" b="1" dirty="0"/>
              <a:t>Fake Reviews - Reasons</a:t>
            </a:r>
          </a:p>
        </p:txBody>
      </p:sp>
      <p:sp>
        <p:nvSpPr>
          <p:cNvPr id="3" name="Content Placeholder 2">
            <a:extLst>
              <a:ext uri="{FF2B5EF4-FFF2-40B4-BE49-F238E27FC236}">
                <a16:creationId xmlns:a16="http://schemas.microsoft.com/office/drawing/2014/main" id="{E90D812B-BBCE-384A-F6EF-B2C848795026}"/>
              </a:ext>
            </a:extLst>
          </p:cNvPr>
          <p:cNvSpPr>
            <a:spLocks noGrp="1"/>
          </p:cNvSpPr>
          <p:nvPr>
            <p:ph idx="1"/>
          </p:nvPr>
        </p:nvSpPr>
        <p:spPr>
          <a:xfrm>
            <a:off x="1081087" y="1287780"/>
            <a:ext cx="10548938" cy="4651753"/>
          </a:xfrm>
        </p:spPr>
        <p:txBody>
          <a:bodyPr anchor="t">
            <a:normAutofit fontScale="92500" lnSpcReduction="10000"/>
          </a:bodyPr>
          <a:lstStyle/>
          <a:p>
            <a:pPr marL="0" indent="0">
              <a:buNone/>
            </a:pPr>
            <a:r>
              <a:rPr lang="en-GB" sz="2400" dirty="0"/>
              <a:t>Online reviews heavily influence purchase decisions, but not every review is real. The problem of fake reviews can affect companies of all types and sizes. </a:t>
            </a:r>
          </a:p>
          <a:p>
            <a:pPr marL="0" indent="0">
              <a:buNone/>
            </a:pPr>
            <a:r>
              <a:rPr lang="en-GB" sz="2400" dirty="0"/>
              <a:t>Where do these fake reviews come from? Here are some common sources:</a:t>
            </a:r>
            <a:endParaRPr lang="en-GB" sz="2400" b="1" dirty="0"/>
          </a:p>
          <a:p>
            <a:pPr>
              <a:buFont typeface="Arial" panose="020B0604020202020204" pitchFamily="34" charset="0"/>
              <a:buChar char="•"/>
            </a:pPr>
            <a:r>
              <a:rPr lang="en-GB" sz="2400" b="1" dirty="0"/>
              <a:t>Service providers or vendors</a:t>
            </a:r>
            <a:r>
              <a:rPr lang="en-GB" sz="2400" dirty="0"/>
              <a:t> that sell both positive and negative reviews, such as what you will find when you try to buy Google reviews;</a:t>
            </a:r>
          </a:p>
          <a:p>
            <a:pPr>
              <a:buFont typeface="Arial" panose="020B0604020202020204" pitchFamily="34" charset="0"/>
              <a:buChar char="•"/>
            </a:pPr>
            <a:r>
              <a:rPr lang="en-GB" sz="2400" b="1" dirty="0"/>
              <a:t>Business owners and marketers </a:t>
            </a:r>
            <a:r>
              <a:rPr lang="en-GB" sz="2400" dirty="0"/>
              <a:t>who write their own fake reviews to attract customers, including fake negative reviews of their competitors;</a:t>
            </a:r>
          </a:p>
          <a:p>
            <a:pPr>
              <a:buFont typeface="Arial" panose="020B0604020202020204" pitchFamily="34" charset="0"/>
              <a:buChar char="•"/>
            </a:pPr>
            <a:r>
              <a:rPr lang="en-GB" sz="2400" b="1" dirty="0"/>
              <a:t>Former employees</a:t>
            </a:r>
            <a:r>
              <a:rPr lang="en-GB" sz="2400" dirty="0"/>
              <a:t> who post negative reviews of their employees in retaliation for being fired or laid off;</a:t>
            </a:r>
          </a:p>
          <a:p>
            <a:pPr>
              <a:buFont typeface="Arial" panose="020B0604020202020204" pitchFamily="34" charset="0"/>
              <a:buChar char="•"/>
            </a:pPr>
            <a:r>
              <a:rPr lang="en-GB" sz="2400" b="1" dirty="0"/>
              <a:t>Friends, family, and employees</a:t>
            </a:r>
            <a:r>
              <a:rPr lang="en-GB" sz="2400" dirty="0"/>
              <a:t> who write positive reviews on behalf of a company or brand they are closely associated with;</a:t>
            </a:r>
          </a:p>
          <a:p>
            <a:pPr>
              <a:buFont typeface="Arial" panose="020B0604020202020204" pitchFamily="34" charset="0"/>
              <a:buChar char="•"/>
            </a:pPr>
            <a:r>
              <a:rPr lang="en-GB" sz="2400" b="1" dirty="0"/>
              <a:t>Customers</a:t>
            </a:r>
            <a:r>
              <a:rPr lang="en-GB" sz="2400" dirty="0"/>
              <a:t> who write negative reviews in order to get a refund, a discount, or some other benefit.</a:t>
            </a:r>
          </a:p>
        </p:txBody>
      </p:sp>
    </p:spTree>
    <p:extLst>
      <p:ext uri="{BB962C8B-B14F-4D97-AF65-F5344CB8AC3E}">
        <p14:creationId xmlns:p14="http://schemas.microsoft.com/office/powerpoint/2010/main" val="42594067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49CD46-9106-1A92-0360-ECD4502E6195}"/>
              </a:ext>
            </a:extLst>
          </p:cNvPr>
          <p:cNvSpPr>
            <a:spLocks noGrp="1"/>
          </p:cNvSpPr>
          <p:nvPr>
            <p:ph type="title"/>
          </p:nvPr>
        </p:nvSpPr>
        <p:spPr>
          <a:xfrm>
            <a:off x="3737001" y="40339"/>
            <a:ext cx="4365585" cy="1325563"/>
          </a:xfrm>
        </p:spPr>
        <p:txBody>
          <a:bodyPr>
            <a:normAutofit/>
          </a:bodyPr>
          <a:lstStyle/>
          <a:p>
            <a:r>
              <a:rPr lang="en-GB" sz="3200" b="1" dirty="0">
                <a:solidFill>
                  <a:schemeClr val="bg1"/>
                </a:solidFill>
              </a:rPr>
              <a:t>How to Spot Fake Reviews</a:t>
            </a:r>
          </a:p>
        </p:txBody>
      </p:sp>
      <p:sp>
        <p:nvSpPr>
          <p:cNvPr id="3" name="Content Placeholder 2">
            <a:extLst>
              <a:ext uri="{FF2B5EF4-FFF2-40B4-BE49-F238E27FC236}">
                <a16:creationId xmlns:a16="http://schemas.microsoft.com/office/drawing/2014/main" id="{B245E495-3CF6-ECD3-8BBF-91D9D4218BF1}"/>
              </a:ext>
            </a:extLst>
          </p:cNvPr>
          <p:cNvSpPr>
            <a:spLocks noGrp="1"/>
          </p:cNvSpPr>
          <p:nvPr>
            <p:ph idx="1"/>
          </p:nvPr>
        </p:nvSpPr>
        <p:spPr>
          <a:xfrm>
            <a:off x="581025" y="1482949"/>
            <a:ext cx="8439150" cy="4111732"/>
          </a:xfrm>
        </p:spPr>
        <p:txBody>
          <a:bodyPr anchor="t">
            <a:noAutofit/>
          </a:bodyPr>
          <a:lstStyle/>
          <a:p>
            <a:pPr marL="0" indent="0">
              <a:buNone/>
            </a:pPr>
            <a:r>
              <a:rPr lang="en-GB" sz="2400" dirty="0">
                <a:solidFill>
                  <a:schemeClr val="bg1"/>
                </a:solidFill>
              </a:rPr>
              <a:t>Watch out for red flags:</a:t>
            </a:r>
          </a:p>
          <a:p>
            <a:pPr marL="0" indent="0">
              <a:buNone/>
            </a:pPr>
            <a:endParaRPr lang="en-GB" sz="2400" dirty="0">
              <a:solidFill>
                <a:schemeClr val="bg1"/>
              </a:solidFill>
            </a:endParaRPr>
          </a:p>
          <a:p>
            <a:pPr>
              <a:buFont typeface="Wingdings" panose="05000000000000000000" pitchFamily="2" charset="2"/>
              <a:buChar char="Ø"/>
            </a:pPr>
            <a:r>
              <a:rPr lang="en-GB" sz="2400" dirty="0">
                <a:solidFill>
                  <a:schemeClr val="bg1"/>
                </a:solidFill>
              </a:rPr>
              <a:t>Do not rely on ratings alone</a:t>
            </a:r>
          </a:p>
          <a:p>
            <a:pPr>
              <a:buFont typeface="Wingdings" panose="05000000000000000000" pitchFamily="2" charset="2"/>
              <a:buChar char="Ø"/>
            </a:pPr>
            <a:endParaRPr lang="en-GB" sz="2400" dirty="0">
              <a:solidFill>
                <a:schemeClr val="bg1"/>
              </a:solidFill>
            </a:endParaRPr>
          </a:p>
          <a:p>
            <a:pPr>
              <a:buFont typeface="Wingdings" panose="05000000000000000000" pitchFamily="2" charset="2"/>
              <a:buChar char="Ø"/>
            </a:pPr>
            <a:r>
              <a:rPr lang="en-GB" sz="2400" dirty="0">
                <a:solidFill>
                  <a:schemeClr val="bg1"/>
                </a:solidFill>
              </a:rPr>
              <a:t> Check for a large number of reviews during a short period of time</a:t>
            </a:r>
          </a:p>
          <a:p>
            <a:pPr>
              <a:buFont typeface="Wingdings" panose="05000000000000000000" pitchFamily="2" charset="2"/>
              <a:buChar char="Ø"/>
            </a:pPr>
            <a:endParaRPr lang="en-GB" sz="2400" dirty="0">
              <a:solidFill>
                <a:schemeClr val="bg1"/>
              </a:solidFill>
            </a:endParaRPr>
          </a:p>
          <a:p>
            <a:pPr>
              <a:buFont typeface="Wingdings" panose="05000000000000000000" pitchFamily="2" charset="2"/>
              <a:buChar char="Ø"/>
            </a:pPr>
            <a:r>
              <a:rPr lang="en-GB" sz="2400" dirty="0">
                <a:solidFill>
                  <a:schemeClr val="bg1"/>
                </a:solidFill>
              </a:rPr>
              <a:t> Check if the reviewers are legit</a:t>
            </a:r>
          </a:p>
          <a:p>
            <a:pPr marL="0" indent="0">
              <a:buNone/>
            </a:pPr>
            <a:endParaRPr lang="en-GB" sz="2400" dirty="0">
              <a:solidFill>
                <a:schemeClr val="bg1"/>
              </a:solidFill>
            </a:endParaRPr>
          </a:p>
          <a:p>
            <a:pPr>
              <a:buFont typeface="Wingdings" panose="05000000000000000000" pitchFamily="2" charset="2"/>
              <a:buChar char="Ø"/>
            </a:pPr>
            <a:r>
              <a:rPr lang="en-GB" sz="2400" dirty="0">
                <a:solidFill>
                  <a:schemeClr val="bg1"/>
                </a:solidFill>
              </a:rPr>
              <a:t> Read independent product reviews from established sources</a:t>
            </a:r>
          </a:p>
        </p:txBody>
      </p:sp>
      <p:pic>
        <p:nvPicPr>
          <p:cNvPr id="4" name="Graphic 3" descr="Flag">
            <a:extLst>
              <a:ext uri="{FF2B5EF4-FFF2-40B4-BE49-F238E27FC236}">
                <a16:creationId xmlns:a16="http://schemas.microsoft.com/office/drawing/2014/main" id="{B6145AC9-5BE5-1245-6C9C-75A0B66DB03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325406" y="2393317"/>
            <a:ext cx="2847593" cy="2847593"/>
          </a:xfrm>
          <a:prstGeom prst="rect">
            <a:avLst/>
          </a:prstGeom>
        </p:spPr>
      </p:pic>
    </p:spTree>
    <p:extLst>
      <p:ext uri="{BB962C8B-B14F-4D97-AF65-F5344CB8AC3E}">
        <p14:creationId xmlns:p14="http://schemas.microsoft.com/office/powerpoint/2010/main" val="3781510370"/>
      </p:ext>
    </p:extLst>
  </p:cSld>
  <p:clrMapOvr>
    <a:overrideClrMapping bg1="dk1" tx1="lt1" bg2="dk2" tx2="lt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3EBB6-F227-1019-3115-194E58C0DFC6}"/>
              </a:ext>
            </a:extLst>
          </p:cNvPr>
          <p:cNvSpPr>
            <a:spLocks noGrp="1"/>
          </p:cNvSpPr>
          <p:nvPr>
            <p:ph type="title"/>
          </p:nvPr>
        </p:nvSpPr>
        <p:spPr/>
        <p:txBody>
          <a:bodyPr/>
          <a:lstStyle/>
          <a:p>
            <a:r>
              <a:rPr lang="en-GB" dirty="0"/>
              <a:t>Group Discussion</a:t>
            </a:r>
          </a:p>
        </p:txBody>
      </p:sp>
      <p:sp>
        <p:nvSpPr>
          <p:cNvPr id="4" name="Cloud 3">
            <a:extLst>
              <a:ext uri="{FF2B5EF4-FFF2-40B4-BE49-F238E27FC236}">
                <a16:creationId xmlns:a16="http://schemas.microsoft.com/office/drawing/2014/main" id="{9ECB71F3-01A9-C1C4-2D39-8E7635743DD6}"/>
              </a:ext>
            </a:extLst>
          </p:cNvPr>
          <p:cNvSpPr/>
          <p:nvPr/>
        </p:nvSpPr>
        <p:spPr>
          <a:xfrm>
            <a:off x="2447366" y="1472453"/>
            <a:ext cx="7590864" cy="3913094"/>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t>Why is it important to respond to both positive and negative feedback?</a:t>
            </a:r>
          </a:p>
        </p:txBody>
      </p:sp>
    </p:spTree>
    <p:extLst>
      <p:ext uri="{BB962C8B-B14F-4D97-AF65-F5344CB8AC3E}">
        <p14:creationId xmlns:p14="http://schemas.microsoft.com/office/powerpoint/2010/main" val="98552751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666AB-B746-41F2-0DDA-B4AA565C5CF2}"/>
              </a:ext>
            </a:extLst>
          </p:cNvPr>
          <p:cNvSpPr>
            <a:spLocks noGrp="1"/>
          </p:cNvSpPr>
          <p:nvPr>
            <p:ph type="title"/>
          </p:nvPr>
        </p:nvSpPr>
        <p:spPr>
          <a:xfrm>
            <a:off x="1329690" y="1380202"/>
            <a:ext cx="2130136" cy="2371148"/>
          </a:xfrm>
        </p:spPr>
        <p:txBody>
          <a:bodyPr vert="horz" lIns="91440" tIns="45720" rIns="91440" bIns="45720" rtlCol="0" anchor="ctr">
            <a:normAutofit/>
          </a:bodyPr>
          <a:lstStyle/>
          <a:p>
            <a:pPr algn="ctr"/>
            <a:r>
              <a:rPr lang="en-US" sz="2800" b="1" dirty="0"/>
              <a:t>Online Reputation Management</a:t>
            </a:r>
          </a:p>
        </p:txBody>
      </p:sp>
      <p:pic>
        <p:nvPicPr>
          <p:cNvPr id="4" name="Content Placeholder 3" descr="Graphical user interface, application&#10;&#10;Description automatically generated">
            <a:extLst>
              <a:ext uri="{FF2B5EF4-FFF2-40B4-BE49-F238E27FC236}">
                <a16:creationId xmlns:a16="http://schemas.microsoft.com/office/drawing/2014/main" id="{37969718-68F5-4611-84E4-962643151A76}"/>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5226614" y="732650"/>
            <a:ext cx="6164842" cy="4700691"/>
          </a:xfrm>
          <a:prstGeom prst="rect">
            <a:avLst/>
          </a:prstGeom>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EB2F9C21-3732-2FB4-2CC2-0F3E2F210E0E}"/>
              </a:ext>
            </a:extLst>
          </p:cNvPr>
          <p:cNvSpPr txBox="1"/>
          <p:nvPr/>
        </p:nvSpPr>
        <p:spPr>
          <a:xfrm>
            <a:off x="5300998" y="5515857"/>
            <a:ext cx="2467039" cy="369332"/>
          </a:xfrm>
          <a:prstGeom prst="rect">
            <a:avLst/>
          </a:prstGeom>
          <a:noFill/>
        </p:spPr>
        <p:txBody>
          <a:bodyPr wrap="square" rtlCol="0">
            <a:spAutoFit/>
          </a:bodyPr>
          <a:lstStyle/>
          <a:p>
            <a:pPr defTabSz="457200"/>
            <a:r>
              <a:rPr lang="en-GB" dirty="0">
                <a:latin typeface="Calibri" panose="020F0502020204030204"/>
              </a:rPr>
              <a:t>(TripAdvisor, 2022)</a:t>
            </a:r>
          </a:p>
        </p:txBody>
      </p:sp>
    </p:spTree>
    <p:extLst>
      <p:ext uri="{BB962C8B-B14F-4D97-AF65-F5344CB8AC3E}">
        <p14:creationId xmlns:p14="http://schemas.microsoft.com/office/powerpoint/2010/main" val="329636191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D9EA44-C6D2-AE25-CF63-2167ADC7D095}"/>
              </a:ext>
            </a:extLst>
          </p:cNvPr>
          <p:cNvSpPr>
            <a:spLocks noGrp="1"/>
          </p:cNvSpPr>
          <p:nvPr>
            <p:ph type="title"/>
          </p:nvPr>
        </p:nvSpPr>
        <p:spPr>
          <a:xfrm>
            <a:off x="1137034" y="76444"/>
            <a:ext cx="9392421" cy="1330841"/>
          </a:xfrm>
        </p:spPr>
        <p:txBody>
          <a:bodyPr>
            <a:normAutofit/>
          </a:bodyPr>
          <a:lstStyle/>
          <a:p>
            <a:pPr algn="ctr"/>
            <a:r>
              <a:rPr lang="en-GB" b="1" dirty="0"/>
              <a:t>How to respond to a review</a:t>
            </a:r>
          </a:p>
        </p:txBody>
      </p:sp>
      <p:sp>
        <p:nvSpPr>
          <p:cNvPr id="3" name="Content Placeholder 2">
            <a:extLst>
              <a:ext uri="{FF2B5EF4-FFF2-40B4-BE49-F238E27FC236}">
                <a16:creationId xmlns:a16="http://schemas.microsoft.com/office/drawing/2014/main" id="{944C8E22-962B-687E-76F6-12FC542015F7}"/>
              </a:ext>
            </a:extLst>
          </p:cNvPr>
          <p:cNvSpPr>
            <a:spLocks noGrp="1"/>
          </p:cNvSpPr>
          <p:nvPr>
            <p:ph idx="1"/>
          </p:nvPr>
        </p:nvSpPr>
        <p:spPr>
          <a:xfrm>
            <a:off x="274320" y="1470113"/>
            <a:ext cx="6959600" cy="4280447"/>
          </a:xfrm>
        </p:spPr>
        <p:txBody>
          <a:bodyPr>
            <a:noAutofit/>
          </a:bodyPr>
          <a:lstStyle/>
          <a:p>
            <a:pPr>
              <a:buFont typeface="+mj-lt"/>
              <a:buAutoNum type="arabicPeriod"/>
            </a:pPr>
            <a:r>
              <a:rPr lang="en-GB" sz="2400" b="1" dirty="0"/>
              <a:t> Responding to positive reviews:</a:t>
            </a:r>
          </a:p>
          <a:p>
            <a:pPr marL="0" indent="0">
              <a:buNone/>
            </a:pPr>
            <a:r>
              <a:rPr lang="en-GB" sz="2400" dirty="0"/>
              <a:t>Be grateful and appreciative, thank them and tell them you hope they will consider you on their next visit to your area.</a:t>
            </a:r>
          </a:p>
          <a:p>
            <a:pPr>
              <a:buFont typeface="+mj-lt"/>
              <a:buAutoNum type="arabicPeriod"/>
            </a:pPr>
            <a:endParaRPr lang="en-GB" sz="2400" dirty="0"/>
          </a:p>
          <a:p>
            <a:pPr marL="0" indent="0">
              <a:buNone/>
            </a:pPr>
            <a:r>
              <a:rPr lang="en-GB" sz="2400" b="1" dirty="0"/>
              <a:t>2. Responding to negative reviews:</a:t>
            </a:r>
          </a:p>
          <a:p>
            <a:pPr marL="0" indent="0">
              <a:buNone/>
            </a:pPr>
            <a:r>
              <a:rPr lang="en-GB" sz="2400" dirty="0"/>
              <a:t>Show empathy. Reply with tact, and do not get defensive. Apologise and offer compensation if necessary and say how you will make sure it does not happen again. Even though you feel some reviews are unfair, you need to take the high road and always be professional.</a:t>
            </a:r>
          </a:p>
          <a:p>
            <a:endParaRPr lang="en-GB" sz="2400" dirty="0"/>
          </a:p>
        </p:txBody>
      </p:sp>
      <p:pic>
        <p:nvPicPr>
          <p:cNvPr id="4" name="Picture 3">
            <a:extLst>
              <a:ext uri="{FF2B5EF4-FFF2-40B4-BE49-F238E27FC236}">
                <a16:creationId xmlns:a16="http://schemas.microsoft.com/office/drawing/2014/main" id="{9354D30B-1878-05E9-62F4-0FC4EB1F58F1}"/>
              </a:ext>
            </a:extLst>
          </p:cNvPr>
          <p:cNvPicPr>
            <a:picLocks noChangeAspect="1"/>
          </p:cNvPicPr>
          <p:nvPr/>
        </p:nvPicPr>
        <p:blipFill>
          <a:blip r:embed="rId3"/>
          <a:stretch>
            <a:fillRect/>
          </a:stretch>
        </p:blipFill>
        <p:spPr>
          <a:xfrm>
            <a:off x="7129175" y="2222835"/>
            <a:ext cx="4788505" cy="2968873"/>
          </a:xfrm>
          <a:prstGeom prst="rect">
            <a:avLst/>
          </a:prstGeom>
        </p:spPr>
      </p:pic>
    </p:spTree>
    <p:extLst>
      <p:ext uri="{BB962C8B-B14F-4D97-AF65-F5344CB8AC3E}">
        <p14:creationId xmlns:p14="http://schemas.microsoft.com/office/powerpoint/2010/main" val="26822977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additive="base">
                                        <p:cTn id="2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AD5B1-A8BD-BCE5-F0F0-6690FAD8623E}"/>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51C9DFDC-E525-70FF-7C9D-0584C10E8C97}"/>
              </a:ext>
            </a:extLst>
          </p:cNvPr>
          <p:cNvPicPr>
            <a:picLocks noGrp="1" noChangeAspect="1"/>
          </p:cNvPicPr>
          <p:nvPr>
            <p:ph idx="1"/>
          </p:nvPr>
        </p:nvPicPr>
        <p:blipFill>
          <a:blip r:embed="rId3"/>
          <a:srcRect l="14467" t="542" r="682" b="-542"/>
          <a:stretch/>
        </p:blipFill>
        <p:spPr>
          <a:xfrm>
            <a:off x="0" y="0"/>
            <a:ext cx="8280400" cy="6143469"/>
          </a:xfrm>
        </p:spPr>
      </p:pic>
      <p:pic>
        <p:nvPicPr>
          <p:cNvPr id="7" name="Picture 6">
            <a:extLst>
              <a:ext uri="{FF2B5EF4-FFF2-40B4-BE49-F238E27FC236}">
                <a16:creationId xmlns:a16="http://schemas.microsoft.com/office/drawing/2014/main" id="{7B888C31-8548-99AE-6E7C-5E9AD5F50B90}"/>
              </a:ext>
            </a:extLst>
          </p:cNvPr>
          <p:cNvPicPr>
            <a:picLocks noChangeAspect="1"/>
          </p:cNvPicPr>
          <p:nvPr/>
        </p:nvPicPr>
        <p:blipFill>
          <a:blip r:embed="rId4"/>
          <a:stretch>
            <a:fillRect/>
          </a:stretch>
        </p:blipFill>
        <p:spPr>
          <a:xfrm>
            <a:off x="3988647" y="4728845"/>
            <a:ext cx="8127153" cy="2062480"/>
          </a:xfrm>
          <a:prstGeom prst="rect">
            <a:avLst/>
          </a:prstGeom>
          <a:ln w="38100">
            <a:solidFill>
              <a:schemeClr val="accent6">
                <a:lumMod val="75000"/>
              </a:schemeClr>
            </a:solidFill>
          </a:ln>
        </p:spPr>
      </p:pic>
    </p:spTree>
    <p:extLst>
      <p:ext uri="{BB962C8B-B14F-4D97-AF65-F5344CB8AC3E}">
        <p14:creationId xmlns:p14="http://schemas.microsoft.com/office/powerpoint/2010/main" val="318675898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5EC4BA-7802-11CB-8FC8-0E6D39FB01B6}"/>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794B561B-DC57-1002-74FC-49B0630D2B8E}"/>
              </a:ext>
            </a:extLst>
          </p:cNvPr>
          <p:cNvPicPr>
            <a:picLocks noGrp="1" noChangeAspect="1"/>
          </p:cNvPicPr>
          <p:nvPr>
            <p:ph idx="1"/>
          </p:nvPr>
        </p:nvPicPr>
        <p:blipFill>
          <a:blip r:embed="rId2"/>
          <a:srcRect t="11818"/>
          <a:stretch/>
        </p:blipFill>
        <p:spPr>
          <a:xfrm>
            <a:off x="0" y="0"/>
            <a:ext cx="6188264" cy="4216400"/>
          </a:xfrm>
        </p:spPr>
      </p:pic>
      <p:pic>
        <p:nvPicPr>
          <p:cNvPr id="7" name="Picture 6">
            <a:extLst>
              <a:ext uri="{FF2B5EF4-FFF2-40B4-BE49-F238E27FC236}">
                <a16:creationId xmlns:a16="http://schemas.microsoft.com/office/drawing/2014/main" id="{BF87A011-A216-6E3C-ED57-E5D7156E47A3}"/>
              </a:ext>
            </a:extLst>
          </p:cNvPr>
          <p:cNvPicPr>
            <a:picLocks noChangeAspect="1"/>
          </p:cNvPicPr>
          <p:nvPr/>
        </p:nvPicPr>
        <p:blipFill>
          <a:blip r:embed="rId3"/>
          <a:stretch>
            <a:fillRect/>
          </a:stretch>
        </p:blipFill>
        <p:spPr>
          <a:xfrm>
            <a:off x="5229225" y="3848100"/>
            <a:ext cx="6962775" cy="3009900"/>
          </a:xfrm>
          <a:prstGeom prst="rect">
            <a:avLst/>
          </a:prstGeom>
          <a:ln w="28575">
            <a:solidFill>
              <a:srgbClr val="00B050"/>
            </a:solidFill>
          </a:ln>
        </p:spPr>
      </p:pic>
    </p:spTree>
    <p:extLst>
      <p:ext uri="{BB962C8B-B14F-4D97-AF65-F5344CB8AC3E}">
        <p14:creationId xmlns:p14="http://schemas.microsoft.com/office/powerpoint/2010/main" val="246427170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3D75333A-42BF-A5AB-62C5-E5B222B08599}"/>
              </a:ext>
            </a:extLst>
          </p:cNvPr>
          <p:cNvPicPr>
            <a:picLocks noGrp="1" noChangeAspect="1"/>
          </p:cNvPicPr>
          <p:nvPr>
            <p:ph idx="1"/>
          </p:nvPr>
        </p:nvPicPr>
        <p:blipFill>
          <a:blip r:embed="rId2"/>
          <a:stretch>
            <a:fillRect/>
          </a:stretch>
        </p:blipFill>
        <p:spPr>
          <a:xfrm>
            <a:off x="-1" y="0"/>
            <a:ext cx="7634145" cy="3771900"/>
          </a:xfrm>
        </p:spPr>
      </p:pic>
      <p:pic>
        <p:nvPicPr>
          <p:cNvPr id="7" name="Picture 6">
            <a:extLst>
              <a:ext uri="{FF2B5EF4-FFF2-40B4-BE49-F238E27FC236}">
                <a16:creationId xmlns:a16="http://schemas.microsoft.com/office/drawing/2014/main" id="{B6BD14C4-615C-CAAB-B0DF-5F8CE690540A}"/>
              </a:ext>
            </a:extLst>
          </p:cNvPr>
          <p:cNvPicPr>
            <a:picLocks noChangeAspect="1"/>
          </p:cNvPicPr>
          <p:nvPr/>
        </p:nvPicPr>
        <p:blipFill>
          <a:blip r:embed="rId3"/>
          <a:stretch>
            <a:fillRect/>
          </a:stretch>
        </p:blipFill>
        <p:spPr>
          <a:xfrm>
            <a:off x="2665730" y="4025264"/>
            <a:ext cx="9526270" cy="1869792"/>
          </a:xfrm>
          <a:prstGeom prst="rect">
            <a:avLst/>
          </a:prstGeom>
          <a:ln w="28575">
            <a:solidFill>
              <a:srgbClr val="00B050"/>
            </a:solidFill>
          </a:ln>
        </p:spPr>
      </p:pic>
    </p:spTree>
    <p:extLst>
      <p:ext uri="{BB962C8B-B14F-4D97-AF65-F5344CB8AC3E}">
        <p14:creationId xmlns:p14="http://schemas.microsoft.com/office/powerpoint/2010/main" val="18857576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8D55E0-D906-A7BF-55A4-C500FFF6BE49}"/>
              </a:ext>
            </a:extLst>
          </p:cNvPr>
          <p:cNvSpPr>
            <a:spLocks noGrp="1"/>
          </p:cNvSpPr>
          <p:nvPr>
            <p:ph type="title"/>
          </p:nvPr>
        </p:nvSpPr>
        <p:spPr/>
        <p:txBody>
          <a:bodyPr/>
          <a:lstStyle/>
          <a:p>
            <a:r>
              <a:rPr lang="en-GB" dirty="0"/>
              <a:t>Task – Practice responding to a review</a:t>
            </a:r>
          </a:p>
        </p:txBody>
      </p:sp>
      <p:sp>
        <p:nvSpPr>
          <p:cNvPr id="3" name="Content Placeholder 2">
            <a:extLst>
              <a:ext uri="{FF2B5EF4-FFF2-40B4-BE49-F238E27FC236}">
                <a16:creationId xmlns:a16="http://schemas.microsoft.com/office/drawing/2014/main" id="{0704D2ED-F1BD-897A-D532-E82C6FE5F5E5}"/>
              </a:ext>
            </a:extLst>
          </p:cNvPr>
          <p:cNvSpPr>
            <a:spLocks noGrp="1"/>
          </p:cNvSpPr>
          <p:nvPr>
            <p:ph idx="1"/>
          </p:nvPr>
        </p:nvSpPr>
        <p:spPr>
          <a:xfrm>
            <a:off x="605118" y="1465729"/>
            <a:ext cx="10748682" cy="4711234"/>
          </a:xfrm>
        </p:spPr>
        <p:txBody>
          <a:bodyPr/>
          <a:lstStyle/>
          <a:p>
            <a:pPr marL="0" indent="0">
              <a:buNone/>
            </a:pPr>
            <a:r>
              <a:rPr lang="en-GB" b="1" dirty="0">
                <a:solidFill>
                  <a:srgbClr val="FF0000"/>
                </a:solidFill>
              </a:rPr>
              <a:t>30 MINUTES</a:t>
            </a:r>
          </a:p>
          <a:p>
            <a:pPr marL="0" indent="0">
              <a:buNone/>
            </a:pPr>
            <a:endParaRPr lang="en-GB" dirty="0"/>
          </a:p>
          <a:p>
            <a:pPr marL="0" indent="0">
              <a:buNone/>
            </a:pPr>
            <a:r>
              <a:rPr lang="en-GB" b="1" dirty="0"/>
              <a:t>Using the Microsoft Forms: (</a:t>
            </a:r>
            <a:r>
              <a:rPr lang="en-GB" b="1" i="1" dirty="0"/>
              <a:t>link in the chat)</a:t>
            </a:r>
            <a:endParaRPr lang="en-GB" b="1" dirty="0"/>
          </a:p>
          <a:p>
            <a:pPr marL="0" indent="0">
              <a:buNone/>
            </a:pPr>
            <a:endParaRPr lang="en-GB" dirty="0"/>
          </a:p>
          <a:p>
            <a:pPr>
              <a:buFontTx/>
              <a:buChar char="-"/>
            </a:pPr>
            <a:r>
              <a:rPr lang="en-GB" dirty="0"/>
              <a:t>Read the different reviews</a:t>
            </a:r>
          </a:p>
          <a:p>
            <a:pPr>
              <a:buFontTx/>
              <a:buChar char="-"/>
            </a:pPr>
            <a:r>
              <a:rPr lang="en-GB" dirty="0"/>
              <a:t>Write an appropriate response to each review</a:t>
            </a:r>
          </a:p>
          <a:p>
            <a:pPr>
              <a:buFontTx/>
              <a:buChar char="-"/>
            </a:pPr>
            <a:endParaRPr lang="en-GB" dirty="0"/>
          </a:p>
          <a:p>
            <a:pPr marL="0" indent="0">
              <a:buNone/>
            </a:pPr>
            <a:endParaRPr lang="en-GB" dirty="0"/>
          </a:p>
        </p:txBody>
      </p:sp>
      <p:pic>
        <p:nvPicPr>
          <p:cNvPr id="4" name="Picture 3">
            <a:extLst>
              <a:ext uri="{FF2B5EF4-FFF2-40B4-BE49-F238E27FC236}">
                <a16:creationId xmlns:a16="http://schemas.microsoft.com/office/drawing/2014/main" id="{FA8C5B6A-61D6-1EF7-D31D-FDDFA65DA988}"/>
              </a:ext>
            </a:extLst>
          </p:cNvPr>
          <p:cNvPicPr>
            <a:picLocks noChangeAspect="1"/>
          </p:cNvPicPr>
          <p:nvPr/>
        </p:nvPicPr>
        <p:blipFill>
          <a:blip r:embed="rId3"/>
          <a:stretch>
            <a:fillRect/>
          </a:stretch>
        </p:blipFill>
        <p:spPr>
          <a:xfrm>
            <a:off x="7713083" y="1690689"/>
            <a:ext cx="3936897" cy="2050731"/>
          </a:xfrm>
          <a:prstGeom prst="rect">
            <a:avLst/>
          </a:prstGeom>
        </p:spPr>
      </p:pic>
    </p:spTree>
    <p:extLst>
      <p:ext uri="{BB962C8B-B14F-4D97-AF65-F5344CB8AC3E}">
        <p14:creationId xmlns:p14="http://schemas.microsoft.com/office/powerpoint/2010/main" val="331839642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0241DA-B51A-D128-DC67-C57482573AF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10A53BF-C123-F02B-919A-7A7352D6210A}"/>
              </a:ext>
            </a:extLst>
          </p:cNvPr>
          <p:cNvSpPr>
            <a:spLocks noGrp="1"/>
          </p:cNvSpPr>
          <p:nvPr>
            <p:ph type="title"/>
          </p:nvPr>
        </p:nvSpPr>
        <p:spPr>
          <a:xfrm>
            <a:off x="722291" y="0"/>
            <a:ext cx="10515600" cy="1325563"/>
          </a:xfrm>
        </p:spPr>
        <p:txBody>
          <a:bodyPr/>
          <a:lstStyle/>
          <a:p>
            <a:r>
              <a:rPr lang="en-GB" dirty="0"/>
              <a:t>Task – Practice responding to a review</a:t>
            </a:r>
          </a:p>
        </p:txBody>
      </p:sp>
      <p:pic>
        <p:nvPicPr>
          <p:cNvPr id="4" name="Picture 3">
            <a:extLst>
              <a:ext uri="{FF2B5EF4-FFF2-40B4-BE49-F238E27FC236}">
                <a16:creationId xmlns:a16="http://schemas.microsoft.com/office/drawing/2014/main" id="{F5879342-D647-C0D7-7E02-0885EB800A55}"/>
              </a:ext>
            </a:extLst>
          </p:cNvPr>
          <p:cNvPicPr>
            <a:picLocks noChangeAspect="1"/>
          </p:cNvPicPr>
          <p:nvPr/>
        </p:nvPicPr>
        <p:blipFill>
          <a:blip r:embed="rId3"/>
          <a:stretch>
            <a:fillRect/>
          </a:stretch>
        </p:blipFill>
        <p:spPr>
          <a:xfrm>
            <a:off x="7713083" y="1690689"/>
            <a:ext cx="3936897" cy="2050731"/>
          </a:xfrm>
          <a:prstGeom prst="rect">
            <a:avLst/>
          </a:prstGeom>
        </p:spPr>
      </p:pic>
      <p:pic>
        <p:nvPicPr>
          <p:cNvPr id="8" name="Picture 7" descr="A qr code on a green background&#10;&#10;AI-generated content may be incorrect.">
            <a:extLst>
              <a:ext uri="{FF2B5EF4-FFF2-40B4-BE49-F238E27FC236}">
                <a16:creationId xmlns:a16="http://schemas.microsoft.com/office/drawing/2014/main" id="{AAF14D43-235D-14D3-AD7A-A83DC092D91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96214" y="1351208"/>
            <a:ext cx="4515118" cy="4515118"/>
          </a:xfrm>
          <a:prstGeom prst="rect">
            <a:avLst/>
          </a:prstGeom>
        </p:spPr>
      </p:pic>
      <p:sp>
        <p:nvSpPr>
          <p:cNvPr id="9" name="Rectangle 1">
            <a:extLst>
              <a:ext uri="{FF2B5EF4-FFF2-40B4-BE49-F238E27FC236}">
                <a16:creationId xmlns:a16="http://schemas.microsoft.com/office/drawing/2014/main" id="{33C7A799-8593-AB49-A825-53875CEE827A}"/>
              </a:ext>
            </a:extLst>
          </p:cNvPr>
          <p:cNvSpPr>
            <a:spLocks noChangeArrowheads="1"/>
          </p:cNvSpPr>
          <p:nvPr/>
        </p:nvSpPr>
        <p:spPr bwMode="auto">
          <a:xfrm>
            <a:off x="5373709" y="4866646"/>
            <a:ext cx="4989491"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panose="020B0604020202020204" pitchFamily="34" charset="0"/>
                <a:hlinkClick r:id="rId5"/>
              </a:rPr>
              <a:t>Task - Write a response to these reviews – Fill in form</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65995972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CB05356-07E8-38DD-7F69-E241816E3277}"/>
              </a:ext>
            </a:extLst>
          </p:cNvPr>
          <p:cNvPicPr>
            <a:picLocks noChangeAspect="1"/>
          </p:cNvPicPr>
          <p:nvPr/>
        </p:nvPicPr>
        <p:blipFill>
          <a:blip r:embed="rId2"/>
          <a:stretch>
            <a:fillRect/>
          </a:stretch>
        </p:blipFill>
        <p:spPr>
          <a:xfrm>
            <a:off x="2070507" y="50006"/>
            <a:ext cx="8050985" cy="5930163"/>
          </a:xfrm>
          <a:prstGeom prst="rect">
            <a:avLst/>
          </a:prstGeom>
        </p:spPr>
      </p:pic>
    </p:spTree>
    <p:extLst>
      <p:ext uri="{BB962C8B-B14F-4D97-AF65-F5344CB8AC3E}">
        <p14:creationId xmlns:p14="http://schemas.microsoft.com/office/powerpoint/2010/main" val="2317257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I Stay In The BEST Rated Hotel In Whitby?">
            <a:hlinkClick r:id="" action="ppaction://media"/>
            <a:extLst>
              <a:ext uri="{FF2B5EF4-FFF2-40B4-BE49-F238E27FC236}">
                <a16:creationId xmlns:a16="http://schemas.microsoft.com/office/drawing/2014/main" id="{C1B30A90-3816-EACF-1C10-B39E84A1345B}"/>
              </a:ext>
            </a:extLst>
          </p:cNvPr>
          <p:cNvPicPr>
            <a:picLocks noRot="1" noChangeAspect="1"/>
          </p:cNvPicPr>
          <p:nvPr>
            <a:videoFile r:link="rId1"/>
          </p:nvPr>
        </p:nvPicPr>
        <p:blipFill>
          <a:blip r:embed="rId3"/>
          <a:stretch>
            <a:fillRect/>
          </a:stretch>
        </p:blipFill>
        <p:spPr>
          <a:xfrm>
            <a:off x="1581150" y="832366"/>
            <a:ext cx="9191625" cy="5193268"/>
          </a:xfrm>
          <a:prstGeom prst="rect">
            <a:avLst/>
          </a:prstGeom>
        </p:spPr>
      </p:pic>
      <p:sp>
        <p:nvSpPr>
          <p:cNvPr id="3" name="TextBox 2">
            <a:extLst>
              <a:ext uri="{FF2B5EF4-FFF2-40B4-BE49-F238E27FC236}">
                <a16:creationId xmlns:a16="http://schemas.microsoft.com/office/drawing/2014/main" id="{B48E6CBF-482A-4A8F-6040-A01A0266235E}"/>
              </a:ext>
            </a:extLst>
          </p:cNvPr>
          <p:cNvSpPr txBox="1"/>
          <p:nvPr/>
        </p:nvSpPr>
        <p:spPr>
          <a:xfrm>
            <a:off x="1818640" y="304800"/>
            <a:ext cx="8686800" cy="584775"/>
          </a:xfrm>
          <a:prstGeom prst="rect">
            <a:avLst/>
          </a:prstGeom>
          <a:noFill/>
        </p:spPr>
        <p:txBody>
          <a:bodyPr wrap="square" rtlCol="0">
            <a:spAutoFit/>
          </a:bodyPr>
          <a:lstStyle/>
          <a:p>
            <a:pPr algn="ctr"/>
            <a:r>
              <a:rPr lang="en-GB" sz="3200" b="1" dirty="0"/>
              <a:t>Social media review (influencers)</a:t>
            </a:r>
          </a:p>
        </p:txBody>
      </p:sp>
    </p:spTree>
    <p:extLst>
      <p:ext uri="{BB962C8B-B14F-4D97-AF65-F5344CB8AC3E}">
        <p14:creationId xmlns:p14="http://schemas.microsoft.com/office/powerpoint/2010/main" val="37174716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How To Find Hotel To Collaborate in 2023 (And Travel For Free!)">
            <a:hlinkClick r:id="" action="ppaction://media"/>
            <a:extLst>
              <a:ext uri="{FF2B5EF4-FFF2-40B4-BE49-F238E27FC236}">
                <a16:creationId xmlns:a16="http://schemas.microsoft.com/office/drawing/2014/main" id="{59084E79-F999-1FE5-BDFD-B6FABA59BDBD}"/>
              </a:ext>
            </a:extLst>
          </p:cNvPr>
          <p:cNvPicPr>
            <a:picLocks noRot="1" noChangeAspect="1"/>
          </p:cNvPicPr>
          <p:nvPr>
            <a:videoFile r:link="rId1"/>
          </p:nvPr>
        </p:nvPicPr>
        <p:blipFill>
          <a:blip r:embed="rId3"/>
          <a:stretch>
            <a:fillRect/>
          </a:stretch>
        </p:blipFill>
        <p:spPr>
          <a:xfrm>
            <a:off x="1493655" y="828675"/>
            <a:ext cx="9204690" cy="5200650"/>
          </a:xfrm>
          <a:prstGeom prst="rect">
            <a:avLst/>
          </a:prstGeom>
        </p:spPr>
      </p:pic>
      <p:sp>
        <p:nvSpPr>
          <p:cNvPr id="3" name="TextBox 2">
            <a:extLst>
              <a:ext uri="{FF2B5EF4-FFF2-40B4-BE49-F238E27FC236}">
                <a16:creationId xmlns:a16="http://schemas.microsoft.com/office/drawing/2014/main" id="{F2CBB700-81E7-B6BE-D5A2-7677E3B4FE95}"/>
              </a:ext>
            </a:extLst>
          </p:cNvPr>
          <p:cNvSpPr txBox="1"/>
          <p:nvPr/>
        </p:nvSpPr>
        <p:spPr>
          <a:xfrm>
            <a:off x="1885315" y="0"/>
            <a:ext cx="8686800" cy="584775"/>
          </a:xfrm>
          <a:prstGeom prst="rect">
            <a:avLst/>
          </a:prstGeom>
          <a:noFill/>
        </p:spPr>
        <p:txBody>
          <a:bodyPr wrap="square" rtlCol="0">
            <a:spAutoFit/>
          </a:bodyPr>
          <a:lstStyle/>
          <a:p>
            <a:pPr algn="ctr"/>
            <a:r>
              <a:rPr lang="en-GB" sz="3200" b="1" dirty="0"/>
              <a:t>Social media review (influencers)</a:t>
            </a:r>
          </a:p>
        </p:txBody>
      </p:sp>
    </p:spTree>
    <p:extLst>
      <p:ext uri="{BB962C8B-B14F-4D97-AF65-F5344CB8AC3E}">
        <p14:creationId xmlns:p14="http://schemas.microsoft.com/office/powerpoint/2010/main" val="1604956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B743190-9F59-BB50-4438-A090DBC4AF53}"/>
              </a:ext>
            </a:extLst>
          </p:cNvPr>
          <p:cNvSpPr txBox="1"/>
          <p:nvPr/>
        </p:nvSpPr>
        <p:spPr>
          <a:xfrm>
            <a:off x="200024" y="996166"/>
            <a:ext cx="11791950" cy="4708981"/>
          </a:xfrm>
          <a:prstGeom prst="rect">
            <a:avLst/>
          </a:prstGeom>
          <a:noFill/>
        </p:spPr>
        <p:txBody>
          <a:bodyPr wrap="square" rtlCol="0">
            <a:spAutoFit/>
          </a:bodyPr>
          <a:lstStyle/>
          <a:p>
            <a:r>
              <a:rPr lang="en-GB" sz="2000" b="1" dirty="0">
                <a:solidFill>
                  <a:srgbClr val="00B050"/>
                </a:solidFill>
              </a:rPr>
              <a:t>Advantages</a:t>
            </a:r>
          </a:p>
          <a:p>
            <a:r>
              <a:rPr lang="en-GB" sz="2000" b="1" dirty="0"/>
              <a:t>Increased Reach and Visibility</a:t>
            </a:r>
            <a:endParaRPr lang="en-GB" sz="2000" dirty="0"/>
          </a:p>
          <a:p>
            <a:pPr lvl="1"/>
            <a:r>
              <a:rPr lang="en-GB" sz="2000" dirty="0"/>
              <a:t>Influencers have large, engaged audiences, helping to amplify your hotel’s exposure to new demographics.</a:t>
            </a:r>
          </a:p>
          <a:p>
            <a:pPr lvl="1"/>
            <a:r>
              <a:rPr lang="en-GB" sz="2000" dirty="0"/>
              <a:t>Enables targeted promotion to specific niches, such as luxury, family, or adventure travel.</a:t>
            </a:r>
          </a:p>
          <a:p>
            <a:r>
              <a:rPr lang="en-GB" sz="2000" b="1" dirty="0"/>
              <a:t>Authenticity and Trust</a:t>
            </a:r>
            <a:endParaRPr lang="en-GB" sz="2000" dirty="0"/>
          </a:p>
          <a:p>
            <a:pPr lvl="1"/>
            <a:r>
              <a:rPr lang="en-GB" sz="2000" dirty="0"/>
              <a:t>Followers often trust influencer opinions more than traditional advertising.</a:t>
            </a:r>
          </a:p>
          <a:p>
            <a:pPr lvl="1"/>
            <a:r>
              <a:rPr lang="en-GB" sz="2000" dirty="0"/>
              <a:t>Their personal experiences add credibility to the hotel’s reputation.</a:t>
            </a:r>
          </a:p>
          <a:p>
            <a:r>
              <a:rPr lang="en-GB" sz="2000" b="1" dirty="0"/>
              <a:t>Cost-Effective Marketing</a:t>
            </a:r>
            <a:endParaRPr lang="en-GB" sz="2000" dirty="0"/>
          </a:p>
          <a:p>
            <a:pPr lvl="1"/>
            <a:r>
              <a:rPr lang="en-GB" sz="2000" dirty="0"/>
              <a:t>Collaborating with micro or mid-tier influencers can be more affordable than traditional campaigns.</a:t>
            </a:r>
          </a:p>
          <a:p>
            <a:r>
              <a:rPr lang="en-GB" sz="2000" b="1" dirty="0"/>
              <a:t>Real-Time Engagement</a:t>
            </a:r>
            <a:endParaRPr lang="en-GB" sz="2000" dirty="0"/>
          </a:p>
          <a:p>
            <a:pPr lvl="1"/>
            <a:r>
              <a:rPr lang="en-GB" sz="2000" dirty="0"/>
              <a:t>Influencers often share live updates, generating excitement and interest in real time.</a:t>
            </a:r>
          </a:p>
          <a:p>
            <a:r>
              <a:rPr lang="en-GB" sz="2000" b="1" dirty="0"/>
              <a:t>Enhanced Online Content</a:t>
            </a:r>
            <a:endParaRPr lang="en-GB" sz="2000" dirty="0"/>
          </a:p>
          <a:p>
            <a:pPr lvl="1"/>
            <a:r>
              <a:rPr lang="en-GB" sz="2000" dirty="0"/>
              <a:t>High-quality photos, videos, and reviews created by influencers can be repurposed for the hotel’s marketing efforts.</a:t>
            </a:r>
          </a:p>
          <a:p>
            <a:endParaRPr lang="en-GB" sz="2000" dirty="0"/>
          </a:p>
        </p:txBody>
      </p:sp>
      <p:sp>
        <p:nvSpPr>
          <p:cNvPr id="6" name="TextBox 5">
            <a:extLst>
              <a:ext uri="{FF2B5EF4-FFF2-40B4-BE49-F238E27FC236}">
                <a16:creationId xmlns:a16="http://schemas.microsoft.com/office/drawing/2014/main" id="{5615488A-4C85-30F2-BE78-C53DFBA5EED6}"/>
              </a:ext>
            </a:extLst>
          </p:cNvPr>
          <p:cNvSpPr txBox="1"/>
          <p:nvPr/>
        </p:nvSpPr>
        <p:spPr>
          <a:xfrm>
            <a:off x="3595687" y="-161077"/>
            <a:ext cx="5000625" cy="1384995"/>
          </a:xfrm>
          <a:prstGeom prst="rect">
            <a:avLst/>
          </a:prstGeom>
          <a:noFill/>
        </p:spPr>
        <p:txBody>
          <a:bodyPr wrap="square" rtlCol="0">
            <a:spAutoFit/>
          </a:bodyPr>
          <a:lstStyle/>
          <a:p>
            <a:pPr algn="ctr"/>
            <a:endParaRPr lang="en-GB" sz="2800" dirty="0">
              <a:solidFill>
                <a:srgbClr val="0070C0"/>
              </a:solidFill>
            </a:endParaRPr>
          </a:p>
          <a:p>
            <a:pPr algn="ctr"/>
            <a:r>
              <a:rPr lang="en-GB" sz="2800" b="1" dirty="0">
                <a:solidFill>
                  <a:srgbClr val="0070C0"/>
                </a:solidFill>
              </a:rPr>
              <a:t>Using Social Media Influencers</a:t>
            </a:r>
            <a:endParaRPr lang="en-GB" sz="2800" dirty="0">
              <a:solidFill>
                <a:srgbClr val="0070C0"/>
              </a:solidFill>
            </a:endParaRPr>
          </a:p>
          <a:p>
            <a:pPr algn="ctr"/>
            <a:endParaRPr lang="en-GB" sz="2800" dirty="0">
              <a:solidFill>
                <a:srgbClr val="0070C0"/>
              </a:solidFill>
            </a:endParaRPr>
          </a:p>
        </p:txBody>
      </p:sp>
    </p:spTree>
    <p:extLst>
      <p:ext uri="{BB962C8B-B14F-4D97-AF65-F5344CB8AC3E}">
        <p14:creationId xmlns:p14="http://schemas.microsoft.com/office/powerpoint/2010/main" val="28640779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B743190-9F59-BB50-4438-A090DBC4AF53}"/>
              </a:ext>
            </a:extLst>
          </p:cNvPr>
          <p:cNvSpPr txBox="1"/>
          <p:nvPr/>
        </p:nvSpPr>
        <p:spPr>
          <a:xfrm>
            <a:off x="200024" y="815191"/>
            <a:ext cx="11791950" cy="5693866"/>
          </a:xfrm>
          <a:prstGeom prst="rect">
            <a:avLst/>
          </a:prstGeom>
          <a:noFill/>
        </p:spPr>
        <p:txBody>
          <a:bodyPr wrap="square" rtlCol="0">
            <a:spAutoFit/>
          </a:bodyPr>
          <a:lstStyle/>
          <a:p>
            <a:r>
              <a:rPr lang="en-GB" sz="2400" b="1" dirty="0">
                <a:solidFill>
                  <a:srgbClr val="FF0000"/>
                </a:solidFill>
              </a:rPr>
              <a:t>Disadvantages</a:t>
            </a:r>
          </a:p>
          <a:p>
            <a:r>
              <a:rPr lang="en-GB" sz="2400" b="1" dirty="0"/>
              <a:t>Risk of Misalignment</a:t>
            </a:r>
          </a:p>
          <a:p>
            <a:r>
              <a:rPr lang="en-GB" sz="2400" dirty="0"/>
              <a:t>Influencers may not fully align with your brand’s values or target audience, potentially damaging credibility.</a:t>
            </a:r>
          </a:p>
          <a:p>
            <a:r>
              <a:rPr lang="en-GB" sz="2400" b="1" dirty="0"/>
              <a:t>Unpredictable Return on Investment (ROI)</a:t>
            </a:r>
            <a:endParaRPr lang="en-GB" sz="2400" dirty="0"/>
          </a:p>
          <a:p>
            <a:pPr lvl="1"/>
            <a:r>
              <a:rPr lang="en-GB" sz="2400" dirty="0"/>
              <a:t>Results can vary, and not all campaigns lead to increased bookings or direct revenue.</a:t>
            </a:r>
          </a:p>
          <a:p>
            <a:r>
              <a:rPr lang="en-GB" sz="2400" b="1" dirty="0"/>
              <a:t>Potential for Negative Publicity</a:t>
            </a:r>
            <a:endParaRPr lang="en-GB" sz="2400" dirty="0"/>
          </a:p>
          <a:p>
            <a:pPr lvl="1"/>
            <a:r>
              <a:rPr lang="en-GB" sz="2400" dirty="0"/>
              <a:t>If the influencer’s experience does not meet expectations, it could result in negative reviews or posts.</a:t>
            </a:r>
          </a:p>
          <a:p>
            <a:r>
              <a:rPr lang="en-GB" sz="2400" b="1" dirty="0"/>
              <a:t>Dependency on Influencer Reputation</a:t>
            </a:r>
            <a:endParaRPr lang="en-GB" sz="2400" dirty="0"/>
          </a:p>
          <a:p>
            <a:pPr lvl="1"/>
            <a:r>
              <a:rPr lang="en-GB" sz="2400" dirty="0"/>
              <a:t>Scandals or controversies involving the influencer could reflect poorly on the hotel.</a:t>
            </a:r>
          </a:p>
          <a:p>
            <a:r>
              <a:rPr lang="en-GB" sz="2400" b="1" dirty="0"/>
              <a:t>Cost and Resource Allocation</a:t>
            </a:r>
            <a:endParaRPr lang="en-GB" sz="2400" dirty="0"/>
          </a:p>
          <a:p>
            <a:pPr lvl="1"/>
            <a:r>
              <a:rPr lang="en-GB" sz="2400" dirty="0"/>
              <a:t>Partnering with high-profile influencers can be expensive, and managing collaborations requires significant time and effort.</a:t>
            </a:r>
          </a:p>
          <a:p>
            <a:endParaRPr lang="en-GB" sz="2800" dirty="0"/>
          </a:p>
        </p:txBody>
      </p:sp>
      <p:sp>
        <p:nvSpPr>
          <p:cNvPr id="6" name="TextBox 5">
            <a:extLst>
              <a:ext uri="{FF2B5EF4-FFF2-40B4-BE49-F238E27FC236}">
                <a16:creationId xmlns:a16="http://schemas.microsoft.com/office/drawing/2014/main" id="{5615488A-4C85-30F2-BE78-C53DFBA5EED6}"/>
              </a:ext>
            </a:extLst>
          </p:cNvPr>
          <p:cNvSpPr txBox="1"/>
          <p:nvPr/>
        </p:nvSpPr>
        <p:spPr>
          <a:xfrm>
            <a:off x="3595687" y="-161077"/>
            <a:ext cx="5000625" cy="1384995"/>
          </a:xfrm>
          <a:prstGeom prst="rect">
            <a:avLst/>
          </a:prstGeom>
          <a:noFill/>
        </p:spPr>
        <p:txBody>
          <a:bodyPr wrap="square" rtlCol="0">
            <a:spAutoFit/>
          </a:bodyPr>
          <a:lstStyle/>
          <a:p>
            <a:pPr algn="ctr"/>
            <a:endParaRPr lang="en-GB" sz="2800" dirty="0">
              <a:solidFill>
                <a:srgbClr val="0070C0"/>
              </a:solidFill>
            </a:endParaRPr>
          </a:p>
          <a:p>
            <a:pPr algn="ctr"/>
            <a:r>
              <a:rPr lang="en-GB" sz="2800" b="1" dirty="0">
                <a:solidFill>
                  <a:srgbClr val="0070C0"/>
                </a:solidFill>
              </a:rPr>
              <a:t>Using Social Media Influencers</a:t>
            </a:r>
            <a:endParaRPr lang="en-GB" sz="2800" dirty="0">
              <a:solidFill>
                <a:srgbClr val="0070C0"/>
              </a:solidFill>
            </a:endParaRPr>
          </a:p>
          <a:p>
            <a:pPr algn="ctr"/>
            <a:endParaRPr lang="en-GB" sz="2800" dirty="0">
              <a:solidFill>
                <a:srgbClr val="0070C0"/>
              </a:solidFill>
            </a:endParaRPr>
          </a:p>
        </p:txBody>
      </p:sp>
    </p:spTree>
    <p:extLst>
      <p:ext uri="{BB962C8B-B14F-4D97-AF65-F5344CB8AC3E}">
        <p14:creationId xmlns:p14="http://schemas.microsoft.com/office/powerpoint/2010/main" val="32586232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419A2-0549-404A-310C-EB13BC0B045D}"/>
              </a:ext>
            </a:extLst>
          </p:cNvPr>
          <p:cNvSpPr>
            <a:spLocks noGrp="1"/>
          </p:cNvSpPr>
          <p:nvPr>
            <p:ph type="ctrTitle"/>
          </p:nvPr>
        </p:nvSpPr>
        <p:spPr>
          <a:xfrm>
            <a:off x="2667000" y="286034"/>
            <a:ext cx="6858000" cy="1252348"/>
          </a:xfrm>
        </p:spPr>
        <p:txBody>
          <a:bodyPr/>
          <a:lstStyle/>
          <a:p>
            <a:r>
              <a:rPr lang="en-GB" dirty="0"/>
              <a:t>Any Questions?</a:t>
            </a:r>
          </a:p>
        </p:txBody>
      </p:sp>
      <p:pic>
        <p:nvPicPr>
          <p:cNvPr id="1026" name="Picture 2" descr="The Art of Asking Questions">
            <a:extLst>
              <a:ext uri="{FF2B5EF4-FFF2-40B4-BE49-F238E27FC236}">
                <a16:creationId xmlns:a16="http://schemas.microsoft.com/office/drawing/2014/main" id="{3BB0A22F-19C5-1EB1-6596-DCC5873118E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87040" y="2462505"/>
            <a:ext cx="5964249" cy="34832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4975908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30A50-0A97-1B72-CECF-20AED3D8D03A}"/>
              </a:ext>
            </a:extLst>
          </p:cNvPr>
          <p:cNvSpPr>
            <a:spLocks noGrp="1"/>
          </p:cNvSpPr>
          <p:nvPr>
            <p:ph type="title"/>
          </p:nvPr>
        </p:nvSpPr>
        <p:spPr>
          <a:xfrm>
            <a:off x="838200" y="136526"/>
            <a:ext cx="10515600" cy="583027"/>
          </a:xfrm>
        </p:spPr>
        <p:txBody>
          <a:bodyPr/>
          <a:lstStyle/>
          <a:p>
            <a:pPr algn="ctr"/>
            <a:r>
              <a:rPr lang="en-GB" sz="3200" b="1" dirty="0"/>
              <a:t>References</a:t>
            </a:r>
            <a:endParaRPr lang="en-GB" sz="3600" b="1" dirty="0"/>
          </a:p>
        </p:txBody>
      </p:sp>
      <p:sp>
        <p:nvSpPr>
          <p:cNvPr id="3" name="Content Placeholder 2">
            <a:extLst>
              <a:ext uri="{FF2B5EF4-FFF2-40B4-BE49-F238E27FC236}">
                <a16:creationId xmlns:a16="http://schemas.microsoft.com/office/drawing/2014/main" id="{E7E6A842-A81F-E02D-0041-C37C0FF486C2}"/>
              </a:ext>
            </a:extLst>
          </p:cNvPr>
          <p:cNvSpPr>
            <a:spLocks noGrp="1"/>
          </p:cNvSpPr>
          <p:nvPr>
            <p:ph idx="1"/>
          </p:nvPr>
        </p:nvSpPr>
        <p:spPr>
          <a:xfrm>
            <a:off x="266700" y="1066801"/>
            <a:ext cx="11658600" cy="5100222"/>
          </a:xfrm>
        </p:spPr>
        <p:txBody>
          <a:bodyPr>
            <a:normAutofit/>
          </a:bodyPr>
          <a:lstStyle/>
          <a:p>
            <a:r>
              <a:rPr lang="en-GB" sz="2400" dirty="0"/>
              <a:t>BBC (2018) ‘Why I write fake online reviews’, </a:t>
            </a:r>
            <a:r>
              <a:rPr lang="en-GB" sz="2400" i="1" dirty="0"/>
              <a:t>BBC News</a:t>
            </a:r>
            <a:r>
              <a:rPr lang="en-GB" sz="2400" dirty="0"/>
              <a:t>, 17</a:t>
            </a:r>
            <a:r>
              <a:rPr lang="en-GB" sz="2400" baseline="30000" dirty="0"/>
              <a:t>th</a:t>
            </a:r>
            <a:r>
              <a:rPr lang="en-GB" sz="2400" dirty="0"/>
              <a:t> April. Available at: https://www.bbc.co.uk/news/uk-47952165 (Accessed: 11</a:t>
            </a:r>
            <a:r>
              <a:rPr lang="en-GB" sz="2400" baseline="30000" dirty="0"/>
              <a:t>th</a:t>
            </a:r>
            <a:r>
              <a:rPr lang="en-GB" sz="2400" dirty="0"/>
              <a:t> September 2023).</a:t>
            </a:r>
          </a:p>
          <a:p>
            <a:r>
              <a:rPr lang="en-GB" sz="2400" dirty="0"/>
              <a:t>BBC (2022) ‘Fake reviews to be illegal under new rules’, </a:t>
            </a:r>
            <a:r>
              <a:rPr lang="en-GB" sz="2400" i="1" dirty="0"/>
              <a:t>BBC News</a:t>
            </a:r>
            <a:r>
              <a:rPr lang="en-GB" sz="2400" dirty="0"/>
              <a:t>, 19</a:t>
            </a:r>
            <a:r>
              <a:rPr lang="en-GB" sz="2400" baseline="30000" dirty="0"/>
              <a:t>th</a:t>
            </a:r>
            <a:r>
              <a:rPr lang="en-GB" sz="2400" dirty="0"/>
              <a:t> April. Available at: https://www.bbc.co.uk/news/business-61154748 (Accessed: 11th September 2023)</a:t>
            </a:r>
          </a:p>
          <a:p>
            <a:r>
              <a:rPr lang="en-GB" sz="2400" dirty="0"/>
              <a:t>Burj Al Arab (2013) </a:t>
            </a:r>
            <a:r>
              <a:rPr lang="en-GB" sz="2400" i="1" dirty="0"/>
              <a:t>Burj Al Arab – The World’s Most Luxurious Hotel </a:t>
            </a:r>
            <a:r>
              <a:rPr lang="en-GB" sz="2400" dirty="0"/>
              <a:t>[video]. Available at: https://www.youtube.com/watch?v=_-TTQBUPz6w (Accessed: 11</a:t>
            </a:r>
            <a:r>
              <a:rPr lang="en-GB" sz="2400" baseline="30000" dirty="0"/>
              <a:t>th</a:t>
            </a:r>
            <a:r>
              <a:rPr lang="en-GB" sz="2400" dirty="0"/>
              <a:t> September 2023)</a:t>
            </a:r>
          </a:p>
          <a:p>
            <a:r>
              <a:rPr lang="en-GB" sz="2400" dirty="0"/>
              <a:t>Filip, A. (2013) ‘Complaint Management: A Customer Satisfaction Learning Process’, </a:t>
            </a:r>
            <a:r>
              <a:rPr lang="en-GB" sz="2400" i="1" dirty="0"/>
              <a:t>Procedia - Social and </a:t>
            </a:r>
            <a:r>
              <a:rPr lang="en-GB" sz="2400" i="1" dirty="0" err="1"/>
              <a:t>Behavioral</a:t>
            </a:r>
            <a:r>
              <a:rPr lang="en-GB" sz="2400" i="1" dirty="0"/>
              <a:t> Sciences</a:t>
            </a:r>
            <a:r>
              <a:rPr lang="en-GB" sz="2400" dirty="0"/>
              <a:t>, Vol. 93, pp 271-275.</a:t>
            </a:r>
          </a:p>
          <a:p>
            <a:r>
              <a:rPr lang="en-GB" sz="2400" dirty="0"/>
              <a:t>Hayes, D. K., </a:t>
            </a:r>
            <a:r>
              <a:rPr lang="en-GB" sz="2400" dirty="0" err="1"/>
              <a:t>Ninemeier</a:t>
            </a:r>
            <a:r>
              <a:rPr lang="en-GB" sz="2400" dirty="0"/>
              <a:t>, J. D. and Miller, A. A. (2020) </a:t>
            </a:r>
            <a:r>
              <a:rPr lang="en-GB" sz="2400" i="1" dirty="0"/>
              <a:t>Hotel Operations Management</a:t>
            </a:r>
            <a:r>
              <a:rPr lang="en-GB" sz="2400" dirty="0"/>
              <a:t>, 3</a:t>
            </a:r>
            <a:r>
              <a:rPr lang="en-GB" sz="2400" baseline="30000" dirty="0"/>
              <a:t>rd</a:t>
            </a:r>
            <a:r>
              <a:rPr lang="en-GB" sz="2400" dirty="0"/>
              <a:t> Ed. Uttar Pradesh: Pearson India Education Services.</a:t>
            </a:r>
          </a:p>
        </p:txBody>
      </p:sp>
    </p:spTree>
    <p:extLst>
      <p:ext uri="{BB962C8B-B14F-4D97-AF65-F5344CB8AC3E}">
        <p14:creationId xmlns:p14="http://schemas.microsoft.com/office/powerpoint/2010/main" val="409478428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30A50-0A97-1B72-CECF-20AED3D8D03A}"/>
              </a:ext>
            </a:extLst>
          </p:cNvPr>
          <p:cNvSpPr>
            <a:spLocks noGrp="1"/>
          </p:cNvSpPr>
          <p:nvPr>
            <p:ph type="title"/>
          </p:nvPr>
        </p:nvSpPr>
        <p:spPr>
          <a:xfrm>
            <a:off x="838200" y="184152"/>
            <a:ext cx="10515600" cy="492124"/>
          </a:xfrm>
        </p:spPr>
        <p:txBody>
          <a:bodyPr>
            <a:normAutofit fontScale="90000"/>
          </a:bodyPr>
          <a:lstStyle/>
          <a:p>
            <a:pPr algn="ctr"/>
            <a:r>
              <a:rPr lang="en-GB" sz="3600" b="1" dirty="0"/>
              <a:t>References</a:t>
            </a:r>
            <a:endParaRPr lang="en-GB" sz="4000" b="1" dirty="0"/>
          </a:p>
        </p:txBody>
      </p:sp>
      <p:sp>
        <p:nvSpPr>
          <p:cNvPr id="3" name="Content Placeholder 2">
            <a:extLst>
              <a:ext uri="{FF2B5EF4-FFF2-40B4-BE49-F238E27FC236}">
                <a16:creationId xmlns:a16="http://schemas.microsoft.com/office/drawing/2014/main" id="{E7E6A842-A81F-E02D-0041-C37C0FF486C2}"/>
              </a:ext>
            </a:extLst>
          </p:cNvPr>
          <p:cNvSpPr>
            <a:spLocks noGrp="1"/>
          </p:cNvSpPr>
          <p:nvPr>
            <p:ph idx="1"/>
          </p:nvPr>
        </p:nvSpPr>
        <p:spPr>
          <a:xfrm>
            <a:off x="161925" y="1242102"/>
            <a:ext cx="11610975" cy="4739597"/>
          </a:xfrm>
        </p:spPr>
        <p:txBody>
          <a:bodyPr>
            <a:normAutofit fontScale="85000" lnSpcReduction="10000"/>
          </a:bodyPr>
          <a:lstStyle/>
          <a:p>
            <a:r>
              <a:rPr lang="en-GB" dirty="0"/>
              <a:t>Jobs, S. (2022) Hotel star rating guide – categories and requirements. Available at: https://www.soegjobs.com/hotel-star-rating-guide-5-star-rating/ (Accessed: 11</a:t>
            </a:r>
            <a:r>
              <a:rPr lang="en-GB" baseline="30000" dirty="0"/>
              <a:t>th</a:t>
            </a:r>
            <a:r>
              <a:rPr lang="en-GB" dirty="0"/>
              <a:t> September 2023).</a:t>
            </a:r>
          </a:p>
          <a:p>
            <a:r>
              <a:rPr lang="en-GB" dirty="0" err="1"/>
              <a:t>Kanani</a:t>
            </a:r>
            <a:r>
              <a:rPr lang="en-GB" dirty="0"/>
              <a:t>, R. B. (2017) </a:t>
            </a:r>
            <a:r>
              <a:rPr lang="en-GB" i="1" dirty="0"/>
              <a:t>A wealth of insight: The world’s best luxury hoteliers on leadership, management, and the future of 5-star hospitality</a:t>
            </a:r>
            <a:r>
              <a:rPr lang="en-GB" dirty="0"/>
              <a:t>. USA: Black Truffle Press.</a:t>
            </a:r>
          </a:p>
          <a:p>
            <a:r>
              <a:rPr lang="en-GB" dirty="0"/>
              <a:t>Marriott International (2016) </a:t>
            </a:r>
            <a:r>
              <a:rPr lang="en-GB" dirty="0">
                <a:solidFill>
                  <a:srgbClr val="0F0F0F"/>
                </a:solidFill>
              </a:rPr>
              <a:t>Insights from Industry Leaders on the Marriott + Starwood Merger</a:t>
            </a:r>
            <a:r>
              <a:rPr lang="en-GB" dirty="0"/>
              <a:t> [video]. Available at: https://www.youtube.com/watch?v=xpjs6DKbY0E (Accessed: 11</a:t>
            </a:r>
            <a:r>
              <a:rPr lang="en-GB" baseline="30000" dirty="0"/>
              <a:t>th</a:t>
            </a:r>
            <a:r>
              <a:rPr lang="en-GB" dirty="0"/>
              <a:t> September 2023).</a:t>
            </a:r>
          </a:p>
          <a:p>
            <a:r>
              <a:rPr lang="en-GB" dirty="0"/>
              <a:t>Media Partners (2015) </a:t>
            </a:r>
            <a:r>
              <a:rPr lang="en-GB" i="1" dirty="0"/>
              <a:t>The Right Words at the Right Time – Customer Service Recovery for Hospitality </a:t>
            </a:r>
            <a:r>
              <a:rPr lang="en-GB" dirty="0"/>
              <a:t>[video]. Available at: https://www.youtube.com/watch?v=tWnaKsmQ6k8 (Accessed: 11</a:t>
            </a:r>
            <a:r>
              <a:rPr lang="en-GB" baseline="30000" dirty="0"/>
              <a:t>th</a:t>
            </a:r>
            <a:r>
              <a:rPr lang="en-GB" dirty="0"/>
              <a:t> September 2023).</a:t>
            </a:r>
          </a:p>
          <a:p>
            <a:r>
              <a:rPr lang="en-GB" dirty="0"/>
              <a:t>NUS Business School (2016) </a:t>
            </a:r>
            <a:r>
              <a:rPr lang="en-GB" i="1" dirty="0"/>
              <a:t>TripAdvisor’s impact on the hotel industry </a:t>
            </a:r>
            <a:r>
              <a:rPr lang="en-GB" dirty="0"/>
              <a:t>[video]. Available at: https://www.youtube.com/watch?v=Q3eQh6GLIvk (Accessed: 11</a:t>
            </a:r>
            <a:r>
              <a:rPr lang="en-GB" baseline="30000" dirty="0"/>
              <a:t>th</a:t>
            </a:r>
            <a:r>
              <a:rPr lang="en-GB" dirty="0"/>
              <a:t> September 2023).</a:t>
            </a:r>
          </a:p>
          <a:p>
            <a:endParaRPr lang="en-GB" dirty="0"/>
          </a:p>
        </p:txBody>
      </p:sp>
    </p:spTree>
    <p:extLst>
      <p:ext uri="{BB962C8B-B14F-4D97-AF65-F5344CB8AC3E}">
        <p14:creationId xmlns:p14="http://schemas.microsoft.com/office/powerpoint/2010/main" val="290403384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30A50-0A97-1B72-CECF-20AED3D8D03A}"/>
              </a:ext>
            </a:extLst>
          </p:cNvPr>
          <p:cNvSpPr>
            <a:spLocks noGrp="1"/>
          </p:cNvSpPr>
          <p:nvPr>
            <p:ph type="title"/>
          </p:nvPr>
        </p:nvSpPr>
        <p:spPr>
          <a:xfrm>
            <a:off x="2152650" y="162489"/>
            <a:ext cx="7886700" cy="504262"/>
          </a:xfrm>
        </p:spPr>
        <p:txBody>
          <a:bodyPr>
            <a:normAutofit fontScale="90000"/>
          </a:bodyPr>
          <a:lstStyle/>
          <a:p>
            <a:pPr algn="ctr"/>
            <a:r>
              <a:rPr lang="en-GB" sz="3600" b="1" dirty="0"/>
              <a:t>References</a:t>
            </a:r>
            <a:endParaRPr lang="en-GB" sz="4000" b="1" dirty="0"/>
          </a:p>
        </p:txBody>
      </p:sp>
      <p:sp>
        <p:nvSpPr>
          <p:cNvPr id="3" name="Content Placeholder 2">
            <a:extLst>
              <a:ext uri="{FF2B5EF4-FFF2-40B4-BE49-F238E27FC236}">
                <a16:creationId xmlns:a16="http://schemas.microsoft.com/office/drawing/2014/main" id="{E7E6A842-A81F-E02D-0041-C37C0FF486C2}"/>
              </a:ext>
            </a:extLst>
          </p:cNvPr>
          <p:cNvSpPr>
            <a:spLocks noGrp="1"/>
          </p:cNvSpPr>
          <p:nvPr>
            <p:ph idx="1"/>
          </p:nvPr>
        </p:nvSpPr>
        <p:spPr>
          <a:xfrm>
            <a:off x="361950" y="1253331"/>
            <a:ext cx="11687175" cy="4351338"/>
          </a:xfrm>
        </p:spPr>
        <p:txBody>
          <a:bodyPr>
            <a:normAutofit fontScale="92500" lnSpcReduction="10000"/>
          </a:bodyPr>
          <a:lstStyle/>
          <a:p>
            <a:r>
              <a:rPr lang="en-GB" sz="2400" dirty="0" err="1"/>
              <a:t>O’leary</a:t>
            </a:r>
            <a:r>
              <a:rPr lang="en-GB" sz="2400" dirty="0"/>
              <a:t>, D. (2023) </a:t>
            </a:r>
            <a:r>
              <a:rPr lang="en-GB" sz="2400" i="1" dirty="0"/>
              <a:t>Online reputation management and why it is important. </a:t>
            </a:r>
            <a:r>
              <a:rPr lang="en-GB" sz="2400" dirty="0"/>
              <a:t>Available at: </a:t>
            </a:r>
            <a:r>
              <a:rPr lang="en-GB" sz="2400" dirty="0">
                <a:hlinkClick r:id="rId2"/>
              </a:rPr>
              <a:t>https://www.business.com/articles/what-is-online-reputation-management/</a:t>
            </a:r>
            <a:r>
              <a:rPr lang="en-GB" sz="2400" dirty="0"/>
              <a:t> (Accessed 11</a:t>
            </a:r>
            <a:r>
              <a:rPr lang="en-GB" sz="2400" baseline="30000" dirty="0"/>
              <a:t>th</a:t>
            </a:r>
            <a:r>
              <a:rPr lang="en-GB" sz="2400" dirty="0"/>
              <a:t> September 2023)</a:t>
            </a:r>
          </a:p>
          <a:p>
            <a:r>
              <a:rPr lang="en-GB" sz="2400" dirty="0"/>
              <a:t>Picoult, J. (2017) </a:t>
            </a:r>
            <a:r>
              <a:rPr lang="en-GB" sz="2400" i="1" dirty="0"/>
              <a:t>The Best Service Recovery Story Ever</a:t>
            </a:r>
            <a:r>
              <a:rPr lang="en-GB" sz="2400" dirty="0"/>
              <a:t> [video]. Available at: https://www.youtube.com/watch?v=Z2iBxdF1lNg (Accessed: 11</a:t>
            </a:r>
            <a:r>
              <a:rPr lang="en-GB" sz="2400" baseline="30000" dirty="0"/>
              <a:t>th</a:t>
            </a:r>
            <a:r>
              <a:rPr lang="en-GB" sz="2400" dirty="0"/>
              <a:t> September 2023).</a:t>
            </a:r>
          </a:p>
          <a:p>
            <a:r>
              <a:rPr lang="en-GB" sz="2400" dirty="0"/>
              <a:t>Proven Partners (2022) </a:t>
            </a:r>
            <a:r>
              <a:rPr lang="en-GB" sz="2400" i="1" dirty="0"/>
              <a:t>The Importance of Branding in the Hotel and Hospitality Industries</a:t>
            </a:r>
            <a:r>
              <a:rPr lang="en-GB" sz="2400" dirty="0"/>
              <a:t>. Available at: https://www.proven.partners/blog/hotel-hospitality-branding (Accessed: 11th September 2023). </a:t>
            </a:r>
          </a:p>
          <a:p>
            <a:r>
              <a:rPr lang="en-GB" sz="2400" dirty="0" err="1"/>
              <a:t>Selbie</a:t>
            </a:r>
            <a:r>
              <a:rPr lang="en-GB" sz="2400" dirty="0"/>
              <a:t>, M. (2019) </a:t>
            </a:r>
            <a:r>
              <a:rPr lang="en-GB" sz="2400" i="1" dirty="0">
                <a:solidFill>
                  <a:srgbClr val="222222"/>
                </a:solidFill>
              </a:rPr>
              <a:t>The Twelve Pitfalls of Mystery Shopping</a:t>
            </a:r>
            <a:r>
              <a:rPr lang="en-GB" sz="2400" dirty="0"/>
              <a:t>. Available at: https://customerthink.com/the-twelve-pitfalls-of-mystery-shopping/ (Accessed 11</a:t>
            </a:r>
            <a:r>
              <a:rPr lang="en-GB" sz="2400" baseline="30000" dirty="0"/>
              <a:t>th</a:t>
            </a:r>
            <a:r>
              <a:rPr lang="en-GB" sz="2400" dirty="0"/>
              <a:t> September 2023).</a:t>
            </a:r>
          </a:p>
          <a:p>
            <a:r>
              <a:rPr lang="en-GB" sz="2400" dirty="0"/>
              <a:t>Which? (2019) </a:t>
            </a:r>
            <a:r>
              <a:rPr lang="en-GB" sz="2400" i="1" dirty="0"/>
              <a:t>TripAdvisor’s fake hotel reviews – Which? </a:t>
            </a:r>
            <a:r>
              <a:rPr lang="en-GB" sz="2400" dirty="0"/>
              <a:t>[video]. Available at: https://www.youtube.com/watch?v=tlFLUbnAAMw (Accessed: 11</a:t>
            </a:r>
            <a:r>
              <a:rPr lang="en-GB" sz="2400" baseline="30000" dirty="0"/>
              <a:t>th</a:t>
            </a:r>
            <a:r>
              <a:rPr lang="en-GB" sz="2400" dirty="0"/>
              <a:t> September 2023).</a:t>
            </a:r>
          </a:p>
          <a:p>
            <a:endParaRPr lang="en-GB" sz="2400" dirty="0"/>
          </a:p>
        </p:txBody>
      </p:sp>
    </p:spTree>
    <p:extLst>
      <p:ext uri="{BB962C8B-B14F-4D97-AF65-F5344CB8AC3E}">
        <p14:creationId xmlns:p14="http://schemas.microsoft.com/office/powerpoint/2010/main" val="3467353433"/>
      </p:ext>
    </p:extLst>
  </p:cSld>
  <p:clrMapOvr>
    <a:masterClrMapping/>
  </p:clrMapOvr>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Theme6">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6" id="{017A2DB0-C5A5-45ED-870F-D5C8C4042560}" vid="{364CFAC0-7670-41BE-8B49-1BFDA57A3333}"/>
    </a:ext>
  </a:extLst>
</a:theme>
</file>

<file path=ppt/theme/theme7.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2975</Words>
  <Application>Microsoft Office PowerPoint</Application>
  <PresentationFormat>Widescreen</PresentationFormat>
  <Paragraphs>240</Paragraphs>
  <Slides>39</Slides>
  <Notes>23</Notes>
  <HiddenSlides>0</HiddenSlides>
  <MMClips>7</MMClips>
  <ScaleCrop>false</ScaleCrop>
  <HeadingPairs>
    <vt:vector size="6" baseType="variant">
      <vt:variant>
        <vt:lpstr>Fonts Used</vt:lpstr>
      </vt:variant>
      <vt:variant>
        <vt:i4>8</vt:i4>
      </vt:variant>
      <vt:variant>
        <vt:lpstr>Theme</vt:lpstr>
      </vt:variant>
      <vt:variant>
        <vt:i4>8</vt:i4>
      </vt:variant>
      <vt:variant>
        <vt:lpstr>Slide Titles</vt:lpstr>
      </vt:variant>
      <vt:variant>
        <vt:i4>39</vt:i4>
      </vt:variant>
    </vt:vector>
  </HeadingPairs>
  <TitlesOfParts>
    <vt:vector size="55" baseType="lpstr">
      <vt:lpstr>ProximaNova</vt:lpstr>
      <vt:lpstr>ReithSans</vt:lpstr>
      <vt:lpstr>Arial</vt:lpstr>
      <vt:lpstr>Calibri</vt:lpstr>
      <vt:lpstr>Calibri Light</vt:lpstr>
      <vt:lpstr>Poppins</vt:lpstr>
      <vt:lpstr>PT Serif</vt:lpstr>
      <vt:lpstr>Wingdings</vt:lpstr>
      <vt:lpstr>Title Slide 1</vt:lpstr>
      <vt:lpstr>1_Sub Title 1</vt:lpstr>
      <vt:lpstr>1_Text 1</vt:lpstr>
      <vt:lpstr>Text 1</vt:lpstr>
      <vt:lpstr>1_Title Slide 1</vt:lpstr>
      <vt:lpstr>Theme6</vt:lpstr>
      <vt:lpstr>Accessible 2</vt:lpstr>
      <vt:lpstr>Sub Title 1</vt:lpstr>
      <vt:lpstr>PowerPoint Presentation</vt:lpstr>
      <vt:lpstr>Today’s Content</vt:lpstr>
      <vt:lpstr> Reputation Management</vt:lpstr>
      <vt:lpstr>Group Discussion</vt:lpstr>
      <vt:lpstr>What is reputation management?</vt:lpstr>
      <vt:lpstr>PowerPoint Presentation</vt:lpstr>
      <vt:lpstr>Group Discussion</vt:lpstr>
      <vt:lpstr>Strategies to manage your online reputation </vt:lpstr>
      <vt:lpstr>What is TripAdvisor?</vt:lpstr>
      <vt:lpstr>TripAdvisor’s Impact on the Hotel Industry</vt:lpstr>
      <vt:lpstr>TripAdvisor’s Impact on the Hotel Industry</vt:lpstr>
      <vt:lpstr>PowerPoint Presentation</vt:lpstr>
      <vt:lpstr>TripAdvisor’s Impact on the Hotel Industry</vt:lpstr>
      <vt:lpstr>Group Discussion</vt:lpstr>
      <vt:lpstr>Fake Reviews – Negative Impact</vt:lpstr>
      <vt:lpstr>PowerPoint Presentation</vt:lpstr>
      <vt:lpstr>PowerPoint Presentation</vt:lpstr>
      <vt:lpstr>Case Study: Travelodge</vt:lpstr>
      <vt:lpstr>Fake Reviews – What Does the Law Say?</vt:lpstr>
      <vt:lpstr>Fake Reviews – What Does the Law Say?</vt:lpstr>
      <vt:lpstr>Fake Reviews - Reasons</vt:lpstr>
      <vt:lpstr>How to Spot Fake Reviews</vt:lpstr>
      <vt:lpstr>Group Discussion</vt:lpstr>
      <vt:lpstr>Online Reputation Management</vt:lpstr>
      <vt:lpstr>How to respond to a review</vt:lpstr>
      <vt:lpstr>PowerPoint Presentation</vt:lpstr>
      <vt:lpstr>PowerPoint Presentation</vt:lpstr>
      <vt:lpstr>PowerPoint Presentation</vt:lpstr>
      <vt:lpstr>Task – Practice responding to a review</vt:lpstr>
      <vt:lpstr>Task – Practice responding to a review</vt:lpstr>
      <vt:lpstr>PowerPoint Presentation</vt:lpstr>
      <vt:lpstr>PowerPoint Presentation</vt:lpstr>
      <vt:lpstr>PowerPoint Presentation</vt:lpstr>
      <vt:lpstr>PowerPoint Presentation</vt:lpstr>
      <vt:lpstr>PowerPoint Presentation</vt:lpstr>
      <vt:lpstr>Any Questions?</vt:lpstr>
      <vt:lpstr>References</vt:lpstr>
      <vt:lpstr>References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Charlotte Joyner</dc:creator>
  <cp:lastModifiedBy>Jessica Newport</cp:lastModifiedBy>
  <cp:revision>3</cp:revision>
  <dcterms:created xsi:type="dcterms:W3CDTF">2023-05-05T13:59:17Z</dcterms:created>
  <dcterms:modified xsi:type="dcterms:W3CDTF">2025-12-04T11:59:27Z</dcterms:modified>
</cp:coreProperties>
</file>