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715" autoAdjust="0"/>
  </p:normalViewPr>
  <p:slideViewPr>
    <p:cSldViewPr snapToGrid="0">
      <p:cViewPr varScale="1">
        <p:scale>
          <a:sx n="53" d="100"/>
          <a:sy n="53" d="100"/>
        </p:scale>
        <p:origin x="117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8E9CC-23E5-4667-B6FF-A6A43FDF3BDB}"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8A31AC-5644-4A1B-8BE0-A82273E47683}" type="slidenum">
              <a:rPr lang="en-US" smtClean="0"/>
              <a:t>‹#›</a:t>
            </a:fld>
            <a:endParaRPr lang="en-US"/>
          </a:p>
        </p:txBody>
      </p:sp>
    </p:spTree>
    <p:extLst>
      <p:ext uri="{BB962C8B-B14F-4D97-AF65-F5344CB8AC3E}">
        <p14:creationId xmlns:p14="http://schemas.microsoft.com/office/powerpoint/2010/main" val="3120488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This presentation explores Bandura’s Social Learning Theory and how it can help us understand Isaac’s development. Isaac is four years old and is experiencing social and emotional difficulties. The theory is useful because it explains how children learn by watching, copying and responding to others. I will discuss the main ideas within Bandura’s theory, apply them to Isaac’s experiences, consider nature and nurture, suggest practical support strategies, and finally evaluate the theory’s strengths and limitations in practice confidently.</a:t>
            </a:r>
          </a:p>
        </p:txBody>
      </p:sp>
      <p:sp>
        <p:nvSpPr>
          <p:cNvPr id="4" name="Slide Number Placeholder 3"/>
          <p:cNvSpPr>
            <a:spLocks noGrp="1"/>
          </p:cNvSpPr>
          <p:nvPr>
            <p:ph type="sldNum" sz="quarter" idx="5"/>
          </p:nvPr>
        </p:nvSpPr>
        <p:spPr/>
        <p:txBody>
          <a:bodyPr/>
          <a:lstStyle/>
          <a:p>
            <a:fld id="{3E8A31AC-5644-4A1B-8BE0-A82273E47683}" type="slidenum">
              <a:rPr lang="en-US" smtClean="0"/>
              <a:t>2</a:t>
            </a:fld>
            <a:endParaRPr lang="en-US"/>
          </a:p>
        </p:txBody>
      </p:sp>
    </p:spTree>
    <p:extLst>
      <p:ext uri="{BB962C8B-B14F-4D97-AF65-F5344CB8AC3E}">
        <p14:creationId xmlns:p14="http://schemas.microsoft.com/office/powerpoint/2010/main" val="1583632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Bandura’s theory sort of suggests that just watching something isn’t always enough for learning to really kick in. Isaac has to pay attention to the model first, kind of take it in, then remember what he saw, have the capability to reproduce that </a:t>
            </a:r>
            <a:r>
              <a:rPr lang="en-US" dirty="0" err="1"/>
              <a:t>behaviour</a:t>
            </a:r>
            <a:r>
              <a:rPr lang="en-US" dirty="0"/>
              <a:t>, and also feel motivated to try it again. Reinforcement can help solidify the whole thing, but if there are unpleasant outcomes, the imitation may slow down or even stop. On top of that reciprocal determinism matters, since Isaac’s actions play into how adults and peers react to him, and those reactions in turn shape his confidence as well as whether he’ll join in more later. So overall, his development comes from a continuous back and forth between personal traits, </a:t>
            </a:r>
            <a:r>
              <a:rPr lang="en-US" dirty="0" err="1"/>
              <a:t>behaviour</a:t>
            </a:r>
            <a:r>
              <a:rPr lang="en-US" dirty="0"/>
              <a:t> and the social setting, not only from the environment acting on him.</a:t>
            </a:r>
          </a:p>
        </p:txBody>
      </p:sp>
      <p:sp>
        <p:nvSpPr>
          <p:cNvPr id="4" name="Slide Number Placeholder 3"/>
          <p:cNvSpPr>
            <a:spLocks noGrp="1"/>
          </p:cNvSpPr>
          <p:nvPr>
            <p:ph type="sldNum" sz="quarter" idx="5"/>
          </p:nvPr>
        </p:nvSpPr>
        <p:spPr/>
        <p:txBody>
          <a:bodyPr/>
          <a:lstStyle/>
          <a:p>
            <a:fld id="{3E8A31AC-5644-4A1B-8BE0-A82273E47683}" type="slidenum">
              <a:rPr lang="en-US" smtClean="0"/>
              <a:t>3</a:t>
            </a:fld>
            <a:endParaRPr lang="en-US"/>
          </a:p>
        </p:txBody>
      </p:sp>
    </p:spTree>
    <p:extLst>
      <p:ext uri="{BB962C8B-B14F-4D97-AF65-F5344CB8AC3E}">
        <p14:creationId xmlns:p14="http://schemas.microsoft.com/office/powerpoint/2010/main" val="386280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important ideas in Bandura’s theory. Observational learning means children learn by watching others. Imitation occurs when they copy </a:t>
            </a:r>
            <a:r>
              <a:rPr lang="en-US" dirty="0" err="1"/>
              <a:t>behaviour</a:t>
            </a:r>
            <a:r>
              <a:rPr lang="en-US" dirty="0"/>
              <a:t> shown by role models. Reinforcement makes </a:t>
            </a:r>
            <a:r>
              <a:rPr lang="en-US" dirty="0" err="1"/>
              <a:t>behaviour</a:t>
            </a:r>
            <a:r>
              <a:rPr lang="en-US" dirty="0"/>
              <a:t> more likely to happen again when it receives praise or another positive response. Vicarious reinforcement happens when children see somebody else being rewarded. Self-efficacy is also important because it refers to confidence in completing tasks. These concepts help explain why some children participate readily while others remain uncertain in practice successfully.</a:t>
            </a:r>
          </a:p>
        </p:txBody>
      </p:sp>
      <p:sp>
        <p:nvSpPr>
          <p:cNvPr id="4" name="Slide Number Placeholder 3"/>
          <p:cNvSpPr>
            <a:spLocks noGrp="1"/>
          </p:cNvSpPr>
          <p:nvPr>
            <p:ph type="sldNum" sz="quarter" idx="5"/>
          </p:nvPr>
        </p:nvSpPr>
        <p:spPr/>
        <p:txBody>
          <a:bodyPr/>
          <a:lstStyle/>
          <a:p>
            <a:fld id="{3E8A31AC-5644-4A1B-8BE0-A82273E47683}" type="slidenum">
              <a:rPr lang="en-US" smtClean="0"/>
              <a:t>4</a:t>
            </a:fld>
            <a:endParaRPr lang="en-US"/>
          </a:p>
        </p:txBody>
      </p:sp>
    </p:spTree>
    <p:extLst>
      <p:ext uri="{BB962C8B-B14F-4D97-AF65-F5344CB8AC3E}">
        <p14:creationId xmlns:p14="http://schemas.microsoft.com/office/powerpoint/2010/main" val="39356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Bandura’s theory is relevant to Isaac because his opportunities for consistent social learning have been disrupted. Changes in childcare may have reduced his contact with familiar adults and children. His mother’s depression may also affect how much encouragement, communication and positive modelling she can provide. Isaac’s limited interaction with peers reduces opportunities to observe and </a:t>
            </a:r>
            <a:r>
              <a:rPr lang="en-US" dirty="0" err="1"/>
              <a:t>practise</a:t>
            </a:r>
            <a:r>
              <a:rPr lang="en-US" dirty="0"/>
              <a:t> social </a:t>
            </a:r>
            <a:r>
              <a:rPr lang="en-US" dirty="0" err="1"/>
              <a:t>behaviour</a:t>
            </a:r>
            <a:r>
              <a:rPr lang="en-US" dirty="0"/>
              <a:t>. His language delay may also reflect fewer communication experiences. Overall, the theory helps connect Isaac’s environment with his current developmental difficulties clearly.</a:t>
            </a:r>
          </a:p>
        </p:txBody>
      </p:sp>
      <p:sp>
        <p:nvSpPr>
          <p:cNvPr id="4" name="Slide Number Placeholder 3"/>
          <p:cNvSpPr>
            <a:spLocks noGrp="1"/>
          </p:cNvSpPr>
          <p:nvPr>
            <p:ph type="sldNum" sz="quarter" idx="5"/>
          </p:nvPr>
        </p:nvSpPr>
        <p:spPr/>
        <p:txBody>
          <a:bodyPr/>
          <a:lstStyle/>
          <a:p>
            <a:fld id="{3E8A31AC-5644-4A1B-8BE0-A82273E47683}" type="slidenum">
              <a:rPr lang="en-US" smtClean="0"/>
              <a:t>5</a:t>
            </a:fld>
            <a:endParaRPr lang="en-US"/>
          </a:p>
        </p:txBody>
      </p:sp>
    </p:spTree>
    <p:extLst>
      <p:ext uri="{BB962C8B-B14F-4D97-AF65-F5344CB8AC3E}">
        <p14:creationId xmlns:p14="http://schemas.microsoft.com/office/powerpoint/2010/main" val="3756572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withdrawal from group activities means he has fewer chances to watch and copy other children. His separation distress may also reduce confidence when entering unfamiliar social situations. Limited verbal interaction can affect language learning because children develop communication partly through hearing and copying others. Restricted independent play may also reduce exposure to different experiences. However, repeated positive experiences, supportive adults and successful participation could gradually improve Isaac’s confidence, communication and willingness to become involved in play and learning confidently.</a:t>
            </a:r>
          </a:p>
        </p:txBody>
      </p:sp>
      <p:sp>
        <p:nvSpPr>
          <p:cNvPr id="4" name="Slide Number Placeholder 3"/>
          <p:cNvSpPr>
            <a:spLocks noGrp="1"/>
          </p:cNvSpPr>
          <p:nvPr>
            <p:ph type="sldNum" sz="quarter" idx="5"/>
          </p:nvPr>
        </p:nvSpPr>
        <p:spPr/>
        <p:txBody>
          <a:bodyPr/>
          <a:lstStyle/>
          <a:p>
            <a:fld id="{3E8A31AC-5644-4A1B-8BE0-A82273E47683}" type="slidenum">
              <a:rPr lang="en-US" smtClean="0"/>
              <a:t>6</a:t>
            </a:fld>
            <a:endParaRPr lang="en-US"/>
          </a:p>
        </p:txBody>
      </p:sp>
    </p:spTree>
    <p:extLst>
      <p:ext uri="{BB962C8B-B14F-4D97-AF65-F5344CB8AC3E}">
        <p14:creationId xmlns:p14="http://schemas.microsoft.com/office/powerpoint/2010/main" val="3284584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development is influenced by both nature and nurture. His biological temperament may partly explain why he appears cautious or withdrawn. Early brain development also affects emotional regulation, communication and learning. However, environmental factors are equally important. His mother’s wellbeing may shape the quality of daily interaction and support. Family circumstances and disrupted childcare may reduce stability and confidence. Therefore, Isaac’s </a:t>
            </a:r>
            <a:r>
              <a:rPr lang="en-US" dirty="0" err="1"/>
              <a:t>behaviour</a:t>
            </a:r>
            <a:r>
              <a:rPr lang="en-US" dirty="0"/>
              <a:t> should not be explained by one cause alone, because biological and environmental influences interact throughout development over time.</a:t>
            </a:r>
          </a:p>
        </p:txBody>
      </p:sp>
      <p:sp>
        <p:nvSpPr>
          <p:cNvPr id="4" name="Slide Number Placeholder 3"/>
          <p:cNvSpPr>
            <a:spLocks noGrp="1"/>
          </p:cNvSpPr>
          <p:nvPr>
            <p:ph type="sldNum" sz="quarter" idx="5"/>
          </p:nvPr>
        </p:nvSpPr>
        <p:spPr/>
        <p:txBody>
          <a:bodyPr/>
          <a:lstStyle/>
          <a:p>
            <a:fld id="{3E8A31AC-5644-4A1B-8BE0-A82273E47683}" type="slidenum">
              <a:rPr lang="en-US" smtClean="0"/>
              <a:t>7</a:t>
            </a:fld>
            <a:endParaRPr lang="en-US"/>
          </a:p>
        </p:txBody>
      </p:sp>
    </p:spTree>
    <p:extLst>
      <p:ext uri="{BB962C8B-B14F-4D97-AF65-F5344CB8AC3E}">
        <p14:creationId xmlns:p14="http://schemas.microsoft.com/office/powerpoint/2010/main" val="1700600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These strategies are clearly applicable to Bandura's theory in the context of Isaac's development. Adults need to demonstrate appropriate communication and social interaction and structured peer play to observe and mimic others. Feedback can affirm his successful efforts and observing his peers get rewarded can reinforce him by vicarious reinforcement. Small achievable tasks can build up confidence in self-efficacy by making Isaac feel a sense of achievement. Home and nursery care should be consistent, to build confidence/participation over time.</a:t>
            </a:r>
            <a:endParaRPr lang="en-US" dirty="0"/>
          </a:p>
        </p:txBody>
      </p:sp>
      <p:sp>
        <p:nvSpPr>
          <p:cNvPr id="4" name="Slide Number Placeholder 3"/>
          <p:cNvSpPr>
            <a:spLocks noGrp="1"/>
          </p:cNvSpPr>
          <p:nvPr>
            <p:ph type="sldNum" sz="quarter" idx="5"/>
          </p:nvPr>
        </p:nvSpPr>
        <p:spPr/>
        <p:txBody>
          <a:bodyPr/>
          <a:lstStyle/>
          <a:p>
            <a:fld id="{3E8A31AC-5644-4A1B-8BE0-A82273E47683}" type="slidenum">
              <a:rPr lang="en-US" smtClean="0"/>
              <a:t>8</a:t>
            </a:fld>
            <a:endParaRPr lang="en-US"/>
          </a:p>
        </p:txBody>
      </p:sp>
    </p:spTree>
    <p:extLst>
      <p:ext uri="{BB962C8B-B14F-4D97-AF65-F5344CB8AC3E}">
        <p14:creationId xmlns:p14="http://schemas.microsoft.com/office/powerpoint/2010/main" val="3358186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progress is more likely when his family and professionals work together. Parenting support could help his mother build confidence and strengthen everyday interaction. Speech and language services may assess his communication needs and suggest targeted activities. Consistent routines between home and nursery can create stability and reassurance. Practitioners should share progress with Isaac’s mother in a sensitive, supportive way. Multi-agency working can bring together early years staff, health professionals and family support services to provide coordinated, child-</a:t>
            </a:r>
            <a:r>
              <a:rPr lang="en-US" dirty="0" err="1"/>
              <a:t>centred</a:t>
            </a:r>
            <a:r>
              <a:rPr lang="en-US" dirty="0"/>
              <a:t> assistance effectively.</a:t>
            </a:r>
          </a:p>
        </p:txBody>
      </p:sp>
      <p:sp>
        <p:nvSpPr>
          <p:cNvPr id="4" name="Slide Number Placeholder 3"/>
          <p:cNvSpPr>
            <a:spLocks noGrp="1"/>
          </p:cNvSpPr>
          <p:nvPr>
            <p:ph type="sldNum" sz="quarter" idx="5"/>
          </p:nvPr>
        </p:nvSpPr>
        <p:spPr/>
        <p:txBody>
          <a:bodyPr/>
          <a:lstStyle/>
          <a:p>
            <a:fld id="{3E8A31AC-5644-4A1B-8BE0-A82273E47683}" type="slidenum">
              <a:rPr lang="en-US" smtClean="0"/>
              <a:t>9</a:t>
            </a:fld>
            <a:endParaRPr lang="en-US"/>
          </a:p>
        </p:txBody>
      </p:sp>
    </p:spTree>
    <p:extLst>
      <p:ext uri="{BB962C8B-B14F-4D97-AF65-F5344CB8AC3E}">
        <p14:creationId xmlns:p14="http://schemas.microsoft.com/office/powerpoint/2010/main" val="2513762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Bandura's theory is applicable because it suggests ways to facilitate learning through modelling and reinforcement. But this does not capture the fullness of Isaac's temperament, his attachment needs or emotional reactions to separation. Children may have varying expectations, languages and family customs in different cultural environments in London. Childcare access and modelling opportunities may also be influenced by social inequality. Practitioners should therefore not make assumptions and integrate Bandura with culturally informed, attachment-sensitive and personalized support.</a:t>
            </a:r>
            <a:endParaRPr lang="en-US" dirty="0"/>
          </a:p>
        </p:txBody>
      </p:sp>
      <p:sp>
        <p:nvSpPr>
          <p:cNvPr id="4" name="Slide Number Placeholder 3"/>
          <p:cNvSpPr>
            <a:spLocks noGrp="1"/>
          </p:cNvSpPr>
          <p:nvPr>
            <p:ph type="sldNum" sz="quarter" idx="5"/>
          </p:nvPr>
        </p:nvSpPr>
        <p:spPr/>
        <p:txBody>
          <a:bodyPr/>
          <a:lstStyle/>
          <a:p>
            <a:fld id="{3E8A31AC-5644-4A1B-8BE0-A82273E47683}" type="slidenum">
              <a:rPr lang="en-US" smtClean="0"/>
              <a:t>10</a:t>
            </a:fld>
            <a:endParaRPr lang="en-US"/>
          </a:p>
        </p:txBody>
      </p:sp>
    </p:spTree>
    <p:extLst>
      <p:ext uri="{BB962C8B-B14F-4D97-AF65-F5344CB8AC3E}">
        <p14:creationId xmlns:p14="http://schemas.microsoft.com/office/powerpoint/2010/main" val="333805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Bandura’s Social Learning Theory offers a helpful way to understand Isaac’s development. His social experiences may influence his </a:t>
            </a:r>
            <a:r>
              <a:rPr lang="en-US" dirty="0" err="1"/>
              <a:t>behaviour</a:t>
            </a:r>
            <a:r>
              <a:rPr lang="en-US" dirty="0"/>
              <a:t>, communication, confidence and emotional wellbeing. Positive role models, structured play and reinforcement can support progress by giving him safe opportunities to observe and </a:t>
            </a:r>
            <a:r>
              <a:rPr lang="en-US" dirty="0" err="1"/>
              <a:t>practise</a:t>
            </a:r>
            <a:r>
              <a:rPr lang="en-US" dirty="0"/>
              <a:t> new </a:t>
            </a:r>
            <a:r>
              <a:rPr lang="en-US" dirty="0" err="1"/>
              <a:t>behaviours</a:t>
            </a:r>
            <a:r>
              <a:rPr lang="en-US" dirty="0"/>
              <a:t>. Family support and multi-agency working are also important because development is shaped by several connected influences. Although Bandura’s theory has limitations, it provides practical guidance for supporting Isaac within an early years setting.</a:t>
            </a:r>
          </a:p>
        </p:txBody>
      </p:sp>
      <p:sp>
        <p:nvSpPr>
          <p:cNvPr id="4" name="Slide Number Placeholder 3"/>
          <p:cNvSpPr>
            <a:spLocks noGrp="1"/>
          </p:cNvSpPr>
          <p:nvPr>
            <p:ph type="sldNum" sz="quarter" idx="5"/>
          </p:nvPr>
        </p:nvSpPr>
        <p:spPr/>
        <p:txBody>
          <a:bodyPr/>
          <a:lstStyle/>
          <a:p>
            <a:fld id="{3E8A31AC-5644-4A1B-8BE0-A82273E47683}" type="slidenum">
              <a:rPr lang="en-US" smtClean="0"/>
              <a:t>11</a:t>
            </a:fld>
            <a:endParaRPr lang="en-US"/>
          </a:p>
        </p:txBody>
      </p:sp>
    </p:spTree>
    <p:extLst>
      <p:ext uri="{BB962C8B-B14F-4D97-AF65-F5344CB8AC3E}">
        <p14:creationId xmlns:p14="http://schemas.microsoft.com/office/powerpoint/2010/main" val="11823778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8081C2C-59D5-41A2-9412-B858D1A133A8}" type="datetimeFigureOut">
              <a:rPr lang="en-US" smtClean="0"/>
              <a:t>6/21/2026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7CEAAF8-522D-4456-B4D6-FF230149EA98}" type="slidenum">
              <a:rPr lang="en-US" smtClean="0"/>
              <a:t>‹#›</a:t>
            </a:fld>
            <a:endParaRPr lang="en-US"/>
          </a:p>
        </p:txBody>
      </p:sp>
    </p:spTree>
    <p:extLst>
      <p:ext uri="{BB962C8B-B14F-4D97-AF65-F5344CB8AC3E}">
        <p14:creationId xmlns:p14="http://schemas.microsoft.com/office/powerpoint/2010/main" val="315608905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081C2C-59D5-41A2-9412-B858D1A133A8}"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4253952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8081C2C-59D5-41A2-9412-B858D1A133A8}" type="datetimeFigureOut">
              <a:rPr lang="en-US" smtClean="0"/>
              <a:t>6/21/2026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16672537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081C2C-59D5-41A2-9412-B858D1A133A8}"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385123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081C2C-59D5-41A2-9412-B858D1A133A8}"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2401354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081C2C-59D5-41A2-9412-B858D1A133A8}"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1677904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81C2C-59D5-41A2-9412-B858D1A133A8}"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1469375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8081C2C-59D5-41A2-9412-B858D1A133A8}" type="datetimeFigureOut">
              <a:rPr lang="en-US" smtClean="0"/>
              <a:t>6/21/2026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67CEAAF8-522D-4456-B4D6-FF230149EA98}"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230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8081C2C-59D5-41A2-9412-B858D1A133A8}" type="datetimeFigureOut">
              <a:rPr lang="en-US" smtClean="0"/>
              <a:t>6/21/2026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67CEAAF8-522D-4456-B4D6-FF230149EA98}"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856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81C2C-59D5-41A2-9412-B858D1A133A8}"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1957692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81C2C-59D5-41A2-9412-B858D1A133A8}"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CEAAF8-522D-4456-B4D6-FF230149EA98}" type="slidenum">
              <a:rPr lang="en-US" smtClean="0"/>
              <a:t>‹#›</a:t>
            </a:fld>
            <a:endParaRPr lang="en-US"/>
          </a:p>
        </p:txBody>
      </p:sp>
    </p:spTree>
    <p:extLst>
      <p:ext uri="{BB962C8B-B14F-4D97-AF65-F5344CB8AC3E}">
        <p14:creationId xmlns:p14="http://schemas.microsoft.com/office/powerpoint/2010/main" val="1789038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8081C2C-59D5-41A2-9412-B858D1A133A8}" type="datetimeFigureOut">
              <a:rPr lang="en-US" smtClean="0"/>
              <a:t>6/21/2026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7CEAAF8-522D-4456-B4D6-FF230149EA98}" type="slidenum">
              <a:rPr lang="en-US" smtClean="0"/>
              <a:t>‹#›</a:t>
            </a:fld>
            <a:endParaRPr lang="en-US"/>
          </a:p>
        </p:txBody>
      </p:sp>
    </p:spTree>
    <p:extLst>
      <p:ext uri="{BB962C8B-B14F-4D97-AF65-F5344CB8AC3E}">
        <p14:creationId xmlns:p14="http://schemas.microsoft.com/office/powerpoint/2010/main" val="895350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46DB-07B6-44FE-0F4D-EFD0A303D010}"/>
              </a:ext>
            </a:extLst>
          </p:cNvPr>
          <p:cNvSpPr>
            <a:spLocks noGrp="1"/>
          </p:cNvSpPr>
          <p:nvPr>
            <p:ph type="ctrTitle"/>
          </p:nvPr>
        </p:nvSpPr>
        <p:spPr/>
        <p:txBody>
          <a:bodyPr>
            <a:noAutofit/>
          </a:bodyPr>
          <a:lstStyle/>
          <a:p>
            <a:br>
              <a:rPr lang="en-US" sz="3200" b="1" dirty="0"/>
            </a:br>
            <a:r>
              <a:rPr lang="en-US" sz="3200" b="1" dirty="0"/>
              <a:t>Name: Natasha Ferncombe</a:t>
            </a:r>
            <a:br>
              <a:rPr lang="en-US" sz="3200" b="1" dirty="0"/>
            </a:br>
            <a:r>
              <a:rPr lang="en-US" sz="3200" b="1" dirty="0"/>
              <a:t>Student number:2512316</a:t>
            </a:r>
            <a:br>
              <a:rPr lang="en-US" sz="3200" b="1" dirty="0"/>
            </a:br>
            <a:r>
              <a:rPr lang="en-US" sz="3200" b="1" dirty="0" err="1"/>
              <a:t>Programme</a:t>
            </a:r>
            <a:r>
              <a:rPr lang="en-US" sz="3200" b="1" dirty="0"/>
              <a:t>: </a:t>
            </a:r>
            <a:r>
              <a:rPr lang="en-US" sz="3200" dirty="0"/>
              <a:t>Certificate of Higher Education Skills for the Workplace (Health and Social Care)</a:t>
            </a:r>
            <a:br>
              <a:rPr lang="en-US" sz="3200" dirty="0"/>
            </a:br>
            <a:r>
              <a:rPr lang="en-US" sz="3200" b="1" dirty="0"/>
              <a:t>Module: </a:t>
            </a:r>
            <a:r>
              <a:rPr lang="en-US" sz="3200" dirty="0"/>
              <a:t>Psychology in Health and Social Care</a:t>
            </a:r>
            <a:br>
              <a:rPr lang="en-US" sz="3200" dirty="0"/>
            </a:br>
            <a:r>
              <a:rPr lang="en-US" sz="3200" b="1" dirty="0"/>
              <a:t>Module code: </a:t>
            </a:r>
            <a:r>
              <a:rPr lang="en-US" sz="3200" dirty="0"/>
              <a:t>LCHS4010</a:t>
            </a:r>
          </a:p>
        </p:txBody>
      </p:sp>
    </p:spTree>
    <p:extLst>
      <p:ext uri="{BB962C8B-B14F-4D97-AF65-F5344CB8AC3E}">
        <p14:creationId xmlns:p14="http://schemas.microsoft.com/office/powerpoint/2010/main" val="848373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D4DE-790E-1A95-6931-C3FD0CE519A6}"/>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46C34740-418C-98FB-3DB1-86AF0651033C}"/>
              </a:ext>
            </a:extLst>
          </p:cNvPr>
          <p:cNvSpPr>
            <a:spLocks noGrp="1"/>
          </p:cNvSpPr>
          <p:nvPr>
            <p:ph idx="1"/>
          </p:nvPr>
        </p:nvSpPr>
        <p:spPr>
          <a:xfrm>
            <a:off x="1066800" y="2103120"/>
            <a:ext cx="6909582" cy="3931920"/>
          </a:xfrm>
        </p:spPr>
        <p:txBody>
          <a:bodyPr/>
          <a:lstStyle/>
          <a:p>
            <a:r>
              <a:rPr lang="en-US" dirty="0"/>
              <a:t>Bandura's theory accounts for children learning by observing and imitating.</a:t>
            </a:r>
          </a:p>
          <a:p>
            <a:r>
              <a:rPr lang="en-US" dirty="0"/>
              <a:t>This presentation uses the theory in the context of Isaac's developmental situation.</a:t>
            </a:r>
          </a:p>
          <a:p>
            <a:r>
              <a:rPr lang="en-US" dirty="0"/>
              <a:t>Isaac is a 4-year-old with social and emotional issues.</a:t>
            </a:r>
          </a:p>
          <a:p>
            <a:r>
              <a:rPr lang="en-US" dirty="0"/>
              <a:t>It focuses on developmental factors, facilitation and critical appraisal.</a:t>
            </a:r>
          </a:p>
        </p:txBody>
      </p:sp>
      <p:pic>
        <p:nvPicPr>
          <p:cNvPr id="4" name="Picture 3">
            <a:extLst>
              <a:ext uri="{FF2B5EF4-FFF2-40B4-BE49-F238E27FC236}">
                <a16:creationId xmlns:a16="http://schemas.microsoft.com/office/drawing/2014/main" id="{8F60C0D7-2B66-A301-682E-63A0864EB26B}"/>
              </a:ext>
            </a:extLst>
          </p:cNvPr>
          <p:cNvPicPr>
            <a:picLocks noChangeAspect="1"/>
          </p:cNvPicPr>
          <p:nvPr/>
        </p:nvPicPr>
        <p:blipFill>
          <a:blip r:embed="rId3"/>
          <a:stretch>
            <a:fillRect/>
          </a:stretch>
        </p:blipFill>
        <p:spPr>
          <a:xfrm>
            <a:off x="8496887" y="1102335"/>
            <a:ext cx="2733602" cy="2543175"/>
          </a:xfrm>
          <a:prstGeom prst="rect">
            <a:avLst/>
          </a:prstGeom>
        </p:spPr>
      </p:pic>
      <p:pic>
        <p:nvPicPr>
          <p:cNvPr id="2050" name="Picture 2" descr="Social Learning Theory">
            <a:extLst>
              <a:ext uri="{FF2B5EF4-FFF2-40B4-BE49-F238E27FC236}">
                <a16:creationId xmlns:a16="http://schemas.microsoft.com/office/drawing/2014/main" id="{924D92EF-A5F8-8096-49CE-ADDC9AF1B2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06188" y="4434839"/>
            <a:ext cx="3896274" cy="1909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1590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DCE6-540A-ED28-D6EB-5670A4D6D0AF}"/>
              </a:ext>
            </a:extLst>
          </p:cNvPr>
          <p:cNvSpPr>
            <a:spLocks noGrp="1"/>
          </p:cNvSpPr>
          <p:nvPr>
            <p:ph type="title"/>
          </p:nvPr>
        </p:nvSpPr>
        <p:spPr>
          <a:xfrm>
            <a:off x="1066801" y="406111"/>
            <a:ext cx="10058400" cy="1078031"/>
          </a:xfrm>
        </p:spPr>
        <p:txBody>
          <a:bodyPr>
            <a:normAutofit fontScale="90000"/>
          </a:bodyPr>
          <a:lstStyle/>
          <a:p>
            <a:pPr algn="ctr"/>
            <a:r>
              <a:rPr lang="en-US" sz="3600" b="1" dirty="0"/>
              <a:t>Overview of Bandura’s Social Learning Theory</a:t>
            </a:r>
          </a:p>
        </p:txBody>
      </p:sp>
      <p:sp>
        <p:nvSpPr>
          <p:cNvPr id="3" name="Content Placeholder 2">
            <a:extLst>
              <a:ext uri="{FF2B5EF4-FFF2-40B4-BE49-F238E27FC236}">
                <a16:creationId xmlns:a16="http://schemas.microsoft.com/office/drawing/2014/main" id="{8973AD40-9EEF-A0D9-0CAD-FED55004831F}"/>
              </a:ext>
            </a:extLst>
          </p:cNvPr>
          <p:cNvSpPr>
            <a:spLocks noGrp="1"/>
          </p:cNvSpPr>
          <p:nvPr>
            <p:ph idx="1"/>
          </p:nvPr>
        </p:nvSpPr>
        <p:spPr>
          <a:xfrm>
            <a:off x="1066801" y="1608083"/>
            <a:ext cx="6614160" cy="4426957"/>
          </a:xfrm>
        </p:spPr>
        <p:txBody>
          <a:bodyPr>
            <a:normAutofit fontScale="92500" lnSpcReduction="10000"/>
          </a:bodyPr>
          <a:lstStyle/>
          <a:p>
            <a:r>
              <a:rPr lang="en-US" dirty="0"/>
              <a:t>Learning according to Bandura happens through the observation and imitation of role models.</a:t>
            </a:r>
          </a:p>
          <a:p>
            <a:r>
              <a:rPr lang="en-US" dirty="0"/>
              <a:t>Attention is essential as this is what allows the child to observe the behavior.</a:t>
            </a:r>
          </a:p>
          <a:p>
            <a:r>
              <a:rPr lang="en-US" dirty="0"/>
              <a:t>Retention involves the process by which the child retains the behavior in memory (Rumjaun and Narod, 2025).</a:t>
            </a:r>
          </a:p>
          <a:p>
            <a:r>
              <a:rPr lang="en-US" dirty="0"/>
              <a:t>Reproduction implies having the means and the capability to repeat the behavior.</a:t>
            </a:r>
          </a:p>
          <a:p>
            <a:r>
              <a:rPr lang="en-US" dirty="0"/>
              <a:t>The motivation factor decides if the observed behavior will be replicated.</a:t>
            </a:r>
          </a:p>
          <a:p>
            <a:r>
              <a:rPr lang="en-US" dirty="0"/>
              <a:t>Reciprocal determinism entails how the personal characteristics, behaviors, and environment interact constantly (Rumjaun and Narod, 2025).</a:t>
            </a:r>
          </a:p>
          <a:p>
            <a:r>
              <a:rPr lang="en-US" dirty="0"/>
              <a:t>Observation and reinforcement are critical for learning leading to behavioral change.</a:t>
            </a:r>
          </a:p>
        </p:txBody>
      </p:sp>
      <p:pic>
        <p:nvPicPr>
          <p:cNvPr id="3074" name="Picture 2" descr="Social Learning Theory In Psychology">
            <a:extLst>
              <a:ext uri="{FF2B5EF4-FFF2-40B4-BE49-F238E27FC236}">
                <a16:creationId xmlns:a16="http://schemas.microsoft.com/office/drawing/2014/main" id="{4F8925BE-6AF5-45ED-B26F-42A25C2128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8624" y="2532185"/>
            <a:ext cx="3571290" cy="284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414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81495-387C-37CF-7622-E712C5E11EFA}"/>
              </a:ext>
            </a:extLst>
          </p:cNvPr>
          <p:cNvSpPr>
            <a:spLocks noGrp="1"/>
          </p:cNvSpPr>
          <p:nvPr>
            <p:ph type="title"/>
          </p:nvPr>
        </p:nvSpPr>
        <p:spPr/>
        <p:txBody>
          <a:bodyPr>
            <a:normAutofit fontScale="90000"/>
          </a:bodyPr>
          <a:lstStyle/>
          <a:p>
            <a:r>
              <a:rPr lang="en-US" b="1" dirty="0"/>
              <a:t>Key Concepts of the Theory</a:t>
            </a:r>
            <a:br>
              <a:rPr lang="en-US" b="1" dirty="0"/>
            </a:br>
            <a:endParaRPr lang="en-US" dirty="0"/>
          </a:p>
        </p:txBody>
      </p:sp>
      <p:sp>
        <p:nvSpPr>
          <p:cNvPr id="3" name="Content Placeholder 2">
            <a:extLst>
              <a:ext uri="{FF2B5EF4-FFF2-40B4-BE49-F238E27FC236}">
                <a16:creationId xmlns:a16="http://schemas.microsoft.com/office/drawing/2014/main" id="{A333D602-C7B1-EB21-886C-4A84E9F04641}"/>
              </a:ext>
            </a:extLst>
          </p:cNvPr>
          <p:cNvSpPr>
            <a:spLocks noGrp="1"/>
          </p:cNvSpPr>
          <p:nvPr>
            <p:ph idx="1"/>
          </p:nvPr>
        </p:nvSpPr>
        <p:spPr>
          <a:xfrm>
            <a:off x="1066800" y="2103120"/>
            <a:ext cx="7373815" cy="3931920"/>
          </a:xfrm>
        </p:spPr>
        <p:txBody>
          <a:bodyPr>
            <a:normAutofit lnSpcReduction="10000"/>
          </a:bodyPr>
          <a:lstStyle/>
          <a:p>
            <a:r>
              <a:rPr lang="en-US" dirty="0"/>
              <a:t>Children can learn </a:t>
            </a:r>
            <a:r>
              <a:rPr lang="en-US" dirty="0" err="1"/>
              <a:t>behaviours</a:t>
            </a:r>
            <a:r>
              <a:rPr lang="en-US" dirty="0"/>
              <a:t> through observational learning.</a:t>
            </a:r>
          </a:p>
          <a:p>
            <a:r>
              <a:rPr lang="en-US" dirty="0"/>
              <a:t>Imitation is when children mimic </a:t>
            </a:r>
            <a:r>
              <a:rPr lang="en-US" dirty="0" err="1"/>
              <a:t>behaviour</a:t>
            </a:r>
            <a:r>
              <a:rPr lang="en-US" dirty="0"/>
              <a:t> shown by role models (Liang et al., 2022). </a:t>
            </a:r>
          </a:p>
          <a:p>
            <a:r>
              <a:rPr lang="en-US" dirty="0"/>
              <a:t>Positive </a:t>
            </a:r>
            <a:r>
              <a:rPr lang="en-US" dirty="0" err="1"/>
              <a:t>behaviours</a:t>
            </a:r>
            <a:r>
              <a:rPr lang="en-US" dirty="0"/>
              <a:t> are more likely to happen again if they are reinforced.</a:t>
            </a:r>
          </a:p>
          <a:p>
            <a:r>
              <a:rPr lang="en-US" dirty="0"/>
              <a:t>Children can learn through vicarious reinforcement, which is when they see someone else being rewarded.</a:t>
            </a:r>
          </a:p>
          <a:p>
            <a:r>
              <a:rPr lang="en-US" dirty="0"/>
              <a:t>When trying new tasks or challenges, self-efficacy can affect one's confidence (Calicchio, 2023).</a:t>
            </a:r>
          </a:p>
          <a:p>
            <a:r>
              <a:rPr lang="en-US" dirty="0"/>
              <a:t>These processes depend on attention, retention, reproduction and motivation before an observed </a:t>
            </a:r>
            <a:r>
              <a:rPr lang="en-US" dirty="0" err="1"/>
              <a:t>behaviour</a:t>
            </a:r>
            <a:r>
              <a:rPr lang="en-US" dirty="0"/>
              <a:t> is successfully learned.</a:t>
            </a:r>
          </a:p>
        </p:txBody>
      </p:sp>
      <p:pic>
        <p:nvPicPr>
          <p:cNvPr id="4" name="Picture 3">
            <a:extLst>
              <a:ext uri="{FF2B5EF4-FFF2-40B4-BE49-F238E27FC236}">
                <a16:creationId xmlns:a16="http://schemas.microsoft.com/office/drawing/2014/main" id="{101F25BD-B469-9FBC-5578-E6F25190BFA3}"/>
              </a:ext>
            </a:extLst>
          </p:cNvPr>
          <p:cNvPicPr>
            <a:picLocks noChangeAspect="1"/>
          </p:cNvPicPr>
          <p:nvPr/>
        </p:nvPicPr>
        <p:blipFill>
          <a:blip r:embed="rId3"/>
          <a:stretch>
            <a:fillRect/>
          </a:stretch>
        </p:blipFill>
        <p:spPr>
          <a:xfrm>
            <a:off x="8851875" y="1328394"/>
            <a:ext cx="2908716" cy="2100606"/>
          </a:xfrm>
          <a:prstGeom prst="rect">
            <a:avLst/>
          </a:prstGeom>
        </p:spPr>
      </p:pic>
      <p:pic>
        <p:nvPicPr>
          <p:cNvPr id="5" name="Picture 4">
            <a:extLst>
              <a:ext uri="{FF2B5EF4-FFF2-40B4-BE49-F238E27FC236}">
                <a16:creationId xmlns:a16="http://schemas.microsoft.com/office/drawing/2014/main" id="{9CF048AF-E2C6-50BE-D01F-ECBE882E2AA9}"/>
              </a:ext>
            </a:extLst>
          </p:cNvPr>
          <p:cNvPicPr>
            <a:picLocks noChangeAspect="1"/>
          </p:cNvPicPr>
          <p:nvPr/>
        </p:nvPicPr>
        <p:blipFill>
          <a:blip r:embed="rId4"/>
          <a:stretch>
            <a:fillRect/>
          </a:stretch>
        </p:blipFill>
        <p:spPr>
          <a:xfrm>
            <a:off x="8440615" y="3934434"/>
            <a:ext cx="2857500" cy="2100606"/>
          </a:xfrm>
          <a:prstGeom prst="rect">
            <a:avLst/>
          </a:prstGeom>
        </p:spPr>
      </p:pic>
    </p:spTree>
    <p:extLst>
      <p:ext uri="{BB962C8B-B14F-4D97-AF65-F5344CB8AC3E}">
        <p14:creationId xmlns:p14="http://schemas.microsoft.com/office/powerpoint/2010/main" val="3996558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DDFC-1DC3-911C-AB3D-0754B3A04C3E}"/>
              </a:ext>
            </a:extLst>
          </p:cNvPr>
          <p:cNvSpPr>
            <a:spLocks noGrp="1"/>
          </p:cNvSpPr>
          <p:nvPr>
            <p:ph type="title"/>
          </p:nvPr>
        </p:nvSpPr>
        <p:spPr/>
        <p:txBody>
          <a:bodyPr>
            <a:normAutofit fontScale="90000"/>
          </a:bodyPr>
          <a:lstStyle/>
          <a:p>
            <a:r>
              <a:rPr lang="en-US" dirty="0"/>
              <a:t>Relevance of Bandula's theory to Isaac</a:t>
            </a:r>
          </a:p>
        </p:txBody>
      </p:sp>
      <p:sp>
        <p:nvSpPr>
          <p:cNvPr id="3" name="Content Placeholder 2">
            <a:extLst>
              <a:ext uri="{FF2B5EF4-FFF2-40B4-BE49-F238E27FC236}">
                <a16:creationId xmlns:a16="http://schemas.microsoft.com/office/drawing/2014/main" id="{867EA098-E26D-8E92-446D-449C28D2F6DD}"/>
              </a:ext>
            </a:extLst>
          </p:cNvPr>
          <p:cNvSpPr>
            <a:spLocks noGrp="1"/>
          </p:cNvSpPr>
          <p:nvPr>
            <p:ph idx="1"/>
          </p:nvPr>
        </p:nvSpPr>
        <p:spPr>
          <a:xfrm>
            <a:off x="1066800" y="2103120"/>
            <a:ext cx="7331612" cy="3931920"/>
          </a:xfrm>
        </p:spPr>
        <p:txBody>
          <a:bodyPr>
            <a:normAutofit/>
          </a:bodyPr>
          <a:lstStyle/>
          <a:p>
            <a:r>
              <a:rPr lang="en-US" dirty="0"/>
              <a:t>Isaac's opportunities for regular social learning were reduced due to disrupted child care.</a:t>
            </a:r>
          </a:p>
          <a:p>
            <a:r>
              <a:rPr lang="en-US" dirty="0"/>
              <a:t>There can be a restricted amount of positive interaction, encouragement and modelling from the mother, which may be due to depression.</a:t>
            </a:r>
          </a:p>
          <a:p>
            <a:r>
              <a:rPr lang="en-US" dirty="0"/>
              <a:t>There is limited peer interaction that limits opportunities to see appropriate social interaction.</a:t>
            </a:r>
          </a:p>
          <a:p>
            <a:r>
              <a:rPr lang="en-US" dirty="0"/>
              <a:t>Isaac's slowed language development may be caused by decreased communication.</a:t>
            </a:r>
          </a:p>
          <a:p>
            <a:r>
              <a:rPr lang="en-US" dirty="0"/>
              <a:t>Bandura's theory has implications for some problems that may have a negative impact on Isaac's development.</a:t>
            </a:r>
          </a:p>
        </p:txBody>
      </p:sp>
      <p:pic>
        <p:nvPicPr>
          <p:cNvPr id="4" name="Picture 3">
            <a:extLst>
              <a:ext uri="{FF2B5EF4-FFF2-40B4-BE49-F238E27FC236}">
                <a16:creationId xmlns:a16="http://schemas.microsoft.com/office/drawing/2014/main" id="{6A875E3A-82FA-CC4B-8BE4-54124C5B1150}"/>
              </a:ext>
            </a:extLst>
          </p:cNvPr>
          <p:cNvPicPr>
            <a:picLocks noChangeAspect="1"/>
          </p:cNvPicPr>
          <p:nvPr/>
        </p:nvPicPr>
        <p:blipFill>
          <a:blip r:embed="rId3"/>
          <a:stretch>
            <a:fillRect/>
          </a:stretch>
        </p:blipFill>
        <p:spPr>
          <a:xfrm>
            <a:off x="8600562" y="2103120"/>
            <a:ext cx="2981325" cy="1533525"/>
          </a:xfrm>
          <a:prstGeom prst="rect">
            <a:avLst/>
          </a:prstGeom>
        </p:spPr>
      </p:pic>
      <p:pic>
        <p:nvPicPr>
          <p:cNvPr id="5" name="Picture 4">
            <a:extLst>
              <a:ext uri="{FF2B5EF4-FFF2-40B4-BE49-F238E27FC236}">
                <a16:creationId xmlns:a16="http://schemas.microsoft.com/office/drawing/2014/main" id="{5C2584AA-2E5C-2AF8-95CE-76B393B5BB97}"/>
              </a:ext>
            </a:extLst>
          </p:cNvPr>
          <p:cNvPicPr>
            <a:picLocks noChangeAspect="1"/>
          </p:cNvPicPr>
          <p:nvPr/>
        </p:nvPicPr>
        <p:blipFill>
          <a:blip r:embed="rId4"/>
          <a:stretch>
            <a:fillRect/>
          </a:stretch>
        </p:blipFill>
        <p:spPr>
          <a:xfrm>
            <a:off x="8662474" y="4724986"/>
            <a:ext cx="2857500" cy="1600200"/>
          </a:xfrm>
          <a:prstGeom prst="rect">
            <a:avLst/>
          </a:prstGeom>
        </p:spPr>
      </p:pic>
    </p:spTree>
    <p:extLst>
      <p:ext uri="{BB962C8B-B14F-4D97-AF65-F5344CB8AC3E}">
        <p14:creationId xmlns:p14="http://schemas.microsoft.com/office/powerpoint/2010/main" val="3673169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DF81-3820-E241-F499-021172FB96DF}"/>
              </a:ext>
            </a:extLst>
          </p:cNvPr>
          <p:cNvSpPr>
            <a:spLocks noGrp="1"/>
          </p:cNvSpPr>
          <p:nvPr>
            <p:ph type="title"/>
          </p:nvPr>
        </p:nvSpPr>
        <p:spPr/>
        <p:txBody>
          <a:bodyPr>
            <a:normAutofit fontScale="90000"/>
          </a:bodyPr>
          <a:lstStyle/>
          <a:p>
            <a:r>
              <a:rPr lang="en-US" dirty="0"/>
              <a:t>Use Theory to explain Isaac's Development</a:t>
            </a:r>
          </a:p>
        </p:txBody>
      </p:sp>
      <p:sp>
        <p:nvSpPr>
          <p:cNvPr id="3" name="Content Placeholder 2">
            <a:extLst>
              <a:ext uri="{FF2B5EF4-FFF2-40B4-BE49-F238E27FC236}">
                <a16:creationId xmlns:a16="http://schemas.microsoft.com/office/drawing/2014/main" id="{2E88240C-516C-1C9E-7A95-9A7F6E0E4109}"/>
              </a:ext>
            </a:extLst>
          </p:cNvPr>
          <p:cNvSpPr>
            <a:spLocks noGrp="1"/>
          </p:cNvSpPr>
          <p:nvPr>
            <p:ph idx="1"/>
          </p:nvPr>
        </p:nvSpPr>
        <p:spPr>
          <a:xfrm>
            <a:off x="1066800" y="2103120"/>
            <a:ext cx="6993988" cy="3931920"/>
          </a:xfrm>
        </p:spPr>
        <p:txBody>
          <a:bodyPr>
            <a:normAutofit/>
          </a:bodyPr>
          <a:lstStyle/>
          <a:p>
            <a:r>
              <a:rPr lang="en-US" dirty="0"/>
              <a:t>Depriving students of group activities diminishes chances for observational learning.</a:t>
            </a:r>
          </a:p>
          <a:p>
            <a:r>
              <a:rPr lang="en-US" dirty="0"/>
              <a:t>Separation distress can make it hard to trust in new social settings.</a:t>
            </a:r>
          </a:p>
          <a:p>
            <a:r>
              <a:rPr lang="en-US" dirty="0"/>
              <a:t>Limited communication, modelling and verbal interaction may be an indicator of language delay.</a:t>
            </a:r>
          </a:p>
          <a:p>
            <a:r>
              <a:rPr lang="en-US" dirty="0"/>
              <a:t>Capped independent play and limited exposure to a variety of learning experiences (Elsby, 2025).</a:t>
            </a:r>
          </a:p>
          <a:p>
            <a:r>
              <a:rPr lang="en-US" dirty="0"/>
              <a:t>If the positive experiences continue to happen, Isaac's confidence and participation might incrementally increase.</a:t>
            </a:r>
          </a:p>
        </p:txBody>
      </p:sp>
      <p:pic>
        <p:nvPicPr>
          <p:cNvPr id="4" name="Picture 3">
            <a:extLst>
              <a:ext uri="{FF2B5EF4-FFF2-40B4-BE49-F238E27FC236}">
                <a16:creationId xmlns:a16="http://schemas.microsoft.com/office/drawing/2014/main" id="{258412AB-44B4-0151-C394-68A256FEDC2B}"/>
              </a:ext>
            </a:extLst>
          </p:cNvPr>
          <p:cNvPicPr>
            <a:picLocks noChangeAspect="1"/>
          </p:cNvPicPr>
          <p:nvPr/>
        </p:nvPicPr>
        <p:blipFill>
          <a:blip r:embed="rId3"/>
          <a:stretch>
            <a:fillRect/>
          </a:stretch>
        </p:blipFill>
        <p:spPr>
          <a:xfrm>
            <a:off x="8725265" y="2014194"/>
            <a:ext cx="3147867" cy="2286343"/>
          </a:xfrm>
          <a:prstGeom prst="rect">
            <a:avLst/>
          </a:prstGeom>
        </p:spPr>
      </p:pic>
    </p:spTree>
    <p:extLst>
      <p:ext uri="{BB962C8B-B14F-4D97-AF65-F5344CB8AC3E}">
        <p14:creationId xmlns:p14="http://schemas.microsoft.com/office/powerpoint/2010/main" val="2382100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F2363-15A0-C804-AD32-F1579A4B0628}"/>
              </a:ext>
            </a:extLst>
          </p:cNvPr>
          <p:cNvSpPr>
            <a:spLocks noGrp="1"/>
          </p:cNvSpPr>
          <p:nvPr>
            <p:ph type="title"/>
          </p:nvPr>
        </p:nvSpPr>
        <p:spPr/>
        <p:txBody>
          <a:bodyPr/>
          <a:lstStyle/>
          <a:p>
            <a:r>
              <a:rPr lang="en-US" dirty="0"/>
              <a:t>Nature and Nurture Influences</a:t>
            </a:r>
          </a:p>
        </p:txBody>
      </p:sp>
      <p:sp>
        <p:nvSpPr>
          <p:cNvPr id="3" name="Content Placeholder 2">
            <a:extLst>
              <a:ext uri="{FF2B5EF4-FFF2-40B4-BE49-F238E27FC236}">
                <a16:creationId xmlns:a16="http://schemas.microsoft.com/office/drawing/2014/main" id="{DDF5820D-1106-DF22-547E-918188D37C2B}"/>
              </a:ext>
            </a:extLst>
          </p:cNvPr>
          <p:cNvSpPr>
            <a:spLocks noGrp="1"/>
          </p:cNvSpPr>
          <p:nvPr>
            <p:ph idx="1"/>
          </p:nvPr>
        </p:nvSpPr>
        <p:spPr>
          <a:xfrm>
            <a:off x="1066800" y="2103120"/>
            <a:ext cx="6979920" cy="3931920"/>
          </a:xfrm>
        </p:spPr>
        <p:txBody>
          <a:bodyPr>
            <a:normAutofit/>
          </a:bodyPr>
          <a:lstStyle/>
          <a:p>
            <a:r>
              <a:rPr lang="en-US" dirty="0"/>
              <a:t>Isaac's cautious and withdrawn </a:t>
            </a:r>
            <a:r>
              <a:rPr lang="en-US" dirty="0" err="1"/>
              <a:t>behaviour</a:t>
            </a:r>
            <a:r>
              <a:rPr lang="en-US" dirty="0"/>
              <a:t> may be due to his biological temperament.</a:t>
            </a:r>
          </a:p>
          <a:p>
            <a:r>
              <a:rPr lang="en-US" dirty="0"/>
              <a:t>Early brain development affects emotional regulation, communication and learning skills.</a:t>
            </a:r>
          </a:p>
          <a:p>
            <a:r>
              <a:rPr lang="en-US" dirty="0"/>
              <a:t>Maternal wellbeing could impact on the quality of daily interactions and support.</a:t>
            </a:r>
          </a:p>
          <a:p>
            <a:r>
              <a:rPr lang="en-US" dirty="0"/>
              <a:t>Children's social and emotional development is strongly influenced by family situations.</a:t>
            </a:r>
          </a:p>
          <a:p>
            <a:r>
              <a:rPr lang="en-US" dirty="0"/>
              <a:t>Disruption of the childcare setting can have a detrimental impact on stability, confidence and developmental progress.</a:t>
            </a:r>
          </a:p>
        </p:txBody>
      </p:sp>
      <p:pic>
        <p:nvPicPr>
          <p:cNvPr id="4" name="Picture 3">
            <a:extLst>
              <a:ext uri="{FF2B5EF4-FFF2-40B4-BE49-F238E27FC236}">
                <a16:creationId xmlns:a16="http://schemas.microsoft.com/office/drawing/2014/main" id="{7671F303-EF9B-D50E-1567-C5D37040345F}"/>
              </a:ext>
            </a:extLst>
          </p:cNvPr>
          <p:cNvPicPr>
            <a:picLocks noChangeAspect="1"/>
          </p:cNvPicPr>
          <p:nvPr/>
        </p:nvPicPr>
        <p:blipFill>
          <a:blip r:embed="rId3"/>
          <a:stretch>
            <a:fillRect/>
          </a:stretch>
        </p:blipFill>
        <p:spPr>
          <a:xfrm>
            <a:off x="8496886" y="2014194"/>
            <a:ext cx="3030635" cy="1743075"/>
          </a:xfrm>
          <a:prstGeom prst="rect">
            <a:avLst/>
          </a:prstGeom>
        </p:spPr>
      </p:pic>
      <p:pic>
        <p:nvPicPr>
          <p:cNvPr id="5" name="Picture 4">
            <a:extLst>
              <a:ext uri="{FF2B5EF4-FFF2-40B4-BE49-F238E27FC236}">
                <a16:creationId xmlns:a16="http://schemas.microsoft.com/office/drawing/2014/main" id="{58B0FC4A-D6EF-FE05-0F18-C82F128A721F}"/>
              </a:ext>
            </a:extLst>
          </p:cNvPr>
          <p:cNvPicPr>
            <a:picLocks noChangeAspect="1"/>
          </p:cNvPicPr>
          <p:nvPr/>
        </p:nvPicPr>
        <p:blipFill>
          <a:blip r:embed="rId4"/>
          <a:stretch>
            <a:fillRect/>
          </a:stretch>
        </p:blipFill>
        <p:spPr>
          <a:xfrm>
            <a:off x="8955771" y="4263390"/>
            <a:ext cx="2571750" cy="1771650"/>
          </a:xfrm>
          <a:prstGeom prst="rect">
            <a:avLst/>
          </a:prstGeom>
        </p:spPr>
      </p:pic>
    </p:spTree>
    <p:extLst>
      <p:ext uri="{BB962C8B-B14F-4D97-AF65-F5344CB8AC3E}">
        <p14:creationId xmlns:p14="http://schemas.microsoft.com/office/powerpoint/2010/main" val="1635006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BC264-B01E-E212-CB97-C5046D4AEEEF}"/>
              </a:ext>
            </a:extLst>
          </p:cNvPr>
          <p:cNvSpPr>
            <a:spLocks noGrp="1"/>
          </p:cNvSpPr>
          <p:nvPr>
            <p:ph type="title"/>
          </p:nvPr>
        </p:nvSpPr>
        <p:spPr/>
        <p:txBody>
          <a:bodyPr>
            <a:normAutofit fontScale="90000"/>
          </a:bodyPr>
          <a:lstStyle/>
          <a:p>
            <a:r>
              <a:rPr lang="en-US" b="1" dirty="0"/>
              <a:t>Theory-Informed Support Strategies</a:t>
            </a:r>
            <a:br>
              <a:rPr lang="en-US" b="1" dirty="0"/>
            </a:br>
            <a:endParaRPr lang="en-US" dirty="0"/>
          </a:p>
        </p:txBody>
      </p:sp>
      <p:sp>
        <p:nvSpPr>
          <p:cNvPr id="3" name="Content Placeholder 2">
            <a:extLst>
              <a:ext uri="{FF2B5EF4-FFF2-40B4-BE49-F238E27FC236}">
                <a16:creationId xmlns:a16="http://schemas.microsoft.com/office/drawing/2014/main" id="{C695EBDB-EAD2-162A-E1DE-2F62D1808AB7}"/>
              </a:ext>
            </a:extLst>
          </p:cNvPr>
          <p:cNvSpPr>
            <a:spLocks noGrp="1"/>
          </p:cNvSpPr>
          <p:nvPr>
            <p:ph idx="1"/>
          </p:nvPr>
        </p:nvSpPr>
        <p:spPr>
          <a:xfrm>
            <a:off x="1066800" y="2103120"/>
            <a:ext cx="7036191" cy="3931920"/>
          </a:xfrm>
        </p:spPr>
        <p:txBody>
          <a:bodyPr>
            <a:normAutofit/>
          </a:bodyPr>
          <a:lstStyle/>
          <a:p>
            <a:r>
              <a:rPr lang="en-US" dirty="0"/>
              <a:t>Practitioners' attitude should include calm communication, sharing and turn taking.</a:t>
            </a:r>
          </a:p>
          <a:p>
            <a:r>
              <a:rPr lang="en-US" dirty="0"/>
              <a:t>Structured peer play should facilitate observational learning and imitation </a:t>
            </a:r>
            <a:r>
              <a:rPr lang="en-GB" dirty="0"/>
              <a:t>(Chatzipanteli and </a:t>
            </a:r>
            <a:r>
              <a:rPr lang="en-GB" dirty="0" err="1"/>
              <a:t>Adamakis</a:t>
            </a:r>
            <a:r>
              <a:rPr lang="en-GB" dirty="0"/>
              <a:t>, 2022).</a:t>
            </a:r>
            <a:endParaRPr lang="en-US" dirty="0"/>
          </a:p>
          <a:p>
            <a:r>
              <a:rPr lang="en-US" dirty="0"/>
              <a:t>Isaac should be encouraged to communicate and participate positively and should be praised for this.</a:t>
            </a:r>
          </a:p>
          <a:p>
            <a:r>
              <a:rPr lang="en-US" dirty="0"/>
              <a:t>Vicarious reinforcement can be obtained through observing others being reinforced for their </a:t>
            </a:r>
            <a:r>
              <a:rPr lang="en-US" dirty="0" err="1"/>
              <a:t>behaviour</a:t>
            </a:r>
            <a:r>
              <a:rPr lang="en-US" dirty="0"/>
              <a:t> </a:t>
            </a:r>
            <a:r>
              <a:rPr lang="en-GB" dirty="0"/>
              <a:t>(Al-Hassan et al., 2025).</a:t>
            </a:r>
            <a:endParaRPr lang="en-US" dirty="0"/>
          </a:p>
          <a:p>
            <a:r>
              <a:rPr lang="en-US" dirty="0"/>
              <a:t>Small attainable activities should be built up to gradually increase Isaac's self-efficacy.</a:t>
            </a:r>
          </a:p>
        </p:txBody>
      </p:sp>
      <p:pic>
        <p:nvPicPr>
          <p:cNvPr id="1027" name="Picture 3" descr="Play Based Learning in Early Education ...">
            <a:extLst>
              <a:ext uri="{FF2B5EF4-FFF2-40B4-BE49-F238E27FC236}">
                <a16:creationId xmlns:a16="http://schemas.microsoft.com/office/drawing/2014/main" id="{10C26DCD-B1D7-E6E6-0194-C3BAB197F5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2818" y="1685925"/>
            <a:ext cx="3016569" cy="17430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FB57724-621A-5816-E1E5-44C07772456E}"/>
              </a:ext>
            </a:extLst>
          </p:cNvPr>
          <p:cNvPicPr>
            <a:picLocks noChangeAspect="1"/>
          </p:cNvPicPr>
          <p:nvPr/>
        </p:nvPicPr>
        <p:blipFill>
          <a:blip r:embed="rId4"/>
          <a:stretch>
            <a:fillRect/>
          </a:stretch>
        </p:blipFill>
        <p:spPr>
          <a:xfrm>
            <a:off x="8359505" y="4069080"/>
            <a:ext cx="2619375" cy="1743075"/>
          </a:xfrm>
          <a:prstGeom prst="rect">
            <a:avLst/>
          </a:prstGeom>
        </p:spPr>
      </p:pic>
    </p:spTree>
    <p:extLst>
      <p:ext uri="{BB962C8B-B14F-4D97-AF65-F5344CB8AC3E}">
        <p14:creationId xmlns:p14="http://schemas.microsoft.com/office/powerpoint/2010/main" val="211139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E8CC4-8A52-8B02-C84C-F20CAA9FDCEB}"/>
              </a:ext>
            </a:extLst>
          </p:cNvPr>
          <p:cNvSpPr>
            <a:spLocks noGrp="1"/>
          </p:cNvSpPr>
          <p:nvPr>
            <p:ph type="title"/>
          </p:nvPr>
        </p:nvSpPr>
        <p:spPr/>
        <p:txBody>
          <a:bodyPr/>
          <a:lstStyle/>
          <a:p>
            <a:r>
              <a:rPr lang="en-US" dirty="0"/>
              <a:t>Family and Multi-Agency Support</a:t>
            </a:r>
          </a:p>
        </p:txBody>
      </p:sp>
      <p:sp>
        <p:nvSpPr>
          <p:cNvPr id="3" name="Content Placeholder 2">
            <a:extLst>
              <a:ext uri="{FF2B5EF4-FFF2-40B4-BE49-F238E27FC236}">
                <a16:creationId xmlns:a16="http://schemas.microsoft.com/office/drawing/2014/main" id="{48AD801E-684C-7E61-5B2E-E61B90671C1E}"/>
              </a:ext>
            </a:extLst>
          </p:cNvPr>
          <p:cNvSpPr>
            <a:spLocks noGrp="1"/>
          </p:cNvSpPr>
          <p:nvPr>
            <p:ph idx="1"/>
          </p:nvPr>
        </p:nvSpPr>
        <p:spPr>
          <a:xfrm>
            <a:off x="1066800" y="2103120"/>
            <a:ext cx="7866185" cy="3931920"/>
          </a:xfrm>
        </p:spPr>
        <p:txBody>
          <a:bodyPr>
            <a:normAutofit/>
          </a:bodyPr>
          <a:lstStyle/>
          <a:p>
            <a:r>
              <a:rPr lang="en-US" dirty="0"/>
              <a:t>Parenting support can boost mom's confidence and enhance family relations.</a:t>
            </a:r>
          </a:p>
          <a:p>
            <a:r>
              <a:rPr lang="en-US" dirty="0"/>
              <a:t>Speech and language services are able to evaluate and treat communication delay.</a:t>
            </a:r>
          </a:p>
          <a:p>
            <a:r>
              <a:rPr lang="en-US" dirty="0"/>
              <a:t>Consistent home and nursery routines can provide stability and reassurance (McKean et al., 2025). </a:t>
            </a:r>
          </a:p>
          <a:p>
            <a:r>
              <a:rPr lang="en-US" dirty="0"/>
              <a:t>Regular sharing of progress with Isaac's mother should be undertaken by early years practitioners.</a:t>
            </a:r>
          </a:p>
          <a:p>
            <a:r>
              <a:rPr lang="en-US" dirty="0"/>
              <a:t>Coordinated assistance is possible through multi-agency cooperation for Isaac and his family.</a:t>
            </a:r>
          </a:p>
        </p:txBody>
      </p:sp>
      <p:pic>
        <p:nvPicPr>
          <p:cNvPr id="4098" name="Picture 2" descr="Laura Cramb Speech Therapy">
            <a:extLst>
              <a:ext uri="{FF2B5EF4-FFF2-40B4-BE49-F238E27FC236}">
                <a16:creationId xmlns:a16="http://schemas.microsoft.com/office/drawing/2014/main" id="{3FFDE213-CBF8-AF9E-6BE1-9E02C175A8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4501" y="2014194"/>
            <a:ext cx="2571750" cy="17811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77E9AB9-9AA3-7A8C-106E-86A4E9B063EB}"/>
              </a:ext>
            </a:extLst>
          </p:cNvPr>
          <p:cNvPicPr>
            <a:picLocks noChangeAspect="1"/>
          </p:cNvPicPr>
          <p:nvPr/>
        </p:nvPicPr>
        <p:blipFill>
          <a:blip r:embed="rId4"/>
          <a:stretch>
            <a:fillRect/>
          </a:stretch>
        </p:blipFill>
        <p:spPr>
          <a:xfrm>
            <a:off x="8559897" y="4567581"/>
            <a:ext cx="2781300" cy="1647825"/>
          </a:xfrm>
          <a:prstGeom prst="rect">
            <a:avLst/>
          </a:prstGeom>
        </p:spPr>
      </p:pic>
    </p:spTree>
    <p:extLst>
      <p:ext uri="{BB962C8B-B14F-4D97-AF65-F5344CB8AC3E}">
        <p14:creationId xmlns:p14="http://schemas.microsoft.com/office/powerpoint/2010/main" val="2576987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B156A-6F0E-CE16-DBF6-A54CB1E0E26D}"/>
              </a:ext>
            </a:extLst>
          </p:cNvPr>
          <p:cNvSpPr>
            <a:spLocks noGrp="1"/>
          </p:cNvSpPr>
          <p:nvPr>
            <p:ph type="title"/>
          </p:nvPr>
        </p:nvSpPr>
        <p:spPr>
          <a:xfrm>
            <a:off x="1192925" y="421877"/>
            <a:ext cx="10058400" cy="1186206"/>
          </a:xfrm>
        </p:spPr>
        <p:txBody>
          <a:bodyPr>
            <a:normAutofit fontScale="90000"/>
          </a:bodyPr>
          <a:lstStyle/>
          <a:p>
            <a:pPr algn="ctr"/>
            <a:r>
              <a:rPr lang="en-US" sz="4000" dirty="0"/>
              <a:t>Critical Evaluation in a Diverse London Context</a:t>
            </a:r>
            <a:endParaRPr lang="en-US" sz="4000" b="1" dirty="0"/>
          </a:p>
        </p:txBody>
      </p:sp>
      <p:sp>
        <p:nvSpPr>
          <p:cNvPr id="3" name="Content Placeholder 2">
            <a:extLst>
              <a:ext uri="{FF2B5EF4-FFF2-40B4-BE49-F238E27FC236}">
                <a16:creationId xmlns:a16="http://schemas.microsoft.com/office/drawing/2014/main" id="{DE3F601B-A7DD-60F4-02EF-4CEE1C5D7882}"/>
              </a:ext>
            </a:extLst>
          </p:cNvPr>
          <p:cNvSpPr>
            <a:spLocks noGrp="1"/>
          </p:cNvSpPr>
          <p:nvPr>
            <p:ph idx="1"/>
          </p:nvPr>
        </p:nvSpPr>
        <p:spPr>
          <a:xfrm>
            <a:off x="1066800" y="2103120"/>
            <a:ext cx="7514492" cy="3931920"/>
          </a:xfrm>
        </p:spPr>
        <p:txBody>
          <a:bodyPr>
            <a:normAutofit/>
          </a:bodyPr>
          <a:lstStyle/>
          <a:p>
            <a:r>
              <a:rPr lang="en-US" dirty="0"/>
              <a:t>Bandura makes it very clear how modelling, imitation and reinforcement relate to </a:t>
            </a:r>
            <a:r>
              <a:rPr lang="en-US" dirty="0" err="1"/>
              <a:t>behaviour</a:t>
            </a:r>
            <a:r>
              <a:rPr lang="en-US" dirty="0"/>
              <a:t>.</a:t>
            </a:r>
          </a:p>
          <a:p>
            <a:r>
              <a:rPr lang="en-US" dirty="0"/>
              <a:t>Biology, temperament and attachment, though, are not adequately covered by </a:t>
            </a:r>
            <a:r>
              <a:rPr lang="en-US"/>
              <a:t>this theory (Yildiz, 2025). </a:t>
            </a:r>
            <a:endParaRPr lang="en-US" dirty="0"/>
          </a:p>
          <a:p>
            <a:r>
              <a:rPr lang="en-US" dirty="0"/>
              <a:t>Children may encounter or experience other languages and communication styles that are culturally different to their own in London.</a:t>
            </a:r>
          </a:p>
          <a:p>
            <a:r>
              <a:rPr lang="en-US" dirty="0"/>
              <a:t>Access to stable childcare and positive role models may be limited because of social inequality.</a:t>
            </a:r>
          </a:p>
          <a:p>
            <a:r>
              <a:rPr lang="en-US" dirty="0"/>
              <a:t>Bandura should be used alongside culturally responsive and </a:t>
            </a:r>
            <a:r>
              <a:rPr lang="en-US" dirty="0" err="1"/>
              <a:t>individualised</a:t>
            </a:r>
            <a:r>
              <a:rPr lang="en-US" dirty="0"/>
              <a:t> support by practitioners.</a:t>
            </a:r>
          </a:p>
        </p:txBody>
      </p:sp>
      <p:pic>
        <p:nvPicPr>
          <p:cNvPr id="5122" name="Picture 2" descr="Bandura's Social Cognitive Theory: Key ...">
            <a:extLst>
              <a:ext uri="{FF2B5EF4-FFF2-40B4-BE49-F238E27FC236}">
                <a16:creationId xmlns:a16="http://schemas.microsoft.com/office/drawing/2014/main" id="{463926B4-4D1D-4716-180A-08A1CEEADD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1292" y="2222695"/>
            <a:ext cx="3094893" cy="2373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687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9DA5-3AFB-5F2B-C365-E6C089D47A6B}"/>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76F5992C-5DB1-CAF4-ACB0-945EE0D724E0}"/>
              </a:ext>
            </a:extLst>
          </p:cNvPr>
          <p:cNvSpPr>
            <a:spLocks noGrp="1"/>
          </p:cNvSpPr>
          <p:nvPr>
            <p:ph idx="1"/>
          </p:nvPr>
        </p:nvSpPr>
        <p:spPr>
          <a:xfrm>
            <a:off x="1066800" y="2103120"/>
            <a:ext cx="7008055" cy="3931920"/>
          </a:xfrm>
        </p:spPr>
        <p:txBody>
          <a:bodyPr>
            <a:normAutofit/>
          </a:bodyPr>
          <a:lstStyle/>
          <a:p>
            <a:r>
              <a:rPr lang="en-US" dirty="0"/>
              <a:t>Bandura's theory offers valuable perspectives on Isaac's developmental issues.</a:t>
            </a:r>
          </a:p>
          <a:p>
            <a:r>
              <a:rPr lang="en-US" dirty="0"/>
              <a:t>Social experiences have significant impact on </a:t>
            </a:r>
            <a:r>
              <a:rPr lang="en-US" dirty="0" err="1"/>
              <a:t>behaviour</a:t>
            </a:r>
            <a:r>
              <a:rPr lang="en-US" dirty="0"/>
              <a:t>, communication and wellbeing.</a:t>
            </a:r>
          </a:p>
          <a:p>
            <a:r>
              <a:rPr lang="en-US" dirty="0"/>
              <a:t>Positive role models can help to build confidence, interaction and development.</a:t>
            </a:r>
          </a:p>
          <a:p>
            <a:r>
              <a:rPr lang="en-US" dirty="0"/>
              <a:t>If he does a good thing, he may do it again if rewarded with the same activity.</a:t>
            </a:r>
          </a:p>
          <a:p>
            <a:r>
              <a:rPr lang="en-US" dirty="0"/>
              <a:t>Interventions based on theory could increase success for Isaac and his family.</a:t>
            </a:r>
          </a:p>
        </p:txBody>
      </p:sp>
    </p:spTree>
    <p:extLst>
      <p:ext uri="{BB962C8B-B14F-4D97-AF65-F5344CB8AC3E}">
        <p14:creationId xmlns:p14="http://schemas.microsoft.com/office/powerpoint/2010/main" val="3051851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5779B-F7B4-4435-6907-982E5407EF77}"/>
              </a:ext>
            </a:extLst>
          </p:cNvPr>
          <p:cNvSpPr>
            <a:spLocks noGrp="1"/>
          </p:cNvSpPr>
          <p:nvPr>
            <p:ph type="title"/>
          </p:nvPr>
        </p:nvSpPr>
        <p:spPr>
          <a:xfrm>
            <a:off x="1066800" y="358814"/>
            <a:ext cx="10058400" cy="1019820"/>
          </a:xfrm>
        </p:spPr>
        <p:txBody>
          <a:bodyPr/>
          <a:lstStyle/>
          <a:p>
            <a:r>
              <a:rPr lang="en-US" dirty="0"/>
              <a:t>References </a:t>
            </a:r>
          </a:p>
        </p:txBody>
      </p:sp>
      <p:sp>
        <p:nvSpPr>
          <p:cNvPr id="3" name="Content Placeholder 2">
            <a:extLst>
              <a:ext uri="{FF2B5EF4-FFF2-40B4-BE49-F238E27FC236}">
                <a16:creationId xmlns:a16="http://schemas.microsoft.com/office/drawing/2014/main" id="{1A377A52-7FA2-A85F-9B5C-AA729A658CB0}"/>
              </a:ext>
            </a:extLst>
          </p:cNvPr>
          <p:cNvSpPr>
            <a:spLocks noGrp="1"/>
          </p:cNvSpPr>
          <p:nvPr>
            <p:ph idx="1"/>
          </p:nvPr>
        </p:nvSpPr>
        <p:spPr>
          <a:xfrm>
            <a:off x="838200" y="1378634"/>
            <a:ext cx="10515600" cy="4943338"/>
          </a:xfrm>
        </p:spPr>
        <p:txBody>
          <a:bodyPr>
            <a:normAutofit fontScale="92500" lnSpcReduction="20000"/>
          </a:bodyPr>
          <a:lstStyle/>
          <a:p>
            <a:r>
              <a:rPr lang="en-GB" sz="1600" dirty="0"/>
              <a:t>Al-Hassan, O.M., </a:t>
            </a:r>
            <a:r>
              <a:rPr lang="en-GB" sz="1600" dirty="0" err="1"/>
              <a:t>AlAli</a:t>
            </a:r>
            <a:r>
              <a:rPr lang="en-GB" sz="1600" dirty="0"/>
              <a:t>, R.M., Bataineh, R.F., Aboud, Y.Z. and Ibrahim, N.A., 2025. Shaping young minds: How teachers foster social interaction, psychological security and motivational support in the primary language classroom. International Journal of Learning, Teaching and Educational Research, 24(1), pp.359-378.</a:t>
            </a:r>
          </a:p>
          <a:p>
            <a:r>
              <a:rPr lang="en-GB" sz="1600" dirty="0"/>
              <a:t>Calicchio, S., 2023. Albert Bandura and the self-efficacy factor: A journey into the psychology of human potential through the understanding and development of self-efficacy and self-esteem. Stefano Calicchio.</a:t>
            </a:r>
          </a:p>
          <a:p>
            <a:r>
              <a:rPr lang="en-GB" sz="1600" dirty="0" err="1"/>
              <a:t>Chatzipanteli</a:t>
            </a:r>
            <a:r>
              <a:rPr lang="en-GB" sz="1600" dirty="0"/>
              <a:t>, A. and </a:t>
            </a:r>
            <a:r>
              <a:rPr lang="en-GB" sz="1600" dirty="0" err="1"/>
              <a:t>Adamakis</a:t>
            </a:r>
            <a:r>
              <a:rPr lang="en-GB" sz="1600" dirty="0"/>
              <a:t>, M., 2022. Social interaction through structured play activities and games in early childhood. In Handbook of research on using motor games in teaching and learning strategy (pp. 80-99). IGI Global Scientific Publishing.</a:t>
            </a:r>
          </a:p>
          <a:p>
            <a:r>
              <a:rPr lang="en-GB" sz="1600" dirty="0"/>
              <a:t>Elsby, C., 2025. Perspectives on Enabling and Disabling Factors in the Early Years: with regard to children identified as having a delay in Speech, Language and Communication (Doctoral dissertation, The Open University).</a:t>
            </a:r>
          </a:p>
          <a:p>
            <a:r>
              <a:rPr lang="en-GB" sz="1600" dirty="0"/>
              <a:t>Liang, M., Chen, Q. and Zhou, Y., 2022. The influence of various role models on children’s pro-environmental behaviours. Frontiers in Psychology, 13, p.873078.</a:t>
            </a:r>
          </a:p>
          <a:p>
            <a:r>
              <a:rPr lang="en-GB" sz="1600" dirty="0"/>
              <a:t>McKean, C., Charlton, J., Knowland, V., Stringer, H., Thomas, U., Whelan, A., Millard, S., Levickis, P., Murray, L. and Richardson, E., 2025. Supporting stammering, speech, and language needs in the early years: a rapid evidence review with case studies on working together.</a:t>
            </a:r>
          </a:p>
          <a:p>
            <a:r>
              <a:rPr lang="en-GB" sz="1600" dirty="0"/>
              <a:t>Rumjaun, A. and Narod, F., 2025. Social learning theory—albert bandura. In Science education in theory and practice: An introductory guide to learning theory (pp. 65-82). Cham: Springer Nature Switzerland. </a:t>
            </a:r>
          </a:p>
          <a:p>
            <a:r>
              <a:rPr lang="en-GB" sz="1600" dirty="0"/>
              <a:t>Yildiz, T., 2025. From Constructivism To Cultural Cognition: A Comparative Analysis Of Piaget, Vygotsky, And Tomasello's Theories Of Cognitive Development. Humanitas-</a:t>
            </a:r>
            <a:r>
              <a:rPr lang="en-GB" sz="1600" dirty="0" err="1"/>
              <a:t>Uluslararası</a:t>
            </a:r>
            <a:r>
              <a:rPr lang="en-GB" sz="1600" dirty="0"/>
              <a:t> </a:t>
            </a:r>
            <a:r>
              <a:rPr lang="en-GB" sz="1600" dirty="0" err="1"/>
              <a:t>Sosyal</a:t>
            </a:r>
            <a:r>
              <a:rPr lang="en-GB" sz="1600" dirty="0"/>
              <a:t> </a:t>
            </a:r>
            <a:r>
              <a:rPr lang="en-GB" sz="1600" dirty="0" err="1"/>
              <a:t>Bilimler</a:t>
            </a:r>
            <a:r>
              <a:rPr lang="en-GB" sz="1600" dirty="0"/>
              <a:t> </a:t>
            </a:r>
            <a:r>
              <a:rPr lang="en-GB" sz="1600" dirty="0" err="1"/>
              <a:t>Dergisi</a:t>
            </a:r>
            <a:r>
              <a:rPr lang="en-GB" sz="1600" dirty="0"/>
              <a:t>, 13(25), pp.411-429.</a:t>
            </a:r>
            <a:endParaRPr lang="en-US" sz="1600" dirty="0"/>
          </a:p>
        </p:txBody>
      </p:sp>
    </p:spTree>
    <p:extLst>
      <p:ext uri="{BB962C8B-B14F-4D97-AF65-F5344CB8AC3E}">
        <p14:creationId xmlns:p14="http://schemas.microsoft.com/office/powerpoint/2010/main" val="18842396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412</TotalTime>
  <Words>2178</Words>
  <Application>Microsoft Office PowerPoint</Application>
  <PresentationFormat>Widescreen</PresentationFormat>
  <Paragraphs>92</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Century Gothic</vt:lpstr>
      <vt:lpstr>Garamond</vt:lpstr>
      <vt:lpstr>Savon</vt:lpstr>
      <vt:lpstr> Name: Natasha Ferncombe Student number:2512316 Programme: Certificate of Higher Education Skills for the Workplace (Health and Social Care) Module: Psychology in Health and Social Care Module code: LCHS4010</vt:lpstr>
      <vt:lpstr>Introduction </vt:lpstr>
      <vt:lpstr>Overview of Bandura’s Social Learning Theory</vt:lpstr>
      <vt:lpstr>Key Concepts of the Theory </vt:lpstr>
      <vt:lpstr>Relevance of Bandula's theory to Isaac</vt:lpstr>
      <vt:lpstr>Use Theory to explain Isaac's Development</vt:lpstr>
      <vt:lpstr>Nature and Nurture Influences</vt:lpstr>
      <vt:lpstr>Theory-Informed Support Strategies </vt:lpstr>
      <vt:lpstr>Family and Multi-Agency Support</vt:lpstr>
      <vt:lpstr>Critical Evaluation in a Diverse London Context</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MT_Prod-08</dc:creator>
  <cp:lastModifiedBy>Natasha Ferncombe</cp:lastModifiedBy>
  <cp:revision>7</cp:revision>
  <dcterms:created xsi:type="dcterms:W3CDTF">2026-06-16T12:40:15Z</dcterms:created>
  <dcterms:modified xsi:type="dcterms:W3CDTF">2026-06-21T19:37:44Z</dcterms:modified>
</cp:coreProperties>
</file>