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76"/>
  </p:notesMasterIdLst>
  <p:handoutMasterIdLst>
    <p:handoutMasterId r:id="rId77"/>
  </p:handoutMasterIdLst>
  <p:sldIdLst>
    <p:sldId id="284" r:id="rId2"/>
    <p:sldId id="296" r:id="rId3"/>
    <p:sldId id="368" r:id="rId4"/>
    <p:sldId id="300" r:id="rId5"/>
    <p:sldId id="299" r:id="rId6"/>
    <p:sldId id="346" r:id="rId7"/>
    <p:sldId id="297" r:id="rId8"/>
    <p:sldId id="322" r:id="rId9"/>
    <p:sldId id="323" r:id="rId10"/>
    <p:sldId id="324" r:id="rId11"/>
    <p:sldId id="325" r:id="rId12"/>
    <p:sldId id="326" r:id="rId13"/>
    <p:sldId id="327" r:id="rId14"/>
    <p:sldId id="328" r:id="rId15"/>
    <p:sldId id="329" r:id="rId16"/>
    <p:sldId id="330" r:id="rId17"/>
    <p:sldId id="369" r:id="rId18"/>
    <p:sldId id="331" r:id="rId19"/>
    <p:sldId id="332" r:id="rId20"/>
    <p:sldId id="333" r:id="rId21"/>
    <p:sldId id="334" r:id="rId22"/>
    <p:sldId id="335" r:id="rId23"/>
    <p:sldId id="336" r:id="rId24"/>
    <p:sldId id="319" r:id="rId25"/>
    <p:sldId id="318" r:id="rId26"/>
    <p:sldId id="321" r:id="rId27"/>
    <p:sldId id="308" r:id="rId28"/>
    <p:sldId id="309" r:id="rId29"/>
    <p:sldId id="310" r:id="rId30"/>
    <p:sldId id="311" r:id="rId31"/>
    <p:sldId id="313" r:id="rId32"/>
    <p:sldId id="314" r:id="rId33"/>
    <p:sldId id="315" r:id="rId34"/>
    <p:sldId id="312" r:id="rId35"/>
    <p:sldId id="316" r:id="rId36"/>
    <p:sldId id="317" r:id="rId37"/>
    <p:sldId id="347" r:id="rId38"/>
    <p:sldId id="348" r:id="rId39"/>
    <p:sldId id="349" r:id="rId40"/>
    <p:sldId id="350" r:id="rId41"/>
    <p:sldId id="351" r:id="rId42"/>
    <p:sldId id="352" r:id="rId43"/>
    <p:sldId id="353" r:id="rId44"/>
    <p:sldId id="354" r:id="rId45"/>
    <p:sldId id="355" r:id="rId46"/>
    <p:sldId id="343" r:id="rId47"/>
    <p:sldId id="337" r:id="rId48"/>
    <p:sldId id="356" r:id="rId49"/>
    <p:sldId id="339" r:id="rId50"/>
    <p:sldId id="340" r:id="rId51"/>
    <p:sldId id="341" r:id="rId52"/>
    <p:sldId id="342" r:id="rId53"/>
    <p:sldId id="344" r:id="rId54"/>
    <p:sldId id="345" r:id="rId55"/>
    <p:sldId id="357" r:id="rId56"/>
    <p:sldId id="358" r:id="rId57"/>
    <p:sldId id="359" r:id="rId58"/>
    <p:sldId id="360" r:id="rId59"/>
    <p:sldId id="361" r:id="rId60"/>
    <p:sldId id="362" r:id="rId61"/>
    <p:sldId id="363" r:id="rId62"/>
    <p:sldId id="364" r:id="rId63"/>
    <p:sldId id="365" r:id="rId64"/>
    <p:sldId id="367" r:id="rId65"/>
    <p:sldId id="285" r:id="rId66"/>
    <p:sldId id="286" r:id="rId67"/>
    <p:sldId id="287" r:id="rId68"/>
    <p:sldId id="288" r:id="rId69"/>
    <p:sldId id="289" r:id="rId70"/>
    <p:sldId id="291" r:id="rId71"/>
    <p:sldId id="366" r:id="rId72"/>
    <p:sldId id="293" r:id="rId73"/>
    <p:sldId id="294" r:id="rId74"/>
    <p:sldId id="320" r:id="rId75"/>
  </p:sldIdLst>
  <p:sldSz cx="9144000" cy="6858000" type="screen4x3"/>
  <p:notesSz cx="6724650" cy="9774238"/>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1pPr>
    <a:lvl2pPr marL="4572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2pPr>
    <a:lvl3pPr marL="9144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3pPr>
    <a:lvl4pPr marL="13716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4pPr>
    <a:lvl5pPr marL="18288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frameSlides="1"/>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37533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0814617"/>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ＭＳ Ｐゴシック" charset="0"/>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2438400"/>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8" name="Rectangle 10"/>
            <p:cNvSpPr>
              <a:spLocks noChangeArrowheads="1"/>
            </p:cNvSpPr>
            <p:nvPr/>
          </p:nvSpPr>
          <p:spPr bwMode="auto">
            <a:xfrm>
              <a:off x="400" y="1536"/>
              <a:ext cx="20" cy="663"/>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52236"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52237"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fld id="{BC3B3735-99B9-4A8E-86FC-16C8E3E86950}" type="slidenum">
              <a:rPr lang="en-US" altLang="en-US"/>
              <a:pPr/>
              <a:t>‹#›</a:t>
            </a:fld>
            <a:endParaRPr lang="en-US" altLang="en-US"/>
          </a:p>
        </p:txBody>
      </p:sp>
    </p:spTree>
    <p:extLst>
      <p:ext uri="{BB962C8B-B14F-4D97-AF65-F5344CB8AC3E}">
        <p14:creationId xmlns:p14="http://schemas.microsoft.com/office/powerpoint/2010/main" val="2070057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65AF625C-EAA0-4480-BD7D-74BCE99C9A42}" type="slidenum">
              <a:rPr lang="en-US" altLang="en-US"/>
              <a:pPr/>
              <a:t>‹#›</a:t>
            </a:fld>
            <a:endParaRPr lang="en-US" altLang="en-US"/>
          </a:p>
        </p:txBody>
      </p:sp>
    </p:spTree>
    <p:extLst>
      <p:ext uri="{BB962C8B-B14F-4D97-AF65-F5344CB8AC3E}">
        <p14:creationId xmlns:p14="http://schemas.microsoft.com/office/powerpoint/2010/main" val="388305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CBD0AD-FAEB-454E-959A-271131A6FA01}" type="slidenum">
              <a:rPr lang="en-US" altLang="en-US"/>
              <a:pPr/>
              <a:t>‹#›</a:t>
            </a:fld>
            <a:endParaRPr lang="en-US" altLang="en-US"/>
          </a:p>
        </p:txBody>
      </p:sp>
    </p:spTree>
    <p:extLst>
      <p:ext uri="{BB962C8B-B14F-4D97-AF65-F5344CB8AC3E}">
        <p14:creationId xmlns:p14="http://schemas.microsoft.com/office/powerpoint/2010/main" val="3310893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E549F8C7-17D7-4CAF-8C7C-22E3907541E3}" type="slidenum">
              <a:rPr lang="en-US" altLang="en-US"/>
              <a:pPr/>
              <a:t>‹#›</a:t>
            </a:fld>
            <a:endParaRPr lang="en-US" altLang="en-US"/>
          </a:p>
        </p:txBody>
      </p:sp>
    </p:spTree>
    <p:extLst>
      <p:ext uri="{BB962C8B-B14F-4D97-AF65-F5344CB8AC3E}">
        <p14:creationId xmlns:p14="http://schemas.microsoft.com/office/powerpoint/2010/main" val="1003398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US"/>
          </a:p>
        </p:txBody>
      </p:sp>
      <p:sp>
        <p:nvSpPr>
          <p:cNvPr id="8" name="Rectangle 12"/>
          <p:cNvSpPr>
            <a:spLocks noGrp="1" noChangeArrowheads="1"/>
          </p:cNvSpPr>
          <p:nvPr>
            <p:ph type="ftr" sz="quarter" idx="11"/>
          </p:nvPr>
        </p:nvSpPr>
        <p:spPr>
          <a:ln/>
        </p:spPr>
        <p:txBody>
          <a:bodyPr/>
          <a:lstStyle>
            <a:lvl1pPr>
              <a:defRPr/>
            </a:lvl1pPr>
          </a:lstStyle>
          <a:p>
            <a:pPr>
              <a:defRPr/>
            </a:pPr>
            <a:endParaRPr lang="en-US"/>
          </a:p>
        </p:txBody>
      </p:sp>
      <p:sp>
        <p:nvSpPr>
          <p:cNvPr id="9" name="Rectangle 13"/>
          <p:cNvSpPr>
            <a:spLocks noGrp="1" noChangeArrowheads="1"/>
          </p:cNvSpPr>
          <p:nvPr>
            <p:ph type="sldNum" sz="quarter" idx="12"/>
          </p:nvPr>
        </p:nvSpPr>
        <p:spPr>
          <a:ln/>
        </p:spPr>
        <p:txBody>
          <a:bodyPr/>
          <a:lstStyle>
            <a:lvl1pPr>
              <a:defRPr/>
            </a:lvl1pPr>
          </a:lstStyle>
          <a:p>
            <a:fld id="{DDDAB41F-1E33-415C-9399-8608D799F956}" type="slidenum">
              <a:rPr lang="en-US" altLang="en-US"/>
              <a:pPr/>
              <a:t>‹#›</a:t>
            </a:fld>
            <a:endParaRPr lang="en-US" altLang="en-US"/>
          </a:p>
        </p:txBody>
      </p:sp>
    </p:spTree>
    <p:extLst>
      <p:ext uri="{BB962C8B-B14F-4D97-AF65-F5344CB8AC3E}">
        <p14:creationId xmlns:p14="http://schemas.microsoft.com/office/powerpoint/2010/main" val="2603639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US"/>
          </a:p>
        </p:txBody>
      </p:sp>
      <p:sp>
        <p:nvSpPr>
          <p:cNvPr id="4" name="Rectangle 12"/>
          <p:cNvSpPr>
            <a:spLocks noGrp="1" noChangeArrowheads="1"/>
          </p:cNvSpPr>
          <p:nvPr>
            <p:ph type="ftr" sz="quarter" idx="11"/>
          </p:nvPr>
        </p:nvSpPr>
        <p:spPr>
          <a:ln/>
        </p:spPr>
        <p:txBody>
          <a:bodyPr/>
          <a:lstStyle>
            <a:lvl1pPr>
              <a:defRPr/>
            </a:lvl1pPr>
          </a:lstStyle>
          <a:p>
            <a:pPr>
              <a:defRPr/>
            </a:pPr>
            <a:endParaRPr lang="en-US"/>
          </a:p>
        </p:txBody>
      </p:sp>
      <p:sp>
        <p:nvSpPr>
          <p:cNvPr id="5" name="Rectangle 13"/>
          <p:cNvSpPr>
            <a:spLocks noGrp="1" noChangeArrowheads="1"/>
          </p:cNvSpPr>
          <p:nvPr>
            <p:ph type="sldNum" sz="quarter" idx="12"/>
          </p:nvPr>
        </p:nvSpPr>
        <p:spPr>
          <a:ln/>
        </p:spPr>
        <p:txBody>
          <a:bodyPr/>
          <a:lstStyle>
            <a:lvl1pPr>
              <a:defRPr/>
            </a:lvl1pPr>
          </a:lstStyle>
          <a:p>
            <a:fld id="{3B892C49-F032-43A4-BF4D-90407EC17985}" type="slidenum">
              <a:rPr lang="en-US" altLang="en-US"/>
              <a:pPr/>
              <a:t>‹#›</a:t>
            </a:fld>
            <a:endParaRPr lang="en-US" altLang="en-US"/>
          </a:p>
        </p:txBody>
      </p:sp>
    </p:spTree>
    <p:extLst>
      <p:ext uri="{BB962C8B-B14F-4D97-AF65-F5344CB8AC3E}">
        <p14:creationId xmlns:p14="http://schemas.microsoft.com/office/powerpoint/2010/main" val="258840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p>
        </p:txBody>
      </p:sp>
      <p:sp>
        <p:nvSpPr>
          <p:cNvPr id="3" name="Rectangle 12"/>
          <p:cNvSpPr>
            <a:spLocks noGrp="1" noChangeArrowheads="1"/>
          </p:cNvSpPr>
          <p:nvPr>
            <p:ph type="ftr" sz="quarter" idx="11"/>
          </p:nvPr>
        </p:nvSpPr>
        <p:spPr>
          <a:ln/>
        </p:spPr>
        <p:txBody>
          <a:bodyPr/>
          <a:lstStyle>
            <a:lvl1pPr>
              <a:defRPr/>
            </a:lvl1pPr>
          </a:lstStyle>
          <a:p>
            <a:pPr>
              <a:defRPr/>
            </a:pPr>
            <a:endParaRPr lang="en-US"/>
          </a:p>
        </p:txBody>
      </p:sp>
      <p:sp>
        <p:nvSpPr>
          <p:cNvPr id="4" name="Rectangle 13"/>
          <p:cNvSpPr>
            <a:spLocks noGrp="1" noChangeArrowheads="1"/>
          </p:cNvSpPr>
          <p:nvPr>
            <p:ph type="sldNum" sz="quarter" idx="12"/>
          </p:nvPr>
        </p:nvSpPr>
        <p:spPr>
          <a:ln/>
        </p:spPr>
        <p:txBody>
          <a:bodyPr/>
          <a:lstStyle>
            <a:lvl1pPr>
              <a:defRPr/>
            </a:lvl1pPr>
          </a:lstStyle>
          <a:p>
            <a:fld id="{948243D0-114D-485B-84A5-2CC6FBE42411}" type="slidenum">
              <a:rPr lang="en-US" altLang="en-US"/>
              <a:pPr/>
              <a:t>‹#›</a:t>
            </a:fld>
            <a:endParaRPr lang="en-US" altLang="en-US"/>
          </a:p>
        </p:txBody>
      </p:sp>
    </p:spTree>
    <p:extLst>
      <p:ext uri="{BB962C8B-B14F-4D97-AF65-F5344CB8AC3E}">
        <p14:creationId xmlns:p14="http://schemas.microsoft.com/office/powerpoint/2010/main" val="325508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B315D8DE-3A05-43EA-8359-3023974FF86D}" type="slidenum">
              <a:rPr lang="en-US" altLang="en-US"/>
              <a:pPr/>
              <a:t>‹#›</a:t>
            </a:fld>
            <a:endParaRPr lang="en-US" altLang="en-US"/>
          </a:p>
        </p:txBody>
      </p:sp>
    </p:spTree>
    <p:extLst>
      <p:ext uri="{BB962C8B-B14F-4D97-AF65-F5344CB8AC3E}">
        <p14:creationId xmlns:p14="http://schemas.microsoft.com/office/powerpoint/2010/main" val="363263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10375342-00EC-488B-8980-9AB014B8E264}" type="slidenum">
              <a:rPr lang="en-US" altLang="en-US"/>
              <a:pPr/>
              <a:t>‹#›</a:t>
            </a:fld>
            <a:endParaRPr lang="en-US" altLang="en-US"/>
          </a:p>
        </p:txBody>
      </p:sp>
    </p:spTree>
    <p:extLst>
      <p:ext uri="{BB962C8B-B14F-4D97-AF65-F5344CB8AC3E}">
        <p14:creationId xmlns:p14="http://schemas.microsoft.com/office/powerpoint/2010/main" val="356925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231F1F-8751-4E86-BD48-FB5D9D193A08}" type="slidenum">
              <a:rPr lang="en-US" altLang="en-US"/>
              <a:pPr/>
              <a:t>‹#›</a:t>
            </a:fld>
            <a:endParaRPr lang="en-US" altLang="en-US"/>
          </a:p>
        </p:txBody>
      </p:sp>
    </p:spTree>
    <p:extLst>
      <p:ext uri="{BB962C8B-B14F-4D97-AF65-F5344CB8AC3E}">
        <p14:creationId xmlns:p14="http://schemas.microsoft.com/office/powerpoint/2010/main" val="1695806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2463" y="304800"/>
            <a:ext cx="1952625" cy="582771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43000" y="304800"/>
            <a:ext cx="5707063" cy="58277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E42F8905-8788-4A36-AA59-B31ADCDC2810}" type="slidenum">
              <a:rPr lang="en-US" altLang="en-US"/>
              <a:pPr/>
              <a:t>‹#›</a:t>
            </a:fld>
            <a:endParaRPr lang="en-US" altLang="en-US"/>
          </a:p>
        </p:txBody>
      </p:sp>
    </p:spTree>
    <p:extLst>
      <p:ext uri="{BB962C8B-B14F-4D97-AF65-F5344CB8AC3E}">
        <p14:creationId xmlns:p14="http://schemas.microsoft.com/office/powerpoint/2010/main" val="122161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ltGray">
          <a:xfrm>
            <a:off x="417513" y="1098550"/>
            <a:ext cx="438150" cy="474663"/>
          </a:xfrm>
          <a:prstGeom prst="rect">
            <a:avLst/>
          </a:prstGeom>
          <a:solidFill>
            <a:schemeClr val="accent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7"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8" name="Rectangle 4"/>
          <p:cNvSpPr>
            <a:spLocks noChangeArrowheads="1"/>
          </p:cNvSpPr>
          <p:nvPr/>
        </p:nvSpPr>
        <p:spPr bwMode="ltGray">
          <a:xfrm>
            <a:off x="541338" y="1520825"/>
            <a:ext cx="422275" cy="474663"/>
          </a:xfrm>
          <a:prstGeom prst="rect">
            <a:avLst/>
          </a:prstGeom>
          <a:solidFill>
            <a:schemeClr val="folHlink"/>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9"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0"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1" name="Rectangle 7"/>
          <p:cNvSpPr>
            <a:spLocks noChangeArrowheads="1"/>
          </p:cNvSpPr>
          <p:nvPr/>
        </p:nvSpPr>
        <p:spPr bwMode="gray">
          <a:xfrm>
            <a:off x="762000" y="990600"/>
            <a:ext cx="31750" cy="1052513"/>
          </a:xfrm>
          <a:prstGeom prst="rect">
            <a:avLst/>
          </a:prstGeom>
          <a:solidFill>
            <a:schemeClr val="bg2"/>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2"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3" name="Rectangle 9"/>
          <p:cNvSpPr>
            <a:spLocks noGrp="1" noChangeArrowheads="1"/>
          </p:cNvSpPr>
          <p:nvPr>
            <p:ph type="title"/>
          </p:nvPr>
        </p:nvSpPr>
        <p:spPr bwMode="auto">
          <a:xfrm>
            <a:off x="1143000" y="304800"/>
            <a:ext cx="7793038"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51211"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Tahoma" pitchFamily="34" charset="0"/>
                <a:ea typeface="+mn-ea"/>
                <a:cs typeface="+mn-cs"/>
              </a:defRPr>
            </a:lvl1pPr>
          </a:lstStyle>
          <a:p>
            <a:pPr>
              <a:defRPr/>
            </a:pPr>
            <a:endParaRPr lang="en-US"/>
          </a:p>
        </p:txBody>
      </p:sp>
      <p:sp>
        <p:nvSpPr>
          <p:cNvPr id="51212"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Tahoma" pitchFamily="34" charset="0"/>
                <a:ea typeface="+mn-ea"/>
                <a:cs typeface="+mn-cs"/>
              </a:defRPr>
            </a:lvl1pPr>
          </a:lstStyle>
          <a:p>
            <a:pPr>
              <a:defRPr/>
            </a:pPr>
            <a:endParaRPr lang="en-US"/>
          </a:p>
        </p:txBody>
      </p:sp>
      <p:sp>
        <p:nvSpPr>
          <p:cNvPr id="51213"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B7A5B189-04A4-4A32-833E-0E62836EC252}"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96"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0" fontAlgn="base" hangingPunct="0">
        <a:spcBef>
          <a:spcPct val="0"/>
        </a:spcBef>
        <a:spcAft>
          <a:spcPct val="0"/>
        </a:spcAft>
        <a:defRPr sz="3600">
          <a:solidFill>
            <a:schemeClr val="tx2"/>
          </a:solidFill>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2pPr>
      <a:lvl3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3pPr>
      <a:lvl4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4pPr>
      <a:lvl5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5pPr>
      <a:lvl6pPr marL="457200" algn="l" rtl="0" fontAlgn="base">
        <a:spcBef>
          <a:spcPct val="0"/>
        </a:spcBef>
        <a:spcAft>
          <a:spcPct val="0"/>
        </a:spcAft>
        <a:defRPr sz="3600">
          <a:solidFill>
            <a:schemeClr val="tx2"/>
          </a:solidFill>
          <a:latin typeface="Tahoma" pitchFamily="34" charset="0"/>
        </a:defRPr>
      </a:lvl6pPr>
      <a:lvl7pPr marL="914400" algn="l" rtl="0" fontAlgn="base">
        <a:spcBef>
          <a:spcPct val="0"/>
        </a:spcBef>
        <a:spcAft>
          <a:spcPct val="0"/>
        </a:spcAft>
        <a:defRPr sz="3600">
          <a:solidFill>
            <a:schemeClr val="tx2"/>
          </a:solidFill>
          <a:latin typeface="Tahoma" pitchFamily="34" charset="0"/>
        </a:defRPr>
      </a:lvl7pPr>
      <a:lvl8pPr marL="1371600" algn="l" rtl="0" fontAlgn="base">
        <a:spcBef>
          <a:spcPct val="0"/>
        </a:spcBef>
        <a:spcAft>
          <a:spcPct val="0"/>
        </a:spcAft>
        <a:defRPr sz="3600">
          <a:solidFill>
            <a:schemeClr val="tx2"/>
          </a:solidFill>
          <a:latin typeface="Tahoma" pitchFamily="34" charset="0"/>
        </a:defRPr>
      </a:lvl8pPr>
      <a:lvl9pPr marL="1828800" algn="l" rtl="0" fontAlgn="base">
        <a:spcBef>
          <a:spcPct val="0"/>
        </a:spcBef>
        <a:spcAft>
          <a:spcPct val="0"/>
        </a:spcAft>
        <a:defRPr sz="36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anose="05000000000000000000" pitchFamily="2" charset="2"/>
        <a:buChar char="n"/>
        <a:defRPr sz="3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chemeClr val="hlink"/>
        </a:buClr>
        <a:buSzPct val="55000"/>
        <a:buFont typeface="Wingdings" panose="05000000000000000000" pitchFamily="2" charset="2"/>
        <a:buChar char="n"/>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lr>
          <a:schemeClr val="folHlink"/>
        </a:buClr>
        <a:buSzPct val="50000"/>
        <a:buFont typeface="Wingdings" panose="05000000000000000000" pitchFamily="2" charset="2"/>
        <a:buChar char="n"/>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lr>
          <a:schemeClr val="accent2"/>
        </a:buClr>
        <a:buSzPct val="55000"/>
        <a:buFont typeface="Wingdings" panose="05000000000000000000" pitchFamily="2" charset="2"/>
        <a:buChar char="n"/>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4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6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6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s://www.tutorialspoint.com/design_pattern/template_pattern.htm" TargetMode="External"/><Relationship Id="rId2" Type="http://schemas.openxmlformats.org/officeDocument/2006/relationships/hyperlink" Target="https://www.journaldev.com/1763/template-method-design-pattern-in-java" TargetMode="External"/><Relationship Id="rId1" Type="http://schemas.openxmlformats.org/officeDocument/2006/relationships/slideLayout" Target="../slideLayouts/slideLayout2.xml"/><Relationship Id="rId5" Type="http://schemas.openxmlformats.org/officeDocument/2006/relationships/hyperlink" Target="http://campus.murraystate.edu/academic/faculty/wlyle/430/rc008-designpatterns_online.pdf" TargetMode="External"/><Relationship Id="rId4" Type="http://schemas.openxmlformats.org/officeDocument/2006/relationships/hyperlink" Target="https://www.tutorialspoint.com/design_pattern/factory_pattern.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3"/>
          <p:cNvSpPr>
            <a:spLocks noGrp="1"/>
          </p:cNvSpPr>
          <p:nvPr>
            <p:ph type="dt" sz="half" idx="10"/>
          </p:nvPr>
        </p:nvSpPr>
        <p:spPr>
          <a:xfrm>
            <a:off x="990600" y="6248400"/>
            <a:ext cx="2285256" cy="457200"/>
          </a:xfrm>
        </p:spPr>
        <p:txBody>
          <a:bodyPr/>
          <a:lstStyle/>
          <a:p>
            <a:endParaRPr lang="en-US" dirty="0" smtClean="0"/>
          </a:p>
          <a:p>
            <a:endParaRPr lang="en-US" dirty="0" smtClean="0"/>
          </a:p>
          <a:p>
            <a:endParaRPr lang="en-US" dirty="0" smtClean="0"/>
          </a:p>
          <a:p>
            <a:endParaRPr lang="en-US" dirty="0" smtClean="0"/>
          </a:p>
          <a:p>
            <a:r>
              <a:rPr lang="en-US" dirty="0" smtClean="0"/>
              <a:t>Semester 2 – 2020/2021</a:t>
            </a:r>
          </a:p>
          <a:p>
            <a:endParaRPr lang="en-US" dirty="0"/>
          </a:p>
        </p:txBody>
      </p:sp>
      <p:sp>
        <p:nvSpPr>
          <p:cNvPr id="4" name="Footer Placeholder 4"/>
          <p:cNvSpPr>
            <a:spLocks noGrp="1"/>
          </p:cNvSpPr>
          <p:nvPr>
            <p:ph type="ftr" sz="quarter" idx="11"/>
          </p:nvPr>
        </p:nvSpPr>
        <p:spPr>
          <a:xfrm>
            <a:off x="3429000" y="6248400"/>
            <a:ext cx="3663280" cy="457200"/>
          </a:xfrm>
        </p:spPr>
        <p:txBody>
          <a:bodyPr/>
          <a:lstStyle/>
          <a:p>
            <a:r>
              <a:rPr lang="en-US" dirty="0" smtClean="0"/>
              <a:t>Object Oriented Programming</a:t>
            </a:r>
            <a:endParaRPr lang="en-US" dirty="0"/>
          </a:p>
        </p:txBody>
      </p:sp>
      <p:sp>
        <p:nvSpPr>
          <p:cNvPr id="5" name="Slide Number Placeholder 5"/>
          <p:cNvSpPr>
            <a:spLocks noGrp="1"/>
          </p:cNvSpPr>
          <p:nvPr>
            <p:ph type="sldNum" sz="quarter" idx="12"/>
          </p:nvPr>
        </p:nvSpPr>
        <p:spPr/>
        <p:txBody>
          <a:bodyPr/>
          <a:lstStyle/>
          <a:p>
            <a:fld id="{A32C9A24-6438-4039-9137-61B9E05A740A}" type="slidenum">
              <a:rPr lang="en-US"/>
              <a:pPr/>
              <a:t>1</a:t>
            </a:fld>
            <a:endParaRPr lang="en-US"/>
          </a:p>
        </p:txBody>
      </p:sp>
      <p:sp>
        <p:nvSpPr>
          <p:cNvPr id="2050" name="Rectangle 2"/>
          <p:cNvSpPr>
            <a:spLocks noGrp="1" noChangeArrowheads="1"/>
          </p:cNvSpPr>
          <p:nvPr>
            <p:ph type="ctrTitle"/>
          </p:nvPr>
        </p:nvSpPr>
        <p:spPr>
          <a:xfrm>
            <a:off x="179512" y="1196752"/>
            <a:ext cx="8712968" cy="1143000"/>
          </a:xfrm>
        </p:spPr>
        <p:txBody>
          <a:bodyPr/>
          <a:lstStyle/>
          <a:p>
            <a:pPr algn="ctr"/>
            <a:r>
              <a:rPr lang="en-US" b="1" dirty="0" smtClean="0"/>
              <a:t>Topic 14 - Template </a:t>
            </a:r>
            <a:r>
              <a:rPr lang="en-US" b="1" dirty="0" smtClean="0"/>
              <a:t>Design Patterns</a:t>
            </a:r>
            <a:endParaRPr lang="en-US" dirty="0"/>
          </a:p>
        </p:txBody>
      </p:sp>
      <p:sp>
        <p:nvSpPr>
          <p:cNvPr id="2" name="TextBox 1"/>
          <p:cNvSpPr txBox="1"/>
          <p:nvPr/>
        </p:nvSpPr>
        <p:spPr>
          <a:xfrm>
            <a:off x="1403648" y="4005064"/>
            <a:ext cx="6264696" cy="461665"/>
          </a:xfrm>
          <a:prstGeom prst="rect">
            <a:avLst/>
          </a:prstGeom>
          <a:noFill/>
        </p:spPr>
        <p:txBody>
          <a:bodyPr wrap="square" rtlCol="0">
            <a:spAutoFit/>
          </a:bodyPr>
          <a:lstStyle/>
          <a:p>
            <a:pPr algn="ctr"/>
            <a:r>
              <a:rPr lang="en-GB" dirty="0" smtClean="0"/>
              <a:t>Dr Stephen Hole</a:t>
            </a:r>
            <a:endParaRPr lang="en-GB" dirty="0"/>
          </a:p>
        </p:txBody>
      </p:sp>
    </p:spTree>
    <p:extLst>
      <p:ext uri="{BB962C8B-B14F-4D97-AF65-F5344CB8AC3E}">
        <p14:creationId xmlns:p14="http://schemas.microsoft.com/office/powerpoint/2010/main" val="4068953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What are Design Patterns?</a:t>
            </a:r>
            <a:endParaRPr lang="en-GB" dirty="0"/>
          </a:p>
        </p:txBody>
      </p:sp>
      <p:sp>
        <p:nvSpPr>
          <p:cNvPr id="3" name="Content Placeholder 2"/>
          <p:cNvSpPr>
            <a:spLocks noGrp="1"/>
          </p:cNvSpPr>
          <p:nvPr>
            <p:ph idx="1"/>
          </p:nvPr>
        </p:nvSpPr>
        <p:spPr>
          <a:xfrm>
            <a:off x="467544" y="1988840"/>
            <a:ext cx="8487544" cy="4464496"/>
          </a:xfrm>
        </p:spPr>
        <p:txBody>
          <a:bodyPr/>
          <a:lstStyle/>
          <a:p>
            <a:r>
              <a:rPr lang="en-GB" sz="2400" dirty="0"/>
              <a:t>The chances are that no matter what problem domain you are working in, somebody else has had to design </a:t>
            </a:r>
            <a:r>
              <a:rPr lang="en-GB" sz="2400" dirty="0" smtClean="0"/>
              <a:t>a </a:t>
            </a:r>
            <a:r>
              <a:rPr lang="en-GB" sz="2400" dirty="0"/>
              <a:t>similar solution in the past not necessarily for the same subject matter, but conceptually similar in the terms of objectives and structure. </a:t>
            </a:r>
            <a:endParaRPr lang="en-GB" sz="2400" dirty="0" smtClean="0"/>
          </a:p>
          <a:p>
            <a:r>
              <a:rPr lang="en-GB" sz="2400" dirty="0" smtClean="0"/>
              <a:t>There's </a:t>
            </a:r>
            <a:r>
              <a:rPr lang="en-GB" sz="2400" dirty="0"/>
              <a:t>a good chance that a generic solution or approach already exists, and all you need to do is to apply that approach to solve your design </a:t>
            </a:r>
            <a:r>
              <a:rPr lang="en-GB" sz="2400" dirty="0" smtClean="0"/>
              <a:t>challenge. </a:t>
            </a:r>
          </a:p>
          <a:p>
            <a:r>
              <a:rPr lang="en-GB" sz="2400" dirty="0" smtClean="0"/>
              <a:t>Design </a:t>
            </a:r>
            <a:r>
              <a:rPr lang="en-GB" sz="2400" dirty="0"/>
              <a:t>patterns </a:t>
            </a:r>
            <a:r>
              <a:rPr lang="en-GB" sz="2400" dirty="0" smtClean="0"/>
              <a:t>describe </a:t>
            </a:r>
            <a:r>
              <a:rPr lang="en-GB" sz="2400" dirty="0"/>
              <a:t>generic solutions to software design problems. </a:t>
            </a:r>
            <a:endParaRPr lang="en-GB" sz="2400" dirty="0"/>
          </a:p>
        </p:txBody>
      </p:sp>
    </p:spTree>
    <p:extLst>
      <p:ext uri="{BB962C8B-B14F-4D97-AF65-F5344CB8AC3E}">
        <p14:creationId xmlns:p14="http://schemas.microsoft.com/office/powerpoint/2010/main" val="117926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What are Design Patterns</a:t>
            </a:r>
            <a:endParaRPr lang="en-GB" dirty="0"/>
          </a:p>
        </p:txBody>
      </p:sp>
      <p:sp>
        <p:nvSpPr>
          <p:cNvPr id="3" name="Content Placeholder 2"/>
          <p:cNvSpPr>
            <a:spLocks noGrp="1"/>
          </p:cNvSpPr>
          <p:nvPr>
            <p:ph idx="1"/>
          </p:nvPr>
        </p:nvSpPr>
        <p:spPr>
          <a:xfrm>
            <a:off x="323528" y="2017713"/>
            <a:ext cx="8631560" cy="4114800"/>
          </a:xfrm>
        </p:spPr>
        <p:txBody>
          <a:bodyPr/>
          <a:lstStyle/>
          <a:p>
            <a:r>
              <a:rPr lang="en-GB" sz="2400" dirty="0"/>
              <a:t>Once </a:t>
            </a:r>
            <a:r>
              <a:rPr lang="en-GB" sz="2400" dirty="0" smtClean="0"/>
              <a:t>versed in Design Patterns </a:t>
            </a:r>
            <a:r>
              <a:rPr lang="en-GB" sz="2400" dirty="0"/>
              <a:t>you might think to </a:t>
            </a:r>
            <a:r>
              <a:rPr lang="en-GB" sz="2400" dirty="0" smtClean="0"/>
              <a:t>yourself:</a:t>
            </a:r>
          </a:p>
          <a:p>
            <a:pPr lvl="1"/>
            <a:r>
              <a:rPr lang="en-GB" sz="2000" dirty="0" smtClean="0"/>
              <a:t>Those </a:t>
            </a:r>
            <a:r>
              <a:rPr lang="en-GB" sz="2000" dirty="0"/>
              <a:t>gadgets could be modelled using the </a:t>
            </a:r>
            <a:r>
              <a:rPr lang="en-GB" sz="2000" dirty="0" smtClean="0"/>
              <a:t>Abstract Factory </a:t>
            </a:r>
            <a:r>
              <a:rPr lang="en-GB" sz="2000" dirty="0"/>
              <a:t>P</a:t>
            </a:r>
            <a:r>
              <a:rPr lang="en-GB" sz="2000" dirty="0" smtClean="0"/>
              <a:t>attern;</a:t>
            </a:r>
          </a:p>
          <a:p>
            <a:pPr lvl="1"/>
            <a:r>
              <a:rPr lang="en-GB" sz="2000" dirty="0" smtClean="0"/>
              <a:t>The widgets </a:t>
            </a:r>
            <a:r>
              <a:rPr lang="en-GB" sz="2000" dirty="0"/>
              <a:t>used in the </a:t>
            </a:r>
            <a:r>
              <a:rPr lang="en-GB" sz="2000" dirty="0" smtClean="0"/>
              <a:t>Decorator Pattern </a:t>
            </a:r>
          </a:p>
          <a:p>
            <a:pPr lvl="1"/>
            <a:r>
              <a:rPr lang="en-GB" sz="2000" dirty="0" smtClean="0"/>
              <a:t>The </a:t>
            </a:r>
            <a:r>
              <a:rPr lang="en-GB" sz="2000" dirty="0"/>
              <a:t>serial number generation used in the Singleton </a:t>
            </a:r>
            <a:r>
              <a:rPr lang="en-GB" sz="2000" dirty="0" smtClean="0"/>
              <a:t>Pattern</a:t>
            </a:r>
            <a:r>
              <a:rPr lang="en-GB" sz="2000" dirty="0"/>
              <a:t>. </a:t>
            </a:r>
          </a:p>
          <a:p>
            <a:endParaRPr lang="en-GB" sz="2400" dirty="0"/>
          </a:p>
        </p:txBody>
      </p:sp>
    </p:spTree>
    <p:extLst>
      <p:ext uri="{BB962C8B-B14F-4D97-AF65-F5344CB8AC3E}">
        <p14:creationId xmlns:p14="http://schemas.microsoft.com/office/powerpoint/2010/main" val="4006657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Advantages of Design Patterns</a:t>
            </a:r>
            <a:endParaRPr lang="en-GB" dirty="0"/>
          </a:p>
        </p:txBody>
      </p:sp>
      <p:sp>
        <p:nvSpPr>
          <p:cNvPr id="3" name="Content Placeholder 2"/>
          <p:cNvSpPr>
            <a:spLocks noGrp="1"/>
          </p:cNvSpPr>
          <p:nvPr>
            <p:ph idx="1"/>
          </p:nvPr>
        </p:nvSpPr>
        <p:spPr>
          <a:xfrm>
            <a:off x="467544" y="1916832"/>
            <a:ext cx="8487544" cy="4536504"/>
          </a:xfrm>
        </p:spPr>
        <p:txBody>
          <a:bodyPr/>
          <a:lstStyle/>
          <a:p>
            <a:r>
              <a:rPr lang="en-GB" sz="2200" dirty="0"/>
              <a:t>They are reusable in multiple projects.</a:t>
            </a:r>
          </a:p>
          <a:p>
            <a:r>
              <a:rPr lang="en-GB" sz="2200" dirty="0"/>
              <a:t>They provide the solutions that help to define the system architecture.</a:t>
            </a:r>
          </a:p>
          <a:p>
            <a:r>
              <a:rPr lang="en-GB" sz="2200" dirty="0"/>
              <a:t>They capture the software engineering experiences.</a:t>
            </a:r>
          </a:p>
          <a:p>
            <a:r>
              <a:rPr lang="en-GB" sz="2200" dirty="0"/>
              <a:t>They provide transparency to the design of an application.</a:t>
            </a:r>
          </a:p>
          <a:p>
            <a:r>
              <a:rPr lang="en-GB" sz="2200" dirty="0"/>
              <a:t>They are well-proved and testified solutions since they have been built upon the knowledge and experience of expert software developers.</a:t>
            </a:r>
          </a:p>
          <a:p>
            <a:r>
              <a:rPr lang="en-GB" sz="2200" dirty="0"/>
              <a:t>Design patterns </a:t>
            </a:r>
            <a:r>
              <a:rPr lang="en-GB" sz="2200" dirty="0" smtClean="0"/>
              <a:t>don’t </a:t>
            </a:r>
            <a:r>
              <a:rPr lang="en-GB" sz="2200" dirty="0"/>
              <a:t>guarantee an absolute solution to a problem. </a:t>
            </a:r>
            <a:endParaRPr lang="en-GB" sz="2200" dirty="0" smtClean="0"/>
          </a:p>
          <a:p>
            <a:r>
              <a:rPr lang="en-GB" sz="2200" dirty="0" smtClean="0"/>
              <a:t>They </a:t>
            </a:r>
            <a:r>
              <a:rPr lang="en-GB" sz="2200" dirty="0"/>
              <a:t>provide clarity to the system architecture and the possibility of building a better system.</a:t>
            </a:r>
          </a:p>
        </p:txBody>
      </p:sp>
    </p:spTree>
    <p:extLst>
      <p:ext uri="{BB962C8B-B14F-4D97-AF65-F5344CB8AC3E}">
        <p14:creationId xmlns:p14="http://schemas.microsoft.com/office/powerpoint/2010/main" val="1926424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Design Patterns &amp; When to use them</a:t>
            </a:r>
            <a:endParaRPr lang="en-GB" dirty="0"/>
          </a:p>
        </p:txBody>
      </p:sp>
      <p:sp>
        <p:nvSpPr>
          <p:cNvPr id="3" name="Content Placeholder 2"/>
          <p:cNvSpPr>
            <a:spLocks noGrp="1"/>
          </p:cNvSpPr>
          <p:nvPr>
            <p:ph idx="1"/>
          </p:nvPr>
        </p:nvSpPr>
        <p:spPr>
          <a:xfrm>
            <a:off x="467544" y="2017713"/>
            <a:ext cx="8487544" cy="4114800"/>
          </a:xfrm>
        </p:spPr>
        <p:txBody>
          <a:bodyPr/>
          <a:lstStyle/>
          <a:p>
            <a:r>
              <a:rPr lang="en-GB" sz="2000" dirty="0"/>
              <a:t>We must use the design patterns during the analysis and requirement phase of </a:t>
            </a:r>
            <a:r>
              <a:rPr lang="en-GB" sz="2000" dirty="0" smtClean="0"/>
              <a:t>SDLC (</a:t>
            </a:r>
            <a:r>
              <a:rPr lang="en-GB" sz="2000" dirty="0"/>
              <a:t>Software Development Life Cycle).</a:t>
            </a:r>
          </a:p>
          <a:p>
            <a:r>
              <a:rPr lang="en-GB" sz="2000" dirty="0" smtClean="0"/>
              <a:t>Design </a:t>
            </a:r>
            <a:r>
              <a:rPr lang="en-GB" sz="2000" dirty="0"/>
              <a:t>patterns ease the analysis and requirement phase of SDLC by providing information based on prior hands-on experiences</a:t>
            </a:r>
            <a:r>
              <a:rPr lang="en-GB" sz="2000" dirty="0" smtClean="0"/>
              <a:t>.</a:t>
            </a:r>
          </a:p>
          <a:p>
            <a:r>
              <a:rPr lang="en-GB" sz="2000" dirty="0" smtClean="0"/>
              <a:t>Core Java Design Patterns:</a:t>
            </a:r>
          </a:p>
          <a:p>
            <a:pPr lvl="1"/>
            <a:r>
              <a:rPr lang="en-GB" sz="1600" dirty="0" smtClean="0"/>
              <a:t>Creational Design Pattern.</a:t>
            </a:r>
          </a:p>
          <a:p>
            <a:pPr lvl="1"/>
            <a:r>
              <a:rPr lang="en-GB" sz="1600" dirty="0" smtClean="0"/>
              <a:t>Structural Design Pattern.</a:t>
            </a:r>
          </a:p>
          <a:p>
            <a:pPr lvl="1"/>
            <a:r>
              <a:rPr lang="en-GB" sz="1600" dirty="0" smtClean="0"/>
              <a:t>Behavioural Design Pattern.</a:t>
            </a:r>
            <a:endParaRPr lang="en-GB" sz="1600" dirty="0"/>
          </a:p>
        </p:txBody>
      </p:sp>
    </p:spTree>
    <p:extLst>
      <p:ext uri="{BB962C8B-B14F-4D97-AF65-F5344CB8AC3E}">
        <p14:creationId xmlns:p14="http://schemas.microsoft.com/office/powerpoint/2010/main" val="52117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899" y="188640"/>
            <a:ext cx="8510139" cy="819944"/>
          </a:xfrm>
        </p:spPr>
        <p:txBody>
          <a:bodyPr/>
          <a:lstStyle/>
          <a:p>
            <a:r>
              <a:rPr lang="en-GB" dirty="0" smtClean="0"/>
              <a:t>Original Gang of 4 Design Patterns</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967025633"/>
              </p:ext>
            </p:extLst>
          </p:nvPr>
        </p:nvGraphicFramePr>
        <p:xfrm>
          <a:off x="425899" y="2132856"/>
          <a:ext cx="8487546" cy="3337560"/>
        </p:xfrm>
        <a:graphic>
          <a:graphicData uri="http://schemas.openxmlformats.org/drawingml/2006/table">
            <a:tbl>
              <a:tblPr firstRow="1" bandRow="1">
                <a:tableStyleId>{5940675A-B579-460E-94D1-54222C63F5DA}</a:tableStyleId>
              </a:tblPr>
              <a:tblGrid>
                <a:gridCol w="432050">
                  <a:extLst>
                    <a:ext uri="{9D8B030D-6E8A-4147-A177-3AD203B41FA5}">
                      <a16:colId xmlns:a16="http://schemas.microsoft.com/office/drawing/2014/main" val="2523318057"/>
                    </a:ext>
                  </a:extLst>
                </a:gridCol>
                <a:gridCol w="2397132">
                  <a:extLst>
                    <a:ext uri="{9D8B030D-6E8A-4147-A177-3AD203B41FA5}">
                      <a16:colId xmlns:a16="http://schemas.microsoft.com/office/drawing/2014/main" val="507520225"/>
                    </a:ext>
                  </a:extLst>
                </a:gridCol>
                <a:gridCol w="411180">
                  <a:extLst>
                    <a:ext uri="{9D8B030D-6E8A-4147-A177-3AD203B41FA5}">
                      <a16:colId xmlns:a16="http://schemas.microsoft.com/office/drawing/2014/main" val="1668259330"/>
                    </a:ext>
                  </a:extLst>
                </a:gridCol>
                <a:gridCol w="2418002">
                  <a:extLst>
                    <a:ext uri="{9D8B030D-6E8A-4147-A177-3AD203B41FA5}">
                      <a16:colId xmlns:a16="http://schemas.microsoft.com/office/drawing/2014/main" val="3660761800"/>
                    </a:ext>
                  </a:extLst>
                </a:gridCol>
                <a:gridCol w="390310">
                  <a:extLst>
                    <a:ext uri="{9D8B030D-6E8A-4147-A177-3AD203B41FA5}">
                      <a16:colId xmlns:a16="http://schemas.microsoft.com/office/drawing/2014/main" val="4015560904"/>
                    </a:ext>
                  </a:extLst>
                </a:gridCol>
                <a:gridCol w="2438872">
                  <a:extLst>
                    <a:ext uri="{9D8B030D-6E8A-4147-A177-3AD203B41FA5}">
                      <a16:colId xmlns:a16="http://schemas.microsoft.com/office/drawing/2014/main" val="3381154552"/>
                    </a:ext>
                  </a:extLst>
                </a:gridCol>
              </a:tblGrid>
              <a:tr h="370840">
                <a:tc>
                  <a:txBody>
                    <a:bodyPr/>
                    <a:lstStyle/>
                    <a:p>
                      <a:pPr algn="ctr"/>
                      <a:r>
                        <a:rPr lang="en-GB" b="0" dirty="0" smtClean="0"/>
                        <a:t>C</a:t>
                      </a:r>
                      <a:endParaRPr lang="en-GB" b="0" dirty="0"/>
                    </a:p>
                  </a:txBody>
                  <a:tcPr>
                    <a:solidFill>
                      <a:schemeClr val="tx2">
                        <a:lumMod val="40000"/>
                        <a:lumOff val="60000"/>
                      </a:schemeClr>
                    </a:solidFill>
                  </a:tcPr>
                </a:tc>
                <a:tc>
                  <a:txBody>
                    <a:bodyPr/>
                    <a:lstStyle/>
                    <a:p>
                      <a:r>
                        <a:rPr lang="en-GB" dirty="0" smtClean="0"/>
                        <a:t>Abstract Factory</a:t>
                      </a:r>
                      <a:endParaRPr lang="en-GB" dirty="0"/>
                    </a:p>
                  </a:txBody>
                  <a:tcPr>
                    <a:solidFill>
                      <a:schemeClr val="tx2">
                        <a:lumMod val="40000"/>
                        <a:lumOff val="60000"/>
                      </a:schemeClr>
                    </a:solidFill>
                  </a:tcPr>
                </a:tc>
                <a:tc>
                  <a:txBody>
                    <a:bodyPr/>
                    <a:lstStyle/>
                    <a:p>
                      <a:pPr algn="ctr"/>
                      <a:r>
                        <a:rPr lang="en-GB" dirty="0" smtClean="0"/>
                        <a:t>S</a:t>
                      </a:r>
                      <a:endParaRPr lang="en-GB" dirty="0"/>
                    </a:p>
                  </a:txBody>
                  <a:tcPr>
                    <a:solidFill>
                      <a:srgbClr val="FFC000"/>
                    </a:solidFill>
                  </a:tcPr>
                </a:tc>
                <a:tc>
                  <a:txBody>
                    <a:bodyPr/>
                    <a:lstStyle/>
                    <a:p>
                      <a:r>
                        <a:rPr lang="en-GB" dirty="0" smtClean="0"/>
                        <a:t>Decorator</a:t>
                      </a:r>
                      <a:endParaRPr lang="en-GB" dirty="0"/>
                    </a:p>
                  </a:txBody>
                  <a:tcPr/>
                </a:tc>
                <a:tc>
                  <a:txBody>
                    <a:bodyPr/>
                    <a:lstStyle/>
                    <a:p>
                      <a:pPr algn="ctr"/>
                      <a:r>
                        <a:rPr lang="en-GB" dirty="0" smtClean="0"/>
                        <a:t>C</a:t>
                      </a:r>
                      <a:endParaRPr lang="en-GB" dirty="0"/>
                    </a:p>
                  </a:txBody>
                  <a:tcPr>
                    <a:solidFill>
                      <a:schemeClr val="tx2">
                        <a:lumMod val="40000"/>
                        <a:lumOff val="60000"/>
                      </a:schemeClr>
                    </a:solidFill>
                  </a:tcPr>
                </a:tc>
                <a:tc>
                  <a:txBody>
                    <a:bodyPr/>
                    <a:lstStyle/>
                    <a:p>
                      <a:r>
                        <a:rPr lang="en-GB" dirty="0" smtClean="0"/>
                        <a:t>Prototype</a:t>
                      </a:r>
                      <a:endParaRPr lang="en-GB" dirty="0"/>
                    </a:p>
                  </a:txBody>
                  <a:tcPr/>
                </a:tc>
                <a:extLst>
                  <a:ext uri="{0D108BD9-81ED-4DB2-BD59-A6C34878D82A}">
                    <a16:rowId xmlns:a16="http://schemas.microsoft.com/office/drawing/2014/main" val="3090699865"/>
                  </a:ext>
                </a:extLst>
              </a:tr>
              <a:tr h="370840">
                <a:tc>
                  <a:txBody>
                    <a:bodyPr/>
                    <a:lstStyle/>
                    <a:p>
                      <a:pPr algn="ctr"/>
                      <a:r>
                        <a:rPr lang="en-GB" b="0" dirty="0" smtClean="0"/>
                        <a:t>S</a:t>
                      </a:r>
                      <a:endParaRPr lang="en-GB" b="0" dirty="0"/>
                    </a:p>
                  </a:txBody>
                  <a:tcPr>
                    <a:solidFill>
                      <a:srgbClr val="FFC000"/>
                    </a:solidFill>
                  </a:tcPr>
                </a:tc>
                <a:tc>
                  <a:txBody>
                    <a:bodyPr/>
                    <a:lstStyle/>
                    <a:p>
                      <a:r>
                        <a:rPr lang="en-GB" dirty="0" smtClean="0"/>
                        <a:t>Adapter</a:t>
                      </a:r>
                      <a:endParaRPr lang="en-GB" dirty="0"/>
                    </a:p>
                  </a:txBody>
                  <a:tcPr>
                    <a:solidFill>
                      <a:srgbClr val="FFC000"/>
                    </a:solidFill>
                  </a:tcPr>
                </a:tc>
                <a:tc>
                  <a:txBody>
                    <a:bodyPr/>
                    <a:lstStyle/>
                    <a:p>
                      <a:pPr algn="ctr"/>
                      <a:r>
                        <a:rPr lang="en-GB" dirty="0" smtClean="0"/>
                        <a:t>S</a:t>
                      </a:r>
                      <a:endParaRPr lang="en-GB" dirty="0"/>
                    </a:p>
                  </a:txBody>
                  <a:tcPr>
                    <a:solidFill>
                      <a:srgbClr val="FFC000"/>
                    </a:solidFill>
                  </a:tcPr>
                </a:tc>
                <a:tc>
                  <a:txBody>
                    <a:bodyPr/>
                    <a:lstStyle/>
                    <a:p>
                      <a:r>
                        <a:rPr lang="en-GB" dirty="0" smtClean="0"/>
                        <a:t>Facade</a:t>
                      </a:r>
                      <a:endParaRPr lang="en-GB" dirty="0"/>
                    </a:p>
                  </a:txBody>
                  <a:tcPr/>
                </a:tc>
                <a:tc>
                  <a:txBody>
                    <a:bodyPr/>
                    <a:lstStyle/>
                    <a:p>
                      <a:pPr algn="ctr"/>
                      <a:r>
                        <a:rPr lang="en-GB" dirty="0" smtClean="0"/>
                        <a:t>S</a:t>
                      </a:r>
                      <a:endParaRPr lang="en-GB" dirty="0"/>
                    </a:p>
                  </a:txBody>
                  <a:tcPr>
                    <a:solidFill>
                      <a:srgbClr val="FFC000"/>
                    </a:solidFill>
                  </a:tcPr>
                </a:tc>
                <a:tc>
                  <a:txBody>
                    <a:bodyPr/>
                    <a:lstStyle/>
                    <a:p>
                      <a:r>
                        <a:rPr lang="en-GB" dirty="0" smtClean="0"/>
                        <a:t>Proxy</a:t>
                      </a:r>
                      <a:endParaRPr lang="en-GB" dirty="0"/>
                    </a:p>
                  </a:txBody>
                  <a:tcPr/>
                </a:tc>
                <a:extLst>
                  <a:ext uri="{0D108BD9-81ED-4DB2-BD59-A6C34878D82A}">
                    <a16:rowId xmlns:a16="http://schemas.microsoft.com/office/drawing/2014/main" val="2335884862"/>
                  </a:ext>
                </a:extLst>
              </a:tr>
              <a:tr h="370840">
                <a:tc>
                  <a:txBody>
                    <a:bodyPr/>
                    <a:lstStyle/>
                    <a:p>
                      <a:pPr algn="ctr"/>
                      <a:r>
                        <a:rPr lang="en-GB" b="0" dirty="0" smtClean="0"/>
                        <a:t>S</a:t>
                      </a:r>
                      <a:endParaRPr lang="en-GB" b="0" dirty="0"/>
                    </a:p>
                  </a:txBody>
                  <a:tcPr>
                    <a:solidFill>
                      <a:srgbClr val="FFC000"/>
                    </a:solidFill>
                  </a:tcPr>
                </a:tc>
                <a:tc>
                  <a:txBody>
                    <a:bodyPr/>
                    <a:lstStyle/>
                    <a:p>
                      <a:r>
                        <a:rPr lang="en-GB" dirty="0" smtClean="0"/>
                        <a:t>Bridge</a:t>
                      </a:r>
                      <a:endParaRPr lang="en-GB" dirty="0"/>
                    </a:p>
                  </a:txBody>
                  <a:tcPr/>
                </a:tc>
                <a:tc>
                  <a:txBody>
                    <a:bodyPr/>
                    <a:lstStyle/>
                    <a:p>
                      <a:pPr algn="ctr"/>
                      <a:r>
                        <a:rPr lang="en-GB" dirty="0" smtClean="0"/>
                        <a:t>C</a:t>
                      </a:r>
                      <a:endParaRPr lang="en-GB" dirty="0"/>
                    </a:p>
                  </a:txBody>
                  <a:tcPr>
                    <a:solidFill>
                      <a:schemeClr val="tx2">
                        <a:lumMod val="40000"/>
                        <a:lumOff val="60000"/>
                      </a:schemeClr>
                    </a:solidFill>
                  </a:tcPr>
                </a:tc>
                <a:tc>
                  <a:txBody>
                    <a:bodyPr/>
                    <a:lstStyle/>
                    <a:p>
                      <a:r>
                        <a:rPr lang="en-GB" dirty="0" smtClean="0"/>
                        <a:t>Factory Method</a:t>
                      </a:r>
                      <a:endParaRPr lang="en-GB" dirty="0"/>
                    </a:p>
                  </a:txBody>
                  <a:tcPr/>
                </a:tc>
                <a:tc>
                  <a:txBody>
                    <a:bodyPr/>
                    <a:lstStyle/>
                    <a:p>
                      <a:pPr algn="ctr"/>
                      <a:r>
                        <a:rPr lang="en-GB" dirty="0" smtClean="0"/>
                        <a:t>B</a:t>
                      </a:r>
                      <a:endParaRPr lang="en-GB" dirty="0"/>
                    </a:p>
                  </a:txBody>
                  <a:tcPr>
                    <a:solidFill>
                      <a:srgbClr val="92D050"/>
                    </a:solidFill>
                  </a:tcPr>
                </a:tc>
                <a:tc>
                  <a:txBody>
                    <a:bodyPr/>
                    <a:lstStyle/>
                    <a:p>
                      <a:r>
                        <a:rPr lang="en-GB" dirty="0" smtClean="0"/>
                        <a:t>Observer</a:t>
                      </a:r>
                      <a:endParaRPr lang="en-GB" dirty="0"/>
                    </a:p>
                  </a:txBody>
                  <a:tcPr/>
                </a:tc>
                <a:extLst>
                  <a:ext uri="{0D108BD9-81ED-4DB2-BD59-A6C34878D82A}">
                    <a16:rowId xmlns:a16="http://schemas.microsoft.com/office/drawing/2014/main" val="2698574275"/>
                  </a:ext>
                </a:extLst>
              </a:tr>
              <a:tr h="370840">
                <a:tc>
                  <a:txBody>
                    <a:bodyPr/>
                    <a:lstStyle/>
                    <a:p>
                      <a:pPr algn="ctr"/>
                      <a:r>
                        <a:rPr lang="en-GB" b="0" dirty="0" smtClean="0"/>
                        <a:t>C</a:t>
                      </a:r>
                      <a:endParaRPr lang="en-GB" b="0" dirty="0"/>
                    </a:p>
                  </a:txBody>
                  <a:tcPr>
                    <a:solidFill>
                      <a:schemeClr val="tx2">
                        <a:lumMod val="40000"/>
                        <a:lumOff val="60000"/>
                      </a:schemeClr>
                    </a:solidFill>
                  </a:tcPr>
                </a:tc>
                <a:tc>
                  <a:txBody>
                    <a:bodyPr/>
                    <a:lstStyle/>
                    <a:p>
                      <a:r>
                        <a:rPr lang="en-GB" dirty="0" smtClean="0"/>
                        <a:t>Builder</a:t>
                      </a:r>
                      <a:endParaRPr lang="en-GB" dirty="0"/>
                    </a:p>
                  </a:txBody>
                  <a:tcPr/>
                </a:tc>
                <a:tc>
                  <a:txBody>
                    <a:bodyPr/>
                    <a:lstStyle/>
                    <a:p>
                      <a:pPr algn="ctr"/>
                      <a:r>
                        <a:rPr lang="en-GB" dirty="0" smtClean="0"/>
                        <a:t>S</a:t>
                      </a:r>
                      <a:endParaRPr lang="en-GB" dirty="0"/>
                    </a:p>
                  </a:txBody>
                  <a:tcPr>
                    <a:solidFill>
                      <a:srgbClr val="FFC000"/>
                    </a:solidFill>
                  </a:tcPr>
                </a:tc>
                <a:tc>
                  <a:txBody>
                    <a:bodyPr/>
                    <a:lstStyle/>
                    <a:p>
                      <a:r>
                        <a:rPr lang="en-GB" dirty="0" smtClean="0"/>
                        <a:t>Flyweight</a:t>
                      </a:r>
                      <a:endParaRPr lang="en-GB" dirty="0"/>
                    </a:p>
                  </a:txBody>
                  <a:tcPr/>
                </a:tc>
                <a:tc>
                  <a:txBody>
                    <a:bodyPr/>
                    <a:lstStyle/>
                    <a:p>
                      <a:pPr algn="ctr"/>
                      <a:r>
                        <a:rPr lang="en-GB" dirty="0" smtClean="0"/>
                        <a:t>C</a:t>
                      </a:r>
                      <a:endParaRPr lang="en-GB" dirty="0"/>
                    </a:p>
                  </a:txBody>
                  <a:tcPr>
                    <a:solidFill>
                      <a:schemeClr val="tx2">
                        <a:lumMod val="40000"/>
                        <a:lumOff val="60000"/>
                      </a:schemeClr>
                    </a:solidFill>
                  </a:tcPr>
                </a:tc>
                <a:tc>
                  <a:txBody>
                    <a:bodyPr/>
                    <a:lstStyle/>
                    <a:p>
                      <a:r>
                        <a:rPr lang="en-GB" dirty="0" smtClean="0"/>
                        <a:t>Singleton</a:t>
                      </a:r>
                      <a:endParaRPr lang="en-GB" dirty="0"/>
                    </a:p>
                  </a:txBody>
                  <a:tcPr/>
                </a:tc>
                <a:extLst>
                  <a:ext uri="{0D108BD9-81ED-4DB2-BD59-A6C34878D82A}">
                    <a16:rowId xmlns:a16="http://schemas.microsoft.com/office/drawing/2014/main" val="2686585353"/>
                  </a:ext>
                </a:extLst>
              </a:tr>
              <a:tr h="370840">
                <a:tc rowSpan="2">
                  <a:txBody>
                    <a:bodyPr/>
                    <a:lstStyle/>
                    <a:p>
                      <a:pPr algn="ctr"/>
                      <a:r>
                        <a:rPr lang="en-GB" b="0" dirty="0" smtClean="0"/>
                        <a:t>B</a:t>
                      </a:r>
                      <a:endParaRPr lang="en-GB" b="0" dirty="0"/>
                    </a:p>
                  </a:txBody>
                  <a:tcPr>
                    <a:solidFill>
                      <a:srgbClr val="92D050"/>
                    </a:solidFill>
                  </a:tcPr>
                </a:tc>
                <a:tc rowSpan="2">
                  <a:txBody>
                    <a:bodyPr/>
                    <a:lstStyle/>
                    <a:p>
                      <a:r>
                        <a:rPr lang="en-GB" dirty="0" smtClean="0"/>
                        <a:t>Chain of Responsibility</a:t>
                      </a:r>
                      <a:endParaRPr lang="en-GB" dirty="0"/>
                    </a:p>
                  </a:txBody>
                  <a:tcPr>
                    <a:solidFill>
                      <a:srgbClr val="92D050"/>
                    </a:solidFill>
                  </a:tcPr>
                </a:tc>
                <a:tc>
                  <a:txBody>
                    <a:bodyPr/>
                    <a:lstStyle/>
                    <a:p>
                      <a:pPr algn="ctr"/>
                      <a:r>
                        <a:rPr lang="en-GB" dirty="0" smtClean="0"/>
                        <a:t>B</a:t>
                      </a:r>
                      <a:endParaRPr lang="en-GB" dirty="0"/>
                    </a:p>
                  </a:txBody>
                  <a:tcPr>
                    <a:solidFill>
                      <a:srgbClr val="92D050"/>
                    </a:solidFill>
                  </a:tcPr>
                </a:tc>
                <a:tc>
                  <a:txBody>
                    <a:bodyPr/>
                    <a:lstStyle/>
                    <a:p>
                      <a:r>
                        <a:rPr lang="en-GB" dirty="0" smtClean="0"/>
                        <a:t>Interpreter</a:t>
                      </a:r>
                      <a:endParaRPr lang="en-GB" dirty="0"/>
                    </a:p>
                  </a:txBody>
                  <a:tcPr/>
                </a:tc>
                <a:tc>
                  <a:txBody>
                    <a:bodyPr/>
                    <a:lstStyle/>
                    <a:p>
                      <a:pPr algn="ctr"/>
                      <a:r>
                        <a:rPr lang="en-GB" dirty="0" smtClean="0"/>
                        <a:t>B</a:t>
                      </a:r>
                      <a:endParaRPr lang="en-GB" dirty="0"/>
                    </a:p>
                  </a:txBody>
                  <a:tcPr>
                    <a:solidFill>
                      <a:srgbClr val="92D050"/>
                    </a:solidFill>
                  </a:tcPr>
                </a:tc>
                <a:tc>
                  <a:txBody>
                    <a:bodyPr/>
                    <a:lstStyle/>
                    <a:p>
                      <a:r>
                        <a:rPr lang="en-GB" dirty="0" smtClean="0"/>
                        <a:t>State</a:t>
                      </a:r>
                      <a:endParaRPr lang="en-GB" dirty="0"/>
                    </a:p>
                  </a:txBody>
                  <a:tcPr/>
                </a:tc>
                <a:extLst>
                  <a:ext uri="{0D108BD9-81ED-4DB2-BD59-A6C34878D82A}">
                    <a16:rowId xmlns:a16="http://schemas.microsoft.com/office/drawing/2014/main" val="907677107"/>
                  </a:ext>
                </a:extLst>
              </a:tr>
              <a:tr h="370840">
                <a:tc vMerge="1">
                  <a:txBody>
                    <a:bodyPr/>
                    <a:lstStyle/>
                    <a:p>
                      <a:pPr algn="ctr"/>
                      <a:endParaRPr lang="en-GB" b="0" dirty="0"/>
                    </a:p>
                  </a:txBody>
                  <a:tcPr/>
                </a:tc>
                <a:tc vMerge="1">
                  <a:txBody>
                    <a:bodyPr/>
                    <a:lstStyle/>
                    <a:p>
                      <a:endParaRPr lang="en-GB" dirty="0"/>
                    </a:p>
                  </a:txBody>
                  <a:tcPr/>
                </a:tc>
                <a:tc>
                  <a:txBody>
                    <a:bodyPr/>
                    <a:lstStyle/>
                    <a:p>
                      <a:pPr algn="ctr"/>
                      <a:r>
                        <a:rPr lang="en-GB" dirty="0" smtClean="0"/>
                        <a:t>B</a:t>
                      </a:r>
                      <a:endParaRPr lang="en-GB" dirty="0"/>
                    </a:p>
                  </a:txBody>
                  <a:tcPr>
                    <a:solidFill>
                      <a:srgbClr val="92D050"/>
                    </a:solidFill>
                  </a:tcPr>
                </a:tc>
                <a:tc>
                  <a:txBody>
                    <a:bodyPr/>
                    <a:lstStyle/>
                    <a:p>
                      <a:r>
                        <a:rPr lang="en-GB" dirty="0" smtClean="0"/>
                        <a:t>Iterator</a:t>
                      </a:r>
                      <a:endParaRPr lang="en-GB" dirty="0"/>
                    </a:p>
                  </a:txBody>
                  <a:tcPr/>
                </a:tc>
                <a:tc>
                  <a:txBody>
                    <a:bodyPr/>
                    <a:lstStyle/>
                    <a:p>
                      <a:pPr algn="ctr"/>
                      <a:r>
                        <a:rPr lang="en-GB" dirty="0" smtClean="0"/>
                        <a:t>B</a:t>
                      </a:r>
                      <a:endParaRPr lang="en-GB" dirty="0"/>
                    </a:p>
                  </a:txBody>
                  <a:tcPr>
                    <a:solidFill>
                      <a:srgbClr val="92D050"/>
                    </a:solidFill>
                  </a:tcPr>
                </a:tc>
                <a:tc>
                  <a:txBody>
                    <a:bodyPr/>
                    <a:lstStyle/>
                    <a:p>
                      <a:r>
                        <a:rPr lang="en-GB" dirty="0" smtClean="0"/>
                        <a:t>Strategy</a:t>
                      </a:r>
                      <a:endParaRPr lang="en-GB" dirty="0"/>
                    </a:p>
                  </a:txBody>
                  <a:tcPr/>
                </a:tc>
                <a:extLst>
                  <a:ext uri="{0D108BD9-81ED-4DB2-BD59-A6C34878D82A}">
                    <a16:rowId xmlns:a16="http://schemas.microsoft.com/office/drawing/2014/main" val="1775072231"/>
                  </a:ext>
                </a:extLst>
              </a:tr>
              <a:tr h="370840">
                <a:tc>
                  <a:txBody>
                    <a:bodyPr/>
                    <a:lstStyle/>
                    <a:p>
                      <a:pPr algn="ctr"/>
                      <a:r>
                        <a:rPr lang="en-GB" b="0" dirty="0" smtClean="0"/>
                        <a:t>B</a:t>
                      </a:r>
                      <a:endParaRPr lang="en-GB" b="0" dirty="0"/>
                    </a:p>
                  </a:txBody>
                  <a:tcPr>
                    <a:solidFill>
                      <a:srgbClr val="92D050"/>
                    </a:solidFill>
                  </a:tcPr>
                </a:tc>
                <a:tc>
                  <a:txBody>
                    <a:bodyPr/>
                    <a:lstStyle/>
                    <a:p>
                      <a:r>
                        <a:rPr lang="en-GB" dirty="0" smtClean="0"/>
                        <a:t>Command</a:t>
                      </a:r>
                      <a:endParaRPr lang="en-GB" dirty="0"/>
                    </a:p>
                  </a:txBody>
                  <a:tcPr/>
                </a:tc>
                <a:tc>
                  <a:txBody>
                    <a:bodyPr/>
                    <a:lstStyle/>
                    <a:p>
                      <a:pPr algn="ctr"/>
                      <a:r>
                        <a:rPr lang="en-GB" dirty="0" smtClean="0"/>
                        <a:t>B</a:t>
                      </a:r>
                      <a:endParaRPr lang="en-GB" dirty="0"/>
                    </a:p>
                  </a:txBody>
                  <a:tcPr>
                    <a:solidFill>
                      <a:srgbClr val="92D050"/>
                    </a:solidFill>
                  </a:tcPr>
                </a:tc>
                <a:tc>
                  <a:txBody>
                    <a:bodyPr/>
                    <a:lstStyle/>
                    <a:p>
                      <a:r>
                        <a:rPr lang="en-GB" dirty="0" smtClean="0"/>
                        <a:t>Mediator</a:t>
                      </a:r>
                      <a:endParaRPr lang="en-GB" dirty="0"/>
                    </a:p>
                  </a:txBody>
                  <a:tcPr/>
                </a:tc>
                <a:tc>
                  <a:txBody>
                    <a:bodyPr/>
                    <a:lstStyle/>
                    <a:p>
                      <a:pPr algn="ctr"/>
                      <a:r>
                        <a:rPr lang="en-GB" dirty="0" smtClean="0"/>
                        <a:t>B</a:t>
                      </a:r>
                      <a:endParaRPr lang="en-GB" dirty="0"/>
                    </a:p>
                  </a:txBody>
                  <a:tcPr>
                    <a:solidFill>
                      <a:srgbClr val="92D050"/>
                    </a:solidFill>
                  </a:tcPr>
                </a:tc>
                <a:tc>
                  <a:txBody>
                    <a:bodyPr/>
                    <a:lstStyle/>
                    <a:p>
                      <a:r>
                        <a:rPr lang="en-GB" dirty="0" smtClean="0"/>
                        <a:t>Template Method</a:t>
                      </a:r>
                      <a:endParaRPr lang="en-GB" dirty="0"/>
                    </a:p>
                  </a:txBody>
                  <a:tcPr/>
                </a:tc>
                <a:extLst>
                  <a:ext uri="{0D108BD9-81ED-4DB2-BD59-A6C34878D82A}">
                    <a16:rowId xmlns:a16="http://schemas.microsoft.com/office/drawing/2014/main" val="1608882638"/>
                  </a:ext>
                </a:extLst>
              </a:tr>
              <a:tr h="370840">
                <a:tc>
                  <a:txBody>
                    <a:bodyPr/>
                    <a:lstStyle/>
                    <a:p>
                      <a:pPr algn="ctr"/>
                      <a:r>
                        <a:rPr lang="en-GB" b="0" dirty="0" smtClean="0"/>
                        <a:t>S </a:t>
                      </a:r>
                      <a:endParaRPr lang="en-GB" b="0" dirty="0"/>
                    </a:p>
                  </a:txBody>
                  <a:tcPr>
                    <a:solidFill>
                      <a:srgbClr val="FFC000"/>
                    </a:solidFill>
                  </a:tcPr>
                </a:tc>
                <a:tc>
                  <a:txBody>
                    <a:bodyPr/>
                    <a:lstStyle/>
                    <a:p>
                      <a:r>
                        <a:rPr lang="en-GB" dirty="0" smtClean="0"/>
                        <a:t>Composite</a:t>
                      </a:r>
                      <a:endParaRPr lang="en-GB" dirty="0"/>
                    </a:p>
                  </a:txBody>
                  <a:tcPr/>
                </a:tc>
                <a:tc>
                  <a:txBody>
                    <a:bodyPr/>
                    <a:lstStyle/>
                    <a:p>
                      <a:pPr algn="ctr"/>
                      <a:r>
                        <a:rPr lang="en-GB" dirty="0" smtClean="0"/>
                        <a:t>B</a:t>
                      </a:r>
                      <a:endParaRPr lang="en-GB" dirty="0"/>
                    </a:p>
                  </a:txBody>
                  <a:tcPr>
                    <a:solidFill>
                      <a:srgbClr val="92D050"/>
                    </a:solidFill>
                  </a:tcPr>
                </a:tc>
                <a:tc>
                  <a:txBody>
                    <a:bodyPr/>
                    <a:lstStyle/>
                    <a:p>
                      <a:r>
                        <a:rPr lang="en-GB" dirty="0" smtClean="0"/>
                        <a:t>Memento</a:t>
                      </a:r>
                      <a:endParaRPr lang="en-GB" dirty="0"/>
                    </a:p>
                  </a:txBody>
                  <a:tcPr/>
                </a:tc>
                <a:tc>
                  <a:txBody>
                    <a:bodyPr/>
                    <a:lstStyle/>
                    <a:p>
                      <a:pPr algn="ctr"/>
                      <a:r>
                        <a:rPr lang="en-GB" dirty="0" smtClean="0"/>
                        <a:t>B</a:t>
                      </a:r>
                      <a:endParaRPr lang="en-GB" dirty="0"/>
                    </a:p>
                  </a:txBody>
                  <a:tcPr>
                    <a:solidFill>
                      <a:srgbClr val="92D050"/>
                    </a:solidFill>
                  </a:tcPr>
                </a:tc>
                <a:tc>
                  <a:txBody>
                    <a:bodyPr/>
                    <a:lstStyle/>
                    <a:p>
                      <a:r>
                        <a:rPr lang="en-GB" dirty="0" smtClean="0"/>
                        <a:t>Visitor</a:t>
                      </a:r>
                      <a:endParaRPr lang="en-GB" dirty="0"/>
                    </a:p>
                  </a:txBody>
                  <a:tcPr/>
                </a:tc>
                <a:extLst>
                  <a:ext uri="{0D108BD9-81ED-4DB2-BD59-A6C34878D82A}">
                    <a16:rowId xmlns:a16="http://schemas.microsoft.com/office/drawing/2014/main" val="3141528587"/>
                  </a:ext>
                </a:extLst>
              </a:tr>
              <a:tr h="370840">
                <a:tc>
                  <a:txBody>
                    <a:bodyPr/>
                    <a:lstStyle/>
                    <a:p>
                      <a:pPr algn="ctr"/>
                      <a:endParaRPr lang="en-GB" b="0" dirty="0"/>
                    </a:p>
                  </a:txBody>
                  <a:tcPr/>
                </a:tc>
                <a:tc>
                  <a:txBody>
                    <a:bodyPr/>
                    <a:lstStyle/>
                    <a:p>
                      <a:endParaRPr lang="en-GB" dirty="0"/>
                    </a:p>
                  </a:txBody>
                  <a:tcPr/>
                </a:tc>
                <a:tc>
                  <a:txBody>
                    <a:bodyPr/>
                    <a:lstStyle/>
                    <a:p>
                      <a:pPr algn="ctr"/>
                      <a:endParaRPr lang="en-GB" dirty="0"/>
                    </a:p>
                  </a:txBody>
                  <a:tcPr/>
                </a:tc>
                <a:tc>
                  <a:txBody>
                    <a:bodyPr/>
                    <a:lstStyle/>
                    <a:p>
                      <a:endParaRPr lang="en-GB" dirty="0"/>
                    </a:p>
                  </a:txBody>
                  <a:tcPr/>
                </a:tc>
                <a:tc>
                  <a:txBody>
                    <a:bodyPr/>
                    <a:lstStyle/>
                    <a:p>
                      <a:pPr algn="ctr"/>
                      <a:endParaRPr lang="en-GB" dirty="0"/>
                    </a:p>
                  </a:txBody>
                  <a:tcPr/>
                </a:tc>
                <a:tc>
                  <a:txBody>
                    <a:bodyPr/>
                    <a:lstStyle/>
                    <a:p>
                      <a:endParaRPr lang="en-GB" dirty="0"/>
                    </a:p>
                  </a:txBody>
                  <a:tcPr/>
                </a:tc>
                <a:extLst>
                  <a:ext uri="{0D108BD9-81ED-4DB2-BD59-A6C34878D82A}">
                    <a16:rowId xmlns:a16="http://schemas.microsoft.com/office/drawing/2014/main" val="3489002754"/>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912460078"/>
              </p:ext>
            </p:extLst>
          </p:nvPr>
        </p:nvGraphicFramePr>
        <p:xfrm>
          <a:off x="425899" y="5517232"/>
          <a:ext cx="2870444" cy="1269180"/>
        </p:xfrm>
        <a:graphic>
          <a:graphicData uri="http://schemas.openxmlformats.org/drawingml/2006/table">
            <a:tbl>
              <a:tblPr firstRow="1" bandRow="1">
                <a:tableStyleId>{5940675A-B579-460E-94D1-54222C63F5DA}</a:tableStyleId>
              </a:tblPr>
              <a:tblGrid>
                <a:gridCol w="401685">
                  <a:extLst>
                    <a:ext uri="{9D8B030D-6E8A-4147-A177-3AD203B41FA5}">
                      <a16:colId xmlns:a16="http://schemas.microsoft.com/office/drawing/2014/main" val="2727633491"/>
                    </a:ext>
                  </a:extLst>
                </a:gridCol>
                <a:gridCol w="2468759">
                  <a:extLst>
                    <a:ext uri="{9D8B030D-6E8A-4147-A177-3AD203B41FA5}">
                      <a16:colId xmlns:a16="http://schemas.microsoft.com/office/drawing/2014/main" val="2633867323"/>
                    </a:ext>
                  </a:extLst>
                </a:gridCol>
              </a:tblGrid>
              <a:tr h="307234">
                <a:tc>
                  <a:txBody>
                    <a:bodyPr/>
                    <a:lstStyle/>
                    <a:p>
                      <a:pPr algn="ctr"/>
                      <a:r>
                        <a:rPr lang="en-GB" dirty="0" smtClean="0"/>
                        <a:t>C</a:t>
                      </a:r>
                      <a:endParaRPr lang="en-GB" dirty="0"/>
                    </a:p>
                  </a:txBody>
                  <a:tcPr>
                    <a:solidFill>
                      <a:schemeClr val="tx2">
                        <a:lumMod val="40000"/>
                        <a:lumOff val="60000"/>
                      </a:schemeClr>
                    </a:solidFill>
                  </a:tcPr>
                </a:tc>
                <a:tc>
                  <a:txBody>
                    <a:bodyPr/>
                    <a:lstStyle/>
                    <a:p>
                      <a:r>
                        <a:rPr lang="en-GB" dirty="0" smtClean="0"/>
                        <a:t>Creational Patterns </a:t>
                      </a:r>
                      <a:endParaRPr lang="en-GB" dirty="0"/>
                    </a:p>
                  </a:txBody>
                  <a:tcPr/>
                </a:tc>
                <a:extLst>
                  <a:ext uri="{0D108BD9-81ED-4DB2-BD59-A6C34878D82A}">
                    <a16:rowId xmlns:a16="http://schemas.microsoft.com/office/drawing/2014/main" val="2055641126"/>
                  </a:ext>
                </a:extLst>
              </a:tr>
              <a:tr h="307234">
                <a:tc>
                  <a:txBody>
                    <a:bodyPr/>
                    <a:lstStyle/>
                    <a:p>
                      <a:pPr algn="ctr"/>
                      <a:r>
                        <a:rPr lang="en-GB" dirty="0" smtClean="0"/>
                        <a:t>S</a:t>
                      </a:r>
                      <a:endParaRPr lang="en-GB" dirty="0"/>
                    </a:p>
                  </a:txBody>
                  <a:tcPr>
                    <a:solidFill>
                      <a:srgbClr val="FFC000"/>
                    </a:solidFill>
                  </a:tcPr>
                </a:tc>
                <a:tc>
                  <a:txBody>
                    <a:bodyPr/>
                    <a:lstStyle/>
                    <a:p>
                      <a:r>
                        <a:rPr lang="en-GB" dirty="0" smtClean="0"/>
                        <a:t>Structural Patterns</a:t>
                      </a:r>
                      <a:endParaRPr lang="en-GB" dirty="0"/>
                    </a:p>
                  </a:txBody>
                  <a:tcPr/>
                </a:tc>
                <a:extLst>
                  <a:ext uri="{0D108BD9-81ED-4DB2-BD59-A6C34878D82A}">
                    <a16:rowId xmlns:a16="http://schemas.microsoft.com/office/drawing/2014/main" val="1000581634"/>
                  </a:ext>
                </a:extLst>
              </a:tr>
              <a:tr h="537660">
                <a:tc>
                  <a:txBody>
                    <a:bodyPr/>
                    <a:lstStyle/>
                    <a:p>
                      <a:pPr algn="ctr"/>
                      <a:r>
                        <a:rPr lang="en-GB" dirty="0" smtClean="0"/>
                        <a:t>B</a:t>
                      </a:r>
                      <a:endParaRPr lang="en-GB" dirty="0"/>
                    </a:p>
                  </a:txBody>
                  <a:tcPr>
                    <a:solidFill>
                      <a:srgbClr val="92D050"/>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Behavioural Patterns</a:t>
                      </a:r>
                    </a:p>
                  </a:txBody>
                  <a:tcPr/>
                </a:tc>
                <a:extLst>
                  <a:ext uri="{0D108BD9-81ED-4DB2-BD59-A6C34878D82A}">
                    <a16:rowId xmlns:a16="http://schemas.microsoft.com/office/drawing/2014/main" val="2276513947"/>
                  </a:ext>
                </a:extLst>
              </a:tr>
            </a:tbl>
          </a:graphicData>
        </a:graphic>
      </p:graphicFrame>
      <p:sp>
        <p:nvSpPr>
          <p:cNvPr id="3" name="TextBox 2"/>
          <p:cNvSpPr txBox="1"/>
          <p:nvPr/>
        </p:nvSpPr>
        <p:spPr>
          <a:xfrm>
            <a:off x="1043608" y="1109054"/>
            <a:ext cx="7509797" cy="307777"/>
          </a:xfrm>
          <a:prstGeom prst="rect">
            <a:avLst/>
          </a:prstGeom>
          <a:noFill/>
        </p:spPr>
        <p:txBody>
          <a:bodyPr wrap="square" rtlCol="0">
            <a:spAutoFit/>
          </a:bodyPr>
          <a:lstStyle/>
          <a:p>
            <a:r>
              <a:rPr lang="en-GB" sz="1400" dirty="0"/>
              <a:t>http://campus.murraystate.edu/academic/faculty/wlyle/430/rc008-designpatterns_online.pdf</a:t>
            </a:r>
          </a:p>
        </p:txBody>
      </p:sp>
    </p:spTree>
    <p:extLst>
      <p:ext uri="{BB962C8B-B14F-4D97-AF65-F5344CB8AC3E}">
        <p14:creationId xmlns:p14="http://schemas.microsoft.com/office/powerpoint/2010/main" val="115441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Design Pattern – Factory Method</a:t>
            </a:r>
            <a:endParaRPr lang="en-GB" dirty="0"/>
          </a:p>
        </p:txBody>
      </p:sp>
      <p:sp>
        <p:nvSpPr>
          <p:cNvPr id="3" name="Content Placeholder 2"/>
          <p:cNvSpPr>
            <a:spLocks noGrp="1"/>
          </p:cNvSpPr>
          <p:nvPr>
            <p:ph idx="1"/>
          </p:nvPr>
        </p:nvSpPr>
        <p:spPr>
          <a:xfrm>
            <a:off x="467544" y="2017713"/>
            <a:ext cx="8487544" cy="4114800"/>
          </a:xfrm>
        </p:spPr>
        <p:txBody>
          <a:bodyPr/>
          <a:lstStyle/>
          <a:p>
            <a:r>
              <a:rPr lang="en-GB" sz="2400" dirty="0" smtClean="0"/>
              <a:t>The Factory </a:t>
            </a:r>
            <a:r>
              <a:rPr lang="en-GB" sz="2400" dirty="0"/>
              <a:t>pattern is one of the most used design patterns in Java. </a:t>
            </a:r>
            <a:endParaRPr lang="en-GB" sz="2400" dirty="0" smtClean="0"/>
          </a:p>
          <a:p>
            <a:r>
              <a:rPr lang="en-GB" sz="2400" dirty="0" smtClean="0"/>
              <a:t>This </a:t>
            </a:r>
            <a:r>
              <a:rPr lang="en-GB" sz="2400" dirty="0"/>
              <a:t>type of design pattern comes under </a:t>
            </a:r>
            <a:r>
              <a:rPr lang="en-GB" sz="2400" i="1" dirty="0" smtClean="0"/>
              <a:t>Creational</a:t>
            </a:r>
            <a:r>
              <a:rPr lang="en-GB" sz="2400" dirty="0" smtClean="0"/>
              <a:t> </a:t>
            </a:r>
            <a:r>
              <a:rPr lang="en-GB" sz="2400" dirty="0"/>
              <a:t>pattern as this pattern provides one of the best ways to create an object.</a:t>
            </a:r>
          </a:p>
          <a:p>
            <a:r>
              <a:rPr lang="en-GB" sz="2400" dirty="0" smtClean="0"/>
              <a:t>In </a:t>
            </a:r>
            <a:r>
              <a:rPr lang="en-GB" sz="2400" dirty="0"/>
              <a:t>Factory pattern, we create </a:t>
            </a:r>
            <a:r>
              <a:rPr lang="en-GB" sz="2400" dirty="0" smtClean="0"/>
              <a:t>an object </a:t>
            </a:r>
            <a:r>
              <a:rPr lang="en-GB" sz="2400" dirty="0"/>
              <a:t>without exposing the creation logic to the client and refer to newly created object using a common interface.</a:t>
            </a:r>
          </a:p>
        </p:txBody>
      </p:sp>
    </p:spTree>
    <p:extLst>
      <p:ext uri="{BB962C8B-B14F-4D97-AF65-F5344CB8AC3E}">
        <p14:creationId xmlns:p14="http://schemas.microsoft.com/office/powerpoint/2010/main" val="2310105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603920"/>
          </a:xfrm>
        </p:spPr>
        <p:txBody>
          <a:bodyPr/>
          <a:lstStyle/>
          <a:p>
            <a:pPr algn="ctr"/>
            <a:r>
              <a:rPr lang="en-GB" dirty="0" smtClean="0"/>
              <a:t>ShapeFactory</a:t>
            </a:r>
            <a:endParaRPr lang="en-GB" dirty="0"/>
          </a:p>
        </p:txBody>
      </p:sp>
      <p:pic>
        <p:nvPicPr>
          <p:cNvPr id="4" name="Content Placeholder 3"/>
          <p:cNvPicPr>
            <a:picLocks noGrp="1" noChangeAspect="1"/>
          </p:cNvPicPr>
          <p:nvPr>
            <p:ph idx="1"/>
          </p:nvPr>
        </p:nvPicPr>
        <p:blipFill>
          <a:blip r:embed="rId2"/>
          <a:stretch>
            <a:fillRect/>
          </a:stretch>
        </p:blipFill>
        <p:spPr>
          <a:xfrm>
            <a:off x="107504" y="930088"/>
            <a:ext cx="8712968" cy="4556109"/>
          </a:xfrm>
          <a:prstGeom prst="rect">
            <a:avLst/>
          </a:prstGeom>
        </p:spPr>
      </p:pic>
      <p:sp>
        <p:nvSpPr>
          <p:cNvPr id="3" name="TextBox 2"/>
          <p:cNvSpPr txBox="1"/>
          <p:nvPr/>
        </p:nvSpPr>
        <p:spPr>
          <a:xfrm>
            <a:off x="1403648" y="5949280"/>
            <a:ext cx="6322885" cy="338554"/>
          </a:xfrm>
          <a:prstGeom prst="rect">
            <a:avLst/>
          </a:prstGeom>
          <a:noFill/>
        </p:spPr>
        <p:txBody>
          <a:bodyPr wrap="none" rtlCol="0">
            <a:spAutoFit/>
          </a:bodyPr>
          <a:lstStyle/>
          <a:p>
            <a:r>
              <a:rPr lang="en-GB" sz="1600" dirty="0"/>
              <a:t>https://www.tutorialspoint.com/design_pattern/factory_pattern.htm</a:t>
            </a:r>
          </a:p>
        </p:txBody>
      </p:sp>
    </p:spTree>
    <p:extLst>
      <p:ext uri="{BB962C8B-B14F-4D97-AF65-F5344CB8AC3E}">
        <p14:creationId xmlns:p14="http://schemas.microsoft.com/office/powerpoint/2010/main" val="4419850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Shape Interface</a:t>
            </a:r>
            <a:endParaRPr lang="en-GB" dirty="0"/>
          </a:p>
        </p:txBody>
      </p:sp>
      <p:pic>
        <p:nvPicPr>
          <p:cNvPr id="4" name="Content Placeholder 3"/>
          <p:cNvPicPr>
            <a:picLocks noGrp="1" noChangeAspect="1"/>
          </p:cNvPicPr>
          <p:nvPr>
            <p:ph idx="1"/>
          </p:nvPr>
        </p:nvPicPr>
        <p:blipFill>
          <a:blip r:embed="rId2"/>
          <a:stretch>
            <a:fillRect/>
          </a:stretch>
        </p:blipFill>
        <p:spPr>
          <a:xfrm>
            <a:off x="899592" y="2276872"/>
            <a:ext cx="7272808" cy="1998222"/>
          </a:xfrm>
          <a:prstGeom prst="rect">
            <a:avLst/>
          </a:prstGeom>
        </p:spPr>
      </p:pic>
    </p:spTree>
    <p:extLst>
      <p:ext uri="{BB962C8B-B14F-4D97-AF65-F5344CB8AC3E}">
        <p14:creationId xmlns:p14="http://schemas.microsoft.com/office/powerpoint/2010/main" val="8266981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1143000"/>
          </a:xfrm>
        </p:spPr>
        <p:txBody>
          <a:bodyPr/>
          <a:lstStyle/>
          <a:p>
            <a:pPr algn="ctr"/>
            <a:r>
              <a:rPr lang="en-GB" dirty="0" smtClean="0"/>
              <a:t>Circle Class</a:t>
            </a:r>
            <a:endParaRPr lang="en-GB" dirty="0"/>
          </a:p>
        </p:txBody>
      </p:sp>
      <p:pic>
        <p:nvPicPr>
          <p:cNvPr id="4" name="Content Placeholder 3"/>
          <p:cNvPicPr>
            <a:picLocks noGrp="1" noChangeAspect="1"/>
          </p:cNvPicPr>
          <p:nvPr>
            <p:ph idx="1"/>
          </p:nvPr>
        </p:nvPicPr>
        <p:blipFill>
          <a:blip r:embed="rId2"/>
          <a:stretch>
            <a:fillRect/>
          </a:stretch>
        </p:blipFill>
        <p:spPr>
          <a:xfrm>
            <a:off x="323528" y="1844824"/>
            <a:ext cx="8645870" cy="3240360"/>
          </a:xfrm>
          <a:prstGeom prst="rect">
            <a:avLst/>
          </a:prstGeom>
        </p:spPr>
      </p:pic>
    </p:spTree>
    <p:extLst>
      <p:ext uri="{BB962C8B-B14F-4D97-AF65-F5344CB8AC3E}">
        <p14:creationId xmlns:p14="http://schemas.microsoft.com/office/powerpoint/2010/main" val="6533537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Square Class</a:t>
            </a:r>
            <a:endParaRPr lang="en-GB" dirty="0"/>
          </a:p>
        </p:txBody>
      </p:sp>
      <p:pic>
        <p:nvPicPr>
          <p:cNvPr id="4" name="Content Placeholder 3"/>
          <p:cNvPicPr>
            <a:picLocks noGrp="1" noChangeAspect="1"/>
          </p:cNvPicPr>
          <p:nvPr>
            <p:ph idx="1"/>
          </p:nvPr>
        </p:nvPicPr>
        <p:blipFill>
          <a:blip r:embed="rId2"/>
          <a:stretch>
            <a:fillRect/>
          </a:stretch>
        </p:blipFill>
        <p:spPr>
          <a:xfrm>
            <a:off x="251520" y="1916832"/>
            <a:ext cx="8580322" cy="3456384"/>
          </a:xfrm>
          <a:prstGeom prst="rect">
            <a:avLst/>
          </a:prstGeom>
        </p:spPr>
      </p:pic>
    </p:spTree>
    <p:extLst>
      <p:ext uri="{BB962C8B-B14F-4D97-AF65-F5344CB8AC3E}">
        <p14:creationId xmlns:p14="http://schemas.microsoft.com/office/powerpoint/2010/main" val="4568217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Rectangle Class</a:t>
            </a:r>
            <a:endParaRPr lang="en-GB" dirty="0"/>
          </a:p>
        </p:txBody>
      </p:sp>
      <p:pic>
        <p:nvPicPr>
          <p:cNvPr id="4" name="Content Placeholder 3"/>
          <p:cNvPicPr>
            <a:picLocks noGrp="1" noChangeAspect="1"/>
          </p:cNvPicPr>
          <p:nvPr>
            <p:ph idx="1"/>
          </p:nvPr>
        </p:nvPicPr>
        <p:blipFill>
          <a:blip r:embed="rId2"/>
          <a:stretch>
            <a:fillRect/>
          </a:stretch>
        </p:blipFill>
        <p:spPr>
          <a:xfrm>
            <a:off x="279293" y="1844824"/>
            <a:ext cx="8634823" cy="3960440"/>
          </a:xfrm>
          <a:prstGeom prst="rect">
            <a:avLst/>
          </a:prstGeom>
        </p:spPr>
      </p:pic>
    </p:spTree>
    <p:extLst>
      <p:ext uri="{BB962C8B-B14F-4D97-AF65-F5344CB8AC3E}">
        <p14:creationId xmlns:p14="http://schemas.microsoft.com/office/powerpoint/2010/main" val="6292888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ShapeFactory Class</a:t>
            </a:r>
            <a:endParaRPr lang="en-GB" dirty="0"/>
          </a:p>
        </p:txBody>
      </p:sp>
      <p:pic>
        <p:nvPicPr>
          <p:cNvPr id="4" name="Content Placeholder 3"/>
          <p:cNvPicPr>
            <a:picLocks noGrp="1" noChangeAspect="1"/>
          </p:cNvPicPr>
          <p:nvPr>
            <p:ph idx="1"/>
          </p:nvPr>
        </p:nvPicPr>
        <p:blipFill>
          <a:blip r:embed="rId2"/>
          <a:stretch>
            <a:fillRect/>
          </a:stretch>
        </p:blipFill>
        <p:spPr>
          <a:xfrm>
            <a:off x="251520" y="1481724"/>
            <a:ext cx="8568952" cy="5070638"/>
          </a:xfrm>
          <a:prstGeom prst="rect">
            <a:avLst/>
          </a:prstGeom>
        </p:spPr>
      </p:pic>
    </p:spTree>
    <p:extLst>
      <p:ext uri="{BB962C8B-B14F-4D97-AF65-F5344CB8AC3E}">
        <p14:creationId xmlns:p14="http://schemas.microsoft.com/office/powerpoint/2010/main" val="9234619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err="1" smtClean="0"/>
              <a:t>FactoryPatternDemo</a:t>
            </a:r>
            <a:r>
              <a:rPr lang="en-GB" dirty="0" smtClean="0"/>
              <a:t> Class</a:t>
            </a:r>
            <a:endParaRPr lang="en-GB" dirty="0"/>
          </a:p>
        </p:txBody>
      </p:sp>
      <p:pic>
        <p:nvPicPr>
          <p:cNvPr id="6" name="Content Placeholder 5"/>
          <p:cNvPicPr>
            <a:picLocks noGrp="1" noChangeAspect="1"/>
          </p:cNvPicPr>
          <p:nvPr>
            <p:ph idx="1"/>
          </p:nvPr>
        </p:nvPicPr>
        <p:blipFill>
          <a:blip r:embed="rId2"/>
          <a:stretch>
            <a:fillRect/>
          </a:stretch>
        </p:blipFill>
        <p:spPr>
          <a:xfrm>
            <a:off x="251520" y="1462648"/>
            <a:ext cx="8684518" cy="5014818"/>
          </a:xfrm>
          <a:prstGeom prst="rect">
            <a:avLst/>
          </a:prstGeom>
        </p:spPr>
      </p:pic>
    </p:spTree>
    <p:extLst>
      <p:ext uri="{BB962C8B-B14F-4D97-AF65-F5344CB8AC3E}">
        <p14:creationId xmlns:p14="http://schemas.microsoft.com/office/powerpoint/2010/main" val="26654408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Sample Output</a:t>
            </a:r>
            <a:endParaRPr lang="en-GB" dirty="0"/>
          </a:p>
        </p:txBody>
      </p:sp>
      <p:pic>
        <p:nvPicPr>
          <p:cNvPr id="6" name="Content Placeholder 5"/>
          <p:cNvPicPr>
            <a:picLocks noGrp="1" noChangeAspect="1"/>
          </p:cNvPicPr>
          <p:nvPr>
            <p:ph idx="1"/>
          </p:nvPr>
        </p:nvPicPr>
        <p:blipFill>
          <a:blip r:embed="rId2"/>
          <a:stretch>
            <a:fillRect/>
          </a:stretch>
        </p:blipFill>
        <p:spPr>
          <a:xfrm>
            <a:off x="438697" y="2204864"/>
            <a:ext cx="8208912" cy="3385346"/>
          </a:xfrm>
          <a:prstGeom prst="rect">
            <a:avLst/>
          </a:prstGeom>
        </p:spPr>
      </p:pic>
    </p:spTree>
    <p:extLst>
      <p:ext uri="{BB962C8B-B14F-4D97-AF65-F5344CB8AC3E}">
        <p14:creationId xmlns:p14="http://schemas.microsoft.com/office/powerpoint/2010/main" val="288861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Patterns – Template Pattern</a:t>
            </a:r>
            <a:endParaRPr lang="en-GB" dirty="0"/>
          </a:p>
        </p:txBody>
      </p:sp>
      <p:sp>
        <p:nvSpPr>
          <p:cNvPr id="3" name="Content Placeholder 2"/>
          <p:cNvSpPr>
            <a:spLocks noGrp="1"/>
          </p:cNvSpPr>
          <p:nvPr>
            <p:ph idx="1"/>
          </p:nvPr>
        </p:nvSpPr>
        <p:spPr>
          <a:xfrm>
            <a:off x="467544" y="2017713"/>
            <a:ext cx="8487544" cy="4114800"/>
          </a:xfrm>
        </p:spPr>
        <p:txBody>
          <a:bodyPr/>
          <a:lstStyle/>
          <a:p>
            <a:r>
              <a:rPr lang="en-GB" sz="2400" dirty="0"/>
              <a:t>In Template pattern, an abstract class exposes defined way(s)/template(s) to execute its methods. </a:t>
            </a:r>
            <a:endParaRPr lang="en-GB" sz="2400" dirty="0" smtClean="0"/>
          </a:p>
          <a:p>
            <a:r>
              <a:rPr lang="en-GB" sz="2400" dirty="0" smtClean="0"/>
              <a:t>Its </a:t>
            </a:r>
            <a:r>
              <a:rPr lang="en-GB" sz="2400" dirty="0"/>
              <a:t>subclasses can override the method implementation as per need but the invocation is to be in the same way as defined by an abstract class</a:t>
            </a:r>
            <a:r>
              <a:rPr lang="en-GB" sz="2400" dirty="0" smtClean="0"/>
              <a:t>.</a:t>
            </a:r>
          </a:p>
          <a:p>
            <a:r>
              <a:rPr lang="en-GB" sz="2400" dirty="0" smtClean="0"/>
              <a:t> </a:t>
            </a:r>
            <a:r>
              <a:rPr lang="en-GB" sz="2400" dirty="0"/>
              <a:t>This pattern comes under </a:t>
            </a:r>
            <a:r>
              <a:rPr lang="en-GB" sz="2400" dirty="0" smtClean="0"/>
              <a:t>behaviour </a:t>
            </a:r>
            <a:r>
              <a:rPr lang="en-GB" sz="2400" dirty="0"/>
              <a:t>pattern category.</a:t>
            </a:r>
          </a:p>
        </p:txBody>
      </p:sp>
    </p:spTree>
    <p:extLst>
      <p:ext uri="{BB962C8B-B14F-4D97-AF65-F5344CB8AC3E}">
        <p14:creationId xmlns:p14="http://schemas.microsoft.com/office/powerpoint/2010/main" val="374717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Template Method</a:t>
            </a:r>
            <a:endParaRPr lang="en-GB" dirty="0"/>
          </a:p>
        </p:txBody>
      </p:sp>
      <p:graphicFrame>
        <p:nvGraphicFramePr>
          <p:cNvPr id="4" name="Content Placeholder 3"/>
          <p:cNvGraphicFramePr>
            <a:graphicFrameLocks noGrp="1"/>
          </p:cNvGraphicFramePr>
          <p:nvPr>
            <p:ph idx="1"/>
            <p:extLst/>
          </p:nvPr>
        </p:nvGraphicFramePr>
        <p:xfrm>
          <a:off x="611560" y="2017713"/>
          <a:ext cx="8343528" cy="1833880"/>
        </p:xfrm>
        <a:graphic>
          <a:graphicData uri="http://schemas.openxmlformats.org/drawingml/2006/table">
            <a:tbl>
              <a:tblPr firstRow="1" bandRow="1">
                <a:tableStyleId>{5C22544A-7EE6-4342-B048-85BDC9FD1C3A}</a:tableStyleId>
              </a:tblPr>
              <a:tblGrid>
                <a:gridCol w="1705882">
                  <a:extLst>
                    <a:ext uri="{9D8B030D-6E8A-4147-A177-3AD203B41FA5}">
                      <a16:colId xmlns:a16="http://schemas.microsoft.com/office/drawing/2014/main" val="303391877"/>
                    </a:ext>
                  </a:extLst>
                </a:gridCol>
                <a:gridCol w="6637646">
                  <a:extLst>
                    <a:ext uri="{9D8B030D-6E8A-4147-A177-3AD203B41FA5}">
                      <a16:colId xmlns:a16="http://schemas.microsoft.com/office/drawing/2014/main" val="4257444002"/>
                    </a:ext>
                  </a:extLst>
                </a:gridCol>
              </a:tblGrid>
              <a:tr h="370840">
                <a:tc>
                  <a:txBody>
                    <a:bodyPr/>
                    <a:lstStyle/>
                    <a:p>
                      <a:r>
                        <a:rPr lang="en-GB" dirty="0" smtClean="0"/>
                        <a:t>Type</a:t>
                      </a:r>
                      <a:endParaRPr lang="en-GB" dirty="0"/>
                    </a:p>
                  </a:txBody>
                  <a:tcPr/>
                </a:tc>
                <a:tc>
                  <a:txBody>
                    <a:bodyPr/>
                    <a:lstStyle/>
                    <a:p>
                      <a:r>
                        <a:rPr lang="en-GB" dirty="0" smtClean="0"/>
                        <a:t>Purpose</a:t>
                      </a:r>
                      <a:endParaRPr lang="en-GB" dirty="0"/>
                    </a:p>
                  </a:txBody>
                  <a:tcPr/>
                </a:tc>
                <a:extLst>
                  <a:ext uri="{0D108BD9-81ED-4DB2-BD59-A6C34878D82A}">
                    <a16:rowId xmlns:a16="http://schemas.microsoft.com/office/drawing/2014/main" val="2641838237"/>
                  </a:ext>
                </a:extLst>
              </a:tr>
              <a:tr h="370840">
                <a:tc>
                  <a:txBody>
                    <a:bodyPr/>
                    <a:lstStyle/>
                    <a:p>
                      <a:r>
                        <a:rPr lang="en-GB" dirty="0" smtClean="0"/>
                        <a:t>Behavioural</a:t>
                      </a:r>
                      <a:endParaRPr lang="en-GB" dirty="0"/>
                    </a:p>
                  </a:txBody>
                  <a:tcPr/>
                </a:tc>
                <a:tc>
                  <a:txBody>
                    <a:bodyPr/>
                    <a:lstStyle/>
                    <a:p>
                      <a:r>
                        <a:rPr lang="en-GB" dirty="0" smtClean="0"/>
                        <a:t>To define the skeleton of an algorithm</a:t>
                      </a:r>
                      <a:r>
                        <a:rPr lang="en-GB" baseline="0" dirty="0" smtClean="0"/>
                        <a:t> in a method, deferring some of the steps to subclasses.</a:t>
                      </a:r>
                    </a:p>
                    <a:p>
                      <a:endParaRPr lang="en-GB" baseline="0" dirty="0" smtClean="0"/>
                    </a:p>
                    <a:p>
                      <a:r>
                        <a:rPr lang="en-GB" baseline="0" dirty="0" smtClean="0"/>
                        <a:t>The Template Method lets subclasses redefine certain steps of the algorithm without changing the algorithms structure.</a:t>
                      </a:r>
                      <a:endParaRPr lang="en-GB" dirty="0"/>
                    </a:p>
                  </a:txBody>
                  <a:tcPr/>
                </a:tc>
                <a:extLst>
                  <a:ext uri="{0D108BD9-81ED-4DB2-BD59-A6C34878D82A}">
                    <a16:rowId xmlns:a16="http://schemas.microsoft.com/office/drawing/2014/main" val="821625329"/>
                  </a:ext>
                </a:extLst>
              </a:tr>
            </a:tbl>
          </a:graphicData>
        </a:graphic>
      </p:graphicFrame>
    </p:spTree>
    <p:extLst>
      <p:ext uri="{BB962C8B-B14F-4D97-AF65-F5344CB8AC3E}">
        <p14:creationId xmlns:p14="http://schemas.microsoft.com/office/powerpoint/2010/main" val="4272708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9631"/>
            <a:ext cx="8612510" cy="747936"/>
          </a:xfrm>
        </p:spPr>
        <p:txBody>
          <a:bodyPr/>
          <a:lstStyle/>
          <a:p>
            <a:pPr algn="ctr"/>
            <a:r>
              <a:rPr lang="en-GB" dirty="0" smtClean="0"/>
              <a:t>Template Pattern</a:t>
            </a:r>
            <a:endParaRPr lang="en-GB" dirty="0"/>
          </a:p>
        </p:txBody>
      </p:sp>
      <p:pic>
        <p:nvPicPr>
          <p:cNvPr id="4" name="Content Placeholder 3"/>
          <p:cNvPicPr>
            <a:picLocks noGrp="1" noChangeAspect="1"/>
          </p:cNvPicPr>
          <p:nvPr>
            <p:ph idx="1"/>
          </p:nvPr>
        </p:nvPicPr>
        <p:blipFill>
          <a:blip r:embed="rId2"/>
          <a:stretch>
            <a:fillRect/>
          </a:stretch>
        </p:blipFill>
        <p:spPr>
          <a:xfrm>
            <a:off x="107504" y="1088817"/>
            <a:ext cx="8652093" cy="5006048"/>
          </a:xfrm>
          <a:prstGeom prst="rect">
            <a:avLst/>
          </a:prstGeom>
        </p:spPr>
      </p:pic>
      <p:sp>
        <p:nvSpPr>
          <p:cNvPr id="3" name="TextBox 2"/>
          <p:cNvSpPr txBox="1"/>
          <p:nvPr/>
        </p:nvSpPr>
        <p:spPr>
          <a:xfrm>
            <a:off x="1245407" y="6166115"/>
            <a:ext cx="6768752" cy="338554"/>
          </a:xfrm>
          <a:prstGeom prst="rect">
            <a:avLst/>
          </a:prstGeom>
          <a:noFill/>
        </p:spPr>
        <p:txBody>
          <a:bodyPr wrap="square" rtlCol="0">
            <a:spAutoFit/>
          </a:bodyPr>
          <a:lstStyle/>
          <a:p>
            <a:r>
              <a:rPr lang="en-GB" sz="1600" dirty="0"/>
              <a:t>https://www.tutorialspoint.com/design_pattern/template_pattern.htm</a:t>
            </a:r>
          </a:p>
        </p:txBody>
      </p:sp>
    </p:spTree>
    <p:extLst>
      <p:ext uri="{BB962C8B-B14F-4D97-AF65-F5344CB8AC3E}">
        <p14:creationId xmlns:p14="http://schemas.microsoft.com/office/powerpoint/2010/main" val="348435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51273" y="116632"/>
            <a:ext cx="8684518" cy="6438773"/>
          </a:xfrm>
          <a:prstGeom prst="rect">
            <a:avLst/>
          </a:prstGeom>
        </p:spPr>
      </p:pic>
    </p:spTree>
    <p:extLst>
      <p:ext uri="{BB962C8B-B14F-4D97-AF65-F5344CB8AC3E}">
        <p14:creationId xmlns:p14="http://schemas.microsoft.com/office/powerpoint/2010/main" val="2933222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51520" y="116633"/>
            <a:ext cx="8568952" cy="6321248"/>
          </a:xfrm>
          <a:prstGeom prst="rect">
            <a:avLst/>
          </a:prstGeom>
        </p:spPr>
      </p:pic>
    </p:spTree>
    <p:extLst>
      <p:ext uri="{BB962C8B-B14F-4D97-AF65-F5344CB8AC3E}">
        <p14:creationId xmlns:p14="http://schemas.microsoft.com/office/powerpoint/2010/main" val="31152018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62784" y="116632"/>
            <a:ext cx="8773254" cy="6336704"/>
          </a:xfrm>
          <a:prstGeom prst="rect">
            <a:avLst/>
          </a:prstGeom>
        </p:spPr>
      </p:pic>
    </p:spTree>
    <p:extLst>
      <p:ext uri="{BB962C8B-B14F-4D97-AF65-F5344CB8AC3E}">
        <p14:creationId xmlns:p14="http://schemas.microsoft.com/office/powerpoint/2010/main" val="4240107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23528" y="260648"/>
            <a:ext cx="8424936" cy="6264696"/>
          </a:xfrm>
          <a:prstGeom prst="rect">
            <a:avLst/>
          </a:prstGeom>
        </p:spPr>
      </p:pic>
    </p:spTree>
    <p:extLst>
      <p:ext uri="{BB962C8B-B14F-4D97-AF65-F5344CB8AC3E}">
        <p14:creationId xmlns:p14="http://schemas.microsoft.com/office/powerpoint/2010/main" val="24524707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Sample Output</a:t>
            </a:r>
            <a:endParaRPr lang="en-GB" dirty="0"/>
          </a:p>
        </p:txBody>
      </p:sp>
      <p:pic>
        <p:nvPicPr>
          <p:cNvPr id="4" name="Content Placeholder 3"/>
          <p:cNvPicPr>
            <a:picLocks noGrp="1" noChangeAspect="1"/>
          </p:cNvPicPr>
          <p:nvPr>
            <p:ph idx="1"/>
          </p:nvPr>
        </p:nvPicPr>
        <p:blipFill>
          <a:blip r:embed="rId2"/>
          <a:stretch>
            <a:fillRect/>
          </a:stretch>
        </p:blipFill>
        <p:spPr>
          <a:xfrm>
            <a:off x="488290" y="2060848"/>
            <a:ext cx="8332182" cy="4490969"/>
          </a:xfrm>
          <a:prstGeom prst="rect">
            <a:avLst/>
          </a:prstGeom>
        </p:spPr>
      </p:pic>
    </p:spTree>
    <p:extLst>
      <p:ext uri="{BB962C8B-B14F-4D97-AF65-F5344CB8AC3E}">
        <p14:creationId xmlns:p14="http://schemas.microsoft.com/office/powerpoint/2010/main" val="4280843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04800"/>
            <a:ext cx="8324478" cy="1143000"/>
          </a:xfrm>
        </p:spPr>
        <p:txBody>
          <a:bodyPr/>
          <a:lstStyle/>
          <a:p>
            <a:pPr algn="ctr"/>
            <a:r>
              <a:rPr lang="en-GB" dirty="0" smtClean="0"/>
              <a:t>Vehicle Manufacture Design Pattern</a:t>
            </a:r>
            <a:endParaRPr lang="en-GB" dirty="0"/>
          </a:p>
        </p:txBody>
      </p:sp>
      <p:sp>
        <p:nvSpPr>
          <p:cNvPr id="3" name="Content Placeholder 2"/>
          <p:cNvSpPr>
            <a:spLocks noGrp="1"/>
          </p:cNvSpPr>
          <p:nvPr>
            <p:ph idx="1"/>
          </p:nvPr>
        </p:nvSpPr>
        <p:spPr>
          <a:xfrm>
            <a:off x="611560" y="2017713"/>
            <a:ext cx="8343528" cy="4114800"/>
          </a:xfrm>
        </p:spPr>
        <p:txBody>
          <a:bodyPr/>
          <a:lstStyle/>
          <a:p>
            <a:r>
              <a:rPr lang="en-GB" sz="2000" dirty="0"/>
              <a:t>The company makes a range of cars and vans together with the engines used to power the vehicles. </a:t>
            </a:r>
          </a:p>
        </p:txBody>
      </p:sp>
    </p:spTree>
    <p:extLst>
      <p:ext uri="{BB962C8B-B14F-4D97-AF65-F5344CB8AC3E}">
        <p14:creationId xmlns:p14="http://schemas.microsoft.com/office/powerpoint/2010/main" val="2227345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 name="Picture 18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897208"/>
            <a:ext cx="8388424" cy="5224418"/>
          </a:xfrm>
          <a:prstGeom prst="rect">
            <a:avLst/>
          </a:prstGeom>
        </p:spPr>
      </p:pic>
      <p:sp>
        <p:nvSpPr>
          <p:cNvPr id="185" name="TextBox 184"/>
          <p:cNvSpPr txBox="1"/>
          <p:nvPr/>
        </p:nvSpPr>
        <p:spPr>
          <a:xfrm>
            <a:off x="3113584" y="1484784"/>
            <a:ext cx="2952328" cy="584775"/>
          </a:xfrm>
          <a:prstGeom prst="rect">
            <a:avLst/>
          </a:prstGeom>
          <a:solidFill>
            <a:srgbClr val="FFC000"/>
          </a:solidFill>
        </p:spPr>
        <p:txBody>
          <a:bodyPr wrap="square" rtlCol="0">
            <a:spAutoFit/>
          </a:bodyPr>
          <a:lstStyle/>
          <a:p>
            <a:pPr algn="ctr"/>
            <a:r>
              <a:rPr lang="en-GB" sz="1600" dirty="0" smtClean="0"/>
              <a:t>Vehicle &amp; Engine class hierarchies</a:t>
            </a:r>
            <a:endParaRPr lang="en-GB" sz="1600" dirty="0"/>
          </a:p>
        </p:txBody>
      </p:sp>
      <p:sp>
        <p:nvSpPr>
          <p:cNvPr id="4" name="TextBox 3"/>
          <p:cNvSpPr txBox="1"/>
          <p:nvPr/>
        </p:nvSpPr>
        <p:spPr>
          <a:xfrm>
            <a:off x="539552" y="6237312"/>
            <a:ext cx="8484310" cy="307777"/>
          </a:xfrm>
          <a:prstGeom prst="rect">
            <a:avLst/>
          </a:prstGeom>
          <a:noFill/>
        </p:spPr>
        <p:txBody>
          <a:bodyPr wrap="none" rtlCol="0">
            <a:spAutoFit/>
          </a:bodyPr>
          <a:lstStyle/>
          <a:p>
            <a:r>
              <a:rPr lang="en-GB" sz="1400" dirty="0"/>
              <a:t>Bevis, Tony (2012-10-31T22:58:59). Java Design Pattern Essentials . Ability First Limited. Kindle Edition. </a:t>
            </a:r>
          </a:p>
        </p:txBody>
      </p:sp>
    </p:spTree>
    <p:extLst>
      <p:ext uri="{BB962C8B-B14F-4D97-AF65-F5344CB8AC3E}">
        <p14:creationId xmlns:p14="http://schemas.microsoft.com/office/powerpoint/2010/main" val="862675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Vehicle &amp; Engine Class Hierarchies</a:t>
            </a:r>
            <a:endParaRPr lang="en-GB" dirty="0"/>
          </a:p>
        </p:txBody>
      </p:sp>
      <p:sp>
        <p:nvSpPr>
          <p:cNvPr id="3" name="Content Placeholder 2"/>
          <p:cNvSpPr>
            <a:spLocks noGrp="1"/>
          </p:cNvSpPr>
          <p:nvPr>
            <p:ph idx="1"/>
          </p:nvPr>
        </p:nvSpPr>
        <p:spPr>
          <a:xfrm>
            <a:off x="467544" y="2017713"/>
            <a:ext cx="8487544" cy="4114800"/>
          </a:xfrm>
        </p:spPr>
        <p:txBody>
          <a:bodyPr/>
          <a:lstStyle/>
          <a:p>
            <a:r>
              <a:rPr lang="en-GB" sz="2000" b="1" i="1" dirty="0"/>
              <a:t>Vehicle</a:t>
            </a:r>
            <a:r>
              <a:rPr lang="en-GB" sz="2000" dirty="0"/>
              <a:t> and </a:t>
            </a:r>
            <a:r>
              <a:rPr lang="en-GB" sz="2000" b="1" i="1" dirty="0"/>
              <a:t>Engine</a:t>
            </a:r>
            <a:r>
              <a:rPr lang="en-GB" sz="2000" dirty="0"/>
              <a:t> are the root interfaces of the hierarchies, with each </a:t>
            </a:r>
            <a:r>
              <a:rPr lang="en-GB" sz="2000" b="1" i="1" dirty="0"/>
              <a:t>vehicle</a:t>
            </a:r>
            <a:r>
              <a:rPr lang="en-GB" sz="2000" dirty="0"/>
              <a:t> object requiring a reference to an </a:t>
            </a:r>
            <a:r>
              <a:rPr lang="en-GB" sz="2000" b="1" i="1" dirty="0"/>
              <a:t>Engine</a:t>
            </a:r>
            <a:r>
              <a:rPr lang="en-GB" sz="2000" dirty="0"/>
              <a:t> object</a:t>
            </a:r>
            <a:r>
              <a:rPr lang="en-GB" sz="2000" dirty="0" smtClean="0"/>
              <a:t>.</a:t>
            </a:r>
          </a:p>
          <a:p>
            <a:r>
              <a:rPr lang="en-GB" sz="2000" dirty="0" smtClean="0"/>
              <a:t> </a:t>
            </a:r>
            <a:r>
              <a:rPr lang="en-GB" sz="2000" b="1" i="1" dirty="0" err="1" smtClean="0"/>
              <a:t>AbstractVehicle</a:t>
            </a:r>
            <a:r>
              <a:rPr lang="en-GB" sz="2000" dirty="0" smtClean="0"/>
              <a:t> </a:t>
            </a:r>
            <a:r>
              <a:rPr lang="en-GB" sz="2000" dirty="0"/>
              <a:t>is an abstract class that implements the </a:t>
            </a:r>
            <a:r>
              <a:rPr lang="en-GB" sz="2000" b="1" i="1" dirty="0"/>
              <a:t>Vehicle</a:t>
            </a:r>
            <a:r>
              <a:rPr lang="en-GB" sz="2000" dirty="0"/>
              <a:t> interface, and </a:t>
            </a:r>
            <a:r>
              <a:rPr lang="en-GB" sz="2000" b="1" i="1" dirty="0"/>
              <a:t>AbstractEngine</a:t>
            </a:r>
            <a:r>
              <a:rPr lang="en-GB" sz="2000" dirty="0"/>
              <a:t> likewise implements the </a:t>
            </a:r>
            <a:r>
              <a:rPr lang="en-GB" sz="2000" b="1" i="1" dirty="0"/>
              <a:t>Engine</a:t>
            </a:r>
            <a:r>
              <a:rPr lang="en-GB" sz="2000" dirty="0"/>
              <a:t> interface. </a:t>
            </a:r>
            <a:endParaRPr lang="en-GB" sz="2000" dirty="0" smtClean="0"/>
          </a:p>
          <a:p>
            <a:r>
              <a:rPr lang="en-GB" sz="2000" dirty="0" smtClean="0"/>
              <a:t>For </a:t>
            </a:r>
            <a:r>
              <a:rPr lang="en-GB" sz="2000" dirty="0"/>
              <a:t>vehicles, we also have </a:t>
            </a:r>
            <a:r>
              <a:rPr lang="en-GB" sz="2000" b="1" i="1" dirty="0" smtClean="0"/>
              <a:t>AbstractCar</a:t>
            </a:r>
            <a:r>
              <a:rPr lang="en-GB" sz="2000" dirty="0" smtClean="0"/>
              <a:t> </a:t>
            </a:r>
            <a:r>
              <a:rPr lang="en-GB" sz="2000" dirty="0"/>
              <a:t>and </a:t>
            </a:r>
            <a:r>
              <a:rPr lang="en-GB" sz="2000" b="1" i="1" dirty="0"/>
              <a:t>AbstractVan</a:t>
            </a:r>
            <a:r>
              <a:rPr lang="en-GB" sz="2000" dirty="0"/>
              <a:t> together with concrete classes </a:t>
            </a:r>
            <a:r>
              <a:rPr lang="en-GB" sz="2000" b="1" i="1" dirty="0"/>
              <a:t>Saloon</a:t>
            </a:r>
            <a:r>
              <a:rPr lang="en-GB" sz="2000" dirty="0"/>
              <a:t>, </a:t>
            </a:r>
            <a:r>
              <a:rPr lang="en-GB" sz="2000" b="1" i="1" dirty="0"/>
              <a:t>Coupe</a:t>
            </a:r>
            <a:r>
              <a:rPr lang="en-GB" sz="2000" dirty="0"/>
              <a:t> and </a:t>
            </a:r>
            <a:r>
              <a:rPr lang="en-GB" sz="2000" b="1" i="1" dirty="0"/>
              <a:t>Sport</a:t>
            </a:r>
            <a:r>
              <a:rPr lang="en-GB" sz="2000" dirty="0"/>
              <a:t> as types of cars.  </a:t>
            </a:r>
            <a:endParaRPr lang="en-GB" sz="2000" dirty="0" smtClean="0"/>
          </a:p>
          <a:p>
            <a:r>
              <a:rPr lang="en-GB" sz="2000" b="1" i="1" dirty="0" smtClean="0"/>
              <a:t>AbstractVan</a:t>
            </a:r>
            <a:r>
              <a:rPr lang="en-GB" sz="2000" dirty="0" smtClean="0"/>
              <a:t> </a:t>
            </a:r>
            <a:r>
              <a:rPr lang="en-GB" sz="2000" dirty="0"/>
              <a:t>has the concrete subclasses </a:t>
            </a:r>
            <a:r>
              <a:rPr lang="en-GB" sz="2000" b="1" i="1" dirty="0"/>
              <a:t>BoxVan</a:t>
            </a:r>
            <a:r>
              <a:rPr lang="en-GB" sz="2000" dirty="0"/>
              <a:t> and Pickup as types of van.  </a:t>
            </a:r>
            <a:endParaRPr lang="en-GB" sz="2000" dirty="0" smtClean="0"/>
          </a:p>
          <a:p>
            <a:r>
              <a:rPr lang="en-GB" sz="2000" dirty="0"/>
              <a:t> </a:t>
            </a:r>
            <a:r>
              <a:rPr lang="en-GB" sz="2000" dirty="0" smtClean="0"/>
              <a:t>The </a:t>
            </a:r>
            <a:r>
              <a:rPr lang="en-GB" sz="2000" dirty="0"/>
              <a:t>concrete subclasses of </a:t>
            </a:r>
            <a:r>
              <a:rPr lang="en-GB" sz="2000" b="1" i="1" dirty="0"/>
              <a:t>AbstractEngine</a:t>
            </a:r>
            <a:r>
              <a:rPr lang="en-GB" sz="2000" dirty="0"/>
              <a:t> are </a:t>
            </a:r>
            <a:r>
              <a:rPr lang="en-GB" sz="2000" b="1" i="1" dirty="0"/>
              <a:t>StandardEngine</a:t>
            </a:r>
            <a:r>
              <a:rPr lang="en-GB" sz="2000" dirty="0"/>
              <a:t> and </a:t>
            </a:r>
            <a:r>
              <a:rPr lang="en-GB" sz="2000" b="1" i="1" dirty="0"/>
              <a:t>TurboEngine</a:t>
            </a:r>
            <a:r>
              <a:rPr lang="en-GB" sz="2000" dirty="0"/>
              <a:t>. </a:t>
            </a:r>
          </a:p>
        </p:txBody>
      </p:sp>
    </p:spTree>
    <p:extLst>
      <p:ext uri="{BB962C8B-B14F-4D97-AF65-F5344CB8AC3E}">
        <p14:creationId xmlns:p14="http://schemas.microsoft.com/office/powerpoint/2010/main" val="1375939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Engine &amp; Vehicle Interfaces </a:t>
            </a:r>
            <a:endParaRPr lang="en-GB" dirty="0"/>
          </a:p>
        </p:txBody>
      </p:sp>
      <p:pic>
        <p:nvPicPr>
          <p:cNvPr id="4" name="Content Placeholder 3"/>
          <p:cNvPicPr>
            <a:picLocks noGrp="1" noChangeAspect="1"/>
          </p:cNvPicPr>
          <p:nvPr>
            <p:ph idx="1"/>
          </p:nvPr>
        </p:nvPicPr>
        <p:blipFill>
          <a:blip r:embed="rId2"/>
          <a:stretch>
            <a:fillRect/>
          </a:stretch>
        </p:blipFill>
        <p:spPr>
          <a:xfrm>
            <a:off x="539552" y="1988840"/>
            <a:ext cx="8136904" cy="1296144"/>
          </a:xfrm>
          <a:prstGeom prst="rect">
            <a:avLst/>
          </a:prstGeom>
        </p:spPr>
      </p:pic>
      <p:pic>
        <p:nvPicPr>
          <p:cNvPr id="5" name="Picture 4"/>
          <p:cNvPicPr>
            <a:picLocks noChangeAspect="1"/>
          </p:cNvPicPr>
          <p:nvPr/>
        </p:nvPicPr>
        <p:blipFill>
          <a:blip r:embed="rId3"/>
          <a:stretch>
            <a:fillRect/>
          </a:stretch>
        </p:blipFill>
        <p:spPr>
          <a:xfrm>
            <a:off x="539552" y="3356992"/>
            <a:ext cx="8136903" cy="3240360"/>
          </a:xfrm>
          <a:prstGeom prst="rect">
            <a:avLst/>
          </a:prstGeom>
        </p:spPr>
      </p:pic>
    </p:spTree>
    <p:extLst>
      <p:ext uri="{BB962C8B-B14F-4D97-AF65-F5344CB8AC3E}">
        <p14:creationId xmlns:p14="http://schemas.microsoft.com/office/powerpoint/2010/main" val="1479550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094" y="304800"/>
            <a:ext cx="8496944" cy="675928"/>
          </a:xfrm>
        </p:spPr>
        <p:txBody>
          <a:bodyPr/>
          <a:lstStyle/>
          <a:p>
            <a:pPr algn="ctr"/>
            <a:r>
              <a:rPr lang="en-GB" dirty="0" smtClean="0"/>
              <a:t>AbstractEngine</a:t>
            </a:r>
            <a:endParaRPr lang="en-GB" dirty="0"/>
          </a:p>
        </p:txBody>
      </p:sp>
      <p:pic>
        <p:nvPicPr>
          <p:cNvPr id="4" name="Picture 3"/>
          <p:cNvPicPr>
            <a:picLocks noChangeAspect="1"/>
          </p:cNvPicPr>
          <p:nvPr/>
        </p:nvPicPr>
        <p:blipFill>
          <a:blip r:embed="rId2"/>
          <a:stretch>
            <a:fillRect/>
          </a:stretch>
        </p:blipFill>
        <p:spPr>
          <a:xfrm>
            <a:off x="107504" y="980728"/>
            <a:ext cx="8828534" cy="5331321"/>
          </a:xfrm>
          <a:prstGeom prst="rect">
            <a:avLst/>
          </a:prstGeom>
        </p:spPr>
      </p:pic>
    </p:spTree>
    <p:extLst>
      <p:ext uri="{BB962C8B-B14F-4D97-AF65-F5344CB8AC3E}">
        <p14:creationId xmlns:p14="http://schemas.microsoft.com/office/powerpoint/2010/main" val="1833007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603920"/>
          </a:xfrm>
        </p:spPr>
        <p:txBody>
          <a:bodyPr/>
          <a:lstStyle/>
          <a:p>
            <a:pPr algn="ctr"/>
            <a:r>
              <a:rPr lang="en-GB" dirty="0" smtClean="0"/>
              <a:t>StandardEngine &amp; TurboEngine</a:t>
            </a:r>
            <a:endParaRPr lang="en-GB" dirty="0"/>
          </a:p>
        </p:txBody>
      </p:sp>
      <p:pic>
        <p:nvPicPr>
          <p:cNvPr id="4" name="Content Placeholder 3"/>
          <p:cNvPicPr>
            <a:picLocks noGrp="1" noChangeAspect="1"/>
          </p:cNvPicPr>
          <p:nvPr>
            <p:ph idx="1"/>
          </p:nvPr>
        </p:nvPicPr>
        <p:blipFill>
          <a:blip r:embed="rId2"/>
          <a:stretch>
            <a:fillRect/>
          </a:stretch>
        </p:blipFill>
        <p:spPr>
          <a:xfrm>
            <a:off x="107504" y="980728"/>
            <a:ext cx="8640960" cy="2736304"/>
          </a:xfrm>
          <a:prstGeom prst="rect">
            <a:avLst/>
          </a:prstGeom>
        </p:spPr>
      </p:pic>
      <p:pic>
        <p:nvPicPr>
          <p:cNvPr id="5" name="Picture 4"/>
          <p:cNvPicPr>
            <a:picLocks noChangeAspect="1"/>
          </p:cNvPicPr>
          <p:nvPr/>
        </p:nvPicPr>
        <p:blipFill>
          <a:blip r:embed="rId3"/>
          <a:stretch>
            <a:fillRect/>
          </a:stretch>
        </p:blipFill>
        <p:spPr>
          <a:xfrm>
            <a:off x="107504" y="3789040"/>
            <a:ext cx="8640960" cy="2808312"/>
          </a:xfrm>
          <a:prstGeom prst="rect">
            <a:avLst/>
          </a:prstGeom>
        </p:spPr>
      </p:pic>
    </p:spTree>
    <p:extLst>
      <p:ext uri="{BB962C8B-B14F-4D97-AF65-F5344CB8AC3E}">
        <p14:creationId xmlns:p14="http://schemas.microsoft.com/office/powerpoint/2010/main" val="31411849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1508" y="304800"/>
            <a:ext cx="8424530" cy="675928"/>
          </a:xfrm>
        </p:spPr>
        <p:txBody>
          <a:bodyPr/>
          <a:lstStyle/>
          <a:p>
            <a:pPr algn="ctr"/>
            <a:r>
              <a:rPr lang="en-GB" dirty="0" smtClean="0"/>
              <a:t>AbstractCar</a:t>
            </a:r>
            <a:endParaRPr lang="en-GB" dirty="0"/>
          </a:p>
        </p:txBody>
      </p:sp>
      <p:pic>
        <p:nvPicPr>
          <p:cNvPr id="4" name="Content Placeholder 3"/>
          <p:cNvPicPr>
            <a:picLocks noGrp="1" noChangeAspect="1"/>
          </p:cNvPicPr>
          <p:nvPr>
            <p:ph idx="1"/>
          </p:nvPr>
        </p:nvPicPr>
        <p:blipFill>
          <a:blip r:embed="rId2"/>
          <a:stretch>
            <a:fillRect/>
          </a:stretch>
        </p:blipFill>
        <p:spPr>
          <a:xfrm>
            <a:off x="107504" y="983286"/>
            <a:ext cx="8828534" cy="5254025"/>
          </a:xfrm>
          <a:prstGeom prst="rect">
            <a:avLst/>
          </a:prstGeom>
        </p:spPr>
      </p:pic>
    </p:spTree>
    <p:extLst>
      <p:ext uri="{BB962C8B-B14F-4D97-AF65-F5344CB8AC3E}">
        <p14:creationId xmlns:p14="http://schemas.microsoft.com/office/powerpoint/2010/main" val="33669983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1143000"/>
          </a:xfrm>
        </p:spPr>
        <p:txBody>
          <a:bodyPr/>
          <a:lstStyle/>
          <a:p>
            <a:pPr algn="ctr"/>
            <a:r>
              <a:rPr lang="en-GB" dirty="0" smtClean="0"/>
              <a:t>Saloon</a:t>
            </a:r>
            <a:endParaRPr lang="en-GB" dirty="0"/>
          </a:p>
        </p:txBody>
      </p:sp>
      <p:pic>
        <p:nvPicPr>
          <p:cNvPr id="4" name="Content Placeholder 3"/>
          <p:cNvPicPr>
            <a:picLocks noGrp="1" noChangeAspect="1"/>
          </p:cNvPicPr>
          <p:nvPr>
            <p:ph idx="1"/>
          </p:nvPr>
        </p:nvPicPr>
        <p:blipFill>
          <a:blip r:embed="rId2"/>
          <a:stretch>
            <a:fillRect/>
          </a:stretch>
        </p:blipFill>
        <p:spPr>
          <a:xfrm>
            <a:off x="323528" y="1916832"/>
            <a:ext cx="8424936" cy="4536504"/>
          </a:xfrm>
          <a:prstGeom prst="rect">
            <a:avLst/>
          </a:prstGeom>
        </p:spPr>
      </p:pic>
    </p:spTree>
    <p:extLst>
      <p:ext uri="{BB962C8B-B14F-4D97-AF65-F5344CB8AC3E}">
        <p14:creationId xmlns:p14="http://schemas.microsoft.com/office/powerpoint/2010/main" val="34515116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Coupe</a:t>
            </a:r>
            <a:endParaRPr lang="en-GB" dirty="0"/>
          </a:p>
        </p:txBody>
      </p:sp>
      <p:pic>
        <p:nvPicPr>
          <p:cNvPr id="4" name="Content Placeholder 3"/>
          <p:cNvPicPr>
            <a:picLocks noGrp="1" noChangeAspect="1"/>
          </p:cNvPicPr>
          <p:nvPr>
            <p:ph idx="1"/>
          </p:nvPr>
        </p:nvPicPr>
        <p:blipFill>
          <a:blip r:embed="rId2"/>
          <a:stretch>
            <a:fillRect/>
          </a:stretch>
        </p:blipFill>
        <p:spPr>
          <a:xfrm>
            <a:off x="395536" y="1988840"/>
            <a:ext cx="8351443" cy="4320480"/>
          </a:xfrm>
          <a:prstGeom prst="rect">
            <a:avLst/>
          </a:prstGeom>
        </p:spPr>
      </p:pic>
    </p:spTree>
    <p:extLst>
      <p:ext uri="{BB962C8B-B14F-4D97-AF65-F5344CB8AC3E}">
        <p14:creationId xmlns:p14="http://schemas.microsoft.com/office/powerpoint/2010/main" val="103955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Sport</a:t>
            </a:r>
            <a:endParaRPr lang="en-GB" dirty="0"/>
          </a:p>
        </p:txBody>
      </p:sp>
      <p:pic>
        <p:nvPicPr>
          <p:cNvPr id="4" name="Content Placeholder 3"/>
          <p:cNvPicPr>
            <a:picLocks noGrp="1" noChangeAspect="1"/>
          </p:cNvPicPr>
          <p:nvPr>
            <p:ph idx="1"/>
          </p:nvPr>
        </p:nvPicPr>
        <p:blipFill>
          <a:blip r:embed="rId2"/>
          <a:stretch>
            <a:fillRect/>
          </a:stretch>
        </p:blipFill>
        <p:spPr>
          <a:xfrm>
            <a:off x="323528" y="1988840"/>
            <a:ext cx="8557930" cy="4392488"/>
          </a:xfrm>
          <a:prstGeom prst="rect">
            <a:avLst/>
          </a:prstGeom>
        </p:spPr>
      </p:pic>
    </p:spTree>
    <p:extLst>
      <p:ext uri="{BB962C8B-B14F-4D97-AF65-F5344CB8AC3E}">
        <p14:creationId xmlns:p14="http://schemas.microsoft.com/office/powerpoint/2010/main" val="39290475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04800"/>
            <a:ext cx="8684518" cy="1143000"/>
          </a:xfrm>
        </p:spPr>
        <p:txBody>
          <a:bodyPr/>
          <a:lstStyle/>
          <a:p>
            <a:pPr algn="ctr"/>
            <a:r>
              <a:rPr lang="en-GB" dirty="0" smtClean="0"/>
              <a:t>AbstractVan</a:t>
            </a:r>
            <a:endParaRPr lang="en-GB" dirty="0"/>
          </a:p>
        </p:txBody>
      </p:sp>
      <p:pic>
        <p:nvPicPr>
          <p:cNvPr id="4" name="Content Placeholder 3"/>
          <p:cNvPicPr>
            <a:picLocks noGrp="1" noChangeAspect="1"/>
          </p:cNvPicPr>
          <p:nvPr>
            <p:ph idx="1"/>
          </p:nvPr>
        </p:nvPicPr>
        <p:blipFill>
          <a:blip r:embed="rId2"/>
          <a:stretch>
            <a:fillRect/>
          </a:stretch>
        </p:blipFill>
        <p:spPr>
          <a:xfrm>
            <a:off x="251520" y="1916832"/>
            <a:ext cx="8711137" cy="4608512"/>
          </a:xfrm>
          <a:prstGeom prst="rect">
            <a:avLst/>
          </a:prstGeom>
        </p:spPr>
      </p:pic>
    </p:spTree>
    <p:extLst>
      <p:ext uri="{BB962C8B-B14F-4D97-AF65-F5344CB8AC3E}">
        <p14:creationId xmlns:p14="http://schemas.microsoft.com/office/powerpoint/2010/main" val="41148325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BoxVan</a:t>
            </a:r>
            <a:endParaRPr lang="en-GB" dirty="0"/>
          </a:p>
        </p:txBody>
      </p:sp>
      <p:pic>
        <p:nvPicPr>
          <p:cNvPr id="4" name="Content Placeholder 3"/>
          <p:cNvPicPr>
            <a:picLocks noGrp="1" noChangeAspect="1"/>
          </p:cNvPicPr>
          <p:nvPr>
            <p:ph idx="1"/>
          </p:nvPr>
        </p:nvPicPr>
        <p:blipFill>
          <a:blip r:embed="rId2"/>
          <a:stretch>
            <a:fillRect/>
          </a:stretch>
        </p:blipFill>
        <p:spPr>
          <a:xfrm>
            <a:off x="395536" y="1988840"/>
            <a:ext cx="8545074" cy="4536504"/>
          </a:xfrm>
          <a:prstGeom prst="rect">
            <a:avLst/>
          </a:prstGeom>
        </p:spPr>
      </p:pic>
    </p:spTree>
    <p:extLst>
      <p:ext uri="{BB962C8B-B14F-4D97-AF65-F5344CB8AC3E}">
        <p14:creationId xmlns:p14="http://schemas.microsoft.com/office/powerpoint/2010/main" val="26047550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Pickup</a:t>
            </a:r>
            <a:endParaRPr lang="en-GB" dirty="0"/>
          </a:p>
        </p:txBody>
      </p:sp>
      <p:pic>
        <p:nvPicPr>
          <p:cNvPr id="4" name="Content Placeholder 3"/>
          <p:cNvPicPr>
            <a:picLocks noGrp="1" noChangeAspect="1"/>
          </p:cNvPicPr>
          <p:nvPr>
            <p:ph idx="1"/>
          </p:nvPr>
        </p:nvPicPr>
        <p:blipFill>
          <a:blip r:embed="rId2"/>
          <a:stretch>
            <a:fillRect/>
          </a:stretch>
        </p:blipFill>
        <p:spPr>
          <a:xfrm>
            <a:off x="395536" y="1988840"/>
            <a:ext cx="8424936" cy="4608512"/>
          </a:xfrm>
          <a:prstGeom prst="rect">
            <a:avLst/>
          </a:prstGeom>
        </p:spPr>
      </p:pic>
    </p:spTree>
    <p:extLst>
      <p:ext uri="{BB962C8B-B14F-4D97-AF65-F5344CB8AC3E}">
        <p14:creationId xmlns:p14="http://schemas.microsoft.com/office/powerpoint/2010/main" val="612384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Abstract Factory Pattern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30456212"/>
              </p:ext>
            </p:extLst>
          </p:nvPr>
        </p:nvGraphicFramePr>
        <p:xfrm>
          <a:off x="539552" y="2017713"/>
          <a:ext cx="8415536" cy="1010920"/>
        </p:xfrm>
        <a:graphic>
          <a:graphicData uri="http://schemas.openxmlformats.org/drawingml/2006/table">
            <a:tbl>
              <a:tblPr firstRow="1" bandRow="1">
                <a:tableStyleId>{5C22544A-7EE6-4342-B048-85BDC9FD1C3A}</a:tableStyleId>
              </a:tblPr>
              <a:tblGrid>
                <a:gridCol w="1584176">
                  <a:extLst>
                    <a:ext uri="{9D8B030D-6E8A-4147-A177-3AD203B41FA5}">
                      <a16:colId xmlns:a16="http://schemas.microsoft.com/office/drawing/2014/main" val="3759557713"/>
                    </a:ext>
                  </a:extLst>
                </a:gridCol>
                <a:gridCol w="6831360">
                  <a:extLst>
                    <a:ext uri="{9D8B030D-6E8A-4147-A177-3AD203B41FA5}">
                      <a16:colId xmlns:a16="http://schemas.microsoft.com/office/drawing/2014/main" val="351033784"/>
                    </a:ext>
                  </a:extLst>
                </a:gridCol>
              </a:tblGrid>
              <a:tr h="370840">
                <a:tc>
                  <a:txBody>
                    <a:bodyPr/>
                    <a:lstStyle/>
                    <a:p>
                      <a:r>
                        <a:rPr lang="en-GB" dirty="0" smtClean="0"/>
                        <a:t>Type</a:t>
                      </a:r>
                      <a:endParaRPr lang="en-GB" dirty="0"/>
                    </a:p>
                  </a:txBody>
                  <a:tcPr/>
                </a:tc>
                <a:tc>
                  <a:txBody>
                    <a:bodyPr/>
                    <a:lstStyle/>
                    <a:p>
                      <a:r>
                        <a:rPr lang="en-GB" dirty="0" smtClean="0"/>
                        <a:t>Purpose</a:t>
                      </a:r>
                      <a:endParaRPr lang="en-GB" dirty="0"/>
                    </a:p>
                  </a:txBody>
                  <a:tcPr/>
                </a:tc>
                <a:extLst>
                  <a:ext uri="{0D108BD9-81ED-4DB2-BD59-A6C34878D82A}">
                    <a16:rowId xmlns:a16="http://schemas.microsoft.com/office/drawing/2014/main" val="1015785325"/>
                  </a:ext>
                </a:extLst>
              </a:tr>
              <a:tr h="370840">
                <a:tc>
                  <a:txBody>
                    <a:bodyPr/>
                    <a:lstStyle/>
                    <a:p>
                      <a:r>
                        <a:rPr lang="en-GB" dirty="0" smtClean="0"/>
                        <a:t>Creational</a:t>
                      </a:r>
                      <a:endParaRPr lang="en-GB" dirty="0"/>
                    </a:p>
                  </a:txBody>
                  <a:tcPr/>
                </a:tc>
                <a:tc>
                  <a:txBody>
                    <a:bodyPr/>
                    <a:lstStyle/>
                    <a:p>
                      <a:r>
                        <a:rPr lang="en-GB" dirty="0" smtClean="0"/>
                        <a:t>Provide an interface for creating families of related or dependent objects without specifying their concrete classes.</a:t>
                      </a:r>
                      <a:endParaRPr lang="en-GB" dirty="0"/>
                    </a:p>
                  </a:txBody>
                  <a:tcPr/>
                </a:tc>
                <a:extLst>
                  <a:ext uri="{0D108BD9-81ED-4DB2-BD59-A6C34878D82A}">
                    <a16:rowId xmlns:a16="http://schemas.microsoft.com/office/drawing/2014/main" val="1981842496"/>
                  </a:ext>
                </a:extLst>
              </a:tr>
            </a:tbl>
          </a:graphicData>
        </a:graphic>
      </p:graphicFrame>
    </p:spTree>
    <p:extLst>
      <p:ext uri="{BB962C8B-B14F-4D97-AF65-F5344CB8AC3E}">
        <p14:creationId xmlns:p14="http://schemas.microsoft.com/office/powerpoint/2010/main" val="19309508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4706" y="116631"/>
            <a:ext cx="8867773" cy="6048673"/>
          </a:xfrm>
          <a:prstGeom prst="rect">
            <a:avLst/>
          </a:prstGeom>
        </p:spPr>
      </p:pic>
      <p:sp>
        <p:nvSpPr>
          <p:cNvPr id="3" name="TextBox 2"/>
          <p:cNvSpPr txBox="1"/>
          <p:nvPr/>
        </p:nvSpPr>
        <p:spPr>
          <a:xfrm>
            <a:off x="539552" y="6165304"/>
            <a:ext cx="8484310" cy="307777"/>
          </a:xfrm>
          <a:prstGeom prst="rect">
            <a:avLst/>
          </a:prstGeom>
          <a:noFill/>
        </p:spPr>
        <p:txBody>
          <a:bodyPr wrap="none" rtlCol="0">
            <a:spAutoFit/>
          </a:bodyPr>
          <a:lstStyle/>
          <a:p>
            <a:r>
              <a:rPr lang="en-GB" sz="1400" dirty="0"/>
              <a:t>Bevis, Tony (2012-10-31T22:58:59). Java Design Pattern Essentials . Ability First Limited. Kindle Edition. </a:t>
            </a:r>
          </a:p>
        </p:txBody>
      </p:sp>
    </p:spTree>
    <p:extLst>
      <p:ext uri="{BB962C8B-B14F-4D97-AF65-F5344CB8AC3E}">
        <p14:creationId xmlns:p14="http://schemas.microsoft.com/office/powerpoint/2010/main" val="42410948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Body Hierarchy</a:t>
            </a:r>
            <a:endParaRPr lang="en-GB" dirty="0"/>
          </a:p>
        </p:txBody>
      </p:sp>
      <p:pic>
        <p:nvPicPr>
          <p:cNvPr id="4" name="Content Placeholder 3"/>
          <p:cNvPicPr>
            <a:picLocks noGrp="1" noChangeAspect="1"/>
          </p:cNvPicPr>
          <p:nvPr>
            <p:ph idx="1"/>
          </p:nvPr>
        </p:nvPicPr>
        <p:blipFill>
          <a:blip r:embed="rId2"/>
          <a:stretch>
            <a:fillRect/>
          </a:stretch>
        </p:blipFill>
        <p:spPr>
          <a:xfrm>
            <a:off x="395536" y="1844824"/>
            <a:ext cx="8352928" cy="1278986"/>
          </a:xfrm>
          <a:prstGeom prst="rect">
            <a:avLst/>
          </a:prstGeom>
        </p:spPr>
      </p:pic>
      <p:pic>
        <p:nvPicPr>
          <p:cNvPr id="5" name="Picture 4"/>
          <p:cNvPicPr>
            <a:picLocks noChangeAspect="1"/>
          </p:cNvPicPr>
          <p:nvPr/>
        </p:nvPicPr>
        <p:blipFill>
          <a:blip r:embed="rId3"/>
          <a:stretch>
            <a:fillRect/>
          </a:stretch>
        </p:blipFill>
        <p:spPr>
          <a:xfrm>
            <a:off x="395536" y="3212976"/>
            <a:ext cx="8352928" cy="1512168"/>
          </a:xfrm>
          <a:prstGeom prst="rect">
            <a:avLst/>
          </a:prstGeom>
        </p:spPr>
      </p:pic>
      <p:pic>
        <p:nvPicPr>
          <p:cNvPr id="6" name="Picture 5"/>
          <p:cNvPicPr>
            <a:picLocks noChangeAspect="1"/>
          </p:cNvPicPr>
          <p:nvPr/>
        </p:nvPicPr>
        <p:blipFill>
          <a:blip r:embed="rId4"/>
          <a:stretch>
            <a:fillRect/>
          </a:stretch>
        </p:blipFill>
        <p:spPr>
          <a:xfrm>
            <a:off x="395536" y="4903476"/>
            <a:ext cx="8352928" cy="1584176"/>
          </a:xfrm>
          <a:prstGeom prst="rect">
            <a:avLst/>
          </a:prstGeom>
        </p:spPr>
      </p:pic>
    </p:spTree>
    <p:extLst>
      <p:ext uri="{BB962C8B-B14F-4D97-AF65-F5344CB8AC3E}">
        <p14:creationId xmlns:p14="http://schemas.microsoft.com/office/powerpoint/2010/main" val="10941305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Chassis Hierarchy</a:t>
            </a:r>
            <a:endParaRPr lang="en-GB" dirty="0"/>
          </a:p>
        </p:txBody>
      </p:sp>
      <p:pic>
        <p:nvPicPr>
          <p:cNvPr id="4" name="Content Placeholder 3"/>
          <p:cNvPicPr>
            <a:picLocks noGrp="1" noChangeAspect="1"/>
          </p:cNvPicPr>
          <p:nvPr>
            <p:ph idx="1"/>
          </p:nvPr>
        </p:nvPicPr>
        <p:blipFill>
          <a:blip r:embed="rId2"/>
          <a:stretch>
            <a:fillRect/>
          </a:stretch>
        </p:blipFill>
        <p:spPr>
          <a:xfrm>
            <a:off x="467544" y="1670239"/>
            <a:ext cx="8280920" cy="1368152"/>
          </a:xfrm>
          <a:prstGeom prst="rect">
            <a:avLst/>
          </a:prstGeom>
        </p:spPr>
      </p:pic>
      <p:pic>
        <p:nvPicPr>
          <p:cNvPr id="5" name="Picture 4"/>
          <p:cNvPicPr>
            <a:picLocks noChangeAspect="1"/>
          </p:cNvPicPr>
          <p:nvPr/>
        </p:nvPicPr>
        <p:blipFill>
          <a:blip r:embed="rId3"/>
          <a:stretch>
            <a:fillRect/>
          </a:stretch>
        </p:blipFill>
        <p:spPr>
          <a:xfrm>
            <a:off x="467544" y="3161687"/>
            <a:ext cx="8280920" cy="1656184"/>
          </a:xfrm>
          <a:prstGeom prst="rect">
            <a:avLst/>
          </a:prstGeom>
        </p:spPr>
      </p:pic>
      <p:pic>
        <p:nvPicPr>
          <p:cNvPr id="6" name="Picture 5"/>
          <p:cNvPicPr>
            <a:picLocks noChangeAspect="1"/>
          </p:cNvPicPr>
          <p:nvPr/>
        </p:nvPicPr>
        <p:blipFill>
          <a:blip r:embed="rId4"/>
          <a:stretch>
            <a:fillRect/>
          </a:stretch>
        </p:blipFill>
        <p:spPr>
          <a:xfrm>
            <a:off x="395536" y="4941168"/>
            <a:ext cx="8352928" cy="1656184"/>
          </a:xfrm>
          <a:prstGeom prst="rect">
            <a:avLst/>
          </a:prstGeom>
        </p:spPr>
      </p:pic>
    </p:spTree>
    <p:extLst>
      <p:ext uri="{BB962C8B-B14F-4D97-AF65-F5344CB8AC3E}">
        <p14:creationId xmlns:p14="http://schemas.microsoft.com/office/powerpoint/2010/main" val="17328952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Windows Hierarchy</a:t>
            </a:r>
            <a:endParaRPr lang="en-GB" dirty="0"/>
          </a:p>
        </p:txBody>
      </p:sp>
      <p:pic>
        <p:nvPicPr>
          <p:cNvPr id="4" name="Content Placeholder 3"/>
          <p:cNvPicPr>
            <a:picLocks noGrp="1" noChangeAspect="1"/>
          </p:cNvPicPr>
          <p:nvPr>
            <p:ph idx="1"/>
          </p:nvPr>
        </p:nvPicPr>
        <p:blipFill>
          <a:blip r:embed="rId2"/>
          <a:stretch>
            <a:fillRect/>
          </a:stretch>
        </p:blipFill>
        <p:spPr>
          <a:xfrm>
            <a:off x="251520" y="1772816"/>
            <a:ext cx="8684517" cy="1440160"/>
          </a:xfrm>
          <a:prstGeom prst="rect">
            <a:avLst/>
          </a:prstGeom>
        </p:spPr>
      </p:pic>
      <p:pic>
        <p:nvPicPr>
          <p:cNvPr id="5" name="Picture 4"/>
          <p:cNvPicPr>
            <a:picLocks noChangeAspect="1"/>
          </p:cNvPicPr>
          <p:nvPr/>
        </p:nvPicPr>
        <p:blipFill>
          <a:blip r:embed="rId3"/>
          <a:stretch>
            <a:fillRect/>
          </a:stretch>
        </p:blipFill>
        <p:spPr>
          <a:xfrm>
            <a:off x="251520" y="3229671"/>
            <a:ext cx="8684517" cy="1656184"/>
          </a:xfrm>
          <a:prstGeom prst="rect">
            <a:avLst/>
          </a:prstGeom>
        </p:spPr>
      </p:pic>
      <p:pic>
        <p:nvPicPr>
          <p:cNvPr id="6" name="Picture 5"/>
          <p:cNvPicPr>
            <a:picLocks noChangeAspect="1"/>
          </p:cNvPicPr>
          <p:nvPr/>
        </p:nvPicPr>
        <p:blipFill>
          <a:blip r:embed="rId4"/>
          <a:stretch>
            <a:fillRect/>
          </a:stretch>
        </p:blipFill>
        <p:spPr>
          <a:xfrm>
            <a:off x="251520" y="4926032"/>
            <a:ext cx="8684517" cy="1671320"/>
          </a:xfrm>
          <a:prstGeom prst="rect">
            <a:avLst/>
          </a:prstGeom>
        </p:spPr>
      </p:pic>
    </p:spTree>
    <p:extLst>
      <p:ext uri="{BB962C8B-B14F-4D97-AF65-F5344CB8AC3E}">
        <p14:creationId xmlns:p14="http://schemas.microsoft.com/office/powerpoint/2010/main" val="35121966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err="1" smtClean="0"/>
              <a:t>AbstractVehicleFactory</a:t>
            </a:r>
            <a:endParaRPr lang="en-GB" dirty="0"/>
          </a:p>
        </p:txBody>
      </p:sp>
      <p:pic>
        <p:nvPicPr>
          <p:cNvPr id="4" name="Content Placeholder 3"/>
          <p:cNvPicPr>
            <a:picLocks noGrp="1" noChangeAspect="1"/>
          </p:cNvPicPr>
          <p:nvPr>
            <p:ph idx="1"/>
          </p:nvPr>
        </p:nvPicPr>
        <p:blipFill>
          <a:blip r:embed="rId2"/>
          <a:stretch>
            <a:fillRect/>
          </a:stretch>
        </p:blipFill>
        <p:spPr>
          <a:xfrm>
            <a:off x="251520" y="1447800"/>
            <a:ext cx="8687702" cy="5149552"/>
          </a:xfrm>
          <a:prstGeom prst="rect">
            <a:avLst/>
          </a:prstGeom>
        </p:spPr>
      </p:pic>
    </p:spTree>
    <p:extLst>
      <p:ext uri="{BB962C8B-B14F-4D97-AF65-F5344CB8AC3E}">
        <p14:creationId xmlns:p14="http://schemas.microsoft.com/office/powerpoint/2010/main" val="16266053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err="1" smtClean="0"/>
              <a:t>CarFactory</a:t>
            </a:r>
            <a:r>
              <a:rPr lang="en-GB" dirty="0" smtClean="0"/>
              <a:t> and </a:t>
            </a:r>
            <a:r>
              <a:rPr lang="en-GB" dirty="0" err="1" smtClean="0"/>
              <a:t>VanFactory</a:t>
            </a:r>
            <a:endParaRPr lang="en-GB" dirty="0"/>
          </a:p>
        </p:txBody>
      </p:sp>
      <p:pic>
        <p:nvPicPr>
          <p:cNvPr id="4" name="Content Placeholder 3"/>
          <p:cNvPicPr>
            <a:picLocks noGrp="1" noChangeAspect="1"/>
          </p:cNvPicPr>
          <p:nvPr>
            <p:ph idx="1"/>
          </p:nvPr>
        </p:nvPicPr>
        <p:blipFill>
          <a:blip r:embed="rId2"/>
          <a:stretch>
            <a:fillRect/>
          </a:stretch>
        </p:blipFill>
        <p:spPr>
          <a:xfrm>
            <a:off x="323528" y="1447800"/>
            <a:ext cx="8424936" cy="2701280"/>
          </a:xfrm>
          <a:prstGeom prst="rect">
            <a:avLst/>
          </a:prstGeom>
        </p:spPr>
      </p:pic>
      <p:pic>
        <p:nvPicPr>
          <p:cNvPr id="5" name="Picture 4"/>
          <p:cNvPicPr>
            <a:picLocks noChangeAspect="1"/>
          </p:cNvPicPr>
          <p:nvPr/>
        </p:nvPicPr>
        <p:blipFill>
          <a:blip r:embed="rId3"/>
          <a:stretch>
            <a:fillRect/>
          </a:stretch>
        </p:blipFill>
        <p:spPr>
          <a:xfrm>
            <a:off x="323528" y="4221087"/>
            <a:ext cx="8424936" cy="2488411"/>
          </a:xfrm>
          <a:prstGeom prst="rect">
            <a:avLst/>
          </a:prstGeom>
        </p:spPr>
      </p:pic>
    </p:spTree>
    <p:extLst>
      <p:ext uri="{BB962C8B-B14F-4D97-AF65-F5344CB8AC3E}">
        <p14:creationId xmlns:p14="http://schemas.microsoft.com/office/powerpoint/2010/main" val="24678970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675928"/>
          </a:xfrm>
        </p:spPr>
        <p:txBody>
          <a:bodyPr/>
          <a:lstStyle/>
          <a:p>
            <a:pPr algn="ctr"/>
            <a:r>
              <a:rPr lang="en-GB" dirty="0" smtClean="0"/>
              <a:t>How Clients use </a:t>
            </a:r>
            <a:r>
              <a:rPr lang="en-GB" dirty="0" err="1" smtClean="0"/>
              <a:t>AbstractFactory</a:t>
            </a:r>
            <a:endParaRPr lang="en-GB" dirty="0"/>
          </a:p>
        </p:txBody>
      </p:sp>
      <p:pic>
        <p:nvPicPr>
          <p:cNvPr id="4" name="Content Placeholder 3"/>
          <p:cNvPicPr>
            <a:picLocks noGrp="1" noChangeAspect="1"/>
          </p:cNvPicPr>
          <p:nvPr>
            <p:ph idx="1"/>
          </p:nvPr>
        </p:nvPicPr>
        <p:blipFill>
          <a:blip r:embed="rId2"/>
          <a:stretch>
            <a:fillRect/>
          </a:stretch>
        </p:blipFill>
        <p:spPr>
          <a:xfrm>
            <a:off x="179512" y="996198"/>
            <a:ext cx="8756526" cy="5516685"/>
          </a:xfrm>
          <a:prstGeom prst="rect">
            <a:avLst/>
          </a:prstGeom>
        </p:spPr>
      </p:pic>
    </p:spTree>
    <p:extLst>
      <p:ext uri="{BB962C8B-B14F-4D97-AF65-F5344CB8AC3E}">
        <p14:creationId xmlns:p14="http://schemas.microsoft.com/office/powerpoint/2010/main" val="364163771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Sample Output</a:t>
            </a:r>
            <a:endParaRPr lang="en-GB" dirty="0"/>
          </a:p>
        </p:txBody>
      </p:sp>
      <p:pic>
        <p:nvPicPr>
          <p:cNvPr id="4" name="Content Placeholder 3"/>
          <p:cNvPicPr>
            <a:picLocks noGrp="1" noChangeAspect="1"/>
          </p:cNvPicPr>
          <p:nvPr>
            <p:ph idx="1"/>
          </p:nvPr>
        </p:nvPicPr>
        <p:blipFill>
          <a:blip r:embed="rId2"/>
          <a:stretch>
            <a:fillRect/>
          </a:stretch>
        </p:blipFill>
        <p:spPr>
          <a:xfrm>
            <a:off x="1475656" y="2348880"/>
            <a:ext cx="6336704" cy="3036703"/>
          </a:xfrm>
          <a:prstGeom prst="rect">
            <a:avLst/>
          </a:prstGeom>
        </p:spPr>
      </p:pic>
    </p:spTree>
    <p:extLst>
      <p:ext uri="{BB962C8B-B14F-4D97-AF65-F5344CB8AC3E}">
        <p14:creationId xmlns:p14="http://schemas.microsoft.com/office/powerpoint/2010/main" val="26530663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Adapter Template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89127371"/>
              </p:ext>
            </p:extLst>
          </p:nvPr>
        </p:nvGraphicFramePr>
        <p:xfrm>
          <a:off x="611560" y="2017713"/>
          <a:ext cx="8343528" cy="1833880"/>
        </p:xfrm>
        <a:graphic>
          <a:graphicData uri="http://schemas.openxmlformats.org/drawingml/2006/table">
            <a:tbl>
              <a:tblPr firstRow="1" bandRow="1">
                <a:tableStyleId>{5C22544A-7EE6-4342-B048-85BDC9FD1C3A}</a:tableStyleId>
              </a:tblPr>
              <a:tblGrid>
                <a:gridCol w="1705882">
                  <a:extLst>
                    <a:ext uri="{9D8B030D-6E8A-4147-A177-3AD203B41FA5}">
                      <a16:colId xmlns:a16="http://schemas.microsoft.com/office/drawing/2014/main" val="303391877"/>
                    </a:ext>
                  </a:extLst>
                </a:gridCol>
                <a:gridCol w="6637646">
                  <a:extLst>
                    <a:ext uri="{9D8B030D-6E8A-4147-A177-3AD203B41FA5}">
                      <a16:colId xmlns:a16="http://schemas.microsoft.com/office/drawing/2014/main" val="4257444002"/>
                    </a:ext>
                  </a:extLst>
                </a:gridCol>
              </a:tblGrid>
              <a:tr h="370840">
                <a:tc>
                  <a:txBody>
                    <a:bodyPr/>
                    <a:lstStyle/>
                    <a:p>
                      <a:r>
                        <a:rPr lang="en-GB" dirty="0" smtClean="0"/>
                        <a:t>Type</a:t>
                      </a:r>
                      <a:endParaRPr lang="en-GB" dirty="0"/>
                    </a:p>
                  </a:txBody>
                  <a:tcPr/>
                </a:tc>
                <a:tc>
                  <a:txBody>
                    <a:bodyPr/>
                    <a:lstStyle/>
                    <a:p>
                      <a:r>
                        <a:rPr lang="en-GB" dirty="0" smtClean="0"/>
                        <a:t>Purpose</a:t>
                      </a:r>
                      <a:endParaRPr lang="en-GB" dirty="0"/>
                    </a:p>
                  </a:txBody>
                  <a:tcPr/>
                </a:tc>
                <a:extLst>
                  <a:ext uri="{0D108BD9-81ED-4DB2-BD59-A6C34878D82A}">
                    <a16:rowId xmlns:a16="http://schemas.microsoft.com/office/drawing/2014/main" val="2641838237"/>
                  </a:ext>
                </a:extLst>
              </a:tr>
              <a:tr h="370840">
                <a:tc>
                  <a:txBody>
                    <a:bodyPr/>
                    <a:lstStyle/>
                    <a:p>
                      <a:r>
                        <a:rPr lang="en-GB" dirty="0" smtClean="0"/>
                        <a:t>Structural</a:t>
                      </a:r>
                      <a:endParaRPr lang="en-GB" dirty="0"/>
                    </a:p>
                  </a:txBody>
                  <a:tcPr/>
                </a:tc>
                <a:tc>
                  <a:txBody>
                    <a:bodyPr/>
                    <a:lstStyle/>
                    <a:p>
                      <a:r>
                        <a:rPr lang="en-GB" dirty="0" smtClean="0"/>
                        <a:t>To convert the interface of a class into another interface that the clients are expecting.</a:t>
                      </a:r>
                    </a:p>
                    <a:p>
                      <a:endParaRPr lang="en-GB" dirty="0" smtClean="0"/>
                    </a:p>
                    <a:p>
                      <a:r>
                        <a:rPr lang="en-GB" dirty="0" smtClean="0"/>
                        <a:t>The Adapter lets classes work together that couldn’t otherwise because of incompatible interfaces</a:t>
                      </a:r>
                      <a:endParaRPr lang="en-GB" dirty="0"/>
                    </a:p>
                  </a:txBody>
                  <a:tcPr/>
                </a:tc>
                <a:extLst>
                  <a:ext uri="{0D108BD9-81ED-4DB2-BD59-A6C34878D82A}">
                    <a16:rowId xmlns:a16="http://schemas.microsoft.com/office/drawing/2014/main" val="821625329"/>
                  </a:ext>
                </a:extLst>
              </a:tr>
            </a:tbl>
          </a:graphicData>
        </a:graphic>
      </p:graphicFrame>
    </p:spTree>
    <p:extLst>
      <p:ext uri="{BB962C8B-B14F-4D97-AF65-F5344CB8AC3E}">
        <p14:creationId xmlns:p14="http://schemas.microsoft.com/office/powerpoint/2010/main" val="2041798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2"/>
            <a:ext cx="9013944" cy="5904656"/>
          </a:xfrm>
          <a:prstGeom prst="rect">
            <a:avLst/>
          </a:prstGeom>
        </p:spPr>
      </p:pic>
      <p:sp>
        <p:nvSpPr>
          <p:cNvPr id="5" name="TextBox 4"/>
          <p:cNvSpPr txBox="1"/>
          <p:nvPr/>
        </p:nvSpPr>
        <p:spPr>
          <a:xfrm>
            <a:off x="395536" y="1628800"/>
            <a:ext cx="3456384" cy="461665"/>
          </a:xfrm>
          <a:prstGeom prst="rect">
            <a:avLst/>
          </a:prstGeom>
          <a:solidFill>
            <a:srgbClr val="FFC000"/>
          </a:solidFill>
        </p:spPr>
        <p:txBody>
          <a:bodyPr wrap="square" rtlCol="0">
            <a:spAutoFit/>
          </a:bodyPr>
          <a:lstStyle/>
          <a:p>
            <a:r>
              <a:rPr lang="en-GB" dirty="0" smtClean="0"/>
              <a:t>Adapter Class Hierarchy</a:t>
            </a:r>
            <a:endParaRPr lang="en-GB" dirty="0"/>
          </a:p>
        </p:txBody>
      </p:sp>
      <p:sp>
        <p:nvSpPr>
          <p:cNvPr id="6" name="TextBox 5"/>
          <p:cNvSpPr txBox="1"/>
          <p:nvPr/>
        </p:nvSpPr>
        <p:spPr>
          <a:xfrm>
            <a:off x="539552" y="6165304"/>
            <a:ext cx="8484310" cy="307777"/>
          </a:xfrm>
          <a:prstGeom prst="rect">
            <a:avLst/>
          </a:prstGeom>
          <a:noFill/>
        </p:spPr>
        <p:txBody>
          <a:bodyPr wrap="none" rtlCol="0">
            <a:spAutoFit/>
          </a:bodyPr>
          <a:lstStyle/>
          <a:p>
            <a:r>
              <a:rPr lang="en-GB" sz="1400" dirty="0"/>
              <a:t>Bevis, Tony (2012-10-31T22:58:59). Java Design Pattern Essentials . Ability First Limited. Kindle Edition. </a:t>
            </a:r>
          </a:p>
        </p:txBody>
      </p:sp>
    </p:spTree>
    <p:extLst>
      <p:ext uri="{BB962C8B-B14F-4D97-AF65-F5344CB8AC3E}">
        <p14:creationId xmlns:p14="http://schemas.microsoft.com/office/powerpoint/2010/main" val="1520402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Engine Interface</a:t>
            </a:r>
            <a:endParaRPr lang="en-GB" dirty="0"/>
          </a:p>
        </p:txBody>
      </p:sp>
      <p:pic>
        <p:nvPicPr>
          <p:cNvPr id="4" name="Content Placeholder 3"/>
          <p:cNvPicPr>
            <a:picLocks noGrp="1" noChangeAspect="1"/>
          </p:cNvPicPr>
          <p:nvPr>
            <p:ph idx="1"/>
          </p:nvPr>
        </p:nvPicPr>
        <p:blipFill>
          <a:blip r:embed="rId2"/>
          <a:stretch>
            <a:fillRect/>
          </a:stretch>
        </p:blipFill>
        <p:spPr>
          <a:xfrm>
            <a:off x="539552" y="2348880"/>
            <a:ext cx="8064896" cy="2016224"/>
          </a:xfrm>
          <a:prstGeom prst="rect">
            <a:avLst/>
          </a:prstGeom>
        </p:spPr>
      </p:pic>
    </p:spTree>
    <p:extLst>
      <p:ext uri="{BB962C8B-B14F-4D97-AF65-F5344CB8AC3E}">
        <p14:creationId xmlns:p14="http://schemas.microsoft.com/office/powerpoint/2010/main" val="25878415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107504" y="188640"/>
            <a:ext cx="8856984" cy="6521100"/>
          </a:xfrm>
          <a:prstGeom prst="rect">
            <a:avLst/>
          </a:prstGeom>
        </p:spPr>
      </p:pic>
      <p:sp>
        <p:nvSpPr>
          <p:cNvPr id="3" name="TextBox 2"/>
          <p:cNvSpPr txBox="1"/>
          <p:nvPr/>
        </p:nvSpPr>
        <p:spPr>
          <a:xfrm>
            <a:off x="5508104" y="3068960"/>
            <a:ext cx="3024336" cy="461665"/>
          </a:xfrm>
          <a:prstGeom prst="rect">
            <a:avLst/>
          </a:prstGeom>
          <a:noFill/>
        </p:spPr>
        <p:txBody>
          <a:bodyPr wrap="square" rtlCol="0">
            <a:spAutoFit/>
          </a:bodyPr>
          <a:lstStyle/>
          <a:p>
            <a:r>
              <a:rPr lang="en-GB" dirty="0" smtClean="0">
                <a:solidFill>
                  <a:schemeClr val="bg1"/>
                </a:solidFill>
              </a:rPr>
              <a:t>AbstractEngine Class</a:t>
            </a:r>
            <a:endParaRPr lang="en-GB" dirty="0">
              <a:solidFill>
                <a:schemeClr val="bg1"/>
              </a:solidFill>
            </a:endParaRPr>
          </a:p>
        </p:txBody>
      </p:sp>
    </p:spTree>
    <p:extLst>
      <p:ext uri="{BB962C8B-B14F-4D97-AF65-F5344CB8AC3E}">
        <p14:creationId xmlns:p14="http://schemas.microsoft.com/office/powerpoint/2010/main" val="27016326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107504" y="260648"/>
            <a:ext cx="8640960" cy="3384376"/>
          </a:xfrm>
          <a:prstGeom prst="rect">
            <a:avLst/>
          </a:prstGeom>
        </p:spPr>
      </p:pic>
      <p:pic>
        <p:nvPicPr>
          <p:cNvPr id="4" name="Picture 3"/>
          <p:cNvPicPr>
            <a:picLocks noChangeAspect="1"/>
          </p:cNvPicPr>
          <p:nvPr/>
        </p:nvPicPr>
        <p:blipFill>
          <a:blip r:embed="rId3"/>
          <a:stretch>
            <a:fillRect/>
          </a:stretch>
        </p:blipFill>
        <p:spPr>
          <a:xfrm>
            <a:off x="107504" y="3789040"/>
            <a:ext cx="8640960" cy="2668825"/>
          </a:xfrm>
          <a:prstGeom prst="rect">
            <a:avLst/>
          </a:prstGeom>
        </p:spPr>
      </p:pic>
      <p:sp>
        <p:nvSpPr>
          <p:cNvPr id="5" name="TextBox 4"/>
          <p:cNvSpPr txBox="1"/>
          <p:nvPr/>
        </p:nvSpPr>
        <p:spPr>
          <a:xfrm>
            <a:off x="5292080" y="2708920"/>
            <a:ext cx="3600400" cy="461665"/>
          </a:xfrm>
          <a:prstGeom prst="rect">
            <a:avLst/>
          </a:prstGeom>
          <a:noFill/>
        </p:spPr>
        <p:txBody>
          <a:bodyPr wrap="square" rtlCol="0">
            <a:spAutoFit/>
          </a:bodyPr>
          <a:lstStyle/>
          <a:p>
            <a:r>
              <a:rPr lang="en-GB" dirty="0" smtClean="0">
                <a:solidFill>
                  <a:schemeClr val="bg1"/>
                </a:solidFill>
              </a:rPr>
              <a:t>StandardEngine Class</a:t>
            </a:r>
            <a:endParaRPr lang="en-GB" dirty="0">
              <a:solidFill>
                <a:schemeClr val="bg1"/>
              </a:solidFill>
            </a:endParaRPr>
          </a:p>
        </p:txBody>
      </p:sp>
      <p:sp>
        <p:nvSpPr>
          <p:cNvPr id="6" name="TextBox 5"/>
          <p:cNvSpPr txBox="1"/>
          <p:nvPr/>
        </p:nvSpPr>
        <p:spPr>
          <a:xfrm>
            <a:off x="5724128" y="5733256"/>
            <a:ext cx="2736304" cy="461665"/>
          </a:xfrm>
          <a:prstGeom prst="rect">
            <a:avLst/>
          </a:prstGeom>
          <a:noFill/>
        </p:spPr>
        <p:txBody>
          <a:bodyPr wrap="square" rtlCol="0">
            <a:spAutoFit/>
          </a:bodyPr>
          <a:lstStyle/>
          <a:p>
            <a:r>
              <a:rPr lang="en-GB" dirty="0" smtClean="0">
                <a:solidFill>
                  <a:schemeClr val="bg1"/>
                </a:solidFill>
              </a:rPr>
              <a:t>TurboEngine Class</a:t>
            </a:r>
            <a:endParaRPr lang="en-GB" dirty="0">
              <a:solidFill>
                <a:schemeClr val="bg1"/>
              </a:solidFill>
            </a:endParaRPr>
          </a:p>
        </p:txBody>
      </p:sp>
    </p:spTree>
    <p:extLst>
      <p:ext uri="{BB962C8B-B14F-4D97-AF65-F5344CB8AC3E}">
        <p14:creationId xmlns:p14="http://schemas.microsoft.com/office/powerpoint/2010/main" val="11472425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88640"/>
            <a:ext cx="8784976" cy="6150087"/>
          </a:xfrm>
          <a:prstGeom prst="rect">
            <a:avLst/>
          </a:prstGeom>
        </p:spPr>
      </p:pic>
      <p:sp>
        <p:nvSpPr>
          <p:cNvPr id="3" name="TextBox 2"/>
          <p:cNvSpPr txBox="1"/>
          <p:nvPr/>
        </p:nvSpPr>
        <p:spPr>
          <a:xfrm>
            <a:off x="5220072" y="332656"/>
            <a:ext cx="3600400" cy="461665"/>
          </a:xfrm>
          <a:prstGeom prst="rect">
            <a:avLst/>
          </a:prstGeom>
          <a:noFill/>
        </p:spPr>
        <p:txBody>
          <a:bodyPr wrap="square" rtlCol="0">
            <a:spAutoFit/>
          </a:bodyPr>
          <a:lstStyle/>
          <a:p>
            <a:r>
              <a:rPr lang="en-GB" dirty="0" smtClean="0">
                <a:solidFill>
                  <a:schemeClr val="bg1"/>
                </a:solidFill>
              </a:rPr>
              <a:t>SuperGreenEngine Class</a:t>
            </a:r>
            <a:endParaRPr lang="en-GB" dirty="0">
              <a:solidFill>
                <a:schemeClr val="bg1"/>
              </a:solidFill>
            </a:endParaRPr>
          </a:p>
        </p:txBody>
      </p:sp>
      <p:sp>
        <p:nvSpPr>
          <p:cNvPr id="5" name="TextBox 4"/>
          <p:cNvSpPr txBox="1"/>
          <p:nvPr/>
        </p:nvSpPr>
        <p:spPr>
          <a:xfrm>
            <a:off x="1812994" y="5805264"/>
            <a:ext cx="7056784" cy="461665"/>
          </a:xfrm>
          <a:prstGeom prst="rect">
            <a:avLst/>
          </a:prstGeom>
          <a:noFill/>
        </p:spPr>
        <p:txBody>
          <a:bodyPr wrap="square" rtlCol="0">
            <a:spAutoFit/>
          </a:bodyPr>
          <a:lstStyle/>
          <a:p>
            <a:r>
              <a:rPr lang="en-GB" dirty="0" smtClean="0">
                <a:solidFill>
                  <a:schemeClr val="bg1"/>
                </a:solidFill>
              </a:rPr>
              <a:t>Incompatible Class that Requires an Adapter Class</a:t>
            </a:r>
            <a:endParaRPr lang="en-GB" dirty="0">
              <a:solidFill>
                <a:schemeClr val="bg1"/>
              </a:solidFill>
            </a:endParaRPr>
          </a:p>
        </p:txBody>
      </p:sp>
    </p:spTree>
    <p:extLst>
      <p:ext uri="{BB962C8B-B14F-4D97-AF65-F5344CB8AC3E}">
        <p14:creationId xmlns:p14="http://schemas.microsoft.com/office/powerpoint/2010/main" val="2099354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179512" y="188640"/>
            <a:ext cx="8756526" cy="6264696"/>
          </a:xfrm>
          <a:prstGeom prst="rect">
            <a:avLst/>
          </a:prstGeom>
        </p:spPr>
      </p:pic>
      <p:sp>
        <p:nvSpPr>
          <p:cNvPr id="5" name="TextBox 4"/>
          <p:cNvSpPr txBox="1"/>
          <p:nvPr/>
        </p:nvSpPr>
        <p:spPr>
          <a:xfrm>
            <a:off x="3779912" y="4005064"/>
            <a:ext cx="4536504" cy="461665"/>
          </a:xfrm>
          <a:prstGeom prst="rect">
            <a:avLst/>
          </a:prstGeom>
          <a:noFill/>
        </p:spPr>
        <p:txBody>
          <a:bodyPr wrap="square" rtlCol="0">
            <a:spAutoFit/>
          </a:bodyPr>
          <a:lstStyle/>
          <a:p>
            <a:r>
              <a:rPr lang="en-GB" dirty="0" smtClean="0">
                <a:solidFill>
                  <a:schemeClr val="bg1"/>
                </a:solidFill>
              </a:rPr>
              <a:t>SuperGreenEngineAdapter Class</a:t>
            </a:r>
            <a:endParaRPr lang="en-GB" dirty="0">
              <a:solidFill>
                <a:schemeClr val="bg1"/>
              </a:solidFill>
            </a:endParaRPr>
          </a:p>
        </p:txBody>
      </p:sp>
    </p:spTree>
    <p:extLst>
      <p:ext uri="{BB962C8B-B14F-4D97-AF65-F5344CB8AC3E}">
        <p14:creationId xmlns:p14="http://schemas.microsoft.com/office/powerpoint/2010/main" val="21022787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107504" y="188639"/>
            <a:ext cx="8928992" cy="6480721"/>
          </a:xfrm>
          <a:prstGeom prst="rect">
            <a:avLst/>
          </a:prstGeom>
        </p:spPr>
      </p:pic>
      <p:sp>
        <p:nvSpPr>
          <p:cNvPr id="3" name="TextBox 2"/>
          <p:cNvSpPr txBox="1"/>
          <p:nvPr/>
        </p:nvSpPr>
        <p:spPr>
          <a:xfrm>
            <a:off x="4540841" y="404664"/>
            <a:ext cx="4176464" cy="461665"/>
          </a:xfrm>
          <a:prstGeom prst="rect">
            <a:avLst/>
          </a:prstGeom>
          <a:noFill/>
        </p:spPr>
        <p:txBody>
          <a:bodyPr wrap="square" rtlCol="0">
            <a:spAutoFit/>
          </a:bodyPr>
          <a:lstStyle/>
          <a:p>
            <a:r>
              <a:rPr lang="en-GB" dirty="0" smtClean="0">
                <a:solidFill>
                  <a:schemeClr val="bg1"/>
                </a:solidFill>
              </a:rPr>
              <a:t>Adapter Pattern Driver Class</a:t>
            </a:r>
            <a:endParaRPr lang="en-GB" dirty="0">
              <a:solidFill>
                <a:schemeClr val="bg1"/>
              </a:solidFill>
            </a:endParaRPr>
          </a:p>
        </p:txBody>
      </p:sp>
    </p:spTree>
    <p:extLst>
      <p:ext uri="{BB962C8B-B14F-4D97-AF65-F5344CB8AC3E}">
        <p14:creationId xmlns:p14="http://schemas.microsoft.com/office/powerpoint/2010/main" val="21546795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1143000"/>
          </a:xfrm>
        </p:spPr>
        <p:txBody>
          <a:bodyPr/>
          <a:lstStyle/>
          <a:p>
            <a:pPr algn="ctr"/>
            <a:r>
              <a:rPr lang="en-GB" dirty="0" smtClean="0"/>
              <a:t>Sample Output</a:t>
            </a:r>
            <a:endParaRPr lang="en-GB" dirty="0"/>
          </a:p>
        </p:txBody>
      </p:sp>
      <p:pic>
        <p:nvPicPr>
          <p:cNvPr id="4" name="Content Placeholder 3"/>
          <p:cNvPicPr>
            <a:picLocks noGrp="1" noChangeAspect="1"/>
          </p:cNvPicPr>
          <p:nvPr>
            <p:ph idx="1"/>
          </p:nvPr>
        </p:nvPicPr>
        <p:blipFill>
          <a:blip r:embed="rId2"/>
          <a:stretch>
            <a:fillRect/>
          </a:stretch>
        </p:blipFill>
        <p:spPr>
          <a:xfrm>
            <a:off x="467544" y="2060847"/>
            <a:ext cx="8064896" cy="3983629"/>
          </a:xfrm>
          <a:prstGeom prst="rect">
            <a:avLst/>
          </a:prstGeom>
        </p:spPr>
      </p:pic>
    </p:spTree>
    <p:extLst>
      <p:ext uri="{BB962C8B-B14F-4D97-AF65-F5344CB8AC3E}">
        <p14:creationId xmlns:p14="http://schemas.microsoft.com/office/powerpoint/2010/main" val="2091915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Chain of Responsibility Template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4629053"/>
              </p:ext>
            </p:extLst>
          </p:nvPr>
        </p:nvGraphicFramePr>
        <p:xfrm>
          <a:off x="611560" y="2017713"/>
          <a:ext cx="8343528" cy="1833880"/>
        </p:xfrm>
        <a:graphic>
          <a:graphicData uri="http://schemas.openxmlformats.org/drawingml/2006/table">
            <a:tbl>
              <a:tblPr firstRow="1" bandRow="1">
                <a:tableStyleId>{5C22544A-7EE6-4342-B048-85BDC9FD1C3A}</a:tableStyleId>
              </a:tblPr>
              <a:tblGrid>
                <a:gridCol w="1705882">
                  <a:extLst>
                    <a:ext uri="{9D8B030D-6E8A-4147-A177-3AD203B41FA5}">
                      <a16:colId xmlns:a16="http://schemas.microsoft.com/office/drawing/2014/main" val="303391877"/>
                    </a:ext>
                  </a:extLst>
                </a:gridCol>
                <a:gridCol w="6637646">
                  <a:extLst>
                    <a:ext uri="{9D8B030D-6E8A-4147-A177-3AD203B41FA5}">
                      <a16:colId xmlns:a16="http://schemas.microsoft.com/office/drawing/2014/main" val="4257444002"/>
                    </a:ext>
                  </a:extLst>
                </a:gridCol>
              </a:tblGrid>
              <a:tr h="370840">
                <a:tc>
                  <a:txBody>
                    <a:bodyPr/>
                    <a:lstStyle/>
                    <a:p>
                      <a:r>
                        <a:rPr lang="en-GB" dirty="0" smtClean="0"/>
                        <a:t>Type</a:t>
                      </a:r>
                      <a:endParaRPr lang="en-GB" dirty="0"/>
                    </a:p>
                  </a:txBody>
                  <a:tcPr/>
                </a:tc>
                <a:tc>
                  <a:txBody>
                    <a:bodyPr/>
                    <a:lstStyle/>
                    <a:p>
                      <a:r>
                        <a:rPr lang="en-GB" dirty="0" smtClean="0"/>
                        <a:t>Purpose</a:t>
                      </a:r>
                      <a:endParaRPr lang="en-GB" dirty="0"/>
                    </a:p>
                  </a:txBody>
                  <a:tcPr/>
                </a:tc>
                <a:extLst>
                  <a:ext uri="{0D108BD9-81ED-4DB2-BD59-A6C34878D82A}">
                    <a16:rowId xmlns:a16="http://schemas.microsoft.com/office/drawing/2014/main" val="2641838237"/>
                  </a:ext>
                </a:extLst>
              </a:tr>
              <a:tr h="370840">
                <a:tc>
                  <a:txBody>
                    <a:bodyPr/>
                    <a:lstStyle/>
                    <a:p>
                      <a:r>
                        <a:rPr lang="en-GB" dirty="0" smtClean="0"/>
                        <a:t>Behavioural</a:t>
                      </a:r>
                      <a:endParaRPr lang="en-GB" dirty="0"/>
                    </a:p>
                  </a:txBody>
                  <a:tcPr/>
                </a:tc>
                <a:tc>
                  <a:txBody>
                    <a:bodyPr/>
                    <a:lstStyle/>
                    <a:p>
                      <a:r>
                        <a:rPr lang="en-GB" dirty="0" smtClean="0"/>
                        <a:t>To</a:t>
                      </a:r>
                      <a:r>
                        <a:rPr lang="en-GB" baseline="0" dirty="0" smtClean="0"/>
                        <a:t> avoid coupling the sender of a request to its receiver by giving more than one object a chance to handle the request.</a:t>
                      </a:r>
                    </a:p>
                    <a:p>
                      <a:endParaRPr lang="en-GB" baseline="0" dirty="0" smtClean="0"/>
                    </a:p>
                    <a:p>
                      <a:r>
                        <a:rPr lang="en-GB" baseline="0" dirty="0" smtClean="0"/>
                        <a:t>Chain the receiving objects and pass the request along the chain until an object handles it.</a:t>
                      </a:r>
                      <a:endParaRPr lang="en-GB" dirty="0"/>
                    </a:p>
                  </a:txBody>
                  <a:tcPr/>
                </a:tc>
                <a:extLst>
                  <a:ext uri="{0D108BD9-81ED-4DB2-BD59-A6C34878D82A}">
                    <a16:rowId xmlns:a16="http://schemas.microsoft.com/office/drawing/2014/main" val="821625329"/>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75723996"/>
              </p:ext>
            </p:extLst>
          </p:nvPr>
        </p:nvGraphicFramePr>
        <p:xfrm>
          <a:off x="620015" y="4077072"/>
          <a:ext cx="8316022" cy="2225040"/>
        </p:xfrm>
        <a:graphic>
          <a:graphicData uri="http://schemas.openxmlformats.org/drawingml/2006/table">
            <a:tbl>
              <a:tblPr firstRow="1" bandRow="1">
                <a:tableStyleId>{5C22544A-7EE6-4342-B048-85BDC9FD1C3A}</a:tableStyleId>
              </a:tblPr>
              <a:tblGrid>
                <a:gridCol w="4158011">
                  <a:extLst>
                    <a:ext uri="{9D8B030D-6E8A-4147-A177-3AD203B41FA5}">
                      <a16:colId xmlns:a16="http://schemas.microsoft.com/office/drawing/2014/main" val="575325173"/>
                    </a:ext>
                  </a:extLst>
                </a:gridCol>
                <a:gridCol w="4158011">
                  <a:extLst>
                    <a:ext uri="{9D8B030D-6E8A-4147-A177-3AD203B41FA5}">
                      <a16:colId xmlns:a16="http://schemas.microsoft.com/office/drawing/2014/main" val="755275577"/>
                    </a:ext>
                  </a:extLst>
                </a:gridCol>
              </a:tblGrid>
              <a:tr h="370840">
                <a:tc>
                  <a:txBody>
                    <a:bodyPr/>
                    <a:lstStyle/>
                    <a:p>
                      <a:r>
                        <a:rPr lang="en-GB" dirty="0" smtClean="0"/>
                        <a:t>Keywords</a:t>
                      </a:r>
                      <a:r>
                        <a:rPr lang="en-GB" baseline="0" dirty="0" smtClean="0"/>
                        <a:t> to be Handled</a:t>
                      </a:r>
                      <a:endParaRPr lang="en-GB" dirty="0"/>
                    </a:p>
                  </a:txBody>
                  <a:tcPr/>
                </a:tc>
                <a:tc>
                  <a:txBody>
                    <a:bodyPr/>
                    <a:lstStyle/>
                    <a:p>
                      <a:r>
                        <a:rPr lang="en-GB" dirty="0" smtClean="0"/>
                        <a:t>Forward to Appropriate</a:t>
                      </a:r>
                      <a:r>
                        <a:rPr lang="en-GB" baseline="0" dirty="0" smtClean="0"/>
                        <a:t> Handler</a:t>
                      </a:r>
                      <a:endParaRPr lang="en-GB" dirty="0"/>
                    </a:p>
                  </a:txBody>
                  <a:tcPr/>
                </a:tc>
                <a:extLst>
                  <a:ext uri="{0D108BD9-81ED-4DB2-BD59-A6C34878D82A}">
                    <a16:rowId xmlns:a16="http://schemas.microsoft.com/office/drawing/2014/main" val="2819674589"/>
                  </a:ext>
                </a:extLst>
              </a:tr>
              <a:tr h="370840">
                <a:tc>
                  <a:txBody>
                    <a:bodyPr/>
                    <a:lstStyle/>
                    <a:p>
                      <a:r>
                        <a:rPr lang="en-GB" dirty="0" smtClean="0"/>
                        <a:t>aspirin,</a:t>
                      </a:r>
                      <a:r>
                        <a:rPr lang="en-GB" baseline="0" dirty="0" smtClean="0"/>
                        <a:t> dispirin, pills, medicines</a:t>
                      </a:r>
                      <a:endParaRPr lang="en-GB" dirty="0"/>
                    </a:p>
                  </a:txBody>
                  <a:tcPr/>
                </a:tc>
                <a:tc>
                  <a:txBody>
                    <a:bodyPr/>
                    <a:lstStyle/>
                    <a:p>
                      <a:r>
                        <a:rPr lang="en-GB" dirty="0" smtClean="0"/>
                        <a:t>Spam Handler</a:t>
                      </a:r>
                      <a:endParaRPr lang="en-GB" dirty="0"/>
                    </a:p>
                  </a:txBody>
                  <a:tcPr/>
                </a:tc>
                <a:extLst>
                  <a:ext uri="{0D108BD9-81ED-4DB2-BD59-A6C34878D82A}">
                    <a16:rowId xmlns:a16="http://schemas.microsoft.com/office/drawing/2014/main" val="348533915"/>
                  </a:ext>
                </a:extLst>
              </a:tr>
              <a:tr h="370840">
                <a:tc>
                  <a:txBody>
                    <a:bodyPr/>
                    <a:lstStyle/>
                    <a:p>
                      <a:r>
                        <a:rPr lang="en-GB" dirty="0" smtClean="0"/>
                        <a:t>buy, purchase, lease, hire</a:t>
                      </a:r>
                      <a:endParaRPr lang="en-GB" dirty="0"/>
                    </a:p>
                  </a:txBody>
                  <a:tcPr/>
                </a:tc>
                <a:tc>
                  <a:txBody>
                    <a:bodyPr/>
                    <a:lstStyle/>
                    <a:p>
                      <a:r>
                        <a:rPr lang="en-GB" dirty="0" smtClean="0"/>
                        <a:t>Sales Department</a:t>
                      </a:r>
                      <a:endParaRPr lang="en-GB" dirty="0"/>
                    </a:p>
                  </a:txBody>
                  <a:tcPr/>
                </a:tc>
                <a:extLst>
                  <a:ext uri="{0D108BD9-81ED-4DB2-BD59-A6C34878D82A}">
                    <a16:rowId xmlns:a16="http://schemas.microsoft.com/office/drawing/2014/main" val="546975197"/>
                  </a:ext>
                </a:extLst>
              </a:tr>
              <a:tr h="370840">
                <a:tc>
                  <a:txBody>
                    <a:bodyPr/>
                    <a:lstStyle/>
                    <a:p>
                      <a:r>
                        <a:rPr lang="en-GB" dirty="0" smtClean="0"/>
                        <a:t>service, repair, parts</a:t>
                      </a:r>
                      <a:endParaRPr lang="en-GB" dirty="0"/>
                    </a:p>
                  </a:txBody>
                  <a:tcPr/>
                </a:tc>
                <a:tc>
                  <a:txBody>
                    <a:bodyPr/>
                    <a:lstStyle/>
                    <a:p>
                      <a:r>
                        <a:rPr lang="en-GB" dirty="0" smtClean="0"/>
                        <a:t>Servicing Department</a:t>
                      </a:r>
                      <a:endParaRPr lang="en-GB" dirty="0"/>
                    </a:p>
                  </a:txBody>
                  <a:tcPr/>
                </a:tc>
                <a:extLst>
                  <a:ext uri="{0D108BD9-81ED-4DB2-BD59-A6C34878D82A}">
                    <a16:rowId xmlns:a16="http://schemas.microsoft.com/office/drawing/2014/main" val="742155132"/>
                  </a:ext>
                </a:extLst>
              </a:tr>
              <a:tr h="370840">
                <a:tc>
                  <a:txBody>
                    <a:bodyPr/>
                    <a:lstStyle/>
                    <a:p>
                      <a:r>
                        <a:rPr lang="en-GB" dirty="0" smtClean="0"/>
                        <a:t>complain, bad, warranty</a:t>
                      </a:r>
                      <a:endParaRPr lang="en-GB" dirty="0"/>
                    </a:p>
                  </a:txBody>
                  <a:tcPr/>
                </a:tc>
                <a:tc>
                  <a:txBody>
                    <a:bodyPr/>
                    <a:lstStyle/>
                    <a:p>
                      <a:r>
                        <a:rPr lang="en-GB" dirty="0" smtClean="0"/>
                        <a:t>Manager</a:t>
                      </a:r>
                      <a:endParaRPr lang="en-GB" dirty="0"/>
                    </a:p>
                  </a:txBody>
                  <a:tcPr/>
                </a:tc>
                <a:extLst>
                  <a:ext uri="{0D108BD9-81ED-4DB2-BD59-A6C34878D82A}">
                    <a16:rowId xmlns:a16="http://schemas.microsoft.com/office/drawing/2014/main" val="1603627775"/>
                  </a:ext>
                </a:extLst>
              </a:tr>
              <a:tr h="370840">
                <a:tc>
                  <a:txBody>
                    <a:bodyPr/>
                    <a:lstStyle/>
                    <a:p>
                      <a:r>
                        <a:rPr lang="en-GB" dirty="0" smtClean="0"/>
                        <a:t>Anything else goes to </a:t>
                      </a:r>
                      <a:endParaRPr lang="en-GB" dirty="0"/>
                    </a:p>
                  </a:txBody>
                  <a:tcPr/>
                </a:tc>
                <a:tc>
                  <a:txBody>
                    <a:bodyPr/>
                    <a:lstStyle/>
                    <a:p>
                      <a:r>
                        <a:rPr lang="en-GB" dirty="0" smtClean="0"/>
                        <a:t>General Enquiries</a:t>
                      </a:r>
                      <a:endParaRPr lang="en-GB" dirty="0"/>
                    </a:p>
                  </a:txBody>
                  <a:tcPr/>
                </a:tc>
                <a:extLst>
                  <a:ext uri="{0D108BD9-81ED-4DB2-BD59-A6C34878D82A}">
                    <a16:rowId xmlns:a16="http://schemas.microsoft.com/office/drawing/2014/main" val="1376626491"/>
                  </a:ext>
                </a:extLst>
              </a:tr>
            </a:tbl>
          </a:graphicData>
        </a:graphic>
      </p:graphicFrame>
    </p:spTree>
    <p:extLst>
      <p:ext uri="{BB962C8B-B14F-4D97-AF65-F5344CB8AC3E}">
        <p14:creationId xmlns:p14="http://schemas.microsoft.com/office/powerpoint/2010/main" val="12699348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107504" y="260648"/>
            <a:ext cx="9001000" cy="5760640"/>
          </a:xfrm>
          <a:prstGeom prst="rect">
            <a:avLst/>
          </a:prstGeom>
        </p:spPr>
      </p:pic>
      <p:sp>
        <p:nvSpPr>
          <p:cNvPr id="7" name="TextBox 6"/>
          <p:cNvSpPr txBox="1"/>
          <p:nvPr/>
        </p:nvSpPr>
        <p:spPr>
          <a:xfrm>
            <a:off x="467544" y="272553"/>
            <a:ext cx="2160240" cy="1200329"/>
          </a:xfrm>
          <a:prstGeom prst="rect">
            <a:avLst/>
          </a:prstGeom>
          <a:noFill/>
        </p:spPr>
        <p:txBody>
          <a:bodyPr wrap="square" rtlCol="0">
            <a:spAutoFit/>
          </a:bodyPr>
          <a:lstStyle/>
          <a:p>
            <a:pPr algn="ctr"/>
            <a:r>
              <a:rPr lang="en-GB" dirty="0" smtClean="0"/>
              <a:t>Chain of Responsibility Pattern</a:t>
            </a:r>
            <a:endParaRPr lang="en-GB" dirty="0"/>
          </a:p>
        </p:txBody>
      </p:sp>
      <p:sp>
        <p:nvSpPr>
          <p:cNvPr id="8" name="TextBox 7"/>
          <p:cNvSpPr txBox="1"/>
          <p:nvPr/>
        </p:nvSpPr>
        <p:spPr>
          <a:xfrm>
            <a:off x="606945" y="6165304"/>
            <a:ext cx="8484310" cy="307777"/>
          </a:xfrm>
          <a:prstGeom prst="rect">
            <a:avLst/>
          </a:prstGeom>
          <a:noFill/>
        </p:spPr>
        <p:txBody>
          <a:bodyPr wrap="none" rtlCol="0">
            <a:spAutoFit/>
          </a:bodyPr>
          <a:lstStyle/>
          <a:p>
            <a:r>
              <a:rPr lang="en-GB" sz="1400" dirty="0"/>
              <a:t>Bevis, Tony (2012-10-31T22:58:59). Java Design Pattern Essentials . Ability First Limited. Kindle Edition. </a:t>
            </a:r>
          </a:p>
        </p:txBody>
      </p:sp>
    </p:spTree>
    <p:extLst>
      <p:ext uri="{BB962C8B-B14F-4D97-AF65-F5344CB8AC3E}">
        <p14:creationId xmlns:p14="http://schemas.microsoft.com/office/powerpoint/2010/main" val="16086632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EmailHandler Interface</a:t>
            </a:r>
            <a:endParaRPr lang="en-GB" dirty="0"/>
          </a:p>
        </p:txBody>
      </p:sp>
      <p:pic>
        <p:nvPicPr>
          <p:cNvPr id="4" name="Content Placeholder 3"/>
          <p:cNvPicPr>
            <a:picLocks noGrp="1" noChangeAspect="1"/>
          </p:cNvPicPr>
          <p:nvPr>
            <p:ph idx="1"/>
          </p:nvPr>
        </p:nvPicPr>
        <p:blipFill>
          <a:blip r:embed="rId2"/>
          <a:stretch>
            <a:fillRect/>
          </a:stretch>
        </p:blipFill>
        <p:spPr>
          <a:xfrm>
            <a:off x="492250" y="2204864"/>
            <a:ext cx="8256213" cy="2016224"/>
          </a:xfrm>
          <a:prstGeom prst="rect">
            <a:avLst/>
          </a:prstGeom>
        </p:spPr>
      </p:pic>
    </p:spTree>
    <p:extLst>
      <p:ext uri="{BB962C8B-B14F-4D97-AF65-F5344CB8AC3E}">
        <p14:creationId xmlns:p14="http://schemas.microsoft.com/office/powerpoint/2010/main" val="9273355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1"/>
            <a:ext cx="8784976" cy="6569151"/>
          </a:xfrm>
          <a:prstGeom prst="rect">
            <a:avLst/>
          </a:prstGeom>
        </p:spPr>
      </p:pic>
      <p:sp>
        <p:nvSpPr>
          <p:cNvPr id="5" name="TextBox 4"/>
          <p:cNvSpPr txBox="1"/>
          <p:nvPr/>
        </p:nvSpPr>
        <p:spPr>
          <a:xfrm>
            <a:off x="4716016" y="4293096"/>
            <a:ext cx="4032448" cy="461665"/>
          </a:xfrm>
          <a:prstGeom prst="rect">
            <a:avLst/>
          </a:prstGeom>
          <a:noFill/>
        </p:spPr>
        <p:txBody>
          <a:bodyPr wrap="square" rtlCol="0">
            <a:spAutoFit/>
          </a:bodyPr>
          <a:lstStyle/>
          <a:p>
            <a:r>
              <a:rPr lang="en-GB" dirty="0" smtClean="0">
                <a:solidFill>
                  <a:schemeClr val="bg1"/>
                </a:solidFill>
              </a:rPr>
              <a:t>AbstractEmailHandler Class</a:t>
            </a:r>
            <a:endParaRPr lang="en-GB" dirty="0">
              <a:solidFill>
                <a:schemeClr val="bg1"/>
              </a:solidFill>
            </a:endParaRPr>
          </a:p>
        </p:txBody>
      </p:sp>
    </p:spTree>
    <p:extLst>
      <p:ext uri="{BB962C8B-B14F-4D97-AF65-F5344CB8AC3E}">
        <p14:creationId xmlns:p14="http://schemas.microsoft.com/office/powerpoint/2010/main" val="23159266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44623"/>
            <a:ext cx="8856984" cy="6590991"/>
          </a:xfrm>
          <a:prstGeom prst="rect">
            <a:avLst/>
          </a:prstGeom>
        </p:spPr>
      </p:pic>
      <p:sp>
        <p:nvSpPr>
          <p:cNvPr id="5" name="TextBox 4"/>
          <p:cNvSpPr txBox="1"/>
          <p:nvPr/>
        </p:nvSpPr>
        <p:spPr>
          <a:xfrm>
            <a:off x="4932040" y="4869160"/>
            <a:ext cx="4032448" cy="461665"/>
          </a:xfrm>
          <a:prstGeom prst="rect">
            <a:avLst/>
          </a:prstGeom>
          <a:noFill/>
        </p:spPr>
        <p:txBody>
          <a:bodyPr wrap="square" rtlCol="0">
            <a:spAutoFit/>
          </a:bodyPr>
          <a:lstStyle/>
          <a:p>
            <a:r>
              <a:rPr lang="en-GB" dirty="0" smtClean="0">
                <a:solidFill>
                  <a:schemeClr val="bg1"/>
                </a:solidFill>
              </a:rPr>
              <a:t>AbstractEmailHandler Class</a:t>
            </a:r>
            <a:endParaRPr lang="en-GB" dirty="0">
              <a:solidFill>
                <a:schemeClr val="bg1"/>
              </a:solidFill>
            </a:endParaRPr>
          </a:p>
        </p:txBody>
      </p:sp>
    </p:spTree>
    <p:extLst>
      <p:ext uri="{BB962C8B-B14F-4D97-AF65-F5344CB8AC3E}">
        <p14:creationId xmlns:p14="http://schemas.microsoft.com/office/powerpoint/2010/main" val="12385623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0"/>
            <a:ext cx="8928992" cy="2286000"/>
          </a:xfrm>
          <a:prstGeom prst="rect">
            <a:avLst/>
          </a:prstGeom>
        </p:spPr>
      </p:pic>
      <p:pic>
        <p:nvPicPr>
          <p:cNvPr id="5" name="Picture 4"/>
          <p:cNvPicPr>
            <a:picLocks noChangeAspect="1"/>
          </p:cNvPicPr>
          <p:nvPr/>
        </p:nvPicPr>
        <p:blipFill>
          <a:blip r:embed="rId3"/>
          <a:stretch>
            <a:fillRect/>
          </a:stretch>
        </p:blipFill>
        <p:spPr>
          <a:xfrm>
            <a:off x="13910" y="2288894"/>
            <a:ext cx="8915082" cy="2247900"/>
          </a:xfrm>
          <a:prstGeom prst="rect">
            <a:avLst/>
          </a:prstGeom>
        </p:spPr>
      </p:pic>
      <p:pic>
        <p:nvPicPr>
          <p:cNvPr id="6" name="Picture 5"/>
          <p:cNvPicPr>
            <a:picLocks noChangeAspect="1"/>
          </p:cNvPicPr>
          <p:nvPr/>
        </p:nvPicPr>
        <p:blipFill>
          <a:blip r:embed="rId4"/>
          <a:stretch>
            <a:fillRect/>
          </a:stretch>
        </p:blipFill>
        <p:spPr>
          <a:xfrm>
            <a:off x="6955" y="4536795"/>
            <a:ext cx="8915082" cy="2276582"/>
          </a:xfrm>
          <a:prstGeom prst="rect">
            <a:avLst/>
          </a:prstGeom>
        </p:spPr>
      </p:pic>
      <p:sp>
        <p:nvSpPr>
          <p:cNvPr id="7" name="TextBox 6"/>
          <p:cNvSpPr txBox="1"/>
          <p:nvPr/>
        </p:nvSpPr>
        <p:spPr>
          <a:xfrm>
            <a:off x="5868144" y="0"/>
            <a:ext cx="2952328" cy="400110"/>
          </a:xfrm>
          <a:prstGeom prst="rect">
            <a:avLst/>
          </a:prstGeom>
          <a:noFill/>
        </p:spPr>
        <p:txBody>
          <a:bodyPr wrap="square" rtlCol="0">
            <a:spAutoFit/>
          </a:bodyPr>
          <a:lstStyle/>
          <a:p>
            <a:r>
              <a:rPr lang="en-GB" sz="2000" dirty="0" smtClean="0">
                <a:solidFill>
                  <a:schemeClr val="bg1"/>
                </a:solidFill>
              </a:rPr>
              <a:t>SpamEmailHandler Class</a:t>
            </a:r>
            <a:endParaRPr lang="en-GB" sz="2000" dirty="0">
              <a:solidFill>
                <a:schemeClr val="bg1"/>
              </a:solidFill>
            </a:endParaRPr>
          </a:p>
        </p:txBody>
      </p:sp>
      <p:sp>
        <p:nvSpPr>
          <p:cNvPr id="8" name="TextBox 7"/>
          <p:cNvSpPr txBox="1"/>
          <p:nvPr/>
        </p:nvSpPr>
        <p:spPr>
          <a:xfrm>
            <a:off x="5724128" y="2286000"/>
            <a:ext cx="2952328" cy="400110"/>
          </a:xfrm>
          <a:prstGeom prst="rect">
            <a:avLst/>
          </a:prstGeom>
          <a:noFill/>
        </p:spPr>
        <p:txBody>
          <a:bodyPr wrap="square" rtlCol="0">
            <a:spAutoFit/>
          </a:bodyPr>
          <a:lstStyle/>
          <a:p>
            <a:r>
              <a:rPr lang="en-GB" sz="2000" dirty="0" smtClean="0">
                <a:solidFill>
                  <a:schemeClr val="bg1"/>
                </a:solidFill>
              </a:rPr>
              <a:t>SalesEmailHandler Class</a:t>
            </a:r>
            <a:endParaRPr lang="en-GB" sz="2000" dirty="0">
              <a:solidFill>
                <a:schemeClr val="bg1"/>
              </a:solidFill>
            </a:endParaRPr>
          </a:p>
        </p:txBody>
      </p:sp>
      <p:sp>
        <p:nvSpPr>
          <p:cNvPr id="9" name="TextBox 8"/>
          <p:cNvSpPr txBox="1"/>
          <p:nvPr/>
        </p:nvSpPr>
        <p:spPr>
          <a:xfrm>
            <a:off x="5496308" y="4554270"/>
            <a:ext cx="3317268" cy="400110"/>
          </a:xfrm>
          <a:prstGeom prst="rect">
            <a:avLst/>
          </a:prstGeom>
          <a:noFill/>
        </p:spPr>
        <p:txBody>
          <a:bodyPr wrap="square" rtlCol="0">
            <a:spAutoFit/>
          </a:bodyPr>
          <a:lstStyle/>
          <a:p>
            <a:r>
              <a:rPr lang="en-GB" sz="2000" dirty="0" smtClean="0">
                <a:solidFill>
                  <a:schemeClr val="bg1"/>
                </a:solidFill>
              </a:rPr>
              <a:t>ServiceEmailHandler Class</a:t>
            </a:r>
            <a:endParaRPr lang="en-GB" sz="2000" dirty="0">
              <a:solidFill>
                <a:schemeClr val="bg1"/>
              </a:solidFill>
            </a:endParaRPr>
          </a:p>
        </p:txBody>
      </p:sp>
    </p:spTree>
    <p:extLst>
      <p:ext uri="{BB962C8B-B14F-4D97-AF65-F5344CB8AC3E}">
        <p14:creationId xmlns:p14="http://schemas.microsoft.com/office/powerpoint/2010/main" val="419929188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44624"/>
            <a:ext cx="8928992" cy="2266950"/>
          </a:xfrm>
          <a:prstGeom prst="rect">
            <a:avLst/>
          </a:prstGeom>
        </p:spPr>
      </p:pic>
      <p:pic>
        <p:nvPicPr>
          <p:cNvPr id="5" name="Picture 4"/>
          <p:cNvPicPr>
            <a:picLocks noChangeAspect="1"/>
          </p:cNvPicPr>
          <p:nvPr/>
        </p:nvPicPr>
        <p:blipFill>
          <a:blip r:embed="rId3"/>
          <a:stretch>
            <a:fillRect/>
          </a:stretch>
        </p:blipFill>
        <p:spPr>
          <a:xfrm>
            <a:off x="99600" y="2311574"/>
            <a:ext cx="8928992" cy="2209800"/>
          </a:xfrm>
          <a:prstGeom prst="rect">
            <a:avLst/>
          </a:prstGeom>
        </p:spPr>
      </p:pic>
      <p:pic>
        <p:nvPicPr>
          <p:cNvPr id="6" name="Picture 5"/>
          <p:cNvPicPr>
            <a:picLocks noChangeAspect="1"/>
          </p:cNvPicPr>
          <p:nvPr/>
        </p:nvPicPr>
        <p:blipFill>
          <a:blip r:embed="rId4"/>
          <a:stretch>
            <a:fillRect/>
          </a:stretch>
        </p:blipFill>
        <p:spPr>
          <a:xfrm>
            <a:off x="99600" y="4521374"/>
            <a:ext cx="8936895" cy="2231803"/>
          </a:xfrm>
          <a:prstGeom prst="rect">
            <a:avLst/>
          </a:prstGeom>
        </p:spPr>
      </p:pic>
      <p:sp>
        <p:nvSpPr>
          <p:cNvPr id="7" name="TextBox 6"/>
          <p:cNvSpPr txBox="1"/>
          <p:nvPr/>
        </p:nvSpPr>
        <p:spPr>
          <a:xfrm>
            <a:off x="5436096" y="79771"/>
            <a:ext cx="3317268" cy="400110"/>
          </a:xfrm>
          <a:prstGeom prst="rect">
            <a:avLst/>
          </a:prstGeom>
          <a:noFill/>
        </p:spPr>
        <p:txBody>
          <a:bodyPr wrap="square" rtlCol="0">
            <a:spAutoFit/>
          </a:bodyPr>
          <a:lstStyle/>
          <a:p>
            <a:r>
              <a:rPr lang="en-GB" sz="2000" dirty="0" smtClean="0">
                <a:solidFill>
                  <a:schemeClr val="bg1"/>
                </a:solidFill>
              </a:rPr>
              <a:t>ManagerEmailHandler Class</a:t>
            </a:r>
            <a:endParaRPr lang="en-GB" sz="2000" dirty="0">
              <a:solidFill>
                <a:schemeClr val="bg1"/>
              </a:solidFill>
            </a:endParaRPr>
          </a:p>
        </p:txBody>
      </p:sp>
      <p:sp>
        <p:nvSpPr>
          <p:cNvPr id="8" name="TextBox 7"/>
          <p:cNvSpPr txBox="1"/>
          <p:nvPr/>
        </p:nvSpPr>
        <p:spPr>
          <a:xfrm>
            <a:off x="5580112" y="2346721"/>
            <a:ext cx="3317268" cy="400110"/>
          </a:xfrm>
          <a:prstGeom prst="rect">
            <a:avLst/>
          </a:prstGeom>
          <a:noFill/>
        </p:spPr>
        <p:txBody>
          <a:bodyPr wrap="square" rtlCol="0">
            <a:spAutoFit/>
          </a:bodyPr>
          <a:lstStyle/>
          <a:p>
            <a:r>
              <a:rPr lang="en-GB" sz="2000" dirty="0" smtClean="0">
                <a:solidFill>
                  <a:schemeClr val="bg1"/>
                </a:solidFill>
              </a:rPr>
              <a:t>GeneralEmailHandler Class</a:t>
            </a:r>
            <a:endParaRPr lang="en-GB" sz="2000" dirty="0">
              <a:solidFill>
                <a:schemeClr val="bg1"/>
              </a:solidFill>
            </a:endParaRPr>
          </a:p>
        </p:txBody>
      </p:sp>
      <p:sp>
        <p:nvSpPr>
          <p:cNvPr id="9" name="TextBox 8"/>
          <p:cNvSpPr txBox="1"/>
          <p:nvPr/>
        </p:nvSpPr>
        <p:spPr>
          <a:xfrm>
            <a:off x="4716016" y="6295917"/>
            <a:ext cx="4181364" cy="400110"/>
          </a:xfrm>
          <a:prstGeom prst="rect">
            <a:avLst/>
          </a:prstGeom>
          <a:noFill/>
        </p:spPr>
        <p:txBody>
          <a:bodyPr wrap="square" rtlCol="0">
            <a:spAutoFit/>
          </a:bodyPr>
          <a:lstStyle/>
          <a:p>
            <a:r>
              <a:rPr lang="en-GB" sz="2000" dirty="0" smtClean="0">
                <a:solidFill>
                  <a:schemeClr val="bg1"/>
                </a:solidFill>
              </a:rPr>
              <a:t>Chain of Responsibility Driver Class</a:t>
            </a:r>
            <a:endParaRPr lang="en-GB" sz="2000" dirty="0">
              <a:solidFill>
                <a:schemeClr val="bg1"/>
              </a:solidFill>
            </a:endParaRPr>
          </a:p>
        </p:txBody>
      </p:sp>
    </p:spTree>
    <p:extLst>
      <p:ext uri="{BB962C8B-B14F-4D97-AF65-F5344CB8AC3E}">
        <p14:creationId xmlns:p14="http://schemas.microsoft.com/office/powerpoint/2010/main" val="95828231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Sample Output</a:t>
            </a:r>
            <a:endParaRPr lang="en-GB" dirty="0"/>
          </a:p>
        </p:txBody>
      </p:sp>
      <p:pic>
        <p:nvPicPr>
          <p:cNvPr id="4" name="Content Placeholder 3"/>
          <p:cNvPicPr>
            <a:picLocks noGrp="1" noChangeAspect="1"/>
          </p:cNvPicPr>
          <p:nvPr>
            <p:ph idx="1"/>
          </p:nvPr>
        </p:nvPicPr>
        <p:blipFill>
          <a:blip r:embed="rId2"/>
          <a:stretch>
            <a:fillRect/>
          </a:stretch>
        </p:blipFill>
        <p:spPr>
          <a:xfrm>
            <a:off x="401434" y="1988840"/>
            <a:ext cx="8347030" cy="2849757"/>
          </a:xfrm>
          <a:prstGeom prst="rect">
            <a:avLst/>
          </a:prstGeom>
        </p:spPr>
      </p:pic>
    </p:spTree>
    <p:extLst>
      <p:ext uri="{BB962C8B-B14F-4D97-AF65-F5344CB8AC3E}">
        <p14:creationId xmlns:p14="http://schemas.microsoft.com/office/powerpoint/2010/main" val="25683942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04800"/>
            <a:ext cx="8540502" cy="1143000"/>
          </a:xfrm>
        </p:spPr>
        <p:txBody>
          <a:bodyPr/>
          <a:lstStyle/>
          <a:p>
            <a:pPr algn="ctr"/>
            <a:r>
              <a:rPr lang="en-GB" dirty="0" smtClean="0"/>
              <a:t>Template Method</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85748004"/>
              </p:ext>
            </p:extLst>
          </p:nvPr>
        </p:nvGraphicFramePr>
        <p:xfrm>
          <a:off x="611560" y="2017713"/>
          <a:ext cx="8343528" cy="1833880"/>
        </p:xfrm>
        <a:graphic>
          <a:graphicData uri="http://schemas.openxmlformats.org/drawingml/2006/table">
            <a:tbl>
              <a:tblPr firstRow="1" bandRow="1">
                <a:tableStyleId>{5C22544A-7EE6-4342-B048-85BDC9FD1C3A}</a:tableStyleId>
              </a:tblPr>
              <a:tblGrid>
                <a:gridCol w="1705882">
                  <a:extLst>
                    <a:ext uri="{9D8B030D-6E8A-4147-A177-3AD203B41FA5}">
                      <a16:colId xmlns:a16="http://schemas.microsoft.com/office/drawing/2014/main" val="303391877"/>
                    </a:ext>
                  </a:extLst>
                </a:gridCol>
                <a:gridCol w="6637646">
                  <a:extLst>
                    <a:ext uri="{9D8B030D-6E8A-4147-A177-3AD203B41FA5}">
                      <a16:colId xmlns:a16="http://schemas.microsoft.com/office/drawing/2014/main" val="4257444002"/>
                    </a:ext>
                  </a:extLst>
                </a:gridCol>
              </a:tblGrid>
              <a:tr h="370840">
                <a:tc>
                  <a:txBody>
                    <a:bodyPr/>
                    <a:lstStyle/>
                    <a:p>
                      <a:r>
                        <a:rPr lang="en-GB" dirty="0" smtClean="0"/>
                        <a:t>Type</a:t>
                      </a:r>
                      <a:endParaRPr lang="en-GB" dirty="0"/>
                    </a:p>
                  </a:txBody>
                  <a:tcPr/>
                </a:tc>
                <a:tc>
                  <a:txBody>
                    <a:bodyPr/>
                    <a:lstStyle/>
                    <a:p>
                      <a:r>
                        <a:rPr lang="en-GB" dirty="0" smtClean="0"/>
                        <a:t>Purpose</a:t>
                      </a:r>
                      <a:endParaRPr lang="en-GB" dirty="0"/>
                    </a:p>
                  </a:txBody>
                  <a:tcPr/>
                </a:tc>
                <a:extLst>
                  <a:ext uri="{0D108BD9-81ED-4DB2-BD59-A6C34878D82A}">
                    <a16:rowId xmlns:a16="http://schemas.microsoft.com/office/drawing/2014/main" val="2641838237"/>
                  </a:ext>
                </a:extLst>
              </a:tr>
              <a:tr h="370840">
                <a:tc>
                  <a:txBody>
                    <a:bodyPr/>
                    <a:lstStyle/>
                    <a:p>
                      <a:r>
                        <a:rPr lang="en-GB" dirty="0" smtClean="0"/>
                        <a:t>Behavioural</a:t>
                      </a:r>
                      <a:endParaRPr lang="en-GB" dirty="0"/>
                    </a:p>
                  </a:txBody>
                  <a:tcPr/>
                </a:tc>
                <a:tc>
                  <a:txBody>
                    <a:bodyPr/>
                    <a:lstStyle/>
                    <a:p>
                      <a:r>
                        <a:rPr lang="en-GB" dirty="0" smtClean="0"/>
                        <a:t>To define the skeleton of an algorithm</a:t>
                      </a:r>
                      <a:r>
                        <a:rPr lang="en-GB" baseline="0" dirty="0" smtClean="0"/>
                        <a:t> in a method, deferring some of the steps to subclasses.</a:t>
                      </a:r>
                    </a:p>
                    <a:p>
                      <a:endParaRPr lang="en-GB" baseline="0" dirty="0" smtClean="0"/>
                    </a:p>
                    <a:p>
                      <a:r>
                        <a:rPr lang="en-GB" baseline="0" dirty="0" smtClean="0"/>
                        <a:t>The Template Method lets subclasses redefine certain steps of the algorithm without changing the algorithms structure.</a:t>
                      </a:r>
                      <a:endParaRPr lang="en-GB" dirty="0"/>
                    </a:p>
                  </a:txBody>
                  <a:tcPr/>
                </a:tc>
                <a:extLst>
                  <a:ext uri="{0D108BD9-81ED-4DB2-BD59-A6C34878D82A}">
                    <a16:rowId xmlns:a16="http://schemas.microsoft.com/office/drawing/2014/main" val="821625329"/>
                  </a:ext>
                </a:extLst>
              </a:tr>
            </a:tbl>
          </a:graphicData>
        </a:graphic>
      </p:graphicFrame>
    </p:spTree>
    <p:extLst>
      <p:ext uri="{BB962C8B-B14F-4D97-AF65-F5344CB8AC3E}">
        <p14:creationId xmlns:p14="http://schemas.microsoft.com/office/powerpoint/2010/main" val="387826123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88640"/>
            <a:ext cx="8988706" cy="5544616"/>
          </a:xfrm>
          <a:prstGeom prst="rect">
            <a:avLst/>
          </a:prstGeom>
        </p:spPr>
      </p:pic>
      <p:sp>
        <p:nvSpPr>
          <p:cNvPr id="5" name="TextBox 4"/>
          <p:cNvSpPr txBox="1"/>
          <p:nvPr/>
        </p:nvSpPr>
        <p:spPr>
          <a:xfrm>
            <a:off x="1187624" y="5733256"/>
            <a:ext cx="7200800" cy="338554"/>
          </a:xfrm>
          <a:prstGeom prst="rect">
            <a:avLst/>
          </a:prstGeom>
          <a:noFill/>
        </p:spPr>
        <p:txBody>
          <a:bodyPr wrap="square" rtlCol="0">
            <a:spAutoFit/>
          </a:bodyPr>
          <a:lstStyle/>
          <a:p>
            <a:r>
              <a:rPr lang="en-GB" sz="1600" dirty="0"/>
              <a:t>https://www.journaldev.com/1763/template-method-design-pattern-in-java</a:t>
            </a:r>
          </a:p>
        </p:txBody>
      </p:sp>
    </p:spTree>
    <p:extLst>
      <p:ext uri="{BB962C8B-B14F-4D97-AF65-F5344CB8AC3E}">
        <p14:creationId xmlns:p14="http://schemas.microsoft.com/office/powerpoint/2010/main" val="54548984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04800"/>
            <a:ext cx="8324478" cy="1143000"/>
          </a:xfrm>
        </p:spPr>
        <p:txBody>
          <a:bodyPr/>
          <a:lstStyle/>
          <a:p>
            <a:pPr algn="ctr"/>
            <a:r>
              <a:rPr lang="en-GB" dirty="0" smtClean="0"/>
              <a:t>Template Method Design Pattern</a:t>
            </a:r>
            <a:endParaRPr lang="en-GB" dirty="0"/>
          </a:p>
        </p:txBody>
      </p:sp>
      <p:sp>
        <p:nvSpPr>
          <p:cNvPr id="3" name="Content Placeholder 2"/>
          <p:cNvSpPr>
            <a:spLocks noGrp="1"/>
          </p:cNvSpPr>
          <p:nvPr>
            <p:ph idx="1"/>
          </p:nvPr>
        </p:nvSpPr>
        <p:spPr>
          <a:xfrm>
            <a:off x="395536" y="2017713"/>
            <a:ext cx="8559552" cy="4114800"/>
          </a:xfrm>
        </p:spPr>
        <p:txBody>
          <a:bodyPr/>
          <a:lstStyle/>
          <a:p>
            <a:r>
              <a:rPr lang="en-GB" sz="2000" dirty="0"/>
              <a:t>Template method defines the steps to execute an algorithm and it can provide default implementation that might be common for all or some of the subclasses</a:t>
            </a:r>
            <a:r>
              <a:rPr lang="en-GB" sz="2000" dirty="0" smtClean="0"/>
              <a:t>.</a:t>
            </a:r>
            <a:endParaRPr lang="en-GB" sz="2000" dirty="0"/>
          </a:p>
          <a:p>
            <a:r>
              <a:rPr lang="en-GB" sz="2000" dirty="0" smtClean="0"/>
              <a:t>Suppose </a:t>
            </a:r>
            <a:r>
              <a:rPr lang="en-GB" sz="2000" dirty="0"/>
              <a:t>we want to provide an algorithm to build a house. </a:t>
            </a:r>
            <a:endParaRPr lang="en-GB" sz="2000" dirty="0" smtClean="0"/>
          </a:p>
          <a:p>
            <a:r>
              <a:rPr lang="en-GB" sz="2000" dirty="0" smtClean="0"/>
              <a:t>The </a:t>
            </a:r>
            <a:r>
              <a:rPr lang="en-GB" sz="2000" dirty="0"/>
              <a:t>steps need to be performed to build a house are – </a:t>
            </a:r>
            <a:endParaRPr lang="en-GB" sz="2000" dirty="0" smtClean="0"/>
          </a:p>
          <a:p>
            <a:pPr lvl="1"/>
            <a:r>
              <a:rPr lang="en-GB" sz="1600" dirty="0" smtClean="0"/>
              <a:t>building </a:t>
            </a:r>
            <a:r>
              <a:rPr lang="en-GB" sz="1600" dirty="0"/>
              <a:t>foundation, building pillars, building walls and windows. </a:t>
            </a:r>
            <a:endParaRPr lang="en-GB" sz="1600" dirty="0" smtClean="0"/>
          </a:p>
          <a:p>
            <a:r>
              <a:rPr lang="en-GB" sz="2000" dirty="0" smtClean="0"/>
              <a:t>The </a:t>
            </a:r>
            <a:r>
              <a:rPr lang="en-GB" sz="2000" dirty="0"/>
              <a:t>important point is that the we can’t change the order of execution because we can’t build windows before building the foundation. </a:t>
            </a:r>
            <a:endParaRPr lang="en-GB" sz="2000" dirty="0" smtClean="0"/>
          </a:p>
          <a:p>
            <a:r>
              <a:rPr lang="en-GB" sz="2000" dirty="0" smtClean="0"/>
              <a:t>So </a:t>
            </a:r>
            <a:r>
              <a:rPr lang="en-GB" sz="2000" dirty="0"/>
              <a:t>in this case we can create a template method that will use different methods to build the house.</a:t>
            </a:r>
          </a:p>
        </p:txBody>
      </p:sp>
    </p:spTree>
    <p:extLst>
      <p:ext uri="{BB962C8B-B14F-4D97-AF65-F5344CB8AC3E}">
        <p14:creationId xmlns:p14="http://schemas.microsoft.com/office/powerpoint/2010/main" val="124931127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4800"/>
            <a:ext cx="8252470" cy="1143000"/>
          </a:xfrm>
        </p:spPr>
        <p:txBody>
          <a:bodyPr/>
          <a:lstStyle/>
          <a:p>
            <a:pPr algn="ctr"/>
            <a:r>
              <a:rPr lang="en-GB" dirty="0"/>
              <a:t>Template Method Design Pattern</a:t>
            </a:r>
          </a:p>
        </p:txBody>
      </p:sp>
      <p:sp>
        <p:nvSpPr>
          <p:cNvPr id="3" name="Content Placeholder 2"/>
          <p:cNvSpPr>
            <a:spLocks noGrp="1"/>
          </p:cNvSpPr>
          <p:nvPr>
            <p:ph idx="1"/>
          </p:nvPr>
        </p:nvSpPr>
        <p:spPr>
          <a:xfrm>
            <a:off x="467544" y="2017713"/>
            <a:ext cx="8487544" cy="4114800"/>
          </a:xfrm>
        </p:spPr>
        <p:txBody>
          <a:bodyPr/>
          <a:lstStyle/>
          <a:p>
            <a:r>
              <a:rPr lang="en-GB" sz="2000" dirty="0"/>
              <a:t>Now building the foundation for a house is same for all type of houses, whether its a wooden house or a glass house. </a:t>
            </a:r>
            <a:endParaRPr lang="en-GB" sz="2000" dirty="0" smtClean="0"/>
          </a:p>
          <a:p>
            <a:r>
              <a:rPr lang="en-GB" sz="2000" dirty="0" smtClean="0"/>
              <a:t>So </a:t>
            </a:r>
            <a:r>
              <a:rPr lang="en-GB" sz="2000" dirty="0"/>
              <a:t>we can provide base implementation for this, if subclasses want to override this method, they can but mostly it’s common for all the types of houses.</a:t>
            </a:r>
          </a:p>
          <a:p>
            <a:r>
              <a:rPr lang="en-GB" sz="2000" dirty="0" smtClean="0"/>
              <a:t>To </a:t>
            </a:r>
            <a:r>
              <a:rPr lang="en-GB" sz="2000" dirty="0"/>
              <a:t>make sure that subclasses don’t override the template method, we should make it final.</a:t>
            </a:r>
          </a:p>
        </p:txBody>
      </p:sp>
    </p:spTree>
    <p:extLst>
      <p:ext uri="{BB962C8B-B14F-4D97-AF65-F5344CB8AC3E}">
        <p14:creationId xmlns:p14="http://schemas.microsoft.com/office/powerpoint/2010/main" val="2282908935"/>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4800"/>
            <a:ext cx="8252470" cy="1143000"/>
          </a:xfrm>
        </p:spPr>
        <p:txBody>
          <a:bodyPr/>
          <a:lstStyle/>
          <a:p>
            <a:pPr algn="ctr"/>
            <a:r>
              <a:rPr lang="en-GB" dirty="0" smtClean="0"/>
              <a:t>Template Method Abstract Class</a:t>
            </a:r>
            <a:endParaRPr lang="en-GB" dirty="0"/>
          </a:p>
        </p:txBody>
      </p:sp>
      <p:sp>
        <p:nvSpPr>
          <p:cNvPr id="3" name="Content Placeholder 2"/>
          <p:cNvSpPr>
            <a:spLocks noGrp="1"/>
          </p:cNvSpPr>
          <p:nvPr>
            <p:ph idx="1"/>
          </p:nvPr>
        </p:nvSpPr>
        <p:spPr>
          <a:xfrm>
            <a:off x="683568" y="2017713"/>
            <a:ext cx="8271520" cy="4114800"/>
          </a:xfrm>
        </p:spPr>
        <p:txBody>
          <a:bodyPr/>
          <a:lstStyle/>
          <a:p>
            <a:r>
              <a:rPr lang="en-GB" dirty="0"/>
              <a:t>Since we want some of the methods to be implemented by subclasses, we have to make our base class </a:t>
            </a:r>
            <a:r>
              <a:rPr lang="en-GB" dirty="0" smtClean="0"/>
              <a:t>as Abstract class.</a:t>
            </a:r>
            <a:endParaRPr lang="en-GB" dirty="0"/>
          </a:p>
        </p:txBody>
      </p:sp>
    </p:spTree>
    <p:extLst>
      <p:ext uri="{BB962C8B-B14F-4D97-AF65-F5344CB8AC3E}">
        <p14:creationId xmlns:p14="http://schemas.microsoft.com/office/powerpoint/2010/main" val="393201463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574" y="0"/>
            <a:ext cx="9130426" cy="6858000"/>
          </a:xfrm>
          <a:prstGeom prst="rect">
            <a:avLst/>
          </a:prstGeom>
        </p:spPr>
      </p:pic>
    </p:spTree>
    <p:extLst>
      <p:ext uri="{BB962C8B-B14F-4D97-AF65-F5344CB8AC3E}">
        <p14:creationId xmlns:p14="http://schemas.microsoft.com/office/powerpoint/2010/main" val="96451797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1938" y="11795"/>
            <a:ext cx="9112062" cy="3304969"/>
          </a:xfrm>
          <a:prstGeom prst="rect">
            <a:avLst/>
          </a:prstGeom>
        </p:spPr>
      </p:pic>
      <p:pic>
        <p:nvPicPr>
          <p:cNvPr id="5" name="Picture 4"/>
          <p:cNvPicPr>
            <a:picLocks noChangeAspect="1"/>
          </p:cNvPicPr>
          <p:nvPr/>
        </p:nvPicPr>
        <p:blipFill>
          <a:blip r:embed="rId3"/>
          <a:stretch>
            <a:fillRect/>
          </a:stretch>
        </p:blipFill>
        <p:spPr>
          <a:xfrm>
            <a:off x="46184" y="3316764"/>
            <a:ext cx="9097816" cy="3501472"/>
          </a:xfrm>
          <a:prstGeom prst="rect">
            <a:avLst/>
          </a:prstGeom>
        </p:spPr>
      </p:pic>
    </p:spTree>
    <p:extLst>
      <p:ext uri="{BB962C8B-B14F-4D97-AF65-F5344CB8AC3E}">
        <p14:creationId xmlns:p14="http://schemas.microsoft.com/office/powerpoint/2010/main" val="10984536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228" y="44624"/>
            <a:ext cx="9032268" cy="6696744"/>
          </a:xfrm>
          <a:prstGeom prst="rect">
            <a:avLst/>
          </a:prstGeom>
        </p:spPr>
      </p:pic>
    </p:spTree>
    <p:extLst>
      <p:ext uri="{BB962C8B-B14F-4D97-AF65-F5344CB8AC3E}">
        <p14:creationId xmlns:p14="http://schemas.microsoft.com/office/powerpoint/2010/main" val="728443720"/>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Sample Output</a:t>
            </a:r>
            <a:endParaRPr lang="en-GB" dirty="0"/>
          </a:p>
        </p:txBody>
      </p:sp>
      <p:pic>
        <p:nvPicPr>
          <p:cNvPr id="4" name="Content Placeholder 3"/>
          <p:cNvPicPr>
            <a:picLocks noGrp="1" noChangeAspect="1"/>
          </p:cNvPicPr>
          <p:nvPr>
            <p:ph idx="1"/>
          </p:nvPr>
        </p:nvPicPr>
        <p:blipFill>
          <a:blip r:embed="rId2"/>
          <a:stretch>
            <a:fillRect/>
          </a:stretch>
        </p:blipFill>
        <p:spPr>
          <a:xfrm>
            <a:off x="323528" y="1772816"/>
            <a:ext cx="8496944" cy="4377068"/>
          </a:xfrm>
          <a:prstGeom prst="rect">
            <a:avLst/>
          </a:prstGeom>
        </p:spPr>
      </p:pic>
    </p:spTree>
    <p:extLst>
      <p:ext uri="{BB962C8B-B14F-4D97-AF65-F5344CB8AC3E}">
        <p14:creationId xmlns:p14="http://schemas.microsoft.com/office/powerpoint/2010/main" val="105698107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r>
              <a:rPr lang="en-GB" dirty="0"/>
              <a:t>Template Method Design Pattern in </a:t>
            </a:r>
            <a:r>
              <a:rPr lang="en-GB" dirty="0" smtClean="0"/>
              <a:t>JDK</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000" dirty="0" smtClean="0"/>
              <a:t>All </a:t>
            </a:r>
            <a:r>
              <a:rPr lang="en-GB" sz="2000" dirty="0"/>
              <a:t>non-abstract methods of </a:t>
            </a:r>
            <a:r>
              <a:rPr lang="en-GB" sz="2000" dirty="0" err="1"/>
              <a:t>java.io.InputStream</a:t>
            </a:r>
            <a:r>
              <a:rPr lang="en-GB" sz="2000" dirty="0"/>
              <a:t>, </a:t>
            </a:r>
            <a:r>
              <a:rPr lang="en-GB" sz="2000" dirty="0" err="1"/>
              <a:t>java.io.OutputStream</a:t>
            </a:r>
            <a:r>
              <a:rPr lang="en-GB" sz="2000" dirty="0"/>
              <a:t>, </a:t>
            </a:r>
            <a:r>
              <a:rPr lang="en-GB" sz="2000" dirty="0" err="1"/>
              <a:t>java.io.Reader</a:t>
            </a:r>
            <a:r>
              <a:rPr lang="en-GB" sz="2000" dirty="0"/>
              <a:t> and </a:t>
            </a:r>
            <a:r>
              <a:rPr lang="en-GB" sz="2000" dirty="0" err="1"/>
              <a:t>java.io.Writer</a:t>
            </a:r>
            <a:r>
              <a:rPr lang="en-GB" sz="2000" dirty="0"/>
              <a:t>.</a:t>
            </a:r>
          </a:p>
          <a:p>
            <a:r>
              <a:rPr lang="en-GB" sz="2000" dirty="0"/>
              <a:t>All non-abstract methods of </a:t>
            </a:r>
            <a:r>
              <a:rPr lang="en-GB" sz="2000" dirty="0" err="1"/>
              <a:t>java.util.AbstractList</a:t>
            </a:r>
            <a:r>
              <a:rPr lang="en-GB" sz="2000" dirty="0"/>
              <a:t>, </a:t>
            </a:r>
            <a:r>
              <a:rPr lang="en-GB" sz="2000" dirty="0" err="1"/>
              <a:t>java.util.AbstractSet</a:t>
            </a:r>
            <a:r>
              <a:rPr lang="en-GB" sz="2000" dirty="0"/>
              <a:t> and </a:t>
            </a:r>
            <a:r>
              <a:rPr lang="en-GB" sz="2000" dirty="0" err="1"/>
              <a:t>java.util.AbstractMap</a:t>
            </a:r>
            <a:r>
              <a:rPr lang="en-GB" sz="2000" dirty="0"/>
              <a:t>.</a:t>
            </a:r>
          </a:p>
        </p:txBody>
      </p:sp>
    </p:spTree>
    <p:extLst>
      <p:ext uri="{BB962C8B-B14F-4D97-AF65-F5344CB8AC3E}">
        <p14:creationId xmlns:p14="http://schemas.microsoft.com/office/powerpoint/2010/main" val="1147495044"/>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a:t>Template Method Design Pattern Important Points</a:t>
            </a:r>
          </a:p>
        </p:txBody>
      </p:sp>
      <p:sp>
        <p:nvSpPr>
          <p:cNvPr id="3" name="Content Placeholder 2"/>
          <p:cNvSpPr>
            <a:spLocks noGrp="1"/>
          </p:cNvSpPr>
          <p:nvPr>
            <p:ph idx="1"/>
          </p:nvPr>
        </p:nvSpPr>
        <p:spPr>
          <a:xfrm>
            <a:off x="467544" y="2017713"/>
            <a:ext cx="8487544" cy="4114800"/>
          </a:xfrm>
        </p:spPr>
        <p:txBody>
          <a:bodyPr/>
          <a:lstStyle/>
          <a:p>
            <a:r>
              <a:rPr lang="en-GB" sz="2000" dirty="0"/>
              <a:t>Template method should consists of certain steps whose order is fixed and for some of the methods, implementation differs from base class to subclass. Template method should be final.</a:t>
            </a:r>
          </a:p>
          <a:p>
            <a:r>
              <a:rPr lang="en-GB" sz="2000" dirty="0"/>
              <a:t>Most of the times, subclasses calls methods from super class but in template pattern, superclass template method calls methods from subclasses, this is known as Hollywood Principle – “don’t call us, we’ll call you.”.</a:t>
            </a:r>
          </a:p>
          <a:p>
            <a:r>
              <a:rPr lang="en-GB" sz="2000" dirty="0"/>
              <a:t>Methods in base class with default implementation are referred as Hooks and they are intended to be overridden by subclasses, if you want some of the methods to be not overridden, you can make them final, for example in our case we can make </a:t>
            </a:r>
            <a:r>
              <a:rPr lang="en-GB" sz="2000" dirty="0" err="1"/>
              <a:t>buildFoundation</a:t>
            </a:r>
            <a:r>
              <a:rPr lang="en-GB" sz="2000" dirty="0"/>
              <a:t>() method final because if we don’t want subclasses to override it.</a:t>
            </a:r>
          </a:p>
        </p:txBody>
      </p:sp>
    </p:spTree>
    <p:extLst>
      <p:ext uri="{BB962C8B-B14F-4D97-AF65-F5344CB8AC3E}">
        <p14:creationId xmlns:p14="http://schemas.microsoft.com/office/powerpoint/2010/main" val="3587040277"/>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04800"/>
            <a:ext cx="8324478" cy="1143000"/>
          </a:xfrm>
        </p:spPr>
        <p:txBody>
          <a:bodyPr/>
          <a:lstStyle/>
          <a:p>
            <a:pPr algn="ctr"/>
            <a:r>
              <a:rPr lang="en-GB" dirty="0" smtClean="0"/>
              <a:t>References</a:t>
            </a:r>
            <a:endParaRPr lang="en-GB" dirty="0"/>
          </a:p>
        </p:txBody>
      </p:sp>
      <p:sp>
        <p:nvSpPr>
          <p:cNvPr id="3" name="Content Placeholder 2"/>
          <p:cNvSpPr>
            <a:spLocks noGrp="1"/>
          </p:cNvSpPr>
          <p:nvPr>
            <p:ph idx="1"/>
          </p:nvPr>
        </p:nvSpPr>
        <p:spPr>
          <a:xfrm>
            <a:off x="611560" y="2017713"/>
            <a:ext cx="8343528" cy="4114800"/>
          </a:xfrm>
        </p:spPr>
        <p:txBody>
          <a:bodyPr/>
          <a:lstStyle/>
          <a:p>
            <a:pPr lvl="0">
              <a:buClr>
                <a:srgbClr val="3333CC"/>
              </a:buClr>
            </a:pPr>
            <a:r>
              <a:rPr lang="en-GB" sz="2000" dirty="0">
                <a:solidFill>
                  <a:srgbClr val="000000"/>
                </a:solidFill>
              </a:rPr>
              <a:t>Bevis, Tony (2012-10-31T22:58:59). Java Design Pattern Essentials . Ability First Limited. Kindle Edition. </a:t>
            </a:r>
            <a:endParaRPr lang="en-GB" sz="2000" dirty="0" smtClean="0">
              <a:solidFill>
                <a:srgbClr val="000000"/>
              </a:solidFill>
            </a:endParaRPr>
          </a:p>
          <a:p>
            <a:pPr lvl="0">
              <a:buClr>
                <a:srgbClr val="3333CC"/>
              </a:buClr>
            </a:pPr>
            <a:r>
              <a:rPr lang="en-GB" sz="2000" dirty="0" err="1" smtClean="0">
                <a:solidFill>
                  <a:srgbClr val="000000"/>
                </a:solidFill>
              </a:rPr>
              <a:t>JournalDev</a:t>
            </a:r>
            <a:r>
              <a:rPr lang="en-GB" sz="2000" dirty="0">
                <a:solidFill>
                  <a:srgbClr val="000000"/>
                </a:solidFill>
              </a:rPr>
              <a:t> </a:t>
            </a:r>
            <a:endParaRPr lang="en-GB" sz="2000" dirty="0" smtClean="0">
              <a:solidFill>
                <a:srgbClr val="000000"/>
              </a:solidFill>
            </a:endParaRPr>
          </a:p>
          <a:p>
            <a:pPr lvl="1">
              <a:buClr>
                <a:srgbClr val="3333CC"/>
              </a:buClr>
            </a:pPr>
            <a:r>
              <a:rPr lang="en-GB" sz="1600" dirty="0" smtClean="0">
                <a:solidFill>
                  <a:srgbClr val="000000"/>
                </a:solidFill>
                <a:hlinkClick r:id="rId2"/>
              </a:rPr>
              <a:t>https</a:t>
            </a:r>
            <a:r>
              <a:rPr lang="en-GB" sz="1600" dirty="0">
                <a:solidFill>
                  <a:srgbClr val="000000"/>
                </a:solidFill>
                <a:hlinkClick r:id="rId2"/>
              </a:rPr>
              <a:t>://</a:t>
            </a:r>
            <a:r>
              <a:rPr lang="en-GB" sz="1600" dirty="0" smtClean="0">
                <a:solidFill>
                  <a:srgbClr val="000000"/>
                </a:solidFill>
                <a:hlinkClick r:id="rId2"/>
              </a:rPr>
              <a:t>www.journaldev.com/1763/template-method-design-pattern-in-java</a:t>
            </a:r>
            <a:endParaRPr lang="en-GB" sz="1600" dirty="0" smtClean="0">
              <a:solidFill>
                <a:srgbClr val="000000"/>
              </a:solidFill>
            </a:endParaRPr>
          </a:p>
          <a:p>
            <a:r>
              <a:rPr lang="en-GB" sz="2000" dirty="0" err="1" smtClean="0">
                <a:solidFill>
                  <a:srgbClr val="000000"/>
                </a:solidFill>
              </a:rPr>
              <a:t>Tutorialspoint</a:t>
            </a:r>
            <a:endParaRPr lang="en-GB" sz="2000" dirty="0" smtClean="0">
              <a:solidFill>
                <a:srgbClr val="000000"/>
              </a:solidFill>
            </a:endParaRPr>
          </a:p>
          <a:p>
            <a:pPr lvl="1"/>
            <a:r>
              <a:rPr lang="en-GB" sz="1600" dirty="0">
                <a:hlinkClick r:id="rId3"/>
              </a:rPr>
              <a:t>https://</a:t>
            </a:r>
            <a:r>
              <a:rPr lang="en-GB" sz="1600" dirty="0" smtClean="0">
                <a:hlinkClick r:id="rId3"/>
              </a:rPr>
              <a:t>www.tutorialspoint.com/design_pattern/template_pattern.htm</a:t>
            </a:r>
            <a:endParaRPr lang="en-GB" sz="1600" dirty="0" smtClean="0"/>
          </a:p>
          <a:p>
            <a:pPr lvl="1"/>
            <a:r>
              <a:rPr lang="en-GB" sz="1600" dirty="0">
                <a:hlinkClick r:id="rId4"/>
              </a:rPr>
              <a:t>https://</a:t>
            </a:r>
            <a:r>
              <a:rPr lang="en-GB" sz="1600" dirty="0" smtClean="0">
                <a:hlinkClick r:id="rId4"/>
              </a:rPr>
              <a:t>www.tutorialspoint.com/design_pattern/factory_pattern.htm</a:t>
            </a:r>
            <a:endParaRPr lang="en-GB" sz="1600" dirty="0" smtClean="0"/>
          </a:p>
          <a:p>
            <a:r>
              <a:rPr lang="en-GB" sz="2000" dirty="0" err="1" smtClean="0"/>
              <a:t>Dzone</a:t>
            </a:r>
            <a:r>
              <a:rPr lang="en-GB" sz="2000" dirty="0" smtClean="0"/>
              <a:t> </a:t>
            </a:r>
            <a:r>
              <a:rPr lang="en-GB" sz="2000" dirty="0" err="1" smtClean="0"/>
              <a:t>Refcardz</a:t>
            </a:r>
            <a:r>
              <a:rPr lang="en-GB" sz="2000" dirty="0" smtClean="0"/>
              <a:t> – Design Patterns</a:t>
            </a:r>
          </a:p>
          <a:p>
            <a:pPr lvl="1"/>
            <a:r>
              <a:rPr lang="en-GB" sz="1600" dirty="0" smtClean="0">
                <a:hlinkClick r:id="rId5"/>
              </a:rPr>
              <a:t>http</a:t>
            </a:r>
            <a:r>
              <a:rPr lang="en-GB" sz="1600">
                <a:hlinkClick r:id="rId5"/>
              </a:rPr>
              <a:t>://</a:t>
            </a:r>
            <a:r>
              <a:rPr lang="en-GB" sz="1600" smtClean="0">
                <a:hlinkClick r:id="rId5"/>
              </a:rPr>
              <a:t>campus.murraystate.edu/academic/faculty/wlyle/430/rc008-designpatterns_online.pdf</a:t>
            </a:r>
            <a:endParaRPr lang="en-GB" sz="1600" smtClean="0"/>
          </a:p>
          <a:p>
            <a:pPr marL="457200" lvl="1" indent="0">
              <a:buNone/>
            </a:pPr>
            <a:endParaRPr lang="en-GB" sz="1600" dirty="0"/>
          </a:p>
          <a:p>
            <a:pPr lvl="1"/>
            <a:endParaRPr lang="en-GB" sz="1600" dirty="0" smtClean="0"/>
          </a:p>
          <a:p>
            <a:pPr marL="457200" lvl="1" indent="0">
              <a:buNone/>
            </a:pPr>
            <a:endParaRPr lang="en-GB" sz="1600" dirty="0"/>
          </a:p>
        </p:txBody>
      </p:sp>
    </p:spTree>
    <p:extLst>
      <p:ext uri="{BB962C8B-B14F-4D97-AF65-F5344CB8AC3E}">
        <p14:creationId xmlns:p14="http://schemas.microsoft.com/office/powerpoint/2010/main" val="2658861151"/>
      </p:ext>
    </p:extLst>
  </p:cSld>
  <p:clrMapOvr>
    <a:masterClrMapping/>
  </p:clrMapOvr>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1472217583</TotalTime>
  <Words>1459</Words>
  <Application>Microsoft Office PowerPoint</Application>
  <PresentationFormat>On-screen Show (4:3)</PresentationFormat>
  <Paragraphs>235</Paragraphs>
  <Slides>74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74</vt:i4>
      </vt:variant>
    </vt:vector>
  </HeadingPairs>
  <TitlesOfParts>
    <vt:vector size="79" baseType="lpstr">
      <vt:lpstr>MS PGothic</vt:lpstr>
      <vt:lpstr>MS PGothic</vt:lpstr>
      <vt:lpstr>Tahoma</vt:lpstr>
      <vt:lpstr>Wingdings</vt:lpstr>
      <vt:lpstr>Blends</vt:lpstr>
      <vt:lpstr>Topic 14 - Template Design Patterns</vt:lpstr>
      <vt:lpstr>What are Design Patterns?</vt:lpstr>
      <vt:lpstr>What are Design Patterns</vt:lpstr>
      <vt:lpstr>Advantages of Design Patterns</vt:lpstr>
      <vt:lpstr>Design Patterns &amp; When to use them</vt:lpstr>
      <vt:lpstr>Original Gang of 4 Design Patterns</vt:lpstr>
      <vt:lpstr>Design Pattern – Factory Method</vt:lpstr>
      <vt:lpstr>ShapeFactory</vt:lpstr>
      <vt:lpstr>Shape Interface</vt:lpstr>
      <vt:lpstr>Circle Class</vt:lpstr>
      <vt:lpstr>Square Class</vt:lpstr>
      <vt:lpstr>Rectangle Class</vt:lpstr>
      <vt:lpstr>ShapeFactory Class</vt:lpstr>
      <vt:lpstr>FactoryPatternDemo Class</vt:lpstr>
      <vt:lpstr>Sample Output</vt:lpstr>
      <vt:lpstr>Design Patterns – Template Pattern</vt:lpstr>
      <vt:lpstr>Template Method</vt:lpstr>
      <vt:lpstr>Template Pattern</vt:lpstr>
      <vt:lpstr>PowerPoint Presentation</vt:lpstr>
      <vt:lpstr>PowerPoint Presentation</vt:lpstr>
      <vt:lpstr>PowerPoint Presentation</vt:lpstr>
      <vt:lpstr>PowerPoint Presentation</vt:lpstr>
      <vt:lpstr>Sample Output</vt:lpstr>
      <vt:lpstr>Vehicle Manufacture Design Pattern</vt:lpstr>
      <vt:lpstr>PowerPoint Presentation</vt:lpstr>
      <vt:lpstr>Vehicle &amp; Engine Class Hierarchies</vt:lpstr>
      <vt:lpstr>Engine &amp; Vehicle Interfaces </vt:lpstr>
      <vt:lpstr>AbstractEngine</vt:lpstr>
      <vt:lpstr>StandardEngine &amp; TurboEngine</vt:lpstr>
      <vt:lpstr>AbstractCar</vt:lpstr>
      <vt:lpstr>Saloon</vt:lpstr>
      <vt:lpstr>Coupe</vt:lpstr>
      <vt:lpstr>Sport</vt:lpstr>
      <vt:lpstr>AbstractVan</vt:lpstr>
      <vt:lpstr>BoxVan</vt:lpstr>
      <vt:lpstr>Pickup</vt:lpstr>
      <vt:lpstr>Abstract Factory Pattern</vt:lpstr>
      <vt:lpstr>PowerPoint Presentation</vt:lpstr>
      <vt:lpstr>Body Hierarchy</vt:lpstr>
      <vt:lpstr>Chassis Hierarchy</vt:lpstr>
      <vt:lpstr>Windows Hierarchy</vt:lpstr>
      <vt:lpstr>AbstractVehicleFactory</vt:lpstr>
      <vt:lpstr>CarFactory and VanFactory</vt:lpstr>
      <vt:lpstr>How Clients use AbstractFactory</vt:lpstr>
      <vt:lpstr>Sample Output</vt:lpstr>
      <vt:lpstr>Adapter Template</vt:lpstr>
      <vt:lpstr>PowerPoint Presentation</vt:lpstr>
      <vt:lpstr>Engine Interface</vt:lpstr>
      <vt:lpstr>PowerPoint Presentation</vt:lpstr>
      <vt:lpstr>PowerPoint Presentation</vt:lpstr>
      <vt:lpstr>PowerPoint Presentation</vt:lpstr>
      <vt:lpstr>PowerPoint Presentation</vt:lpstr>
      <vt:lpstr>PowerPoint Presentation</vt:lpstr>
      <vt:lpstr>Sample Output</vt:lpstr>
      <vt:lpstr>Chain of Responsibility Template</vt:lpstr>
      <vt:lpstr>PowerPoint Presentation</vt:lpstr>
      <vt:lpstr>EmailHandler Interface</vt:lpstr>
      <vt:lpstr>PowerPoint Presentation</vt:lpstr>
      <vt:lpstr>PowerPoint Presentation</vt:lpstr>
      <vt:lpstr>PowerPoint Presentation</vt:lpstr>
      <vt:lpstr>PowerPoint Presentation</vt:lpstr>
      <vt:lpstr>Sample Output</vt:lpstr>
      <vt:lpstr>Template Method</vt:lpstr>
      <vt:lpstr>PowerPoint Presentation</vt:lpstr>
      <vt:lpstr>Template Method Design Pattern</vt:lpstr>
      <vt:lpstr>Template Method Design Pattern</vt:lpstr>
      <vt:lpstr>Template Method Abstract Class</vt:lpstr>
      <vt:lpstr>PowerPoint Presentation</vt:lpstr>
      <vt:lpstr>PowerPoint Presentation</vt:lpstr>
      <vt:lpstr>PowerPoint Presentation</vt:lpstr>
      <vt:lpstr>Sample Output</vt:lpstr>
      <vt:lpstr>Template Method Design Pattern in JDK</vt:lpstr>
      <vt:lpstr>Template Method Design Pattern Important Points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dc:title>
  <dc:subject>Database Systems</dc:subject>
  <dc:creator>Thomas Connolly and Carolyn Begg</dc:creator>
  <dc:description>Transparencies for Chapter 1 of textbook_x000d_
Database Systems: A Practical Approach to Design, Implementation and Management</dc:description>
  <cp:lastModifiedBy>Stephen Hole</cp:lastModifiedBy>
  <cp:revision>198</cp:revision>
  <cp:lastPrinted>2018-10-31T08:24:02Z</cp:lastPrinted>
  <dcterms:created xsi:type="dcterms:W3CDTF">1996-12-09T10:09:10Z</dcterms:created>
  <dcterms:modified xsi:type="dcterms:W3CDTF">2021-03-18T11:55:16Z</dcterms:modified>
</cp:coreProperties>
</file>