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309" r:id="rId5"/>
    <p:sldId id="312" r:id="rId6"/>
    <p:sldId id="287" r:id="rId7"/>
    <p:sldId id="292" r:id="rId8"/>
    <p:sldId id="314" r:id="rId9"/>
    <p:sldId id="311" r:id="rId10"/>
    <p:sldId id="313" r:id="rId11"/>
    <p:sldId id="310" r:id="rId12"/>
    <p:sldId id="260" r:id="rId13"/>
    <p:sldId id="304" r:id="rId14"/>
    <p:sldId id="316" r:id="rId15"/>
    <p:sldId id="315" r:id="rId16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>
          <p15:clr>
            <a:srgbClr val="A4A3A4"/>
          </p15:clr>
        </p15:guide>
        <p15:guide id="3" orient="horz" pos="9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4" name="Author" initials="A" lastIdx="21" clrIdx="3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59C93"/>
    <a:srgbClr val="FFFF00"/>
    <a:srgbClr val="F7EDE9"/>
    <a:srgbClr val="4D748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AF606853-7671-496A-8E4F-DF71F8EC918B}" styleName="Dark Style 1 - Accent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524" autoAdjust="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>
        <p:guide pos="3840"/>
        <p:guide orient="horz" pos="96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commentAuthors" Target="comment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2980314960629921"/>
          <c:y val="6.0185185185185182E-2"/>
          <c:w val="0.80472462817147861"/>
          <c:h val="0.73614173228346458"/>
        </c:manualLayout>
      </c:layout>
      <c:scatterChart>
        <c:scatterStyle val="lineMarker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Expenses (X)</c:v>
                </c:pt>
              </c:strCache>
            </c:strRef>
          </c:tx>
          <c:spPr>
            <a:ln w="19050" cap="rnd">
              <a:solidFill>
                <a:schemeClr val="accent6">
                  <a:shade val="76000"/>
                </a:schemeClr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6">
                  <a:shade val="76000"/>
                </a:schemeClr>
              </a:solidFill>
              <a:ln w="9525">
                <a:solidFill>
                  <a:schemeClr val="accent6">
                    <a:shade val="76000"/>
                  </a:schemeClr>
                </a:solidFill>
              </a:ln>
              <a:effectLst/>
            </c:spPr>
          </c:marker>
          <c:xVal>
            <c:numRef>
              <c:f>Sheet1!$A$2:$A$5</c:f>
              <c:numCache>
                <c:formatCode>General</c:formatCode>
                <c:ptCount val="4"/>
                <c:pt idx="0">
                  <c:v>2024</c:v>
                </c:pt>
                <c:pt idx="1">
                  <c:v>2025</c:v>
                </c:pt>
                <c:pt idx="2">
                  <c:v>2026</c:v>
                </c:pt>
                <c:pt idx="3">
                  <c:v>2027</c:v>
                </c:pt>
              </c:numCache>
            </c:numRef>
          </c:xVal>
          <c:yVal>
            <c:numRef>
              <c:f>Sheet1!$B$2:$B$5</c:f>
              <c:numCache>
                <c:formatCode>General</c:formatCode>
                <c:ptCount val="4"/>
                <c:pt idx="0">
                  <c:v>255000</c:v>
                </c:pt>
                <c:pt idx="1">
                  <c:v>240000</c:v>
                </c:pt>
                <c:pt idx="2">
                  <c:v>230000</c:v>
                </c:pt>
                <c:pt idx="3">
                  <c:v>225000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FC23-4DFC-91F4-DFC196BC2DE6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Sale Revenues (Y)</c:v>
                </c:pt>
              </c:strCache>
            </c:strRef>
          </c:tx>
          <c:spPr>
            <a:ln w="19050" cap="rnd">
              <a:solidFill>
                <a:schemeClr val="accent6">
                  <a:tint val="77000"/>
                </a:schemeClr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6">
                  <a:tint val="77000"/>
                </a:schemeClr>
              </a:solidFill>
              <a:ln w="9525">
                <a:solidFill>
                  <a:schemeClr val="accent6">
                    <a:tint val="77000"/>
                  </a:schemeClr>
                </a:solidFill>
              </a:ln>
              <a:effectLst/>
            </c:spPr>
          </c:marker>
          <c:xVal>
            <c:numRef>
              <c:f>Sheet1!$A$2:$A$5</c:f>
              <c:numCache>
                <c:formatCode>General</c:formatCode>
                <c:ptCount val="4"/>
                <c:pt idx="0">
                  <c:v>2024</c:v>
                </c:pt>
                <c:pt idx="1">
                  <c:v>2025</c:v>
                </c:pt>
                <c:pt idx="2">
                  <c:v>2026</c:v>
                </c:pt>
                <c:pt idx="3">
                  <c:v>2027</c:v>
                </c:pt>
              </c:numCache>
            </c:numRef>
          </c:xVal>
          <c:yVal>
            <c:numRef>
              <c:f>Sheet1!$C$2:$C$5</c:f>
              <c:numCache>
                <c:formatCode>General</c:formatCode>
                <c:ptCount val="4"/>
                <c:pt idx="0">
                  <c:v>0</c:v>
                </c:pt>
                <c:pt idx="1">
                  <c:v>1875000</c:v>
                </c:pt>
                <c:pt idx="2">
                  <c:v>3500000</c:v>
                </c:pt>
                <c:pt idx="3">
                  <c:v>8160000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FC23-4DFC-91F4-DFC196BC2DE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12932784"/>
        <c:axId val="612934224"/>
      </c:scatterChart>
      <c:valAx>
        <c:axId val="612932784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12934224"/>
        <c:crosses val="autoZero"/>
        <c:crossBetween val="midCat"/>
      </c:valAx>
      <c:valAx>
        <c:axId val="61293422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12932784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withinLinear" id="19">
  <a:schemeClr val="accent6"/>
</cs:colorStyle>
</file>

<file path=ppt/charts/style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BA2B9E2-53F0-4ADC-8E46-38B22EBC2A56}" type="doc">
      <dgm:prSet loTypeId="urn:microsoft.com/office/officeart/2009/3/layout/HorizontalOrganizationChart" loCatId="hierarchy" qsTypeId="urn:microsoft.com/office/officeart/2005/8/quickstyle/simple1" qsCatId="simple" csTypeId="urn:microsoft.com/office/officeart/2005/8/colors/accent3_2" csCatId="accent3" phldr="1"/>
      <dgm:spPr/>
      <dgm:t>
        <a:bodyPr rtlCol="0"/>
        <a:lstStyle/>
        <a:p>
          <a:pPr rtl="0"/>
          <a:endParaRPr lang="en-US"/>
        </a:p>
      </dgm:t>
    </dgm:pt>
    <dgm:pt modelId="{C4879951-FE2E-4A07-B5B1-1E2CB2DCE9C2}">
      <dgm:prSet phldrT="[Text]" phldr="0" custT="1"/>
      <dgm:spPr>
        <a:solidFill>
          <a:schemeClr val="accent2"/>
        </a:solidFill>
        <a:ln>
          <a:noFill/>
        </a:ln>
      </dgm:spPr>
      <dgm:t>
        <a:bodyPr tIns="365760" rtlCol="0"/>
        <a:lstStyle/>
        <a:p>
          <a:pPr rtl="0"/>
          <a:r>
            <a:rPr lang="en-GB" sz="1800" noProof="0" dirty="0" err="1">
              <a:solidFill>
                <a:schemeClr val="bg1"/>
              </a:solidFill>
              <a:latin typeface="+mn-lt"/>
            </a:rPr>
            <a:t>Gianina</a:t>
          </a:r>
          <a:r>
            <a:rPr lang="en-GB" sz="1800" noProof="0" dirty="0">
              <a:solidFill>
                <a:schemeClr val="bg1"/>
              </a:solidFill>
              <a:latin typeface="+mn-lt"/>
            </a:rPr>
            <a:t> Chirila</a:t>
          </a:r>
        </a:p>
        <a:p>
          <a:pPr rtl="0"/>
          <a:r>
            <a:rPr lang="en-GB" sz="1200" noProof="0" dirty="0">
              <a:solidFill>
                <a:schemeClr val="bg1"/>
              </a:solidFill>
              <a:latin typeface="+mn-lt"/>
            </a:rPr>
            <a:t>CEO/Founder</a:t>
          </a:r>
        </a:p>
        <a:p>
          <a:pPr rtl="0"/>
          <a:endParaRPr lang="en-GB" sz="1800" noProof="0" dirty="0">
            <a:solidFill>
              <a:schemeClr val="bg1"/>
            </a:solidFill>
            <a:latin typeface="+mn-lt"/>
          </a:endParaRPr>
        </a:p>
      </dgm:t>
    </dgm:pt>
    <dgm:pt modelId="{519E7D13-95C2-4D5E-AC29-F9E5914B294F}" type="parTrans" cxnId="{067FC511-E1FD-4152-830C-FDF481AFF5D1}">
      <dgm:prSet/>
      <dgm:spPr/>
      <dgm:t>
        <a:bodyPr rtlCol="0"/>
        <a:lstStyle/>
        <a:p>
          <a:pPr rtl="0"/>
          <a:endParaRPr lang="en-GB" sz="1800" noProof="0" dirty="0">
            <a:solidFill>
              <a:schemeClr val="tx1"/>
            </a:solidFill>
            <a:latin typeface="+mj-lt"/>
          </a:endParaRPr>
        </a:p>
      </dgm:t>
    </dgm:pt>
    <dgm:pt modelId="{3919F06D-0E72-4383-B054-A6492C43359A}" type="sibTrans" cxnId="{067FC511-E1FD-4152-830C-FDF481AFF5D1}">
      <dgm:prSet/>
      <dgm:spPr/>
      <dgm:t>
        <a:bodyPr rtlCol="0"/>
        <a:lstStyle/>
        <a:p>
          <a:pPr rtl="0"/>
          <a:endParaRPr lang="en-GB" sz="1800" noProof="0" dirty="0">
            <a:solidFill>
              <a:schemeClr val="tx1"/>
            </a:solidFill>
            <a:latin typeface="+mj-lt"/>
          </a:endParaRPr>
        </a:p>
      </dgm:t>
    </dgm:pt>
    <dgm:pt modelId="{E90122EF-7E6F-4A23-968F-90A0DB380749}">
      <dgm:prSet phldrT="[Text]" phldr="0" custT="1"/>
      <dgm:spPr>
        <a:solidFill>
          <a:schemeClr val="accent2"/>
        </a:solidFill>
        <a:ln>
          <a:noFill/>
        </a:ln>
      </dgm:spPr>
      <dgm:t>
        <a:bodyPr rtlCol="0"/>
        <a:lstStyle/>
        <a:p>
          <a:pPr rtl="0"/>
          <a:r>
            <a:rPr lang="en-GB" sz="1800" noProof="0" dirty="0">
              <a:solidFill>
                <a:schemeClr val="bg1"/>
              </a:solidFill>
              <a:latin typeface="+mn-lt"/>
            </a:rPr>
            <a:t>Philip Henderson</a:t>
          </a:r>
        </a:p>
        <a:p>
          <a:pPr rtl="0"/>
          <a:r>
            <a:rPr lang="en-GB" sz="1200" noProof="0" dirty="0">
              <a:solidFill>
                <a:schemeClr val="bg1"/>
              </a:solidFill>
              <a:latin typeface="+mn-lt"/>
            </a:rPr>
            <a:t>Marketing</a:t>
          </a:r>
        </a:p>
      </dgm:t>
    </dgm:pt>
    <dgm:pt modelId="{73A6102F-EFA3-4A37-8094-920B60E95634}" type="parTrans" cxnId="{E5C7F86B-4F82-4021-95F2-C28DAC403C0A}">
      <dgm:prSet/>
      <dgm:spPr>
        <a:solidFill>
          <a:schemeClr val="accent2"/>
        </a:solidFill>
        <a:ln>
          <a:solidFill>
            <a:schemeClr val="accent3">
              <a:lumMod val="75000"/>
            </a:schemeClr>
          </a:solidFill>
        </a:ln>
      </dgm:spPr>
      <dgm:t>
        <a:bodyPr rtlCol="0"/>
        <a:lstStyle/>
        <a:p>
          <a:pPr rtl="0"/>
          <a:endParaRPr lang="en-GB" sz="1800" noProof="0" dirty="0">
            <a:solidFill>
              <a:schemeClr val="bg1"/>
            </a:solidFill>
            <a:latin typeface="+mn-lt"/>
          </a:endParaRPr>
        </a:p>
      </dgm:t>
    </dgm:pt>
    <dgm:pt modelId="{3502DD61-DB08-4893-BB39-096F5EDFDB7E}" type="sibTrans" cxnId="{E5C7F86B-4F82-4021-95F2-C28DAC403C0A}">
      <dgm:prSet/>
      <dgm:spPr/>
      <dgm:t>
        <a:bodyPr rtlCol="0"/>
        <a:lstStyle/>
        <a:p>
          <a:pPr rtl="0"/>
          <a:endParaRPr lang="en-GB" sz="1800" noProof="0" dirty="0">
            <a:solidFill>
              <a:schemeClr val="tx1"/>
            </a:solidFill>
            <a:latin typeface="+mj-lt"/>
          </a:endParaRPr>
        </a:p>
      </dgm:t>
    </dgm:pt>
    <dgm:pt modelId="{5BBD6C54-EA37-4028-8E8B-C0CA75EB14B2}">
      <dgm:prSet phldrT="[Text]" phldr="0" custT="1"/>
      <dgm:spPr>
        <a:solidFill>
          <a:schemeClr val="accent2"/>
        </a:solidFill>
        <a:ln>
          <a:noFill/>
        </a:ln>
      </dgm:spPr>
      <dgm:t>
        <a:bodyPr rtlCol="0"/>
        <a:lstStyle/>
        <a:p>
          <a:pPr rtl="0"/>
          <a:r>
            <a:rPr lang="en-GB" sz="1800" noProof="0" dirty="0">
              <a:solidFill>
                <a:schemeClr val="bg1"/>
              </a:solidFill>
              <a:latin typeface="+mn-lt"/>
            </a:rPr>
            <a:t>Isabel Lucky</a:t>
          </a:r>
        </a:p>
        <a:p>
          <a:pPr rtl="0"/>
          <a:r>
            <a:rPr lang="en-GB" sz="1200" noProof="0" dirty="0">
              <a:solidFill>
                <a:schemeClr val="bg1"/>
              </a:solidFill>
              <a:latin typeface="+mn-lt"/>
            </a:rPr>
            <a:t>COO</a:t>
          </a:r>
        </a:p>
      </dgm:t>
    </dgm:pt>
    <dgm:pt modelId="{E36E28FD-55F3-4E9E-BCCC-095CCE190254}" type="parTrans" cxnId="{FA053703-CC7B-47CC-899E-68A18A6E3CB7}">
      <dgm:prSet/>
      <dgm:spPr>
        <a:solidFill>
          <a:schemeClr val="accent2"/>
        </a:solidFill>
        <a:ln>
          <a:solidFill>
            <a:schemeClr val="accent3">
              <a:lumMod val="75000"/>
            </a:schemeClr>
          </a:solidFill>
        </a:ln>
      </dgm:spPr>
      <dgm:t>
        <a:bodyPr rtlCol="0"/>
        <a:lstStyle/>
        <a:p>
          <a:pPr rtl="0"/>
          <a:endParaRPr lang="en-GB" sz="1800" noProof="0" dirty="0">
            <a:solidFill>
              <a:schemeClr val="bg1"/>
            </a:solidFill>
            <a:latin typeface="+mn-lt"/>
          </a:endParaRPr>
        </a:p>
      </dgm:t>
    </dgm:pt>
    <dgm:pt modelId="{D3B11109-6CE1-47F1-B424-65985E61CFCD}" type="sibTrans" cxnId="{FA053703-CC7B-47CC-899E-68A18A6E3CB7}">
      <dgm:prSet/>
      <dgm:spPr/>
      <dgm:t>
        <a:bodyPr rtlCol="0"/>
        <a:lstStyle/>
        <a:p>
          <a:pPr rtl="0"/>
          <a:endParaRPr lang="en-GB" sz="1800" noProof="0" dirty="0">
            <a:solidFill>
              <a:schemeClr val="tx1"/>
            </a:solidFill>
            <a:latin typeface="+mj-lt"/>
          </a:endParaRPr>
        </a:p>
      </dgm:t>
    </dgm:pt>
    <dgm:pt modelId="{3EFF81BA-1920-438E-9DBD-E463C3BD71DF}">
      <dgm:prSet phldrT="[Text]" phldr="0" custT="1"/>
      <dgm:spPr>
        <a:solidFill>
          <a:schemeClr val="accent2"/>
        </a:solidFill>
        <a:ln>
          <a:noFill/>
        </a:ln>
      </dgm:spPr>
      <dgm:t>
        <a:bodyPr rtlCol="0"/>
        <a:lstStyle/>
        <a:p>
          <a:pPr rtl="0"/>
          <a:r>
            <a:rPr lang="en-GB" sz="1800" noProof="0" dirty="0">
              <a:solidFill>
                <a:schemeClr val="bg1"/>
              </a:solidFill>
              <a:latin typeface="+mn-lt"/>
            </a:rPr>
            <a:t>Natasha Bloor</a:t>
          </a:r>
        </a:p>
        <a:p>
          <a:pPr rtl="0"/>
          <a:r>
            <a:rPr lang="en-GB" sz="1200" noProof="0" dirty="0">
              <a:solidFill>
                <a:schemeClr val="bg1"/>
              </a:solidFill>
              <a:latin typeface="+mn-lt"/>
            </a:rPr>
            <a:t>Finance &amp; Administration</a:t>
          </a:r>
        </a:p>
      </dgm:t>
    </dgm:pt>
    <dgm:pt modelId="{183DC87C-F226-46F2-B3DE-16B83B4C90FF}" type="parTrans" cxnId="{8E4386B7-6086-4529-B9B7-BD5B078DD933}">
      <dgm:prSet/>
      <dgm:spPr>
        <a:solidFill>
          <a:schemeClr val="accent2"/>
        </a:solidFill>
        <a:ln>
          <a:solidFill>
            <a:schemeClr val="accent3">
              <a:lumMod val="75000"/>
            </a:schemeClr>
          </a:solidFill>
        </a:ln>
      </dgm:spPr>
      <dgm:t>
        <a:bodyPr rtlCol="0"/>
        <a:lstStyle/>
        <a:p>
          <a:pPr rtl="0"/>
          <a:endParaRPr lang="en-GB" sz="1800" noProof="0" dirty="0">
            <a:solidFill>
              <a:schemeClr val="bg1"/>
            </a:solidFill>
            <a:latin typeface="+mn-lt"/>
          </a:endParaRPr>
        </a:p>
      </dgm:t>
    </dgm:pt>
    <dgm:pt modelId="{B0511FD6-6AC9-4013-9B60-6232DA58E765}" type="sibTrans" cxnId="{8E4386B7-6086-4529-B9B7-BD5B078DD933}">
      <dgm:prSet/>
      <dgm:spPr/>
      <dgm:t>
        <a:bodyPr rtlCol="0"/>
        <a:lstStyle/>
        <a:p>
          <a:pPr rtl="0"/>
          <a:endParaRPr lang="en-GB" sz="1800" noProof="0" dirty="0">
            <a:solidFill>
              <a:schemeClr val="tx1"/>
            </a:solidFill>
            <a:latin typeface="+mj-lt"/>
          </a:endParaRPr>
        </a:p>
      </dgm:t>
    </dgm:pt>
    <dgm:pt modelId="{31A26779-B355-432C-9E48-46E69AA863DB}">
      <dgm:prSet phldrT="[Text]" phldr="0" custT="1"/>
      <dgm:spPr>
        <a:solidFill>
          <a:schemeClr val="accent2"/>
        </a:solidFill>
        <a:ln>
          <a:noFill/>
        </a:ln>
      </dgm:spPr>
      <dgm:t>
        <a:bodyPr rtlCol="0"/>
        <a:lstStyle/>
        <a:p>
          <a:pPr rtl="0"/>
          <a:r>
            <a:rPr lang="en-GB" sz="1800" noProof="0" dirty="0">
              <a:solidFill>
                <a:schemeClr val="bg1"/>
              </a:solidFill>
              <a:latin typeface="+mn-lt"/>
            </a:rPr>
            <a:t>Diana Anderson</a:t>
          </a:r>
        </a:p>
        <a:p>
          <a:pPr rtl="0"/>
          <a:r>
            <a:rPr lang="en-GB" sz="1200" noProof="0" dirty="0">
              <a:solidFill>
                <a:schemeClr val="bg1"/>
              </a:solidFill>
              <a:latin typeface="+mn-lt"/>
            </a:rPr>
            <a:t>Design</a:t>
          </a:r>
        </a:p>
      </dgm:t>
    </dgm:pt>
    <dgm:pt modelId="{62A8C1DC-BBF2-4B56-B1F8-F80E66CD17C0}" type="parTrans" cxnId="{A2D9EE1D-FBA4-48C0-A96E-7E1A4824DEE5}">
      <dgm:prSet/>
      <dgm:spPr>
        <a:solidFill>
          <a:schemeClr val="accent2"/>
        </a:solidFill>
        <a:ln>
          <a:solidFill>
            <a:schemeClr val="accent3">
              <a:lumMod val="75000"/>
            </a:schemeClr>
          </a:solidFill>
        </a:ln>
      </dgm:spPr>
      <dgm:t>
        <a:bodyPr rtlCol="0"/>
        <a:lstStyle/>
        <a:p>
          <a:pPr rtl="0"/>
          <a:endParaRPr lang="en-GB" noProof="0" dirty="0">
            <a:solidFill>
              <a:schemeClr val="bg1"/>
            </a:solidFill>
            <a:latin typeface="+mn-lt"/>
          </a:endParaRPr>
        </a:p>
      </dgm:t>
    </dgm:pt>
    <dgm:pt modelId="{DAE66C87-98C6-40E7-9CC5-56DC7BEE7E8D}" type="sibTrans" cxnId="{A2D9EE1D-FBA4-48C0-A96E-7E1A4824DEE5}">
      <dgm:prSet/>
      <dgm:spPr/>
      <dgm:t>
        <a:bodyPr rtlCol="0"/>
        <a:lstStyle/>
        <a:p>
          <a:pPr rtl="0"/>
          <a:endParaRPr lang="en-GB" noProof="0" dirty="0"/>
        </a:p>
      </dgm:t>
    </dgm:pt>
    <dgm:pt modelId="{6D4A829C-EEB0-4546-BD7F-B032B422BD68}">
      <dgm:prSet phldrT="[Text]" phldr="0" custT="1"/>
      <dgm:spPr>
        <a:solidFill>
          <a:schemeClr val="accent2"/>
        </a:solidFill>
        <a:ln>
          <a:noFill/>
        </a:ln>
      </dgm:spPr>
      <dgm:t>
        <a:bodyPr rtlCol="0"/>
        <a:lstStyle/>
        <a:p>
          <a:pPr rtl="0"/>
          <a:r>
            <a:rPr lang="en-GB" sz="1800" noProof="0" dirty="0">
              <a:solidFill>
                <a:schemeClr val="bg1"/>
              </a:solidFill>
              <a:latin typeface="+mn-lt"/>
            </a:rPr>
            <a:t>Tyler Evans</a:t>
          </a:r>
        </a:p>
        <a:p>
          <a:pPr rtl="0"/>
          <a:r>
            <a:rPr lang="en-GB" sz="1200" noProof="0" dirty="0">
              <a:solidFill>
                <a:schemeClr val="bg1"/>
              </a:solidFill>
              <a:latin typeface="+mn-lt"/>
            </a:rPr>
            <a:t>CFO</a:t>
          </a:r>
        </a:p>
      </dgm:t>
    </dgm:pt>
    <dgm:pt modelId="{1649D13A-0B50-434C-9CE2-E08A61DB2DE4}" type="parTrans" cxnId="{25ECF3BC-699B-4B8B-87E6-7E14795E09AF}">
      <dgm:prSet/>
      <dgm:spPr>
        <a:solidFill>
          <a:schemeClr val="accent2"/>
        </a:solidFill>
        <a:ln>
          <a:solidFill>
            <a:schemeClr val="accent3">
              <a:lumMod val="75000"/>
            </a:schemeClr>
          </a:solidFill>
        </a:ln>
      </dgm:spPr>
      <dgm:t>
        <a:bodyPr rtlCol="0"/>
        <a:lstStyle/>
        <a:p>
          <a:pPr rtl="0"/>
          <a:endParaRPr lang="en-GB" noProof="0" dirty="0">
            <a:solidFill>
              <a:schemeClr val="bg1"/>
            </a:solidFill>
            <a:latin typeface="+mn-lt"/>
          </a:endParaRPr>
        </a:p>
      </dgm:t>
    </dgm:pt>
    <dgm:pt modelId="{1D06CB02-4C96-4038-93FF-9AAA248E0C84}" type="sibTrans" cxnId="{25ECF3BC-699B-4B8B-87E6-7E14795E09AF}">
      <dgm:prSet/>
      <dgm:spPr/>
      <dgm:t>
        <a:bodyPr rtlCol="0"/>
        <a:lstStyle/>
        <a:p>
          <a:pPr rtl="0"/>
          <a:endParaRPr lang="en-GB" noProof="0" dirty="0"/>
        </a:p>
      </dgm:t>
    </dgm:pt>
    <dgm:pt modelId="{CA2FEC29-3EF7-4280-BECF-2C08F73E55B7}">
      <dgm:prSet phldrT="[Text]" phldr="0" custT="1"/>
      <dgm:spPr>
        <a:solidFill>
          <a:schemeClr val="accent2"/>
        </a:solidFill>
        <a:ln>
          <a:noFill/>
        </a:ln>
      </dgm:spPr>
      <dgm:t>
        <a:bodyPr rtlCol="0"/>
        <a:lstStyle/>
        <a:p>
          <a:pPr rtl="0"/>
          <a:r>
            <a:rPr lang="en-GB" sz="1800" noProof="0" dirty="0">
              <a:solidFill>
                <a:schemeClr val="bg1"/>
              </a:solidFill>
              <a:latin typeface="+mn-lt"/>
            </a:rPr>
            <a:t>Matthew Mitchell</a:t>
          </a:r>
        </a:p>
        <a:p>
          <a:pPr rtl="0"/>
          <a:r>
            <a:rPr lang="en-GB" sz="1200" noProof="0" dirty="0">
              <a:solidFill>
                <a:schemeClr val="bg1"/>
              </a:solidFill>
              <a:latin typeface="+mn-lt"/>
            </a:rPr>
            <a:t>Tech &amp; IT</a:t>
          </a:r>
        </a:p>
      </dgm:t>
    </dgm:pt>
    <dgm:pt modelId="{8619BB96-EEDD-4685-83E0-2B452A4CEFBD}" type="parTrans" cxnId="{DF3CCC31-8411-41DA-8D90-F44DCB2F63CC}">
      <dgm:prSet/>
      <dgm:spPr>
        <a:solidFill>
          <a:schemeClr val="accent2"/>
        </a:solidFill>
        <a:ln>
          <a:solidFill>
            <a:schemeClr val="accent3">
              <a:lumMod val="75000"/>
            </a:schemeClr>
          </a:solidFill>
        </a:ln>
      </dgm:spPr>
      <dgm:t>
        <a:bodyPr rtlCol="0"/>
        <a:lstStyle/>
        <a:p>
          <a:pPr rtl="0"/>
          <a:endParaRPr lang="en-GB" noProof="0" dirty="0">
            <a:solidFill>
              <a:schemeClr val="bg1"/>
            </a:solidFill>
            <a:latin typeface="+mn-lt"/>
          </a:endParaRPr>
        </a:p>
      </dgm:t>
    </dgm:pt>
    <dgm:pt modelId="{699D8503-5DD3-4E17-B80F-4006F881D9F3}" type="sibTrans" cxnId="{DF3CCC31-8411-41DA-8D90-F44DCB2F63CC}">
      <dgm:prSet/>
      <dgm:spPr/>
      <dgm:t>
        <a:bodyPr rtlCol="0"/>
        <a:lstStyle/>
        <a:p>
          <a:pPr rtl="0"/>
          <a:endParaRPr lang="en-GB" noProof="0" dirty="0"/>
        </a:p>
      </dgm:t>
    </dgm:pt>
    <dgm:pt modelId="{39203E46-87DB-4380-BB72-399C63E67D51}" type="pres">
      <dgm:prSet presAssocID="{CBA2B9E2-53F0-4ADC-8E46-38B22EBC2A56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CFB0E2F0-5BF7-4CF4-8813-52E7D8FCE17D}" type="pres">
      <dgm:prSet presAssocID="{C4879951-FE2E-4A07-B5B1-1E2CB2DCE9C2}" presName="hierRoot1" presStyleCnt="0">
        <dgm:presLayoutVars>
          <dgm:hierBranch val="init"/>
        </dgm:presLayoutVars>
      </dgm:prSet>
      <dgm:spPr/>
    </dgm:pt>
    <dgm:pt modelId="{68D0F851-AE0E-489C-9295-8F0AFD03C6AF}" type="pres">
      <dgm:prSet presAssocID="{C4879951-FE2E-4A07-B5B1-1E2CB2DCE9C2}" presName="rootComposite1" presStyleCnt="0"/>
      <dgm:spPr/>
    </dgm:pt>
    <dgm:pt modelId="{77A167E2-E1AF-4D5E-9C92-994B1DE28A97}" type="pres">
      <dgm:prSet presAssocID="{C4879951-FE2E-4A07-B5B1-1E2CB2DCE9C2}" presName="rootText1" presStyleLbl="node0" presStyleIdx="0" presStyleCnt="1" custScaleY="99922">
        <dgm:presLayoutVars>
          <dgm:chPref val="3"/>
        </dgm:presLayoutVars>
      </dgm:prSet>
      <dgm:spPr/>
    </dgm:pt>
    <dgm:pt modelId="{B8F92B41-0893-46A8-B126-437873777856}" type="pres">
      <dgm:prSet presAssocID="{C4879951-FE2E-4A07-B5B1-1E2CB2DCE9C2}" presName="rootConnector1" presStyleLbl="node1" presStyleIdx="0" presStyleCnt="0"/>
      <dgm:spPr/>
    </dgm:pt>
    <dgm:pt modelId="{833FB061-7E6E-4CCD-B5C2-ABBD43995FD5}" type="pres">
      <dgm:prSet presAssocID="{C4879951-FE2E-4A07-B5B1-1E2CB2DCE9C2}" presName="hierChild2" presStyleCnt="0"/>
      <dgm:spPr/>
    </dgm:pt>
    <dgm:pt modelId="{64EB3E4B-9DF1-41C2-B537-8771A225FF51}" type="pres">
      <dgm:prSet presAssocID="{73A6102F-EFA3-4A37-8094-920B60E95634}" presName="Name64" presStyleLbl="parChTrans1D2" presStyleIdx="0" presStyleCnt="3"/>
      <dgm:spPr/>
    </dgm:pt>
    <dgm:pt modelId="{4E32F3BB-74F5-475A-9C46-C67DC9CA1071}" type="pres">
      <dgm:prSet presAssocID="{E90122EF-7E6F-4A23-968F-90A0DB380749}" presName="hierRoot2" presStyleCnt="0">
        <dgm:presLayoutVars>
          <dgm:hierBranch val="init"/>
        </dgm:presLayoutVars>
      </dgm:prSet>
      <dgm:spPr/>
    </dgm:pt>
    <dgm:pt modelId="{AA8BD1EC-1741-4F7D-98E0-42B93F1162BE}" type="pres">
      <dgm:prSet presAssocID="{E90122EF-7E6F-4A23-968F-90A0DB380749}" presName="rootComposite" presStyleCnt="0"/>
      <dgm:spPr/>
    </dgm:pt>
    <dgm:pt modelId="{C154D395-FDEC-442D-B1F2-E2C2BC8DA9E8}" type="pres">
      <dgm:prSet presAssocID="{E90122EF-7E6F-4A23-968F-90A0DB380749}" presName="rootText" presStyleLbl="node2" presStyleIdx="0" presStyleCnt="3">
        <dgm:presLayoutVars>
          <dgm:chPref val="3"/>
        </dgm:presLayoutVars>
      </dgm:prSet>
      <dgm:spPr/>
    </dgm:pt>
    <dgm:pt modelId="{C53E4CCC-5480-4B1A-93C8-C3B7D307C322}" type="pres">
      <dgm:prSet presAssocID="{E90122EF-7E6F-4A23-968F-90A0DB380749}" presName="rootConnector" presStyleLbl="node2" presStyleIdx="0" presStyleCnt="3"/>
      <dgm:spPr/>
    </dgm:pt>
    <dgm:pt modelId="{F6DD9BBB-107D-4158-B34A-973A82AEF3F4}" type="pres">
      <dgm:prSet presAssocID="{E90122EF-7E6F-4A23-968F-90A0DB380749}" presName="hierChild4" presStyleCnt="0"/>
      <dgm:spPr/>
    </dgm:pt>
    <dgm:pt modelId="{0E697D12-3BD7-438D-9F15-24413B844181}" type="pres">
      <dgm:prSet presAssocID="{62A8C1DC-BBF2-4B56-B1F8-F80E66CD17C0}" presName="Name64" presStyleLbl="parChTrans1D3" presStyleIdx="0" presStyleCnt="3"/>
      <dgm:spPr/>
    </dgm:pt>
    <dgm:pt modelId="{508F747D-C617-497F-92B9-F15D8A0110B4}" type="pres">
      <dgm:prSet presAssocID="{31A26779-B355-432C-9E48-46E69AA863DB}" presName="hierRoot2" presStyleCnt="0">
        <dgm:presLayoutVars>
          <dgm:hierBranch val="init"/>
        </dgm:presLayoutVars>
      </dgm:prSet>
      <dgm:spPr/>
    </dgm:pt>
    <dgm:pt modelId="{7AF6DC77-0A67-4BCD-96DA-ED56A761137D}" type="pres">
      <dgm:prSet presAssocID="{31A26779-B355-432C-9E48-46E69AA863DB}" presName="rootComposite" presStyleCnt="0"/>
      <dgm:spPr/>
    </dgm:pt>
    <dgm:pt modelId="{52960E96-B766-4CCB-B371-4F2A4432E9B2}" type="pres">
      <dgm:prSet presAssocID="{31A26779-B355-432C-9E48-46E69AA863DB}" presName="rootText" presStyleLbl="node3" presStyleIdx="0" presStyleCnt="3">
        <dgm:presLayoutVars>
          <dgm:chPref val="3"/>
        </dgm:presLayoutVars>
      </dgm:prSet>
      <dgm:spPr/>
    </dgm:pt>
    <dgm:pt modelId="{E13FD76D-5CC3-4477-9AE4-E916D188CDC0}" type="pres">
      <dgm:prSet presAssocID="{31A26779-B355-432C-9E48-46E69AA863DB}" presName="rootConnector" presStyleLbl="node3" presStyleIdx="0" presStyleCnt="3"/>
      <dgm:spPr/>
    </dgm:pt>
    <dgm:pt modelId="{F508CC95-586D-47D8-B423-F1CA51CA7C3C}" type="pres">
      <dgm:prSet presAssocID="{31A26779-B355-432C-9E48-46E69AA863DB}" presName="hierChild4" presStyleCnt="0"/>
      <dgm:spPr/>
    </dgm:pt>
    <dgm:pt modelId="{5AA0B381-EA19-4AD6-9252-B1E625C36C7C}" type="pres">
      <dgm:prSet presAssocID="{31A26779-B355-432C-9E48-46E69AA863DB}" presName="hierChild5" presStyleCnt="0"/>
      <dgm:spPr/>
    </dgm:pt>
    <dgm:pt modelId="{51EC5AF3-F220-4C33-AD72-3E4C8F09FC1B}" type="pres">
      <dgm:prSet presAssocID="{E90122EF-7E6F-4A23-968F-90A0DB380749}" presName="hierChild5" presStyleCnt="0"/>
      <dgm:spPr/>
    </dgm:pt>
    <dgm:pt modelId="{BB2383B8-D7D4-4DC0-A150-E83822D24179}" type="pres">
      <dgm:prSet presAssocID="{E36E28FD-55F3-4E9E-BCCC-095CCE190254}" presName="Name64" presStyleLbl="parChTrans1D2" presStyleIdx="1" presStyleCnt="3"/>
      <dgm:spPr/>
    </dgm:pt>
    <dgm:pt modelId="{1D9937A9-EA7D-47E9-BCE7-4B3D99C329EC}" type="pres">
      <dgm:prSet presAssocID="{5BBD6C54-EA37-4028-8E8B-C0CA75EB14B2}" presName="hierRoot2" presStyleCnt="0">
        <dgm:presLayoutVars>
          <dgm:hierBranch val="init"/>
        </dgm:presLayoutVars>
      </dgm:prSet>
      <dgm:spPr/>
    </dgm:pt>
    <dgm:pt modelId="{F25FB02A-B091-4C87-A967-54506A7ABB2C}" type="pres">
      <dgm:prSet presAssocID="{5BBD6C54-EA37-4028-8E8B-C0CA75EB14B2}" presName="rootComposite" presStyleCnt="0"/>
      <dgm:spPr/>
    </dgm:pt>
    <dgm:pt modelId="{A6FFE2CA-344D-4D7D-8DAD-38B53049765C}" type="pres">
      <dgm:prSet presAssocID="{5BBD6C54-EA37-4028-8E8B-C0CA75EB14B2}" presName="rootText" presStyleLbl="node2" presStyleIdx="1" presStyleCnt="3">
        <dgm:presLayoutVars>
          <dgm:chPref val="3"/>
        </dgm:presLayoutVars>
      </dgm:prSet>
      <dgm:spPr/>
    </dgm:pt>
    <dgm:pt modelId="{A9AE4BFB-97CC-4A68-B0F0-5A5E57EE89C6}" type="pres">
      <dgm:prSet presAssocID="{5BBD6C54-EA37-4028-8E8B-C0CA75EB14B2}" presName="rootConnector" presStyleLbl="node2" presStyleIdx="1" presStyleCnt="3"/>
      <dgm:spPr/>
    </dgm:pt>
    <dgm:pt modelId="{4C6761D1-F0E0-43F1-9DC2-759B517A4B4A}" type="pres">
      <dgm:prSet presAssocID="{5BBD6C54-EA37-4028-8E8B-C0CA75EB14B2}" presName="hierChild4" presStyleCnt="0"/>
      <dgm:spPr/>
    </dgm:pt>
    <dgm:pt modelId="{9C50992F-AF43-4BF8-8E96-838FF85ADB3B}" type="pres">
      <dgm:prSet presAssocID="{1649D13A-0B50-434C-9CE2-E08A61DB2DE4}" presName="Name64" presStyleLbl="parChTrans1D3" presStyleIdx="1" presStyleCnt="3"/>
      <dgm:spPr/>
    </dgm:pt>
    <dgm:pt modelId="{7FE70606-3D86-4820-A63C-EA9415C5B494}" type="pres">
      <dgm:prSet presAssocID="{6D4A829C-EEB0-4546-BD7F-B032B422BD68}" presName="hierRoot2" presStyleCnt="0">
        <dgm:presLayoutVars>
          <dgm:hierBranch val="init"/>
        </dgm:presLayoutVars>
      </dgm:prSet>
      <dgm:spPr/>
    </dgm:pt>
    <dgm:pt modelId="{E4791194-3DF3-4AA2-BBAF-AC2A1A1E6BAD}" type="pres">
      <dgm:prSet presAssocID="{6D4A829C-EEB0-4546-BD7F-B032B422BD68}" presName="rootComposite" presStyleCnt="0"/>
      <dgm:spPr/>
    </dgm:pt>
    <dgm:pt modelId="{93A834D4-31BD-43F7-9F3F-DEB373756B12}" type="pres">
      <dgm:prSet presAssocID="{6D4A829C-EEB0-4546-BD7F-B032B422BD68}" presName="rootText" presStyleLbl="node3" presStyleIdx="1" presStyleCnt="3">
        <dgm:presLayoutVars>
          <dgm:chPref val="3"/>
        </dgm:presLayoutVars>
      </dgm:prSet>
      <dgm:spPr/>
    </dgm:pt>
    <dgm:pt modelId="{7C5A22DA-ED72-42C3-9BF9-6038093C4CF5}" type="pres">
      <dgm:prSet presAssocID="{6D4A829C-EEB0-4546-BD7F-B032B422BD68}" presName="rootConnector" presStyleLbl="node3" presStyleIdx="1" presStyleCnt="3"/>
      <dgm:spPr/>
    </dgm:pt>
    <dgm:pt modelId="{BC766E42-BEEB-46C8-B0C1-DF451318AC17}" type="pres">
      <dgm:prSet presAssocID="{6D4A829C-EEB0-4546-BD7F-B032B422BD68}" presName="hierChild4" presStyleCnt="0"/>
      <dgm:spPr/>
    </dgm:pt>
    <dgm:pt modelId="{C8755E7E-E98F-4432-B28B-28915E0D922F}" type="pres">
      <dgm:prSet presAssocID="{6D4A829C-EEB0-4546-BD7F-B032B422BD68}" presName="hierChild5" presStyleCnt="0"/>
      <dgm:spPr/>
    </dgm:pt>
    <dgm:pt modelId="{1A325B8F-F8F2-4151-9CA7-DB0EF98862B1}" type="pres">
      <dgm:prSet presAssocID="{5BBD6C54-EA37-4028-8E8B-C0CA75EB14B2}" presName="hierChild5" presStyleCnt="0"/>
      <dgm:spPr/>
    </dgm:pt>
    <dgm:pt modelId="{4CDE4160-7704-4D6C-B259-551B88F2DC28}" type="pres">
      <dgm:prSet presAssocID="{183DC87C-F226-46F2-B3DE-16B83B4C90FF}" presName="Name64" presStyleLbl="parChTrans1D2" presStyleIdx="2" presStyleCnt="3"/>
      <dgm:spPr/>
    </dgm:pt>
    <dgm:pt modelId="{F1EEBD36-972D-4776-B6FA-30F146CBE4CC}" type="pres">
      <dgm:prSet presAssocID="{3EFF81BA-1920-438E-9DBD-E463C3BD71DF}" presName="hierRoot2" presStyleCnt="0">
        <dgm:presLayoutVars>
          <dgm:hierBranch val="init"/>
        </dgm:presLayoutVars>
      </dgm:prSet>
      <dgm:spPr/>
    </dgm:pt>
    <dgm:pt modelId="{DAED8373-856D-401F-B6A2-37648315DE07}" type="pres">
      <dgm:prSet presAssocID="{3EFF81BA-1920-438E-9DBD-E463C3BD71DF}" presName="rootComposite" presStyleCnt="0"/>
      <dgm:spPr/>
    </dgm:pt>
    <dgm:pt modelId="{ECEBE82E-8419-43D9-A0C8-65FFBFADF737}" type="pres">
      <dgm:prSet presAssocID="{3EFF81BA-1920-438E-9DBD-E463C3BD71DF}" presName="rootText" presStyleLbl="node2" presStyleIdx="2" presStyleCnt="3" custLinFactNeighborX="-906" custLinFactNeighborY="-1980">
        <dgm:presLayoutVars>
          <dgm:chPref val="3"/>
        </dgm:presLayoutVars>
      </dgm:prSet>
      <dgm:spPr/>
    </dgm:pt>
    <dgm:pt modelId="{D282EF26-99AE-4228-906A-68CF9CB21486}" type="pres">
      <dgm:prSet presAssocID="{3EFF81BA-1920-438E-9DBD-E463C3BD71DF}" presName="rootConnector" presStyleLbl="node2" presStyleIdx="2" presStyleCnt="3"/>
      <dgm:spPr/>
    </dgm:pt>
    <dgm:pt modelId="{AF335727-BF06-4F91-AC4F-62AA33CE58EF}" type="pres">
      <dgm:prSet presAssocID="{3EFF81BA-1920-438E-9DBD-E463C3BD71DF}" presName="hierChild4" presStyleCnt="0"/>
      <dgm:spPr/>
    </dgm:pt>
    <dgm:pt modelId="{462B98FC-2196-400C-9F38-FB3D1777E05A}" type="pres">
      <dgm:prSet presAssocID="{8619BB96-EEDD-4685-83E0-2B452A4CEFBD}" presName="Name64" presStyleLbl="parChTrans1D3" presStyleIdx="2" presStyleCnt="3"/>
      <dgm:spPr/>
    </dgm:pt>
    <dgm:pt modelId="{B21DA685-F029-4E6D-AE52-D3091335A6EF}" type="pres">
      <dgm:prSet presAssocID="{CA2FEC29-3EF7-4280-BECF-2C08F73E55B7}" presName="hierRoot2" presStyleCnt="0">
        <dgm:presLayoutVars>
          <dgm:hierBranch val="init"/>
        </dgm:presLayoutVars>
      </dgm:prSet>
      <dgm:spPr/>
    </dgm:pt>
    <dgm:pt modelId="{836B16F6-48D2-48D8-BD10-B743278BEF5B}" type="pres">
      <dgm:prSet presAssocID="{CA2FEC29-3EF7-4280-BECF-2C08F73E55B7}" presName="rootComposite" presStyleCnt="0"/>
      <dgm:spPr/>
    </dgm:pt>
    <dgm:pt modelId="{E68AD8BF-9396-4CBE-BBFE-F4FED8B166FD}" type="pres">
      <dgm:prSet presAssocID="{CA2FEC29-3EF7-4280-BECF-2C08F73E55B7}" presName="rootText" presStyleLbl="node3" presStyleIdx="2" presStyleCnt="3">
        <dgm:presLayoutVars>
          <dgm:chPref val="3"/>
        </dgm:presLayoutVars>
      </dgm:prSet>
      <dgm:spPr/>
    </dgm:pt>
    <dgm:pt modelId="{33DE1863-18DB-4B82-A4E1-38E32A9A6BB0}" type="pres">
      <dgm:prSet presAssocID="{CA2FEC29-3EF7-4280-BECF-2C08F73E55B7}" presName="rootConnector" presStyleLbl="node3" presStyleIdx="2" presStyleCnt="3"/>
      <dgm:spPr/>
    </dgm:pt>
    <dgm:pt modelId="{929C3B5A-5851-48B9-8A23-55F79774D2AB}" type="pres">
      <dgm:prSet presAssocID="{CA2FEC29-3EF7-4280-BECF-2C08F73E55B7}" presName="hierChild4" presStyleCnt="0"/>
      <dgm:spPr/>
    </dgm:pt>
    <dgm:pt modelId="{D9C824DA-E915-4F1D-9689-F3A950EA851D}" type="pres">
      <dgm:prSet presAssocID="{CA2FEC29-3EF7-4280-BECF-2C08F73E55B7}" presName="hierChild5" presStyleCnt="0"/>
      <dgm:spPr/>
    </dgm:pt>
    <dgm:pt modelId="{3BA32824-FAC2-4761-A593-6FED291B3C65}" type="pres">
      <dgm:prSet presAssocID="{3EFF81BA-1920-438E-9DBD-E463C3BD71DF}" presName="hierChild5" presStyleCnt="0"/>
      <dgm:spPr/>
    </dgm:pt>
    <dgm:pt modelId="{5D5F1B30-7DEF-4DE7-A58B-70CECF7967DC}" type="pres">
      <dgm:prSet presAssocID="{C4879951-FE2E-4A07-B5B1-1E2CB2DCE9C2}" presName="hierChild3" presStyleCnt="0"/>
      <dgm:spPr/>
    </dgm:pt>
  </dgm:ptLst>
  <dgm:cxnLst>
    <dgm:cxn modelId="{FA053703-CC7B-47CC-899E-68A18A6E3CB7}" srcId="{C4879951-FE2E-4A07-B5B1-1E2CB2DCE9C2}" destId="{5BBD6C54-EA37-4028-8E8B-C0CA75EB14B2}" srcOrd="1" destOrd="0" parTransId="{E36E28FD-55F3-4E9E-BCCC-095CCE190254}" sibTransId="{D3B11109-6CE1-47F1-B424-65985E61CFCD}"/>
    <dgm:cxn modelId="{91C28A04-A28F-488C-B312-1AB12B74A338}" type="presOf" srcId="{E36E28FD-55F3-4E9E-BCCC-095CCE190254}" destId="{BB2383B8-D7D4-4DC0-A150-E83822D24179}" srcOrd="0" destOrd="0" presId="urn:microsoft.com/office/officeart/2009/3/layout/HorizontalOrganizationChart"/>
    <dgm:cxn modelId="{067FC511-E1FD-4152-830C-FDF481AFF5D1}" srcId="{CBA2B9E2-53F0-4ADC-8E46-38B22EBC2A56}" destId="{C4879951-FE2E-4A07-B5B1-1E2CB2DCE9C2}" srcOrd="0" destOrd="0" parTransId="{519E7D13-95C2-4D5E-AC29-F9E5914B294F}" sibTransId="{3919F06D-0E72-4383-B054-A6492C43359A}"/>
    <dgm:cxn modelId="{DDDD7B1C-6BD2-45B2-868B-A14E5C0686B8}" type="presOf" srcId="{1649D13A-0B50-434C-9CE2-E08A61DB2DE4}" destId="{9C50992F-AF43-4BF8-8E96-838FF85ADB3B}" srcOrd="0" destOrd="0" presId="urn:microsoft.com/office/officeart/2009/3/layout/HorizontalOrganizationChart"/>
    <dgm:cxn modelId="{A2D9EE1D-FBA4-48C0-A96E-7E1A4824DEE5}" srcId="{E90122EF-7E6F-4A23-968F-90A0DB380749}" destId="{31A26779-B355-432C-9E48-46E69AA863DB}" srcOrd="0" destOrd="0" parTransId="{62A8C1DC-BBF2-4B56-B1F8-F80E66CD17C0}" sibTransId="{DAE66C87-98C6-40E7-9CC5-56DC7BEE7E8D}"/>
    <dgm:cxn modelId="{5EFAD527-1CC4-42D6-ACA4-DF6D283A00FE}" type="presOf" srcId="{183DC87C-F226-46F2-B3DE-16B83B4C90FF}" destId="{4CDE4160-7704-4D6C-B259-551B88F2DC28}" srcOrd="0" destOrd="0" presId="urn:microsoft.com/office/officeart/2009/3/layout/HorizontalOrganizationChart"/>
    <dgm:cxn modelId="{DF3CCC31-8411-41DA-8D90-F44DCB2F63CC}" srcId="{3EFF81BA-1920-438E-9DBD-E463C3BD71DF}" destId="{CA2FEC29-3EF7-4280-BECF-2C08F73E55B7}" srcOrd="0" destOrd="0" parTransId="{8619BB96-EEDD-4685-83E0-2B452A4CEFBD}" sibTransId="{699D8503-5DD3-4E17-B80F-4006F881D9F3}"/>
    <dgm:cxn modelId="{16E0DC3B-3BBA-4E11-8A5B-79D822D5F257}" type="presOf" srcId="{6D4A829C-EEB0-4546-BD7F-B032B422BD68}" destId="{93A834D4-31BD-43F7-9F3F-DEB373756B12}" srcOrd="0" destOrd="0" presId="urn:microsoft.com/office/officeart/2009/3/layout/HorizontalOrganizationChart"/>
    <dgm:cxn modelId="{FF6BEF3E-FA12-4F06-8F35-A302906176B9}" type="presOf" srcId="{CBA2B9E2-53F0-4ADC-8E46-38B22EBC2A56}" destId="{39203E46-87DB-4380-BB72-399C63E67D51}" srcOrd="0" destOrd="0" presId="urn:microsoft.com/office/officeart/2009/3/layout/HorizontalOrganizationChart"/>
    <dgm:cxn modelId="{117BDB49-66DA-42D6-A048-6D3F1DF0D3DA}" type="presOf" srcId="{31A26779-B355-432C-9E48-46E69AA863DB}" destId="{E13FD76D-5CC3-4477-9AE4-E916D188CDC0}" srcOrd="1" destOrd="0" presId="urn:microsoft.com/office/officeart/2009/3/layout/HorizontalOrganizationChart"/>
    <dgm:cxn modelId="{4AE39A6A-D845-4F53-A801-EE6DDF93FA9B}" type="presOf" srcId="{3EFF81BA-1920-438E-9DBD-E463C3BD71DF}" destId="{D282EF26-99AE-4228-906A-68CF9CB21486}" srcOrd="1" destOrd="0" presId="urn:microsoft.com/office/officeart/2009/3/layout/HorizontalOrganizationChart"/>
    <dgm:cxn modelId="{E5C7F86B-4F82-4021-95F2-C28DAC403C0A}" srcId="{C4879951-FE2E-4A07-B5B1-1E2CB2DCE9C2}" destId="{E90122EF-7E6F-4A23-968F-90A0DB380749}" srcOrd="0" destOrd="0" parTransId="{73A6102F-EFA3-4A37-8094-920B60E95634}" sibTransId="{3502DD61-DB08-4893-BB39-096F5EDFDB7E}"/>
    <dgm:cxn modelId="{FC07A574-9D11-43B6-909C-B8DD74DF1E32}" type="presOf" srcId="{3EFF81BA-1920-438E-9DBD-E463C3BD71DF}" destId="{ECEBE82E-8419-43D9-A0C8-65FFBFADF737}" srcOrd="0" destOrd="0" presId="urn:microsoft.com/office/officeart/2009/3/layout/HorizontalOrganizationChart"/>
    <dgm:cxn modelId="{522DF65A-F2D4-4050-BCCE-0FC05A21B86B}" type="presOf" srcId="{E90122EF-7E6F-4A23-968F-90A0DB380749}" destId="{C53E4CCC-5480-4B1A-93C8-C3B7D307C322}" srcOrd="1" destOrd="0" presId="urn:microsoft.com/office/officeart/2009/3/layout/HorizontalOrganizationChart"/>
    <dgm:cxn modelId="{92BAFD88-A48E-4292-ABED-54F962D02999}" type="presOf" srcId="{6D4A829C-EEB0-4546-BD7F-B032B422BD68}" destId="{7C5A22DA-ED72-42C3-9BF9-6038093C4CF5}" srcOrd="1" destOrd="0" presId="urn:microsoft.com/office/officeart/2009/3/layout/HorizontalOrganizationChart"/>
    <dgm:cxn modelId="{FADB1D89-EC85-49A6-BB95-F1526E15C285}" type="presOf" srcId="{73A6102F-EFA3-4A37-8094-920B60E95634}" destId="{64EB3E4B-9DF1-41C2-B537-8771A225FF51}" srcOrd="0" destOrd="0" presId="urn:microsoft.com/office/officeart/2009/3/layout/HorizontalOrganizationChart"/>
    <dgm:cxn modelId="{489F3789-14B2-4E47-AEB9-79E4D66FE35C}" type="presOf" srcId="{8619BB96-EEDD-4685-83E0-2B452A4CEFBD}" destId="{462B98FC-2196-400C-9F38-FB3D1777E05A}" srcOrd="0" destOrd="0" presId="urn:microsoft.com/office/officeart/2009/3/layout/HorizontalOrganizationChart"/>
    <dgm:cxn modelId="{E33F3899-AB42-4AA9-9B60-BB8BDBDEF340}" type="presOf" srcId="{5BBD6C54-EA37-4028-8E8B-C0CA75EB14B2}" destId="{A6FFE2CA-344D-4D7D-8DAD-38B53049765C}" srcOrd="0" destOrd="0" presId="urn:microsoft.com/office/officeart/2009/3/layout/HorizontalOrganizationChart"/>
    <dgm:cxn modelId="{BE006DA6-C0FA-4DB4-B94E-EA011F3457B3}" type="presOf" srcId="{C4879951-FE2E-4A07-B5B1-1E2CB2DCE9C2}" destId="{77A167E2-E1AF-4D5E-9C92-994B1DE28A97}" srcOrd="0" destOrd="0" presId="urn:microsoft.com/office/officeart/2009/3/layout/HorizontalOrganizationChart"/>
    <dgm:cxn modelId="{6F83C1B5-CA91-429B-932D-5265B9E5D054}" type="presOf" srcId="{C4879951-FE2E-4A07-B5B1-1E2CB2DCE9C2}" destId="{B8F92B41-0893-46A8-B126-437873777856}" srcOrd="1" destOrd="0" presId="urn:microsoft.com/office/officeart/2009/3/layout/HorizontalOrganizationChart"/>
    <dgm:cxn modelId="{8E4386B7-6086-4529-B9B7-BD5B078DD933}" srcId="{C4879951-FE2E-4A07-B5B1-1E2CB2DCE9C2}" destId="{3EFF81BA-1920-438E-9DBD-E463C3BD71DF}" srcOrd="2" destOrd="0" parTransId="{183DC87C-F226-46F2-B3DE-16B83B4C90FF}" sibTransId="{B0511FD6-6AC9-4013-9B60-6232DA58E765}"/>
    <dgm:cxn modelId="{1D507EB9-CF09-4974-9603-73099DB96170}" type="presOf" srcId="{31A26779-B355-432C-9E48-46E69AA863DB}" destId="{52960E96-B766-4CCB-B371-4F2A4432E9B2}" srcOrd="0" destOrd="0" presId="urn:microsoft.com/office/officeart/2009/3/layout/HorizontalOrganizationChart"/>
    <dgm:cxn modelId="{25ECF3BC-699B-4B8B-87E6-7E14795E09AF}" srcId="{5BBD6C54-EA37-4028-8E8B-C0CA75EB14B2}" destId="{6D4A829C-EEB0-4546-BD7F-B032B422BD68}" srcOrd="0" destOrd="0" parTransId="{1649D13A-0B50-434C-9CE2-E08A61DB2DE4}" sibTransId="{1D06CB02-4C96-4038-93FF-9AAA248E0C84}"/>
    <dgm:cxn modelId="{61AF3DED-EBDA-4971-AC97-571E3329CC8B}" type="presOf" srcId="{CA2FEC29-3EF7-4280-BECF-2C08F73E55B7}" destId="{33DE1863-18DB-4B82-A4E1-38E32A9A6BB0}" srcOrd="1" destOrd="0" presId="urn:microsoft.com/office/officeart/2009/3/layout/HorizontalOrganizationChart"/>
    <dgm:cxn modelId="{25C47AF3-9998-4D14-B710-657B90899D80}" type="presOf" srcId="{E90122EF-7E6F-4A23-968F-90A0DB380749}" destId="{C154D395-FDEC-442D-B1F2-E2C2BC8DA9E8}" srcOrd="0" destOrd="0" presId="urn:microsoft.com/office/officeart/2009/3/layout/HorizontalOrganizationChart"/>
    <dgm:cxn modelId="{249F32FB-16BE-4487-9473-7848CDF244FC}" type="presOf" srcId="{CA2FEC29-3EF7-4280-BECF-2C08F73E55B7}" destId="{E68AD8BF-9396-4CBE-BBFE-F4FED8B166FD}" srcOrd="0" destOrd="0" presId="urn:microsoft.com/office/officeart/2009/3/layout/HorizontalOrganizationChart"/>
    <dgm:cxn modelId="{BEA598FD-58D3-4FF2-BC23-B1DFEF0D100C}" type="presOf" srcId="{5BBD6C54-EA37-4028-8E8B-C0CA75EB14B2}" destId="{A9AE4BFB-97CC-4A68-B0F0-5A5E57EE89C6}" srcOrd="1" destOrd="0" presId="urn:microsoft.com/office/officeart/2009/3/layout/HorizontalOrganizationChart"/>
    <dgm:cxn modelId="{365304FE-8FCB-4BE7-9829-33A4365FD0D3}" type="presOf" srcId="{62A8C1DC-BBF2-4B56-B1F8-F80E66CD17C0}" destId="{0E697D12-3BD7-438D-9F15-24413B844181}" srcOrd="0" destOrd="0" presId="urn:microsoft.com/office/officeart/2009/3/layout/HorizontalOrganizationChart"/>
    <dgm:cxn modelId="{70097140-F182-4C5B-9386-56B54A5B76EF}" type="presParOf" srcId="{39203E46-87DB-4380-BB72-399C63E67D51}" destId="{CFB0E2F0-5BF7-4CF4-8813-52E7D8FCE17D}" srcOrd="0" destOrd="0" presId="urn:microsoft.com/office/officeart/2009/3/layout/HorizontalOrganizationChart"/>
    <dgm:cxn modelId="{44E3C29C-6B24-43DB-A002-67423BF8CAF5}" type="presParOf" srcId="{CFB0E2F0-5BF7-4CF4-8813-52E7D8FCE17D}" destId="{68D0F851-AE0E-489C-9295-8F0AFD03C6AF}" srcOrd="0" destOrd="0" presId="urn:microsoft.com/office/officeart/2009/3/layout/HorizontalOrganizationChart"/>
    <dgm:cxn modelId="{BFD08724-93DB-4E6C-B81D-94C32B546992}" type="presParOf" srcId="{68D0F851-AE0E-489C-9295-8F0AFD03C6AF}" destId="{77A167E2-E1AF-4D5E-9C92-994B1DE28A97}" srcOrd="0" destOrd="0" presId="urn:microsoft.com/office/officeart/2009/3/layout/HorizontalOrganizationChart"/>
    <dgm:cxn modelId="{941DE0B2-903A-4ADE-80E3-4C2581439317}" type="presParOf" srcId="{68D0F851-AE0E-489C-9295-8F0AFD03C6AF}" destId="{B8F92B41-0893-46A8-B126-437873777856}" srcOrd="1" destOrd="0" presId="urn:microsoft.com/office/officeart/2009/3/layout/HorizontalOrganizationChart"/>
    <dgm:cxn modelId="{4687E48B-BD93-4BA2-8987-6B4540B23489}" type="presParOf" srcId="{CFB0E2F0-5BF7-4CF4-8813-52E7D8FCE17D}" destId="{833FB061-7E6E-4CCD-B5C2-ABBD43995FD5}" srcOrd="1" destOrd="0" presId="urn:microsoft.com/office/officeart/2009/3/layout/HorizontalOrganizationChart"/>
    <dgm:cxn modelId="{B890B879-06E9-47E0-9537-2D3BB97EE126}" type="presParOf" srcId="{833FB061-7E6E-4CCD-B5C2-ABBD43995FD5}" destId="{64EB3E4B-9DF1-41C2-B537-8771A225FF51}" srcOrd="0" destOrd="0" presId="urn:microsoft.com/office/officeart/2009/3/layout/HorizontalOrganizationChart"/>
    <dgm:cxn modelId="{4F5B6E3B-373B-4C65-A736-D06E47498137}" type="presParOf" srcId="{833FB061-7E6E-4CCD-B5C2-ABBD43995FD5}" destId="{4E32F3BB-74F5-475A-9C46-C67DC9CA1071}" srcOrd="1" destOrd="0" presId="urn:microsoft.com/office/officeart/2009/3/layout/HorizontalOrganizationChart"/>
    <dgm:cxn modelId="{5EDD3189-A769-477A-9B0A-C563ABA81B7F}" type="presParOf" srcId="{4E32F3BB-74F5-475A-9C46-C67DC9CA1071}" destId="{AA8BD1EC-1741-4F7D-98E0-42B93F1162BE}" srcOrd="0" destOrd="0" presId="urn:microsoft.com/office/officeart/2009/3/layout/HorizontalOrganizationChart"/>
    <dgm:cxn modelId="{F7B2F8BA-14F5-41E9-8FA6-E2E9A8352245}" type="presParOf" srcId="{AA8BD1EC-1741-4F7D-98E0-42B93F1162BE}" destId="{C154D395-FDEC-442D-B1F2-E2C2BC8DA9E8}" srcOrd="0" destOrd="0" presId="urn:microsoft.com/office/officeart/2009/3/layout/HorizontalOrganizationChart"/>
    <dgm:cxn modelId="{A6D7E436-3D4E-4B77-B2E6-F5D3EA89B5DF}" type="presParOf" srcId="{AA8BD1EC-1741-4F7D-98E0-42B93F1162BE}" destId="{C53E4CCC-5480-4B1A-93C8-C3B7D307C322}" srcOrd="1" destOrd="0" presId="urn:microsoft.com/office/officeart/2009/3/layout/HorizontalOrganizationChart"/>
    <dgm:cxn modelId="{22678542-35DB-4D73-8042-E92198CFB7D3}" type="presParOf" srcId="{4E32F3BB-74F5-475A-9C46-C67DC9CA1071}" destId="{F6DD9BBB-107D-4158-B34A-973A82AEF3F4}" srcOrd="1" destOrd="0" presId="urn:microsoft.com/office/officeart/2009/3/layout/HorizontalOrganizationChart"/>
    <dgm:cxn modelId="{2ADAD03B-FDC3-4129-B584-E7E01E92AE77}" type="presParOf" srcId="{F6DD9BBB-107D-4158-B34A-973A82AEF3F4}" destId="{0E697D12-3BD7-438D-9F15-24413B844181}" srcOrd="0" destOrd="0" presId="urn:microsoft.com/office/officeart/2009/3/layout/HorizontalOrganizationChart"/>
    <dgm:cxn modelId="{13017F8B-F106-4CA8-9A31-7886E2701C50}" type="presParOf" srcId="{F6DD9BBB-107D-4158-B34A-973A82AEF3F4}" destId="{508F747D-C617-497F-92B9-F15D8A0110B4}" srcOrd="1" destOrd="0" presId="urn:microsoft.com/office/officeart/2009/3/layout/HorizontalOrganizationChart"/>
    <dgm:cxn modelId="{D639EC68-618F-4972-863E-71D3DD58671E}" type="presParOf" srcId="{508F747D-C617-497F-92B9-F15D8A0110B4}" destId="{7AF6DC77-0A67-4BCD-96DA-ED56A761137D}" srcOrd="0" destOrd="0" presId="urn:microsoft.com/office/officeart/2009/3/layout/HorizontalOrganizationChart"/>
    <dgm:cxn modelId="{892C061D-CC1C-4606-9C1B-9C693C65A53E}" type="presParOf" srcId="{7AF6DC77-0A67-4BCD-96DA-ED56A761137D}" destId="{52960E96-B766-4CCB-B371-4F2A4432E9B2}" srcOrd="0" destOrd="0" presId="urn:microsoft.com/office/officeart/2009/3/layout/HorizontalOrganizationChart"/>
    <dgm:cxn modelId="{4F154B51-4671-4994-A6DF-846C87EFE70B}" type="presParOf" srcId="{7AF6DC77-0A67-4BCD-96DA-ED56A761137D}" destId="{E13FD76D-5CC3-4477-9AE4-E916D188CDC0}" srcOrd="1" destOrd="0" presId="urn:microsoft.com/office/officeart/2009/3/layout/HorizontalOrganizationChart"/>
    <dgm:cxn modelId="{E7614FE5-7970-4F9B-B6EB-407B235925CF}" type="presParOf" srcId="{508F747D-C617-497F-92B9-F15D8A0110B4}" destId="{F508CC95-586D-47D8-B423-F1CA51CA7C3C}" srcOrd="1" destOrd="0" presId="urn:microsoft.com/office/officeart/2009/3/layout/HorizontalOrganizationChart"/>
    <dgm:cxn modelId="{6339FD73-2F2B-4260-BB37-6E24CEDFFD2D}" type="presParOf" srcId="{508F747D-C617-497F-92B9-F15D8A0110B4}" destId="{5AA0B381-EA19-4AD6-9252-B1E625C36C7C}" srcOrd="2" destOrd="0" presId="urn:microsoft.com/office/officeart/2009/3/layout/HorizontalOrganizationChart"/>
    <dgm:cxn modelId="{8D09DEE1-8489-483C-A263-45C8CBE3B7CA}" type="presParOf" srcId="{4E32F3BB-74F5-475A-9C46-C67DC9CA1071}" destId="{51EC5AF3-F220-4C33-AD72-3E4C8F09FC1B}" srcOrd="2" destOrd="0" presId="urn:microsoft.com/office/officeart/2009/3/layout/HorizontalOrganizationChart"/>
    <dgm:cxn modelId="{DABB4150-AD73-46AA-BCED-D0C6761A3B57}" type="presParOf" srcId="{833FB061-7E6E-4CCD-B5C2-ABBD43995FD5}" destId="{BB2383B8-D7D4-4DC0-A150-E83822D24179}" srcOrd="2" destOrd="0" presId="urn:microsoft.com/office/officeart/2009/3/layout/HorizontalOrganizationChart"/>
    <dgm:cxn modelId="{3CA9DA50-42E4-499C-B3CA-E158B3C6F9EA}" type="presParOf" srcId="{833FB061-7E6E-4CCD-B5C2-ABBD43995FD5}" destId="{1D9937A9-EA7D-47E9-BCE7-4B3D99C329EC}" srcOrd="3" destOrd="0" presId="urn:microsoft.com/office/officeart/2009/3/layout/HorizontalOrganizationChart"/>
    <dgm:cxn modelId="{6A190708-540E-4007-B320-5D4CA1BB5A6B}" type="presParOf" srcId="{1D9937A9-EA7D-47E9-BCE7-4B3D99C329EC}" destId="{F25FB02A-B091-4C87-A967-54506A7ABB2C}" srcOrd="0" destOrd="0" presId="urn:microsoft.com/office/officeart/2009/3/layout/HorizontalOrganizationChart"/>
    <dgm:cxn modelId="{12191448-468A-4D71-ACC6-F45FBDE5D84A}" type="presParOf" srcId="{F25FB02A-B091-4C87-A967-54506A7ABB2C}" destId="{A6FFE2CA-344D-4D7D-8DAD-38B53049765C}" srcOrd="0" destOrd="0" presId="urn:microsoft.com/office/officeart/2009/3/layout/HorizontalOrganizationChart"/>
    <dgm:cxn modelId="{37E4B186-0DA2-4E50-8603-74027C5FE388}" type="presParOf" srcId="{F25FB02A-B091-4C87-A967-54506A7ABB2C}" destId="{A9AE4BFB-97CC-4A68-B0F0-5A5E57EE89C6}" srcOrd="1" destOrd="0" presId="urn:microsoft.com/office/officeart/2009/3/layout/HorizontalOrganizationChart"/>
    <dgm:cxn modelId="{D93B3928-1166-47D0-B95D-5F395B024E61}" type="presParOf" srcId="{1D9937A9-EA7D-47E9-BCE7-4B3D99C329EC}" destId="{4C6761D1-F0E0-43F1-9DC2-759B517A4B4A}" srcOrd="1" destOrd="0" presId="urn:microsoft.com/office/officeart/2009/3/layout/HorizontalOrganizationChart"/>
    <dgm:cxn modelId="{920033E5-449C-48D3-83E1-2DF425C83446}" type="presParOf" srcId="{4C6761D1-F0E0-43F1-9DC2-759B517A4B4A}" destId="{9C50992F-AF43-4BF8-8E96-838FF85ADB3B}" srcOrd="0" destOrd="0" presId="urn:microsoft.com/office/officeart/2009/3/layout/HorizontalOrganizationChart"/>
    <dgm:cxn modelId="{E75EE6AC-2FF6-4F25-A4AD-EC066ACC89E5}" type="presParOf" srcId="{4C6761D1-F0E0-43F1-9DC2-759B517A4B4A}" destId="{7FE70606-3D86-4820-A63C-EA9415C5B494}" srcOrd="1" destOrd="0" presId="urn:microsoft.com/office/officeart/2009/3/layout/HorizontalOrganizationChart"/>
    <dgm:cxn modelId="{1929A1E6-F550-4755-AF81-4CDFD0D472C2}" type="presParOf" srcId="{7FE70606-3D86-4820-A63C-EA9415C5B494}" destId="{E4791194-3DF3-4AA2-BBAF-AC2A1A1E6BAD}" srcOrd="0" destOrd="0" presId="urn:microsoft.com/office/officeart/2009/3/layout/HorizontalOrganizationChart"/>
    <dgm:cxn modelId="{D8D36DDF-555B-447D-83CF-182A6D855FB1}" type="presParOf" srcId="{E4791194-3DF3-4AA2-BBAF-AC2A1A1E6BAD}" destId="{93A834D4-31BD-43F7-9F3F-DEB373756B12}" srcOrd="0" destOrd="0" presId="urn:microsoft.com/office/officeart/2009/3/layout/HorizontalOrganizationChart"/>
    <dgm:cxn modelId="{348BCF22-9CCF-40EE-B8E5-F43F4B0A4DA9}" type="presParOf" srcId="{E4791194-3DF3-4AA2-BBAF-AC2A1A1E6BAD}" destId="{7C5A22DA-ED72-42C3-9BF9-6038093C4CF5}" srcOrd="1" destOrd="0" presId="urn:microsoft.com/office/officeart/2009/3/layout/HorizontalOrganizationChart"/>
    <dgm:cxn modelId="{D7CE5461-2B2D-463F-8B2C-0A0ED29842DC}" type="presParOf" srcId="{7FE70606-3D86-4820-A63C-EA9415C5B494}" destId="{BC766E42-BEEB-46C8-B0C1-DF451318AC17}" srcOrd="1" destOrd="0" presId="urn:microsoft.com/office/officeart/2009/3/layout/HorizontalOrganizationChart"/>
    <dgm:cxn modelId="{D0E5EE0E-22E0-44E3-BC86-39F2E063C767}" type="presParOf" srcId="{7FE70606-3D86-4820-A63C-EA9415C5B494}" destId="{C8755E7E-E98F-4432-B28B-28915E0D922F}" srcOrd="2" destOrd="0" presId="urn:microsoft.com/office/officeart/2009/3/layout/HorizontalOrganizationChart"/>
    <dgm:cxn modelId="{85F6A146-3E1C-4089-84BB-33D20DFA63CB}" type="presParOf" srcId="{1D9937A9-EA7D-47E9-BCE7-4B3D99C329EC}" destId="{1A325B8F-F8F2-4151-9CA7-DB0EF98862B1}" srcOrd="2" destOrd="0" presId="urn:microsoft.com/office/officeart/2009/3/layout/HorizontalOrganizationChart"/>
    <dgm:cxn modelId="{EF13A572-8583-4EE2-A139-8045066CCCD7}" type="presParOf" srcId="{833FB061-7E6E-4CCD-B5C2-ABBD43995FD5}" destId="{4CDE4160-7704-4D6C-B259-551B88F2DC28}" srcOrd="4" destOrd="0" presId="urn:microsoft.com/office/officeart/2009/3/layout/HorizontalOrganizationChart"/>
    <dgm:cxn modelId="{F5FA083F-EF61-472C-B648-5CACAD1D2A1C}" type="presParOf" srcId="{833FB061-7E6E-4CCD-B5C2-ABBD43995FD5}" destId="{F1EEBD36-972D-4776-B6FA-30F146CBE4CC}" srcOrd="5" destOrd="0" presId="urn:microsoft.com/office/officeart/2009/3/layout/HorizontalOrganizationChart"/>
    <dgm:cxn modelId="{DA5E5938-434F-452E-8BAA-984994C0A57D}" type="presParOf" srcId="{F1EEBD36-972D-4776-B6FA-30F146CBE4CC}" destId="{DAED8373-856D-401F-B6A2-37648315DE07}" srcOrd="0" destOrd="0" presId="urn:microsoft.com/office/officeart/2009/3/layout/HorizontalOrganizationChart"/>
    <dgm:cxn modelId="{3DBA18C6-E157-49CF-A567-FE2DE8851EAA}" type="presParOf" srcId="{DAED8373-856D-401F-B6A2-37648315DE07}" destId="{ECEBE82E-8419-43D9-A0C8-65FFBFADF737}" srcOrd="0" destOrd="0" presId="urn:microsoft.com/office/officeart/2009/3/layout/HorizontalOrganizationChart"/>
    <dgm:cxn modelId="{A038E307-379D-4EDB-BE23-8BE9B00FB459}" type="presParOf" srcId="{DAED8373-856D-401F-B6A2-37648315DE07}" destId="{D282EF26-99AE-4228-906A-68CF9CB21486}" srcOrd="1" destOrd="0" presId="urn:microsoft.com/office/officeart/2009/3/layout/HorizontalOrganizationChart"/>
    <dgm:cxn modelId="{DB56B1C2-46B8-45D5-BFE3-445469C27DA6}" type="presParOf" srcId="{F1EEBD36-972D-4776-B6FA-30F146CBE4CC}" destId="{AF335727-BF06-4F91-AC4F-62AA33CE58EF}" srcOrd="1" destOrd="0" presId="urn:microsoft.com/office/officeart/2009/3/layout/HorizontalOrganizationChart"/>
    <dgm:cxn modelId="{7F389774-1035-4AD8-AAC6-1A19649D9578}" type="presParOf" srcId="{AF335727-BF06-4F91-AC4F-62AA33CE58EF}" destId="{462B98FC-2196-400C-9F38-FB3D1777E05A}" srcOrd="0" destOrd="0" presId="urn:microsoft.com/office/officeart/2009/3/layout/HorizontalOrganizationChart"/>
    <dgm:cxn modelId="{A99EDF3D-962F-4D2C-97E5-C44BEBA31E9D}" type="presParOf" srcId="{AF335727-BF06-4F91-AC4F-62AA33CE58EF}" destId="{B21DA685-F029-4E6D-AE52-D3091335A6EF}" srcOrd="1" destOrd="0" presId="urn:microsoft.com/office/officeart/2009/3/layout/HorizontalOrganizationChart"/>
    <dgm:cxn modelId="{8CC76FF5-803B-4FFE-84C5-8EC3E6A16750}" type="presParOf" srcId="{B21DA685-F029-4E6D-AE52-D3091335A6EF}" destId="{836B16F6-48D2-48D8-BD10-B743278BEF5B}" srcOrd="0" destOrd="0" presId="urn:microsoft.com/office/officeart/2009/3/layout/HorizontalOrganizationChart"/>
    <dgm:cxn modelId="{7FA2FEE8-0C65-4712-BD0D-347EB897698B}" type="presParOf" srcId="{836B16F6-48D2-48D8-BD10-B743278BEF5B}" destId="{E68AD8BF-9396-4CBE-BBFE-F4FED8B166FD}" srcOrd="0" destOrd="0" presId="urn:microsoft.com/office/officeart/2009/3/layout/HorizontalOrganizationChart"/>
    <dgm:cxn modelId="{880430DE-CB93-4759-B3B0-5F6FD25018EB}" type="presParOf" srcId="{836B16F6-48D2-48D8-BD10-B743278BEF5B}" destId="{33DE1863-18DB-4B82-A4E1-38E32A9A6BB0}" srcOrd="1" destOrd="0" presId="urn:microsoft.com/office/officeart/2009/3/layout/HorizontalOrganizationChart"/>
    <dgm:cxn modelId="{683D35B3-3FC0-43FD-8D47-AE1DFBF893CF}" type="presParOf" srcId="{B21DA685-F029-4E6D-AE52-D3091335A6EF}" destId="{929C3B5A-5851-48B9-8A23-55F79774D2AB}" srcOrd="1" destOrd="0" presId="urn:microsoft.com/office/officeart/2009/3/layout/HorizontalOrganizationChart"/>
    <dgm:cxn modelId="{7DEDFDCC-4B73-40E3-BAA6-09CFE5EF4D23}" type="presParOf" srcId="{B21DA685-F029-4E6D-AE52-D3091335A6EF}" destId="{D9C824DA-E915-4F1D-9689-F3A950EA851D}" srcOrd="2" destOrd="0" presId="urn:microsoft.com/office/officeart/2009/3/layout/HorizontalOrganizationChart"/>
    <dgm:cxn modelId="{3430CDE1-6C40-4189-BB7D-C5DF3362D0DD}" type="presParOf" srcId="{F1EEBD36-972D-4776-B6FA-30F146CBE4CC}" destId="{3BA32824-FAC2-4761-A593-6FED291B3C65}" srcOrd="2" destOrd="0" presId="urn:microsoft.com/office/officeart/2009/3/layout/HorizontalOrganizationChart"/>
    <dgm:cxn modelId="{14ACC737-3752-4674-A794-95F33E6201CE}" type="presParOf" srcId="{CFB0E2F0-5BF7-4CF4-8813-52E7D8FCE17D}" destId="{5D5F1B30-7DEF-4DE7-A58B-70CECF7967DC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2B98FC-2196-400C-9F38-FB3D1777E05A}">
      <dsp:nvSpPr>
        <dsp:cNvPr id="0" name=""/>
        <dsp:cNvSpPr/>
      </dsp:nvSpPr>
      <dsp:spPr>
        <a:xfrm>
          <a:off x="6774986" y="3244882"/>
          <a:ext cx="64607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37035" y="45720"/>
              </a:lnTo>
              <a:lnTo>
                <a:pt x="337035" y="64382"/>
              </a:lnTo>
              <a:lnTo>
                <a:pt x="646072" y="64382"/>
              </a:lnTo>
            </a:path>
          </a:pathLst>
        </a:custGeom>
        <a:noFill/>
        <a:ln w="12700" cap="flat" cmpd="sng" algn="ctr">
          <a:solidFill>
            <a:schemeClr val="accent3">
              <a:lumMod val="75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CDE4160-7704-4D6C-B259-551B88F2DC28}">
      <dsp:nvSpPr>
        <dsp:cNvPr id="0" name=""/>
        <dsp:cNvSpPr/>
      </dsp:nvSpPr>
      <dsp:spPr>
        <a:xfrm>
          <a:off x="3094541" y="1980406"/>
          <a:ext cx="590075" cy="131019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81038" y="0"/>
              </a:lnTo>
              <a:lnTo>
                <a:pt x="281038" y="1310196"/>
              </a:lnTo>
              <a:lnTo>
                <a:pt x="590075" y="1310196"/>
              </a:lnTo>
            </a:path>
          </a:pathLst>
        </a:custGeom>
        <a:noFill/>
        <a:ln w="12700" cap="flat" cmpd="sng" algn="ctr">
          <a:solidFill>
            <a:schemeClr val="accent3">
              <a:lumMod val="75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C50992F-AF43-4BF8-8E96-838FF85ADB3B}">
      <dsp:nvSpPr>
        <dsp:cNvPr id="0" name=""/>
        <dsp:cNvSpPr/>
      </dsp:nvSpPr>
      <dsp:spPr>
        <a:xfrm>
          <a:off x="6802984" y="1934686"/>
          <a:ext cx="61807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8073" y="45720"/>
              </a:lnTo>
            </a:path>
          </a:pathLst>
        </a:custGeom>
        <a:noFill/>
        <a:ln w="12700" cap="flat" cmpd="sng" algn="ctr">
          <a:solidFill>
            <a:schemeClr val="accent3">
              <a:lumMod val="75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B2383B8-D7D4-4DC0-A150-E83822D24179}">
      <dsp:nvSpPr>
        <dsp:cNvPr id="0" name=""/>
        <dsp:cNvSpPr/>
      </dsp:nvSpPr>
      <dsp:spPr>
        <a:xfrm>
          <a:off x="3094541" y="1934686"/>
          <a:ext cx="61807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8073" y="45720"/>
              </a:lnTo>
            </a:path>
          </a:pathLst>
        </a:custGeom>
        <a:noFill/>
        <a:ln w="12700" cap="flat" cmpd="sng" algn="ctr">
          <a:solidFill>
            <a:schemeClr val="accent3">
              <a:lumMod val="75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E697D12-3BD7-438D-9F15-24413B844181}">
      <dsp:nvSpPr>
        <dsp:cNvPr id="0" name=""/>
        <dsp:cNvSpPr/>
      </dsp:nvSpPr>
      <dsp:spPr>
        <a:xfrm>
          <a:off x="6802984" y="605827"/>
          <a:ext cx="61807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8073" y="45720"/>
              </a:lnTo>
            </a:path>
          </a:pathLst>
        </a:custGeom>
        <a:noFill/>
        <a:ln w="12700" cap="flat" cmpd="sng" algn="ctr">
          <a:solidFill>
            <a:schemeClr val="accent3">
              <a:lumMod val="75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4EB3E4B-9DF1-41C2-B537-8771A225FF51}">
      <dsp:nvSpPr>
        <dsp:cNvPr id="0" name=""/>
        <dsp:cNvSpPr/>
      </dsp:nvSpPr>
      <dsp:spPr>
        <a:xfrm>
          <a:off x="3094541" y="651547"/>
          <a:ext cx="618073" cy="1328858"/>
        </a:xfrm>
        <a:custGeom>
          <a:avLst/>
          <a:gdLst/>
          <a:ahLst/>
          <a:cxnLst/>
          <a:rect l="0" t="0" r="0" b="0"/>
          <a:pathLst>
            <a:path>
              <a:moveTo>
                <a:pt x="0" y="1328858"/>
              </a:moveTo>
              <a:lnTo>
                <a:pt x="309036" y="1328858"/>
              </a:lnTo>
              <a:lnTo>
                <a:pt x="309036" y="0"/>
              </a:lnTo>
              <a:lnTo>
                <a:pt x="618073" y="0"/>
              </a:lnTo>
            </a:path>
          </a:pathLst>
        </a:custGeom>
        <a:noFill/>
        <a:ln w="12700" cap="flat" cmpd="sng" algn="ctr">
          <a:solidFill>
            <a:schemeClr val="accent3">
              <a:lumMod val="75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7A167E2-E1AF-4D5E-9C92-994B1DE28A97}">
      <dsp:nvSpPr>
        <dsp:cNvPr id="0" name=""/>
        <dsp:cNvSpPr/>
      </dsp:nvSpPr>
      <dsp:spPr>
        <a:xfrm>
          <a:off x="4171" y="1509492"/>
          <a:ext cx="3090369" cy="941827"/>
        </a:xfrm>
        <a:prstGeom prst="rect">
          <a:avLst/>
        </a:prstGeom>
        <a:solidFill>
          <a:schemeClr val="accent2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365760" rIns="11430" bIns="11430" numCol="1" spcCol="1270" rtlCol="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noProof="0" dirty="0" err="1">
              <a:solidFill>
                <a:schemeClr val="bg1"/>
              </a:solidFill>
              <a:latin typeface="+mn-lt"/>
            </a:rPr>
            <a:t>Gianina</a:t>
          </a:r>
          <a:r>
            <a:rPr lang="en-GB" sz="1800" kern="1200" noProof="0" dirty="0">
              <a:solidFill>
                <a:schemeClr val="bg1"/>
              </a:solidFill>
              <a:latin typeface="+mn-lt"/>
            </a:rPr>
            <a:t> Chirila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noProof="0" dirty="0">
              <a:solidFill>
                <a:schemeClr val="bg1"/>
              </a:solidFill>
              <a:latin typeface="+mn-lt"/>
            </a:rPr>
            <a:t>CEO/Founder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 noProof="0" dirty="0">
            <a:solidFill>
              <a:schemeClr val="bg1"/>
            </a:solidFill>
            <a:latin typeface="+mn-lt"/>
          </a:endParaRPr>
        </a:p>
      </dsp:txBody>
      <dsp:txXfrm>
        <a:off x="4171" y="1509492"/>
        <a:ext cx="3090369" cy="941827"/>
      </dsp:txXfrm>
    </dsp:sp>
    <dsp:sp modelId="{C154D395-FDEC-442D-B1F2-E2C2BC8DA9E8}">
      <dsp:nvSpPr>
        <dsp:cNvPr id="0" name=""/>
        <dsp:cNvSpPr/>
      </dsp:nvSpPr>
      <dsp:spPr>
        <a:xfrm>
          <a:off x="3712615" y="180266"/>
          <a:ext cx="3090369" cy="942562"/>
        </a:xfrm>
        <a:prstGeom prst="rect">
          <a:avLst/>
        </a:prstGeom>
        <a:solidFill>
          <a:schemeClr val="accent2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rtlCol="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noProof="0" dirty="0">
              <a:solidFill>
                <a:schemeClr val="bg1"/>
              </a:solidFill>
              <a:latin typeface="+mn-lt"/>
            </a:rPr>
            <a:t>Philip Henderson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noProof="0" dirty="0">
              <a:solidFill>
                <a:schemeClr val="bg1"/>
              </a:solidFill>
              <a:latin typeface="+mn-lt"/>
            </a:rPr>
            <a:t>Marketing</a:t>
          </a:r>
        </a:p>
      </dsp:txBody>
      <dsp:txXfrm>
        <a:off x="3712615" y="180266"/>
        <a:ext cx="3090369" cy="942562"/>
      </dsp:txXfrm>
    </dsp:sp>
    <dsp:sp modelId="{52960E96-B766-4CCB-B371-4F2A4432E9B2}">
      <dsp:nvSpPr>
        <dsp:cNvPr id="0" name=""/>
        <dsp:cNvSpPr/>
      </dsp:nvSpPr>
      <dsp:spPr>
        <a:xfrm>
          <a:off x="7421058" y="180266"/>
          <a:ext cx="3090369" cy="942562"/>
        </a:xfrm>
        <a:prstGeom prst="rect">
          <a:avLst/>
        </a:prstGeom>
        <a:solidFill>
          <a:schemeClr val="accent2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rtlCol="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noProof="0" dirty="0">
              <a:solidFill>
                <a:schemeClr val="bg1"/>
              </a:solidFill>
              <a:latin typeface="+mn-lt"/>
            </a:rPr>
            <a:t>Diana Anderson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noProof="0" dirty="0">
              <a:solidFill>
                <a:schemeClr val="bg1"/>
              </a:solidFill>
              <a:latin typeface="+mn-lt"/>
            </a:rPr>
            <a:t>Design</a:t>
          </a:r>
        </a:p>
      </dsp:txBody>
      <dsp:txXfrm>
        <a:off x="7421058" y="180266"/>
        <a:ext cx="3090369" cy="942562"/>
      </dsp:txXfrm>
    </dsp:sp>
    <dsp:sp modelId="{A6FFE2CA-344D-4D7D-8DAD-38B53049765C}">
      <dsp:nvSpPr>
        <dsp:cNvPr id="0" name=""/>
        <dsp:cNvSpPr/>
      </dsp:nvSpPr>
      <dsp:spPr>
        <a:xfrm>
          <a:off x="3712615" y="1509125"/>
          <a:ext cx="3090369" cy="942562"/>
        </a:xfrm>
        <a:prstGeom prst="rect">
          <a:avLst/>
        </a:prstGeom>
        <a:solidFill>
          <a:schemeClr val="accent2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rtlCol="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noProof="0" dirty="0">
              <a:solidFill>
                <a:schemeClr val="bg1"/>
              </a:solidFill>
              <a:latin typeface="+mn-lt"/>
            </a:rPr>
            <a:t>Isabel Lucky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noProof="0" dirty="0">
              <a:solidFill>
                <a:schemeClr val="bg1"/>
              </a:solidFill>
              <a:latin typeface="+mn-lt"/>
            </a:rPr>
            <a:t>COO</a:t>
          </a:r>
        </a:p>
      </dsp:txBody>
      <dsp:txXfrm>
        <a:off x="3712615" y="1509125"/>
        <a:ext cx="3090369" cy="942562"/>
      </dsp:txXfrm>
    </dsp:sp>
    <dsp:sp modelId="{93A834D4-31BD-43F7-9F3F-DEB373756B12}">
      <dsp:nvSpPr>
        <dsp:cNvPr id="0" name=""/>
        <dsp:cNvSpPr/>
      </dsp:nvSpPr>
      <dsp:spPr>
        <a:xfrm>
          <a:off x="7421058" y="1509125"/>
          <a:ext cx="3090369" cy="942562"/>
        </a:xfrm>
        <a:prstGeom prst="rect">
          <a:avLst/>
        </a:prstGeom>
        <a:solidFill>
          <a:schemeClr val="accent2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rtlCol="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noProof="0" dirty="0">
              <a:solidFill>
                <a:schemeClr val="bg1"/>
              </a:solidFill>
              <a:latin typeface="+mn-lt"/>
            </a:rPr>
            <a:t>Tyler Evans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noProof="0" dirty="0">
              <a:solidFill>
                <a:schemeClr val="bg1"/>
              </a:solidFill>
              <a:latin typeface="+mn-lt"/>
            </a:rPr>
            <a:t>CFO</a:t>
          </a:r>
        </a:p>
      </dsp:txBody>
      <dsp:txXfrm>
        <a:off x="7421058" y="1509125"/>
        <a:ext cx="3090369" cy="942562"/>
      </dsp:txXfrm>
    </dsp:sp>
    <dsp:sp modelId="{ECEBE82E-8419-43D9-A0C8-65FFBFADF737}">
      <dsp:nvSpPr>
        <dsp:cNvPr id="0" name=""/>
        <dsp:cNvSpPr/>
      </dsp:nvSpPr>
      <dsp:spPr>
        <a:xfrm>
          <a:off x="3684616" y="2819321"/>
          <a:ext cx="3090369" cy="942562"/>
        </a:xfrm>
        <a:prstGeom prst="rect">
          <a:avLst/>
        </a:prstGeom>
        <a:solidFill>
          <a:schemeClr val="accent2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rtlCol="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noProof="0" dirty="0">
              <a:solidFill>
                <a:schemeClr val="bg1"/>
              </a:solidFill>
              <a:latin typeface="+mn-lt"/>
            </a:rPr>
            <a:t>Natasha Bloor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noProof="0" dirty="0">
              <a:solidFill>
                <a:schemeClr val="bg1"/>
              </a:solidFill>
              <a:latin typeface="+mn-lt"/>
            </a:rPr>
            <a:t>Finance &amp; Administration</a:t>
          </a:r>
        </a:p>
      </dsp:txBody>
      <dsp:txXfrm>
        <a:off x="3684616" y="2819321"/>
        <a:ext cx="3090369" cy="942562"/>
      </dsp:txXfrm>
    </dsp:sp>
    <dsp:sp modelId="{E68AD8BF-9396-4CBE-BBFE-F4FED8B166FD}">
      <dsp:nvSpPr>
        <dsp:cNvPr id="0" name=""/>
        <dsp:cNvSpPr/>
      </dsp:nvSpPr>
      <dsp:spPr>
        <a:xfrm>
          <a:off x="7421058" y="2837984"/>
          <a:ext cx="3090369" cy="942562"/>
        </a:xfrm>
        <a:prstGeom prst="rect">
          <a:avLst/>
        </a:prstGeom>
        <a:solidFill>
          <a:schemeClr val="accent2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rtlCol="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noProof="0" dirty="0">
              <a:solidFill>
                <a:schemeClr val="bg1"/>
              </a:solidFill>
              <a:latin typeface="+mn-lt"/>
            </a:rPr>
            <a:t>Matthew Mitchell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noProof="0" dirty="0">
              <a:solidFill>
                <a:schemeClr val="bg1"/>
              </a:solidFill>
              <a:latin typeface="+mn-lt"/>
            </a:rPr>
            <a:t>Tech &amp; IT</a:t>
          </a:r>
        </a:p>
      </dsp:txBody>
      <dsp:txXfrm>
        <a:off x="7421058" y="2837984"/>
        <a:ext cx="3090369" cy="9425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CC20273-5AA7-4B5D-8917-720BAAB9138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1CC58D-E543-4F81-9083-39F6F7D445D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1D74683B-723D-44F9-B6CB-B2114E0382C2}" type="datetime1">
              <a:rPr lang="en-GB" smtClean="0"/>
              <a:t>23/03/2024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66FDA1-CF86-4FB5-8893-04F6CB5B062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D5CFB5-A96B-47B6-A27C-F99C604341E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DD7E118-DCD0-425E-8F60-56D854F882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259390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CFC670-4CD4-49B2-BA1B-21911C7419F1}" type="datetime1">
              <a:rPr lang="en-GB" smtClean="0"/>
              <a:pPr/>
              <a:t>23/03/2024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D6B913A0-8194-43AB-8CE1-D8825DE3150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8276717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1478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9920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3923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1037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6B913A0-8194-43AB-8CE1-D8825DE3150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80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6B913A0-8194-43AB-8CE1-D8825DE3150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666760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6154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8" descr="photo of palm leaf on pink background&#10;">
            <a:extLst>
              <a:ext uri="{FF2B5EF4-FFF2-40B4-BE49-F238E27FC236}">
                <a16:creationId xmlns:a16="http://schemas.microsoft.com/office/drawing/2014/main" id="{E987AC57-CBB8-467C-8A39-019EA33D08D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C11192F3-A424-430E-B4BC-525DF06AE7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0584" y="1901952"/>
            <a:ext cx="3937416" cy="2387600"/>
          </a:xfrm>
        </p:spPr>
        <p:txBody>
          <a:bodyPr rtlCol="0" anchor="b">
            <a:normAutofit/>
          </a:bodyPr>
          <a:lstStyle>
            <a:lvl1pPr algn="l"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8FD8B2AA-F7CC-4211-87D1-ABF49E9994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30584" y="4379976"/>
            <a:ext cx="3937416" cy="572798"/>
          </a:xfrm>
        </p:spPr>
        <p:txBody>
          <a:bodyPr rtlCol="0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CAF1BA5-EAFF-4D55-A445-675B1CEF489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393825" y="1143000"/>
            <a:ext cx="5029200" cy="4572000"/>
          </a:xfrm>
          <a:solidFill>
            <a:schemeClr val="accent4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39583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ission 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Photo of palm tree leaves&#10;">
            <a:extLst>
              <a:ext uri="{FF2B5EF4-FFF2-40B4-BE49-F238E27FC236}">
                <a16:creationId xmlns:a16="http://schemas.microsoft.com/office/drawing/2014/main" id="{A048BE5A-008A-4FF6-883D-F5F006940AB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81EE29-7D44-4587-82CF-1233814B7533}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Picture Placeholder 10">
            <a:extLst>
              <a:ext uri="{FF2B5EF4-FFF2-40B4-BE49-F238E27FC236}">
                <a16:creationId xmlns:a16="http://schemas.microsoft.com/office/drawing/2014/main" id="{D9DE5763-72AE-43A2-A15B-0A85851E826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99048" y="777240"/>
            <a:ext cx="5184648" cy="5303520"/>
          </a:xfrm>
          <a:solidFill>
            <a:schemeClr val="accent4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40" y="1828800"/>
            <a:ext cx="4087368" cy="841248"/>
          </a:xfrm>
        </p:spPr>
        <p:txBody>
          <a:bodyPr rtlCol="0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463040" y="2799983"/>
            <a:ext cx="4087368" cy="2203704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183297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Placeholder 64">
            <a:extLst>
              <a:ext uri="{FF2B5EF4-FFF2-40B4-BE49-F238E27FC236}">
                <a16:creationId xmlns:a16="http://schemas.microsoft.com/office/drawing/2014/main" id="{D73C250B-F170-486D-A636-FAA4ED926C3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 amt="44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1588" y="0"/>
            <a:ext cx="12188825" cy="6858000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AE32DAA-2F83-4F0B-B593-EAEC38A22BF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38200" y="1975104"/>
            <a:ext cx="2103120" cy="3017520"/>
          </a:xfrm>
          <a:solidFill>
            <a:schemeClr val="accent4"/>
          </a:solidFill>
          <a:ln w="88900">
            <a:solidFill>
              <a:schemeClr val="bg1"/>
            </a:solidFill>
            <a:miter lim="800000"/>
          </a:ln>
          <a:effectLst>
            <a:outerShdw blurRad="127000" dist="38100" dir="2700000" algn="ctr" rotWithShape="0">
              <a:schemeClr val="tx1">
                <a:alpha val="40000"/>
              </a:schemeClr>
            </a:outerShdw>
          </a:effectLst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F62CE30-AF00-49C9-BB4C-FF4623AE488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38200" y="5249545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4" name="Text Placeholder 12">
            <a:extLst>
              <a:ext uri="{FF2B5EF4-FFF2-40B4-BE49-F238E27FC236}">
                <a16:creationId xmlns:a16="http://schemas.microsoft.com/office/drawing/2014/main" id="{11E27B3C-F9CB-489A-B87D-B019E802464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37882" y="5538152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n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9" name="Picture Placeholder 7">
            <a:extLst>
              <a:ext uri="{FF2B5EF4-FFF2-40B4-BE49-F238E27FC236}">
                <a16:creationId xmlns:a16="http://schemas.microsoft.com/office/drawing/2014/main" id="{DE0F61DF-6086-4D91-A1DB-0C91BD225C0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642360" y="1975104"/>
            <a:ext cx="2103120" cy="3017520"/>
          </a:xfrm>
          <a:solidFill>
            <a:schemeClr val="accent4"/>
          </a:solidFill>
          <a:ln w="88900">
            <a:solidFill>
              <a:schemeClr val="bg1"/>
            </a:solidFill>
            <a:miter lim="800000"/>
          </a:ln>
          <a:effectLst>
            <a:outerShdw blurRad="127000" dist="38100" dir="2700000" algn="ctr" rotWithShape="0">
              <a:schemeClr val="tx1">
                <a:alpha val="40000"/>
              </a:schemeClr>
            </a:outerShdw>
          </a:effectLst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5" name="Text Placeholder 12">
            <a:extLst>
              <a:ext uri="{FF2B5EF4-FFF2-40B4-BE49-F238E27FC236}">
                <a16:creationId xmlns:a16="http://schemas.microsoft.com/office/drawing/2014/main" id="{DD1B9ECE-8B72-4E8C-BF0F-42BAD333E58F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642678" y="5249545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6" name="Text Placeholder 12">
            <a:extLst>
              <a:ext uri="{FF2B5EF4-FFF2-40B4-BE49-F238E27FC236}">
                <a16:creationId xmlns:a16="http://schemas.microsoft.com/office/drawing/2014/main" id="{CC01C00D-D845-4EA4-ACEA-80430CEC0EA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642360" y="5538152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n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0" name="Picture Placeholder 7">
            <a:extLst>
              <a:ext uri="{FF2B5EF4-FFF2-40B4-BE49-F238E27FC236}">
                <a16:creationId xmlns:a16="http://schemas.microsoft.com/office/drawing/2014/main" id="{E36DA0C1-756A-41EF-BD41-B210DAD57AC5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6446520" y="1975104"/>
            <a:ext cx="2103120" cy="3017520"/>
          </a:xfrm>
          <a:solidFill>
            <a:schemeClr val="accent4"/>
          </a:solidFill>
          <a:ln w="88900">
            <a:solidFill>
              <a:schemeClr val="bg1"/>
            </a:solidFill>
            <a:miter lim="800000"/>
          </a:ln>
          <a:effectLst>
            <a:outerShdw blurRad="127000" dist="38100" dir="2700000" algn="ctr" rotWithShape="0">
              <a:schemeClr val="tx1">
                <a:alpha val="40000"/>
              </a:schemeClr>
            </a:outerShdw>
          </a:effectLst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7" name="Text Placeholder 12">
            <a:extLst>
              <a:ext uri="{FF2B5EF4-FFF2-40B4-BE49-F238E27FC236}">
                <a16:creationId xmlns:a16="http://schemas.microsoft.com/office/drawing/2014/main" id="{22C7D19B-8BCA-4A46-A531-C74F00C501A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46204" y="5249545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8" name="Text Placeholder 12">
            <a:extLst>
              <a:ext uri="{FF2B5EF4-FFF2-40B4-BE49-F238E27FC236}">
                <a16:creationId xmlns:a16="http://schemas.microsoft.com/office/drawing/2014/main" id="{A1BA12AE-AA7B-4898-AE4C-6EF1BF0293B3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445886" y="5538152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n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1" name="Picture Placeholder 7">
            <a:extLst>
              <a:ext uri="{FF2B5EF4-FFF2-40B4-BE49-F238E27FC236}">
                <a16:creationId xmlns:a16="http://schemas.microsoft.com/office/drawing/2014/main" id="{C824A7A5-D0EA-414B-A57F-AFC09799DF81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9250680" y="1975104"/>
            <a:ext cx="2103120" cy="3017520"/>
          </a:xfrm>
          <a:solidFill>
            <a:schemeClr val="accent4"/>
          </a:solidFill>
          <a:ln w="88900">
            <a:solidFill>
              <a:schemeClr val="bg1"/>
            </a:solidFill>
            <a:miter lim="800000"/>
          </a:ln>
          <a:effectLst>
            <a:outerShdw blurRad="127000" dist="38100" dir="2700000" algn="ctr" rotWithShape="0">
              <a:schemeClr val="tx1">
                <a:alpha val="40000"/>
              </a:schemeClr>
            </a:outerShdw>
          </a:effectLst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0CCA0A92-44E0-4256-BDF5-D01C27404DC8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9249412" y="5249545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16D5C7BE-6D3E-4E7E-BBE6-230B10C2F439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249094" y="5538152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n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566992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Org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38">
            <a:extLst>
              <a:ext uri="{FF2B5EF4-FFF2-40B4-BE49-F238E27FC236}">
                <a16:creationId xmlns:a16="http://schemas.microsoft.com/office/drawing/2014/main" id="{FCA6EB2C-E8DA-46AE-AD91-63B890E4AC3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7802" b="7802"/>
          <a:stretch>
            <a:fillRect/>
          </a:stretch>
        </p:blipFill>
        <p:spPr>
          <a:xfrm>
            <a:off x="0" y="0"/>
            <a:ext cx="1218895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21" name="SmartArt Placeholder 20">
            <a:extLst>
              <a:ext uri="{FF2B5EF4-FFF2-40B4-BE49-F238E27FC236}">
                <a16:creationId xmlns:a16="http://schemas.microsoft.com/office/drawing/2014/main" id="{22DDECCB-0586-4A4E-B5E8-F4F3A0C4DD2C}"/>
              </a:ext>
            </a:extLst>
          </p:cNvPr>
          <p:cNvSpPr>
            <a:spLocks noGrp="1"/>
          </p:cNvSpPr>
          <p:nvPr>
            <p:ph type="dgm" sz="quarter" idx="27"/>
          </p:nvPr>
        </p:nvSpPr>
        <p:spPr>
          <a:xfrm>
            <a:off x="1088136" y="2039112"/>
            <a:ext cx="10515600" cy="3960812"/>
          </a:xfrm>
        </p:spPr>
        <p:txBody>
          <a:bodyPr rtlCol="0"/>
          <a:lstStyle/>
          <a:p>
            <a:pPr rtl="0"/>
            <a:r>
              <a:rPr lang="en-US" noProof="0"/>
              <a:t>Click icon to add SmartArt graphic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250250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Opportuniti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Placeholder 17" descr="close up photo of plants&#10;">
            <a:extLst>
              <a:ext uri="{FF2B5EF4-FFF2-40B4-BE49-F238E27FC236}">
                <a16:creationId xmlns:a16="http://schemas.microsoft.com/office/drawing/2014/main" id="{7863BFED-18F0-48ED-A69C-CA7DB56543E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6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9072CCB7-8B6D-4640-9349-4BF4E6715721}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055BE3A6-48FA-4624-9CA9-027EFA2EF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500288"/>
            <a:ext cx="10058400" cy="565265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890913CB-E9D8-4BC6-BF27-FBDED2266B74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1657183" y="2411516"/>
            <a:ext cx="41148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657183" y="2707071"/>
            <a:ext cx="41148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AC961473-F8E7-498A-AFFD-2BC0065884EC}"/>
              </a:ext>
            </a:extLst>
          </p:cNvPr>
          <p:cNvSpPr>
            <a:spLocks noGrp="1"/>
          </p:cNvSpPr>
          <p:nvPr>
            <p:ph idx="19" hasCustomPrompt="1"/>
          </p:nvPr>
        </p:nvSpPr>
        <p:spPr>
          <a:xfrm>
            <a:off x="1657183" y="3567512"/>
            <a:ext cx="41148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F32F6735-86D0-4D0F-9741-8D6C74C99BAA}"/>
              </a:ext>
            </a:extLst>
          </p:cNvPr>
          <p:cNvSpPr>
            <a:spLocks noGrp="1"/>
          </p:cNvSpPr>
          <p:nvPr>
            <p:ph idx="18" hasCustomPrompt="1"/>
          </p:nvPr>
        </p:nvSpPr>
        <p:spPr>
          <a:xfrm>
            <a:off x="1657183" y="3863067"/>
            <a:ext cx="41148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DAD41BAB-B874-4283-8FDD-618EAB4B7CC6}"/>
              </a:ext>
            </a:extLst>
          </p:cNvPr>
          <p:cNvSpPr>
            <a:spLocks noGrp="1"/>
          </p:cNvSpPr>
          <p:nvPr>
            <p:ph idx="21" hasCustomPrompt="1"/>
          </p:nvPr>
        </p:nvSpPr>
        <p:spPr>
          <a:xfrm>
            <a:off x="1657183" y="4737597"/>
            <a:ext cx="41148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6382FE5C-EADC-4EF2-9E4F-06BDCA5551B3}"/>
              </a:ext>
            </a:extLst>
          </p:cNvPr>
          <p:cNvSpPr>
            <a:spLocks noGrp="1"/>
          </p:cNvSpPr>
          <p:nvPr>
            <p:ph idx="20" hasCustomPrompt="1"/>
          </p:nvPr>
        </p:nvSpPr>
        <p:spPr>
          <a:xfrm>
            <a:off x="1657183" y="5033152"/>
            <a:ext cx="41148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5016684-22E4-49BC-9E14-2E73CF3F757D}"/>
              </a:ext>
            </a:extLst>
          </p:cNvPr>
          <p:cNvSpPr>
            <a:spLocks noGrp="1"/>
          </p:cNvSpPr>
          <p:nvPr>
            <p:ph idx="17" hasCustomPrompt="1"/>
          </p:nvPr>
        </p:nvSpPr>
        <p:spPr>
          <a:xfrm>
            <a:off x="6404811" y="2411516"/>
            <a:ext cx="41148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C52459E-612F-4699-B9E5-39839B5B6D79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6404811" y="2707071"/>
            <a:ext cx="41148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C93FEF41-CD0D-4D3A-90FA-2F123068E73D}"/>
              </a:ext>
            </a:extLst>
          </p:cNvPr>
          <p:cNvSpPr>
            <a:spLocks noGrp="1"/>
          </p:cNvSpPr>
          <p:nvPr>
            <p:ph idx="23" hasCustomPrompt="1"/>
          </p:nvPr>
        </p:nvSpPr>
        <p:spPr>
          <a:xfrm>
            <a:off x="6404811" y="3570539"/>
            <a:ext cx="41148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56A7E58B-04CA-4390-878D-CBE6185E320A}"/>
              </a:ext>
            </a:extLst>
          </p:cNvPr>
          <p:cNvSpPr>
            <a:spLocks noGrp="1"/>
          </p:cNvSpPr>
          <p:nvPr>
            <p:ph idx="22" hasCustomPrompt="1"/>
          </p:nvPr>
        </p:nvSpPr>
        <p:spPr>
          <a:xfrm>
            <a:off x="6404811" y="3865136"/>
            <a:ext cx="41148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192607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5">
            <a:extLst>
              <a:ext uri="{FF2B5EF4-FFF2-40B4-BE49-F238E27FC236}">
                <a16:creationId xmlns:a16="http://schemas.microsoft.com/office/drawing/2014/main" id="{5FF0F6C8-DE96-49F6-9B94-970D5FD91AF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74849AF-E9E9-4606-B5ED-99DD9840B922}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500288"/>
            <a:ext cx="10058400" cy="565265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353312" y="3548340"/>
            <a:ext cx="2743200" cy="228600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2230B408-EB55-4F52-8E6D-81122B0E6748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4759452" y="3548340"/>
            <a:ext cx="2743200" cy="228600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594AD6F-861E-4958-9DD7-5C6CBEA15343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8165592" y="3548340"/>
            <a:ext cx="2743200" cy="228600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279588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5AA14AE4-11F2-4FDA-9E81-B2567D6A647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524" y="0"/>
            <a:ext cx="6181344" cy="6858000"/>
          </a:xfrm>
          <a:custGeom>
            <a:avLst/>
            <a:gdLst>
              <a:gd name="connsiteX0" fmla="*/ 961757 w 6181344"/>
              <a:gd name="connsiteY0" fmla="*/ 4070850 h 6858000"/>
              <a:gd name="connsiteX1" fmla="*/ 961757 w 6181344"/>
              <a:gd name="connsiteY1" fmla="*/ 5076690 h 6858000"/>
              <a:gd name="connsiteX2" fmla="*/ 6094475 w 6181344"/>
              <a:gd name="connsiteY2" fmla="*/ 5076690 h 6858000"/>
              <a:gd name="connsiteX3" fmla="*/ 6094475 w 6181344"/>
              <a:gd name="connsiteY3" fmla="*/ 4070850 h 6858000"/>
              <a:gd name="connsiteX4" fmla="*/ 0 w 6181344"/>
              <a:gd name="connsiteY4" fmla="*/ 0 h 6858000"/>
              <a:gd name="connsiteX5" fmla="*/ 6181344 w 6181344"/>
              <a:gd name="connsiteY5" fmla="*/ 0 h 6858000"/>
              <a:gd name="connsiteX6" fmla="*/ 6181344 w 6181344"/>
              <a:gd name="connsiteY6" fmla="*/ 6858000 h 6858000"/>
              <a:gd name="connsiteX7" fmla="*/ 0 w 6181344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181344" h="6858000">
                <a:moveTo>
                  <a:pt x="961757" y="4070850"/>
                </a:moveTo>
                <a:lnTo>
                  <a:pt x="961757" y="5076690"/>
                </a:lnTo>
                <a:lnTo>
                  <a:pt x="6094475" y="5076690"/>
                </a:lnTo>
                <a:lnTo>
                  <a:pt x="6094475" y="4070850"/>
                </a:lnTo>
                <a:close/>
                <a:moveTo>
                  <a:pt x="0" y="0"/>
                </a:moveTo>
                <a:lnTo>
                  <a:pt x="6181344" y="0"/>
                </a:lnTo>
                <a:lnTo>
                  <a:pt x="618134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93EBD09-1706-473B-B779-2BE1D717216B}"/>
              </a:ext>
            </a:extLst>
          </p:cNvPr>
          <p:cNvSpPr/>
          <p:nvPr userDrawn="1"/>
        </p:nvSpPr>
        <p:spPr>
          <a:xfrm>
            <a:off x="963281" y="4070850"/>
            <a:ext cx="5132718" cy="10058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E3D039-0A18-4031-8A63-D83666B06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2728" y="4151376"/>
            <a:ext cx="4443664" cy="914400"/>
          </a:xfrm>
        </p:spPr>
        <p:txBody>
          <a:bodyPr rtlCol="0" anchor="ctr" anchorCtr="0">
            <a:normAutofit/>
          </a:bodyPr>
          <a:lstStyle>
            <a:lvl1pPr algn="ctr"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5F381AAE-62C0-4761-90A8-43C8E0B3D2A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048000" y="777240"/>
            <a:ext cx="8229600" cy="5303520"/>
          </a:xfrm>
          <a:custGeom>
            <a:avLst/>
            <a:gdLst>
              <a:gd name="connsiteX0" fmla="*/ 0 w 8229600"/>
              <a:gd name="connsiteY0" fmla="*/ 0 h 5303520"/>
              <a:gd name="connsiteX1" fmla="*/ 8229600 w 8229600"/>
              <a:gd name="connsiteY1" fmla="*/ 0 h 5303520"/>
              <a:gd name="connsiteX2" fmla="*/ 8229600 w 8229600"/>
              <a:gd name="connsiteY2" fmla="*/ 5303520 h 5303520"/>
              <a:gd name="connsiteX3" fmla="*/ 0 w 8229600"/>
              <a:gd name="connsiteY3" fmla="*/ 5303520 h 5303520"/>
              <a:gd name="connsiteX4" fmla="*/ 0 w 8229600"/>
              <a:gd name="connsiteY4" fmla="*/ 4299450 h 5303520"/>
              <a:gd name="connsiteX5" fmla="*/ 3047999 w 8229600"/>
              <a:gd name="connsiteY5" fmla="*/ 4299450 h 5303520"/>
              <a:gd name="connsiteX6" fmla="*/ 3047999 w 8229600"/>
              <a:gd name="connsiteY6" fmla="*/ 3293610 h 5303520"/>
              <a:gd name="connsiteX7" fmla="*/ 0 w 8229600"/>
              <a:gd name="connsiteY7" fmla="*/ 3293610 h 53035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229600" h="5303520">
                <a:moveTo>
                  <a:pt x="0" y="0"/>
                </a:moveTo>
                <a:lnTo>
                  <a:pt x="8229600" y="0"/>
                </a:lnTo>
                <a:lnTo>
                  <a:pt x="8229600" y="5303520"/>
                </a:lnTo>
                <a:lnTo>
                  <a:pt x="0" y="5303520"/>
                </a:lnTo>
                <a:lnTo>
                  <a:pt x="0" y="4299450"/>
                </a:lnTo>
                <a:lnTo>
                  <a:pt x="3047999" y="4299450"/>
                </a:lnTo>
                <a:lnTo>
                  <a:pt x="3047999" y="3293610"/>
                </a:lnTo>
                <a:lnTo>
                  <a:pt x="0" y="3293610"/>
                </a:lnTo>
                <a:close/>
              </a:path>
            </a:pathLst>
          </a:custGeom>
          <a:solidFill>
            <a:schemeClr val="accent4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EB05F6-A3ED-45AB-B103-D5E34BFD60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029C1C-740D-4213-96FE-1FAA3072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4E8801-7449-48B4-8D64-BCE20D0831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916592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siness concep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C62EDD7B-9CFE-429C-B002-CB0D9B31ECD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524" y="0"/>
            <a:ext cx="12188952" cy="6858000"/>
          </a:xfrm>
          <a:solidFill>
            <a:schemeClr val="bg1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0F3BCA8-7FE0-4921-AE34-6F98AC0AC858}"/>
              </a:ext>
            </a:extLst>
          </p:cNvPr>
          <p:cNvSpPr/>
          <p:nvPr userDrawn="1"/>
        </p:nvSpPr>
        <p:spPr>
          <a:xfrm>
            <a:off x="6096000" y="1143000"/>
            <a:ext cx="5486400" cy="457200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65760" rtlCol="0" anchor="ctr"/>
          <a:lstStyle/>
          <a:p>
            <a:pPr algn="ctr" rtl="0"/>
            <a:endParaRPr lang="en-GB" sz="3600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1143000"/>
            <a:ext cx="5486400" cy="4572000"/>
          </a:xfrm>
          <a:solidFill>
            <a:schemeClr val="bg1">
              <a:alpha val="90000"/>
            </a:schemeClr>
          </a:solidFill>
        </p:spPr>
        <p:txBody>
          <a:bodyPr lIns="612648" tIns="822960" rIns="457200" rtlCol="0" anchor="t">
            <a:noAutofit/>
          </a:bodyPr>
          <a:lstStyle>
            <a:lvl1pPr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629400" y="2996693"/>
            <a:ext cx="4416552" cy="2216986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5146249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4224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36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4" name="Text Placeholder 3">
            <a:extLst>
              <a:ext uri="{FF2B5EF4-FFF2-40B4-BE49-F238E27FC236}">
                <a16:creationId xmlns:a16="http://schemas.microsoft.com/office/drawing/2014/main" id="{7CFD315B-9E75-4209-B7A2-80B8449A4E2F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2148840" y="1993392"/>
            <a:ext cx="1828800" cy="696885"/>
          </a:xfrm>
          <a:noFill/>
          <a:ln w="12700">
            <a:solidFill>
              <a:schemeClr val="accent3"/>
            </a:solidFill>
          </a:ln>
        </p:spPr>
        <p:txBody>
          <a:bodyPr tIns="36000" rtlCol="0" anchor="ctr" anchorCtr="1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Item Title</a:t>
            </a:r>
          </a:p>
        </p:txBody>
      </p:sp>
      <p:sp>
        <p:nvSpPr>
          <p:cNvPr id="38" name="Text Placeholder 10">
            <a:extLst>
              <a:ext uri="{FF2B5EF4-FFF2-40B4-BE49-F238E27FC236}">
                <a16:creationId xmlns:a16="http://schemas.microsoft.com/office/drawing/2014/main" id="{0FE649C6-E102-4D6E-ABCC-F2992D28195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914399" y="3255264"/>
            <a:ext cx="731520" cy="457200"/>
          </a:xfrm>
        </p:spPr>
        <p:txBody>
          <a:bodyPr rtlCol="0" anchor="ctr"/>
          <a:lstStyle>
            <a:lvl1pPr marL="0" indent="0" algn="ctr">
              <a:buNone/>
              <a:defRPr sz="1400" b="1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39" name="Text Placeholder 10">
            <a:extLst>
              <a:ext uri="{FF2B5EF4-FFF2-40B4-BE49-F238E27FC236}">
                <a16:creationId xmlns:a16="http://schemas.microsoft.com/office/drawing/2014/main" id="{BE213787-ACF7-458D-9A73-3F194978B6D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6596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0" name="Text Placeholder 10">
            <a:extLst>
              <a:ext uri="{FF2B5EF4-FFF2-40B4-BE49-F238E27FC236}">
                <a16:creationId xmlns:a16="http://schemas.microsoft.com/office/drawing/2014/main" id="{6154F8E5-E3E5-4C0F-AE2F-2170C25EDC5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752344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1" name="Text Placeholder 10">
            <a:extLst>
              <a:ext uri="{FF2B5EF4-FFF2-40B4-BE49-F238E27FC236}">
                <a16:creationId xmlns:a16="http://schemas.microsoft.com/office/drawing/2014/main" id="{B1453360-81EF-4EB1-B249-712DA6E62C83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54180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2" name="Text Placeholder 10">
            <a:extLst>
              <a:ext uri="{FF2B5EF4-FFF2-40B4-BE49-F238E27FC236}">
                <a16:creationId xmlns:a16="http://schemas.microsoft.com/office/drawing/2014/main" id="{9FBB54B5-A522-4A23-BBF7-AD1A18EDFD19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32972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4" name="Text Placeholder 10">
            <a:extLst>
              <a:ext uri="{FF2B5EF4-FFF2-40B4-BE49-F238E27FC236}">
                <a16:creationId xmlns:a16="http://schemas.microsoft.com/office/drawing/2014/main" id="{867C3CE9-8463-4382-AE21-F6BF3518D01D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11764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5" name="Text Placeholder 10">
            <a:extLst>
              <a:ext uri="{FF2B5EF4-FFF2-40B4-BE49-F238E27FC236}">
                <a16:creationId xmlns:a16="http://schemas.microsoft.com/office/drawing/2014/main" id="{FDB7C866-DDCF-4E42-8CC8-A211234AFBAB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90556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6" name="Text Placeholder 10">
            <a:extLst>
              <a:ext uri="{FF2B5EF4-FFF2-40B4-BE49-F238E27FC236}">
                <a16:creationId xmlns:a16="http://schemas.microsoft.com/office/drawing/2014/main" id="{C4F4671C-F421-46D3-B43B-46B3F0DF596A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69348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8" name="Text Placeholder 10">
            <a:extLst>
              <a:ext uri="{FF2B5EF4-FFF2-40B4-BE49-F238E27FC236}">
                <a16:creationId xmlns:a16="http://schemas.microsoft.com/office/drawing/2014/main" id="{0E7055C4-CE9C-411A-A475-92AB82FE1E75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48140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9" name="Text Placeholder 10">
            <a:extLst>
              <a:ext uri="{FF2B5EF4-FFF2-40B4-BE49-F238E27FC236}">
                <a16:creationId xmlns:a16="http://schemas.microsoft.com/office/drawing/2014/main" id="{5B7AA0C1-6D4F-4D6B-9E27-6ECEE6F49E6E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26932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7" name="Text Placeholder 10">
            <a:extLst>
              <a:ext uri="{FF2B5EF4-FFF2-40B4-BE49-F238E27FC236}">
                <a16:creationId xmlns:a16="http://schemas.microsoft.com/office/drawing/2014/main" id="{6D392CE7-6DB5-412C-939E-200FAC216434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905724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0" name="Text Placeholder 10">
            <a:extLst>
              <a:ext uri="{FF2B5EF4-FFF2-40B4-BE49-F238E27FC236}">
                <a16:creationId xmlns:a16="http://schemas.microsoft.com/office/drawing/2014/main" id="{A5EC4B0C-5DD6-4EEB-AF30-E36D4F9E5EC0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984516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1" name="Text Placeholder 10">
            <a:extLst>
              <a:ext uri="{FF2B5EF4-FFF2-40B4-BE49-F238E27FC236}">
                <a16:creationId xmlns:a16="http://schemas.microsoft.com/office/drawing/2014/main" id="{2521C66C-8612-487A-AB8B-18249AB8BF27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3085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3" name="Text Placeholder 10">
            <a:extLst>
              <a:ext uri="{FF2B5EF4-FFF2-40B4-BE49-F238E27FC236}">
                <a16:creationId xmlns:a16="http://schemas.microsoft.com/office/drawing/2014/main" id="{824436FA-ECBE-4BB1-9126-66F330E7F0AE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14400" y="4114800"/>
            <a:ext cx="731520" cy="457200"/>
          </a:xfrm>
        </p:spPr>
        <p:txBody>
          <a:bodyPr rtlCol="0" anchor="ctr"/>
          <a:lstStyle>
            <a:lvl1pPr marL="0" indent="0" algn="ctr">
              <a:buNone/>
              <a:defRPr sz="1400" b="1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52" name="Text Placeholder 10">
            <a:extLst>
              <a:ext uri="{FF2B5EF4-FFF2-40B4-BE49-F238E27FC236}">
                <a16:creationId xmlns:a16="http://schemas.microsoft.com/office/drawing/2014/main" id="{0622C4FE-C10F-4B57-B40B-0FA21F330517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1969915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3" name="Text Placeholder 10">
            <a:extLst>
              <a:ext uri="{FF2B5EF4-FFF2-40B4-BE49-F238E27FC236}">
                <a16:creationId xmlns:a16="http://schemas.microsoft.com/office/drawing/2014/main" id="{0E5C83ED-676D-4C6E-84B3-CF127AC54442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2752344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4" name="Text Placeholder 10">
            <a:extLst>
              <a:ext uri="{FF2B5EF4-FFF2-40B4-BE49-F238E27FC236}">
                <a16:creationId xmlns:a16="http://schemas.microsoft.com/office/drawing/2014/main" id="{678DF814-ABAE-422D-8055-BD8FF43DDF54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3545289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5" name="Text Placeholder 10">
            <a:extLst>
              <a:ext uri="{FF2B5EF4-FFF2-40B4-BE49-F238E27FC236}">
                <a16:creationId xmlns:a16="http://schemas.microsoft.com/office/drawing/2014/main" id="{E7022C5B-31FF-4550-9CDC-2CF1AB17D556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4332976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6" name="Text Placeholder 10">
            <a:extLst>
              <a:ext uri="{FF2B5EF4-FFF2-40B4-BE49-F238E27FC236}">
                <a16:creationId xmlns:a16="http://schemas.microsoft.com/office/drawing/2014/main" id="{C54252E9-4902-4781-BE29-34163ABE7ED9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120663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7" name="Text Placeholder 10">
            <a:extLst>
              <a:ext uri="{FF2B5EF4-FFF2-40B4-BE49-F238E27FC236}">
                <a16:creationId xmlns:a16="http://schemas.microsoft.com/office/drawing/2014/main" id="{0FD8FBC5-AD5D-464D-8360-6AA55AA2FA76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5908350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8" name="Text Placeholder 10">
            <a:extLst>
              <a:ext uri="{FF2B5EF4-FFF2-40B4-BE49-F238E27FC236}">
                <a16:creationId xmlns:a16="http://schemas.microsoft.com/office/drawing/2014/main" id="{C90BD4FA-047A-4A4F-B1E2-4FDEA49BB0A0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696037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0" name="Text Placeholder 10">
            <a:extLst>
              <a:ext uri="{FF2B5EF4-FFF2-40B4-BE49-F238E27FC236}">
                <a16:creationId xmlns:a16="http://schemas.microsoft.com/office/drawing/2014/main" id="{5FBE1C04-A830-4310-A83C-178E44D8A72F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7483724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1" name="Text Placeholder 10">
            <a:extLst>
              <a:ext uri="{FF2B5EF4-FFF2-40B4-BE49-F238E27FC236}">
                <a16:creationId xmlns:a16="http://schemas.microsoft.com/office/drawing/2014/main" id="{EB543626-7655-454D-8E28-B2391850A39C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271411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9" name="Text Placeholder 10">
            <a:extLst>
              <a:ext uri="{FF2B5EF4-FFF2-40B4-BE49-F238E27FC236}">
                <a16:creationId xmlns:a16="http://schemas.microsoft.com/office/drawing/2014/main" id="{5F306D8F-E1A5-492D-9145-6445614AB282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9059098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2" name="Text Placeholder 10">
            <a:extLst>
              <a:ext uri="{FF2B5EF4-FFF2-40B4-BE49-F238E27FC236}">
                <a16:creationId xmlns:a16="http://schemas.microsoft.com/office/drawing/2014/main" id="{9C109601-CAE5-44CE-ADF7-9FB216F81780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9846785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3" name="Text Placeholder 10">
            <a:extLst>
              <a:ext uri="{FF2B5EF4-FFF2-40B4-BE49-F238E27FC236}">
                <a16:creationId xmlns:a16="http://schemas.microsoft.com/office/drawing/2014/main" id="{17AE5B8B-FA0E-40E2-9841-D0F9AB83E023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10634472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33" name="Date Placeholder 3">
            <a:extLst>
              <a:ext uri="{FF2B5EF4-FFF2-40B4-BE49-F238E27FC236}">
                <a16:creationId xmlns:a16="http://schemas.microsoft.com/office/drawing/2014/main" id="{1560C8D6-BAAE-4E4C-B478-D7EEA33BC3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34" name="Footer Placeholder 4">
            <a:extLst>
              <a:ext uri="{FF2B5EF4-FFF2-40B4-BE49-F238E27FC236}">
                <a16:creationId xmlns:a16="http://schemas.microsoft.com/office/drawing/2014/main" id="{2D34A825-4619-4016-B027-DA83FE075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35" name="Slide Number Placeholder 5">
            <a:extLst>
              <a:ext uri="{FF2B5EF4-FFF2-40B4-BE49-F238E27FC236}">
                <a16:creationId xmlns:a16="http://schemas.microsoft.com/office/drawing/2014/main" id="{A065CC06-C5B6-44D0-8071-1833580ABF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106404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isk and reward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Placeholder 44" descr="Photo of palm leaves&#10;">
            <a:extLst>
              <a:ext uri="{FF2B5EF4-FFF2-40B4-BE49-F238E27FC236}">
                <a16:creationId xmlns:a16="http://schemas.microsoft.com/office/drawing/2014/main" id="{7C4AAE08-43F5-49E6-AEBD-2C27A2BE082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FF83E037-B49C-4664-8547-6F1930E2BD04}"/>
              </a:ext>
            </a:extLst>
          </p:cNvPr>
          <p:cNvSpPr/>
          <p:nvPr userDrawn="1"/>
        </p:nvSpPr>
        <p:spPr>
          <a:xfrm>
            <a:off x="914400" y="777240"/>
            <a:ext cx="10361676" cy="530352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6A8F5C17-5DF3-42C2-B87F-A2F50BE046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1371600"/>
            <a:ext cx="5057774" cy="640080"/>
          </a:xfrm>
        </p:spPr>
        <p:txBody>
          <a:bodyPr rtlCol="0">
            <a:noAutofit/>
          </a:bodyPr>
          <a:lstStyle>
            <a:lvl1pPr algn="l"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DE97EF55-0D4D-4801-869B-04ED682D62D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709928" y="2105025"/>
            <a:ext cx="4178808" cy="3383280"/>
          </a:xfrm>
          <a:solidFill>
            <a:schemeClr val="accent4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54496" y="2103120"/>
            <a:ext cx="2185416" cy="365760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6254496" y="2569464"/>
            <a:ext cx="2185416" cy="2916936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714232" y="2103120"/>
            <a:ext cx="2185416" cy="365760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8714232" y="2569464"/>
            <a:ext cx="2185416" cy="2916936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926302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e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Placeholder 8" descr="photo of laptop keyboard bordered by 2 palm leaves&#10;">
            <a:extLst>
              <a:ext uri="{FF2B5EF4-FFF2-40B4-BE49-F238E27FC236}">
                <a16:creationId xmlns:a16="http://schemas.microsoft.com/office/drawing/2014/main" id="{729C024A-3DD8-474A-848D-7BCCC032BC7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F1584ECC-FA3B-4A7A-A456-6472AE8B1DA3}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6A8F5C17-5DF3-42C2-B87F-A2F50BE046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1016" y="1929383"/>
            <a:ext cx="4480560" cy="640080"/>
          </a:xfrm>
        </p:spPr>
        <p:txBody>
          <a:bodyPr rtlCol="0">
            <a:noAutofit/>
          </a:bodyPr>
          <a:lstStyle>
            <a:lvl1pPr algn="l"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298448" y="2871216"/>
            <a:ext cx="2066544" cy="365760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1298448" y="3337560"/>
            <a:ext cx="2066544" cy="228600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3685032" y="2871216"/>
            <a:ext cx="2066544" cy="365760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3685032" y="3337560"/>
            <a:ext cx="2066544" cy="228600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DE97EF55-0D4D-4801-869B-04ED682D62D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208776" y="1289304"/>
            <a:ext cx="4572000" cy="4334256"/>
          </a:xfrm>
          <a:solidFill>
            <a:schemeClr val="accent4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636721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714980"/>
            <a:ext cx="10515600" cy="640080"/>
          </a:xfrm>
        </p:spPr>
        <p:txBody>
          <a:bodyPr rtlCol="0">
            <a:normAutofit/>
          </a:bodyPr>
          <a:lstStyle>
            <a:lvl1pPr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819656"/>
            <a:ext cx="5157787" cy="548640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386584"/>
            <a:ext cx="5157787" cy="368458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19656"/>
            <a:ext cx="5183188" cy="548640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386584"/>
            <a:ext cx="5183188" cy="368458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100570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36192"/>
            <a:ext cx="10515600" cy="435133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401871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ey concep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C62EDD7B-9CFE-429C-B002-CB0D9B31ECD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524" y="0"/>
            <a:ext cx="12188952" cy="6858000"/>
          </a:xfrm>
          <a:solidFill>
            <a:schemeClr val="bg1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4910" y="1878096"/>
            <a:ext cx="4572000" cy="939209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EF15002-67E4-4A4E-8458-C33E897B7F1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184910" y="3184149"/>
            <a:ext cx="45720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5FEF5233-78E0-4693-B7BD-AB83F3704938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1184910" y="2888594"/>
            <a:ext cx="45720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DAFFB0F1-B93F-405D-9BAC-C8487E8EAD32}"/>
              </a:ext>
            </a:extLst>
          </p:cNvPr>
          <p:cNvSpPr>
            <a:spLocks noGrp="1"/>
          </p:cNvSpPr>
          <p:nvPr>
            <p:ph idx="18" hasCustomPrompt="1"/>
          </p:nvPr>
        </p:nvSpPr>
        <p:spPr>
          <a:xfrm>
            <a:off x="1184910" y="4340145"/>
            <a:ext cx="45720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78DECC8A-9731-47C9-ADC8-DB414C006D1F}"/>
              </a:ext>
            </a:extLst>
          </p:cNvPr>
          <p:cNvSpPr>
            <a:spLocks noGrp="1"/>
          </p:cNvSpPr>
          <p:nvPr>
            <p:ph idx="19" hasCustomPrompt="1"/>
          </p:nvPr>
        </p:nvSpPr>
        <p:spPr>
          <a:xfrm>
            <a:off x="1184910" y="4044590"/>
            <a:ext cx="45720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40506720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13" descr="close up photo of leaves&#10;">
            <a:extLst>
              <a:ext uri="{FF2B5EF4-FFF2-40B4-BE49-F238E27FC236}">
                <a16:creationId xmlns:a16="http://schemas.microsoft.com/office/drawing/2014/main" id="{5B334254-BCFF-4714-B7C4-38E7C0814F6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CFE1AAB-5EBC-4913-9A1E-DBC69C761B22}"/>
              </a:ext>
            </a:extLst>
          </p:cNvPr>
          <p:cNvSpPr/>
          <p:nvPr userDrawn="1"/>
        </p:nvSpPr>
        <p:spPr>
          <a:xfrm>
            <a:off x="4066032" y="0"/>
            <a:ext cx="4059936" cy="6858000"/>
          </a:xfrm>
          <a:prstGeom prst="rect">
            <a:avLst/>
          </a:prstGeom>
          <a:solidFill>
            <a:schemeClr val="accent5">
              <a:lumMod val="9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4400" y="2450592"/>
            <a:ext cx="2743200" cy="640080"/>
          </a:xfrm>
        </p:spPr>
        <p:txBody>
          <a:bodyPr rtlCol="0">
            <a:noAutofit/>
          </a:bodyPr>
          <a:lstStyle>
            <a:lvl1pPr algn="ctr"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724400" y="3566160"/>
            <a:ext cx="2743200" cy="2651760"/>
          </a:xfrm>
        </p:spPr>
        <p:txBody>
          <a:bodyPr rtlCol="0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043566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4660D4-B0ED-42D9-BC6D-AF4F1F9C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07029"/>
            <a:ext cx="10515600" cy="6400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C607AE-E8B7-4C3B-A6DA-04289E2F0A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917CC-671D-47EA-B065-51E87EC27B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D0B54-5D87-4D1B-9C6E-5A7B87C833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CADFFD-0FF7-4DDC-8879-918576F63E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64305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4" r:id="rId3"/>
    <p:sldLayoutId id="2147483675" r:id="rId4"/>
    <p:sldLayoutId id="2147483667" r:id="rId5"/>
    <p:sldLayoutId id="2147483666" r:id="rId6"/>
    <p:sldLayoutId id="2147483651" r:id="rId7"/>
    <p:sldLayoutId id="2147483670" r:id="rId8"/>
    <p:sldLayoutId id="2147483672" r:id="rId9"/>
    <p:sldLayoutId id="2147483653" r:id="rId10"/>
    <p:sldLayoutId id="2147483674" r:id="rId11"/>
    <p:sldLayoutId id="2147483668" r:id="rId12"/>
    <p:sldLayoutId id="2147483669" r:id="rId13"/>
    <p:sldLayoutId id="2147483673" r:id="rId14"/>
    <p:sldLayoutId id="2147483671" r:id="rId15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72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1920" userDrawn="1">
          <p15:clr>
            <a:srgbClr val="F26B43"/>
          </p15:clr>
        </p15:guide>
        <p15:guide id="4" pos="5760" userDrawn="1">
          <p15:clr>
            <a:srgbClr val="F26B43"/>
          </p15:clr>
        </p15:guide>
        <p15:guide id="5" pos="5184" userDrawn="1">
          <p15:clr>
            <a:srgbClr val="5ACBF0"/>
          </p15:clr>
        </p15:guide>
        <p15:guide id="6" pos="2496" userDrawn="1">
          <p15:clr>
            <a:srgbClr val="5ACBF0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7.jpg"/><Relationship Id="rId5" Type="http://schemas.openxmlformats.org/officeDocument/2006/relationships/image" Target="../media/image26.jpg"/><Relationship Id="rId4" Type="http://schemas.openxmlformats.org/officeDocument/2006/relationships/image" Target="../media/image2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1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chradar.com/news/you-can-finally-buy-the-lg-rollable-oled-tv-in-the-uk-if-you-can-afford-it" TargetMode="External"/><Relationship Id="rId2" Type="http://schemas.openxmlformats.org/officeDocument/2006/relationships/hyperlink" Target="https://www.checkatrade.com/blog/cost-guides/air-conditioner-installation-cost/" TargetMode="External"/><Relationship Id="rId1" Type="http://schemas.openxmlformats.org/officeDocument/2006/relationships/slideLayout" Target="../slideLayouts/slideLayout11.xml"/><Relationship Id="rId4" Type="http://schemas.openxmlformats.org/officeDocument/2006/relationships/hyperlink" Target="https://www.statista.com/outlook/cmo/furniture/home-decor/curtains-blinds/united-kingdom?currency=GB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Subtitle 22">
            <a:extLst>
              <a:ext uri="{FF2B5EF4-FFF2-40B4-BE49-F238E27FC236}">
                <a16:creationId xmlns:a16="http://schemas.microsoft.com/office/drawing/2014/main" id="{4829E901-B0F6-4B1C-8D1C-8B758458B7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45189" y="2521225"/>
            <a:ext cx="3785016" cy="1815550"/>
          </a:xfrm>
        </p:spPr>
        <p:txBody>
          <a:bodyPr rtlCol="0">
            <a:normAutofit fontScale="85000" lnSpcReduction="20000"/>
          </a:bodyPr>
          <a:lstStyle/>
          <a:p>
            <a:pPr algn="just" rtl="0"/>
            <a:r>
              <a:rPr lang="en-GB" b="1" dirty="0"/>
              <a:t>Name: Gianina-</a:t>
            </a:r>
            <a:r>
              <a:rPr lang="en-GB" b="1" dirty="0" err="1"/>
              <a:t>Maricica</a:t>
            </a:r>
            <a:r>
              <a:rPr lang="en-GB" b="1" dirty="0"/>
              <a:t> Chirila</a:t>
            </a:r>
          </a:p>
          <a:p>
            <a:pPr algn="just" rtl="0"/>
            <a:r>
              <a:rPr lang="en-GB" b="1" dirty="0"/>
              <a:t>Student Number: 2131738</a:t>
            </a:r>
          </a:p>
          <a:p>
            <a:pPr algn="just" rtl="0"/>
            <a:r>
              <a:rPr lang="en-GB" b="1" dirty="0"/>
              <a:t>Module name: Entrepreneurship</a:t>
            </a:r>
          </a:p>
          <a:p>
            <a:pPr algn="just" rtl="0"/>
            <a:r>
              <a:rPr lang="en-GB" b="1" dirty="0"/>
              <a:t>Module code: LCBB5001</a:t>
            </a:r>
          </a:p>
          <a:p>
            <a:pPr algn="just" rtl="0"/>
            <a:r>
              <a:rPr lang="en-GB" b="1" dirty="0"/>
              <a:t>Lecturer’s name: Amer Kareem</a:t>
            </a:r>
          </a:p>
          <a:p>
            <a:pPr algn="just" rtl="0"/>
            <a:r>
              <a:rPr lang="en-GB" dirty="0"/>
              <a:t> </a:t>
            </a:r>
          </a:p>
          <a:p>
            <a:pPr algn="just" rtl="0"/>
            <a:endParaRPr lang="en-GB" dirty="0"/>
          </a:p>
        </p:txBody>
      </p:sp>
      <p:pic>
        <p:nvPicPr>
          <p:cNvPr id="16" name="Picture Placeholder 15" descr="photo of 2 men drawing a graph&#10;">
            <a:extLst>
              <a:ext uri="{FF2B5EF4-FFF2-40B4-BE49-F238E27FC236}">
                <a16:creationId xmlns:a16="http://schemas.microsoft.com/office/drawing/2014/main" id="{AE10A7AB-4E16-4B85-8C75-FABB6412DD5E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393825" y="1143000"/>
            <a:ext cx="5029200" cy="4572000"/>
          </a:xfrm>
        </p:spPr>
      </p:pic>
      <p:sp>
        <p:nvSpPr>
          <p:cNvPr id="2" name="Date Placeholder 4">
            <a:extLst>
              <a:ext uri="{FF2B5EF4-FFF2-40B4-BE49-F238E27FC236}">
                <a16:creationId xmlns:a16="http://schemas.microsoft.com/office/drawing/2014/main" id="{F78DB1F8-E285-7C47-D149-0122EDB93739}"/>
              </a:ext>
            </a:extLst>
          </p:cNvPr>
          <p:cNvSpPr txBox="1">
            <a:spLocks/>
          </p:cNvSpPr>
          <p:nvPr/>
        </p:nvSpPr>
        <p:spPr>
          <a:xfrm>
            <a:off x="9520091" y="5715000"/>
            <a:ext cx="2743200" cy="365125"/>
          </a:xfrm>
          <a:prstGeom prst="rect">
            <a:avLst/>
          </a:prstGeom>
        </p:spPr>
        <p:txBody>
          <a:bodyPr/>
          <a:lstStyle>
            <a:defPPr rtl="0"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100" b="1" dirty="0"/>
              <a:t>2024 Open Smart Curts</a:t>
            </a:r>
          </a:p>
        </p:txBody>
      </p:sp>
    </p:spTree>
    <p:extLst>
      <p:ext uri="{BB962C8B-B14F-4D97-AF65-F5344CB8AC3E}">
        <p14:creationId xmlns:p14="http://schemas.microsoft.com/office/powerpoint/2010/main" val="39461801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D6474B91-9B7E-03F4-D4B9-8F6A9EE6A40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b="1" dirty="0"/>
              <a:t>Agenda:</a:t>
            </a:r>
          </a:p>
          <a:p>
            <a:pPr marL="0" indent="0" algn="ctr">
              <a:buNone/>
            </a:pPr>
            <a:endParaRPr lang="en-GB" sz="2400" dirty="0"/>
          </a:p>
          <a:p>
            <a:r>
              <a:rPr lang="en-GB" sz="2400" dirty="0"/>
              <a:t>Business Concept</a:t>
            </a:r>
          </a:p>
          <a:p>
            <a:r>
              <a:rPr lang="en-GB" sz="2400" dirty="0"/>
              <a:t>Management Team Plan</a:t>
            </a:r>
          </a:p>
          <a:p>
            <a:r>
              <a:rPr lang="en-GB" sz="2400" dirty="0"/>
              <a:t>Product Description</a:t>
            </a:r>
          </a:p>
          <a:p>
            <a:r>
              <a:rPr lang="en-GB" sz="2400" dirty="0"/>
              <a:t>Market Summary</a:t>
            </a:r>
          </a:p>
          <a:p>
            <a:r>
              <a:rPr lang="en-GB" sz="2400" dirty="0"/>
              <a:t>Competition &amp; Differentiation</a:t>
            </a:r>
          </a:p>
          <a:p>
            <a:r>
              <a:rPr lang="en-GB" sz="2400"/>
              <a:t>Financials </a:t>
            </a:r>
            <a:r>
              <a:rPr lang="en-GB" sz="2400" dirty="0"/>
              <a:t>Table</a:t>
            </a:r>
          </a:p>
          <a:p>
            <a:r>
              <a:rPr lang="en-GB" sz="2400" dirty="0"/>
              <a:t>Conclusion</a:t>
            </a:r>
          </a:p>
          <a:p>
            <a:r>
              <a:rPr lang="en-GB" sz="2400" dirty="0"/>
              <a:t>References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6A05F67-E078-F929-BBFB-3FAFF6018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4927" y="1611984"/>
            <a:ext cx="4612945" cy="841248"/>
          </a:xfrm>
        </p:spPr>
        <p:txBody>
          <a:bodyPr>
            <a:normAutofit fontScale="90000"/>
          </a:bodyPr>
          <a:lstStyle/>
          <a:p>
            <a:r>
              <a:rPr lang="en-GB" dirty="0"/>
              <a:t>OPEN SMART CURTS</a:t>
            </a:r>
          </a:p>
        </p:txBody>
      </p:sp>
      <p:pic>
        <p:nvPicPr>
          <p:cNvPr id="9" name="Content Placeholder 8" descr="Window outline">
            <a:extLst>
              <a:ext uri="{FF2B5EF4-FFF2-40B4-BE49-F238E27FC236}">
                <a16:creationId xmlns:a16="http://schemas.microsoft.com/office/drawing/2014/main" id="{8FB1F506-953E-CF19-4228-C29164832C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198914" y="2530475"/>
            <a:ext cx="2362168" cy="2362168"/>
          </a:xfrm>
        </p:spPr>
      </p:pic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3343CFF4-569E-FD95-1465-06313FD3BF4F}"/>
              </a:ext>
            </a:extLst>
          </p:cNvPr>
          <p:cNvSpPr txBox="1">
            <a:spLocks/>
          </p:cNvSpPr>
          <p:nvPr/>
        </p:nvSpPr>
        <p:spPr>
          <a:xfrm>
            <a:off x="10273646" y="6492875"/>
            <a:ext cx="2743200" cy="365125"/>
          </a:xfrm>
          <a:prstGeom prst="rect">
            <a:avLst/>
          </a:prstGeom>
        </p:spPr>
        <p:txBody>
          <a:bodyPr/>
          <a:lstStyle>
            <a:defPPr rtl="0"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100" b="1" dirty="0"/>
              <a:t>2024 Open Smart Curts</a:t>
            </a:r>
          </a:p>
        </p:txBody>
      </p:sp>
    </p:spTree>
    <p:extLst>
      <p:ext uri="{BB962C8B-B14F-4D97-AF65-F5344CB8AC3E}">
        <p14:creationId xmlns:p14="http://schemas.microsoft.com/office/powerpoint/2010/main" val="36017173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Photo of plant next to a couch">
            <a:extLst>
              <a:ext uri="{FF2B5EF4-FFF2-40B4-BE49-F238E27FC236}">
                <a16:creationId xmlns:a16="http://schemas.microsoft.com/office/drawing/2014/main" id="{E02808E2-CED6-4042-B4A7-74D40168FFC5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</p:spPr>
      </p:pic>
      <p:sp>
        <p:nvSpPr>
          <p:cNvPr id="34" name="Title 33">
            <a:extLst>
              <a:ext uri="{FF2B5EF4-FFF2-40B4-BE49-F238E27FC236}">
                <a16:creationId xmlns:a16="http://schemas.microsoft.com/office/drawing/2014/main" id="{1EF02964-6708-42E7-9841-A3E40E2499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09" y="1301620"/>
            <a:ext cx="5486400" cy="4572000"/>
          </a:xfrm>
        </p:spPr>
        <p:txBody>
          <a:bodyPr rtlCol="0"/>
          <a:lstStyle/>
          <a:p>
            <a:pPr rtl="0"/>
            <a:r>
              <a:rPr lang="en-GB" dirty="0"/>
              <a:t>Business concept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58B68F-CCA9-4C91-85AC-597D8C51D3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0173" y="2730076"/>
            <a:ext cx="4416552" cy="2216986"/>
          </a:xfrm>
        </p:spPr>
        <p:txBody>
          <a:bodyPr vert="horz" lIns="91440" tIns="45720" rIns="91440" bIns="45720" rtlCol="0" anchor="t">
            <a:normAutofit/>
          </a:bodyPr>
          <a:lstStyle/>
          <a:p>
            <a:pPr rtl="0"/>
            <a:endParaRPr lang="en-GB" dirty="0"/>
          </a:p>
          <a:p>
            <a:pPr algn="just" rtl="0"/>
            <a:r>
              <a:rPr lang="en-GB" sz="1600" dirty="0"/>
              <a:t>Welcome to Open Smart Curts, where  innovation meets the next evolution of window coverings by integrating cutting-edge technology into traditional curtains. 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EB2A80-0DA3-4033-A669-A78961428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 dirty="0"/>
              <a:t>Open Tech Curts business plan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149945-F6C3-AFBC-680A-9CF9DBE88FB2}"/>
              </a:ext>
            </a:extLst>
          </p:cNvPr>
          <p:cNvSpPr txBox="1">
            <a:spLocks/>
          </p:cNvSpPr>
          <p:nvPr/>
        </p:nvSpPr>
        <p:spPr>
          <a:xfrm>
            <a:off x="6473130" y="1242379"/>
            <a:ext cx="5486399" cy="4572000"/>
          </a:xfrm>
          <a:prstGeom prst="rect">
            <a:avLst/>
          </a:prstGeom>
          <a:solidFill>
            <a:schemeClr val="bg1">
              <a:alpha val="90000"/>
            </a:schemeClr>
          </a:solidFill>
        </p:spPr>
        <p:txBody>
          <a:bodyPr vert="horz" lIns="612648" tIns="822960" rIns="45720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Mission statement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35E3EA69-4E0E-41BD-8095-A124225A2647}"/>
              </a:ext>
            </a:extLst>
          </p:cNvPr>
          <p:cNvSpPr txBox="1">
            <a:spLocks/>
          </p:cNvSpPr>
          <p:nvPr/>
        </p:nvSpPr>
        <p:spPr>
          <a:xfrm>
            <a:off x="6922754" y="3160840"/>
            <a:ext cx="4087368" cy="220370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ts val="2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ts val="22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ts val="22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ts val="22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ts val="22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68627B3-B49D-78B1-B4AA-64CC9DB0CF4D}"/>
              </a:ext>
            </a:extLst>
          </p:cNvPr>
          <p:cNvSpPr txBox="1"/>
          <p:nvPr/>
        </p:nvSpPr>
        <p:spPr>
          <a:xfrm>
            <a:off x="6922754" y="3160840"/>
            <a:ext cx="443104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600" dirty="0"/>
              <a:t>Open Smart Curts strives to provide customers curtains that not only improve  the visual appeal of their living or working areas but also effortlessly  adjust  to their </a:t>
            </a:r>
            <a:r>
              <a:rPr lang="en-GB" sz="1600"/>
              <a:t>individual lifestyle </a:t>
            </a:r>
            <a:r>
              <a:rPr lang="en-GB" sz="1600" dirty="0"/>
              <a:t>and preferences.  </a:t>
            </a:r>
          </a:p>
        </p:txBody>
      </p:sp>
      <p:sp>
        <p:nvSpPr>
          <p:cNvPr id="11" name="Date Placeholder 4">
            <a:extLst>
              <a:ext uri="{FF2B5EF4-FFF2-40B4-BE49-F238E27FC236}">
                <a16:creationId xmlns:a16="http://schemas.microsoft.com/office/drawing/2014/main" id="{47E3393D-8EA0-3B6C-BCC5-624FF15BB9CE}"/>
              </a:ext>
            </a:extLst>
          </p:cNvPr>
          <p:cNvSpPr txBox="1">
            <a:spLocks/>
          </p:cNvSpPr>
          <p:nvPr/>
        </p:nvSpPr>
        <p:spPr>
          <a:xfrm>
            <a:off x="10497581" y="6535231"/>
            <a:ext cx="1692895" cy="322770"/>
          </a:xfrm>
          <a:prstGeom prst="rect">
            <a:avLst/>
          </a:prstGeom>
        </p:spPr>
        <p:txBody>
          <a:bodyPr/>
          <a:lstStyle>
            <a:defPPr rtl="0"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100" b="1" dirty="0"/>
              <a:t>2024 Open Smart Curts</a:t>
            </a:r>
          </a:p>
        </p:txBody>
      </p:sp>
    </p:spTree>
    <p:extLst>
      <p:ext uri="{BB962C8B-B14F-4D97-AF65-F5344CB8AC3E}">
        <p14:creationId xmlns:p14="http://schemas.microsoft.com/office/powerpoint/2010/main" val="2021843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6F7BB-30A8-4980-AD4A-2FB0B53FA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07029"/>
            <a:ext cx="10515600" cy="640080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dirty="0"/>
              <a:t>Management Team Plan</a:t>
            </a:r>
          </a:p>
        </p:txBody>
      </p:sp>
      <p:graphicFrame>
        <p:nvGraphicFramePr>
          <p:cNvPr id="40" name="SmartArt Placeholder 39" descr="Org chart SmartArt graphic">
            <a:extLst>
              <a:ext uri="{FF2B5EF4-FFF2-40B4-BE49-F238E27FC236}">
                <a16:creationId xmlns:a16="http://schemas.microsoft.com/office/drawing/2014/main" id="{2639E283-05D4-48C9-A81B-58E81C4669D7}"/>
              </a:ext>
            </a:extLst>
          </p:cNvPr>
          <p:cNvGraphicFramePr>
            <a:graphicFrameLocks noGrp="1"/>
          </p:cNvGraphicFramePr>
          <p:nvPr>
            <p:ph type="dgm" sz="quarter" idx="27"/>
            <p:extLst>
              <p:ext uri="{D42A27DB-BD31-4B8C-83A1-F6EECF244321}">
                <p14:modId xmlns:p14="http://schemas.microsoft.com/office/powerpoint/2010/main" val="1020602215"/>
              </p:ext>
            </p:extLst>
          </p:nvPr>
        </p:nvGraphicFramePr>
        <p:xfrm>
          <a:off x="1087438" y="2038350"/>
          <a:ext cx="10515600" cy="39608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22BDAE8A-09F8-CC46-F908-EA59B176157B}"/>
              </a:ext>
            </a:extLst>
          </p:cNvPr>
          <p:cNvSpPr txBox="1">
            <a:spLocks/>
          </p:cNvSpPr>
          <p:nvPr/>
        </p:nvSpPr>
        <p:spPr>
          <a:xfrm>
            <a:off x="10499105" y="6529019"/>
            <a:ext cx="1692895" cy="322770"/>
          </a:xfrm>
          <a:prstGeom prst="rect">
            <a:avLst/>
          </a:prstGeom>
        </p:spPr>
        <p:txBody>
          <a:bodyPr/>
          <a:lstStyle>
            <a:defPPr rtl="0"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100" b="1" dirty="0"/>
              <a:t>2024 Open Smart Curts</a:t>
            </a:r>
          </a:p>
        </p:txBody>
      </p:sp>
    </p:spTree>
    <p:extLst>
      <p:ext uri="{BB962C8B-B14F-4D97-AF65-F5344CB8AC3E}">
        <p14:creationId xmlns:p14="http://schemas.microsoft.com/office/powerpoint/2010/main" val="31977636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Content Placeholder 13" descr="A patio with chairs and a table&#10;&#10;Description automatically generated">
            <a:extLst>
              <a:ext uri="{FF2B5EF4-FFF2-40B4-BE49-F238E27FC236}">
                <a16:creationId xmlns:a16="http://schemas.microsoft.com/office/drawing/2014/main" id="{70582D51-9DA3-FAA3-9453-97281BC32098}"/>
              </a:ext>
            </a:extLst>
          </p:cNvPr>
          <p:cNvPicPr>
            <a:picLocks noGrp="1" noChangeAspect="1"/>
          </p:cNvPicPr>
          <p:nvPr>
            <p:ph idx="15"/>
          </p:nvPr>
        </p:nvPicPr>
        <p:blipFill>
          <a:blip r:embed="rId2"/>
          <a:stretch>
            <a:fillRect/>
          </a:stretch>
        </p:blipFill>
        <p:spPr>
          <a:xfrm>
            <a:off x="917510" y="755780"/>
            <a:ext cx="10356979" cy="5078283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22D6BBD-6086-CD71-4FBC-DEB6C5BE2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71285">
            <a:off x="3010677" y="1073194"/>
            <a:ext cx="6170645" cy="366601"/>
          </a:xfrm>
        </p:spPr>
        <p:txBody>
          <a:bodyPr>
            <a:normAutofit fontScale="90000"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Product Description -  R</a:t>
            </a:r>
            <a:r>
              <a:rPr lang="en-GB" sz="2400" b="1" u="sng" dirty="0">
                <a:solidFill>
                  <a:schemeClr val="bg1"/>
                </a:solidFill>
              </a:rPr>
              <a:t>O</a:t>
            </a:r>
            <a:r>
              <a:rPr lang="en-GB" sz="2400" b="1" dirty="0">
                <a:solidFill>
                  <a:schemeClr val="bg1"/>
                </a:solidFill>
              </a:rPr>
              <a:t>L</a:t>
            </a:r>
            <a:r>
              <a:rPr lang="en-GB" sz="2400" b="1" u="sng" dirty="0">
                <a:solidFill>
                  <a:schemeClr val="bg1"/>
                </a:solidFill>
              </a:rPr>
              <a:t>LED</a:t>
            </a:r>
            <a:r>
              <a:rPr lang="en-GB" sz="2400" b="1" dirty="0">
                <a:solidFill>
                  <a:schemeClr val="bg1"/>
                </a:solidFill>
              </a:rPr>
              <a:t> Curtains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3419A8-4266-D169-FBE0-A74556DA44AF}"/>
              </a:ext>
            </a:extLst>
          </p:cNvPr>
          <p:cNvSpPr>
            <a:spLocks noGrp="1"/>
          </p:cNvSpPr>
          <p:nvPr>
            <p:ph idx="1"/>
          </p:nvPr>
        </p:nvSpPr>
        <p:spPr>
          <a:xfrm rot="166532">
            <a:off x="7878378" y="1637282"/>
            <a:ext cx="2817472" cy="2822771"/>
          </a:xfrm>
          <a:solidFill>
            <a:schemeClr val="bg1">
              <a:lumMod val="85000"/>
            </a:schemeClr>
          </a:solidFill>
        </p:spPr>
        <p:txBody>
          <a:bodyPr>
            <a:no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dirty="0"/>
              <a:t>Flexible display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dirty="0"/>
              <a:t>Rolls up with a single touch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dirty="0"/>
              <a:t>Ultra-Slim Screen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dirty="0"/>
              <a:t>Heat insulation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dirty="0"/>
              <a:t>Transparent screen option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dirty="0"/>
              <a:t>Maintaining privacy from the outside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78EF549-A420-DCC4-4CB5-52005C686154}"/>
              </a:ext>
            </a:extLst>
          </p:cNvPr>
          <p:cNvSpPr>
            <a:spLocks noGrp="1"/>
          </p:cNvSpPr>
          <p:nvPr>
            <p:ph idx="16"/>
          </p:nvPr>
        </p:nvSpPr>
        <p:spPr>
          <a:xfrm rot="153644">
            <a:off x="1847261" y="1444082"/>
            <a:ext cx="2817472" cy="2998278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/>
          <a:p>
            <a:pPr marL="285750" indent="-28575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Supported Internet Services</a:t>
            </a:r>
          </a:p>
          <a:p>
            <a:pPr marL="285750" indent="-28575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Display Technology: LG SELF-LIT OLED</a:t>
            </a:r>
          </a:p>
          <a:p>
            <a:pPr marL="285750" indent="-28575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Soundbar speakers</a:t>
            </a:r>
          </a:p>
          <a:p>
            <a:pPr marL="285750" indent="-28575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AI Processor, AI Super Upscaling and picture optimisation</a:t>
            </a:r>
          </a:p>
          <a:p>
            <a:pPr marL="285750" indent="-28575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3 Gear AC  volume, </a:t>
            </a:r>
          </a:p>
          <a:p>
            <a:pPr marL="285750" indent="-28575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1-minute fast cooling</a:t>
            </a:r>
          </a:p>
          <a:p>
            <a:pPr marL="285750" indent="-28575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5 years warranty.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b="1" dirty="0">
              <a:solidFill>
                <a:schemeClr val="accent4">
                  <a:lumMod val="20000"/>
                  <a:lumOff val="80000"/>
                </a:schemeClr>
              </a:solidFill>
              <a:highlight>
                <a:srgbClr val="000000"/>
              </a:highlight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dirty="0">
              <a:solidFill>
                <a:srgbClr val="FFFF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FFFF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FFFF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FFFF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48171096-D9B0-C63C-C09F-821D9A0A7E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t>5</a:t>
            </a:fld>
            <a:endParaRPr lang="en-GB" noProof="0"/>
          </a:p>
        </p:txBody>
      </p:sp>
      <p:pic>
        <p:nvPicPr>
          <p:cNvPr id="16" name="Picture 15" descr="A close-up of a display&#10;&#10;Description automatically generated">
            <a:extLst>
              <a:ext uri="{FF2B5EF4-FFF2-40B4-BE49-F238E27FC236}">
                <a16:creationId xmlns:a16="http://schemas.microsoft.com/office/drawing/2014/main" id="{44AC8425-5B22-3206-4D50-23753108B5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5167">
            <a:off x="5032597" y="2140360"/>
            <a:ext cx="2476797" cy="1501214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23" name="Date Placeholder 4">
            <a:extLst>
              <a:ext uri="{FF2B5EF4-FFF2-40B4-BE49-F238E27FC236}">
                <a16:creationId xmlns:a16="http://schemas.microsoft.com/office/drawing/2014/main" id="{4499183B-2D23-D02B-84A6-B6617A962EC6}"/>
              </a:ext>
            </a:extLst>
          </p:cNvPr>
          <p:cNvSpPr txBox="1">
            <a:spLocks/>
          </p:cNvSpPr>
          <p:nvPr/>
        </p:nvSpPr>
        <p:spPr>
          <a:xfrm>
            <a:off x="10497581" y="6535231"/>
            <a:ext cx="1692895" cy="322770"/>
          </a:xfrm>
          <a:prstGeom prst="rect">
            <a:avLst/>
          </a:prstGeom>
        </p:spPr>
        <p:txBody>
          <a:bodyPr/>
          <a:lstStyle>
            <a:defPPr rtl="0"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100" b="1" dirty="0"/>
              <a:t>2024 Open Smart Curts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4C7E21B-0C28-427D-B21B-319770A6A172}"/>
              </a:ext>
            </a:extLst>
          </p:cNvPr>
          <p:cNvSpPr txBox="1"/>
          <p:nvPr/>
        </p:nvSpPr>
        <p:spPr>
          <a:xfrm>
            <a:off x="9446925" y="5828278"/>
            <a:ext cx="26312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(TechRadar, 2021)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18522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31FE9-9059-4FE8-B4AC-9771F23A1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138840"/>
            <a:ext cx="10058400" cy="565265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Market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2EB3F-4D60-451F-8F45-7D6654D2FC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26034" y="3180924"/>
            <a:ext cx="2743200" cy="22860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 rtl="0">
              <a:lnSpc>
                <a:spcPct val="100000"/>
              </a:lnSpc>
            </a:pPr>
            <a:r>
              <a:rPr lang="en-GB" b="1" dirty="0"/>
              <a:t>Place:</a:t>
            </a:r>
          </a:p>
          <a:p>
            <a:pPr marL="285750" indent="-285750" algn="l" rtl="0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GB" dirty="0"/>
              <a:t>Shoreditch, London.</a:t>
            </a:r>
          </a:p>
          <a:p>
            <a:pPr marL="285750" indent="-285750" algn="l" rtl="0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GB" dirty="0"/>
              <a:t>Strong demand for smart home technology.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9E1D7404-44B2-41E5-9B1C-26216EB1EC6C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8610600" y="3180924"/>
            <a:ext cx="2743200" cy="2286000"/>
          </a:xfrm>
        </p:spPr>
        <p:txBody>
          <a:bodyPr rtlCol="0">
            <a:noAutofit/>
          </a:bodyPr>
          <a:lstStyle/>
          <a:p>
            <a:pPr algn="l" rtl="0">
              <a:lnSpc>
                <a:spcPct val="100000"/>
              </a:lnSpc>
            </a:pPr>
            <a:r>
              <a:rPr lang="en-GB" b="1" dirty="0"/>
              <a:t>Promotion:</a:t>
            </a:r>
          </a:p>
          <a:p>
            <a:pPr marL="285750" indent="-285750" algn="l" rtl="0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GB" dirty="0"/>
              <a:t>Influencer collaboration: LG. </a:t>
            </a:r>
          </a:p>
          <a:p>
            <a:pPr marL="285750" indent="-285750" algn="l" rtl="0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GB" dirty="0"/>
              <a:t>Local event marketing: smart home expos &amp; conferences.</a:t>
            </a:r>
          </a:p>
          <a:p>
            <a:pPr marL="285750" indent="-285750" algn="l" rtl="0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GB" dirty="0"/>
              <a:t>Digital advertising &amp; social media.</a:t>
            </a:r>
          </a:p>
          <a:p>
            <a:pPr marL="285750" indent="-285750" algn="l" rtl="0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GB" dirty="0"/>
              <a:t>Bundle deals.</a:t>
            </a:r>
          </a:p>
          <a:p>
            <a:pPr marL="285750" indent="-285750" algn="l" rtl="0">
              <a:lnSpc>
                <a:spcPct val="100000"/>
              </a:lnSpc>
              <a:buFont typeface="Wingdings" panose="05000000000000000000" pitchFamily="2" charset="2"/>
              <a:buChar char="ü"/>
            </a:pPr>
            <a:endParaRPr lang="en-GB" dirty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391CD11A-AD36-4E45-855A-2546C295CEBC}"/>
              </a:ext>
            </a:extLst>
          </p:cNvPr>
          <p:cNvSpPr>
            <a:spLocks noGrp="1"/>
          </p:cNvSpPr>
          <p:nvPr>
            <p:ph idx="16"/>
          </p:nvPr>
        </p:nvSpPr>
        <p:spPr>
          <a:xfrm>
            <a:off x="3282834" y="3106415"/>
            <a:ext cx="2743200" cy="2286000"/>
          </a:xfrm>
        </p:spPr>
        <p:txBody>
          <a:bodyPr rtlCol="0"/>
          <a:lstStyle/>
          <a:p>
            <a:pPr algn="l" rtl="0">
              <a:lnSpc>
                <a:spcPct val="100000"/>
              </a:lnSpc>
            </a:pPr>
            <a:r>
              <a:rPr lang="en-GB" b="1" dirty="0"/>
              <a:t>Price:</a:t>
            </a:r>
          </a:p>
          <a:p>
            <a:pPr marL="285750" indent="-285750" algn="l" rtl="0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GB" dirty="0"/>
              <a:t>Accessible price tailored to a niche market over 25 years old seeking luxury and cutting-edge technology.</a:t>
            </a:r>
          </a:p>
          <a:p>
            <a:pPr marL="285750" indent="-285750" algn="l" rtl="0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GB" dirty="0"/>
              <a:t>Average price: £1,500.</a:t>
            </a:r>
          </a:p>
        </p:txBody>
      </p:sp>
      <p:pic>
        <p:nvPicPr>
          <p:cNvPr id="27" name="Graphic 26" descr="Bar graph with upward trend outline">
            <a:extLst>
              <a:ext uri="{FF2B5EF4-FFF2-40B4-BE49-F238E27FC236}">
                <a16:creationId xmlns:a16="http://schemas.microsoft.com/office/drawing/2014/main" id="{64F99BBE-1996-4227-A4DE-D13CD351493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50680" y="2406328"/>
            <a:ext cx="731520" cy="731520"/>
          </a:xfrm>
          <a:prstGeom prst="rect">
            <a:avLst/>
          </a:prstGeom>
        </p:spPr>
      </p:pic>
      <p:pic>
        <p:nvPicPr>
          <p:cNvPr id="29" name="Graphic 28" descr="Money outline">
            <a:extLst>
              <a:ext uri="{FF2B5EF4-FFF2-40B4-BE49-F238E27FC236}">
                <a16:creationId xmlns:a16="http://schemas.microsoft.com/office/drawing/2014/main" id="{2EE071B9-4843-404F-95CC-3894A5FAD61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272130" y="2357964"/>
            <a:ext cx="731520" cy="731520"/>
          </a:xfrm>
          <a:prstGeom prst="rect">
            <a:avLst/>
          </a:prstGeom>
        </p:spPr>
      </p:pic>
      <p:pic>
        <p:nvPicPr>
          <p:cNvPr id="8" name="Graphic 7" descr="Barcode with solid fill">
            <a:extLst>
              <a:ext uri="{FF2B5EF4-FFF2-40B4-BE49-F238E27FC236}">
                <a16:creationId xmlns:a16="http://schemas.microsoft.com/office/drawing/2014/main" id="{7C769992-D4D1-B0EC-D08D-CF425C41F5D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501138" y="2266524"/>
            <a:ext cx="914400" cy="914400"/>
          </a:xfrm>
          <a:prstGeom prst="rect">
            <a:avLst/>
          </a:prstGeom>
        </p:spPr>
      </p:pic>
      <p:pic>
        <p:nvPicPr>
          <p:cNvPr id="14" name="Graphic 13" descr="Route (Two Pins With A Path) with solid fill">
            <a:extLst>
              <a:ext uri="{FF2B5EF4-FFF2-40B4-BE49-F238E27FC236}">
                <a16:creationId xmlns:a16="http://schemas.microsoft.com/office/drawing/2014/main" id="{415697CE-9209-A2C7-A2DA-DC4D4294C5F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6483234" y="2266524"/>
            <a:ext cx="914400" cy="9144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5D128E3-6C38-61D6-766C-5DE7155C4157}"/>
              </a:ext>
            </a:extLst>
          </p:cNvPr>
          <p:cNvSpPr txBox="1"/>
          <p:nvPr/>
        </p:nvSpPr>
        <p:spPr>
          <a:xfrm>
            <a:off x="1066800" y="2772088"/>
            <a:ext cx="2329543" cy="27392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endParaRPr lang="en-GB" sz="1800" dirty="0"/>
          </a:p>
          <a:p>
            <a:r>
              <a:rPr lang="en-GB" sz="1400" b="1" dirty="0"/>
              <a:t>Product:</a:t>
            </a:r>
            <a:endParaRPr lang="en-GB" sz="1400" dirty="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400" dirty="0"/>
              <a:t>Wow Factor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400" dirty="0"/>
              <a:t>Exclusivity and Premium quality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400" dirty="0"/>
              <a:t>Technology integration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400" dirty="0"/>
              <a:t>Space saving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400" dirty="0">
                <a:solidFill>
                  <a:schemeClr val="tx1"/>
                </a:solidFill>
                <a:latin typeface="+mn-lt"/>
              </a:rPr>
              <a:t>Environmentally friendly</a:t>
            </a:r>
            <a:endParaRPr lang="en-GB" sz="1400" dirty="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400" dirty="0"/>
              <a:t>Practically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400" dirty="0"/>
              <a:t>Versatility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400" dirty="0"/>
              <a:t>Customisation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400" dirty="0"/>
              <a:t>Protection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02A36DD6-1425-06F5-73B3-3A8FC9ADEEE0}"/>
              </a:ext>
            </a:extLst>
          </p:cNvPr>
          <p:cNvSpPr txBox="1">
            <a:spLocks/>
          </p:cNvSpPr>
          <p:nvPr/>
        </p:nvSpPr>
        <p:spPr>
          <a:xfrm>
            <a:off x="10507352" y="6535230"/>
            <a:ext cx="1692895" cy="322770"/>
          </a:xfrm>
          <a:prstGeom prst="rect">
            <a:avLst/>
          </a:prstGeom>
        </p:spPr>
        <p:txBody>
          <a:bodyPr/>
          <a:lstStyle>
            <a:defPPr rtl="0"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100" b="1" dirty="0"/>
              <a:t>2024 Open Smart Curts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ABCB94C-3973-ABCB-98B1-FFC08107CE02}"/>
              </a:ext>
            </a:extLst>
          </p:cNvPr>
          <p:cNvSpPr txBox="1"/>
          <p:nvPr/>
        </p:nvSpPr>
        <p:spPr>
          <a:xfrm>
            <a:off x="9616440" y="5719160"/>
            <a:ext cx="2501388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b="0" i="0" dirty="0">
                <a:solidFill>
                  <a:srgbClr val="3A3A3A"/>
                </a:solidFill>
                <a:effectLst/>
              </a:rPr>
              <a:t>(Kotler,  2009</a:t>
            </a:r>
            <a:r>
              <a:rPr lang="en-GB" sz="1500" dirty="0">
                <a:solidFill>
                  <a:srgbClr val="3A3A3A"/>
                </a:solidFill>
              </a:rPr>
              <a:t>, p.17)</a:t>
            </a:r>
            <a:r>
              <a:rPr lang="en-GB" sz="1500" b="0" i="0" dirty="0">
                <a:solidFill>
                  <a:srgbClr val="3A3A3A"/>
                </a:solidFill>
                <a:effectLst/>
              </a:rPr>
              <a:t> </a:t>
            </a: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31538921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edroom with a window and a bed&#10;&#10;Description automatically generated">
            <a:extLst>
              <a:ext uri="{FF2B5EF4-FFF2-40B4-BE49-F238E27FC236}">
                <a16:creationId xmlns:a16="http://schemas.microsoft.com/office/drawing/2014/main" id="{D0522BA8-D345-618C-4621-89594D4048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196" y="2126377"/>
            <a:ext cx="5391150" cy="399819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CD29DB4-A763-9282-76CF-FE607A198A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151321"/>
            <a:ext cx="10058400" cy="565265"/>
          </a:xfrm>
        </p:spPr>
        <p:txBody>
          <a:bodyPr/>
          <a:lstStyle/>
          <a:p>
            <a:r>
              <a:rPr lang="en-GB" dirty="0"/>
              <a:t>Competition &amp; Differentiation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B48ED2-68DF-B01A-55B5-472F830272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56518" y="2157627"/>
            <a:ext cx="1844689" cy="714343"/>
          </a:xfrm>
        </p:spPr>
        <p:txBody>
          <a:bodyPr/>
          <a:lstStyle/>
          <a:p>
            <a:pPr algn="l"/>
            <a:r>
              <a:rPr lang="en-GB" sz="2400" b="1" u="sng" dirty="0"/>
              <a:t>Competitors</a:t>
            </a:r>
          </a:p>
          <a:p>
            <a:pPr algn="l"/>
            <a:endParaRPr lang="en-GB" dirty="0"/>
          </a:p>
          <a:p>
            <a:pPr algn="l"/>
            <a:endParaRPr lang="en-GB" dirty="0"/>
          </a:p>
        </p:txBody>
      </p:sp>
      <p:pic>
        <p:nvPicPr>
          <p:cNvPr id="15" name="Content Placeholder 14">
            <a:extLst>
              <a:ext uri="{FF2B5EF4-FFF2-40B4-BE49-F238E27FC236}">
                <a16:creationId xmlns:a16="http://schemas.microsoft.com/office/drawing/2014/main" id="{52BA6AD7-B57A-ABAD-2391-965B9D1BC742}"/>
              </a:ext>
            </a:extLst>
          </p:cNvPr>
          <p:cNvPicPr>
            <a:picLocks noGrp="1" noChangeAspect="1"/>
          </p:cNvPicPr>
          <p:nvPr>
            <p:ph idx="15"/>
          </p:nvPr>
        </p:nvPicPr>
        <p:blipFill>
          <a:blip r:embed="rId3"/>
          <a:stretch>
            <a:fillRect/>
          </a:stretch>
        </p:blipFill>
        <p:spPr>
          <a:xfrm>
            <a:off x="5509336" y="4413695"/>
            <a:ext cx="643544" cy="551874"/>
          </a:xfrm>
        </p:spPr>
      </p:pic>
      <p:pic>
        <p:nvPicPr>
          <p:cNvPr id="17" name="Content Placeholder 16" descr="Black letters on a white background&#10;&#10;Description automatically generated">
            <a:extLst>
              <a:ext uri="{FF2B5EF4-FFF2-40B4-BE49-F238E27FC236}">
                <a16:creationId xmlns:a16="http://schemas.microsoft.com/office/drawing/2014/main" id="{68F34C4A-7C2B-9D8A-73EC-941B5415FE80}"/>
              </a:ext>
            </a:extLst>
          </p:cNvPr>
          <p:cNvPicPr>
            <a:picLocks noGrp="1" noChangeAspect="1"/>
          </p:cNvPicPr>
          <p:nvPr>
            <p:ph idx="16"/>
          </p:nvPr>
        </p:nvPicPr>
        <p:blipFill>
          <a:blip r:embed="rId4"/>
          <a:stretch>
            <a:fillRect/>
          </a:stretch>
        </p:blipFill>
        <p:spPr>
          <a:xfrm>
            <a:off x="1556632" y="5453218"/>
            <a:ext cx="1397566" cy="295955"/>
          </a:xfrm>
        </p:spPr>
      </p:pic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32EB511-23D4-3091-F3C0-29F04E787F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t>7</a:t>
            </a:fld>
            <a:endParaRPr lang="en-GB" noProof="0"/>
          </a:p>
        </p:txBody>
      </p:sp>
      <p:pic>
        <p:nvPicPr>
          <p:cNvPr id="19" name="Picture 18" descr="A black and white symbol&#10;&#10;Description automatically generated">
            <a:extLst>
              <a:ext uri="{FF2B5EF4-FFF2-40B4-BE49-F238E27FC236}">
                <a16:creationId xmlns:a16="http://schemas.microsoft.com/office/drawing/2014/main" id="{A894E5D7-F2AC-CA95-C130-F7F97A13AFA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0036" y="3429000"/>
            <a:ext cx="806040" cy="453398"/>
          </a:xfrm>
          <a:prstGeom prst="rect">
            <a:avLst/>
          </a:prstGeom>
        </p:spPr>
      </p:pic>
      <p:pic>
        <p:nvPicPr>
          <p:cNvPr id="21" name="Picture 20" descr="A green logo with a arrow&#10;&#10;Description automatically generated">
            <a:extLst>
              <a:ext uri="{FF2B5EF4-FFF2-40B4-BE49-F238E27FC236}">
                <a16:creationId xmlns:a16="http://schemas.microsoft.com/office/drawing/2014/main" id="{3E6CD937-5CAD-7A00-C457-8CDF80CB2E3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97697" y="3571258"/>
            <a:ext cx="956148" cy="369146"/>
          </a:xfrm>
          <a:prstGeom prst="rect">
            <a:avLst/>
          </a:prstGeom>
        </p:spPr>
      </p:pic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AE8D1E03-09C5-4440-22DC-32CEF39A460E}"/>
              </a:ext>
            </a:extLst>
          </p:cNvPr>
          <p:cNvSpPr txBox="1">
            <a:spLocks/>
          </p:cNvSpPr>
          <p:nvPr/>
        </p:nvSpPr>
        <p:spPr>
          <a:xfrm>
            <a:off x="6719090" y="2140995"/>
            <a:ext cx="3152698" cy="51907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0" indent="0" algn="ctr" defTabSz="914400" rtl="0" eaLnBrk="1" latinLnBrk="0" hangingPunct="1">
              <a:lnSpc>
                <a:spcPts val="2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ts val="22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ts val="22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ts val="22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ts val="22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u="sng" dirty="0"/>
              <a:t>Differentiation Strategies</a:t>
            </a:r>
          </a:p>
          <a:p>
            <a:endParaRPr lang="en-GB" sz="1800" b="1" u="sng" dirty="0"/>
          </a:p>
          <a:p>
            <a:pPr algn="l"/>
            <a:endParaRPr lang="en-GB" b="1" dirty="0"/>
          </a:p>
          <a:p>
            <a:pPr algn="l"/>
            <a:endParaRPr lang="en-GB" dirty="0"/>
          </a:p>
          <a:p>
            <a:pPr algn="l"/>
            <a:endParaRPr lang="en-GB" dirty="0"/>
          </a:p>
        </p:txBody>
      </p:sp>
      <p:pic>
        <p:nvPicPr>
          <p:cNvPr id="28" name="Picture 27" descr="A black text on a white background&#10;&#10;Description automatically generated">
            <a:extLst>
              <a:ext uri="{FF2B5EF4-FFF2-40B4-BE49-F238E27FC236}">
                <a16:creationId xmlns:a16="http://schemas.microsoft.com/office/drawing/2014/main" id="{CF7E45C8-4106-DCAC-66EC-875004FB8DF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55087" y="3254690"/>
            <a:ext cx="643544" cy="310188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18ECF372-8AC5-6711-9786-1BEC07FC32F6}"/>
              </a:ext>
            </a:extLst>
          </p:cNvPr>
          <p:cNvSpPr txBox="1"/>
          <p:nvPr/>
        </p:nvSpPr>
        <p:spPr>
          <a:xfrm>
            <a:off x="6970818" y="2660067"/>
            <a:ext cx="342433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GB" dirty="0"/>
              <a:t>Unique Idea</a:t>
            </a:r>
          </a:p>
          <a:p>
            <a:pPr marL="285750" indent="-285750" algn="l"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GB" dirty="0"/>
              <a:t>Smart technology</a:t>
            </a:r>
          </a:p>
          <a:p>
            <a:pPr marL="285750" indent="-285750" algn="l"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GB" dirty="0"/>
              <a:t>Bluetooth connection</a:t>
            </a:r>
          </a:p>
          <a:p>
            <a:pPr marL="285750" indent="-285750" algn="l"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GB" dirty="0"/>
              <a:t>Multifunctionalities</a:t>
            </a:r>
          </a:p>
          <a:p>
            <a:pPr marL="285750" indent="-285750" algn="l"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GB" dirty="0"/>
              <a:t>Energy efficiency</a:t>
            </a:r>
          </a:p>
          <a:p>
            <a:pPr marL="285750" indent="-285750" algn="l"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GB" dirty="0"/>
              <a:t>Space saving</a:t>
            </a:r>
          </a:p>
          <a:p>
            <a:pPr marL="285750" indent="-285750" algn="l"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GB" dirty="0"/>
              <a:t>Versatility</a:t>
            </a:r>
          </a:p>
          <a:p>
            <a:pPr marL="285750" indent="-285750" algn="l"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GB" dirty="0"/>
              <a:t>Customisation options</a:t>
            </a:r>
          </a:p>
          <a:p>
            <a:pPr marL="285750" indent="-285750" algn="l"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GB" dirty="0"/>
              <a:t>Eco-friendly product</a:t>
            </a:r>
          </a:p>
          <a:p>
            <a:pPr marL="285750" indent="-285750" algn="l"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GB" dirty="0"/>
              <a:t>LG Partnership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11934A8E-823B-50BB-F0DF-0F00D9CF40B3}"/>
              </a:ext>
            </a:extLst>
          </p:cNvPr>
          <p:cNvSpPr txBox="1">
            <a:spLocks/>
          </p:cNvSpPr>
          <p:nvPr/>
        </p:nvSpPr>
        <p:spPr>
          <a:xfrm>
            <a:off x="10497581" y="6535231"/>
            <a:ext cx="1692895" cy="322770"/>
          </a:xfrm>
          <a:prstGeom prst="rect">
            <a:avLst/>
          </a:prstGeom>
        </p:spPr>
        <p:txBody>
          <a:bodyPr/>
          <a:lstStyle>
            <a:defPPr rtl="0"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100" b="1" dirty="0"/>
              <a:t>2024 Open Smart Curts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BF1B05B-6475-9BED-0789-E72ABDF3A59E}"/>
              </a:ext>
            </a:extLst>
          </p:cNvPr>
          <p:cNvSpPr txBox="1"/>
          <p:nvPr/>
        </p:nvSpPr>
        <p:spPr>
          <a:xfrm>
            <a:off x="8126963" y="5757170"/>
            <a:ext cx="348964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0" i="0" dirty="0">
                <a:effectLst/>
              </a:rPr>
              <a:t>(Barringer and Ireland, </a:t>
            </a:r>
            <a:r>
              <a:rPr lang="en-GB" sz="1600" dirty="0"/>
              <a:t>2</a:t>
            </a:r>
            <a:r>
              <a:rPr lang="en-GB" sz="1600" b="0" i="0" dirty="0">
                <a:effectLst/>
              </a:rPr>
              <a:t>019, p. 144) 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5305647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1690688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71188AF-1B8F-40DD-90B1-DC0F52BA4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00580"/>
            <a:ext cx="9829800" cy="108952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latin typeface="+mj-lt"/>
                <a:ea typeface="+mj-ea"/>
                <a:cs typeface="+mj-cs"/>
              </a:rPr>
              <a:t>Financials table </a:t>
            </a:r>
          </a:p>
        </p:txBody>
      </p:sp>
      <p:sp>
        <p:nvSpPr>
          <p:cNvPr id="18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9DE238D-A001-8064-00BC-2CEAF4A04B8C}"/>
              </a:ext>
            </a:extLst>
          </p:cNvPr>
          <p:cNvSpPr>
            <a:spLocks/>
          </p:cNvSpPr>
          <p:nvPr/>
        </p:nvSpPr>
        <p:spPr>
          <a:xfrm>
            <a:off x="7017230" y="2686108"/>
            <a:ext cx="4338158" cy="3385063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C6715B5-2190-4A3A-B45B-26A2669D1708}"/>
              </a:ext>
            </a:extLst>
          </p:cNvPr>
          <p:cNvSpPr>
            <a:spLocks/>
          </p:cNvSpPr>
          <p:nvPr/>
        </p:nvSpPr>
        <p:spPr>
          <a:xfrm>
            <a:off x="2723718" y="2215823"/>
            <a:ext cx="4172816" cy="443867"/>
          </a:xfrm>
          <a:prstGeom prst="rect">
            <a:avLst/>
          </a:prstGeom>
        </p:spPr>
        <p:txBody>
          <a:bodyPr rtlCol="0" anchor="ctr" anchorCtr="0">
            <a:normAutofit/>
          </a:bodyPr>
          <a:lstStyle/>
          <a:p>
            <a:pPr defTabSz="731520">
              <a:spcAft>
                <a:spcPts val="600"/>
              </a:spcAft>
            </a:pPr>
            <a:r>
              <a:rPr lang="en-GB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Key metrics</a:t>
            </a:r>
            <a:endParaRPr lang="en-GB" b="1" dirty="0"/>
          </a:p>
        </p:txBody>
      </p:sp>
      <p:graphicFrame>
        <p:nvGraphicFramePr>
          <p:cNvPr id="11" name="Table 11">
            <a:extLst>
              <a:ext uri="{FF2B5EF4-FFF2-40B4-BE49-F238E27FC236}">
                <a16:creationId xmlns:a16="http://schemas.microsoft.com/office/drawing/2014/main" id="{1CA23F63-61EC-4BE5-8A2D-0A89EBD54F6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88686234"/>
              </p:ext>
            </p:extLst>
          </p:nvPr>
        </p:nvGraphicFramePr>
        <p:xfrm>
          <a:off x="646077" y="2752172"/>
          <a:ext cx="4947400" cy="3488531"/>
        </p:xfrm>
        <a:graphic>
          <a:graphicData uri="http://schemas.openxmlformats.org/drawingml/2006/table">
            <a:tbl>
              <a:tblPr firstRow="1" bandRow="1">
                <a:tableStyleId>{74C1A8A3-306A-4EB7-A6B1-4F7E0EB9C5D6}</a:tableStyleId>
              </a:tblPr>
              <a:tblGrid>
                <a:gridCol w="1248037">
                  <a:extLst>
                    <a:ext uri="{9D8B030D-6E8A-4147-A177-3AD203B41FA5}">
                      <a16:colId xmlns:a16="http://schemas.microsoft.com/office/drawing/2014/main" val="3233966979"/>
                    </a:ext>
                  </a:extLst>
                </a:gridCol>
                <a:gridCol w="811764">
                  <a:extLst>
                    <a:ext uri="{9D8B030D-6E8A-4147-A177-3AD203B41FA5}">
                      <a16:colId xmlns:a16="http://schemas.microsoft.com/office/drawing/2014/main" val="1158840958"/>
                    </a:ext>
                  </a:extLst>
                </a:gridCol>
                <a:gridCol w="821093">
                  <a:extLst>
                    <a:ext uri="{9D8B030D-6E8A-4147-A177-3AD203B41FA5}">
                      <a16:colId xmlns:a16="http://schemas.microsoft.com/office/drawing/2014/main" val="1014947327"/>
                    </a:ext>
                  </a:extLst>
                </a:gridCol>
                <a:gridCol w="1016749">
                  <a:extLst>
                    <a:ext uri="{9D8B030D-6E8A-4147-A177-3AD203B41FA5}">
                      <a16:colId xmlns:a16="http://schemas.microsoft.com/office/drawing/2014/main" val="2653728004"/>
                    </a:ext>
                  </a:extLst>
                </a:gridCol>
                <a:gridCol w="1049757">
                  <a:extLst>
                    <a:ext uri="{9D8B030D-6E8A-4147-A177-3AD203B41FA5}">
                      <a16:colId xmlns:a16="http://schemas.microsoft.com/office/drawing/2014/main" val="4218738779"/>
                    </a:ext>
                  </a:extLst>
                </a:gridCol>
              </a:tblGrid>
              <a:tr h="1010642">
                <a:tc>
                  <a:txBody>
                    <a:bodyPr/>
                    <a:lstStyle/>
                    <a:p>
                      <a:pPr rtl="0"/>
                      <a:endParaRPr lang="en-GB" sz="1400" noProof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sz="140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Clients</a:t>
                      </a:r>
                    </a:p>
                  </a:txBody>
                  <a:tcPr marL="95186" marR="95186" marT="47593" marB="47593" anchor="ctr">
                    <a:gradFill flip="none" rotWithShape="1">
                      <a:gsLst>
                        <a:gs pos="0">
                          <a:schemeClr val="accent1"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sz="140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Orders</a:t>
                      </a:r>
                    </a:p>
                  </a:txBody>
                  <a:tcPr marL="95186" marR="95186" marT="47593" marB="47593" anchor="ctr">
                    <a:gradFill flip="none" rotWithShape="1">
                      <a:gsLst>
                        <a:gs pos="0">
                          <a:schemeClr val="accent1"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sz="140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Gross revenue </a:t>
                      </a:r>
                    </a:p>
                    <a:p>
                      <a:pPr algn="ctr" rtl="0"/>
                      <a:r>
                        <a:rPr lang="en-GB" sz="140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£</a:t>
                      </a:r>
                    </a:p>
                  </a:txBody>
                  <a:tcPr marL="95186" marR="95186" marT="47593" marB="47593" anchor="ctr">
                    <a:gradFill flip="none" rotWithShape="1">
                      <a:gsLst>
                        <a:gs pos="0">
                          <a:schemeClr val="accent1"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sz="140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Net revenue </a:t>
                      </a:r>
                    </a:p>
                    <a:p>
                      <a:pPr algn="ctr" rtl="0"/>
                      <a:r>
                        <a:rPr lang="en-GB" sz="140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£</a:t>
                      </a:r>
                    </a:p>
                  </a:txBody>
                  <a:tcPr marL="95186" marR="95186" marT="47593" marB="47593" anchor="ctr">
                    <a:gradFill flip="none" rotWithShape="1">
                      <a:gsLst>
                        <a:gs pos="0">
                          <a:schemeClr val="accent1"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213590700"/>
                  </a:ext>
                </a:extLst>
              </a:tr>
              <a:tr h="582123">
                <a:tc>
                  <a:txBody>
                    <a:bodyPr/>
                    <a:lstStyle/>
                    <a:p>
                      <a:pPr algn="ctr" rtl="0"/>
                      <a:r>
                        <a:rPr lang="en-GB" sz="140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2024</a:t>
                      </a:r>
                    </a:p>
                    <a:p>
                      <a:pPr algn="ctr" rtl="0"/>
                      <a:r>
                        <a:rPr lang="en-GB" sz="140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Pre-launch phase</a:t>
                      </a:r>
                    </a:p>
                  </a:txBody>
                  <a:tcPr anchor="ctr">
                    <a:gradFill flip="none" rotWithShape="1">
                      <a:gsLst>
                        <a:gs pos="0">
                          <a:schemeClr val="accent1"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r" rtl="0"/>
                      <a:r>
                        <a:rPr lang="en-GB" sz="140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0</a:t>
                      </a:r>
                    </a:p>
                  </a:txBody>
                  <a:tcPr marL="95186" marR="95186" marT="47593" marB="47593" anchor="ctr">
                    <a:gradFill flip="none" rotWithShape="1">
                      <a:gsLst>
                        <a:gs pos="0">
                          <a:schemeClr val="accent1"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r" rtl="0"/>
                      <a:r>
                        <a:rPr lang="en-GB" sz="140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0</a:t>
                      </a:r>
                    </a:p>
                  </a:txBody>
                  <a:tcPr marL="95186" marR="95186" marT="47593" marB="47593" anchor="ctr">
                    <a:gradFill flip="none" rotWithShape="1">
                      <a:gsLst>
                        <a:gs pos="0">
                          <a:schemeClr val="accent1"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r" rtl="0"/>
                      <a:r>
                        <a:rPr lang="en-GB" sz="140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£0</a:t>
                      </a:r>
                    </a:p>
                  </a:txBody>
                  <a:tcPr marL="95186" marR="95186" marT="47593" marB="47593" anchor="ctr">
                    <a:gradFill flip="none" rotWithShape="1">
                      <a:gsLst>
                        <a:gs pos="0">
                          <a:schemeClr val="accent1"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r" rtl="0"/>
                      <a:r>
                        <a:rPr lang="en-GB" sz="140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£0</a:t>
                      </a:r>
                    </a:p>
                  </a:txBody>
                  <a:tcPr marL="95186" marR="95186" marT="47593" marB="47593" anchor="ctr">
                    <a:gradFill flip="none" rotWithShape="1">
                      <a:gsLst>
                        <a:gs pos="0">
                          <a:schemeClr val="accent1"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830826746"/>
                  </a:ext>
                </a:extLst>
              </a:tr>
              <a:tr h="582123">
                <a:tc>
                  <a:txBody>
                    <a:bodyPr/>
                    <a:lstStyle/>
                    <a:p>
                      <a:pPr algn="ctr" rtl="0"/>
                      <a:r>
                        <a:rPr lang="en-GB" sz="140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2025</a:t>
                      </a:r>
                    </a:p>
                  </a:txBody>
                  <a:tcPr anchor="ctr">
                    <a:gradFill flip="none" rotWithShape="1">
                      <a:gsLst>
                        <a:gs pos="0">
                          <a:schemeClr val="accent1"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r" rtl="0"/>
                      <a:r>
                        <a:rPr lang="en-GB" sz="140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1,000</a:t>
                      </a:r>
                    </a:p>
                  </a:txBody>
                  <a:tcPr marL="95186" marR="95186" marT="47593" marB="47593" anchor="ctr">
                    <a:gradFill flip="none" rotWithShape="1">
                      <a:gsLst>
                        <a:gs pos="0">
                          <a:schemeClr val="accent1"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r" rtl="0"/>
                      <a:r>
                        <a:rPr lang="en-GB" sz="140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1,250</a:t>
                      </a:r>
                    </a:p>
                  </a:txBody>
                  <a:tcPr marL="95186" marR="95186" marT="47593" marB="47593" anchor="ctr">
                    <a:gradFill flip="none" rotWithShape="1">
                      <a:gsLst>
                        <a:gs pos="0">
                          <a:schemeClr val="accent1"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1,875,000</a:t>
                      </a:r>
                    </a:p>
                  </a:txBody>
                  <a:tcPr marL="95186" marR="95186" marT="47593" marB="47593" anchor="ctr">
                    <a:gradFill flip="none" rotWithShape="1">
                      <a:gsLst>
                        <a:gs pos="0">
                          <a:schemeClr val="accent1"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1,593,750</a:t>
                      </a:r>
                    </a:p>
                  </a:txBody>
                  <a:tcPr marL="95186" marR="95186" marT="47593" marB="47593" anchor="ctr">
                    <a:gradFill flip="none" rotWithShape="1">
                      <a:gsLst>
                        <a:gs pos="0">
                          <a:schemeClr val="accent1"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517333721"/>
                  </a:ext>
                </a:extLst>
              </a:tr>
              <a:tr h="582123">
                <a:tc>
                  <a:txBody>
                    <a:bodyPr/>
                    <a:lstStyle/>
                    <a:p>
                      <a:pPr algn="ctr" rtl="0"/>
                      <a:r>
                        <a:rPr lang="en-GB" sz="140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2026</a:t>
                      </a:r>
                    </a:p>
                  </a:txBody>
                  <a:tcPr anchor="ctr">
                    <a:gradFill flip="none" rotWithShape="1">
                      <a:gsLst>
                        <a:gs pos="0">
                          <a:schemeClr val="accent1"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r" rtl="0"/>
                      <a:r>
                        <a:rPr lang="en-GB" sz="140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2,000</a:t>
                      </a:r>
                    </a:p>
                  </a:txBody>
                  <a:tcPr marL="95186" marR="95186" marT="47593" marB="47593" anchor="ctr">
                    <a:gradFill flip="none" rotWithShape="1">
                      <a:gsLst>
                        <a:gs pos="0">
                          <a:schemeClr val="accent1"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r" rtl="0"/>
                      <a:r>
                        <a:rPr lang="en-GB" sz="140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2,500</a:t>
                      </a:r>
                    </a:p>
                  </a:txBody>
                  <a:tcPr marL="95186" marR="95186" marT="47593" marB="47593" anchor="ctr">
                    <a:gradFill flip="none" rotWithShape="1">
                      <a:gsLst>
                        <a:gs pos="0">
                          <a:schemeClr val="accent1"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3,500,000</a:t>
                      </a:r>
                    </a:p>
                  </a:txBody>
                  <a:tcPr marL="95186" marR="95186" marT="47593" marB="47593" anchor="ctr">
                    <a:gradFill flip="none" rotWithShape="1">
                      <a:gsLst>
                        <a:gs pos="0">
                          <a:schemeClr val="accent1"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2,975,000</a:t>
                      </a:r>
                    </a:p>
                  </a:txBody>
                  <a:tcPr marL="95186" marR="95186" marT="47593" marB="47593" anchor="ctr">
                    <a:gradFill flip="none" rotWithShape="1">
                      <a:gsLst>
                        <a:gs pos="0">
                          <a:schemeClr val="accent1"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321589815"/>
                  </a:ext>
                </a:extLst>
              </a:tr>
              <a:tr h="582123">
                <a:tc>
                  <a:txBody>
                    <a:bodyPr/>
                    <a:lstStyle/>
                    <a:p>
                      <a:pPr algn="ctr" rtl="0"/>
                      <a:r>
                        <a:rPr lang="en-GB" sz="140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2027</a:t>
                      </a:r>
                    </a:p>
                  </a:txBody>
                  <a:tcPr anchor="ctr">
                    <a:gradFill flip="none" rotWithShape="1">
                      <a:gsLst>
                        <a:gs pos="0">
                          <a:schemeClr val="accent1"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r" rtl="0"/>
                      <a:r>
                        <a:rPr lang="en-GB" sz="140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5,000</a:t>
                      </a:r>
                    </a:p>
                  </a:txBody>
                  <a:tcPr marL="95186" marR="95186" marT="47593" marB="47593" anchor="ctr">
                    <a:gradFill flip="none" rotWithShape="1">
                      <a:gsLst>
                        <a:gs pos="0">
                          <a:schemeClr val="accent1"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r" rtl="0"/>
                      <a:r>
                        <a:rPr lang="en-GB" sz="140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6,800</a:t>
                      </a:r>
                    </a:p>
                  </a:txBody>
                  <a:tcPr marL="95186" marR="95186" marT="47593" marB="47593" anchor="ctr">
                    <a:gradFill flip="none" rotWithShape="1">
                      <a:gsLst>
                        <a:gs pos="0">
                          <a:schemeClr val="accent1"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8,160,000</a:t>
                      </a:r>
                    </a:p>
                  </a:txBody>
                  <a:tcPr marL="95186" marR="95186" marT="47593" marB="47593" anchor="ctr">
                    <a:gradFill flip="none" rotWithShape="1">
                      <a:gsLst>
                        <a:gs pos="0">
                          <a:schemeClr val="accent1"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6,936,000</a:t>
                      </a:r>
                    </a:p>
                  </a:txBody>
                  <a:tcPr marL="95186" marR="95186" marT="47593" marB="47593" anchor="ctr">
                    <a:gradFill flip="none" rotWithShape="1">
                      <a:gsLst>
                        <a:gs pos="0">
                          <a:schemeClr val="accent1"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345832805"/>
                  </a:ext>
                </a:extLst>
              </a:tr>
            </a:tbl>
          </a:graphicData>
        </a:graphic>
      </p:graphicFrame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C54CD4A7-4E1A-4902-993B-81A396A3670C}"/>
              </a:ext>
            </a:extLst>
          </p:cNvPr>
          <p:cNvSpPr>
            <a:spLocks/>
          </p:cNvSpPr>
          <p:nvPr/>
        </p:nvSpPr>
        <p:spPr>
          <a:xfrm>
            <a:off x="8129750" y="2215823"/>
            <a:ext cx="4193367" cy="443867"/>
          </a:xfrm>
          <a:prstGeom prst="rect">
            <a:avLst/>
          </a:prstGeom>
        </p:spPr>
        <p:txBody>
          <a:bodyPr rtlCol="0" anchor="ctr" anchorCtr="0">
            <a:normAutofit/>
          </a:bodyPr>
          <a:lstStyle/>
          <a:p>
            <a:pPr defTabSz="731520">
              <a:spcAft>
                <a:spcPts val="600"/>
              </a:spcAft>
            </a:pPr>
            <a:r>
              <a:rPr lang="en-GB" b="1" kern="1200" dirty="0">
                <a:latin typeface="+mn-lt"/>
                <a:ea typeface="+mn-ea"/>
                <a:cs typeface="+mn-cs"/>
              </a:rPr>
              <a:t>Revenue by year (£)</a:t>
            </a:r>
            <a:endParaRPr lang="en-GB" b="1" dirty="0"/>
          </a:p>
        </p:txBody>
      </p:sp>
      <p:graphicFrame>
        <p:nvGraphicFramePr>
          <p:cNvPr id="13" name="Chart 12">
            <a:extLst>
              <a:ext uri="{FF2B5EF4-FFF2-40B4-BE49-F238E27FC236}">
                <a16:creationId xmlns:a16="http://schemas.microsoft.com/office/drawing/2014/main" id="{DBDFD6E1-8FA8-5695-E195-FD2BBE56889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33132990"/>
              </p:ext>
            </p:extLst>
          </p:nvPr>
        </p:nvGraphicFramePr>
        <p:xfrm>
          <a:off x="6095999" y="2800250"/>
          <a:ext cx="5449923" cy="323662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4" name="Date Placeholder 4">
            <a:extLst>
              <a:ext uri="{FF2B5EF4-FFF2-40B4-BE49-F238E27FC236}">
                <a16:creationId xmlns:a16="http://schemas.microsoft.com/office/drawing/2014/main" id="{43268D16-C48C-D0AE-AF8D-B069EB958277}"/>
              </a:ext>
            </a:extLst>
          </p:cNvPr>
          <p:cNvSpPr txBox="1">
            <a:spLocks/>
          </p:cNvSpPr>
          <p:nvPr/>
        </p:nvSpPr>
        <p:spPr>
          <a:xfrm>
            <a:off x="10497581" y="6535231"/>
            <a:ext cx="1692895" cy="322770"/>
          </a:xfrm>
          <a:prstGeom prst="rect">
            <a:avLst/>
          </a:prstGeom>
        </p:spPr>
        <p:txBody>
          <a:bodyPr/>
          <a:lstStyle>
            <a:defPPr rtl="0"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100" b="1" dirty="0"/>
              <a:t>2024 Open Smart Curts</a:t>
            </a:r>
          </a:p>
        </p:txBody>
      </p:sp>
    </p:spTree>
    <p:extLst>
      <p:ext uri="{BB962C8B-B14F-4D97-AF65-F5344CB8AC3E}">
        <p14:creationId xmlns:p14="http://schemas.microsoft.com/office/powerpoint/2010/main" val="1428493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B1B29E87-9C2C-400B-834D-4E4BD6E944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927" y="2175831"/>
            <a:ext cx="4072200" cy="2641265"/>
          </a:xfrm>
          <a:prstGeom prst="ellipse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Financial table</a:t>
            </a:r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0" name="Rectangle 39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13E9869-80A5-41B1-AF2C-144DAE0EF13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922492" y="649224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sz="1200">
                <a:solidFill>
                  <a:schemeClr val="tx1">
                    <a:tint val="75000"/>
                  </a:schemeClr>
                </a:solidFill>
              </a:rPr>
              <a:t>2024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B2246F-CEE7-4406-BBDE-7117F1830E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92240"/>
            <a:ext cx="187174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US" sz="1200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</a:pPr>
              <a:t>9</a:t>
            </a:fld>
            <a:endParaRPr lang="en-US" sz="1200">
              <a:solidFill>
                <a:schemeClr val="tx1">
                  <a:tint val="75000"/>
                </a:schemeClr>
              </a:solidFill>
            </a:endParaRP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69AD8804-D917-710B-38C2-2CE2E75B01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7727216"/>
              </p:ext>
            </p:extLst>
          </p:nvPr>
        </p:nvGraphicFramePr>
        <p:xfrm>
          <a:off x="3863462" y="-301786"/>
          <a:ext cx="7400896" cy="7040501"/>
        </p:xfrm>
        <a:graphic>
          <a:graphicData uri="http://schemas.openxmlformats.org/drawingml/2006/table">
            <a:tbl>
              <a:tblPr firstRow="1" bandRow="1">
                <a:noFill/>
                <a:tableStyleId>{3B4B98B0-60AC-42C2-AFA5-B58CD77FA1E5}</a:tableStyleId>
              </a:tblPr>
              <a:tblGrid>
                <a:gridCol w="3744026">
                  <a:extLst>
                    <a:ext uri="{9D8B030D-6E8A-4147-A177-3AD203B41FA5}">
                      <a16:colId xmlns:a16="http://schemas.microsoft.com/office/drawing/2014/main" val="1429145754"/>
                    </a:ext>
                  </a:extLst>
                </a:gridCol>
                <a:gridCol w="831948">
                  <a:extLst>
                    <a:ext uri="{9D8B030D-6E8A-4147-A177-3AD203B41FA5}">
                      <a16:colId xmlns:a16="http://schemas.microsoft.com/office/drawing/2014/main" val="1305108566"/>
                    </a:ext>
                  </a:extLst>
                </a:gridCol>
                <a:gridCol w="1412461">
                  <a:extLst>
                    <a:ext uri="{9D8B030D-6E8A-4147-A177-3AD203B41FA5}">
                      <a16:colId xmlns:a16="http://schemas.microsoft.com/office/drawing/2014/main" val="2290984087"/>
                    </a:ext>
                  </a:extLst>
                </a:gridCol>
                <a:gridCol w="1412461">
                  <a:extLst>
                    <a:ext uri="{9D8B030D-6E8A-4147-A177-3AD203B41FA5}">
                      <a16:colId xmlns:a16="http://schemas.microsoft.com/office/drawing/2014/main" val="2964193639"/>
                    </a:ext>
                  </a:extLst>
                </a:gridCol>
              </a:tblGrid>
              <a:tr h="367261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Column1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13819" marB="69094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Column2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13819" marB="69094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Column3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13819" marB="69094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Column4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13819" marB="69094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58982745"/>
                  </a:ext>
                </a:extLst>
              </a:tr>
              <a:tr h="318485"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 cap="none" spc="0" dirty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2025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2026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2027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18692062"/>
                  </a:ext>
                </a:extLst>
              </a:tr>
              <a:tr h="318485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i="1" u="sng" strike="noStrike" cap="none" spc="0" dirty="0">
                          <a:solidFill>
                            <a:schemeClr val="tx1"/>
                          </a:solidFill>
                          <a:effectLst/>
                          <a:highlight>
                            <a:srgbClr val="C59C93"/>
                          </a:highlight>
                        </a:rPr>
                        <a:t>Income (£)</a:t>
                      </a:r>
                      <a:endParaRPr lang="en-GB" sz="1600" b="1" i="1" u="sng" strike="noStrike" cap="none" spc="0" dirty="0">
                        <a:solidFill>
                          <a:schemeClr val="tx1"/>
                        </a:solidFill>
                        <a:effectLst/>
                        <a:highlight>
                          <a:srgbClr val="C59C93"/>
                        </a:highlight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56334287"/>
                  </a:ext>
                </a:extLst>
              </a:tr>
              <a:tr h="318485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u="none" strike="noStrike" cap="none" spc="0" dirty="0">
                          <a:solidFill>
                            <a:schemeClr val="tx1"/>
                          </a:solidFill>
                          <a:effectLst/>
                        </a:rPr>
                        <a:t>Clients</a:t>
                      </a:r>
                      <a:endParaRPr lang="en-GB" sz="1600" b="1" i="0" u="none" strike="noStrike" cap="none" spc="0" dirty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1000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2000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5000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98968227"/>
                  </a:ext>
                </a:extLst>
              </a:tr>
              <a:tr h="318485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Units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1250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 dirty="0">
                          <a:solidFill>
                            <a:schemeClr val="tx1"/>
                          </a:solidFill>
                          <a:effectLst/>
                        </a:rPr>
                        <a:t>2500</a:t>
                      </a:r>
                      <a:endParaRPr lang="en-GB" sz="1600" b="1" i="0" u="none" strike="noStrike" cap="none" spc="0" dirty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6800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98365976"/>
                  </a:ext>
                </a:extLst>
              </a:tr>
              <a:tr h="318485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Average price for sale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1500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1400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1200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97941321"/>
                  </a:ext>
                </a:extLst>
              </a:tr>
              <a:tr h="318485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Revenue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1875000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3500000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8160000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83208039"/>
                  </a:ext>
                </a:extLst>
              </a:tr>
              <a:tr h="318485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i="1" u="sng" strike="noStrike" cap="none" spc="0" dirty="0">
                          <a:solidFill>
                            <a:schemeClr val="tx1"/>
                          </a:solidFill>
                          <a:effectLst/>
                          <a:highlight>
                            <a:srgbClr val="C59C93"/>
                          </a:highlight>
                        </a:rPr>
                        <a:t>Gross profit (£)</a:t>
                      </a:r>
                      <a:endParaRPr lang="en-GB" sz="1600" b="1" i="1" u="sng" strike="noStrike" cap="none" spc="0" dirty="0">
                        <a:solidFill>
                          <a:schemeClr val="tx1"/>
                        </a:solidFill>
                        <a:effectLst/>
                        <a:highlight>
                          <a:srgbClr val="C59C93"/>
                        </a:highlight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 dirty="0">
                          <a:solidFill>
                            <a:schemeClr val="tx1"/>
                          </a:solidFill>
                          <a:effectLst/>
                          <a:highlight>
                            <a:srgbClr val="C59C93"/>
                          </a:highlight>
                        </a:rPr>
                        <a:t>1875000</a:t>
                      </a:r>
                      <a:endParaRPr lang="en-GB" sz="1600" b="1" i="0" u="none" strike="noStrike" cap="none" spc="0" dirty="0">
                        <a:solidFill>
                          <a:schemeClr val="tx1"/>
                        </a:solidFill>
                        <a:effectLst/>
                        <a:highlight>
                          <a:srgbClr val="C59C93"/>
                        </a:highlight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 dirty="0">
                          <a:solidFill>
                            <a:schemeClr val="tx1"/>
                          </a:solidFill>
                          <a:effectLst/>
                          <a:highlight>
                            <a:srgbClr val="C59C93"/>
                          </a:highlight>
                        </a:rPr>
                        <a:t>3500000</a:t>
                      </a:r>
                      <a:endParaRPr lang="en-GB" sz="1600" b="1" i="0" u="none" strike="noStrike" cap="none" spc="0" dirty="0">
                        <a:solidFill>
                          <a:schemeClr val="tx1"/>
                        </a:solidFill>
                        <a:effectLst/>
                        <a:highlight>
                          <a:srgbClr val="C59C93"/>
                        </a:highlight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 dirty="0">
                          <a:solidFill>
                            <a:schemeClr val="tx1"/>
                          </a:solidFill>
                          <a:effectLst/>
                          <a:highlight>
                            <a:srgbClr val="C59C93"/>
                          </a:highlight>
                        </a:rPr>
                        <a:t>8160000</a:t>
                      </a:r>
                      <a:endParaRPr lang="en-GB" sz="1600" b="1" i="0" u="none" strike="noStrike" cap="none" spc="0" dirty="0">
                        <a:solidFill>
                          <a:schemeClr val="tx1"/>
                        </a:solidFill>
                        <a:effectLst/>
                        <a:highlight>
                          <a:srgbClr val="C59C93"/>
                        </a:highlight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51034561"/>
                  </a:ext>
                </a:extLst>
              </a:tr>
              <a:tr h="318485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i="1" u="sng" strike="noStrike" cap="none" spc="0" dirty="0">
                          <a:solidFill>
                            <a:schemeClr val="tx1"/>
                          </a:solidFill>
                          <a:effectLst/>
                          <a:highlight>
                            <a:srgbClr val="C59C93"/>
                          </a:highlight>
                        </a:rPr>
                        <a:t>Expenses</a:t>
                      </a:r>
                      <a:endParaRPr lang="en-GB" sz="1600" b="1" i="1" u="sng" strike="noStrike" cap="none" spc="0" dirty="0">
                        <a:solidFill>
                          <a:schemeClr val="tx1"/>
                        </a:solidFill>
                        <a:effectLst/>
                        <a:highlight>
                          <a:srgbClr val="C59C93"/>
                        </a:highlight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60931466"/>
                  </a:ext>
                </a:extLst>
              </a:tr>
              <a:tr h="318485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Research &amp; Development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60000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96000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326400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09237321"/>
                  </a:ext>
                </a:extLst>
              </a:tr>
              <a:tr h="318485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OLED Screens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35000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70000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190400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83860288"/>
                  </a:ext>
                </a:extLst>
              </a:tr>
              <a:tr h="318485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Manufacturing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45000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90000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244800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77768246"/>
                  </a:ext>
                </a:extLst>
              </a:tr>
              <a:tr h="318485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Smart Technology Components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50000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100000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272000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25622707"/>
                  </a:ext>
                </a:extLst>
              </a:tr>
              <a:tr h="318485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Air Conditioning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30000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60000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163200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52655542"/>
                  </a:ext>
                </a:extLst>
              </a:tr>
              <a:tr h="318485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Market &amp; Advertisign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35000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70000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190400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3042526"/>
                  </a:ext>
                </a:extLst>
              </a:tr>
              <a:tr h="318485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Distribution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20000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40000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108800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89201563"/>
                  </a:ext>
                </a:extLst>
              </a:tr>
              <a:tr h="318485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Administrative Cost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15000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30000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81600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55144059"/>
                  </a:ext>
                </a:extLst>
              </a:tr>
              <a:tr h="318485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Contingency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15000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30000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81600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9612566"/>
                  </a:ext>
                </a:extLst>
              </a:tr>
              <a:tr h="318485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i="1" u="sng" strike="noStrike" cap="none" spc="0" dirty="0">
                          <a:solidFill>
                            <a:schemeClr val="tx1"/>
                          </a:solidFill>
                          <a:effectLst/>
                          <a:highlight>
                            <a:srgbClr val="C59C93"/>
                          </a:highlight>
                        </a:rPr>
                        <a:t>Total Cost (£)</a:t>
                      </a:r>
                      <a:endParaRPr lang="en-GB" sz="1600" b="1" i="1" u="sng" strike="noStrike" cap="none" spc="0" dirty="0">
                        <a:solidFill>
                          <a:schemeClr val="tx1"/>
                        </a:solidFill>
                        <a:effectLst/>
                        <a:highlight>
                          <a:srgbClr val="C59C93"/>
                        </a:highlight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 dirty="0">
                          <a:solidFill>
                            <a:schemeClr val="tx1"/>
                          </a:solidFill>
                          <a:effectLst/>
                          <a:highlight>
                            <a:srgbClr val="C59C93"/>
                          </a:highlight>
                        </a:rPr>
                        <a:t>305000</a:t>
                      </a:r>
                      <a:endParaRPr lang="en-GB" sz="1600" b="1" i="0" u="none" strike="noStrike" cap="none" spc="0" dirty="0">
                        <a:solidFill>
                          <a:schemeClr val="tx1"/>
                        </a:solidFill>
                        <a:effectLst/>
                        <a:highlight>
                          <a:srgbClr val="C59C93"/>
                        </a:highlight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 dirty="0">
                          <a:solidFill>
                            <a:schemeClr val="tx1"/>
                          </a:solidFill>
                          <a:effectLst/>
                          <a:highlight>
                            <a:srgbClr val="C59C93"/>
                          </a:highlight>
                        </a:rPr>
                        <a:t>586000</a:t>
                      </a:r>
                      <a:endParaRPr lang="en-GB" sz="1600" b="1" i="0" u="none" strike="noStrike" cap="none" spc="0" dirty="0">
                        <a:solidFill>
                          <a:schemeClr val="tx1"/>
                        </a:solidFill>
                        <a:effectLst/>
                        <a:highlight>
                          <a:srgbClr val="C59C93"/>
                        </a:highlight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 dirty="0">
                          <a:solidFill>
                            <a:schemeClr val="tx1"/>
                          </a:solidFill>
                          <a:effectLst/>
                          <a:highlight>
                            <a:srgbClr val="C59C93"/>
                          </a:highlight>
                        </a:rPr>
                        <a:t>1659200</a:t>
                      </a:r>
                      <a:endParaRPr lang="en-GB" sz="1600" b="1" i="0" u="none" strike="noStrike" cap="none" spc="0" dirty="0">
                        <a:solidFill>
                          <a:schemeClr val="tx1"/>
                        </a:solidFill>
                        <a:effectLst/>
                        <a:highlight>
                          <a:srgbClr val="C59C93"/>
                        </a:highlight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42804578"/>
                  </a:ext>
                </a:extLst>
              </a:tr>
              <a:tr h="318485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i="1" u="sng" strike="noStrike" cap="none" spc="0" dirty="0">
                          <a:solidFill>
                            <a:schemeClr val="tx1"/>
                          </a:solidFill>
                          <a:effectLst/>
                          <a:highlight>
                            <a:srgbClr val="C59C93"/>
                          </a:highlight>
                        </a:rPr>
                        <a:t>Profit/Loss before taxation (£)</a:t>
                      </a:r>
                      <a:endParaRPr lang="en-GB" sz="1600" b="1" i="1" u="sng" strike="noStrike" cap="none" spc="0" dirty="0">
                        <a:solidFill>
                          <a:schemeClr val="tx1"/>
                        </a:solidFill>
                        <a:effectLst/>
                        <a:highlight>
                          <a:srgbClr val="C59C93"/>
                        </a:highlight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 dirty="0">
                          <a:solidFill>
                            <a:schemeClr val="tx1"/>
                          </a:solidFill>
                          <a:effectLst/>
                          <a:highlight>
                            <a:srgbClr val="C59C93"/>
                          </a:highlight>
                        </a:rPr>
                        <a:t>1570000</a:t>
                      </a:r>
                      <a:endParaRPr lang="en-GB" sz="1600" b="1" i="0" u="none" strike="noStrike" cap="none" spc="0" dirty="0">
                        <a:solidFill>
                          <a:schemeClr val="tx1"/>
                        </a:solidFill>
                        <a:effectLst/>
                        <a:highlight>
                          <a:srgbClr val="C59C93"/>
                        </a:highlight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C59C93"/>
                          </a:highlight>
                        </a:rPr>
                        <a:t>2914000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highlight>
                          <a:srgbClr val="C59C93"/>
                        </a:highlight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C59C93"/>
                          </a:highlight>
                        </a:rPr>
                        <a:t>6500800</a:t>
                      </a:r>
                      <a:endParaRPr lang="en-GB" sz="1600" b="1" i="0" u="none" strike="noStrike" cap="none" spc="0">
                        <a:solidFill>
                          <a:schemeClr val="tx1"/>
                        </a:solidFill>
                        <a:effectLst/>
                        <a:highlight>
                          <a:srgbClr val="C59C93"/>
                        </a:highlight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88882462"/>
                  </a:ext>
                </a:extLst>
              </a:tr>
              <a:tr h="318485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i="1" u="sng" strike="noStrike" cap="none" spc="0" dirty="0">
                          <a:solidFill>
                            <a:schemeClr val="tx1"/>
                          </a:solidFill>
                          <a:effectLst/>
                          <a:highlight>
                            <a:srgbClr val="C59C93"/>
                          </a:highlight>
                        </a:rPr>
                        <a:t>Profit after taxation </a:t>
                      </a:r>
                      <a:endParaRPr lang="en-GB" sz="1600" b="1" i="1" u="sng" strike="noStrike" cap="none" spc="0" dirty="0">
                        <a:solidFill>
                          <a:schemeClr val="tx1"/>
                        </a:solidFill>
                        <a:effectLst/>
                        <a:highlight>
                          <a:srgbClr val="C59C93"/>
                        </a:highlight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 dirty="0">
                          <a:solidFill>
                            <a:schemeClr val="tx1"/>
                          </a:solidFill>
                          <a:effectLst/>
                          <a:highlight>
                            <a:srgbClr val="C59C93"/>
                          </a:highlight>
                        </a:rPr>
                        <a:t>1334500</a:t>
                      </a:r>
                      <a:endParaRPr lang="en-GB" sz="1600" b="1" i="0" u="none" strike="noStrike" cap="none" spc="0" dirty="0">
                        <a:solidFill>
                          <a:schemeClr val="tx1"/>
                        </a:solidFill>
                        <a:effectLst/>
                        <a:highlight>
                          <a:srgbClr val="C59C93"/>
                        </a:highlight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 dirty="0">
                          <a:solidFill>
                            <a:schemeClr val="tx1"/>
                          </a:solidFill>
                          <a:effectLst/>
                          <a:highlight>
                            <a:srgbClr val="C59C93"/>
                          </a:highlight>
                        </a:rPr>
                        <a:t>2476900</a:t>
                      </a:r>
                      <a:endParaRPr lang="en-GB" sz="1600" b="1" i="0" u="none" strike="noStrike" cap="none" spc="0" dirty="0">
                        <a:solidFill>
                          <a:schemeClr val="tx1"/>
                        </a:solidFill>
                        <a:effectLst/>
                        <a:highlight>
                          <a:srgbClr val="C59C93"/>
                        </a:highlight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u="none" strike="noStrike" cap="none" spc="0" dirty="0">
                          <a:solidFill>
                            <a:schemeClr val="tx1"/>
                          </a:solidFill>
                          <a:effectLst/>
                          <a:highlight>
                            <a:srgbClr val="C59C93"/>
                          </a:highlight>
                        </a:rPr>
                        <a:t>5525680</a:t>
                      </a:r>
                      <a:endParaRPr lang="en-GB" sz="1600" b="1" i="0" u="none" strike="noStrike" cap="none" spc="0" dirty="0">
                        <a:solidFill>
                          <a:schemeClr val="tx1"/>
                        </a:solidFill>
                        <a:effectLst/>
                        <a:highlight>
                          <a:srgbClr val="C59C93"/>
                        </a:highlight>
                        <a:latin typeface="Aptos Narrow" panose="020B0004020202020204" pitchFamily="34" charset="0"/>
                      </a:endParaRPr>
                    </a:p>
                  </a:txBody>
                  <a:tcPr marL="0" marR="6448" marT="20728" marB="6909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2908782"/>
                  </a:ext>
                </a:extLst>
              </a:tr>
            </a:tbl>
          </a:graphicData>
        </a:graphic>
      </p:graphicFrame>
      <p:sp>
        <p:nvSpPr>
          <p:cNvPr id="8" name="Date Placeholder 4">
            <a:extLst>
              <a:ext uri="{FF2B5EF4-FFF2-40B4-BE49-F238E27FC236}">
                <a16:creationId xmlns:a16="http://schemas.microsoft.com/office/drawing/2014/main" id="{BCE6EFDF-C5BC-A7F1-E0CE-401D6756232A}"/>
              </a:ext>
            </a:extLst>
          </p:cNvPr>
          <p:cNvSpPr txBox="1">
            <a:spLocks/>
          </p:cNvSpPr>
          <p:nvPr/>
        </p:nvSpPr>
        <p:spPr>
          <a:xfrm>
            <a:off x="-33954" y="6513417"/>
            <a:ext cx="1692895" cy="322770"/>
          </a:xfrm>
          <a:prstGeom prst="rect">
            <a:avLst/>
          </a:prstGeom>
        </p:spPr>
        <p:txBody>
          <a:bodyPr/>
          <a:lstStyle>
            <a:defPPr rtl="0"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100" b="1" dirty="0"/>
              <a:t>2024 Open Smart Curts</a:t>
            </a:r>
          </a:p>
        </p:txBody>
      </p:sp>
    </p:spTree>
    <p:extLst>
      <p:ext uri="{BB962C8B-B14F-4D97-AF65-F5344CB8AC3E}">
        <p14:creationId xmlns:p14="http://schemas.microsoft.com/office/powerpoint/2010/main" val="5669975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A5201E-0D0B-4879-A91C-D4ED47D7B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1444" y="1031838"/>
            <a:ext cx="4480560" cy="640080"/>
          </a:xfrm>
        </p:spPr>
        <p:txBody>
          <a:bodyPr rtlCol="0">
            <a:normAutofit/>
          </a:bodyPr>
          <a:lstStyle/>
          <a:p>
            <a:pPr rtl="0"/>
            <a:r>
              <a:rPr lang="en-GB" sz="3000" dirty="0"/>
              <a:t>Conclusion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93ED046-5BAB-D25C-AFC1-5C358EDC833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212570" y="1063690"/>
            <a:ext cx="4572000" cy="478422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000" b="1" dirty="0"/>
              <a:t>Summary</a:t>
            </a:r>
          </a:p>
          <a:p>
            <a:endParaRPr lang="en-GB" sz="1600" b="1" dirty="0"/>
          </a:p>
          <a:p>
            <a:r>
              <a:rPr lang="en-GB" sz="1600" b="1" dirty="0"/>
              <a:t>Problem situation:</a:t>
            </a:r>
            <a:r>
              <a:rPr lang="en-GB" sz="1600" dirty="0"/>
              <a:t> increased demand for products with advanced features .</a:t>
            </a:r>
          </a:p>
          <a:p>
            <a:r>
              <a:rPr lang="en-GB" sz="1600" b="1" dirty="0"/>
              <a:t>Growing market: </a:t>
            </a:r>
            <a:r>
              <a:rPr lang="en-GB" sz="1600" dirty="0"/>
              <a:t>the </a:t>
            </a:r>
            <a:r>
              <a:rPr lang="en-GB" sz="1600"/>
              <a:t>smart home </a:t>
            </a:r>
            <a:r>
              <a:rPr lang="en-GB" sz="1600" dirty="0"/>
              <a:t>market is expanding rapidly (Statista, 2024).</a:t>
            </a:r>
          </a:p>
          <a:p>
            <a:r>
              <a:rPr lang="en-GB" sz="1600" b="1" dirty="0"/>
              <a:t>Premium Target Market:  </a:t>
            </a:r>
            <a:r>
              <a:rPr lang="en-GB" sz="1600" dirty="0"/>
              <a:t>aged 25 and above interested in premium and cutting-edge technology.</a:t>
            </a:r>
          </a:p>
          <a:p>
            <a:r>
              <a:rPr lang="en-GB" sz="1600" b="1" dirty="0"/>
              <a:t>Team expertise</a:t>
            </a:r>
            <a:r>
              <a:rPr lang="en-GB" sz="1600" dirty="0"/>
              <a:t>: LG partners and experts with over 15 years of experience in design, supply chain management, and business development.</a:t>
            </a:r>
          </a:p>
          <a:p>
            <a:r>
              <a:rPr lang="en-GB" sz="1600" b="1" dirty="0"/>
              <a:t>Achieved partnerships </a:t>
            </a:r>
            <a:r>
              <a:rPr lang="en-GB" sz="1600" dirty="0"/>
              <a:t>with 15 major business companies in UK, generating £200,000 in revenue within 6 months of soft launch.</a:t>
            </a:r>
          </a:p>
          <a:p>
            <a:r>
              <a:rPr lang="en-GB" sz="1600" dirty="0"/>
              <a:t>In the following years, the company’s annual </a:t>
            </a:r>
            <a:r>
              <a:rPr lang="en-GB" sz="1600" b="1" dirty="0"/>
              <a:t>profit doubles </a:t>
            </a:r>
            <a:r>
              <a:rPr lang="en-GB" sz="1600" dirty="0"/>
              <a:t>compared to the previous year.</a:t>
            </a:r>
          </a:p>
          <a:p>
            <a:endParaRPr lang="en-GB" sz="1600" dirty="0"/>
          </a:p>
          <a:p>
            <a:endParaRPr lang="en-GB" sz="16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A32B1B0-4E2F-A261-8166-98892D65C81D}"/>
              </a:ext>
            </a:extLst>
          </p:cNvPr>
          <p:cNvSpPr txBox="1"/>
          <p:nvPr/>
        </p:nvSpPr>
        <p:spPr>
          <a:xfrm>
            <a:off x="6341444" y="1513661"/>
            <a:ext cx="3862633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b="1" i="1" dirty="0"/>
              <a:t>Dragons, I invite you to join Open Smart Curts business journey to transform the curtains sector into a more environmentally  conscious future.</a:t>
            </a:r>
          </a:p>
          <a:p>
            <a:pPr algn="just"/>
            <a:r>
              <a:rPr lang="en-GB" b="1" i="1" dirty="0"/>
              <a:t>To this point, I have committed an extra £200,000 of my own money into the company. I am currently seeking an extra £200,000 investment, offering a 20% equity share, with the aim of ramping up our growth and realising our full potential.</a:t>
            </a:r>
          </a:p>
        </p:txBody>
      </p:sp>
      <p:pic>
        <p:nvPicPr>
          <p:cNvPr id="22" name="Content Placeholder 8" descr="Window outline">
            <a:extLst>
              <a:ext uri="{FF2B5EF4-FFF2-40B4-BE49-F238E27FC236}">
                <a16:creationId xmlns:a16="http://schemas.microsoft.com/office/drawing/2014/main" id="{192C2517-FE99-E1AA-8E63-21FC9147D8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23567" y="4886589"/>
            <a:ext cx="831184" cy="831184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51822869-AEBD-CCE9-E422-DE3809287697}"/>
              </a:ext>
            </a:extLst>
          </p:cNvPr>
          <p:cNvSpPr txBox="1"/>
          <p:nvPr/>
        </p:nvSpPr>
        <p:spPr>
          <a:xfrm>
            <a:off x="7355854" y="5674380"/>
            <a:ext cx="60944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OPEN SMART CURTS</a:t>
            </a:r>
          </a:p>
        </p:txBody>
      </p:sp>
      <p:sp>
        <p:nvSpPr>
          <p:cNvPr id="25" name="Date Placeholder 4">
            <a:extLst>
              <a:ext uri="{FF2B5EF4-FFF2-40B4-BE49-F238E27FC236}">
                <a16:creationId xmlns:a16="http://schemas.microsoft.com/office/drawing/2014/main" id="{1D173668-362D-2FC3-80A5-468A8D8E94B5}"/>
              </a:ext>
            </a:extLst>
          </p:cNvPr>
          <p:cNvSpPr txBox="1">
            <a:spLocks/>
          </p:cNvSpPr>
          <p:nvPr/>
        </p:nvSpPr>
        <p:spPr>
          <a:xfrm>
            <a:off x="10497581" y="6535231"/>
            <a:ext cx="1692895" cy="322770"/>
          </a:xfrm>
          <a:prstGeom prst="rect">
            <a:avLst/>
          </a:prstGeom>
        </p:spPr>
        <p:txBody>
          <a:bodyPr/>
          <a:lstStyle>
            <a:defPPr rtl="0"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100" b="1" dirty="0">
                <a:solidFill>
                  <a:schemeClr val="bg1"/>
                </a:solidFill>
              </a:rPr>
              <a:t>2024 Open Smart Curts</a:t>
            </a:r>
          </a:p>
        </p:txBody>
      </p:sp>
    </p:spTree>
    <p:extLst>
      <p:ext uri="{BB962C8B-B14F-4D97-AF65-F5344CB8AC3E}">
        <p14:creationId xmlns:p14="http://schemas.microsoft.com/office/powerpoint/2010/main" val="15940943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Graphic 20" descr="Performance Curtains outline">
            <a:extLst>
              <a:ext uri="{FF2B5EF4-FFF2-40B4-BE49-F238E27FC236}">
                <a16:creationId xmlns:a16="http://schemas.microsoft.com/office/drawing/2014/main" id="{3A02F7C8-85CF-C871-E79D-6B4AB42492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55436" y="788436"/>
            <a:ext cx="5281127" cy="5281127"/>
          </a:xfrm>
          <a:prstGeom prst="rect">
            <a:avLst/>
          </a:prstGeom>
        </p:spPr>
      </p:pic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225D27A6-369E-657F-9247-26E17E1B1C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A72036D2-E522-5050-D72F-E03247300D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99638D2-F38C-BBB5-51F7-AFB1F37353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pPr rtl="0"/>
              <a:t>11</a:t>
            </a:fld>
            <a:endParaRPr lang="en-GB" noProof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10FB5C4-8CD9-C963-D6E2-8EC7AFE8147E}"/>
              </a:ext>
            </a:extLst>
          </p:cNvPr>
          <p:cNvSpPr txBox="1"/>
          <p:nvPr/>
        </p:nvSpPr>
        <p:spPr>
          <a:xfrm>
            <a:off x="4392386" y="861494"/>
            <a:ext cx="365060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/>
              <a:t>OPEN SMART CURTS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AC00C14-3D53-CF0C-6ABD-EE5B06CC23FE}"/>
              </a:ext>
            </a:extLst>
          </p:cNvPr>
          <p:cNvSpPr txBox="1"/>
          <p:nvPr/>
        </p:nvSpPr>
        <p:spPr>
          <a:xfrm>
            <a:off x="4957664" y="3136611"/>
            <a:ext cx="22766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1970577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072256E-7270-500C-225E-949075C621F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240971" y="1289303"/>
            <a:ext cx="9539805" cy="4430361"/>
          </a:xfrm>
        </p:spPr>
        <p:txBody>
          <a:bodyPr>
            <a:normAutofit fontScale="85000" lnSpcReduction="20000"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b="0" i="0" dirty="0">
                <a:effectLst/>
              </a:rPr>
              <a:t>Barringer, B.R. and Ireland, R.D. (2019) </a:t>
            </a:r>
            <a:r>
              <a:rPr lang="en-GB" sz="1800" b="0" i="1" dirty="0">
                <a:effectLst/>
              </a:rPr>
              <a:t>Entrepreneurship : successfully launching new ventures</a:t>
            </a:r>
            <a:r>
              <a:rPr lang="en-GB" sz="1800" b="0" i="0" dirty="0">
                <a:effectLst/>
              </a:rPr>
              <a:t>. Sixth edition, global edition. Harlow, England: Pearson.</a:t>
            </a:r>
            <a:endParaRPr lang="en-GB" sz="18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Checkatrade (2024) ‘How much does curtain fitting cost in 2024?’, Checkatrade [blog]. 10</a:t>
            </a:r>
            <a:r>
              <a:rPr lang="en-GB" sz="1800" kern="100" baseline="300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18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July.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Air Conditioning Installation Cost in 2024 | Checkatrade</a:t>
            </a:r>
            <a:r>
              <a:rPr lang="en-GB" sz="18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(Accessed: 15.03.2024).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Henry St Leger (2021) ‘You can finally buy the LG Rollable OLED TV in the UK – if you can afford it’, TechRadar [blog]. 31</a:t>
            </a:r>
            <a:r>
              <a:rPr lang="en-GB" sz="1800" kern="100" baseline="300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st</a:t>
            </a:r>
            <a:r>
              <a:rPr lang="en-GB" sz="18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March </a:t>
            </a:r>
            <a:r>
              <a:rPr lang="en-GB" sz="1800" kern="10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March</a:t>
            </a:r>
            <a:r>
              <a:rPr lang="en-GB" sz="18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You can finally buy the LG Rollable OLED TV in the UK – if you can afford it | TechRadar</a:t>
            </a:r>
            <a:r>
              <a:rPr lang="en-GB" sz="18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(Accessed: 10 March 2024).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b="0" i="0" dirty="0">
                <a:effectLst/>
              </a:rPr>
              <a:t>Kotler, P. (2009) </a:t>
            </a:r>
            <a:r>
              <a:rPr lang="en-GB" sz="1800" b="0" i="1" dirty="0">
                <a:effectLst/>
              </a:rPr>
              <a:t>Marketing management</a:t>
            </a:r>
            <a:r>
              <a:rPr lang="en-GB" sz="1800" b="0" i="0" dirty="0">
                <a:effectLst/>
              </a:rPr>
              <a:t>. 1st ed. Place of publication not identified: Pearson/Prentice Hall.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Statista </a:t>
            </a:r>
            <a:r>
              <a:rPr lang="en-GB" sz="18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(2024) ‘Curtains &amp; Blinds - United Kingdom’. Jan 2024.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Curtains &amp; Blinds - UK | Statista Market Forecast</a:t>
            </a:r>
            <a:r>
              <a:rPr lang="en-GB" sz="18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(Accessed: 15.03.2024).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Tuohy, J.P. (2021) </a:t>
            </a:r>
            <a:r>
              <a:rPr lang="en-GB" sz="18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How much should you spend on curtains?</a:t>
            </a:r>
            <a:r>
              <a:rPr lang="en-GB" sz="18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8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Dwell</a:t>
            </a:r>
            <a:r>
              <a:rPr lang="en-GB" sz="18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Available at: https://www.dwell.com/guide/how-much-to-spend-on-curtains-6a86fbef#:~:text=As%20with%20most%20textile%20choices%2C%20customization%20gets%20a,temporary%2C%20%24200%20to%20%24600%20is%20a%20reasonable%20range. (Accessed: 10 March 2024). </a:t>
            </a:r>
            <a:endParaRPr lang="en-GB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endParaRPr lang="en-GB" sz="1200" dirty="0">
              <a:effectLst/>
            </a:endParaRPr>
          </a:p>
          <a:p>
            <a:pPr algn="just"/>
            <a:endParaRPr lang="en-GB" sz="1200" dirty="0">
              <a:effectLst/>
            </a:endParaRPr>
          </a:p>
          <a:p>
            <a:pPr algn="just"/>
            <a:endParaRPr lang="en-GB" sz="12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28A3887-548C-755B-A478-D50BCD280023}"/>
              </a:ext>
            </a:extLst>
          </p:cNvPr>
          <p:cNvSpPr txBox="1"/>
          <p:nvPr/>
        </p:nvSpPr>
        <p:spPr>
          <a:xfrm>
            <a:off x="1240971" y="845326"/>
            <a:ext cx="17214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References</a:t>
            </a:r>
          </a:p>
        </p:txBody>
      </p:sp>
      <p:sp>
        <p:nvSpPr>
          <p:cNvPr id="12" name="Date Placeholder 4">
            <a:extLst>
              <a:ext uri="{FF2B5EF4-FFF2-40B4-BE49-F238E27FC236}">
                <a16:creationId xmlns:a16="http://schemas.microsoft.com/office/drawing/2014/main" id="{6C00CF0C-89EE-A473-3FBF-3311CF173718}"/>
              </a:ext>
            </a:extLst>
          </p:cNvPr>
          <p:cNvSpPr txBox="1">
            <a:spLocks/>
          </p:cNvSpPr>
          <p:nvPr/>
        </p:nvSpPr>
        <p:spPr>
          <a:xfrm>
            <a:off x="10499105" y="6535230"/>
            <a:ext cx="1692895" cy="322770"/>
          </a:xfrm>
          <a:prstGeom prst="rect">
            <a:avLst/>
          </a:prstGeom>
        </p:spPr>
        <p:txBody>
          <a:bodyPr/>
          <a:lstStyle>
            <a:defPPr rtl="0"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100" b="1" dirty="0">
                <a:solidFill>
                  <a:schemeClr val="bg1"/>
                </a:solidFill>
              </a:rPr>
              <a:t>2024 Open Smart Curts</a:t>
            </a:r>
          </a:p>
        </p:txBody>
      </p:sp>
    </p:spTree>
    <p:extLst>
      <p:ext uri="{BB962C8B-B14F-4D97-AF65-F5344CB8AC3E}">
        <p14:creationId xmlns:p14="http://schemas.microsoft.com/office/powerpoint/2010/main" val="10873828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84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2E6D8"/>
      </a:accent1>
      <a:accent2>
        <a:srgbClr val="8C3A27"/>
      </a:accent2>
      <a:accent3>
        <a:srgbClr val="F0C8BC"/>
      </a:accent3>
      <a:accent4>
        <a:srgbClr val="D9A491"/>
      </a:accent4>
      <a:accent5>
        <a:srgbClr val="FFF7F5"/>
      </a:accent5>
      <a:accent6>
        <a:srgbClr val="18401F"/>
      </a:accent6>
      <a:hlink>
        <a:srgbClr val="0563C1"/>
      </a:hlink>
      <a:folHlink>
        <a:srgbClr val="954F72"/>
      </a:folHlink>
    </a:clrScheme>
    <a:fontScheme name="Custom 119">
      <a:majorFont>
        <a:latin typeface="Tisa Offc Serif Pro"/>
        <a:ea typeface=""/>
        <a:cs typeface=""/>
      </a:majorFont>
      <a:minorFont>
        <a:latin typeface="Quire Sans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9945587_TF10081922_Win32" id="{66AC0917-446A-46BE-9F52-5693D6540492}" vid="{6B5A5346-71CF-4A1B-B74D-6549F6A7539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BCC3022A-70F1-4B7E-97CD-F6F1ACAD797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275A5AD-EC1E-483F-AF0B-4636A5C2293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E94EF9C-37D7-43D3-8ABF-F4762A9116D8}">
  <ds:schemaRefs>
    <ds:schemaRef ds:uri="http://purl.org/dc/elements/1.1/"/>
    <ds:schemaRef ds:uri="http://schemas.microsoft.com/office/2006/metadata/properties"/>
    <ds:schemaRef ds:uri="http://schemas.microsoft.com/sharepoint/v3"/>
    <ds:schemaRef ds:uri="230e9df3-be65-4c73-a93b-d1236ebd677e"/>
    <ds:schemaRef ds:uri="http://purl.org/dc/terms/"/>
    <ds:schemaRef ds:uri="http://schemas.microsoft.com/office/2006/documentManagement/types"/>
    <ds:schemaRef ds:uri="16c05727-aa75-4e4a-9b5f-8a80a1165891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71af3243-3dd4-4a8d-8c0d-dd76da1f02a5"/>
    <ds:schemaRef ds:uri="http://www.w3.org/XML/1998/namespac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{BC3D84C6-5B51-45C8-9645-4E2BB2A1DE3A}tf10081922_win32</Template>
  <TotalTime>1630</TotalTime>
  <Words>987</Words>
  <Application>Microsoft Office PowerPoint</Application>
  <PresentationFormat>Widescreen</PresentationFormat>
  <Paragraphs>252</Paragraphs>
  <Slides>12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Aptos</vt:lpstr>
      <vt:lpstr>Aptos Narrow</vt:lpstr>
      <vt:lpstr>Arial</vt:lpstr>
      <vt:lpstr>Calibri</vt:lpstr>
      <vt:lpstr>Quire Sans Pro Light</vt:lpstr>
      <vt:lpstr>Tisa Offc Serif Pro</vt:lpstr>
      <vt:lpstr>Wingdings</vt:lpstr>
      <vt:lpstr>Office Theme</vt:lpstr>
      <vt:lpstr>PowerPoint Presentation</vt:lpstr>
      <vt:lpstr>OPEN SMART CURTS</vt:lpstr>
      <vt:lpstr>Business concept</vt:lpstr>
      <vt:lpstr>Management Team Plan</vt:lpstr>
      <vt:lpstr>Product Description -  ROLLED Curtains</vt:lpstr>
      <vt:lpstr>Market summary</vt:lpstr>
      <vt:lpstr>Competition &amp; Differentiation Strategies</vt:lpstr>
      <vt:lpstr>Financials table </vt:lpstr>
      <vt:lpstr>Financial table</vt:lpstr>
      <vt:lpstr>Conclusion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Contoso business plan</dc:title>
  <dc:creator>Gianina Chirila (2131738)</dc:creator>
  <cp:lastModifiedBy>Gianina Chirila (2131738)</cp:lastModifiedBy>
  <cp:revision>103</cp:revision>
  <cp:lastPrinted>2024-03-22T17:19:11Z</cp:lastPrinted>
  <dcterms:created xsi:type="dcterms:W3CDTF">2024-03-06T13:40:05Z</dcterms:created>
  <dcterms:modified xsi:type="dcterms:W3CDTF">2024-03-23T16:57:19Z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