
<file path=[Content_Types].xml><?xml version="1.0" encoding="utf-8"?>
<Types xmlns="http://schemas.openxmlformats.org/package/2006/content-types">
  <Default Extension="jfif"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97" r:id="rId1"/>
  </p:sldMasterIdLst>
  <p:notesMasterIdLst>
    <p:notesMasterId r:id="rId17"/>
  </p:notesMasterIdLst>
  <p:sldIdLst>
    <p:sldId id="256" r:id="rId2"/>
    <p:sldId id="257" r:id="rId3"/>
    <p:sldId id="258" r:id="rId4"/>
    <p:sldId id="259" r:id="rId5"/>
    <p:sldId id="260" r:id="rId6"/>
    <p:sldId id="261" r:id="rId7"/>
    <p:sldId id="262" r:id="rId8"/>
    <p:sldId id="271" r:id="rId9"/>
    <p:sldId id="263" r:id="rId10"/>
    <p:sldId id="264" r:id="rId11"/>
    <p:sldId id="268" r:id="rId12"/>
    <p:sldId id="269" r:id="rId13"/>
    <p:sldId id="270" r:id="rId14"/>
    <p:sldId id="265"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4FE7C8-242F-4BB3-8721-495ACB01971C}" v="1" dt="2026-04-19T14:34:35.5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9" d="100"/>
          <a:sy n="99" d="100"/>
        </p:scale>
        <p:origin x="108" y="228"/>
      </p:cViewPr>
      <p:guideLst>
        <p:guide orient="horz" pos="2160"/>
        <p:guide pos="3840"/>
      </p:guideLst>
    </p:cSldViewPr>
  </p:slideViewPr>
  <p:notesTextViewPr>
    <p:cViewPr>
      <p:scale>
        <a:sx n="1" d="1"/>
        <a:sy n="1" d="1"/>
      </p:scale>
      <p:origin x="0" y="0"/>
    </p:cViewPr>
  </p:notesTextViewPr>
  <p:notesViewPr>
    <p:cSldViewPr snapToGrid="0">
      <p:cViewPr varScale="1">
        <p:scale>
          <a:sx n="100" d="100"/>
          <a:sy n="100"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brahima Tall (2437090)" userId="21b39d91-7bf1-4ce7-b651-081f4ef7a95a" providerId="ADAL" clId="{BB5E4C56-1BC6-4F99-869F-3C65D70DDE49}"/>
    <pc:docChg chg="undo custSel addSld modSld">
      <pc:chgData name="Ibrahima Tall (2437090)" userId="21b39d91-7bf1-4ce7-b651-081f4ef7a95a" providerId="ADAL" clId="{BB5E4C56-1BC6-4F99-869F-3C65D70DDE49}" dt="2026-04-19T14:35:17.911" v="40" actId="26606"/>
      <pc:docMkLst>
        <pc:docMk/>
      </pc:docMkLst>
      <pc:sldChg chg="addSp delSp modSp mod setBg">
        <pc:chgData name="Ibrahima Tall (2437090)" userId="21b39d91-7bf1-4ce7-b651-081f4ef7a95a" providerId="ADAL" clId="{BB5E4C56-1BC6-4F99-869F-3C65D70DDE49}" dt="2026-04-19T14:35:17.911" v="40" actId="26606"/>
        <pc:sldMkLst>
          <pc:docMk/>
          <pc:sldMk cId="3611190404" sldId="262"/>
        </pc:sldMkLst>
        <pc:spChg chg="mod">
          <ac:chgData name="Ibrahima Tall (2437090)" userId="21b39d91-7bf1-4ce7-b651-081f4ef7a95a" providerId="ADAL" clId="{BB5E4C56-1BC6-4F99-869F-3C65D70DDE49}" dt="2026-04-19T14:35:17.911" v="40" actId="26606"/>
          <ac:spMkLst>
            <pc:docMk/>
            <pc:sldMk cId="3611190404" sldId="262"/>
            <ac:spMk id="5" creationId="{831CF750-695D-BB64-8315-941D35740627}"/>
          </ac:spMkLst>
        </pc:spChg>
        <pc:spChg chg="mod">
          <ac:chgData name="Ibrahima Tall (2437090)" userId="21b39d91-7bf1-4ce7-b651-081f4ef7a95a" providerId="ADAL" clId="{BB5E4C56-1BC6-4F99-869F-3C65D70DDE49}" dt="2026-04-19T14:35:17.911" v="40" actId="26606"/>
          <ac:spMkLst>
            <pc:docMk/>
            <pc:sldMk cId="3611190404" sldId="262"/>
            <ac:spMk id="6" creationId="{00000000-0000-0000-0000-000000000000}"/>
          </ac:spMkLst>
        </pc:spChg>
        <pc:spChg chg="add del">
          <ac:chgData name="Ibrahima Tall (2437090)" userId="21b39d91-7bf1-4ce7-b651-081f4ef7a95a" providerId="ADAL" clId="{BB5E4C56-1BC6-4F99-869F-3C65D70DDE49}" dt="2026-04-19T14:35:17.867" v="39" actId="26606"/>
          <ac:spMkLst>
            <pc:docMk/>
            <pc:sldMk cId="3611190404" sldId="262"/>
            <ac:spMk id="18" creationId="{65DE5BF6-2DB5-4618-AAF0-9FE8B3E0C0BF}"/>
          </ac:spMkLst>
        </pc:spChg>
        <pc:spChg chg="add del">
          <ac:chgData name="Ibrahima Tall (2437090)" userId="21b39d91-7bf1-4ce7-b651-081f4ef7a95a" providerId="ADAL" clId="{BB5E4C56-1BC6-4F99-869F-3C65D70DDE49}" dt="2026-04-19T14:35:17.867" v="39" actId="26606"/>
          <ac:spMkLst>
            <pc:docMk/>
            <pc:sldMk cId="3611190404" sldId="262"/>
            <ac:spMk id="24" creationId="{1AF3A4E2-BBAA-4917-85CA-6FCCC38E7DD4}"/>
          </ac:spMkLst>
        </pc:spChg>
        <pc:spChg chg="add">
          <ac:chgData name="Ibrahima Tall (2437090)" userId="21b39d91-7bf1-4ce7-b651-081f4ef7a95a" providerId="ADAL" clId="{BB5E4C56-1BC6-4F99-869F-3C65D70DDE49}" dt="2026-04-19T14:35:17.911" v="40" actId="26606"/>
          <ac:spMkLst>
            <pc:docMk/>
            <pc:sldMk cId="3611190404" sldId="262"/>
            <ac:spMk id="30" creationId="{35FF8E77-8D72-4E1E-B043-CDBB0B4233FE}"/>
          </ac:spMkLst>
        </pc:spChg>
        <pc:picChg chg="mod ord">
          <ac:chgData name="Ibrahima Tall (2437090)" userId="21b39d91-7bf1-4ce7-b651-081f4ef7a95a" providerId="ADAL" clId="{BB5E4C56-1BC6-4F99-869F-3C65D70DDE49}" dt="2026-04-19T14:35:17.911" v="40" actId="26606"/>
          <ac:picMkLst>
            <pc:docMk/>
            <pc:sldMk cId="3611190404" sldId="262"/>
            <ac:picMk id="4" creationId="{F7293828-9E57-0124-8A7D-98C2F6995D6E}"/>
          </ac:picMkLst>
        </pc:picChg>
        <pc:picChg chg="mod ord">
          <ac:chgData name="Ibrahima Tall (2437090)" userId="21b39d91-7bf1-4ce7-b651-081f4ef7a95a" providerId="ADAL" clId="{BB5E4C56-1BC6-4F99-869F-3C65D70DDE49}" dt="2026-04-19T14:35:17.911" v="40" actId="26606"/>
          <ac:picMkLst>
            <pc:docMk/>
            <pc:sldMk cId="3611190404" sldId="262"/>
            <ac:picMk id="9" creationId="{3A562CE5-DD79-6F70-1DA4-8102E4EE3C9A}"/>
          </ac:picMkLst>
        </pc:picChg>
        <pc:picChg chg="add del">
          <ac:chgData name="Ibrahima Tall (2437090)" userId="21b39d91-7bf1-4ce7-b651-081f4ef7a95a" providerId="ADAL" clId="{BB5E4C56-1BC6-4F99-869F-3C65D70DDE49}" dt="2026-04-19T14:35:17.867" v="39" actId="26606"/>
          <ac:picMkLst>
            <pc:docMk/>
            <pc:sldMk cId="3611190404" sldId="262"/>
            <ac:picMk id="14" creationId="{A2E8AA93-CCAB-4563-9889-DDA1CE01AC5E}"/>
          </ac:picMkLst>
        </pc:picChg>
        <pc:picChg chg="add del">
          <ac:chgData name="Ibrahima Tall (2437090)" userId="21b39d91-7bf1-4ce7-b651-081f4ef7a95a" providerId="ADAL" clId="{BB5E4C56-1BC6-4F99-869F-3C65D70DDE49}" dt="2026-04-19T14:35:17.867" v="39" actId="26606"/>
          <ac:picMkLst>
            <pc:docMk/>
            <pc:sldMk cId="3611190404" sldId="262"/>
            <ac:picMk id="16" creationId="{E9C37A13-BB6F-416A-B134-00BFFFF42928}"/>
          </ac:picMkLst>
        </pc:picChg>
        <pc:picChg chg="add del">
          <ac:chgData name="Ibrahima Tall (2437090)" userId="21b39d91-7bf1-4ce7-b651-081f4ef7a95a" providerId="ADAL" clId="{BB5E4C56-1BC6-4F99-869F-3C65D70DDE49}" dt="2026-04-19T14:35:17.867" v="39" actId="26606"/>
          <ac:picMkLst>
            <pc:docMk/>
            <pc:sldMk cId="3611190404" sldId="262"/>
            <ac:picMk id="20" creationId="{D27D1619-010D-4815-84BC-5515BE447258}"/>
          </ac:picMkLst>
        </pc:picChg>
        <pc:picChg chg="add del">
          <ac:chgData name="Ibrahima Tall (2437090)" userId="21b39d91-7bf1-4ce7-b651-081f4ef7a95a" providerId="ADAL" clId="{BB5E4C56-1BC6-4F99-869F-3C65D70DDE49}" dt="2026-04-19T14:35:17.867" v="39" actId="26606"/>
          <ac:picMkLst>
            <pc:docMk/>
            <pc:sldMk cId="3611190404" sldId="262"/>
            <ac:picMk id="26" creationId="{6AE09A41-35A7-4E7B-94CC-84C362D7C8EE}"/>
          </ac:picMkLst>
        </pc:picChg>
        <pc:picChg chg="add">
          <ac:chgData name="Ibrahima Tall (2437090)" userId="21b39d91-7bf1-4ce7-b651-081f4ef7a95a" providerId="ADAL" clId="{BB5E4C56-1BC6-4F99-869F-3C65D70DDE49}" dt="2026-04-19T14:35:17.911" v="40" actId="26606"/>
          <ac:picMkLst>
            <pc:docMk/>
            <pc:sldMk cId="3611190404" sldId="262"/>
            <ac:picMk id="28" creationId="{2C0360C1-7B46-4B41-B274-1DB351749F77}"/>
          </ac:picMkLst>
        </pc:picChg>
        <pc:picChg chg="add">
          <ac:chgData name="Ibrahima Tall (2437090)" userId="21b39d91-7bf1-4ce7-b651-081f4ef7a95a" providerId="ADAL" clId="{BB5E4C56-1BC6-4F99-869F-3C65D70DDE49}" dt="2026-04-19T14:35:17.911" v="40" actId="26606"/>
          <ac:picMkLst>
            <pc:docMk/>
            <pc:sldMk cId="3611190404" sldId="262"/>
            <ac:picMk id="29" creationId="{8DCCD452-3A4A-439C-9BE1-5A0C76B157BB}"/>
          </ac:picMkLst>
        </pc:picChg>
        <pc:picChg chg="add">
          <ac:chgData name="Ibrahima Tall (2437090)" userId="21b39d91-7bf1-4ce7-b651-081f4ef7a95a" providerId="ADAL" clId="{BB5E4C56-1BC6-4F99-869F-3C65D70DDE49}" dt="2026-04-19T14:35:17.911" v="40" actId="26606"/>
          <ac:picMkLst>
            <pc:docMk/>
            <pc:sldMk cId="3611190404" sldId="262"/>
            <ac:picMk id="31" creationId="{3F41E161-C482-4310-909E-5F665E3B6649}"/>
          </ac:picMkLst>
        </pc:picChg>
        <pc:picChg chg="add">
          <ac:chgData name="Ibrahima Tall (2437090)" userId="21b39d91-7bf1-4ce7-b651-081f4ef7a95a" providerId="ADAL" clId="{BB5E4C56-1BC6-4F99-869F-3C65D70DDE49}" dt="2026-04-19T14:35:17.911" v="40" actId="26606"/>
          <ac:picMkLst>
            <pc:docMk/>
            <pc:sldMk cId="3611190404" sldId="262"/>
            <ac:picMk id="32" creationId="{A161B296-21A9-47B8-8EFF-F20E8C46F3ED}"/>
          </ac:picMkLst>
        </pc:picChg>
      </pc:sldChg>
      <pc:sldChg chg="modSp mod">
        <pc:chgData name="Ibrahima Tall (2437090)" userId="21b39d91-7bf1-4ce7-b651-081f4ef7a95a" providerId="ADAL" clId="{BB5E4C56-1BC6-4F99-869F-3C65D70DDE49}" dt="2026-04-19T14:14:46.437" v="15" actId="14100"/>
        <pc:sldMkLst>
          <pc:docMk/>
          <pc:sldMk cId="3073414892" sldId="268"/>
        </pc:sldMkLst>
        <pc:graphicFrameChg chg="mod modGraphic">
          <ac:chgData name="Ibrahima Tall (2437090)" userId="21b39d91-7bf1-4ce7-b651-081f4ef7a95a" providerId="ADAL" clId="{BB5E4C56-1BC6-4F99-869F-3C65D70DDE49}" dt="2026-04-19T14:14:24.902" v="11" actId="14100"/>
          <ac:graphicFrameMkLst>
            <pc:docMk/>
            <pc:sldMk cId="3073414892" sldId="268"/>
            <ac:graphicFrameMk id="2" creationId="{7302A76C-7D59-754B-DB30-AA50F7FD83C1}"/>
          </ac:graphicFrameMkLst>
        </pc:graphicFrameChg>
        <pc:graphicFrameChg chg="mod modGraphic">
          <ac:chgData name="Ibrahima Tall (2437090)" userId="21b39d91-7bf1-4ce7-b651-081f4ef7a95a" providerId="ADAL" clId="{BB5E4C56-1BC6-4F99-869F-3C65D70DDE49}" dt="2026-04-19T14:14:46.437" v="15" actId="14100"/>
          <ac:graphicFrameMkLst>
            <pc:docMk/>
            <pc:sldMk cId="3073414892" sldId="268"/>
            <ac:graphicFrameMk id="3" creationId="{D65BE457-812E-CE54-1C70-651973AC1C54}"/>
          </ac:graphicFrameMkLst>
        </pc:graphicFrameChg>
      </pc:sldChg>
      <pc:sldChg chg="addSp delSp modSp new mod setBg">
        <pc:chgData name="Ibrahima Tall (2437090)" userId="21b39d91-7bf1-4ce7-b651-081f4ef7a95a" providerId="ADAL" clId="{BB5E4C56-1BC6-4F99-869F-3C65D70DDE49}" dt="2026-04-19T14:35:02.967" v="37" actId="1076"/>
        <pc:sldMkLst>
          <pc:docMk/>
          <pc:sldMk cId="2322828787" sldId="271"/>
        </pc:sldMkLst>
        <pc:spChg chg="add del mod">
          <ac:chgData name="Ibrahima Tall (2437090)" userId="21b39d91-7bf1-4ce7-b651-081f4ef7a95a" providerId="ADAL" clId="{BB5E4C56-1BC6-4F99-869F-3C65D70DDE49}" dt="2026-04-19T14:33:55.601" v="30" actId="26606"/>
          <ac:spMkLst>
            <pc:docMk/>
            <pc:sldMk cId="2322828787" sldId="271"/>
            <ac:spMk id="3" creationId="{6FF4FF5D-C49F-B854-D65D-30F4CD43485E}"/>
          </ac:spMkLst>
        </pc:spChg>
        <pc:spChg chg="add del">
          <ac:chgData name="Ibrahima Tall (2437090)" userId="21b39d91-7bf1-4ce7-b651-081f4ef7a95a" providerId="ADAL" clId="{BB5E4C56-1BC6-4F99-869F-3C65D70DDE49}" dt="2026-04-19T14:33:41.384" v="25" actId="26606"/>
          <ac:spMkLst>
            <pc:docMk/>
            <pc:sldMk cId="2322828787" sldId="271"/>
            <ac:spMk id="13" creationId="{DB6A7BFB-3BBE-4C11-93FC-A6557BD1136C}"/>
          </ac:spMkLst>
        </pc:spChg>
        <pc:spChg chg="add del">
          <ac:chgData name="Ibrahima Tall (2437090)" userId="21b39d91-7bf1-4ce7-b651-081f4ef7a95a" providerId="ADAL" clId="{BB5E4C56-1BC6-4F99-869F-3C65D70DDE49}" dt="2026-04-19T14:33:44.229" v="27" actId="26606"/>
          <ac:spMkLst>
            <pc:docMk/>
            <pc:sldMk cId="2322828787" sldId="271"/>
            <ac:spMk id="14" creationId="{9416C2F8-A84C-4357-A755-81D3F466DD07}"/>
          </ac:spMkLst>
        </pc:spChg>
        <pc:spChg chg="add del">
          <ac:chgData name="Ibrahima Tall (2437090)" userId="21b39d91-7bf1-4ce7-b651-081f4ef7a95a" providerId="ADAL" clId="{BB5E4C56-1BC6-4F99-869F-3C65D70DDE49}" dt="2026-04-19T14:33:41.384" v="25" actId="26606"/>
          <ac:spMkLst>
            <pc:docMk/>
            <pc:sldMk cId="2322828787" sldId="271"/>
            <ac:spMk id="15" creationId="{70CA7A26-553C-443C-9A3D-2A2529D45912}"/>
          </ac:spMkLst>
        </pc:spChg>
        <pc:spChg chg="add del">
          <ac:chgData name="Ibrahima Tall (2437090)" userId="21b39d91-7bf1-4ce7-b651-081f4ef7a95a" providerId="ADAL" clId="{BB5E4C56-1BC6-4F99-869F-3C65D70DDE49}" dt="2026-04-19T14:33:44.229" v="27" actId="26606"/>
          <ac:spMkLst>
            <pc:docMk/>
            <pc:sldMk cId="2322828787" sldId="271"/>
            <ac:spMk id="21" creationId="{6FF4FF5D-C49F-B854-D65D-30F4CD43485E}"/>
          </ac:spMkLst>
        </pc:spChg>
        <pc:spChg chg="add del">
          <ac:chgData name="Ibrahima Tall (2437090)" userId="21b39d91-7bf1-4ce7-b651-081f4ef7a95a" providerId="ADAL" clId="{BB5E4C56-1BC6-4F99-869F-3C65D70DDE49}" dt="2026-04-19T14:33:55.552" v="29" actId="26606"/>
          <ac:spMkLst>
            <pc:docMk/>
            <pc:sldMk cId="2322828787" sldId="271"/>
            <ac:spMk id="25" creationId="{86BCC4D5-E795-4C27-A59A-C83C97FC8C97}"/>
          </ac:spMkLst>
        </pc:spChg>
        <pc:spChg chg="add del">
          <ac:chgData name="Ibrahima Tall (2437090)" userId="21b39d91-7bf1-4ce7-b651-081f4ef7a95a" providerId="ADAL" clId="{BB5E4C56-1BC6-4F99-869F-3C65D70DDE49}" dt="2026-04-19T14:33:55.552" v="29" actId="26606"/>
          <ac:spMkLst>
            <pc:docMk/>
            <pc:sldMk cId="2322828787" sldId="271"/>
            <ac:spMk id="28" creationId="{6FF4FF5D-C49F-B854-D65D-30F4CD43485E}"/>
          </ac:spMkLst>
        </pc:spChg>
        <pc:spChg chg="add del">
          <ac:chgData name="Ibrahima Tall (2437090)" userId="21b39d91-7bf1-4ce7-b651-081f4ef7a95a" providerId="ADAL" clId="{BB5E4C56-1BC6-4F99-869F-3C65D70DDE49}" dt="2026-04-19T14:34:37.654" v="32" actId="26606"/>
          <ac:spMkLst>
            <pc:docMk/>
            <pc:sldMk cId="2322828787" sldId="271"/>
            <ac:spMk id="33" creationId="{DB6A7BFB-3BBE-4C11-93FC-A6557BD1136C}"/>
          </ac:spMkLst>
        </pc:spChg>
        <pc:spChg chg="add del">
          <ac:chgData name="Ibrahima Tall (2437090)" userId="21b39d91-7bf1-4ce7-b651-081f4ef7a95a" providerId="ADAL" clId="{BB5E4C56-1BC6-4F99-869F-3C65D70DDE49}" dt="2026-04-19T14:34:37.654" v="32" actId="26606"/>
          <ac:spMkLst>
            <pc:docMk/>
            <pc:sldMk cId="2322828787" sldId="271"/>
            <ac:spMk id="34" creationId="{70CA7A26-553C-443C-9A3D-2A2529D45912}"/>
          </ac:spMkLst>
        </pc:spChg>
        <pc:spChg chg="add">
          <ac:chgData name="Ibrahima Tall (2437090)" userId="21b39d91-7bf1-4ce7-b651-081f4ef7a95a" providerId="ADAL" clId="{BB5E4C56-1BC6-4F99-869F-3C65D70DDE49}" dt="2026-04-19T14:34:37.654" v="32" actId="26606"/>
          <ac:spMkLst>
            <pc:docMk/>
            <pc:sldMk cId="2322828787" sldId="271"/>
            <ac:spMk id="46" creationId="{86BCC4D5-E795-4C27-A59A-C83C97FC8C97}"/>
          </ac:spMkLst>
        </pc:spChg>
        <pc:graphicFrameChg chg="add del">
          <ac:chgData name="Ibrahima Tall (2437090)" userId="21b39d91-7bf1-4ce7-b651-081f4ef7a95a" providerId="ADAL" clId="{BB5E4C56-1BC6-4F99-869F-3C65D70DDE49}" dt="2026-04-19T14:33:41.384" v="25" actId="26606"/>
          <ac:graphicFrameMkLst>
            <pc:docMk/>
            <pc:sldMk cId="2322828787" sldId="271"/>
            <ac:graphicFrameMk id="5" creationId="{4BF73439-2707-DF20-264A-A3CF0CDA0364}"/>
          </ac:graphicFrameMkLst>
        </pc:graphicFrameChg>
        <pc:graphicFrameChg chg="add mod">
          <ac:chgData name="Ibrahima Tall (2437090)" userId="21b39d91-7bf1-4ce7-b651-081f4ef7a95a" providerId="ADAL" clId="{BB5E4C56-1BC6-4F99-869F-3C65D70DDE49}" dt="2026-04-19T14:34:54.677" v="36" actId="14100"/>
          <ac:graphicFrameMkLst>
            <pc:docMk/>
            <pc:sldMk cId="2322828787" sldId="271"/>
            <ac:graphicFrameMk id="37" creationId="{4BF73439-2707-DF20-264A-A3CF0CDA0364}"/>
          </ac:graphicFrameMkLst>
        </pc:graphicFrameChg>
        <pc:picChg chg="add mod">
          <ac:chgData name="Ibrahima Tall (2437090)" userId="21b39d91-7bf1-4ce7-b651-081f4ef7a95a" providerId="ADAL" clId="{BB5E4C56-1BC6-4F99-869F-3C65D70DDE49}" dt="2026-04-19T14:35:02.967" v="37" actId="1076"/>
          <ac:picMkLst>
            <pc:docMk/>
            <pc:sldMk cId="2322828787" sldId="271"/>
            <ac:picMk id="4" creationId="{48EB8B65-1AAD-0DB5-2087-0A0A21ECED0B}"/>
          </ac:picMkLst>
        </pc:picChg>
        <pc:picChg chg="add del">
          <ac:chgData name="Ibrahima Tall (2437090)" userId="21b39d91-7bf1-4ce7-b651-081f4ef7a95a" providerId="ADAL" clId="{BB5E4C56-1BC6-4F99-869F-3C65D70DDE49}" dt="2026-04-19T14:33:44.229" v="27" actId="26606"/>
          <ac:picMkLst>
            <pc:docMk/>
            <pc:sldMk cId="2322828787" sldId="271"/>
            <ac:picMk id="7" creationId="{A78543A7-78AA-D7BE-6459-D358DF54F950}"/>
          </ac:picMkLst>
        </pc:picChg>
        <pc:picChg chg="add del">
          <ac:chgData name="Ibrahima Tall (2437090)" userId="21b39d91-7bf1-4ce7-b651-081f4ef7a95a" providerId="ADAL" clId="{BB5E4C56-1BC6-4F99-869F-3C65D70DDE49}" dt="2026-04-19T14:33:41.384" v="25" actId="26606"/>
          <ac:picMkLst>
            <pc:docMk/>
            <pc:sldMk cId="2322828787" sldId="271"/>
            <ac:picMk id="9" creationId="{AC1D0BB8-9BD1-42C5-91EA-27669094A4EE}"/>
          </ac:picMkLst>
        </pc:picChg>
        <pc:picChg chg="add del">
          <ac:chgData name="Ibrahima Tall (2437090)" userId="21b39d91-7bf1-4ce7-b651-081f4ef7a95a" providerId="ADAL" clId="{BB5E4C56-1BC6-4F99-869F-3C65D70DDE49}" dt="2026-04-19T14:33:44.229" v="27" actId="26606"/>
          <ac:picMkLst>
            <pc:docMk/>
            <pc:sldMk cId="2322828787" sldId="271"/>
            <ac:picMk id="10" creationId="{E77D5960-B3B3-4AE1-8BBD-3C55D906A615}"/>
          </ac:picMkLst>
        </pc:picChg>
        <pc:picChg chg="add del">
          <ac:chgData name="Ibrahima Tall (2437090)" userId="21b39d91-7bf1-4ce7-b651-081f4ef7a95a" providerId="ADAL" clId="{BB5E4C56-1BC6-4F99-869F-3C65D70DDE49}" dt="2026-04-19T14:33:41.384" v="25" actId="26606"/>
          <ac:picMkLst>
            <pc:docMk/>
            <pc:sldMk cId="2322828787" sldId="271"/>
            <ac:picMk id="11" creationId="{5261E0EC-A983-4DF0-AF6B-CFFEA0192350}"/>
          </ac:picMkLst>
        </pc:picChg>
        <pc:picChg chg="add del">
          <ac:chgData name="Ibrahima Tall (2437090)" userId="21b39d91-7bf1-4ce7-b651-081f4ef7a95a" providerId="ADAL" clId="{BB5E4C56-1BC6-4F99-869F-3C65D70DDE49}" dt="2026-04-19T14:33:44.229" v="27" actId="26606"/>
          <ac:picMkLst>
            <pc:docMk/>
            <pc:sldMk cId="2322828787" sldId="271"/>
            <ac:picMk id="12" creationId="{9FB9CC80-2FAF-48FC-8450-4A57460F94B2}"/>
          </ac:picMkLst>
        </pc:picChg>
        <pc:picChg chg="add del">
          <ac:chgData name="Ibrahima Tall (2437090)" userId="21b39d91-7bf1-4ce7-b651-081f4ef7a95a" providerId="ADAL" clId="{BB5E4C56-1BC6-4F99-869F-3C65D70DDE49}" dt="2026-04-19T14:33:44.229" v="27" actId="26606"/>
          <ac:picMkLst>
            <pc:docMk/>
            <pc:sldMk cId="2322828787" sldId="271"/>
            <ac:picMk id="16" creationId="{031306E5-EFE3-459A-89EF-0EF2185CDEF7}"/>
          </ac:picMkLst>
        </pc:picChg>
        <pc:picChg chg="add del">
          <ac:chgData name="Ibrahima Tall (2437090)" userId="21b39d91-7bf1-4ce7-b651-081f4ef7a95a" providerId="ADAL" clId="{BB5E4C56-1BC6-4F99-869F-3C65D70DDE49}" dt="2026-04-19T14:33:41.384" v="25" actId="26606"/>
          <ac:picMkLst>
            <pc:docMk/>
            <pc:sldMk cId="2322828787" sldId="271"/>
            <ac:picMk id="17" creationId="{367E268D-B340-41B0-B037-2F3FC25BC705}"/>
          </ac:picMkLst>
        </pc:picChg>
        <pc:picChg chg="add del">
          <ac:chgData name="Ibrahima Tall (2437090)" userId="21b39d91-7bf1-4ce7-b651-081f4ef7a95a" providerId="ADAL" clId="{BB5E4C56-1BC6-4F99-869F-3C65D70DDE49}" dt="2026-04-19T14:33:44.229" v="27" actId="26606"/>
          <ac:picMkLst>
            <pc:docMk/>
            <pc:sldMk cId="2322828787" sldId="271"/>
            <ac:picMk id="18" creationId="{4A23C976-ECF8-49F1-914B-B5BD60613BBE}"/>
          </ac:picMkLst>
        </pc:picChg>
        <pc:picChg chg="add del">
          <ac:chgData name="Ibrahima Tall (2437090)" userId="21b39d91-7bf1-4ce7-b651-081f4ef7a95a" providerId="ADAL" clId="{BB5E4C56-1BC6-4F99-869F-3C65D70DDE49}" dt="2026-04-19T14:33:41.384" v="25" actId="26606"/>
          <ac:picMkLst>
            <pc:docMk/>
            <pc:sldMk cId="2322828787" sldId="271"/>
            <ac:picMk id="19" creationId="{ABB0BCA0-9493-46B4-B955-8FBF0287306B}"/>
          </ac:picMkLst>
        </pc:picChg>
        <pc:picChg chg="add del">
          <ac:chgData name="Ibrahima Tall (2437090)" userId="21b39d91-7bf1-4ce7-b651-081f4ef7a95a" providerId="ADAL" clId="{BB5E4C56-1BC6-4F99-869F-3C65D70DDE49}" dt="2026-04-19T14:33:55.552" v="29" actId="26606"/>
          <ac:picMkLst>
            <pc:docMk/>
            <pc:sldMk cId="2322828787" sldId="271"/>
            <ac:picMk id="23" creationId="{E77D5960-B3B3-4AE1-8BBD-3C55D906A615}"/>
          </ac:picMkLst>
        </pc:picChg>
        <pc:picChg chg="add del">
          <ac:chgData name="Ibrahima Tall (2437090)" userId="21b39d91-7bf1-4ce7-b651-081f4ef7a95a" providerId="ADAL" clId="{BB5E4C56-1BC6-4F99-869F-3C65D70DDE49}" dt="2026-04-19T14:33:55.552" v="29" actId="26606"/>
          <ac:picMkLst>
            <pc:docMk/>
            <pc:sldMk cId="2322828787" sldId="271"/>
            <ac:picMk id="24" creationId="{9FB9CC80-2FAF-48FC-8450-4A57460F94B2}"/>
          </ac:picMkLst>
        </pc:picChg>
        <pc:picChg chg="add del">
          <ac:chgData name="Ibrahima Tall (2437090)" userId="21b39d91-7bf1-4ce7-b651-081f4ef7a95a" providerId="ADAL" clId="{BB5E4C56-1BC6-4F99-869F-3C65D70DDE49}" dt="2026-04-19T14:33:55.552" v="29" actId="26606"/>
          <ac:picMkLst>
            <pc:docMk/>
            <pc:sldMk cId="2322828787" sldId="271"/>
            <ac:picMk id="26" creationId="{AB6A6811-9498-4BC1-A514-B7ACB315B68C}"/>
          </ac:picMkLst>
        </pc:picChg>
        <pc:picChg chg="add del">
          <ac:chgData name="Ibrahima Tall (2437090)" userId="21b39d91-7bf1-4ce7-b651-081f4ef7a95a" providerId="ADAL" clId="{BB5E4C56-1BC6-4F99-869F-3C65D70DDE49}" dt="2026-04-19T14:33:55.552" v="29" actId="26606"/>
          <ac:picMkLst>
            <pc:docMk/>
            <pc:sldMk cId="2322828787" sldId="271"/>
            <ac:picMk id="27" creationId="{D4472AC2-3BC1-BB16-E166-B7F4AC28D659}"/>
          </ac:picMkLst>
        </pc:picChg>
        <pc:picChg chg="add del">
          <ac:chgData name="Ibrahima Tall (2437090)" userId="21b39d91-7bf1-4ce7-b651-081f4ef7a95a" providerId="ADAL" clId="{BB5E4C56-1BC6-4F99-869F-3C65D70DDE49}" dt="2026-04-19T14:33:55.552" v="29" actId="26606"/>
          <ac:picMkLst>
            <pc:docMk/>
            <pc:sldMk cId="2322828787" sldId="271"/>
            <ac:picMk id="29" creationId="{D29A925F-0B65-4C0C-901C-04FBEBDD5D99}"/>
          </ac:picMkLst>
        </pc:picChg>
        <pc:picChg chg="add del">
          <ac:chgData name="Ibrahima Tall (2437090)" userId="21b39d91-7bf1-4ce7-b651-081f4ef7a95a" providerId="ADAL" clId="{BB5E4C56-1BC6-4F99-869F-3C65D70DDE49}" dt="2026-04-19T14:34:37.654" v="32" actId="26606"/>
          <ac:picMkLst>
            <pc:docMk/>
            <pc:sldMk cId="2322828787" sldId="271"/>
            <ac:picMk id="31" creationId="{AC1D0BB8-9BD1-42C5-91EA-27669094A4EE}"/>
          </ac:picMkLst>
        </pc:picChg>
        <pc:picChg chg="add del">
          <ac:chgData name="Ibrahima Tall (2437090)" userId="21b39d91-7bf1-4ce7-b651-081f4ef7a95a" providerId="ADAL" clId="{BB5E4C56-1BC6-4F99-869F-3C65D70DDE49}" dt="2026-04-19T14:34:37.654" v="32" actId="26606"/>
          <ac:picMkLst>
            <pc:docMk/>
            <pc:sldMk cId="2322828787" sldId="271"/>
            <ac:picMk id="32" creationId="{5261E0EC-A983-4DF0-AF6B-CFFEA0192350}"/>
          </ac:picMkLst>
        </pc:picChg>
        <pc:picChg chg="add del">
          <ac:chgData name="Ibrahima Tall (2437090)" userId="21b39d91-7bf1-4ce7-b651-081f4ef7a95a" providerId="ADAL" clId="{BB5E4C56-1BC6-4F99-869F-3C65D70DDE49}" dt="2026-04-19T14:34:37.654" v="32" actId="26606"/>
          <ac:picMkLst>
            <pc:docMk/>
            <pc:sldMk cId="2322828787" sldId="271"/>
            <ac:picMk id="35" creationId="{367E268D-B340-41B0-B037-2F3FC25BC705}"/>
          </ac:picMkLst>
        </pc:picChg>
        <pc:picChg chg="add">
          <ac:chgData name="Ibrahima Tall (2437090)" userId="21b39d91-7bf1-4ce7-b651-081f4ef7a95a" providerId="ADAL" clId="{BB5E4C56-1BC6-4F99-869F-3C65D70DDE49}" dt="2026-04-19T14:33:55.601" v="30" actId="26606"/>
          <ac:picMkLst>
            <pc:docMk/>
            <pc:sldMk cId="2322828787" sldId="271"/>
            <ac:picMk id="36" creationId="{ABB0BCA0-9493-46B4-B955-8FBF0287306B}"/>
          </ac:picMkLst>
        </pc:picChg>
        <pc:picChg chg="add">
          <ac:chgData name="Ibrahima Tall (2437090)" userId="21b39d91-7bf1-4ce7-b651-081f4ef7a95a" providerId="ADAL" clId="{BB5E4C56-1BC6-4F99-869F-3C65D70DDE49}" dt="2026-04-19T14:34:37.654" v="32" actId="26606"/>
          <ac:picMkLst>
            <pc:docMk/>
            <pc:sldMk cId="2322828787" sldId="271"/>
            <ac:picMk id="42" creationId="{E77D5960-B3B3-4AE1-8BBD-3C55D906A615}"/>
          </ac:picMkLst>
        </pc:picChg>
        <pc:picChg chg="add">
          <ac:chgData name="Ibrahima Tall (2437090)" userId="21b39d91-7bf1-4ce7-b651-081f4ef7a95a" providerId="ADAL" clId="{BB5E4C56-1BC6-4F99-869F-3C65D70DDE49}" dt="2026-04-19T14:34:37.654" v="32" actId="26606"/>
          <ac:picMkLst>
            <pc:docMk/>
            <pc:sldMk cId="2322828787" sldId="271"/>
            <ac:picMk id="44" creationId="{9FB9CC80-2FAF-48FC-8450-4A57460F94B2}"/>
          </ac:picMkLst>
        </pc:picChg>
        <pc:picChg chg="add">
          <ac:chgData name="Ibrahima Tall (2437090)" userId="21b39d91-7bf1-4ce7-b651-081f4ef7a95a" providerId="ADAL" clId="{BB5E4C56-1BC6-4F99-869F-3C65D70DDE49}" dt="2026-04-19T14:34:37.654" v="32" actId="26606"/>
          <ac:picMkLst>
            <pc:docMk/>
            <pc:sldMk cId="2322828787" sldId="271"/>
            <ac:picMk id="50" creationId="{D29A925F-0B65-4C0C-901C-04FBEBDD5D99}"/>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6E3B8F-4567-473B-9626-4DA7437350B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CD20CBF-F63D-476E-B27F-DED6010507F3}">
      <dgm:prSet/>
      <dgm:spPr/>
      <dgm:t>
        <a:bodyPr/>
        <a:lstStyle/>
        <a:p>
          <a:r>
            <a:rPr lang="en-GB" b="1" dirty="0"/>
            <a:t>Strengths</a:t>
          </a:r>
          <a:endParaRPr lang="en-US" dirty="0"/>
        </a:p>
      </dgm:t>
    </dgm:pt>
    <dgm:pt modelId="{1A6DB45C-930B-4ACC-A68D-6E748EF8E03C}" type="parTrans" cxnId="{567E7758-7513-4098-AFB8-0D274BF717D4}">
      <dgm:prSet/>
      <dgm:spPr/>
      <dgm:t>
        <a:bodyPr/>
        <a:lstStyle/>
        <a:p>
          <a:endParaRPr lang="en-US"/>
        </a:p>
      </dgm:t>
    </dgm:pt>
    <dgm:pt modelId="{034E86BE-47EC-4EFE-8132-885A877C0726}" type="sibTrans" cxnId="{567E7758-7513-4098-AFB8-0D274BF717D4}">
      <dgm:prSet/>
      <dgm:spPr/>
      <dgm:t>
        <a:bodyPr/>
        <a:lstStyle/>
        <a:p>
          <a:endParaRPr lang="en-US"/>
        </a:p>
      </dgm:t>
    </dgm:pt>
    <dgm:pt modelId="{6CA764F0-D8E7-476F-99D5-72DA08C3557E}">
      <dgm:prSet/>
      <dgm:spPr/>
      <dgm:t>
        <a:bodyPr/>
        <a:lstStyle/>
        <a:p>
          <a:r>
            <a:rPr lang="en-GB"/>
            <a:t>Eco-friendly products and strong “green” branding </a:t>
          </a:r>
          <a:endParaRPr lang="en-US"/>
        </a:p>
      </dgm:t>
    </dgm:pt>
    <dgm:pt modelId="{88365E35-B000-4620-928B-0C7E37B15DB6}" type="parTrans" cxnId="{5AA7A611-E1CD-480D-B9B6-FA30D8A94635}">
      <dgm:prSet/>
      <dgm:spPr/>
      <dgm:t>
        <a:bodyPr/>
        <a:lstStyle/>
        <a:p>
          <a:endParaRPr lang="en-US"/>
        </a:p>
      </dgm:t>
    </dgm:pt>
    <dgm:pt modelId="{00305A8F-D650-4536-862B-099195D669F6}" type="sibTrans" cxnId="{5AA7A611-E1CD-480D-B9B6-FA30D8A94635}">
      <dgm:prSet/>
      <dgm:spPr/>
      <dgm:t>
        <a:bodyPr/>
        <a:lstStyle/>
        <a:p>
          <a:endParaRPr lang="en-US"/>
        </a:p>
      </dgm:t>
    </dgm:pt>
    <dgm:pt modelId="{0C8EB480-F33A-4A0D-A51F-9BC40E5952A1}">
      <dgm:prSet/>
      <dgm:spPr/>
      <dgm:t>
        <a:bodyPr/>
        <a:lstStyle/>
        <a:p>
          <a:r>
            <a:rPr lang="en-GB"/>
            <a:t>High customer loyalty from repeat pet grooming services </a:t>
          </a:r>
          <a:endParaRPr lang="en-US"/>
        </a:p>
      </dgm:t>
    </dgm:pt>
    <dgm:pt modelId="{5C7B334E-BF34-41EF-BC21-61AA226163D4}" type="parTrans" cxnId="{8E500139-8306-4A16-90F8-77790D6C4A53}">
      <dgm:prSet/>
      <dgm:spPr/>
      <dgm:t>
        <a:bodyPr/>
        <a:lstStyle/>
        <a:p>
          <a:endParaRPr lang="en-US"/>
        </a:p>
      </dgm:t>
    </dgm:pt>
    <dgm:pt modelId="{50E0A659-93F0-4EA6-8969-AE2F8CE678B5}" type="sibTrans" cxnId="{8E500139-8306-4A16-90F8-77790D6C4A53}">
      <dgm:prSet/>
      <dgm:spPr/>
      <dgm:t>
        <a:bodyPr/>
        <a:lstStyle/>
        <a:p>
          <a:endParaRPr lang="en-US"/>
        </a:p>
      </dgm:t>
    </dgm:pt>
    <dgm:pt modelId="{D0E051C3-54FA-46FA-BD4C-680F1B98ADB5}">
      <dgm:prSet/>
      <dgm:spPr/>
      <dgm:t>
        <a:bodyPr/>
        <a:lstStyle/>
        <a:p>
          <a:r>
            <a:rPr lang="en-GB" b="1"/>
            <a:t>Weaknesses</a:t>
          </a:r>
          <a:endParaRPr lang="en-US"/>
        </a:p>
      </dgm:t>
    </dgm:pt>
    <dgm:pt modelId="{1AEE2FC5-BEBA-4E01-9835-B1FF46E45BA6}" type="parTrans" cxnId="{83CB8BCE-D013-4CE2-BBB1-0732A484F4B4}">
      <dgm:prSet/>
      <dgm:spPr/>
      <dgm:t>
        <a:bodyPr/>
        <a:lstStyle/>
        <a:p>
          <a:endParaRPr lang="en-US"/>
        </a:p>
      </dgm:t>
    </dgm:pt>
    <dgm:pt modelId="{FCAD1A73-12E6-4969-8BB7-D8AADC06BC30}" type="sibTrans" cxnId="{83CB8BCE-D013-4CE2-BBB1-0732A484F4B4}">
      <dgm:prSet/>
      <dgm:spPr/>
      <dgm:t>
        <a:bodyPr/>
        <a:lstStyle/>
        <a:p>
          <a:endParaRPr lang="en-US"/>
        </a:p>
      </dgm:t>
    </dgm:pt>
    <dgm:pt modelId="{A5751766-776F-4986-8C11-1A6F3A326774}">
      <dgm:prSet/>
      <dgm:spPr/>
      <dgm:t>
        <a:bodyPr/>
        <a:lstStyle/>
        <a:p>
          <a:r>
            <a:rPr lang="en-GB"/>
            <a:t>Higher costs due to sustainable products </a:t>
          </a:r>
          <a:endParaRPr lang="en-US"/>
        </a:p>
      </dgm:t>
    </dgm:pt>
    <dgm:pt modelId="{73E1AB76-93FF-40C5-B340-2DECF0AE97E4}" type="parTrans" cxnId="{14CC0A2C-EBF9-4582-9C7C-A332E98DB413}">
      <dgm:prSet/>
      <dgm:spPr/>
      <dgm:t>
        <a:bodyPr/>
        <a:lstStyle/>
        <a:p>
          <a:endParaRPr lang="en-US"/>
        </a:p>
      </dgm:t>
    </dgm:pt>
    <dgm:pt modelId="{B3B9C94B-8819-4D55-808E-D77B6D9C1DCC}" type="sibTrans" cxnId="{14CC0A2C-EBF9-4582-9C7C-A332E98DB413}">
      <dgm:prSet/>
      <dgm:spPr/>
      <dgm:t>
        <a:bodyPr/>
        <a:lstStyle/>
        <a:p>
          <a:endParaRPr lang="en-US"/>
        </a:p>
      </dgm:t>
    </dgm:pt>
    <dgm:pt modelId="{38054CE4-6881-40A6-B14C-AECEDB90454E}">
      <dgm:prSet/>
      <dgm:spPr/>
      <dgm:t>
        <a:bodyPr/>
        <a:lstStyle/>
        <a:p>
          <a:r>
            <a:rPr lang="en-GB"/>
            <a:t>Limited capacity because grooming is time-intensive </a:t>
          </a:r>
          <a:endParaRPr lang="en-US"/>
        </a:p>
      </dgm:t>
    </dgm:pt>
    <dgm:pt modelId="{BB0BACF5-AACE-4151-A8AB-1547E3C4CDF0}" type="parTrans" cxnId="{149CEC56-BADA-4BA7-820B-28DE67B2381F}">
      <dgm:prSet/>
      <dgm:spPr/>
      <dgm:t>
        <a:bodyPr/>
        <a:lstStyle/>
        <a:p>
          <a:endParaRPr lang="en-US"/>
        </a:p>
      </dgm:t>
    </dgm:pt>
    <dgm:pt modelId="{4AE0CB0B-DECA-43EC-8302-ABDEDC98951A}" type="sibTrans" cxnId="{149CEC56-BADA-4BA7-820B-28DE67B2381F}">
      <dgm:prSet/>
      <dgm:spPr/>
      <dgm:t>
        <a:bodyPr/>
        <a:lstStyle/>
        <a:p>
          <a:endParaRPr lang="en-US"/>
        </a:p>
      </dgm:t>
    </dgm:pt>
    <dgm:pt modelId="{06F8ADDA-64CC-46A4-9183-FEA6C6A17613}">
      <dgm:prSet/>
      <dgm:spPr/>
      <dgm:t>
        <a:bodyPr/>
        <a:lstStyle/>
        <a:p>
          <a:r>
            <a:rPr lang="en-GB" b="1"/>
            <a:t>Opportunities</a:t>
          </a:r>
          <a:endParaRPr lang="en-US"/>
        </a:p>
      </dgm:t>
    </dgm:pt>
    <dgm:pt modelId="{58C537E7-FC45-4E65-B329-867D82A0D726}" type="parTrans" cxnId="{C0AE93DB-42FA-48D8-AC0A-21CFBEA6899E}">
      <dgm:prSet/>
      <dgm:spPr/>
      <dgm:t>
        <a:bodyPr/>
        <a:lstStyle/>
        <a:p>
          <a:endParaRPr lang="en-US"/>
        </a:p>
      </dgm:t>
    </dgm:pt>
    <dgm:pt modelId="{12DEE5F9-572C-446A-9215-732935C54A11}" type="sibTrans" cxnId="{C0AE93DB-42FA-48D8-AC0A-21CFBEA6899E}">
      <dgm:prSet/>
      <dgm:spPr/>
      <dgm:t>
        <a:bodyPr/>
        <a:lstStyle/>
        <a:p>
          <a:endParaRPr lang="en-US"/>
        </a:p>
      </dgm:t>
    </dgm:pt>
    <dgm:pt modelId="{43F94614-E59C-49EE-85FE-1D8EC49D972E}">
      <dgm:prSet/>
      <dgm:spPr/>
      <dgm:t>
        <a:bodyPr/>
        <a:lstStyle/>
        <a:p>
          <a:r>
            <a:rPr lang="en-GB"/>
            <a:t>Expansion into services like mobile grooming or spa treatments </a:t>
          </a:r>
          <a:endParaRPr lang="en-US"/>
        </a:p>
      </dgm:t>
    </dgm:pt>
    <dgm:pt modelId="{D71AEC49-6EC6-4D91-AEE1-891C2E3A67DF}" type="parTrans" cxnId="{F6955EA4-687C-47FD-B526-3FE06D7CD76D}">
      <dgm:prSet/>
      <dgm:spPr/>
      <dgm:t>
        <a:bodyPr/>
        <a:lstStyle/>
        <a:p>
          <a:endParaRPr lang="en-US"/>
        </a:p>
      </dgm:t>
    </dgm:pt>
    <dgm:pt modelId="{CA022D69-2DE2-4502-A543-D004CC47A59D}" type="sibTrans" cxnId="{F6955EA4-687C-47FD-B526-3FE06D7CD76D}">
      <dgm:prSet/>
      <dgm:spPr/>
      <dgm:t>
        <a:bodyPr/>
        <a:lstStyle/>
        <a:p>
          <a:endParaRPr lang="en-US"/>
        </a:p>
      </dgm:t>
    </dgm:pt>
    <dgm:pt modelId="{974676E9-C781-4C85-9252-9DA5DBC10B28}">
      <dgm:prSet/>
      <dgm:spPr/>
      <dgm:t>
        <a:bodyPr/>
        <a:lstStyle/>
        <a:p>
          <a:r>
            <a:rPr lang="en-GB"/>
            <a:t>Growing demand for environmentally friendly businesses </a:t>
          </a:r>
          <a:endParaRPr lang="en-US"/>
        </a:p>
      </dgm:t>
    </dgm:pt>
    <dgm:pt modelId="{32434D2A-3D00-4392-9978-B9F69A9E7520}" type="parTrans" cxnId="{49B43F51-EAA0-467C-819F-DE4861715564}">
      <dgm:prSet/>
      <dgm:spPr/>
      <dgm:t>
        <a:bodyPr/>
        <a:lstStyle/>
        <a:p>
          <a:endParaRPr lang="en-US"/>
        </a:p>
      </dgm:t>
    </dgm:pt>
    <dgm:pt modelId="{4FA70D8B-4657-41C2-9FCC-95486BC271C0}" type="sibTrans" cxnId="{49B43F51-EAA0-467C-819F-DE4861715564}">
      <dgm:prSet/>
      <dgm:spPr/>
      <dgm:t>
        <a:bodyPr/>
        <a:lstStyle/>
        <a:p>
          <a:endParaRPr lang="en-US"/>
        </a:p>
      </dgm:t>
    </dgm:pt>
    <dgm:pt modelId="{9594A3FD-689B-4466-8DB9-6895A6B98E9D}">
      <dgm:prSet/>
      <dgm:spPr/>
      <dgm:t>
        <a:bodyPr/>
        <a:lstStyle/>
        <a:p>
          <a:r>
            <a:rPr lang="en-GB" b="1"/>
            <a:t>Threats</a:t>
          </a:r>
          <a:endParaRPr lang="en-US"/>
        </a:p>
      </dgm:t>
    </dgm:pt>
    <dgm:pt modelId="{0B2F9704-7CC2-4CC7-B56E-CAEB840F2E2A}" type="parTrans" cxnId="{86178142-5C28-435B-AABC-4E5D559BE3DB}">
      <dgm:prSet/>
      <dgm:spPr/>
      <dgm:t>
        <a:bodyPr/>
        <a:lstStyle/>
        <a:p>
          <a:endParaRPr lang="en-US"/>
        </a:p>
      </dgm:t>
    </dgm:pt>
    <dgm:pt modelId="{10CD5F09-4FF8-460A-AC76-D38F6507AE48}" type="sibTrans" cxnId="{86178142-5C28-435B-AABC-4E5D559BE3DB}">
      <dgm:prSet/>
      <dgm:spPr/>
      <dgm:t>
        <a:bodyPr/>
        <a:lstStyle/>
        <a:p>
          <a:endParaRPr lang="en-US"/>
        </a:p>
      </dgm:t>
    </dgm:pt>
    <dgm:pt modelId="{26C5D913-2FBB-407A-A998-7753DBDCF279}">
      <dgm:prSet/>
      <dgm:spPr/>
      <dgm:t>
        <a:bodyPr/>
        <a:lstStyle/>
        <a:p>
          <a:r>
            <a:rPr lang="en-GB"/>
            <a:t>Strong competition from cheaper or established groomers </a:t>
          </a:r>
          <a:endParaRPr lang="en-US"/>
        </a:p>
      </dgm:t>
    </dgm:pt>
    <dgm:pt modelId="{722E8196-F6D6-4F82-A349-85F6E8DCBF1F}" type="parTrans" cxnId="{723A3E83-6C66-4032-8F7C-9157777E3237}">
      <dgm:prSet/>
      <dgm:spPr/>
      <dgm:t>
        <a:bodyPr/>
        <a:lstStyle/>
        <a:p>
          <a:endParaRPr lang="en-US"/>
        </a:p>
      </dgm:t>
    </dgm:pt>
    <dgm:pt modelId="{E81ADA1E-0842-4A8E-9E5B-787B48F21DD6}" type="sibTrans" cxnId="{723A3E83-6C66-4032-8F7C-9157777E3237}">
      <dgm:prSet/>
      <dgm:spPr/>
      <dgm:t>
        <a:bodyPr/>
        <a:lstStyle/>
        <a:p>
          <a:endParaRPr lang="en-US"/>
        </a:p>
      </dgm:t>
    </dgm:pt>
    <dgm:pt modelId="{F33A4442-EA12-4639-846B-F19875DCB986}">
      <dgm:prSet/>
      <dgm:spPr/>
      <dgm:t>
        <a:bodyPr/>
        <a:lstStyle/>
        <a:p>
          <a:r>
            <a:rPr lang="en-GB"/>
            <a:t>Economic downturn reducing spending on pet grooming</a:t>
          </a:r>
          <a:endParaRPr lang="en-US"/>
        </a:p>
      </dgm:t>
    </dgm:pt>
    <dgm:pt modelId="{3AC257A4-51D7-4C78-B1EC-D63ED1FA1305}" type="parTrans" cxnId="{46A15736-5405-4CA6-A7C8-740DBBB24C11}">
      <dgm:prSet/>
      <dgm:spPr/>
      <dgm:t>
        <a:bodyPr/>
        <a:lstStyle/>
        <a:p>
          <a:endParaRPr lang="en-US"/>
        </a:p>
      </dgm:t>
    </dgm:pt>
    <dgm:pt modelId="{56E83073-CB09-4F3E-AE94-23EE626C01A7}" type="sibTrans" cxnId="{46A15736-5405-4CA6-A7C8-740DBBB24C11}">
      <dgm:prSet/>
      <dgm:spPr/>
      <dgm:t>
        <a:bodyPr/>
        <a:lstStyle/>
        <a:p>
          <a:endParaRPr lang="en-US"/>
        </a:p>
      </dgm:t>
    </dgm:pt>
    <dgm:pt modelId="{59E6DB80-317E-4F0F-A5FE-BB1152AAEAD7}" type="pres">
      <dgm:prSet presAssocID="{E66E3B8F-4567-473B-9626-4DA7437350BD}" presName="vert0" presStyleCnt="0">
        <dgm:presLayoutVars>
          <dgm:dir/>
          <dgm:animOne val="branch"/>
          <dgm:animLvl val="lvl"/>
        </dgm:presLayoutVars>
      </dgm:prSet>
      <dgm:spPr/>
    </dgm:pt>
    <dgm:pt modelId="{49C14311-D0EB-4A48-AF5A-1E9DB898B094}" type="pres">
      <dgm:prSet presAssocID="{6CD20CBF-F63D-476E-B27F-DED6010507F3}" presName="thickLine" presStyleLbl="alignNode1" presStyleIdx="0" presStyleCnt="12"/>
      <dgm:spPr/>
    </dgm:pt>
    <dgm:pt modelId="{3D50561D-740B-432F-B6BE-E0D312C00F59}" type="pres">
      <dgm:prSet presAssocID="{6CD20CBF-F63D-476E-B27F-DED6010507F3}" presName="horz1" presStyleCnt="0"/>
      <dgm:spPr/>
    </dgm:pt>
    <dgm:pt modelId="{11091E76-FB62-4581-AEF6-75F45B851C7D}" type="pres">
      <dgm:prSet presAssocID="{6CD20CBF-F63D-476E-B27F-DED6010507F3}" presName="tx1" presStyleLbl="revTx" presStyleIdx="0" presStyleCnt="12"/>
      <dgm:spPr/>
    </dgm:pt>
    <dgm:pt modelId="{17D05FA5-3349-4F3F-A32F-F6BAB1CBDAA4}" type="pres">
      <dgm:prSet presAssocID="{6CD20CBF-F63D-476E-B27F-DED6010507F3}" presName="vert1" presStyleCnt="0"/>
      <dgm:spPr/>
    </dgm:pt>
    <dgm:pt modelId="{FC9E3D59-D36F-4DDD-87FA-209E5647E2C7}" type="pres">
      <dgm:prSet presAssocID="{6CA764F0-D8E7-476F-99D5-72DA08C3557E}" presName="thickLine" presStyleLbl="alignNode1" presStyleIdx="1" presStyleCnt="12"/>
      <dgm:spPr/>
    </dgm:pt>
    <dgm:pt modelId="{89AE678E-9046-4AD2-A587-3EAB2347AF7F}" type="pres">
      <dgm:prSet presAssocID="{6CA764F0-D8E7-476F-99D5-72DA08C3557E}" presName="horz1" presStyleCnt="0"/>
      <dgm:spPr/>
    </dgm:pt>
    <dgm:pt modelId="{3C726E96-3A26-49E7-9477-2259590147E1}" type="pres">
      <dgm:prSet presAssocID="{6CA764F0-D8E7-476F-99D5-72DA08C3557E}" presName="tx1" presStyleLbl="revTx" presStyleIdx="1" presStyleCnt="12"/>
      <dgm:spPr/>
    </dgm:pt>
    <dgm:pt modelId="{7FEA6DBB-B0BF-41D8-9F97-E8B97A3D4285}" type="pres">
      <dgm:prSet presAssocID="{6CA764F0-D8E7-476F-99D5-72DA08C3557E}" presName="vert1" presStyleCnt="0"/>
      <dgm:spPr/>
    </dgm:pt>
    <dgm:pt modelId="{04E36FEC-EE78-4ECE-813D-30FC3C427C4B}" type="pres">
      <dgm:prSet presAssocID="{0C8EB480-F33A-4A0D-A51F-9BC40E5952A1}" presName="thickLine" presStyleLbl="alignNode1" presStyleIdx="2" presStyleCnt="12"/>
      <dgm:spPr/>
    </dgm:pt>
    <dgm:pt modelId="{1C9689A9-43AA-4B5F-934D-58FCEB4589F3}" type="pres">
      <dgm:prSet presAssocID="{0C8EB480-F33A-4A0D-A51F-9BC40E5952A1}" presName="horz1" presStyleCnt="0"/>
      <dgm:spPr/>
    </dgm:pt>
    <dgm:pt modelId="{A8C3B542-CD91-4626-99E4-6615BB7977CC}" type="pres">
      <dgm:prSet presAssocID="{0C8EB480-F33A-4A0D-A51F-9BC40E5952A1}" presName="tx1" presStyleLbl="revTx" presStyleIdx="2" presStyleCnt="12"/>
      <dgm:spPr/>
    </dgm:pt>
    <dgm:pt modelId="{831CE5FC-CD6F-49F1-8A29-9DA790179341}" type="pres">
      <dgm:prSet presAssocID="{0C8EB480-F33A-4A0D-A51F-9BC40E5952A1}" presName="vert1" presStyleCnt="0"/>
      <dgm:spPr/>
    </dgm:pt>
    <dgm:pt modelId="{B10BC68A-CFBA-4135-8133-A444D9900DE2}" type="pres">
      <dgm:prSet presAssocID="{D0E051C3-54FA-46FA-BD4C-680F1B98ADB5}" presName="thickLine" presStyleLbl="alignNode1" presStyleIdx="3" presStyleCnt="12"/>
      <dgm:spPr/>
    </dgm:pt>
    <dgm:pt modelId="{44CCFD31-AFC1-44A8-8497-A46AE69C6256}" type="pres">
      <dgm:prSet presAssocID="{D0E051C3-54FA-46FA-BD4C-680F1B98ADB5}" presName="horz1" presStyleCnt="0"/>
      <dgm:spPr/>
    </dgm:pt>
    <dgm:pt modelId="{BDE54D4E-595B-480B-BD6C-D38E287CC58E}" type="pres">
      <dgm:prSet presAssocID="{D0E051C3-54FA-46FA-BD4C-680F1B98ADB5}" presName="tx1" presStyleLbl="revTx" presStyleIdx="3" presStyleCnt="12"/>
      <dgm:spPr/>
    </dgm:pt>
    <dgm:pt modelId="{26DDBFDC-ED67-449F-87D7-E13D0BF34433}" type="pres">
      <dgm:prSet presAssocID="{D0E051C3-54FA-46FA-BD4C-680F1B98ADB5}" presName="vert1" presStyleCnt="0"/>
      <dgm:spPr/>
    </dgm:pt>
    <dgm:pt modelId="{7540E0DE-931A-4D0D-AE40-18A5ED15D27A}" type="pres">
      <dgm:prSet presAssocID="{A5751766-776F-4986-8C11-1A6F3A326774}" presName="thickLine" presStyleLbl="alignNode1" presStyleIdx="4" presStyleCnt="12"/>
      <dgm:spPr/>
    </dgm:pt>
    <dgm:pt modelId="{CDF61FD1-1BE3-4AA7-BE43-3A44B52362CD}" type="pres">
      <dgm:prSet presAssocID="{A5751766-776F-4986-8C11-1A6F3A326774}" presName="horz1" presStyleCnt="0"/>
      <dgm:spPr/>
    </dgm:pt>
    <dgm:pt modelId="{FE762530-9ED8-4CFB-A8C4-750C2E5902A6}" type="pres">
      <dgm:prSet presAssocID="{A5751766-776F-4986-8C11-1A6F3A326774}" presName="tx1" presStyleLbl="revTx" presStyleIdx="4" presStyleCnt="12"/>
      <dgm:spPr/>
    </dgm:pt>
    <dgm:pt modelId="{7B5182F5-C422-40BD-9FDE-FA03FF60A344}" type="pres">
      <dgm:prSet presAssocID="{A5751766-776F-4986-8C11-1A6F3A326774}" presName="vert1" presStyleCnt="0"/>
      <dgm:spPr/>
    </dgm:pt>
    <dgm:pt modelId="{CF689073-068A-4C3C-B347-E7D13DEEE0C6}" type="pres">
      <dgm:prSet presAssocID="{38054CE4-6881-40A6-B14C-AECEDB90454E}" presName="thickLine" presStyleLbl="alignNode1" presStyleIdx="5" presStyleCnt="12"/>
      <dgm:spPr/>
    </dgm:pt>
    <dgm:pt modelId="{127C00A4-CC54-4977-BA38-0F6F4E3C38A6}" type="pres">
      <dgm:prSet presAssocID="{38054CE4-6881-40A6-B14C-AECEDB90454E}" presName="horz1" presStyleCnt="0"/>
      <dgm:spPr/>
    </dgm:pt>
    <dgm:pt modelId="{4AF62E2E-A830-4CB8-8838-911448ED35CF}" type="pres">
      <dgm:prSet presAssocID="{38054CE4-6881-40A6-B14C-AECEDB90454E}" presName="tx1" presStyleLbl="revTx" presStyleIdx="5" presStyleCnt="12"/>
      <dgm:spPr/>
    </dgm:pt>
    <dgm:pt modelId="{176BBF89-DB2E-47F7-AD14-E89C20CB0808}" type="pres">
      <dgm:prSet presAssocID="{38054CE4-6881-40A6-B14C-AECEDB90454E}" presName="vert1" presStyleCnt="0"/>
      <dgm:spPr/>
    </dgm:pt>
    <dgm:pt modelId="{EC7AF812-A098-4C68-B804-2B67CC7AB249}" type="pres">
      <dgm:prSet presAssocID="{06F8ADDA-64CC-46A4-9183-FEA6C6A17613}" presName="thickLine" presStyleLbl="alignNode1" presStyleIdx="6" presStyleCnt="12"/>
      <dgm:spPr/>
    </dgm:pt>
    <dgm:pt modelId="{3E1F5994-8943-429E-879E-147F3FE2211E}" type="pres">
      <dgm:prSet presAssocID="{06F8ADDA-64CC-46A4-9183-FEA6C6A17613}" presName="horz1" presStyleCnt="0"/>
      <dgm:spPr/>
    </dgm:pt>
    <dgm:pt modelId="{0351F1A6-339A-4C10-8E09-43C1F44417CE}" type="pres">
      <dgm:prSet presAssocID="{06F8ADDA-64CC-46A4-9183-FEA6C6A17613}" presName="tx1" presStyleLbl="revTx" presStyleIdx="6" presStyleCnt="12"/>
      <dgm:spPr/>
    </dgm:pt>
    <dgm:pt modelId="{BD06A808-AAF7-4168-9094-5F867953F35F}" type="pres">
      <dgm:prSet presAssocID="{06F8ADDA-64CC-46A4-9183-FEA6C6A17613}" presName="vert1" presStyleCnt="0"/>
      <dgm:spPr/>
    </dgm:pt>
    <dgm:pt modelId="{82744FAE-801B-4F86-8AF0-1C16254A9651}" type="pres">
      <dgm:prSet presAssocID="{43F94614-E59C-49EE-85FE-1D8EC49D972E}" presName="thickLine" presStyleLbl="alignNode1" presStyleIdx="7" presStyleCnt="12"/>
      <dgm:spPr/>
    </dgm:pt>
    <dgm:pt modelId="{D50219DF-B051-4F5B-933B-ACE7BE04E929}" type="pres">
      <dgm:prSet presAssocID="{43F94614-E59C-49EE-85FE-1D8EC49D972E}" presName="horz1" presStyleCnt="0"/>
      <dgm:spPr/>
    </dgm:pt>
    <dgm:pt modelId="{4C757DCC-059D-4B2C-B7FD-F80CDF772D2D}" type="pres">
      <dgm:prSet presAssocID="{43F94614-E59C-49EE-85FE-1D8EC49D972E}" presName="tx1" presStyleLbl="revTx" presStyleIdx="7" presStyleCnt="12"/>
      <dgm:spPr/>
    </dgm:pt>
    <dgm:pt modelId="{6DEB66DE-BBB4-48E6-852D-214B5E5FEBBC}" type="pres">
      <dgm:prSet presAssocID="{43F94614-E59C-49EE-85FE-1D8EC49D972E}" presName="vert1" presStyleCnt="0"/>
      <dgm:spPr/>
    </dgm:pt>
    <dgm:pt modelId="{611187BA-9400-4783-89CB-5C9EC439EF45}" type="pres">
      <dgm:prSet presAssocID="{974676E9-C781-4C85-9252-9DA5DBC10B28}" presName="thickLine" presStyleLbl="alignNode1" presStyleIdx="8" presStyleCnt="12"/>
      <dgm:spPr/>
    </dgm:pt>
    <dgm:pt modelId="{95F87E1C-C9E4-40F7-90C9-E39A17B72CF5}" type="pres">
      <dgm:prSet presAssocID="{974676E9-C781-4C85-9252-9DA5DBC10B28}" presName="horz1" presStyleCnt="0"/>
      <dgm:spPr/>
    </dgm:pt>
    <dgm:pt modelId="{CE5E5111-03E3-49F5-92BA-6720348257A3}" type="pres">
      <dgm:prSet presAssocID="{974676E9-C781-4C85-9252-9DA5DBC10B28}" presName="tx1" presStyleLbl="revTx" presStyleIdx="8" presStyleCnt="12"/>
      <dgm:spPr/>
    </dgm:pt>
    <dgm:pt modelId="{50D3B74B-77D9-430F-ACE8-0EBE12B1BCF8}" type="pres">
      <dgm:prSet presAssocID="{974676E9-C781-4C85-9252-9DA5DBC10B28}" presName="vert1" presStyleCnt="0"/>
      <dgm:spPr/>
    </dgm:pt>
    <dgm:pt modelId="{BDA8220A-EA24-470C-8738-B787E1CF8346}" type="pres">
      <dgm:prSet presAssocID="{9594A3FD-689B-4466-8DB9-6895A6B98E9D}" presName="thickLine" presStyleLbl="alignNode1" presStyleIdx="9" presStyleCnt="12"/>
      <dgm:spPr/>
    </dgm:pt>
    <dgm:pt modelId="{1FE461F8-A44C-4249-8867-38587438534C}" type="pres">
      <dgm:prSet presAssocID="{9594A3FD-689B-4466-8DB9-6895A6B98E9D}" presName="horz1" presStyleCnt="0"/>
      <dgm:spPr/>
    </dgm:pt>
    <dgm:pt modelId="{5CF2CDAB-0968-4237-BCBE-CA4162EE20EC}" type="pres">
      <dgm:prSet presAssocID="{9594A3FD-689B-4466-8DB9-6895A6B98E9D}" presName="tx1" presStyleLbl="revTx" presStyleIdx="9" presStyleCnt="12"/>
      <dgm:spPr/>
    </dgm:pt>
    <dgm:pt modelId="{F7D075EE-2826-49BF-BEA8-9251B9E8C380}" type="pres">
      <dgm:prSet presAssocID="{9594A3FD-689B-4466-8DB9-6895A6B98E9D}" presName="vert1" presStyleCnt="0"/>
      <dgm:spPr/>
    </dgm:pt>
    <dgm:pt modelId="{E9807049-A8B4-41BA-B327-E2FC1535B9F4}" type="pres">
      <dgm:prSet presAssocID="{26C5D913-2FBB-407A-A998-7753DBDCF279}" presName="thickLine" presStyleLbl="alignNode1" presStyleIdx="10" presStyleCnt="12"/>
      <dgm:spPr/>
    </dgm:pt>
    <dgm:pt modelId="{0E2D3D87-FE6D-4530-8D09-50D8834FDC51}" type="pres">
      <dgm:prSet presAssocID="{26C5D913-2FBB-407A-A998-7753DBDCF279}" presName="horz1" presStyleCnt="0"/>
      <dgm:spPr/>
    </dgm:pt>
    <dgm:pt modelId="{880054F4-1BC6-4F82-B0E3-AF810431C08E}" type="pres">
      <dgm:prSet presAssocID="{26C5D913-2FBB-407A-A998-7753DBDCF279}" presName="tx1" presStyleLbl="revTx" presStyleIdx="10" presStyleCnt="12"/>
      <dgm:spPr/>
    </dgm:pt>
    <dgm:pt modelId="{CBA3AB5B-E709-4C28-8709-BF11DEBFD9C9}" type="pres">
      <dgm:prSet presAssocID="{26C5D913-2FBB-407A-A998-7753DBDCF279}" presName="vert1" presStyleCnt="0"/>
      <dgm:spPr/>
    </dgm:pt>
    <dgm:pt modelId="{EB434BC7-299F-4DD3-A2F5-08D8C5A4CF82}" type="pres">
      <dgm:prSet presAssocID="{F33A4442-EA12-4639-846B-F19875DCB986}" presName="thickLine" presStyleLbl="alignNode1" presStyleIdx="11" presStyleCnt="12"/>
      <dgm:spPr/>
    </dgm:pt>
    <dgm:pt modelId="{D15B338F-9685-4D2F-B53F-4FD3AFE7FD12}" type="pres">
      <dgm:prSet presAssocID="{F33A4442-EA12-4639-846B-F19875DCB986}" presName="horz1" presStyleCnt="0"/>
      <dgm:spPr/>
    </dgm:pt>
    <dgm:pt modelId="{B73D79CE-DDC7-44FC-8731-1ACDB945EA28}" type="pres">
      <dgm:prSet presAssocID="{F33A4442-EA12-4639-846B-F19875DCB986}" presName="tx1" presStyleLbl="revTx" presStyleIdx="11" presStyleCnt="12"/>
      <dgm:spPr/>
    </dgm:pt>
    <dgm:pt modelId="{B354D18C-D2D0-4259-8C3B-CE9C30A8142A}" type="pres">
      <dgm:prSet presAssocID="{F33A4442-EA12-4639-846B-F19875DCB986}" presName="vert1" presStyleCnt="0"/>
      <dgm:spPr/>
    </dgm:pt>
  </dgm:ptLst>
  <dgm:cxnLst>
    <dgm:cxn modelId="{CD762204-F7DE-41C4-843F-20DD257A17DD}" type="presOf" srcId="{43F94614-E59C-49EE-85FE-1D8EC49D972E}" destId="{4C757DCC-059D-4B2C-B7FD-F80CDF772D2D}" srcOrd="0" destOrd="0" presId="urn:microsoft.com/office/officeart/2008/layout/LinedList"/>
    <dgm:cxn modelId="{8CE3710D-326E-4456-B2F8-D1AA6E23ECFE}" type="presOf" srcId="{38054CE4-6881-40A6-B14C-AECEDB90454E}" destId="{4AF62E2E-A830-4CB8-8838-911448ED35CF}" srcOrd="0" destOrd="0" presId="urn:microsoft.com/office/officeart/2008/layout/LinedList"/>
    <dgm:cxn modelId="{5AA7A611-E1CD-480D-B9B6-FA30D8A94635}" srcId="{E66E3B8F-4567-473B-9626-4DA7437350BD}" destId="{6CA764F0-D8E7-476F-99D5-72DA08C3557E}" srcOrd="1" destOrd="0" parTransId="{88365E35-B000-4620-928B-0C7E37B15DB6}" sibTransId="{00305A8F-D650-4536-862B-099195D669F6}"/>
    <dgm:cxn modelId="{B4D21025-72AA-4F92-BE51-8A9F66B0F887}" type="presOf" srcId="{6CA764F0-D8E7-476F-99D5-72DA08C3557E}" destId="{3C726E96-3A26-49E7-9477-2259590147E1}" srcOrd="0" destOrd="0" presId="urn:microsoft.com/office/officeart/2008/layout/LinedList"/>
    <dgm:cxn modelId="{14CC0A2C-EBF9-4582-9C7C-A332E98DB413}" srcId="{E66E3B8F-4567-473B-9626-4DA7437350BD}" destId="{A5751766-776F-4986-8C11-1A6F3A326774}" srcOrd="4" destOrd="0" parTransId="{73E1AB76-93FF-40C5-B340-2DECF0AE97E4}" sibTransId="{B3B9C94B-8819-4D55-808E-D77B6D9C1DCC}"/>
    <dgm:cxn modelId="{46A15736-5405-4CA6-A7C8-740DBBB24C11}" srcId="{E66E3B8F-4567-473B-9626-4DA7437350BD}" destId="{F33A4442-EA12-4639-846B-F19875DCB986}" srcOrd="11" destOrd="0" parTransId="{3AC257A4-51D7-4C78-B1EC-D63ED1FA1305}" sibTransId="{56E83073-CB09-4F3E-AE94-23EE626C01A7}"/>
    <dgm:cxn modelId="{8E500139-8306-4A16-90F8-77790D6C4A53}" srcId="{E66E3B8F-4567-473B-9626-4DA7437350BD}" destId="{0C8EB480-F33A-4A0D-A51F-9BC40E5952A1}" srcOrd="2" destOrd="0" parTransId="{5C7B334E-BF34-41EF-BC21-61AA226163D4}" sibTransId="{50E0A659-93F0-4EA6-8969-AE2F8CE678B5}"/>
    <dgm:cxn modelId="{C82E583B-CEA7-419A-B84F-BCB1F1E4BD15}" type="presOf" srcId="{D0E051C3-54FA-46FA-BD4C-680F1B98ADB5}" destId="{BDE54D4E-595B-480B-BD6C-D38E287CC58E}" srcOrd="0" destOrd="0" presId="urn:microsoft.com/office/officeart/2008/layout/LinedList"/>
    <dgm:cxn modelId="{67063C5B-5324-46A5-949D-A8D2D432160A}" type="presOf" srcId="{06F8ADDA-64CC-46A4-9183-FEA6C6A17613}" destId="{0351F1A6-339A-4C10-8E09-43C1F44417CE}" srcOrd="0" destOrd="0" presId="urn:microsoft.com/office/officeart/2008/layout/LinedList"/>
    <dgm:cxn modelId="{86178142-5C28-435B-AABC-4E5D559BE3DB}" srcId="{E66E3B8F-4567-473B-9626-4DA7437350BD}" destId="{9594A3FD-689B-4466-8DB9-6895A6B98E9D}" srcOrd="9" destOrd="0" parTransId="{0B2F9704-7CC2-4CC7-B56E-CAEB840F2E2A}" sibTransId="{10CD5F09-4FF8-460A-AC76-D38F6507AE48}"/>
    <dgm:cxn modelId="{DFFEB568-74BB-4076-AA03-4631D8BB4DA6}" type="presOf" srcId="{A5751766-776F-4986-8C11-1A6F3A326774}" destId="{FE762530-9ED8-4CFB-A8C4-750C2E5902A6}" srcOrd="0" destOrd="0" presId="urn:microsoft.com/office/officeart/2008/layout/LinedList"/>
    <dgm:cxn modelId="{49B43F51-EAA0-467C-819F-DE4861715564}" srcId="{E66E3B8F-4567-473B-9626-4DA7437350BD}" destId="{974676E9-C781-4C85-9252-9DA5DBC10B28}" srcOrd="8" destOrd="0" parTransId="{32434D2A-3D00-4392-9978-B9F69A9E7520}" sibTransId="{4FA70D8B-4657-41C2-9FCC-95486BC271C0}"/>
    <dgm:cxn modelId="{149CEC56-BADA-4BA7-820B-28DE67B2381F}" srcId="{E66E3B8F-4567-473B-9626-4DA7437350BD}" destId="{38054CE4-6881-40A6-B14C-AECEDB90454E}" srcOrd="5" destOrd="0" parTransId="{BB0BACF5-AACE-4151-A8AB-1547E3C4CDF0}" sibTransId="{4AE0CB0B-DECA-43EC-8302-ABDEDC98951A}"/>
    <dgm:cxn modelId="{567E7758-7513-4098-AFB8-0D274BF717D4}" srcId="{E66E3B8F-4567-473B-9626-4DA7437350BD}" destId="{6CD20CBF-F63D-476E-B27F-DED6010507F3}" srcOrd="0" destOrd="0" parTransId="{1A6DB45C-930B-4ACC-A68D-6E748EF8E03C}" sibTransId="{034E86BE-47EC-4EFE-8132-885A877C0726}"/>
    <dgm:cxn modelId="{A740A559-B983-4215-B1B5-6EA3EA53BDE6}" type="presOf" srcId="{974676E9-C781-4C85-9252-9DA5DBC10B28}" destId="{CE5E5111-03E3-49F5-92BA-6720348257A3}" srcOrd="0" destOrd="0" presId="urn:microsoft.com/office/officeart/2008/layout/LinedList"/>
    <dgm:cxn modelId="{A95C4A82-6CFC-401B-94C8-63187A762D16}" type="presOf" srcId="{6CD20CBF-F63D-476E-B27F-DED6010507F3}" destId="{11091E76-FB62-4581-AEF6-75F45B851C7D}" srcOrd="0" destOrd="0" presId="urn:microsoft.com/office/officeart/2008/layout/LinedList"/>
    <dgm:cxn modelId="{723A3E83-6C66-4032-8F7C-9157777E3237}" srcId="{E66E3B8F-4567-473B-9626-4DA7437350BD}" destId="{26C5D913-2FBB-407A-A998-7753DBDCF279}" srcOrd="10" destOrd="0" parTransId="{722E8196-F6D6-4F82-A349-85F6E8DCBF1F}" sibTransId="{E81ADA1E-0842-4A8E-9E5B-787B48F21DD6}"/>
    <dgm:cxn modelId="{9730348B-9A8B-4492-B831-5836DEF49D56}" type="presOf" srcId="{9594A3FD-689B-4466-8DB9-6895A6B98E9D}" destId="{5CF2CDAB-0968-4237-BCBE-CA4162EE20EC}" srcOrd="0" destOrd="0" presId="urn:microsoft.com/office/officeart/2008/layout/LinedList"/>
    <dgm:cxn modelId="{F6955EA4-687C-47FD-B526-3FE06D7CD76D}" srcId="{E66E3B8F-4567-473B-9626-4DA7437350BD}" destId="{43F94614-E59C-49EE-85FE-1D8EC49D972E}" srcOrd="7" destOrd="0" parTransId="{D71AEC49-6EC6-4D91-AEE1-891C2E3A67DF}" sibTransId="{CA022D69-2DE2-4502-A543-D004CC47A59D}"/>
    <dgm:cxn modelId="{DA548BA8-C778-4705-A645-F603D0D49D3A}" type="presOf" srcId="{26C5D913-2FBB-407A-A998-7753DBDCF279}" destId="{880054F4-1BC6-4F82-B0E3-AF810431C08E}" srcOrd="0" destOrd="0" presId="urn:microsoft.com/office/officeart/2008/layout/LinedList"/>
    <dgm:cxn modelId="{83CB8BCE-D013-4CE2-BBB1-0732A484F4B4}" srcId="{E66E3B8F-4567-473B-9626-4DA7437350BD}" destId="{D0E051C3-54FA-46FA-BD4C-680F1B98ADB5}" srcOrd="3" destOrd="0" parTransId="{1AEE2FC5-BEBA-4E01-9835-B1FF46E45BA6}" sibTransId="{FCAD1A73-12E6-4969-8BB7-D8AADC06BC30}"/>
    <dgm:cxn modelId="{C0AE93DB-42FA-48D8-AC0A-21CFBEA6899E}" srcId="{E66E3B8F-4567-473B-9626-4DA7437350BD}" destId="{06F8ADDA-64CC-46A4-9183-FEA6C6A17613}" srcOrd="6" destOrd="0" parTransId="{58C537E7-FC45-4E65-B329-867D82A0D726}" sibTransId="{12DEE5F9-572C-446A-9215-732935C54A11}"/>
    <dgm:cxn modelId="{9AFA61DF-262E-4D2F-B08E-588A257DEF61}" type="presOf" srcId="{F33A4442-EA12-4639-846B-F19875DCB986}" destId="{B73D79CE-DDC7-44FC-8731-1ACDB945EA28}" srcOrd="0" destOrd="0" presId="urn:microsoft.com/office/officeart/2008/layout/LinedList"/>
    <dgm:cxn modelId="{0536C3E8-657C-4807-9F8E-3588F27F6854}" type="presOf" srcId="{0C8EB480-F33A-4A0D-A51F-9BC40E5952A1}" destId="{A8C3B542-CD91-4626-99E4-6615BB7977CC}" srcOrd="0" destOrd="0" presId="urn:microsoft.com/office/officeart/2008/layout/LinedList"/>
    <dgm:cxn modelId="{5431FBF9-C0AB-4603-9A40-58776E821317}" type="presOf" srcId="{E66E3B8F-4567-473B-9626-4DA7437350BD}" destId="{59E6DB80-317E-4F0F-A5FE-BB1152AAEAD7}" srcOrd="0" destOrd="0" presId="urn:microsoft.com/office/officeart/2008/layout/LinedList"/>
    <dgm:cxn modelId="{F249DD7D-EF2F-4523-B475-F040BBE683EC}" type="presParOf" srcId="{59E6DB80-317E-4F0F-A5FE-BB1152AAEAD7}" destId="{49C14311-D0EB-4A48-AF5A-1E9DB898B094}" srcOrd="0" destOrd="0" presId="urn:microsoft.com/office/officeart/2008/layout/LinedList"/>
    <dgm:cxn modelId="{2FE721CA-2403-4201-B5A9-6DAB4C8A049C}" type="presParOf" srcId="{59E6DB80-317E-4F0F-A5FE-BB1152AAEAD7}" destId="{3D50561D-740B-432F-B6BE-E0D312C00F59}" srcOrd="1" destOrd="0" presId="urn:microsoft.com/office/officeart/2008/layout/LinedList"/>
    <dgm:cxn modelId="{6C184F6D-50B1-4447-83A1-ABD1A341E3F3}" type="presParOf" srcId="{3D50561D-740B-432F-B6BE-E0D312C00F59}" destId="{11091E76-FB62-4581-AEF6-75F45B851C7D}" srcOrd="0" destOrd="0" presId="urn:microsoft.com/office/officeart/2008/layout/LinedList"/>
    <dgm:cxn modelId="{CE45C6BA-CEBC-4FA5-8F93-7B908FBE3D04}" type="presParOf" srcId="{3D50561D-740B-432F-B6BE-E0D312C00F59}" destId="{17D05FA5-3349-4F3F-A32F-F6BAB1CBDAA4}" srcOrd="1" destOrd="0" presId="urn:microsoft.com/office/officeart/2008/layout/LinedList"/>
    <dgm:cxn modelId="{28CE775F-4DC7-4D11-BC56-5986A8CF1C83}" type="presParOf" srcId="{59E6DB80-317E-4F0F-A5FE-BB1152AAEAD7}" destId="{FC9E3D59-D36F-4DDD-87FA-209E5647E2C7}" srcOrd="2" destOrd="0" presId="urn:microsoft.com/office/officeart/2008/layout/LinedList"/>
    <dgm:cxn modelId="{D4CC5F76-1AFA-43EA-B200-80E4CCD8307C}" type="presParOf" srcId="{59E6DB80-317E-4F0F-A5FE-BB1152AAEAD7}" destId="{89AE678E-9046-4AD2-A587-3EAB2347AF7F}" srcOrd="3" destOrd="0" presId="urn:microsoft.com/office/officeart/2008/layout/LinedList"/>
    <dgm:cxn modelId="{50820D62-D00C-41B9-B3F4-C02B5088B56B}" type="presParOf" srcId="{89AE678E-9046-4AD2-A587-3EAB2347AF7F}" destId="{3C726E96-3A26-49E7-9477-2259590147E1}" srcOrd="0" destOrd="0" presId="urn:microsoft.com/office/officeart/2008/layout/LinedList"/>
    <dgm:cxn modelId="{B0156FEB-3B6B-40C2-B27B-EA24175D3678}" type="presParOf" srcId="{89AE678E-9046-4AD2-A587-3EAB2347AF7F}" destId="{7FEA6DBB-B0BF-41D8-9F97-E8B97A3D4285}" srcOrd="1" destOrd="0" presId="urn:microsoft.com/office/officeart/2008/layout/LinedList"/>
    <dgm:cxn modelId="{DF20F197-60B6-4448-8C6C-6E7A16C22B92}" type="presParOf" srcId="{59E6DB80-317E-4F0F-A5FE-BB1152AAEAD7}" destId="{04E36FEC-EE78-4ECE-813D-30FC3C427C4B}" srcOrd="4" destOrd="0" presId="urn:microsoft.com/office/officeart/2008/layout/LinedList"/>
    <dgm:cxn modelId="{07111B40-D16F-4848-BEB3-EAA5FD919072}" type="presParOf" srcId="{59E6DB80-317E-4F0F-A5FE-BB1152AAEAD7}" destId="{1C9689A9-43AA-4B5F-934D-58FCEB4589F3}" srcOrd="5" destOrd="0" presId="urn:microsoft.com/office/officeart/2008/layout/LinedList"/>
    <dgm:cxn modelId="{A47B84D3-1B88-4181-824F-0C6E33CA53FE}" type="presParOf" srcId="{1C9689A9-43AA-4B5F-934D-58FCEB4589F3}" destId="{A8C3B542-CD91-4626-99E4-6615BB7977CC}" srcOrd="0" destOrd="0" presId="urn:microsoft.com/office/officeart/2008/layout/LinedList"/>
    <dgm:cxn modelId="{7C04B9C2-4D96-48B7-AF7D-9B626DD29E2C}" type="presParOf" srcId="{1C9689A9-43AA-4B5F-934D-58FCEB4589F3}" destId="{831CE5FC-CD6F-49F1-8A29-9DA790179341}" srcOrd="1" destOrd="0" presId="urn:microsoft.com/office/officeart/2008/layout/LinedList"/>
    <dgm:cxn modelId="{4C64A48A-E191-4A87-9E52-A21FAD9E1F10}" type="presParOf" srcId="{59E6DB80-317E-4F0F-A5FE-BB1152AAEAD7}" destId="{B10BC68A-CFBA-4135-8133-A444D9900DE2}" srcOrd="6" destOrd="0" presId="urn:microsoft.com/office/officeart/2008/layout/LinedList"/>
    <dgm:cxn modelId="{95BEDF80-E0F3-4EE2-9227-E7C4047D8DF8}" type="presParOf" srcId="{59E6DB80-317E-4F0F-A5FE-BB1152AAEAD7}" destId="{44CCFD31-AFC1-44A8-8497-A46AE69C6256}" srcOrd="7" destOrd="0" presId="urn:microsoft.com/office/officeart/2008/layout/LinedList"/>
    <dgm:cxn modelId="{A1F47964-1EFF-4359-8482-CBC4F4D76BF5}" type="presParOf" srcId="{44CCFD31-AFC1-44A8-8497-A46AE69C6256}" destId="{BDE54D4E-595B-480B-BD6C-D38E287CC58E}" srcOrd="0" destOrd="0" presId="urn:microsoft.com/office/officeart/2008/layout/LinedList"/>
    <dgm:cxn modelId="{D4161ADD-7AB2-416D-94EE-40E122DE512F}" type="presParOf" srcId="{44CCFD31-AFC1-44A8-8497-A46AE69C6256}" destId="{26DDBFDC-ED67-449F-87D7-E13D0BF34433}" srcOrd="1" destOrd="0" presId="urn:microsoft.com/office/officeart/2008/layout/LinedList"/>
    <dgm:cxn modelId="{5B7C8B29-3B8A-488D-81F7-B9F87AE20FA7}" type="presParOf" srcId="{59E6DB80-317E-4F0F-A5FE-BB1152AAEAD7}" destId="{7540E0DE-931A-4D0D-AE40-18A5ED15D27A}" srcOrd="8" destOrd="0" presId="urn:microsoft.com/office/officeart/2008/layout/LinedList"/>
    <dgm:cxn modelId="{153A67D2-78C2-44B8-A1E2-249229FDB488}" type="presParOf" srcId="{59E6DB80-317E-4F0F-A5FE-BB1152AAEAD7}" destId="{CDF61FD1-1BE3-4AA7-BE43-3A44B52362CD}" srcOrd="9" destOrd="0" presId="urn:microsoft.com/office/officeart/2008/layout/LinedList"/>
    <dgm:cxn modelId="{F18E3E54-7E27-44E0-9287-64898ED134B1}" type="presParOf" srcId="{CDF61FD1-1BE3-4AA7-BE43-3A44B52362CD}" destId="{FE762530-9ED8-4CFB-A8C4-750C2E5902A6}" srcOrd="0" destOrd="0" presId="urn:microsoft.com/office/officeart/2008/layout/LinedList"/>
    <dgm:cxn modelId="{71A3715D-8144-4309-B5BA-D14DA567B95E}" type="presParOf" srcId="{CDF61FD1-1BE3-4AA7-BE43-3A44B52362CD}" destId="{7B5182F5-C422-40BD-9FDE-FA03FF60A344}" srcOrd="1" destOrd="0" presId="urn:microsoft.com/office/officeart/2008/layout/LinedList"/>
    <dgm:cxn modelId="{0FF3D367-0E92-41DC-83B2-7EFD01EBDEA6}" type="presParOf" srcId="{59E6DB80-317E-4F0F-A5FE-BB1152AAEAD7}" destId="{CF689073-068A-4C3C-B347-E7D13DEEE0C6}" srcOrd="10" destOrd="0" presId="urn:microsoft.com/office/officeart/2008/layout/LinedList"/>
    <dgm:cxn modelId="{9C77D84D-8697-4074-A5DC-A84FC0A1F942}" type="presParOf" srcId="{59E6DB80-317E-4F0F-A5FE-BB1152AAEAD7}" destId="{127C00A4-CC54-4977-BA38-0F6F4E3C38A6}" srcOrd="11" destOrd="0" presId="urn:microsoft.com/office/officeart/2008/layout/LinedList"/>
    <dgm:cxn modelId="{29195985-A772-4A91-AA6D-E9B5B7A1B3E5}" type="presParOf" srcId="{127C00A4-CC54-4977-BA38-0F6F4E3C38A6}" destId="{4AF62E2E-A830-4CB8-8838-911448ED35CF}" srcOrd="0" destOrd="0" presId="urn:microsoft.com/office/officeart/2008/layout/LinedList"/>
    <dgm:cxn modelId="{1967ADE7-965E-44CA-955D-62CA67A3CCC6}" type="presParOf" srcId="{127C00A4-CC54-4977-BA38-0F6F4E3C38A6}" destId="{176BBF89-DB2E-47F7-AD14-E89C20CB0808}" srcOrd="1" destOrd="0" presId="urn:microsoft.com/office/officeart/2008/layout/LinedList"/>
    <dgm:cxn modelId="{FAE4EB1C-098F-4BB7-939F-5AB4D0EC6D7B}" type="presParOf" srcId="{59E6DB80-317E-4F0F-A5FE-BB1152AAEAD7}" destId="{EC7AF812-A098-4C68-B804-2B67CC7AB249}" srcOrd="12" destOrd="0" presId="urn:microsoft.com/office/officeart/2008/layout/LinedList"/>
    <dgm:cxn modelId="{9256DD7F-FEFD-4729-88FA-4A3F04DF84DB}" type="presParOf" srcId="{59E6DB80-317E-4F0F-A5FE-BB1152AAEAD7}" destId="{3E1F5994-8943-429E-879E-147F3FE2211E}" srcOrd="13" destOrd="0" presId="urn:microsoft.com/office/officeart/2008/layout/LinedList"/>
    <dgm:cxn modelId="{D2F1FAEA-0280-4EC6-A6F5-F30C396843B7}" type="presParOf" srcId="{3E1F5994-8943-429E-879E-147F3FE2211E}" destId="{0351F1A6-339A-4C10-8E09-43C1F44417CE}" srcOrd="0" destOrd="0" presId="urn:microsoft.com/office/officeart/2008/layout/LinedList"/>
    <dgm:cxn modelId="{72061CC0-1C71-4DEF-B281-8EA4583F2728}" type="presParOf" srcId="{3E1F5994-8943-429E-879E-147F3FE2211E}" destId="{BD06A808-AAF7-4168-9094-5F867953F35F}" srcOrd="1" destOrd="0" presId="urn:microsoft.com/office/officeart/2008/layout/LinedList"/>
    <dgm:cxn modelId="{A8BADE62-A02D-49D5-8D10-2087C469BD42}" type="presParOf" srcId="{59E6DB80-317E-4F0F-A5FE-BB1152AAEAD7}" destId="{82744FAE-801B-4F86-8AF0-1C16254A9651}" srcOrd="14" destOrd="0" presId="urn:microsoft.com/office/officeart/2008/layout/LinedList"/>
    <dgm:cxn modelId="{83264448-88CC-451C-B32B-6B235276E316}" type="presParOf" srcId="{59E6DB80-317E-4F0F-A5FE-BB1152AAEAD7}" destId="{D50219DF-B051-4F5B-933B-ACE7BE04E929}" srcOrd="15" destOrd="0" presId="urn:microsoft.com/office/officeart/2008/layout/LinedList"/>
    <dgm:cxn modelId="{E20409C3-7F7E-467B-90F2-0B14B4E7C3B3}" type="presParOf" srcId="{D50219DF-B051-4F5B-933B-ACE7BE04E929}" destId="{4C757DCC-059D-4B2C-B7FD-F80CDF772D2D}" srcOrd="0" destOrd="0" presId="urn:microsoft.com/office/officeart/2008/layout/LinedList"/>
    <dgm:cxn modelId="{B1E2324D-E493-4B0B-8041-3E0434880610}" type="presParOf" srcId="{D50219DF-B051-4F5B-933B-ACE7BE04E929}" destId="{6DEB66DE-BBB4-48E6-852D-214B5E5FEBBC}" srcOrd="1" destOrd="0" presId="urn:microsoft.com/office/officeart/2008/layout/LinedList"/>
    <dgm:cxn modelId="{134524CB-C59D-4655-AB43-41891B8B98D5}" type="presParOf" srcId="{59E6DB80-317E-4F0F-A5FE-BB1152AAEAD7}" destId="{611187BA-9400-4783-89CB-5C9EC439EF45}" srcOrd="16" destOrd="0" presId="urn:microsoft.com/office/officeart/2008/layout/LinedList"/>
    <dgm:cxn modelId="{10E4DE6E-C201-444F-AEB5-064D2DD1106A}" type="presParOf" srcId="{59E6DB80-317E-4F0F-A5FE-BB1152AAEAD7}" destId="{95F87E1C-C9E4-40F7-90C9-E39A17B72CF5}" srcOrd="17" destOrd="0" presId="urn:microsoft.com/office/officeart/2008/layout/LinedList"/>
    <dgm:cxn modelId="{1074A6A7-740F-4FB5-91D5-7201E9770D3C}" type="presParOf" srcId="{95F87E1C-C9E4-40F7-90C9-E39A17B72CF5}" destId="{CE5E5111-03E3-49F5-92BA-6720348257A3}" srcOrd="0" destOrd="0" presId="urn:microsoft.com/office/officeart/2008/layout/LinedList"/>
    <dgm:cxn modelId="{3BE541B3-41C7-402A-B4D8-7DD476E21253}" type="presParOf" srcId="{95F87E1C-C9E4-40F7-90C9-E39A17B72CF5}" destId="{50D3B74B-77D9-430F-ACE8-0EBE12B1BCF8}" srcOrd="1" destOrd="0" presId="urn:microsoft.com/office/officeart/2008/layout/LinedList"/>
    <dgm:cxn modelId="{AC8D7D7B-4F4F-404B-8788-EAC146F1DE0C}" type="presParOf" srcId="{59E6DB80-317E-4F0F-A5FE-BB1152AAEAD7}" destId="{BDA8220A-EA24-470C-8738-B787E1CF8346}" srcOrd="18" destOrd="0" presId="urn:microsoft.com/office/officeart/2008/layout/LinedList"/>
    <dgm:cxn modelId="{4120E7BC-171C-4229-A4AF-C5057DCD2035}" type="presParOf" srcId="{59E6DB80-317E-4F0F-A5FE-BB1152AAEAD7}" destId="{1FE461F8-A44C-4249-8867-38587438534C}" srcOrd="19" destOrd="0" presId="urn:microsoft.com/office/officeart/2008/layout/LinedList"/>
    <dgm:cxn modelId="{1E082C16-1919-444C-B82C-EF38FAE875CB}" type="presParOf" srcId="{1FE461F8-A44C-4249-8867-38587438534C}" destId="{5CF2CDAB-0968-4237-BCBE-CA4162EE20EC}" srcOrd="0" destOrd="0" presId="urn:microsoft.com/office/officeart/2008/layout/LinedList"/>
    <dgm:cxn modelId="{64B22D1D-05D1-458E-A2F3-D9C6A25AD386}" type="presParOf" srcId="{1FE461F8-A44C-4249-8867-38587438534C}" destId="{F7D075EE-2826-49BF-BEA8-9251B9E8C380}" srcOrd="1" destOrd="0" presId="urn:microsoft.com/office/officeart/2008/layout/LinedList"/>
    <dgm:cxn modelId="{BE476E6D-C9E8-4DE1-838E-5552A75C7167}" type="presParOf" srcId="{59E6DB80-317E-4F0F-A5FE-BB1152AAEAD7}" destId="{E9807049-A8B4-41BA-B327-E2FC1535B9F4}" srcOrd="20" destOrd="0" presId="urn:microsoft.com/office/officeart/2008/layout/LinedList"/>
    <dgm:cxn modelId="{78F29BB3-FD13-445E-AAC4-9F67EFCB5F0E}" type="presParOf" srcId="{59E6DB80-317E-4F0F-A5FE-BB1152AAEAD7}" destId="{0E2D3D87-FE6D-4530-8D09-50D8834FDC51}" srcOrd="21" destOrd="0" presId="urn:microsoft.com/office/officeart/2008/layout/LinedList"/>
    <dgm:cxn modelId="{AA67C71E-3A23-4BFA-826C-A5C5CE3599A3}" type="presParOf" srcId="{0E2D3D87-FE6D-4530-8D09-50D8834FDC51}" destId="{880054F4-1BC6-4F82-B0E3-AF810431C08E}" srcOrd="0" destOrd="0" presId="urn:microsoft.com/office/officeart/2008/layout/LinedList"/>
    <dgm:cxn modelId="{F0652E11-244B-4A0E-8F0F-93A0543B2E6F}" type="presParOf" srcId="{0E2D3D87-FE6D-4530-8D09-50D8834FDC51}" destId="{CBA3AB5B-E709-4C28-8709-BF11DEBFD9C9}" srcOrd="1" destOrd="0" presId="urn:microsoft.com/office/officeart/2008/layout/LinedList"/>
    <dgm:cxn modelId="{2AE34141-F7A6-46AE-9251-CE681A408560}" type="presParOf" srcId="{59E6DB80-317E-4F0F-A5FE-BB1152AAEAD7}" destId="{EB434BC7-299F-4DD3-A2F5-08D8C5A4CF82}" srcOrd="22" destOrd="0" presId="urn:microsoft.com/office/officeart/2008/layout/LinedList"/>
    <dgm:cxn modelId="{19072DA8-DA27-4332-8435-DDC331BBEA85}" type="presParOf" srcId="{59E6DB80-317E-4F0F-A5FE-BB1152AAEAD7}" destId="{D15B338F-9685-4D2F-B53F-4FD3AFE7FD12}" srcOrd="23" destOrd="0" presId="urn:microsoft.com/office/officeart/2008/layout/LinedList"/>
    <dgm:cxn modelId="{64E6DC95-C433-47A1-B184-BEC45D8A1E77}" type="presParOf" srcId="{D15B338F-9685-4D2F-B53F-4FD3AFE7FD12}" destId="{B73D79CE-DDC7-44FC-8731-1ACDB945EA28}" srcOrd="0" destOrd="0" presId="urn:microsoft.com/office/officeart/2008/layout/LinedList"/>
    <dgm:cxn modelId="{151B09CE-57F1-41F7-9B87-F4CE32BB17D1}" type="presParOf" srcId="{D15B338F-9685-4D2F-B53F-4FD3AFE7FD12}" destId="{B354D18C-D2D0-4259-8C3B-CE9C30A8142A}"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C14311-D0EB-4A48-AF5A-1E9DB898B094}">
      <dsp:nvSpPr>
        <dsp:cNvPr id="0" name=""/>
        <dsp:cNvSpPr/>
      </dsp:nvSpPr>
      <dsp:spPr>
        <a:xfrm>
          <a:off x="0" y="2956"/>
          <a:ext cx="5781181"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091E76-FB62-4581-AEF6-75F45B851C7D}">
      <dsp:nvSpPr>
        <dsp:cNvPr id="0" name=""/>
        <dsp:cNvSpPr/>
      </dsp:nvSpPr>
      <dsp:spPr>
        <a:xfrm>
          <a:off x="0" y="2956"/>
          <a:ext cx="5781181" cy="504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dirty="0"/>
            <a:t>Strengths</a:t>
          </a:r>
          <a:endParaRPr lang="en-US" sz="1700" kern="1200" dirty="0"/>
        </a:p>
      </dsp:txBody>
      <dsp:txXfrm>
        <a:off x="0" y="2956"/>
        <a:ext cx="5781181" cy="504165"/>
      </dsp:txXfrm>
    </dsp:sp>
    <dsp:sp modelId="{FC9E3D59-D36F-4DDD-87FA-209E5647E2C7}">
      <dsp:nvSpPr>
        <dsp:cNvPr id="0" name=""/>
        <dsp:cNvSpPr/>
      </dsp:nvSpPr>
      <dsp:spPr>
        <a:xfrm>
          <a:off x="0" y="507122"/>
          <a:ext cx="5781181"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726E96-3A26-49E7-9477-2259590147E1}">
      <dsp:nvSpPr>
        <dsp:cNvPr id="0" name=""/>
        <dsp:cNvSpPr/>
      </dsp:nvSpPr>
      <dsp:spPr>
        <a:xfrm>
          <a:off x="0" y="507122"/>
          <a:ext cx="5781181" cy="504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Eco-friendly products and strong “green” branding </a:t>
          </a:r>
          <a:endParaRPr lang="en-US" sz="1700" kern="1200"/>
        </a:p>
      </dsp:txBody>
      <dsp:txXfrm>
        <a:off x="0" y="507122"/>
        <a:ext cx="5781181" cy="504165"/>
      </dsp:txXfrm>
    </dsp:sp>
    <dsp:sp modelId="{04E36FEC-EE78-4ECE-813D-30FC3C427C4B}">
      <dsp:nvSpPr>
        <dsp:cNvPr id="0" name=""/>
        <dsp:cNvSpPr/>
      </dsp:nvSpPr>
      <dsp:spPr>
        <a:xfrm>
          <a:off x="0" y="1011287"/>
          <a:ext cx="5781181"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C3B542-CD91-4626-99E4-6615BB7977CC}">
      <dsp:nvSpPr>
        <dsp:cNvPr id="0" name=""/>
        <dsp:cNvSpPr/>
      </dsp:nvSpPr>
      <dsp:spPr>
        <a:xfrm>
          <a:off x="0" y="1011287"/>
          <a:ext cx="5781181" cy="504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High customer loyalty from repeat pet grooming services </a:t>
          </a:r>
          <a:endParaRPr lang="en-US" sz="1700" kern="1200"/>
        </a:p>
      </dsp:txBody>
      <dsp:txXfrm>
        <a:off x="0" y="1011287"/>
        <a:ext cx="5781181" cy="504165"/>
      </dsp:txXfrm>
    </dsp:sp>
    <dsp:sp modelId="{B10BC68A-CFBA-4135-8133-A444D9900DE2}">
      <dsp:nvSpPr>
        <dsp:cNvPr id="0" name=""/>
        <dsp:cNvSpPr/>
      </dsp:nvSpPr>
      <dsp:spPr>
        <a:xfrm>
          <a:off x="0" y="1515452"/>
          <a:ext cx="5781181"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E54D4E-595B-480B-BD6C-D38E287CC58E}">
      <dsp:nvSpPr>
        <dsp:cNvPr id="0" name=""/>
        <dsp:cNvSpPr/>
      </dsp:nvSpPr>
      <dsp:spPr>
        <a:xfrm>
          <a:off x="0" y="1515452"/>
          <a:ext cx="5781181" cy="504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Weaknesses</a:t>
          </a:r>
          <a:endParaRPr lang="en-US" sz="1700" kern="1200"/>
        </a:p>
      </dsp:txBody>
      <dsp:txXfrm>
        <a:off x="0" y="1515452"/>
        <a:ext cx="5781181" cy="504165"/>
      </dsp:txXfrm>
    </dsp:sp>
    <dsp:sp modelId="{7540E0DE-931A-4D0D-AE40-18A5ED15D27A}">
      <dsp:nvSpPr>
        <dsp:cNvPr id="0" name=""/>
        <dsp:cNvSpPr/>
      </dsp:nvSpPr>
      <dsp:spPr>
        <a:xfrm>
          <a:off x="0" y="2019617"/>
          <a:ext cx="5781181"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762530-9ED8-4CFB-A8C4-750C2E5902A6}">
      <dsp:nvSpPr>
        <dsp:cNvPr id="0" name=""/>
        <dsp:cNvSpPr/>
      </dsp:nvSpPr>
      <dsp:spPr>
        <a:xfrm>
          <a:off x="0" y="2019617"/>
          <a:ext cx="5781181" cy="504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Higher costs due to sustainable products </a:t>
          </a:r>
          <a:endParaRPr lang="en-US" sz="1700" kern="1200"/>
        </a:p>
      </dsp:txBody>
      <dsp:txXfrm>
        <a:off x="0" y="2019617"/>
        <a:ext cx="5781181" cy="504165"/>
      </dsp:txXfrm>
    </dsp:sp>
    <dsp:sp modelId="{CF689073-068A-4C3C-B347-E7D13DEEE0C6}">
      <dsp:nvSpPr>
        <dsp:cNvPr id="0" name=""/>
        <dsp:cNvSpPr/>
      </dsp:nvSpPr>
      <dsp:spPr>
        <a:xfrm>
          <a:off x="0" y="2523783"/>
          <a:ext cx="5781181"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F62E2E-A830-4CB8-8838-911448ED35CF}">
      <dsp:nvSpPr>
        <dsp:cNvPr id="0" name=""/>
        <dsp:cNvSpPr/>
      </dsp:nvSpPr>
      <dsp:spPr>
        <a:xfrm>
          <a:off x="0" y="2523783"/>
          <a:ext cx="5781181" cy="504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Limited capacity because grooming is time-intensive </a:t>
          </a:r>
          <a:endParaRPr lang="en-US" sz="1700" kern="1200"/>
        </a:p>
      </dsp:txBody>
      <dsp:txXfrm>
        <a:off x="0" y="2523783"/>
        <a:ext cx="5781181" cy="504165"/>
      </dsp:txXfrm>
    </dsp:sp>
    <dsp:sp modelId="{EC7AF812-A098-4C68-B804-2B67CC7AB249}">
      <dsp:nvSpPr>
        <dsp:cNvPr id="0" name=""/>
        <dsp:cNvSpPr/>
      </dsp:nvSpPr>
      <dsp:spPr>
        <a:xfrm>
          <a:off x="0" y="3027948"/>
          <a:ext cx="5781181"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51F1A6-339A-4C10-8E09-43C1F44417CE}">
      <dsp:nvSpPr>
        <dsp:cNvPr id="0" name=""/>
        <dsp:cNvSpPr/>
      </dsp:nvSpPr>
      <dsp:spPr>
        <a:xfrm>
          <a:off x="0" y="3027948"/>
          <a:ext cx="5781181" cy="504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Opportunities</a:t>
          </a:r>
          <a:endParaRPr lang="en-US" sz="1700" kern="1200"/>
        </a:p>
      </dsp:txBody>
      <dsp:txXfrm>
        <a:off x="0" y="3027948"/>
        <a:ext cx="5781181" cy="504165"/>
      </dsp:txXfrm>
    </dsp:sp>
    <dsp:sp modelId="{82744FAE-801B-4F86-8AF0-1C16254A9651}">
      <dsp:nvSpPr>
        <dsp:cNvPr id="0" name=""/>
        <dsp:cNvSpPr/>
      </dsp:nvSpPr>
      <dsp:spPr>
        <a:xfrm>
          <a:off x="0" y="3532113"/>
          <a:ext cx="5781181"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757DCC-059D-4B2C-B7FD-F80CDF772D2D}">
      <dsp:nvSpPr>
        <dsp:cNvPr id="0" name=""/>
        <dsp:cNvSpPr/>
      </dsp:nvSpPr>
      <dsp:spPr>
        <a:xfrm>
          <a:off x="0" y="3532113"/>
          <a:ext cx="5781181" cy="504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Expansion into services like mobile grooming or spa treatments </a:t>
          </a:r>
          <a:endParaRPr lang="en-US" sz="1700" kern="1200"/>
        </a:p>
      </dsp:txBody>
      <dsp:txXfrm>
        <a:off x="0" y="3532113"/>
        <a:ext cx="5781181" cy="504165"/>
      </dsp:txXfrm>
    </dsp:sp>
    <dsp:sp modelId="{611187BA-9400-4783-89CB-5C9EC439EF45}">
      <dsp:nvSpPr>
        <dsp:cNvPr id="0" name=""/>
        <dsp:cNvSpPr/>
      </dsp:nvSpPr>
      <dsp:spPr>
        <a:xfrm>
          <a:off x="0" y="4036279"/>
          <a:ext cx="5781181"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5E5111-03E3-49F5-92BA-6720348257A3}">
      <dsp:nvSpPr>
        <dsp:cNvPr id="0" name=""/>
        <dsp:cNvSpPr/>
      </dsp:nvSpPr>
      <dsp:spPr>
        <a:xfrm>
          <a:off x="0" y="4036279"/>
          <a:ext cx="5781181" cy="504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Growing demand for environmentally friendly businesses </a:t>
          </a:r>
          <a:endParaRPr lang="en-US" sz="1700" kern="1200"/>
        </a:p>
      </dsp:txBody>
      <dsp:txXfrm>
        <a:off x="0" y="4036279"/>
        <a:ext cx="5781181" cy="504165"/>
      </dsp:txXfrm>
    </dsp:sp>
    <dsp:sp modelId="{BDA8220A-EA24-470C-8738-B787E1CF8346}">
      <dsp:nvSpPr>
        <dsp:cNvPr id="0" name=""/>
        <dsp:cNvSpPr/>
      </dsp:nvSpPr>
      <dsp:spPr>
        <a:xfrm>
          <a:off x="0" y="4540444"/>
          <a:ext cx="5781181" cy="0"/>
        </a:xfrm>
        <a:prstGeom prst="line">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F2CDAB-0968-4237-BCBE-CA4162EE20EC}">
      <dsp:nvSpPr>
        <dsp:cNvPr id="0" name=""/>
        <dsp:cNvSpPr/>
      </dsp:nvSpPr>
      <dsp:spPr>
        <a:xfrm>
          <a:off x="0" y="4540444"/>
          <a:ext cx="5781181" cy="504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Threats</a:t>
          </a:r>
          <a:endParaRPr lang="en-US" sz="1700" kern="1200"/>
        </a:p>
      </dsp:txBody>
      <dsp:txXfrm>
        <a:off x="0" y="4540444"/>
        <a:ext cx="5781181" cy="504165"/>
      </dsp:txXfrm>
    </dsp:sp>
    <dsp:sp modelId="{E9807049-A8B4-41BA-B327-E2FC1535B9F4}">
      <dsp:nvSpPr>
        <dsp:cNvPr id="0" name=""/>
        <dsp:cNvSpPr/>
      </dsp:nvSpPr>
      <dsp:spPr>
        <a:xfrm>
          <a:off x="0" y="5044609"/>
          <a:ext cx="5781181"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0054F4-1BC6-4F82-B0E3-AF810431C08E}">
      <dsp:nvSpPr>
        <dsp:cNvPr id="0" name=""/>
        <dsp:cNvSpPr/>
      </dsp:nvSpPr>
      <dsp:spPr>
        <a:xfrm>
          <a:off x="0" y="5044609"/>
          <a:ext cx="5781181" cy="504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Strong competition from cheaper or established groomers </a:t>
          </a:r>
          <a:endParaRPr lang="en-US" sz="1700" kern="1200"/>
        </a:p>
      </dsp:txBody>
      <dsp:txXfrm>
        <a:off x="0" y="5044609"/>
        <a:ext cx="5781181" cy="504165"/>
      </dsp:txXfrm>
    </dsp:sp>
    <dsp:sp modelId="{EB434BC7-299F-4DD3-A2F5-08D8C5A4CF82}">
      <dsp:nvSpPr>
        <dsp:cNvPr id="0" name=""/>
        <dsp:cNvSpPr/>
      </dsp:nvSpPr>
      <dsp:spPr>
        <a:xfrm>
          <a:off x="0" y="5548774"/>
          <a:ext cx="5781181"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3D79CE-DDC7-44FC-8731-1ACDB945EA28}">
      <dsp:nvSpPr>
        <dsp:cNvPr id="0" name=""/>
        <dsp:cNvSpPr/>
      </dsp:nvSpPr>
      <dsp:spPr>
        <a:xfrm>
          <a:off x="0" y="5548774"/>
          <a:ext cx="5781181" cy="504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Economic downturn reducing spending on pet grooming</a:t>
          </a:r>
          <a:endParaRPr lang="en-US" sz="1700" kern="1200"/>
        </a:p>
      </dsp:txBody>
      <dsp:txXfrm>
        <a:off x="0" y="5548774"/>
        <a:ext cx="5781181" cy="50416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8A07E7-2C17-4B95-8D16-539507D8084A}" type="datetimeFigureOut">
              <a:rPr lang="en-GB" smtClean="0"/>
              <a:t>19/04/2026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087E0D-4B59-4930-AE62-1D20CBBD20F1}" type="slidenum">
              <a:rPr lang="en-GB" smtClean="0"/>
              <a:t>‹#›</a:t>
            </a:fld>
            <a:endParaRPr lang="en-GB"/>
          </a:p>
        </p:txBody>
      </p:sp>
    </p:spTree>
    <p:extLst>
      <p:ext uri="{BB962C8B-B14F-4D97-AF65-F5344CB8AC3E}">
        <p14:creationId xmlns:p14="http://schemas.microsoft.com/office/powerpoint/2010/main" val="34548659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087E0D-4B59-4930-AE62-1D20CBBD20F1}" type="slidenum">
              <a:rPr lang="en-GB" smtClean="0"/>
              <a:t>1</a:t>
            </a:fld>
            <a:endParaRPr lang="en-GB"/>
          </a:p>
        </p:txBody>
      </p:sp>
    </p:spTree>
    <p:extLst>
      <p:ext uri="{BB962C8B-B14F-4D97-AF65-F5344CB8AC3E}">
        <p14:creationId xmlns:p14="http://schemas.microsoft.com/office/powerpoint/2010/main" val="12465131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Pet Grooming is a mobile and environmentally-friendly pet grooming business that caters to busy pet owners. The presentation is going to describe the business idea, its distinctive benefits, major external influences, marketing and financial approach. I will strive to demonstrate that </a:t>
            </a: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is addressing a genuine customer issue and will have a high chance of being a profitable and sustainable small business in the local market.</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1087E0D-4B59-4930-AE62-1D20CBBD20F1}" type="slidenum">
              <a:rPr lang="en-GB" smtClean="0"/>
              <a:t>2</a:t>
            </a:fld>
            <a:endParaRPr lang="en-GB"/>
          </a:p>
        </p:txBody>
      </p:sp>
    </p:spTree>
    <p:extLst>
      <p:ext uri="{BB962C8B-B14F-4D97-AF65-F5344CB8AC3E}">
        <p14:creationId xmlns:p14="http://schemas.microsoft.com/office/powerpoint/2010/main" val="26740491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Pet Grooming is a mobile pet grooming business that was developed due to the inconvenience of visiting pet grooming salons for busy pet owners. Some of the simple and essential needs that the business offers include bathing, brushing, nail and extremity trimming, ear cleaning, and other basic health examinations for cats and dogs, particularly for long-coat animals that need regular grooming. The problems of many owners are due to work schedule, transportation or even grooming skills. That is the solution that this business provides because it delivers safe and affordable grooming to the residences of the customer. Mobile service will also alleviate the travel stress of pets, as well as save time for the owners. Burns (2022) also emphasises that in many cases, successful small businesses begin by addressing a concrete customer issue in a non-complicated and practical manner. </a:t>
            </a: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adheres to this principle, and it provides a convenient, cheap, and safe service.</a:t>
            </a:r>
          </a:p>
          <a:p>
            <a:endParaRPr lang="en-GB" dirty="0"/>
          </a:p>
        </p:txBody>
      </p:sp>
      <p:sp>
        <p:nvSpPr>
          <p:cNvPr id="4" name="Slide Number Placeholder 3"/>
          <p:cNvSpPr>
            <a:spLocks noGrp="1"/>
          </p:cNvSpPr>
          <p:nvPr>
            <p:ph type="sldNum" sz="quarter" idx="5"/>
          </p:nvPr>
        </p:nvSpPr>
        <p:spPr/>
        <p:txBody>
          <a:bodyPr/>
          <a:lstStyle/>
          <a:p>
            <a:fld id="{51087E0D-4B59-4930-AE62-1D20CBBD20F1}" type="slidenum">
              <a:rPr lang="en-GB" smtClean="0"/>
              <a:t>3</a:t>
            </a:fld>
            <a:endParaRPr lang="en-GB"/>
          </a:p>
        </p:txBody>
      </p:sp>
    </p:spTree>
    <p:extLst>
      <p:ext uri="{BB962C8B-B14F-4D97-AF65-F5344CB8AC3E}">
        <p14:creationId xmlns:p14="http://schemas.microsoft.com/office/powerpoint/2010/main" val="1215978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possesses a number of distinct, unique selling points which make it stand out from the crowd of other normal grooming salons. To begin with, the service is in-home, and pets do not have to travel or stand in crowded salons, which helps to eliminate stress. Second, the company sells pet-safe and environmentally friendly grooming products. Third, booking via WhatsApp and social media is easy, which is convenient for busy people. The service is also flexible because of evening and weekend appointments. </a:t>
            </a: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saves the time of travelling and spends more time with pets as compared to grooming salons. This enhances satisfaction and customer loyalty. According to Kotler, Armstrong and Balasubramanian (2023), a powerful value proposition allows new companies to find their customers and compete in the market. </a:t>
            </a: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values are created with convenience, eco-care and flexible service, which creates trust and repeat customers.</a:t>
            </a:r>
          </a:p>
          <a:p>
            <a:endParaRPr lang="en-US" dirty="0"/>
          </a:p>
        </p:txBody>
      </p:sp>
      <p:sp>
        <p:nvSpPr>
          <p:cNvPr id="4" name="Slide Number Placeholder 3"/>
          <p:cNvSpPr>
            <a:spLocks noGrp="1"/>
          </p:cNvSpPr>
          <p:nvPr>
            <p:ph type="sldNum" sz="quarter" idx="10"/>
          </p:nvPr>
        </p:nvSpPr>
        <p:spPr/>
        <p:txBody>
          <a:bodyPr/>
          <a:lstStyle/>
          <a:p>
            <a:fld id="{51087E0D-4B59-4930-AE62-1D20CBBD20F1}" type="slidenum">
              <a:rPr lang="en-GB" smtClean="0"/>
              <a:t>4</a:t>
            </a:fld>
            <a:endParaRPr lang="en-GB"/>
          </a:p>
        </p:txBody>
      </p:sp>
    </p:spTree>
    <p:extLst>
      <p:ext uri="{BB962C8B-B14F-4D97-AF65-F5344CB8AC3E}">
        <p14:creationId xmlns:p14="http://schemas.microsoft.com/office/powerpoint/2010/main" val="36872604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shall begin with a small yet concise management structure. The owner will act as the business manager and will also do finance, marketing, booking and customer service. Professional grooming will be provided by a trained groomer. The number of part-time groomers will increase to one to help with the operations as the demand increases. This is a structure that ensures that the costs are kept low in the initial stages but permits expansion in the future. The company will be a registered private limited company. This type of law safeguards the personal assets of the owner in case of any debt of the business, and it also establishes confidence among customers, suppliers and other investors. As well, a limited company is easily funded compared to a sole trader. According to Barringer and Ireland (2019), the selection of the appropriate legal structure can assist new businesses to cope with the risk and develop consistently. Thus, this design promotes safety and success in the long run.</a:t>
            </a:r>
          </a:p>
          <a:p>
            <a:endParaRPr lang="en-US" dirty="0"/>
          </a:p>
        </p:txBody>
      </p:sp>
      <p:sp>
        <p:nvSpPr>
          <p:cNvPr id="4" name="Slide Number Placeholder 3"/>
          <p:cNvSpPr>
            <a:spLocks noGrp="1"/>
          </p:cNvSpPr>
          <p:nvPr>
            <p:ph type="sldNum" sz="quarter" idx="10"/>
          </p:nvPr>
        </p:nvSpPr>
        <p:spPr/>
        <p:txBody>
          <a:bodyPr/>
          <a:lstStyle/>
          <a:p>
            <a:fld id="{51087E0D-4B59-4930-AE62-1D20CBBD20F1}" type="slidenum">
              <a:rPr lang="en-GB" smtClean="0"/>
              <a:t>5</a:t>
            </a:fld>
            <a:endParaRPr lang="en-GB"/>
          </a:p>
        </p:txBody>
      </p:sp>
    </p:spTree>
    <p:extLst>
      <p:ext uri="{BB962C8B-B14F-4D97-AF65-F5344CB8AC3E}">
        <p14:creationId xmlns:p14="http://schemas.microsoft.com/office/powerpoint/2010/main" val="19923080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social environment is the most significant external factor of </a:t>
            </a: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In the UK, the number of people keeping pets is growing, and most of them have come to see pets as members of the family. There is also the aspect of busy lifestyles, whereby the owners desire convenient services that will save time. This gives high demand for mobile grooming. The UK Pet Food report indicates that over half of households in the UK own a pet, meaning that many customers can be served by the grooming services (UK Pet Food, 2024). Due to the health issues associated with pets requiring regular cleaning, the demand for grooming services is not that high. This is a social trend that </a:t>
            </a: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succeeds in. The business also aligns customer needs by providing home grooming, which is safe for people who find it hard to travel. Social factor knowledge can also assist entrepreneurs in detecting opportunities and in creating services that suit actual market requirements.</a:t>
            </a:r>
          </a:p>
          <a:p>
            <a:endParaRPr lang="en-GB" dirty="0"/>
          </a:p>
        </p:txBody>
      </p:sp>
      <p:sp>
        <p:nvSpPr>
          <p:cNvPr id="4" name="Slide Number Placeholder 3"/>
          <p:cNvSpPr>
            <a:spLocks noGrp="1"/>
          </p:cNvSpPr>
          <p:nvPr>
            <p:ph type="sldNum" sz="quarter" idx="5"/>
          </p:nvPr>
        </p:nvSpPr>
        <p:spPr/>
        <p:txBody>
          <a:bodyPr/>
          <a:lstStyle/>
          <a:p>
            <a:fld id="{51087E0D-4B59-4930-AE62-1D20CBBD20F1}" type="slidenum">
              <a:rPr lang="en-GB" smtClean="0"/>
              <a:t>6</a:t>
            </a:fld>
            <a:endParaRPr lang="en-GB"/>
          </a:p>
        </p:txBody>
      </p:sp>
    </p:spTree>
    <p:extLst>
      <p:ext uri="{BB962C8B-B14F-4D97-AF65-F5344CB8AC3E}">
        <p14:creationId xmlns:p14="http://schemas.microsoft.com/office/powerpoint/2010/main" val="5682834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Economic and technological conditions are also two other critical external factors. Economically, expenditure on pet care is increasing due to the perception of pets by their owners as family members. This translates to the fact that individuals are ready to spend money on grooming services. There are, however, increased costs of mobile services as a result of increased fuel prices. </a:t>
            </a: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will address this threat by planning routes and revisiting the prices in case of increased costs. Technologically, social media and online booking systems facilitate the ability to access customers at little cost. WhatsApp also enhances convenience as customers can book quickly. </a:t>
            </a:r>
            <a:r>
              <a:rPr lang="en-GB" sz="1200" kern="1200" dirty="0" err="1">
                <a:solidFill>
                  <a:schemeClr val="tx1"/>
                </a:solidFill>
                <a:effectLst/>
                <a:latin typeface="+mn-lt"/>
                <a:ea typeface="+mn-ea"/>
                <a:cs typeface="+mn-cs"/>
              </a:rPr>
              <a:t>Nobanee</a:t>
            </a:r>
            <a:r>
              <a:rPr lang="en-GB" sz="1200" kern="1200" dirty="0">
                <a:solidFill>
                  <a:schemeClr val="tx1"/>
                </a:solidFill>
                <a:effectLst/>
                <a:latin typeface="+mn-lt"/>
                <a:ea typeface="+mn-ea"/>
                <a:cs typeface="+mn-cs"/>
              </a:rPr>
              <a:t> and Dilshad (2020) observe that small businesses can communicate with customers and attend to their needs in a more efficient manner through digital tools. Through cost control and technology, </a:t>
            </a: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will be able to remain competitive and profitable.</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51087E0D-4B59-4930-AE62-1D20CBBD20F1}" type="slidenum">
              <a:rPr lang="en-GB" smtClean="0"/>
              <a:t>7</a:t>
            </a:fld>
            <a:endParaRPr lang="en-GB"/>
          </a:p>
        </p:txBody>
      </p:sp>
    </p:spTree>
    <p:extLst>
      <p:ext uri="{BB962C8B-B14F-4D97-AF65-F5344CB8AC3E}">
        <p14:creationId xmlns:p14="http://schemas.microsoft.com/office/powerpoint/2010/main" val="33516698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Digital marketing is the primary marketing plan of </a:t>
            </a: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Before and after grooming photos, customer reviews, and easy pet care tips will be distributed with the help of social media like Facebook and Instagram. This develops a sense of trust and demonstrates quality of service. Quick booking and reminders will be performed by WhatsApp Business, which enhances customer satisfaction. The cost of digital marketing is low, unlike the newspaper or TV advertising where it is not, which is crucial in a small start-up with a limited budget. It also enables the business to aim at local customers alone. According to Scarborough and Cornwall (2019), small businesses ought to employ cost-effective marketing tools that can reach their target market directly. The strategy will aid in the expansion of </a:t>
            </a: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based on word-of-mouth, online reviews, and good customer relationships.</a:t>
            </a:r>
          </a:p>
          <a:p>
            <a:endParaRPr lang="en-GB" dirty="0"/>
          </a:p>
        </p:txBody>
      </p:sp>
      <p:sp>
        <p:nvSpPr>
          <p:cNvPr id="4" name="Slide Number Placeholder 3"/>
          <p:cNvSpPr>
            <a:spLocks noGrp="1"/>
          </p:cNvSpPr>
          <p:nvPr>
            <p:ph type="sldNum" sz="quarter" idx="5"/>
          </p:nvPr>
        </p:nvSpPr>
        <p:spPr/>
        <p:txBody>
          <a:bodyPr/>
          <a:lstStyle/>
          <a:p>
            <a:fld id="{51087E0D-4B59-4930-AE62-1D20CBBD20F1}" type="slidenum">
              <a:rPr lang="en-GB" smtClean="0"/>
              <a:t>9</a:t>
            </a:fld>
            <a:endParaRPr lang="en-GB"/>
          </a:p>
        </p:txBody>
      </p:sp>
    </p:spTree>
    <p:extLst>
      <p:ext uri="{BB962C8B-B14F-4D97-AF65-F5344CB8AC3E}">
        <p14:creationId xmlns:p14="http://schemas.microsoft.com/office/powerpoint/2010/main" val="7146717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second marketing plan is the establishment of a partnership with local organisations. </a:t>
            </a: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will collaborate with veterinary clinics, pet shops, and animal shelters in order to distribute flyers, referral discounts and service details. These alliances enable the company to access customers who are already concerned with the health of animals. This enhances credibility as customers will pay attention to what the vets and pet stores recommend. Loyalty cards and small discounts to repeat customers will also be employed by the business to promote long-term relationships. Service businesses should employ relationship marketing as a result of the fact that happy customers usually recommend services among friends. According to Kotler, Armstrong and Balasubramanian (2023), customer relationships are strong, which increases retention and reduces the cost of marketing. Through collaborating with reliable partners and by rewarding the loyal buyers, </a:t>
            </a: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will be able to expand continuously and gain a good local image.</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1087E0D-4B59-4930-AE62-1D20CBBD20F1}" type="slidenum">
              <a:rPr lang="en-GB" smtClean="0"/>
              <a:t>10</a:t>
            </a:fld>
            <a:endParaRPr lang="en-GB"/>
          </a:p>
        </p:txBody>
      </p:sp>
    </p:spTree>
    <p:extLst>
      <p:ext uri="{BB962C8B-B14F-4D97-AF65-F5344CB8AC3E}">
        <p14:creationId xmlns:p14="http://schemas.microsoft.com/office/powerpoint/2010/main" val="30013376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needs to be provided with start-up capital of £8,000 to purchase equipment, renovate an existing van, and cover supplies, insurance and advertising. The capital will be invested in the business by the owner using his own savings of £5,000 and a family loan of £ 3,000. This source of funding does not produce large interest for the bank and maintains low risk. Grooming equipment and van preparation represent the largest expenditures since mobile service should be provided with safe tools and transport. Monthly costs and break-even will be achieved based on the projected demand of approximately 80 bookings every month of 25. Beyond that, additional reservations generate profit. Making budgets and cash flows that are realistic will enable new businesses to make it through the initial months. The GOV.UK (2025) identifies financial planning and spending as important aspects of the success of small businesses. This strategy demonstrates that </a:t>
            </a: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will be able to run on a sustainable basis and expand in the long run.</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1087E0D-4B59-4930-AE62-1D20CBBD20F1}" type="slidenum">
              <a:rPr lang="en-GB" smtClean="0"/>
              <a:t>14</a:t>
            </a:fld>
            <a:endParaRPr lang="en-GB"/>
          </a:p>
        </p:txBody>
      </p:sp>
    </p:spTree>
    <p:extLst>
      <p:ext uri="{BB962C8B-B14F-4D97-AF65-F5344CB8AC3E}">
        <p14:creationId xmlns:p14="http://schemas.microsoft.com/office/powerpoint/2010/main" val="30759334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Summing up, </a:t>
            </a: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Pet Grooming is a viable business concept that will address a practical issue of busy pet owners. The market study shows that the demand is high as many people are increasing in the number of people who own pets, and they want convenient services at home. Competition in the mobile grooming business is low and this will provide </a:t>
            </a: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with a good opportunity in terms of growth. The firm has an achievable financial projections, low start-up expenses and certain promotional strategies. It is estimated that it will even out within eight months and expansion of the service can be achieved by hiring additional groomers or finding new premises. Customer needs, careful planning, and slow development are the keys to successful start-ups. These are the </a:t>
            </a:r>
            <a:r>
              <a:rPr lang="en-GB" sz="1200" kern="1200" dirty="0" err="1">
                <a:solidFill>
                  <a:schemeClr val="tx1"/>
                </a:solidFill>
                <a:effectLst/>
                <a:latin typeface="+mn-lt"/>
                <a:ea typeface="+mn-ea"/>
                <a:cs typeface="+mn-cs"/>
              </a:rPr>
              <a:t>GreenPaws</a:t>
            </a:r>
            <a:r>
              <a:rPr lang="en-GB" sz="1200" kern="1200" dirty="0">
                <a:solidFill>
                  <a:schemeClr val="tx1"/>
                </a:solidFill>
                <a:effectLst/>
                <a:latin typeface="+mn-lt"/>
                <a:ea typeface="+mn-ea"/>
                <a:cs typeface="+mn-cs"/>
              </a:rPr>
              <a:t> principles. Therefore, the business will be a secure, viable and an expandable investment, which will not only make the business profitable, but also provide quality service to pet owners.</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1087E0D-4B59-4930-AE62-1D20CBBD20F1}" type="slidenum">
              <a:rPr lang="en-GB" smtClean="0"/>
              <a:t>15</a:t>
            </a:fld>
            <a:endParaRPr lang="en-GB"/>
          </a:p>
        </p:txBody>
      </p:sp>
    </p:spTree>
    <p:extLst>
      <p:ext uri="{BB962C8B-B14F-4D97-AF65-F5344CB8AC3E}">
        <p14:creationId xmlns:p14="http://schemas.microsoft.com/office/powerpoint/2010/main" val="30520851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DB05E6-0FDB-47AF-97C5-3D7B2FF41ABA}"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D89DF6-FF13-4EF6-99B2-703B5FA53362}" type="slidenum">
              <a:rPr lang="en-GB" smtClean="0"/>
              <a:t>‹#›</a:t>
            </a:fld>
            <a:endParaRPr lang="en-GB"/>
          </a:p>
        </p:txBody>
      </p:sp>
    </p:spTree>
    <p:extLst>
      <p:ext uri="{BB962C8B-B14F-4D97-AF65-F5344CB8AC3E}">
        <p14:creationId xmlns:p14="http://schemas.microsoft.com/office/powerpoint/2010/main" val="2051693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DB05E6-0FDB-47AF-97C5-3D7B2FF41ABA}"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D89DF6-FF13-4EF6-99B2-703B5FA53362}" type="slidenum">
              <a:rPr lang="en-GB" smtClean="0"/>
              <a:t>‹#›</a:t>
            </a:fld>
            <a:endParaRPr lang="en-GB"/>
          </a:p>
        </p:txBody>
      </p:sp>
    </p:spTree>
    <p:extLst>
      <p:ext uri="{BB962C8B-B14F-4D97-AF65-F5344CB8AC3E}">
        <p14:creationId xmlns:p14="http://schemas.microsoft.com/office/powerpoint/2010/main" val="791053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DB05E6-0FDB-47AF-97C5-3D7B2FF41ABA}"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D89DF6-FF13-4EF6-99B2-703B5FA53362}" type="slidenum">
              <a:rPr lang="en-GB" smtClean="0"/>
              <a:t>‹#›</a:t>
            </a:fld>
            <a:endParaRPr lang="en-GB"/>
          </a:p>
        </p:txBody>
      </p:sp>
    </p:spTree>
    <p:extLst>
      <p:ext uri="{BB962C8B-B14F-4D97-AF65-F5344CB8AC3E}">
        <p14:creationId xmlns:p14="http://schemas.microsoft.com/office/powerpoint/2010/main" val="1466397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DB05E6-0FDB-47AF-97C5-3D7B2FF41ABA}"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D89DF6-FF13-4EF6-99B2-703B5FA53362}" type="slidenum">
              <a:rPr lang="en-GB" smtClean="0"/>
              <a:t>‹#›</a:t>
            </a:fld>
            <a:endParaRPr lang="en-GB"/>
          </a:p>
        </p:txBody>
      </p:sp>
    </p:spTree>
    <p:extLst>
      <p:ext uri="{BB962C8B-B14F-4D97-AF65-F5344CB8AC3E}">
        <p14:creationId xmlns:p14="http://schemas.microsoft.com/office/powerpoint/2010/main" val="1236083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DB05E6-0FDB-47AF-97C5-3D7B2FF41ABA}" type="datetimeFigureOut">
              <a:rPr lang="en-GB" smtClean="0"/>
              <a:t>19/04/2026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D89DF6-FF13-4EF6-99B2-703B5FA53362}" type="slidenum">
              <a:rPr lang="en-GB" smtClean="0"/>
              <a:t>‹#›</a:t>
            </a:fld>
            <a:endParaRPr lang="en-GB"/>
          </a:p>
        </p:txBody>
      </p:sp>
    </p:spTree>
    <p:extLst>
      <p:ext uri="{BB962C8B-B14F-4D97-AF65-F5344CB8AC3E}">
        <p14:creationId xmlns:p14="http://schemas.microsoft.com/office/powerpoint/2010/main" val="2539302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BDB05E6-0FDB-47AF-97C5-3D7B2FF41ABA}" type="datetimeFigureOut">
              <a:rPr lang="en-GB" smtClean="0"/>
              <a:t>19/04/2026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D89DF6-FF13-4EF6-99B2-703B5FA53362}" type="slidenum">
              <a:rPr lang="en-GB" smtClean="0"/>
              <a:t>‹#›</a:t>
            </a:fld>
            <a:endParaRPr lang="en-GB"/>
          </a:p>
        </p:txBody>
      </p:sp>
    </p:spTree>
    <p:extLst>
      <p:ext uri="{BB962C8B-B14F-4D97-AF65-F5344CB8AC3E}">
        <p14:creationId xmlns:p14="http://schemas.microsoft.com/office/powerpoint/2010/main" val="505661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BDB05E6-0FDB-47AF-97C5-3D7B2FF41ABA}" type="datetimeFigureOut">
              <a:rPr lang="en-GB" smtClean="0"/>
              <a:t>19/04/2026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D89DF6-FF13-4EF6-99B2-703B5FA53362}" type="slidenum">
              <a:rPr lang="en-GB" smtClean="0"/>
              <a:t>‹#›</a:t>
            </a:fld>
            <a:endParaRPr lang="en-GB"/>
          </a:p>
        </p:txBody>
      </p:sp>
    </p:spTree>
    <p:extLst>
      <p:ext uri="{BB962C8B-B14F-4D97-AF65-F5344CB8AC3E}">
        <p14:creationId xmlns:p14="http://schemas.microsoft.com/office/powerpoint/2010/main" val="88841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BDB05E6-0FDB-47AF-97C5-3D7B2FF41ABA}"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D89DF6-FF13-4EF6-99B2-703B5FA53362}" type="slidenum">
              <a:rPr lang="en-GB" smtClean="0"/>
              <a:t>‹#›</a:t>
            </a:fld>
            <a:endParaRPr lang="en-GB"/>
          </a:p>
        </p:txBody>
      </p:sp>
    </p:spTree>
    <p:extLst>
      <p:ext uri="{BB962C8B-B14F-4D97-AF65-F5344CB8AC3E}">
        <p14:creationId xmlns:p14="http://schemas.microsoft.com/office/powerpoint/2010/main" val="585721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BDB05E6-0FDB-47AF-97C5-3D7B2FF41ABA}"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D89DF6-FF13-4EF6-99B2-703B5FA53362}" type="slidenum">
              <a:rPr lang="en-GB" smtClean="0"/>
              <a:t>‹#›</a:t>
            </a:fld>
            <a:endParaRPr lang="en-GB"/>
          </a:p>
        </p:txBody>
      </p:sp>
    </p:spTree>
    <p:extLst>
      <p:ext uri="{BB962C8B-B14F-4D97-AF65-F5344CB8AC3E}">
        <p14:creationId xmlns:p14="http://schemas.microsoft.com/office/powerpoint/2010/main" val="2472704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BDB05E6-0FDB-47AF-97C5-3D7B2FF41ABA}"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D89DF6-FF13-4EF6-99B2-703B5FA53362}" type="slidenum">
              <a:rPr lang="en-GB" smtClean="0"/>
              <a:t>‹#›</a:t>
            </a:fld>
            <a:endParaRPr lang="en-GB"/>
          </a:p>
        </p:txBody>
      </p:sp>
    </p:spTree>
    <p:extLst>
      <p:ext uri="{BB962C8B-B14F-4D97-AF65-F5344CB8AC3E}">
        <p14:creationId xmlns:p14="http://schemas.microsoft.com/office/powerpoint/2010/main" val="3939667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BDB05E6-0FDB-47AF-97C5-3D7B2FF41ABA}"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D89DF6-FF13-4EF6-99B2-703B5FA53362}" type="slidenum">
              <a:rPr lang="en-GB" smtClean="0"/>
              <a:t>‹#›</a:t>
            </a:fld>
            <a:endParaRPr lang="en-GB"/>
          </a:p>
        </p:txBody>
      </p:sp>
    </p:spTree>
    <p:extLst>
      <p:ext uri="{BB962C8B-B14F-4D97-AF65-F5344CB8AC3E}">
        <p14:creationId xmlns:p14="http://schemas.microsoft.com/office/powerpoint/2010/main" val="41355633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BDB05E6-0FDB-47AF-97C5-3D7B2FF41ABA}"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D89DF6-FF13-4EF6-99B2-703B5FA53362}"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1816751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BDB05E6-0FDB-47AF-97C5-3D7B2FF41ABA}"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D89DF6-FF13-4EF6-99B2-703B5FA53362}" type="slidenum">
              <a:rPr lang="en-GB" smtClean="0"/>
              <a:t>‹#›</a:t>
            </a:fld>
            <a:endParaRPr lang="en-GB"/>
          </a:p>
        </p:txBody>
      </p:sp>
    </p:spTree>
    <p:extLst>
      <p:ext uri="{BB962C8B-B14F-4D97-AF65-F5344CB8AC3E}">
        <p14:creationId xmlns:p14="http://schemas.microsoft.com/office/powerpoint/2010/main" val="7360870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BDB05E6-0FDB-47AF-97C5-3D7B2FF41ABA}" type="datetimeFigureOut">
              <a:rPr lang="en-GB" smtClean="0"/>
              <a:t>19/04/2026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D89DF6-FF13-4EF6-99B2-703B5FA53362}" type="slidenum">
              <a:rPr lang="en-GB" smtClean="0"/>
              <a:t>‹#›</a:t>
            </a:fld>
            <a:endParaRPr lang="en-GB"/>
          </a:p>
        </p:txBody>
      </p:sp>
    </p:spTree>
    <p:extLst>
      <p:ext uri="{BB962C8B-B14F-4D97-AF65-F5344CB8AC3E}">
        <p14:creationId xmlns:p14="http://schemas.microsoft.com/office/powerpoint/2010/main" val="4479728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BDB05E6-0FDB-47AF-97C5-3D7B2FF41ABA}" type="datetimeFigureOut">
              <a:rPr lang="en-GB" smtClean="0"/>
              <a:t>19/04/2026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D89DF6-FF13-4EF6-99B2-703B5FA53362}" type="slidenum">
              <a:rPr lang="en-GB" smtClean="0"/>
              <a:t>‹#›</a:t>
            </a:fld>
            <a:endParaRPr lang="en-GB"/>
          </a:p>
        </p:txBody>
      </p:sp>
    </p:spTree>
    <p:extLst>
      <p:ext uri="{BB962C8B-B14F-4D97-AF65-F5344CB8AC3E}">
        <p14:creationId xmlns:p14="http://schemas.microsoft.com/office/powerpoint/2010/main" val="6252496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DB05E6-0FDB-47AF-97C5-3D7B2FF41ABA}"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D89DF6-FF13-4EF6-99B2-703B5FA53362}" type="slidenum">
              <a:rPr lang="en-GB" smtClean="0"/>
              <a:t>‹#›</a:t>
            </a:fld>
            <a:endParaRPr lang="en-GB"/>
          </a:p>
        </p:txBody>
      </p:sp>
    </p:spTree>
    <p:extLst>
      <p:ext uri="{BB962C8B-B14F-4D97-AF65-F5344CB8AC3E}">
        <p14:creationId xmlns:p14="http://schemas.microsoft.com/office/powerpoint/2010/main" val="32661484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DB05E6-0FDB-47AF-97C5-3D7B2FF41ABA}"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D89DF6-FF13-4EF6-99B2-703B5FA53362}" type="slidenum">
              <a:rPr lang="en-GB" smtClean="0"/>
              <a:t>‹#›</a:t>
            </a:fld>
            <a:endParaRPr lang="en-GB"/>
          </a:p>
        </p:txBody>
      </p:sp>
    </p:spTree>
    <p:extLst>
      <p:ext uri="{BB962C8B-B14F-4D97-AF65-F5344CB8AC3E}">
        <p14:creationId xmlns:p14="http://schemas.microsoft.com/office/powerpoint/2010/main" val="20815191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BDB05E6-0FDB-47AF-97C5-3D7B2FF41ABA}" type="datetimeFigureOut">
              <a:rPr lang="en-GB" smtClean="0"/>
              <a:t>19/04/2026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80D89DF6-FF13-4EF6-99B2-703B5FA53362}" type="slidenum">
              <a:rPr lang="en-GB" smtClean="0"/>
              <a:t>‹#›</a:t>
            </a:fld>
            <a:endParaRPr lang="en-GB"/>
          </a:p>
        </p:txBody>
      </p:sp>
    </p:spTree>
    <p:extLst>
      <p:ext uri="{BB962C8B-B14F-4D97-AF65-F5344CB8AC3E}">
        <p14:creationId xmlns:p14="http://schemas.microsoft.com/office/powerpoint/2010/main" val="4257552947"/>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 id="2147483809" r:id="rId12"/>
    <p:sldLayoutId id="2147483810" r:id="rId13"/>
    <p:sldLayoutId id="2147483811" r:id="rId14"/>
    <p:sldLayoutId id="2147483812" r:id="rId15"/>
    <p:sldLayoutId id="2147483813" r:id="rId16"/>
    <p:sldLayoutId id="2147483814"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jfif"/><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1.jfif"/><Relationship Id="rId5" Type="http://schemas.openxmlformats.org/officeDocument/2006/relationships/image" Target="../media/image10.jp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2.png"/><Relationship Id="rId9" Type="http://schemas.microsoft.com/office/2007/relationships/diagramDrawing" Target="../diagrams/drawing1.xml"/></Relationships>
</file>

<file path=ppt/slides/_rels/slide9.xml.rels><?xml version="1.0" encoding="UTF-8" standalone="yes"?>
<Relationships xmlns="http://schemas.openxmlformats.org/package/2006/relationships"><Relationship Id="rId3" Type="http://schemas.openxmlformats.org/officeDocument/2006/relationships/image" Target="../media/image13.jfif"/><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EFA7-FD26-C3EF-6344-783BE100EFF8}"/>
              </a:ext>
            </a:extLst>
          </p:cNvPr>
          <p:cNvSpPr>
            <a:spLocks noGrp="1"/>
          </p:cNvSpPr>
          <p:nvPr>
            <p:ph type="title"/>
          </p:nvPr>
        </p:nvSpPr>
        <p:spPr>
          <a:xfrm>
            <a:off x="162232" y="2351313"/>
            <a:ext cx="12029768" cy="655389"/>
          </a:xfrm>
          <a:gradFill>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p:spPr>
        <p:txBody>
          <a:bodyPr>
            <a:noAutofit/>
          </a:bodyPr>
          <a:lstStyle/>
          <a:p>
            <a:pPr algn="ctr"/>
            <a:r>
              <a:rPr lang="en-GB" dirty="0"/>
              <a:t>Individual Presentation Pitch</a:t>
            </a:r>
            <a:endParaRPr lang="en-GB" sz="3600" dirty="0"/>
          </a:p>
        </p:txBody>
      </p:sp>
      <p:sp>
        <p:nvSpPr>
          <p:cNvPr id="7" name="TextBox 6">
            <a:extLst>
              <a:ext uri="{FF2B5EF4-FFF2-40B4-BE49-F238E27FC236}">
                <a16:creationId xmlns:a16="http://schemas.microsoft.com/office/drawing/2014/main" id="{47AC3F31-5427-3E61-9F47-15C7F302232F}"/>
              </a:ext>
            </a:extLst>
          </p:cNvPr>
          <p:cNvSpPr txBox="1"/>
          <p:nvPr/>
        </p:nvSpPr>
        <p:spPr>
          <a:xfrm>
            <a:off x="1541640" y="1776266"/>
            <a:ext cx="9232489" cy="400110"/>
          </a:xfrm>
          <a:prstGeom prst="rect">
            <a:avLst/>
          </a:prstGeom>
          <a:solidFill>
            <a:schemeClr val="bg1"/>
          </a:solidFill>
        </p:spPr>
        <p:txBody>
          <a:bodyPr wrap="square">
            <a:spAutoFit/>
          </a:bodyPr>
          <a:lstStyle/>
          <a:p>
            <a:pPr algn="ctr"/>
            <a:r>
              <a:rPr lang="en-GB" sz="2000" dirty="0"/>
              <a:t>LCLM4006 Enterprise and Entrepreneurship</a:t>
            </a:r>
          </a:p>
        </p:txBody>
      </p:sp>
      <p:sp>
        <p:nvSpPr>
          <p:cNvPr id="5" name="Rectangle 4"/>
          <p:cNvSpPr/>
          <p:nvPr/>
        </p:nvSpPr>
        <p:spPr>
          <a:xfrm>
            <a:off x="1392244" y="3952751"/>
            <a:ext cx="8755224" cy="923330"/>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r>
              <a:rPr lang="en-US" b="1" dirty="0"/>
              <a:t>Name:</a:t>
            </a:r>
            <a:r>
              <a:rPr lang="en-US" dirty="0"/>
              <a:t> Ibrahima Tall</a:t>
            </a:r>
          </a:p>
          <a:p>
            <a:r>
              <a:rPr lang="en-US" b="1" dirty="0"/>
              <a:t>Business Name:</a:t>
            </a:r>
            <a:r>
              <a:rPr lang="en-US" dirty="0"/>
              <a:t> </a:t>
            </a:r>
            <a:r>
              <a:rPr lang="en-US" dirty="0" err="1"/>
              <a:t>GreenPaws</a:t>
            </a:r>
            <a:r>
              <a:rPr lang="en-US" dirty="0"/>
              <a:t> Pet Grooming</a:t>
            </a:r>
          </a:p>
          <a:p>
            <a:r>
              <a:rPr lang="en-US" b="1" dirty="0"/>
              <a:t>Lecture: </a:t>
            </a:r>
            <a:r>
              <a:rPr lang="en-US" dirty="0"/>
              <a:t>Charles Obinwa</a:t>
            </a:r>
            <a:endParaRPr lang="en-US" b="1" dirty="0"/>
          </a:p>
        </p:txBody>
      </p:sp>
      <p:pic>
        <p:nvPicPr>
          <p:cNvPr id="3" name="Picture 2">
            <a:extLst>
              <a:ext uri="{FF2B5EF4-FFF2-40B4-BE49-F238E27FC236}">
                <a16:creationId xmlns:a16="http://schemas.microsoft.com/office/drawing/2014/main" id="{0E5E133A-9105-5197-2986-4DA8B16F3446}"/>
              </a:ext>
            </a:extLst>
          </p:cNvPr>
          <p:cNvPicPr>
            <a:picLocks noChangeAspect="1"/>
          </p:cNvPicPr>
          <p:nvPr/>
        </p:nvPicPr>
        <p:blipFill>
          <a:blip r:embed="rId3"/>
          <a:stretch>
            <a:fillRect/>
          </a:stretch>
        </p:blipFill>
        <p:spPr>
          <a:xfrm>
            <a:off x="4477469" y="185233"/>
            <a:ext cx="2548973" cy="141609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20354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25" name="Picture 2">
            <a:extLst>
              <a:ext uri="{FF2B5EF4-FFF2-40B4-BE49-F238E27FC236}">
                <a16:creationId xmlns:a16="http://schemas.microsoft.com/office/drawing/2014/main" id="{06403CAC-6103-44C9-B687-A2C18173F2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a:extLst>
              <a:ext uri="{FF2B5EF4-FFF2-40B4-BE49-F238E27FC236}">
                <a16:creationId xmlns:a16="http://schemas.microsoft.com/office/drawing/2014/main" id="{9FE846C3-878B-4A61-87F4-2A5656E986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7" name="Rectangle 26">
            <a:extLst>
              <a:ext uri="{FF2B5EF4-FFF2-40B4-BE49-F238E27FC236}">
                <a16:creationId xmlns:a16="http://schemas.microsoft.com/office/drawing/2014/main" id="{C4B690EE-E995-4D13-9D5F-A72EA9CAC6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
            <a:extLst>
              <a:ext uri="{FF2B5EF4-FFF2-40B4-BE49-F238E27FC236}">
                <a16:creationId xmlns:a16="http://schemas.microsoft.com/office/drawing/2014/main" id="{A0E633B9-FE4A-4F0D-B7F5-EA63CD6F8F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981F0E11-D300-EEEF-AF2A-72CC2481AC22}"/>
              </a:ext>
            </a:extLst>
          </p:cNvPr>
          <p:cNvPicPr>
            <a:picLocks noChangeAspect="1"/>
          </p:cNvPicPr>
          <p:nvPr/>
        </p:nvPicPr>
        <p:blipFill>
          <a:blip r:embed="rId5">
            <a:extLst>
              <a:ext uri="{28A0092B-C50C-407E-A947-70E740481C1C}">
                <a14:useLocalDpi xmlns:a14="http://schemas.microsoft.com/office/drawing/2010/main" val="0"/>
              </a:ext>
            </a:extLst>
          </a:blip>
          <a:srcRect l="12257" r="14228" b="-1"/>
          <a:stretch>
            <a:fillRect/>
          </a:stretch>
        </p:blipFill>
        <p:spPr>
          <a:xfrm>
            <a:off x="0" y="10"/>
            <a:ext cx="7430699" cy="6857990"/>
          </a:xfrm>
          <a:prstGeom prst="rect">
            <a:avLst/>
          </a:prstGeom>
        </p:spPr>
      </p:pic>
      <p:cxnSp>
        <p:nvCxnSpPr>
          <p:cNvPr id="29" name="Straight Connector 28">
            <a:extLst>
              <a:ext uri="{FF2B5EF4-FFF2-40B4-BE49-F238E27FC236}">
                <a16:creationId xmlns:a16="http://schemas.microsoft.com/office/drawing/2014/main" id="{C82D2E27-E3C1-4F29-BC6A-7C7C3B07BF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08202"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30" name="Picture 29">
            <a:extLst>
              <a:ext uri="{FF2B5EF4-FFF2-40B4-BE49-F238E27FC236}">
                <a16:creationId xmlns:a16="http://schemas.microsoft.com/office/drawing/2014/main" id="{10306955-0FC8-4AB2-8488-8825A0F51B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8FC8171-7482-7068-661D-95241036E000}"/>
              </a:ext>
            </a:extLst>
          </p:cNvPr>
          <p:cNvSpPr txBox="1">
            <a:spLocks/>
          </p:cNvSpPr>
          <p:nvPr/>
        </p:nvSpPr>
        <p:spPr>
          <a:xfrm>
            <a:off x="8196408" y="640831"/>
            <a:ext cx="3352128" cy="1573863"/>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914400">
              <a:lnSpc>
                <a:spcPct val="90000"/>
              </a:lnSpc>
              <a:spcAft>
                <a:spcPts val="600"/>
              </a:spcAft>
            </a:pPr>
            <a:r>
              <a:rPr lang="en-US" cap="all">
                <a:solidFill>
                  <a:schemeClr val="tx1"/>
                </a:solidFill>
              </a:rPr>
              <a:t>Introduction</a:t>
            </a:r>
          </a:p>
        </p:txBody>
      </p:sp>
      <p:sp>
        <p:nvSpPr>
          <p:cNvPr id="4" name="TextBox 3">
            <a:extLst>
              <a:ext uri="{FF2B5EF4-FFF2-40B4-BE49-F238E27FC236}">
                <a16:creationId xmlns:a16="http://schemas.microsoft.com/office/drawing/2014/main" id="{06A9305E-DDDB-A1F1-3372-D7C784C6B5DC}"/>
              </a:ext>
            </a:extLst>
          </p:cNvPr>
          <p:cNvSpPr txBox="1"/>
          <p:nvPr/>
        </p:nvSpPr>
        <p:spPr>
          <a:xfrm>
            <a:off x="8196408" y="2367092"/>
            <a:ext cx="3352128" cy="3881309"/>
          </a:xfrm>
          <a:prstGeom prst="rect">
            <a:avLst/>
          </a:prstGeom>
        </p:spPr>
        <p:style>
          <a:lnRef idx="1">
            <a:schemeClr val="accent2"/>
          </a:lnRef>
          <a:fillRef idx="2">
            <a:schemeClr val="accent2"/>
          </a:fillRef>
          <a:effectRef idx="1">
            <a:schemeClr val="accent2"/>
          </a:effectRef>
          <a:fontRef idx="minor">
            <a:schemeClr val="dk1"/>
          </a:fontRef>
        </p:style>
        <p:txBody>
          <a:bodyPr vert="horz" lIns="91440" tIns="45720" rIns="91440" bIns="45720" rtlCol="0">
            <a:normAutofit/>
          </a:bodyPr>
          <a:lstStyle/>
          <a:p>
            <a:pPr indent="-228600" defTabSz="914400">
              <a:lnSpc>
                <a:spcPct val="110000"/>
              </a:lnSpc>
              <a:spcAft>
                <a:spcPts val="600"/>
              </a:spcAft>
              <a:buClr>
                <a:schemeClr val="tx1"/>
              </a:buClr>
              <a:buFont typeface="Arial" panose="020B0604020202020204" pitchFamily="34" charset="0"/>
              <a:buChar char="•"/>
            </a:pPr>
            <a:r>
              <a:rPr lang="en-US" sz="1700" b="1" u="sng" cap="all" dirty="0" err="1">
                <a:solidFill>
                  <a:schemeClr val="tx1"/>
                </a:solidFill>
              </a:rPr>
              <a:t>GreenPaws</a:t>
            </a:r>
            <a:r>
              <a:rPr lang="en-US" sz="1700" b="1" u="sng" cap="all" dirty="0">
                <a:solidFill>
                  <a:schemeClr val="tx1"/>
                </a:solidFill>
              </a:rPr>
              <a:t> Pet Grooming</a:t>
            </a:r>
            <a:endParaRPr lang="en-US" sz="1700" u="sng" cap="all" dirty="0">
              <a:solidFill>
                <a:schemeClr val="tx1"/>
              </a:solidFill>
            </a:endParaRPr>
          </a:p>
          <a:p>
            <a:pPr marL="285750" lvl="0" indent="-228600" defTabSz="914400">
              <a:lnSpc>
                <a:spcPct val="110000"/>
              </a:lnSpc>
              <a:spcAft>
                <a:spcPts val="600"/>
              </a:spcAft>
              <a:buClr>
                <a:schemeClr val="tx1"/>
              </a:buClr>
              <a:buFont typeface="Arial" panose="020B0604020202020204" pitchFamily="34" charset="0"/>
              <a:buChar char="•"/>
            </a:pPr>
            <a:r>
              <a:rPr lang="en-US" sz="1700" cap="all" dirty="0">
                <a:solidFill>
                  <a:schemeClr val="tx1"/>
                </a:solidFill>
              </a:rPr>
              <a:t>Mobile eco-friendly pet grooming service</a:t>
            </a:r>
          </a:p>
          <a:p>
            <a:pPr marL="285750" lvl="0" indent="-228600" defTabSz="914400">
              <a:lnSpc>
                <a:spcPct val="110000"/>
              </a:lnSpc>
              <a:spcAft>
                <a:spcPts val="600"/>
              </a:spcAft>
              <a:buClr>
                <a:schemeClr val="tx1"/>
              </a:buClr>
              <a:buFont typeface="Arial" panose="020B0604020202020204" pitchFamily="34" charset="0"/>
              <a:buChar char="•"/>
            </a:pPr>
            <a:r>
              <a:rPr lang="en-US" sz="1700" cap="all" dirty="0">
                <a:solidFill>
                  <a:schemeClr val="tx1"/>
                </a:solidFill>
              </a:rPr>
              <a:t>Designed for busy pet owners</a:t>
            </a:r>
          </a:p>
          <a:p>
            <a:pPr marL="285750" lvl="0" indent="-228600" defTabSz="914400">
              <a:lnSpc>
                <a:spcPct val="110000"/>
              </a:lnSpc>
              <a:spcAft>
                <a:spcPts val="600"/>
              </a:spcAft>
              <a:buClr>
                <a:schemeClr val="tx1"/>
              </a:buClr>
              <a:buFont typeface="Arial" panose="020B0604020202020204" pitchFamily="34" charset="0"/>
              <a:buChar char="•"/>
            </a:pPr>
            <a:r>
              <a:rPr lang="en-US" sz="1700" cap="all" dirty="0">
                <a:solidFill>
                  <a:schemeClr val="tx1"/>
                </a:solidFill>
              </a:rPr>
              <a:t>Provides safe, convenient home grooming</a:t>
            </a:r>
          </a:p>
          <a:p>
            <a:pPr marL="285750" lvl="0" indent="-228600" defTabSz="914400">
              <a:lnSpc>
                <a:spcPct val="110000"/>
              </a:lnSpc>
              <a:spcAft>
                <a:spcPts val="600"/>
              </a:spcAft>
              <a:buClr>
                <a:schemeClr val="tx1"/>
              </a:buClr>
              <a:buFont typeface="Arial" panose="020B0604020202020204" pitchFamily="34" charset="0"/>
              <a:buChar char="•"/>
            </a:pPr>
            <a:r>
              <a:rPr lang="en-US" sz="1700" cap="all" dirty="0">
                <a:solidFill>
                  <a:schemeClr val="tx1"/>
                </a:solidFill>
              </a:rPr>
              <a:t>Covers business idea, market factors, marketing &amp; finance</a:t>
            </a:r>
          </a:p>
          <a:p>
            <a:pPr marL="285750" lvl="0" indent="-228600" defTabSz="914400">
              <a:lnSpc>
                <a:spcPct val="110000"/>
              </a:lnSpc>
              <a:spcAft>
                <a:spcPts val="600"/>
              </a:spcAft>
              <a:buClr>
                <a:schemeClr val="tx1"/>
              </a:buClr>
              <a:buFont typeface="Arial" panose="020B0604020202020204" pitchFamily="34" charset="0"/>
              <a:buChar char="•"/>
            </a:pPr>
            <a:r>
              <a:rPr lang="en-US" sz="1700" cap="all" dirty="0">
                <a:solidFill>
                  <a:schemeClr val="tx1"/>
                </a:solidFill>
              </a:rPr>
              <a:t>Goal: show </a:t>
            </a:r>
            <a:r>
              <a:rPr lang="en-US" sz="1700" cap="all" dirty="0" err="1">
                <a:solidFill>
                  <a:schemeClr val="tx1"/>
                </a:solidFill>
              </a:rPr>
              <a:t>GreenPaws</a:t>
            </a:r>
            <a:r>
              <a:rPr lang="en-US" sz="1700" cap="all" dirty="0">
                <a:solidFill>
                  <a:schemeClr val="tx1"/>
                </a:solidFill>
              </a:rPr>
              <a:t> is practical and profitable</a:t>
            </a:r>
          </a:p>
        </p:txBody>
      </p:sp>
    </p:spTree>
    <p:extLst>
      <p:ext uri="{BB962C8B-B14F-4D97-AF65-F5344CB8AC3E}">
        <p14:creationId xmlns:p14="http://schemas.microsoft.com/office/powerpoint/2010/main" val="430984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6" name="Picture 2">
            <a:extLst>
              <a:ext uri="{FF2B5EF4-FFF2-40B4-BE49-F238E27FC236}">
                <a16:creationId xmlns:a16="http://schemas.microsoft.com/office/drawing/2014/main" id="{06403CAC-6103-44C9-B687-A2C18173F2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a:extLst>
              <a:ext uri="{FF2B5EF4-FFF2-40B4-BE49-F238E27FC236}">
                <a16:creationId xmlns:a16="http://schemas.microsoft.com/office/drawing/2014/main" id="{9FE846C3-878B-4A61-87F4-2A5656E986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0" name="Rectangle 19">
            <a:extLst>
              <a:ext uri="{FF2B5EF4-FFF2-40B4-BE49-F238E27FC236}">
                <a16:creationId xmlns:a16="http://schemas.microsoft.com/office/drawing/2014/main" id="{C4B690EE-E995-4D13-9D5F-A72EA9CAC6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
            <a:extLst>
              <a:ext uri="{FF2B5EF4-FFF2-40B4-BE49-F238E27FC236}">
                <a16:creationId xmlns:a16="http://schemas.microsoft.com/office/drawing/2014/main" id="{A0E633B9-FE4A-4F0D-B7F5-EA63CD6F8F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7CA97E48-C3F2-AA70-607A-7E2E11DF8DDB}"/>
              </a:ext>
            </a:extLst>
          </p:cNvPr>
          <p:cNvPicPr>
            <a:picLocks noChangeAspect="1"/>
          </p:cNvPicPr>
          <p:nvPr/>
        </p:nvPicPr>
        <p:blipFill>
          <a:blip r:embed="rId5"/>
          <a:srcRect l="5450" r="21035" b="-1"/>
          <a:stretch>
            <a:fillRect/>
          </a:stretch>
        </p:blipFill>
        <p:spPr>
          <a:xfrm>
            <a:off x="1" y="10"/>
            <a:ext cx="7552944" cy="6857990"/>
          </a:xfrm>
          <a:prstGeom prst="rect">
            <a:avLst/>
          </a:prstGeom>
        </p:spPr>
      </p:pic>
      <p:cxnSp>
        <p:nvCxnSpPr>
          <p:cNvPr id="24" name="Straight Connector 23">
            <a:extLst>
              <a:ext uri="{FF2B5EF4-FFF2-40B4-BE49-F238E27FC236}">
                <a16:creationId xmlns:a16="http://schemas.microsoft.com/office/drawing/2014/main" id="{C82D2E27-E3C1-4F29-BC6A-7C7C3B07BF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08202"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pic>
        <p:nvPicPr>
          <p:cNvPr id="26" name="Picture 25">
            <a:extLst>
              <a:ext uri="{FF2B5EF4-FFF2-40B4-BE49-F238E27FC236}">
                <a16:creationId xmlns:a16="http://schemas.microsoft.com/office/drawing/2014/main" id="{10306955-0FC8-4AB2-8488-8825A0F51B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itle 1">
            <a:extLst>
              <a:ext uri="{FF2B5EF4-FFF2-40B4-BE49-F238E27FC236}">
                <a16:creationId xmlns:a16="http://schemas.microsoft.com/office/drawing/2014/main" id="{A870C1B8-F923-7134-AD62-59CC7EB8FFEB}"/>
              </a:ext>
            </a:extLst>
          </p:cNvPr>
          <p:cNvSpPr txBox="1">
            <a:spLocks/>
          </p:cNvSpPr>
          <p:nvPr/>
        </p:nvSpPr>
        <p:spPr>
          <a:xfrm>
            <a:off x="8196408" y="640831"/>
            <a:ext cx="3352128" cy="1573863"/>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914400">
              <a:lnSpc>
                <a:spcPct val="90000"/>
              </a:lnSpc>
              <a:spcAft>
                <a:spcPts val="600"/>
              </a:spcAft>
            </a:pPr>
            <a:r>
              <a:rPr lang="en-US" cap="all">
                <a:solidFill>
                  <a:schemeClr val="tx1"/>
                </a:solidFill>
              </a:rPr>
              <a:t>Business Idea</a:t>
            </a:r>
          </a:p>
        </p:txBody>
      </p:sp>
      <p:sp>
        <p:nvSpPr>
          <p:cNvPr id="11" name="Rectangle 10"/>
          <p:cNvSpPr/>
          <p:nvPr/>
        </p:nvSpPr>
        <p:spPr>
          <a:xfrm>
            <a:off x="8196408" y="2367092"/>
            <a:ext cx="3352128" cy="3881309"/>
          </a:xfrm>
          <a:prstGeom prst="rect">
            <a:avLst/>
          </a:prstGeom>
        </p:spPr>
        <p:style>
          <a:lnRef idx="1">
            <a:schemeClr val="accent2"/>
          </a:lnRef>
          <a:fillRef idx="2">
            <a:schemeClr val="accent2"/>
          </a:fillRef>
          <a:effectRef idx="1">
            <a:schemeClr val="accent2"/>
          </a:effectRef>
          <a:fontRef idx="minor">
            <a:schemeClr val="dk1"/>
          </a:fontRef>
        </p:style>
        <p:txBody>
          <a:bodyPr vert="horz" lIns="91440" tIns="45720" rIns="91440" bIns="45720" rtlCol="0">
            <a:normAutofit/>
          </a:bodyPr>
          <a:lstStyle/>
          <a:p>
            <a:pPr marL="342900" lvl="0" indent="-228600" defTabSz="914400">
              <a:lnSpc>
                <a:spcPct val="110000"/>
              </a:lnSpc>
              <a:spcAft>
                <a:spcPts val="600"/>
              </a:spcAft>
              <a:buClr>
                <a:schemeClr val="tx1"/>
              </a:buClr>
              <a:buFont typeface="Arial" panose="020B0604020202020204" pitchFamily="34" charset="0"/>
              <a:buChar char="•"/>
            </a:pPr>
            <a:r>
              <a:rPr lang="en-US" sz="1500" cap="all">
                <a:solidFill>
                  <a:schemeClr val="tx1"/>
                </a:solidFill>
              </a:rPr>
              <a:t>Mobile pet grooming at customer’s home</a:t>
            </a:r>
          </a:p>
          <a:p>
            <a:pPr marL="342900" lvl="0" indent="-228600" defTabSz="914400">
              <a:lnSpc>
                <a:spcPct val="110000"/>
              </a:lnSpc>
              <a:spcAft>
                <a:spcPts val="600"/>
              </a:spcAft>
              <a:buClr>
                <a:schemeClr val="tx1"/>
              </a:buClr>
              <a:buFont typeface="Arial" panose="020B0604020202020204" pitchFamily="34" charset="0"/>
              <a:buChar char="•"/>
            </a:pPr>
            <a:r>
              <a:rPr lang="en-US" sz="1500" cap="all">
                <a:solidFill>
                  <a:schemeClr val="tx1"/>
                </a:solidFill>
              </a:rPr>
              <a:t>Services: bathing, brushing, nail trim, ear cleaning</a:t>
            </a:r>
          </a:p>
          <a:p>
            <a:pPr marL="342900" lvl="0" indent="-228600" defTabSz="914400">
              <a:lnSpc>
                <a:spcPct val="110000"/>
              </a:lnSpc>
              <a:spcAft>
                <a:spcPts val="600"/>
              </a:spcAft>
              <a:buClr>
                <a:schemeClr val="tx1"/>
              </a:buClr>
              <a:buFont typeface="Arial" panose="020B0604020202020204" pitchFamily="34" charset="0"/>
              <a:buChar char="•"/>
            </a:pPr>
            <a:r>
              <a:rPr lang="en-US" sz="1500" cap="all">
                <a:solidFill>
                  <a:schemeClr val="tx1"/>
                </a:solidFill>
              </a:rPr>
              <a:t>Focus on long-coat cats and dogs</a:t>
            </a:r>
          </a:p>
          <a:p>
            <a:pPr marL="342900" lvl="0" indent="-228600" defTabSz="914400">
              <a:lnSpc>
                <a:spcPct val="110000"/>
              </a:lnSpc>
              <a:spcAft>
                <a:spcPts val="600"/>
              </a:spcAft>
              <a:buClr>
                <a:schemeClr val="tx1"/>
              </a:buClr>
              <a:buFont typeface="Arial" panose="020B0604020202020204" pitchFamily="34" charset="0"/>
              <a:buChar char="•"/>
            </a:pPr>
            <a:r>
              <a:rPr lang="en-US" sz="1500" cap="all">
                <a:solidFill>
                  <a:schemeClr val="tx1"/>
                </a:solidFill>
              </a:rPr>
              <a:t>Target customers: busy pet owners</a:t>
            </a:r>
          </a:p>
          <a:p>
            <a:pPr marL="342900" lvl="0" indent="-228600" defTabSz="914400">
              <a:lnSpc>
                <a:spcPct val="110000"/>
              </a:lnSpc>
              <a:spcAft>
                <a:spcPts val="600"/>
              </a:spcAft>
              <a:buClr>
                <a:schemeClr val="tx1"/>
              </a:buClr>
              <a:buFont typeface="Arial" panose="020B0604020202020204" pitchFamily="34" charset="0"/>
              <a:buChar char="•"/>
            </a:pPr>
            <a:r>
              <a:rPr lang="en-US" sz="1500" cap="all">
                <a:solidFill>
                  <a:schemeClr val="tx1"/>
                </a:solidFill>
              </a:rPr>
              <a:t>Solves problems of time, transport, and grooming skills (Burns, 2022)</a:t>
            </a:r>
          </a:p>
          <a:p>
            <a:pPr marL="342900" lvl="0" indent="-228600" defTabSz="914400">
              <a:lnSpc>
                <a:spcPct val="110000"/>
              </a:lnSpc>
              <a:spcAft>
                <a:spcPts val="600"/>
              </a:spcAft>
              <a:buClr>
                <a:schemeClr val="tx1"/>
              </a:buClr>
              <a:buFont typeface="Arial" panose="020B0604020202020204" pitchFamily="34" charset="0"/>
              <a:buChar char="•"/>
            </a:pPr>
            <a:r>
              <a:rPr lang="en-US" sz="1500" cap="all">
                <a:solidFill>
                  <a:schemeClr val="tx1"/>
                </a:solidFill>
              </a:rPr>
              <a:t>Convenient and affordable service</a:t>
            </a:r>
          </a:p>
        </p:txBody>
      </p:sp>
    </p:spTree>
    <p:extLst>
      <p:ext uri="{BB962C8B-B14F-4D97-AF65-F5344CB8AC3E}">
        <p14:creationId xmlns:p14="http://schemas.microsoft.com/office/powerpoint/2010/main" val="1444240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22" name="Picture 2">
            <a:extLst>
              <a:ext uri="{FF2B5EF4-FFF2-40B4-BE49-F238E27FC236}">
                <a16:creationId xmlns:a16="http://schemas.microsoft.com/office/drawing/2014/main" id="{E77D5960-B3B3-4AE1-8BBD-3C55D906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2">
            <a:extLst>
              <a:ext uri="{FF2B5EF4-FFF2-40B4-BE49-F238E27FC236}">
                <a16:creationId xmlns:a16="http://schemas.microsoft.com/office/drawing/2014/main" id="{9FB9CC80-2FAF-48FC-8450-4A57460F94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4" name="Rectangle 23">
            <a:extLst>
              <a:ext uri="{FF2B5EF4-FFF2-40B4-BE49-F238E27FC236}">
                <a16:creationId xmlns:a16="http://schemas.microsoft.com/office/drawing/2014/main" id="{564276B8-1A41-49DE-90A7-F070B4B6A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
            <a:extLst>
              <a:ext uri="{FF2B5EF4-FFF2-40B4-BE49-F238E27FC236}">
                <a16:creationId xmlns:a16="http://schemas.microsoft.com/office/drawing/2014/main" id="{5F7C92F8-CFE7-4D8A-AB04-2C4288002E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A0238CAE-71C4-54E1-7102-D01BA4DD25D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21445" y="2293172"/>
            <a:ext cx="3427091" cy="2280573"/>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26" name="Picture 25">
            <a:extLst>
              <a:ext uri="{FF2B5EF4-FFF2-40B4-BE49-F238E27FC236}">
                <a16:creationId xmlns:a16="http://schemas.microsoft.com/office/drawing/2014/main" id="{957CD5CB-E727-4276-ADCF-AF9E5E638D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870C1B8-F923-7134-AD62-59CC7EB8FFEB}"/>
              </a:ext>
            </a:extLst>
          </p:cNvPr>
          <p:cNvSpPr txBox="1">
            <a:spLocks/>
          </p:cNvSpPr>
          <p:nvPr/>
        </p:nvSpPr>
        <p:spPr>
          <a:xfrm>
            <a:off x="913776" y="640831"/>
            <a:ext cx="6564205" cy="1573863"/>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defTabSz="914400">
              <a:lnSpc>
                <a:spcPct val="90000"/>
              </a:lnSpc>
              <a:spcAft>
                <a:spcPts val="600"/>
              </a:spcAft>
            </a:pPr>
            <a:r>
              <a:rPr lang="en-US" cap="all">
                <a:solidFill>
                  <a:schemeClr val="tx1"/>
                </a:solidFill>
              </a:rPr>
              <a:t>Unique Selling Point</a:t>
            </a:r>
          </a:p>
        </p:txBody>
      </p:sp>
      <p:sp>
        <p:nvSpPr>
          <p:cNvPr id="3" name="Rectangle 2"/>
          <p:cNvSpPr/>
          <p:nvPr/>
        </p:nvSpPr>
        <p:spPr>
          <a:xfrm>
            <a:off x="913774" y="2367092"/>
            <a:ext cx="6564207" cy="3881309"/>
          </a:xfrm>
          <a:prstGeom prst="rect">
            <a:avLst/>
          </a:prstGeom>
        </p:spPr>
        <p:style>
          <a:lnRef idx="1">
            <a:schemeClr val="accent2"/>
          </a:lnRef>
          <a:fillRef idx="2">
            <a:schemeClr val="accent2"/>
          </a:fillRef>
          <a:effectRef idx="1">
            <a:schemeClr val="accent2"/>
          </a:effectRef>
          <a:fontRef idx="minor">
            <a:schemeClr val="dk1"/>
          </a:fontRef>
        </p:style>
        <p:txBody>
          <a:bodyPr vert="horz" lIns="91440" tIns="45720" rIns="91440" bIns="45720" rtlCol="0">
            <a:normAutofit/>
          </a:bodyPr>
          <a:lstStyle/>
          <a:p>
            <a:pPr marL="285750" lvl="0" indent="-228600" defTabSz="914400">
              <a:lnSpc>
                <a:spcPct val="120000"/>
              </a:lnSpc>
              <a:spcAft>
                <a:spcPts val="600"/>
              </a:spcAft>
              <a:buClr>
                <a:schemeClr val="tx1"/>
              </a:buClr>
              <a:buFont typeface="Arial" panose="020B0604020202020204" pitchFamily="34" charset="0"/>
              <a:buChar char="•"/>
            </a:pPr>
            <a:r>
              <a:rPr lang="en-US" cap="all">
                <a:solidFill>
                  <a:schemeClr val="tx1"/>
                </a:solidFill>
              </a:rPr>
              <a:t>Home service → no travel stress for pets</a:t>
            </a:r>
          </a:p>
          <a:p>
            <a:pPr marL="285750" lvl="0" indent="-228600" defTabSz="914400">
              <a:lnSpc>
                <a:spcPct val="120000"/>
              </a:lnSpc>
              <a:spcAft>
                <a:spcPts val="600"/>
              </a:spcAft>
              <a:buClr>
                <a:schemeClr val="tx1"/>
              </a:buClr>
              <a:buFont typeface="Arial" panose="020B0604020202020204" pitchFamily="34" charset="0"/>
              <a:buChar char="•"/>
            </a:pPr>
            <a:r>
              <a:rPr lang="en-US" cap="all">
                <a:solidFill>
                  <a:schemeClr val="tx1"/>
                </a:solidFill>
              </a:rPr>
              <a:t>Eco-friendly grooming products</a:t>
            </a:r>
          </a:p>
          <a:p>
            <a:pPr marL="285750" lvl="0" indent="-228600" defTabSz="914400">
              <a:lnSpc>
                <a:spcPct val="120000"/>
              </a:lnSpc>
              <a:spcAft>
                <a:spcPts val="600"/>
              </a:spcAft>
              <a:buClr>
                <a:schemeClr val="tx1"/>
              </a:buClr>
              <a:buFont typeface="Arial" panose="020B0604020202020204" pitchFamily="34" charset="0"/>
              <a:buChar char="•"/>
            </a:pPr>
            <a:r>
              <a:rPr lang="en-US" cap="all">
                <a:solidFill>
                  <a:schemeClr val="tx1"/>
                </a:solidFill>
              </a:rPr>
              <a:t>Easy booking via WhatsApp &amp; social media</a:t>
            </a:r>
          </a:p>
          <a:p>
            <a:pPr marL="285750" lvl="0" indent="-228600" defTabSz="914400">
              <a:lnSpc>
                <a:spcPct val="120000"/>
              </a:lnSpc>
              <a:spcAft>
                <a:spcPts val="600"/>
              </a:spcAft>
              <a:buClr>
                <a:schemeClr val="tx1"/>
              </a:buClr>
              <a:buFont typeface="Arial" panose="020B0604020202020204" pitchFamily="34" charset="0"/>
              <a:buChar char="•"/>
            </a:pPr>
            <a:r>
              <a:rPr lang="en-US" cap="all">
                <a:solidFill>
                  <a:schemeClr val="tx1"/>
                </a:solidFill>
              </a:rPr>
              <a:t>Flexible evening and weekend appointments</a:t>
            </a:r>
          </a:p>
          <a:p>
            <a:pPr marL="285750" lvl="0" indent="-228600" defTabSz="914400">
              <a:lnSpc>
                <a:spcPct val="120000"/>
              </a:lnSpc>
              <a:spcAft>
                <a:spcPts val="600"/>
              </a:spcAft>
              <a:buClr>
                <a:schemeClr val="tx1"/>
              </a:buClr>
              <a:buFont typeface="Arial" panose="020B0604020202020204" pitchFamily="34" charset="0"/>
              <a:buChar char="•"/>
            </a:pPr>
            <a:r>
              <a:rPr lang="en-US" cap="all">
                <a:solidFill>
                  <a:schemeClr val="tx1"/>
                </a:solidFill>
              </a:rPr>
              <a:t>More personal care than grooming salons</a:t>
            </a:r>
          </a:p>
          <a:p>
            <a:pPr marL="285750" lvl="0" indent="-228600" defTabSz="914400">
              <a:lnSpc>
                <a:spcPct val="120000"/>
              </a:lnSpc>
              <a:spcAft>
                <a:spcPts val="600"/>
              </a:spcAft>
              <a:buClr>
                <a:schemeClr val="tx1"/>
              </a:buClr>
              <a:buFont typeface="Arial" panose="020B0604020202020204" pitchFamily="34" charset="0"/>
              <a:buChar char="•"/>
            </a:pPr>
            <a:r>
              <a:rPr lang="en-US" cap="all">
                <a:solidFill>
                  <a:schemeClr val="tx1"/>
                </a:solidFill>
              </a:rPr>
              <a:t>Builds customer loyalty (Kotler, Armstrong and Balasubramanian, 2023)</a:t>
            </a:r>
          </a:p>
        </p:txBody>
      </p:sp>
    </p:spTree>
    <p:extLst>
      <p:ext uri="{BB962C8B-B14F-4D97-AF65-F5344CB8AC3E}">
        <p14:creationId xmlns:p14="http://schemas.microsoft.com/office/powerpoint/2010/main" val="654240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0C1B8-F923-7134-AD62-59CC7EB8FFEB}"/>
              </a:ext>
            </a:extLst>
          </p:cNvPr>
          <p:cNvSpPr txBox="1">
            <a:spLocks/>
          </p:cNvSpPr>
          <p:nvPr/>
        </p:nvSpPr>
        <p:spPr>
          <a:xfrm>
            <a:off x="1840758" y="455174"/>
            <a:ext cx="8911687" cy="639335"/>
          </a:xfrm>
          <a:prstGeom prst="rect">
            <a:avLst/>
          </a:prstGeom>
          <a:solidFill>
            <a:schemeClr val="bg1"/>
          </a:solidFill>
          <a:effectLst>
            <a:glow rad="139700">
              <a:schemeClr val="accent6">
                <a:satMod val="175000"/>
                <a:alpha val="40000"/>
              </a:schemeClr>
            </a:glow>
          </a:effectLst>
        </p:spPr>
        <p:txBody>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a:latin typeface="Arial" panose="020B0604020202020204" pitchFamily="34" charset="0"/>
                <a:cs typeface="Arial" panose="020B0604020202020204" pitchFamily="34" charset="0"/>
              </a:rPr>
              <a:t>Management &amp; Legal Structure</a:t>
            </a:r>
          </a:p>
        </p:txBody>
      </p:sp>
      <p:sp>
        <p:nvSpPr>
          <p:cNvPr id="6" name="Rectangle 4"/>
          <p:cNvSpPr>
            <a:spLocks noChangeArrowheads="1"/>
          </p:cNvSpPr>
          <p:nvPr/>
        </p:nvSpPr>
        <p:spPr bwMode="auto">
          <a:xfrm>
            <a:off x="702624" y="1653079"/>
            <a:ext cx="6446322" cy="3266985"/>
          </a:xfrm>
          <a:prstGeom prst="rect">
            <a:avLst/>
          </a:prstGeom>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anchor="ctr" anchorCtr="0" compatLnSpc="1">
            <a:prstTxWarp prst="textNoShape">
              <a:avLst/>
            </a:prstTxWarp>
            <a:spAutoFit/>
          </a:bodyPr>
          <a:lstStyle/>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Owner → Business manager (finance + marketing)</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Professional groomer → service delivery</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Future part-time groomer → business growth</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Legal form → Private Limited Company</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Limited liability protects owner (Barringer and Ireland, 2019)</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Easier funding and professional image</a:t>
            </a:r>
          </a:p>
        </p:txBody>
      </p:sp>
      <p:sp>
        <p:nvSpPr>
          <p:cNvPr id="8" name="Rectangle 6"/>
          <p:cNvSpPr>
            <a:spLocks noChangeArrowheads="1"/>
          </p:cNvSpPr>
          <p:nvPr/>
        </p:nvSpPr>
        <p:spPr bwMode="auto">
          <a:xfrm>
            <a:off x="0" y="59809"/>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60524C6-2557-928E-1B88-9DBF0860FD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62701" y="1994016"/>
            <a:ext cx="4595751" cy="2585110"/>
          </a:xfrm>
          <a:prstGeom prst="rect">
            <a:avLst/>
          </a:prstGeom>
        </p:spPr>
      </p:pic>
    </p:spTree>
    <p:extLst>
      <p:ext uri="{BB962C8B-B14F-4D97-AF65-F5344CB8AC3E}">
        <p14:creationId xmlns:p14="http://schemas.microsoft.com/office/powerpoint/2010/main" val="7033149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31CF750-695D-BB64-8315-941D35740627}"/>
              </a:ext>
            </a:extLst>
          </p:cNvPr>
          <p:cNvSpPr txBox="1">
            <a:spLocks/>
          </p:cNvSpPr>
          <p:nvPr/>
        </p:nvSpPr>
        <p:spPr>
          <a:xfrm>
            <a:off x="1816288" y="576833"/>
            <a:ext cx="8911687" cy="618122"/>
          </a:xfrm>
          <a:prstGeom prst="rect">
            <a:avLst/>
          </a:prstGeom>
          <a:solidFill>
            <a:schemeClr val="bg1"/>
          </a:solidFill>
          <a:effectLst>
            <a:glow rad="139700">
              <a:schemeClr val="accent6">
                <a:satMod val="175000"/>
                <a:alpha val="40000"/>
              </a:schemeClr>
            </a:glow>
          </a:effectLst>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a:latin typeface="Arial" panose="020B0604020202020204" pitchFamily="34" charset="0"/>
                <a:cs typeface="Arial" panose="020B0604020202020204" pitchFamily="34" charset="0"/>
              </a:rPr>
              <a:t>PESTEL Factor 1 (Social)</a:t>
            </a:r>
          </a:p>
        </p:txBody>
      </p:sp>
      <p:sp>
        <p:nvSpPr>
          <p:cNvPr id="3" name="Rectangle 2"/>
          <p:cNvSpPr/>
          <p:nvPr/>
        </p:nvSpPr>
        <p:spPr>
          <a:xfrm>
            <a:off x="693386" y="2026340"/>
            <a:ext cx="6313056" cy="3266985"/>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Pet ownership increasing in UK (UK Pet Food, 2024)</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Pets treated as family members</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Busy lifestyle → demand for home services</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Large customer base for grooming</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Regular grooming needed for pet health</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Strong opportunity for </a:t>
            </a:r>
            <a:r>
              <a:rPr lang="en-GB" sz="2000" dirty="0" err="1">
                <a:latin typeface="Arial" panose="020B0604020202020204" pitchFamily="34" charset="0"/>
                <a:cs typeface="Arial" panose="020B0604020202020204" pitchFamily="34" charset="0"/>
              </a:rPr>
              <a:t>GreenPaws</a:t>
            </a:r>
            <a:endParaRPr lang="en-GB"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1AC2F9A-7DB1-8589-8E12-C54AACBD65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7887" y="2026340"/>
            <a:ext cx="4987236" cy="2805320"/>
          </a:xfrm>
          <a:prstGeom prst="rect">
            <a:avLst/>
          </a:prstGeom>
        </p:spPr>
      </p:pic>
    </p:spTree>
    <p:extLst>
      <p:ext uri="{BB962C8B-B14F-4D97-AF65-F5344CB8AC3E}">
        <p14:creationId xmlns:p14="http://schemas.microsoft.com/office/powerpoint/2010/main" val="745997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28" name="Picture 2">
            <a:extLst>
              <a:ext uri="{FF2B5EF4-FFF2-40B4-BE49-F238E27FC236}">
                <a16:creationId xmlns:a16="http://schemas.microsoft.com/office/drawing/2014/main" id="{2C0360C1-7B46-4B41-B274-1DB351749F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8">
            <a:extLst>
              <a:ext uri="{FF2B5EF4-FFF2-40B4-BE49-F238E27FC236}">
                <a16:creationId xmlns:a16="http://schemas.microsoft.com/office/drawing/2014/main" id="{8DCCD452-3A4A-439C-9BE1-5A0C76B157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30" name="Rectangle 29">
            <a:extLst>
              <a:ext uri="{FF2B5EF4-FFF2-40B4-BE49-F238E27FC236}">
                <a16:creationId xmlns:a16="http://schemas.microsoft.com/office/drawing/2014/main" id="{35FF8E77-8D72-4E1E-B043-CDBB0B423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2">
            <a:extLst>
              <a:ext uri="{FF2B5EF4-FFF2-40B4-BE49-F238E27FC236}">
                <a16:creationId xmlns:a16="http://schemas.microsoft.com/office/drawing/2014/main" id="{3F41E161-C482-4310-909E-5F665E3B66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3A562CE5-DD79-6F70-1DA4-8102E4EE3C9A}"/>
              </a:ext>
            </a:extLst>
          </p:cNvPr>
          <p:cNvPicPr>
            <a:picLocks noChangeAspect="1"/>
          </p:cNvPicPr>
          <p:nvPr/>
        </p:nvPicPr>
        <p:blipFill>
          <a:blip r:embed="rId5">
            <a:extLst>
              <a:ext uri="{28A0092B-C50C-407E-A947-70E740481C1C}">
                <a14:useLocalDpi xmlns:a14="http://schemas.microsoft.com/office/drawing/2010/main" val="0"/>
              </a:ext>
            </a:extLst>
          </a:blip>
          <a:srcRect t="8615" b="11537"/>
          <a:stretch>
            <a:fillRect/>
          </a:stretch>
        </p:blipFill>
        <p:spPr>
          <a:xfrm>
            <a:off x="643464" y="3581369"/>
            <a:ext cx="3995592" cy="2576245"/>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4" name="Picture 3">
            <a:extLst>
              <a:ext uri="{FF2B5EF4-FFF2-40B4-BE49-F238E27FC236}">
                <a16:creationId xmlns:a16="http://schemas.microsoft.com/office/drawing/2014/main" id="{F7293828-9E57-0124-8A7D-98C2F6995D6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3464" y="937659"/>
            <a:ext cx="3995592" cy="2100908"/>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32" name="Picture 31">
            <a:extLst>
              <a:ext uri="{FF2B5EF4-FFF2-40B4-BE49-F238E27FC236}">
                <a16:creationId xmlns:a16="http://schemas.microsoft.com/office/drawing/2014/main" id="{A161B296-21A9-47B8-8EFF-F20E8C46F3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1">
            <a:extLst>
              <a:ext uri="{FF2B5EF4-FFF2-40B4-BE49-F238E27FC236}">
                <a16:creationId xmlns:a16="http://schemas.microsoft.com/office/drawing/2014/main" id="{831CF750-695D-BB64-8315-941D35740627}"/>
              </a:ext>
            </a:extLst>
          </p:cNvPr>
          <p:cNvSpPr txBox="1">
            <a:spLocks/>
          </p:cNvSpPr>
          <p:nvPr/>
        </p:nvSpPr>
        <p:spPr>
          <a:xfrm>
            <a:off x="5282520" y="618517"/>
            <a:ext cx="5855416" cy="1596177"/>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defTabSz="914400">
              <a:lnSpc>
                <a:spcPct val="90000"/>
              </a:lnSpc>
              <a:spcAft>
                <a:spcPts val="600"/>
              </a:spcAft>
            </a:pPr>
            <a:r>
              <a:rPr lang="en-US" cap="all">
                <a:solidFill>
                  <a:schemeClr val="tx1"/>
                </a:solidFill>
              </a:rPr>
              <a:t>PESTEL Factors 2 &amp; 3</a:t>
            </a:r>
          </a:p>
        </p:txBody>
      </p:sp>
      <p:sp>
        <p:nvSpPr>
          <p:cNvPr id="6" name="Rectangle 5"/>
          <p:cNvSpPr/>
          <p:nvPr/>
        </p:nvSpPr>
        <p:spPr>
          <a:xfrm>
            <a:off x="5282520" y="2367092"/>
            <a:ext cx="5855415" cy="3847444"/>
          </a:xfrm>
          <a:prstGeom prst="rect">
            <a:avLst/>
          </a:prstGeom>
        </p:spPr>
        <p:style>
          <a:lnRef idx="1">
            <a:schemeClr val="accent2"/>
          </a:lnRef>
          <a:fillRef idx="2">
            <a:schemeClr val="accent2"/>
          </a:fillRef>
          <a:effectRef idx="1">
            <a:schemeClr val="accent2"/>
          </a:effectRef>
          <a:fontRef idx="minor">
            <a:schemeClr val="dk1"/>
          </a:fontRef>
        </p:style>
        <p:txBody>
          <a:bodyPr vert="horz" lIns="91440" tIns="45720" rIns="91440" bIns="45720" rtlCol="0">
            <a:normAutofit/>
          </a:bodyPr>
          <a:lstStyle/>
          <a:p>
            <a:pPr indent="-228600" defTabSz="914400">
              <a:lnSpc>
                <a:spcPct val="120000"/>
              </a:lnSpc>
              <a:spcAft>
                <a:spcPts val="600"/>
              </a:spcAft>
              <a:buClr>
                <a:schemeClr val="tx1"/>
              </a:buClr>
              <a:buFont typeface="Arial" panose="020B0604020202020204" pitchFamily="34" charset="0"/>
              <a:buChar char="•"/>
            </a:pPr>
            <a:r>
              <a:rPr lang="en-US" b="1" cap="all">
                <a:solidFill>
                  <a:schemeClr val="tx1"/>
                </a:solidFill>
              </a:rPr>
              <a:t>Economic Factor</a:t>
            </a:r>
            <a:endParaRPr lang="en-US" cap="all">
              <a:solidFill>
                <a:schemeClr val="tx1"/>
              </a:solidFill>
            </a:endParaRPr>
          </a:p>
          <a:p>
            <a:pPr marL="285750" lvl="0" indent="-228600" defTabSz="914400">
              <a:lnSpc>
                <a:spcPct val="120000"/>
              </a:lnSpc>
              <a:spcAft>
                <a:spcPts val="600"/>
              </a:spcAft>
              <a:buClr>
                <a:schemeClr val="tx1"/>
              </a:buClr>
              <a:buFont typeface="Arial" panose="020B0604020202020204" pitchFamily="34" charset="0"/>
              <a:buChar char="•"/>
            </a:pPr>
            <a:r>
              <a:rPr lang="en-US" cap="all">
                <a:solidFill>
                  <a:schemeClr val="tx1"/>
                </a:solidFill>
              </a:rPr>
              <a:t>Pet care spending increasing</a:t>
            </a:r>
          </a:p>
          <a:p>
            <a:pPr marL="285750" lvl="0" indent="-228600" defTabSz="914400">
              <a:lnSpc>
                <a:spcPct val="120000"/>
              </a:lnSpc>
              <a:spcAft>
                <a:spcPts val="600"/>
              </a:spcAft>
              <a:buClr>
                <a:schemeClr val="tx1"/>
              </a:buClr>
              <a:buFont typeface="Arial" panose="020B0604020202020204" pitchFamily="34" charset="0"/>
              <a:buChar char="•"/>
            </a:pPr>
            <a:r>
              <a:rPr lang="en-US" cap="all">
                <a:solidFill>
                  <a:schemeClr val="tx1"/>
                </a:solidFill>
              </a:rPr>
              <a:t>Risk: fuel cost increase</a:t>
            </a:r>
          </a:p>
          <a:p>
            <a:pPr marL="285750" lvl="0" indent="-228600" defTabSz="914400">
              <a:lnSpc>
                <a:spcPct val="120000"/>
              </a:lnSpc>
              <a:spcAft>
                <a:spcPts val="600"/>
              </a:spcAft>
              <a:buClr>
                <a:schemeClr val="tx1"/>
              </a:buClr>
              <a:buFont typeface="Arial" panose="020B0604020202020204" pitchFamily="34" charset="0"/>
              <a:buChar char="•"/>
            </a:pPr>
            <a:r>
              <a:rPr lang="en-US" cap="all">
                <a:solidFill>
                  <a:schemeClr val="tx1"/>
                </a:solidFill>
              </a:rPr>
              <a:t>Route planning to control costs</a:t>
            </a:r>
          </a:p>
          <a:p>
            <a:pPr indent="-228600" defTabSz="914400">
              <a:lnSpc>
                <a:spcPct val="120000"/>
              </a:lnSpc>
              <a:spcAft>
                <a:spcPts val="600"/>
              </a:spcAft>
              <a:buClr>
                <a:schemeClr val="tx1"/>
              </a:buClr>
              <a:buFont typeface="Arial" panose="020B0604020202020204" pitchFamily="34" charset="0"/>
              <a:buChar char="•"/>
            </a:pPr>
            <a:r>
              <a:rPr lang="en-US" b="1" cap="all">
                <a:solidFill>
                  <a:schemeClr val="tx1"/>
                </a:solidFill>
              </a:rPr>
              <a:t>Technological Factor</a:t>
            </a:r>
            <a:endParaRPr lang="en-US" cap="all">
              <a:solidFill>
                <a:schemeClr val="tx1"/>
              </a:solidFill>
            </a:endParaRPr>
          </a:p>
          <a:p>
            <a:pPr marL="285750" lvl="0" indent="-228600" defTabSz="914400">
              <a:lnSpc>
                <a:spcPct val="120000"/>
              </a:lnSpc>
              <a:spcAft>
                <a:spcPts val="600"/>
              </a:spcAft>
              <a:buClr>
                <a:schemeClr val="tx1"/>
              </a:buClr>
              <a:buFont typeface="Arial" panose="020B0604020202020204" pitchFamily="34" charset="0"/>
              <a:buChar char="•"/>
            </a:pPr>
            <a:r>
              <a:rPr lang="en-US" cap="all">
                <a:solidFill>
                  <a:schemeClr val="tx1"/>
                </a:solidFill>
              </a:rPr>
              <a:t>Social media marketing low cost (Nobanee and Dilshad, 2020)</a:t>
            </a:r>
          </a:p>
          <a:p>
            <a:pPr marL="285750" lvl="0" indent="-228600" defTabSz="914400">
              <a:lnSpc>
                <a:spcPct val="120000"/>
              </a:lnSpc>
              <a:spcAft>
                <a:spcPts val="600"/>
              </a:spcAft>
              <a:buClr>
                <a:schemeClr val="tx1"/>
              </a:buClr>
              <a:buFont typeface="Arial" panose="020B0604020202020204" pitchFamily="34" charset="0"/>
              <a:buChar char="•"/>
            </a:pPr>
            <a:r>
              <a:rPr lang="en-US" cap="all">
                <a:solidFill>
                  <a:schemeClr val="tx1"/>
                </a:solidFill>
              </a:rPr>
              <a:t>Online booking easy for customers</a:t>
            </a:r>
          </a:p>
          <a:p>
            <a:pPr marL="285750" indent="-228600" defTabSz="914400">
              <a:lnSpc>
                <a:spcPct val="120000"/>
              </a:lnSpc>
              <a:spcAft>
                <a:spcPts val="600"/>
              </a:spcAft>
              <a:buClr>
                <a:schemeClr val="tx1"/>
              </a:buClr>
              <a:buFont typeface="Arial" panose="020B0604020202020204" pitchFamily="34" charset="0"/>
              <a:buChar char="•"/>
            </a:pPr>
            <a:r>
              <a:rPr lang="en-US" cap="all">
                <a:solidFill>
                  <a:schemeClr val="tx1"/>
                </a:solidFill>
              </a:rPr>
              <a:t>Better customer communication</a:t>
            </a:r>
          </a:p>
        </p:txBody>
      </p:sp>
    </p:spTree>
    <p:extLst>
      <p:ext uri="{BB962C8B-B14F-4D97-AF65-F5344CB8AC3E}">
        <p14:creationId xmlns:p14="http://schemas.microsoft.com/office/powerpoint/2010/main" val="3611190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42" name="Picture 2">
            <a:extLst>
              <a:ext uri="{FF2B5EF4-FFF2-40B4-BE49-F238E27FC236}">
                <a16:creationId xmlns:a16="http://schemas.microsoft.com/office/drawing/2014/main" id="{E77D5960-B3B3-4AE1-8BBD-3C55D906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43">
            <a:extLst>
              <a:ext uri="{FF2B5EF4-FFF2-40B4-BE49-F238E27FC236}">
                <a16:creationId xmlns:a16="http://schemas.microsoft.com/office/drawing/2014/main" id="{9FB9CC80-2FAF-48FC-8450-4A57460F94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46" name="Rectangle 45">
            <a:extLst>
              <a:ext uri="{FF2B5EF4-FFF2-40B4-BE49-F238E27FC236}">
                <a16:creationId xmlns:a16="http://schemas.microsoft.com/office/drawing/2014/main" id="{86BCC4D5-E795-4C27-A59A-C83C97FC8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 name="Picture 2">
            <a:extLst>
              <a:ext uri="{FF2B5EF4-FFF2-40B4-BE49-F238E27FC236}">
                <a16:creationId xmlns:a16="http://schemas.microsoft.com/office/drawing/2014/main" id="{AB6A6811-9498-4BC1-A514-B7ACB315B6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48EB8B65-1AAD-0DB5-2087-0A0A21ECED0B}"/>
              </a:ext>
            </a:extLst>
          </p:cNvPr>
          <p:cNvPicPr>
            <a:picLocks noChangeAspect="1"/>
          </p:cNvPicPr>
          <p:nvPr/>
        </p:nvPicPr>
        <p:blipFill>
          <a:blip r:embed="rId4"/>
          <a:stretch>
            <a:fillRect/>
          </a:stretch>
        </p:blipFill>
        <p:spPr>
          <a:xfrm>
            <a:off x="335457" y="1799201"/>
            <a:ext cx="5317389" cy="3044204"/>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50" name="Picture 49">
            <a:extLst>
              <a:ext uri="{FF2B5EF4-FFF2-40B4-BE49-F238E27FC236}">
                <a16:creationId xmlns:a16="http://schemas.microsoft.com/office/drawing/2014/main" id="{D29A925F-0B65-4C0C-901C-04FBEBDD5D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aphicFrame>
        <p:nvGraphicFramePr>
          <p:cNvPr id="37" name="TextBox 2">
            <a:extLst>
              <a:ext uri="{FF2B5EF4-FFF2-40B4-BE49-F238E27FC236}">
                <a16:creationId xmlns:a16="http://schemas.microsoft.com/office/drawing/2014/main" id="{4BF73439-2707-DF20-264A-A3CF0CDA0364}"/>
              </a:ext>
            </a:extLst>
          </p:cNvPr>
          <p:cNvGraphicFramePr/>
          <p:nvPr>
            <p:extLst>
              <p:ext uri="{D42A27DB-BD31-4B8C-83A1-F6EECF244321}">
                <p14:modId xmlns:p14="http://schemas.microsoft.com/office/powerpoint/2010/main" val="1479005969"/>
              </p:ext>
            </p:extLst>
          </p:nvPr>
        </p:nvGraphicFramePr>
        <p:xfrm>
          <a:off x="6231146" y="192505"/>
          <a:ext cx="5781181" cy="605589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22828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5129E61-4459-9901-CB18-2D3B42CE2499}"/>
              </a:ext>
            </a:extLst>
          </p:cNvPr>
          <p:cNvSpPr txBox="1">
            <a:spLocks/>
          </p:cNvSpPr>
          <p:nvPr/>
        </p:nvSpPr>
        <p:spPr>
          <a:xfrm>
            <a:off x="2179970" y="743087"/>
            <a:ext cx="8911687" cy="776987"/>
          </a:xfrm>
          <a:prstGeom prst="rect">
            <a:avLst/>
          </a:prstGeom>
          <a:solidFill>
            <a:schemeClr val="bg1"/>
          </a:solidFill>
          <a:effectLst>
            <a:glow rad="139700">
              <a:schemeClr val="accent6">
                <a:satMod val="175000"/>
                <a:alpha val="40000"/>
              </a:schemeClr>
            </a:glow>
          </a:effectLst>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a:latin typeface="Arial" panose="020B0604020202020204" pitchFamily="34" charset="0"/>
                <a:cs typeface="Arial" panose="020B0604020202020204" pitchFamily="34" charset="0"/>
              </a:rPr>
              <a:t>Marketing Strategy 1</a:t>
            </a:r>
          </a:p>
        </p:txBody>
      </p:sp>
      <p:sp>
        <p:nvSpPr>
          <p:cNvPr id="2" name="Rectangle 1"/>
          <p:cNvSpPr/>
          <p:nvPr/>
        </p:nvSpPr>
        <p:spPr>
          <a:xfrm>
            <a:off x="960908" y="1739613"/>
            <a:ext cx="5238011" cy="3728649"/>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nSpc>
                <a:spcPct val="150000"/>
              </a:lnSpc>
            </a:pPr>
            <a:r>
              <a:rPr lang="en-GB" sz="2000" b="1" dirty="0">
                <a:latin typeface="Arial" panose="020B0604020202020204" pitchFamily="34" charset="0"/>
                <a:cs typeface="Arial" panose="020B0604020202020204" pitchFamily="34" charset="0"/>
              </a:rPr>
              <a:t>Digital Marketing</a:t>
            </a:r>
            <a:endParaRPr lang="en-GB" sz="2000" dirty="0">
              <a:latin typeface="Arial" panose="020B0604020202020204" pitchFamily="34" charset="0"/>
              <a:cs typeface="Arial" panose="020B0604020202020204" pitchFamily="34" charset="0"/>
            </a:endParaRP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Facebook &amp; Instagram promotion</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Before/after grooming photos</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Customer reviews and testimonials</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WhatsApp booking &amp; reminders</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Low-cost advertising(Scarborough and Cornwall, 2019)</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Targets local customers</a:t>
            </a:r>
          </a:p>
        </p:txBody>
      </p:sp>
      <p:pic>
        <p:nvPicPr>
          <p:cNvPr id="6" name="Picture 5">
            <a:extLst>
              <a:ext uri="{FF2B5EF4-FFF2-40B4-BE49-F238E27FC236}">
                <a16:creationId xmlns:a16="http://schemas.microsoft.com/office/drawing/2014/main" id="{C47D15D1-AE8E-1D95-4F1C-7A5AEAAB42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37408" y="1931935"/>
            <a:ext cx="5025143" cy="3344004"/>
          </a:xfrm>
          <a:prstGeom prst="rect">
            <a:avLst/>
          </a:prstGeom>
        </p:spPr>
      </p:pic>
    </p:spTree>
    <p:extLst>
      <p:ext uri="{BB962C8B-B14F-4D97-AF65-F5344CB8AC3E}">
        <p14:creationId xmlns:p14="http://schemas.microsoft.com/office/powerpoint/2010/main" val="20734625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D4B22AD-46D2-4460-5904-24213EBCE876}"/>
              </a:ext>
            </a:extLst>
          </p:cNvPr>
          <p:cNvSpPr txBox="1">
            <a:spLocks/>
          </p:cNvSpPr>
          <p:nvPr/>
        </p:nvSpPr>
        <p:spPr>
          <a:xfrm>
            <a:off x="2179970" y="462867"/>
            <a:ext cx="8911687" cy="776987"/>
          </a:xfrm>
          <a:prstGeom prst="rect">
            <a:avLst/>
          </a:prstGeom>
          <a:solidFill>
            <a:schemeClr val="bg1"/>
          </a:solidFill>
          <a:effectLst>
            <a:glow rad="139700">
              <a:schemeClr val="accent6">
                <a:satMod val="175000"/>
                <a:alpha val="40000"/>
              </a:schemeClr>
            </a:glow>
          </a:effectLst>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3200" dirty="0">
                <a:latin typeface="Arial" panose="020B0604020202020204" pitchFamily="34" charset="0"/>
                <a:cs typeface="Arial" panose="020B0604020202020204" pitchFamily="34" charset="0"/>
              </a:rPr>
              <a:t>Marketing Strategy 2</a:t>
            </a:r>
            <a:endParaRPr lang="en-GB" sz="3200" dirty="0">
              <a:latin typeface="Arial" panose="020B0604020202020204" pitchFamily="34" charset="0"/>
              <a:cs typeface="Arial" panose="020B0604020202020204" pitchFamily="34" charset="0"/>
            </a:endParaRPr>
          </a:p>
        </p:txBody>
      </p:sp>
      <p:sp>
        <p:nvSpPr>
          <p:cNvPr id="8" name="Rectangle 7"/>
          <p:cNvSpPr/>
          <p:nvPr/>
        </p:nvSpPr>
        <p:spPr>
          <a:xfrm>
            <a:off x="850900" y="1994237"/>
            <a:ext cx="5478648" cy="3365024"/>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nSpc>
                <a:spcPct val="150000"/>
              </a:lnSpc>
            </a:pPr>
            <a:r>
              <a:rPr lang="en-GB" b="1" dirty="0">
                <a:latin typeface="Arial" panose="020B0604020202020204" pitchFamily="34" charset="0"/>
                <a:cs typeface="Arial" panose="020B0604020202020204" pitchFamily="34" charset="0"/>
              </a:rPr>
              <a:t>Local Partnerships</a:t>
            </a:r>
            <a:endParaRPr lang="en-GB" dirty="0">
              <a:latin typeface="Arial" panose="020B0604020202020204" pitchFamily="34" charset="0"/>
              <a:cs typeface="Arial" panose="020B0604020202020204" pitchFamily="34" charset="0"/>
            </a:endParaRPr>
          </a:p>
          <a:p>
            <a:pPr marL="285750" lvl="0" indent="-285750">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Veterinary clinics referrals</a:t>
            </a:r>
          </a:p>
          <a:p>
            <a:pPr marL="285750" lvl="0" indent="-285750">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Pet shop promotion</a:t>
            </a:r>
          </a:p>
          <a:p>
            <a:pPr marL="285750" lvl="0" indent="-285750">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Animal shelter collaboration</a:t>
            </a:r>
          </a:p>
          <a:p>
            <a:pPr marL="285750" lvl="0" indent="-285750">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Loyalty card for repeat customers </a:t>
            </a:r>
            <a:r>
              <a:rPr lang="en-US" dirty="0">
                <a:latin typeface="Arial" panose="020B0604020202020204" pitchFamily="34" charset="0"/>
                <a:cs typeface="Arial" panose="020B0604020202020204" pitchFamily="34" charset="0"/>
              </a:rPr>
              <a:t>(Kotler, Armstrong and Balasubramanian, 2023)</a:t>
            </a:r>
            <a:endParaRPr lang="en-GB" dirty="0">
              <a:latin typeface="Arial" panose="020B0604020202020204" pitchFamily="34" charset="0"/>
              <a:cs typeface="Arial" panose="020B0604020202020204" pitchFamily="34" charset="0"/>
            </a:endParaRPr>
          </a:p>
          <a:p>
            <a:pPr marL="285750" lvl="0" indent="-285750">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Referral discounts</a:t>
            </a:r>
          </a:p>
          <a:p>
            <a:pPr marL="285750" lvl="0" indent="-285750">
              <a:lnSpc>
                <a:spcPct val="150000"/>
              </a:lnSpc>
              <a:buFont typeface="Wingdings" panose="05000000000000000000" pitchFamily="2" charset="2"/>
              <a:buChar char="q"/>
            </a:pPr>
            <a:r>
              <a:rPr lang="en-GB" dirty="0">
                <a:latin typeface="Arial" panose="020B0604020202020204" pitchFamily="34" charset="0"/>
                <a:cs typeface="Arial" panose="020B0604020202020204" pitchFamily="34" charset="0"/>
              </a:rPr>
              <a:t>Builds trust and reputation</a:t>
            </a:r>
          </a:p>
        </p:txBody>
      </p:sp>
      <p:pic>
        <p:nvPicPr>
          <p:cNvPr id="4" name="Picture 3">
            <a:extLst>
              <a:ext uri="{FF2B5EF4-FFF2-40B4-BE49-F238E27FC236}">
                <a16:creationId xmlns:a16="http://schemas.microsoft.com/office/drawing/2014/main" id="{FA0422E6-E765-AC7E-0AA9-353F16A1CC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35813" y="1994237"/>
            <a:ext cx="5045073" cy="3365024"/>
          </a:xfrm>
          <a:prstGeom prst="rect">
            <a:avLst/>
          </a:prstGeom>
        </p:spPr>
      </p:pic>
    </p:spTree>
    <p:extLst>
      <p:ext uri="{BB962C8B-B14F-4D97-AF65-F5344CB8AC3E}">
        <p14:creationId xmlns:p14="http://schemas.microsoft.com/office/powerpoint/2010/main" val="3037106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302A76C-7D59-754B-DB30-AA50F7FD83C1}"/>
              </a:ext>
            </a:extLst>
          </p:cNvPr>
          <p:cNvGraphicFramePr>
            <a:graphicFrameLocks noGrp="1"/>
          </p:cNvGraphicFramePr>
          <p:nvPr>
            <p:extLst>
              <p:ext uri="{D42A27DB-BD31-4B8C-83A1-F6EECF244321}">
                <p14:modId xmlns:p14="http://schemas.microsoft.com/office/powerpoint/2010/main" val="3334189318"/>
              </p:ext>
            </p:extLst>
          </p:nvPr>
        </p:nvGraphicFramePr>
        <p:xfrm>
          <a:off x="1825706" y="288756"/>
          <a:ext cx="4052580" cy="4649004"/>
        </p:xfrm>
        <a:graphic>
          <a:graphicData uri="http://schemas.openxmlformats.org/drawingml/2006/table">
            <a:tbl>
              <a:tblPr bandRow="1">
                <a:tableStyleId>{5C22544A-7EE6-4342-B048-85BDC9FD1C3A}</a:tableStyleId>
              </a:tblPr>
              <a:tblGrid>
                <a:gridCol w="3076373">
                  <a:extLst>
                    <a:ext uri="{9D8B030D-6E8A-4147-A177-3AD203B41FA5}">
                      <a16:colId xmlns:a16="http://schemas.microsoft.com/office/drawing/2014/main" val="3008492691"/>
                    </a:ext>
                  </a:extLst>
                </a:gridCol>
                <a:gridCol w="976207">
                  <a:extLst>
                    <a:ext uri="{9D8B030D-6E8A-4147-A177-3AD203B41FA5}">
                      <a16:colId xmlns:a16="http://schemas.microsoft.com/office/drawing/2014/main" val="1497224593"/>
                    </a:ext>
                  </a:extLst>
                </a:gridCol>
              </a:tblGrid>
              <a:tr h="774834">
                <a:tc>
                  <a:txBody>
                    <a:bodyPr/>
                    <a:lstStyle/>
                    <a:p>
                      <a:pPr algn="just">
                        <a:lnSpc>
                          <a:spcPct val="150000"/>
                        </a:lnSpc>
                        <a:spcAft>
                          <a:spcPts val="1000"/>
                        </a:spcAft>
                        <a:buNone/>
                      </a:pPr>
                      <a:r>
                        <a:rPr lang="en-GB" sz="1200">
                          <a:effectLst/>
                        </a:rPr>
                        <a:t>Startup cost</a:t>
                      </a:r>
                      <a:endParaRPr lang="en-GB" sz="1200">
                        <a:effectLst/>
                        <a:latin typeface="Arial" panose="020B0604020202020204" pitchFamily="34" charset="0"/>
                        <a:ea typeface="Arial" panose="020B0604020202020204" pitchFamily="34" charset="0"/>
                      </a:endParaRPr>
                    </a:p>
                  </a:txBody>
                  <a:tcPr marL="68580" marR="68580" marT="0" marB="0"/>
                </a:tc>
                <a:tc>
                  <a:txBody>
                    <a:bodyPr/>
                    <a:lstStyle/>
                    <a:p>
                      <a:pPr algn="just">
                        <a:lnSpc>
                          <a:spcPct val="150000"/>
                        </a:lnSpc>
                        <a:spcAft>
                          <a:spcPts val="1000"/>
                        </a:spcAft>
                        <a:buNone/>
                      </a:pPr>
                      <a:r>
                        <a:rPr lang="en-GB" sz="1200">
                          <a:effectLst/>
                        </a:rPr>
                        <a:t>Cost (£)</a:t>
                      </a:r>
                      <a:endParaRPr lang="en-GB" sz="12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578955578"/>
                  </a:ext>
                </a:extLst>
              </a:tr>
              <a:tr h="774834">
                <a:tc>
                  <a:txBody>
                    <a:bodyPr/>
                    <a:lstStyle/>
                    <a:p>
                      <a:pPr algn="just">
                        <a:lnSpc>
                          <a:spcPct val="150000"/>
                        </a:lnSpc>
                        <a:spcAft>
                          <a:spcPts val="1000"/>
                        </a:spcAft>
                        <a:buNone/>
                      </a:pPr>
                      <a:r>
                        <a:rPr lang="en-GB" sz="1200">
                          <a:effectLst/>
                        </a:rPr>
                        <a:t>Mobile grooming equipment</a:t>
                      </a:r>
                      <a:endParaRPr lang="en-GB" sz="1200">
                        <a:effectLst/>
                        <a:latin typeface="Arial" panose="020B0604020202020204" pitchFamily="34" charset="0"/>
                        <a:ea typeface="Arial" panose="020B0604020202020204" pitchFamily="34" charset="0"/>
                      </a:endParaRPr>
                    </a:p>
                  </a:txBody>
                  <a:tcPr marL="68580" marR="68580" marT="0" marB="0"/>
                </a:tc>
                <a:tc>
                  <a:txBody>
                    <a:bodyPr/>
                    <a:lstStyle/>
                    <a:p>
                      <a:pPr algn="just">
                        <a:lnSpc>
                          <a:spcPct val="150000"/>
                        </a:lnSpc>
                        <a:spcAft>
                          <a:spcPts val="1000"/>
                        </a:spcAft>
                        <a:buNone/>
                      </a:pPr>
                      <a:r>
                        <a:rPr lang="en-GB" sz="1200">
                          <a:effectLst/>
                        </a:rPr>
                        <a:t>2,500</a:t>
                      </a:r>
                      <a:endParaRPr lang="en-GB" sz="12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1736678787"/>
                  </a:ext>
                </a:extLst>
              </a:tr>
              <a:tr h="774834">
                <a:tc>
                  <a:txBody>
                    <a:bodyPr/>
                    <a:lstStyle/>
                    <a:p>
                      <a:pPr algn="just">
                        <a:lnSpc>
                          <a:spcPct val="150000"/>
                        </a:lnSpc>
                        <a:spcAft>
                          <a:spcPts val="1000"/>
                        </a:spcAft>
                        <a:buNone/>
                      </a:pPr>
                      <a:r>
                        <a:rPr lang="en-GB" sz="1200" dirty="0">
                          <a:effectLst/>
                        </a:rPr>
                        <a:t>Used van upgrade &amp; branding</a:t>
                      </a:r>
                      <a:endParaRPr lang="en-GB" sz="1200" dirty="0">
                        <a:effectLst/>
                        <a:latin typeface="Arial" panose="020B0604020202020204" pitchFamily="34" charset="0"/>
                        <a:ea typeface="Arial" panose="020B0604020202020204" pitchFamily="34" charset="0"/>
                      </a:endParaRPr>
                    </a:p>
                  </a:txBody>
                  <a:tcPr marL="68580" marR="68580" marT="0" marB="0"/>
                </a:tc>
                <a:tc>
                  <a:txBody>
                    <a:bodyPr/>
                    <a:lstStyle/>
                    <a:p>
                      <a:pPr algn="just">
                        <a:lnSpc>
                          <a:spcPct val="150000"/>
                        </a:lnSpc>
                        <a:spcAft>
                          <a:spcPts val="1000"/>
                        </a:spcAft>
                        <a:buNone/>
                      </a:pPr>
                      <a:r>
                        <a:rPr lang="en-GB" sz="1200">
                          <a:effectLst/>
                        </a:rPr>
                        <a:t>2,000</a:t>
                      </a:r>
                      <a:endParaRPr lang="en-GB" sz="12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505182610"/>
                  </a:ext>
                </a:extLst>
              </a:tr>
              <a:tr h="774834">
                <a:tc>
                  <a:txBody>
                    <a:bodyPr/>
                    <a:lstStyle/>
                    <a:p>
                      <a:pPr algn="just">
                        <a:lnSpc>
                          <a:spcPct val="150000"/>
                        </a:lnSpc>
                        <a:spcAft>
                          <a:spcPts val="1000"/>
                        </a:spcAft>
                        <a:buNone/>
                      </a:pPr>
                      <a:r>
                        <a:rPr lang="en-GB" sz="1200" dirty="0">
                          <a:effectLst/>
                        </a:rPr>
                        <a:t>Eco-friendly grooming supplies</a:t>
                      </a:r>
                      <a:endParaRPr lang="en-GB" sz="1200" dirty="0">
                        <a:effectLst/>
                        <a:latin typeface="Arial" panose="020B0604020202020204" pitchFamily="34" charset="0"/>
                        <a:ea typeface="Arial" panose="020B0604020202020204" pitchFamily="34" charset="0"/>
                      </a:endParaRPr>
                    </a:p>
                  </a:txBody>
                  <a:tcPr marL="68580" marR="68580" marT="0" marB="0"/>
                </a:tc>
                <a:tc>
                  <a:txBody>
                    <a:bodyPr/>
                    <a:lstStyle/>
                    <a:p>
                      <a:pPr algn="just">
                        <a:lnSpc>
                          <a:spcPct val="150000"/>
                        </a:lnSpc>
                        <a:spcAft>
                          <a:spcPts val="1000"/>
                        </a:spcAft>
                        <a:buNone/>
                      </a:pPr>
                      <a:r>
                        <a:rPr lang="en-GB" sz="1200">
                          <a:effectLst/>
                        </a:rPr>
                        <a:t>800</a:t>
                      </a:r>
                      <a:endParaRPr lang="en-GB" sz="12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1317849615"/>
                  </a:ext>
                </a:extLst>
              </a:tr>
              <a:tr h="774834">
                <a:tc>
                  <a:txBody>
                    <a:bodyPr/>
                    <a:lstStyle/>
                    <a:p>
                      <a:pPr algn="just">
                        <a:lnSpc>
                          <a:spcPct val="150000"/>
                        </a:lnSpc>
                        <a:spcAft>
                          <a:spcPts val="1000"/>
                        </a:spcAft>
                        <a:buNone/>
                      </a:pPr>
                      <a:r>
                        <a:rPr lang="en-GB" sz="1200">
                          <a:effectLst/>
                        </a:rPr>
                        <a:t>Insurance &amp; licences</a:t>
                      </a:r>
                      <a:endParaRPr lang="en-GB" sz="1200">
                        <a:effectLst/>
                        <a:latin typeface="Arial" panose="020B0604020202020204" pitchFamily="34" charset="0"/>
                        <a:ea typeface="Arial" panose="020B0604020202020204" pitchFamily="34" charset="0"/>
                      </a:endParaRPr>
                    </a:p>
                  </a:txBody>
                  <a:tcPr marL="68580" marR="68580" marT="0" marB="0"/>
                </a:tc>
                <a:tc>
                  <a:txBody>
                    <a:bodyPr/>
                    <a:lstStyle/>
                    <a:p>
                      <a:pPr algn="just">
                        <a:lnSpc>
                          <a:spcPct val="150000"/>
                        </a:lnSpc>
                        <a:spcAft>
                          <a:spcPts val="1000"/>
                        </a:spcAft>
                        <a:buNone/>
                      </a:pPr>
                      <a:r>
                        <a:rPr lang="en-GB" sz="1200">
                          <a:effectLst/>
                        </a:rPr>
                        <a:t>700</a:t>
                      </a:r>
                      <a:endParaRPr lang="en-GB" sz="12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1727175820"/>
                  </a:ext>
                </a:extLst>
              </a:tr>
              <a:tr h="774834">
                <a:tc>
                  <a:txBody>
                    <a:bodyPr/>
                    <a:lstStyle/>
                    <a:p>
                      <a:pPr algn="just">
                        <a:lnSpc>
                          <a:spcPct val="150000"/>
                        </a:lnSpc>
                        <a:spcAft>
                          <a:spcPts val="1000"/>
                        </a:spcAft>
                        <a:buNone/>
                      </a:pPr>
                      <a:r>
                        <a:rPr lang="en-GB" sz="1200">
                          <a:effectLst/>
                        </a:rPr>
                        <a:t>Total</a:t>
                      </a:r>
                      <a:endParaRPr lang="en-GB" sz="1200">
                        <a:effectLst/>
                        <a:latin typeface="Arial" panose="020B0604020202020204" pitchFamily="34" charset="0"/>
                        <a:ea typeface="Arial" panose="020B0604020202020204" pitchFamily="34" charset="0"/>
                      </a:endParaRPr>
                    </a:p>
                  </a:txBody>
                  <a:tcPr marL="68580" marR="68580" marT="0" marB="0"/>
                </a:tc>
                <a:tc>
                  <a:txBody>
                    <a:bodyPr/>
                    <a:lstStyle/>
                    <a:p>
                      <a:pPr algn="just">
                        <a:lnSpc>
                          <a:spcPct val="150000"/>
                        </a:lnSpc>
                        <a:spcAft>
                          <a:spcPts val="1000"/>
                        </a:spcAft>
                        <a:buNone/>
                      </a:pPr>
                      <a:r>
                        <a:rPr lang="en-GB" sz="1200" dirty="0">
                          <a:effectLst/>
                        </a:rPr>
                        <a:t>6000</a:t>
                      </a:r>
                      <a:endParaRPr lang="en-GB" sz="12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3845640497"/>
                  </a:ext>
                </a:extLst>
              </a:tr>
            </a:tbl>
          </a:graphicData>
        </a:graphic>
      </p:graphicFrame>
      <p:graphicFrame>
        <p:nvGraphicFramePr>
          <p:cNvPr id="3" name="Table 2">
            <a:extLst>
              <a:ext uri="{FF2B5EF4-FFF2-40B4-BE49-F238E27FC236}">
                <a16:creationId xmlns:a16="http://schemas.microsoft.com/office/drawing/2014/main" id="{D65BE457-812E-CE54-1C70-651973AC1C54}"/>
              </a:ext>
            </a:extLst>
          </p:cNvPr>
          <p:cNvGraphicFramePr>
            <a:graphicFrameLocks noGrp="1"/>
          </p:cNvGraphicFramePr>
          <p:nvPr>
            <p:extLst>
              <p:ext uri="{D42A27DB-BD31-4B8C-83A1-F6EECF244321}">
                <p14:modId xmlns:p14="http://schemas.microsoft.com/office/powerpoint/2010/main" val="1463898388"/>
              </p:ext>
            </p:extLst>
          </p:nvPr>
        </p:nvGraphicFramePr>
        <p:xfrm>
          <a:off x="6783354" y="382556"/>
          <a:ext cx="4052580" cy="4555205"/>
        </p:xfrm>
        <a:graphic>
          <a:graphicData uri="http://schemas.openxmlformats.org/drawingml/2006/table">
            <a:tbl>
              <a:tblPr bandRow="1">
                <a:tableStyleId>{5C22544A-7EE6-4342-B048-85BDC9FD1C3A}</a:tableStyleId>
              </a:tblPr>
              <a:tblGrid>
                <a:gridCol w="3076373">
                  <a:extLst>
                    <a:ext uri="{9D8B030D-6E8A-4147-A177-3AD203B41FA5}">
                      <a16:colId xmlns:a16="http://schemas.microsoft.com/office/drawing/2014/main" val="1338846152"/>
                    </a:ext>
                  </a:extLst>
                </a:gridCol>
                <a:gridCol w="976207">
                  <a:extLst>
                    <a:ext uri="{9D8B030D-6E8A-4147-A177-3AD203B41FA5}">
                      <a16:colId xmlns:a16="http://schemas.microsoft.com/office/drawing/2014/main" val="4244365087"/>
                    </a:ext>
                  </a:extLst>
                </a:gridCol>
              </a:tblGrid>
              <a:tr h="911041">
                <a:tc>
                  <a:txBody>
                    <a:bodyPr/>
                    <a:lstStyle/>
                    <a:p>
                      <a:pPr algn="just">
                        <a:lnSpc>
                          <a:spcPct val="150000"/>
                        </a:lnSpc>
                        <a:spcAft>
                          <a:spcPts val="1000"/>
                        </a:spcAft>
                        <a:buNone/>
                      </a:pPr>
                      <a:r>
                        <a:rPr lang="en-GB" sz="1200" dirty="0">
                          <a:effectLst/>
                        </a:rPr>
                        <a:t>Fixed cost</a:t>
                      </a:r>
                      <a:endParaRPr lang="en-GB" sz="1200" dirty="0">
                        <a:effectLst/>
                        <a:latin typeface="Arial" panose="020B0604020202020204" pitchFamily="34" charset="0"/>
                        <a:ea typeface="Arial" panose="020B0604020202020204" pitchFamily="34" charset="0"/>
                      </a:endParaRPr>
                    </a:p>
                  </a:txBody>
                  <a:tcPr marL="68580" marR="68580" marT="0" marB="0"/>
                </a:tc>
                <a:tc>
                  <a:txBody>
                    <a:bodyPr/>
                    <a:lstStyle/>
                    <a:p>
                      <a:pPr algn="just">
                        <a:lnSpc>
                          <a:spcPct val="150000"/>
                        </a:lnSpc>
                        <a:spcAft>
                          <a:spcPts val="1000"/>
                        </a:spcAft>
                        <a:buNone/>
                      </a:pPr>
                      <a:r>
                        <a:rPr lang="en-GB" sz="1200">
                          <a:effectLst/>
                        </a:rPr>
                        <a:t>Cost (£)</a:t>
                      </a:r>
                      <a:endParaRPr lang="en-GB" sz="12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813699698"/>
                  </a:ext>
                </a:extLst>
              </a:tr>
              <a:tr h="911041">
                <a:tc>
                  <a:txBody>
                    <a:bodyPr/>
                    <a:lstStyle/>
                    <a:p>
                      <a:pPr algn="just">
                        <a:lnSpc>
                          <a:spcPct val="150000"/>
                        </a:lnSpc>
                        <a:spcAft>
                          <a:spcPts val="1000"/>
                        </a:spcAft>
                        <a:buNone/>
                      </a:pPr>
                      <a:r>
                        <a:rPr lang="en-GB" sz="1200">
                          <a:effectLst/>
                        </a:rPr>
                        <a:t>Eco-friendly grooming supplies</a:t>
                      </a:r>
                      <a:endParaRPr lang="en-GB" sz="1200">
                        <a:effectLst/>
                        <a:latin typeface="Arial" panose="020B0604020202020204" pitchFamily="34" charset="0"/>
                        <a:ea typeface="Arial" panose="020B0604020202020204" pitchFamily="34" charset="0"/>
                      </a:endParaRPr>
                    </a:p>
                  </a:txBody>
                  <a:tcPr marL="68580" marR="68580" marT="0" marB="0"/>
                </a:tc>
                <a:tc>
                  <a:txBody>
                    <a:bodyPr/>
                    <a:lstStyle/>
                    <a:p>
                      <a:pPr algn="just">
                        <a:lnSpc>
                          <a:spcPct val="150000"/>
                        </a:lnSpc>
                        <a:spcAft>
                          <a:spcPts val="1000"/>
                        </a:spcAft>
                        <a:buNone/>
                      </a:pPr>
                      <a:r>
                        <a:rPr lang="en-GB" sz="1200">
                          <a:effectLst/>
                        </a:rPr>
                        <a:t>80</a:t>
                      </a:r>
                      <a:endParaRPr lang="en-GB" sz="12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583319822"/>
                  </a:ext>
                </a:extLst>
              </a:tr>
              <a:tr h="911041">
                <a:tc>
                  <a:txBody>
                    <a:bodyPr/>
                    <a:lstStyle/>
                    <a:p>
                      <a:pPr algn="just">
                        <a:lnSpc>
                          <a:spcPct val="150000"/>
                        </a:lnSpc>
                        <a:spcAft>
                          <a:spcPts val="1000"/>
                        </a:spcAft>
                        <a:buNone/>
                      </a:pPr>
                      <a:r>
                        <a:rPr lang="en-GB" sz="1200" dirty="0">
                          <a:effectLst/>
                        </a:rPr>
                        <a:t>Insurance &amp; licences</a:t>
                      </a:r>
                      <a:endParaRPr lang="en-GB" sz="1200" dirty="0">
                        <a:effectLst/>
                        <a:latin typeface="Arial" panose="020B0604020202020204" pitchFamily="34" charset="0"/>
                        <a:ea typeface="Arial" panose="020B0604020202020204" pitchFamily="34" charset="0"/>
                      </a:endParaRPr>
                    </a:p>
                  </a:txBody>
                  <a:tcPr marL="68580" marR="68580" marT="0" marB="0"/>
                </a:tc>
                <a:tc>
                  <a:txBody>
                    <a:bodyPr/>
                    <a:lstStyle/>
                    <a:p>
                      <a:pPr algn="just">
                        <a:lnSpc>
                          <a:spcPct val="150000"/>
                        </a:lnSpc>
                        <a:spcAft>
                          <a:spcPts val="1000"/>
                        </a:spcAft>
                        <a:buNone/>
                      </a:pPr>
                      <a:r>
                        <a:rPr lang="en-GB" sz="1200">
                          <a:effectLst/>
                        </a:rPr>
                        <a:t>700</a:t>
                      </a:r>
                      <a:endParaRPr lang="en-GB" sz="12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131716312"/>
                  </a:ext>
                </a:extLst>
              </a:tr>
              <a:tr h="911041">
                <a:tc>
                  <a:txBody>
                    <a:bodyPr/>
                    <a:lstStyle/>
                    <a:p>
                      <a:pPr algn="just">
                        <a:lnSpc>
                          <a:spcPct val="150000"/>
                        </a:lnSpc>
                        <a:spcAft>
                          <a:spcPts val="1000"/>
                        </a:spcAft>
                        <a:buNone/>
                      </a:pPr>
                      <a:r>
                        <a:rPr lang="en-GB" sz="1200">
                          <a:effectLst/>
                        </a:rPr>
                        <a:t>Marketing &amp; flyers</a:t>
                      </a:r>
                      <a:endParaRPr lang="en-GB" sz="1200">
                        <a:effectLst/>
                        <a:latin typeface="Arial" panose="020B0604020202020204" pitchFamily="34" charset="0"/>
                        <a:ea typeface="Arial" panose="020B0604020202020204" pitchFamily="34" charset="0"/>
                      </a:endParaRPr>
                    </a:p>
                  </a:txBody>
                  <a:tcPr marL="68580" marR="68580" marT="0" marB="0"/>
                </a:tc>
                <a:tc>
                  <a:txBody>
                    <a:bodyPr/>
                    <a:lstStyle/>
                    <a:p>
                      <a:pPr algn="just">
                        <a:lnSpc>
                          <a:spcPct val="150000"/>
                        </a:lnSpc>
                        <a:spcAft>
                          <a:spcPts val="1000"/>
                        </a:spcAft>
                        <a:buNone/>
                      </a:pPr>
                      <a:r>
                        <a:rPr lang="en-GB" sz="1200">
                          <a:effectLst/>
                        </a:rPr>
                        <a:t>500</a:t>
                      </a:r>
                      <a:endParaRPr lang="en-GB" sz="12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4140880900"/>
                  </a:ext>
                </a:extLst>
              </a:tr>
              <a:tr h="911041">
                <a:tc>
                  <a:txBody>
                    <a:bodyPr/>
                    <a:lstStyle/>
                    <a:p>
                      <a:pPr algn="just">
                        <a:lnSpc>
                          <a:spcPct val="150000"/>
                        </a:lnSpc>
                        <a:spcAft>
                          <a:spcPts val="1000"/>
                        </a:spcAft>
                        <a:buNone/>
                      </a:pPr>
                      <a:r>
                        <a:rPr lang="en-GB" sz="1200">
                          <a:effectLst/>
                        </a:rPr>
                        <a:t>Total</a:t>
                      </a:r>
                      <a:endParaRPr lang="en-GB" sz="1200">
                        <a:effectLst/>
                        <a:latin typeface="Arial" panose="020B0604020202020204" pitchFamily="34" charset="0"/>
                        <a:ea typeface="Arial" panose="020B0604020202020204" pitchFamily="34" charset="0"/>
                      </a:endParaRPr>
                    </a:p>
                  </a:txBody>
                  <a:tcPr marL="68580" marR="68580" marT="0" marB="0"/>
                </a:tc>
                <a:tc>
                  <a:txBody>
                    <a:bodyPr/>
                    <a:lstStyle/>
                    <a:p>
                      <a:pPr algn="just">
                        <a:lnSpc>
                          <a:spcPct val="150000"/>
                        </a:lnSpc>
                        <a:spcAft>
                          <a:spcPts val="1000"/>
                        </a:spcAft>
                        <a:buNone/>
                      </a:pPr>
                      <a:r>
                        <a:rPr lang="en-GB" sz="1200" dirty="0">
                          <a:effectLst/>
                        </a:rPr>
                        <a:t>1280</a:t>
                      </a:r>
                      <a:endParaRPr lang="en-GB" sz="12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462691406"/>
                  </a:ext>
                </a:extLst>
              </a:tr>
            </a:tbl>
          </a:graphicData>
        </a:graphic>
      </p:graphicFrame>
      <p:sp>
        <p:nvSpPr>
          <p:cNvPr id="4" name="Rectangle 1">
            <a:extLst>
              <a:ext uri="{FF2B5EF4-FFF2-40B4-BE49-F238E27FC236}">
                <a16:creationId xmlns:a16="http://schemas.microsoft.com/office/drawing/2014/main" id="{9A61419F-AA88-5C00-7C9E-E7A923910125}"/>
              </a:ext>
            </a:extLst>
          </p:cNvPr>
          <p:cNvSpPr>
            <a:spLocks noChangeArrowheads="1"/>
          </p:cNvSpPr>
          <p:nvPr/>
        </p:nvSpPr>
        <p:spPr bwMode="auto">
          <a:xfrm>
            <a:off x="4791075" y="31400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073414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23395C8-CA96-CD72-624D-6732EEE08FB0}"/>
              </a:ext>
            </a:extLst>
          </p:cNvPr>
          <p:cNvGraphicFramePr>
            <a:graphicFrameLocks noGrp="1"/>
          </p:cNvGraphicFramePr>
          <p:nvPr>
            <p:extLst>
              <p:ext uri="{D42A27DB-BD31-4B8C-83A1-F6EECF244321}">
                <p14:modId xmlns:p14="http://schemas.microsoft.com/office/powerpoint/2010/main" val="2580355368"/>
              </p:ext>
            </p:extLst>
          </p:nvPr>
        </p:nvGraphicFramePr>
        <p:xfrm>
          <a:off x="1318662" y="192506"/>
          <a:ext cx="10000648" cy="5589206"/>
        </p:xfrm>
        <a:graphic>
          <a:graphicData uri="http://schemas.openxmlformats.org/drawingml/2006/table">
            <a:tbl>
              <a:tblPr firstRow="1" firstCol="1">
                <a:tableStyleId>{5C22544A-7EE6-4342-B048-85BDC9FD1C3A}</a:tableStyleId>
              </a:tblPr>
              <a:tblGrid>
                <a:gridCol w="1263277">
                  <a:extLst>
                    <a:ext uri="{9D8B030D-6E8A-4147-A177-3AD203B41FA5}">
                      <a16:colId xmlns:a16="http://schemas.microsoft.com/office/drawing/2014/main" val="2553444715"/>
                    </a:ext>
                  </a:extLst>
                </a:gridCol>
                <a:gridCol w="2145053">
                  <a:extLst>
                    <a:ext uri="{9D8B030D-6E8A-4147-A177-3AD203B41FA5}">
                      <a16:colId xmlns:a16="http://schemas.microsoft.com/office/drawing/2014/main" val="563543801"/>
                    </a:ext>
                  </a:extLst>
                </a:gridCol>
                <a:gridCol w="1909916">
                  <a:extLst>
                    <a:ext uri="{9D8B030D-6E8A-4147-A177-3AD203B41FA5}">
                      <a16:colId xmlns:a16="http://schemas.microsoft.com/office/drawing/2014/main" val="436910145"/>
                    </a:ext>
                  </a:extLst>
                </a:gridCol>
                <a:gridCol w="2298613">
                  <a:extLst>
                    <a:ext uri="{9D8B030D-6E8A-4147-A177-3AD203B41FA5}">
                      <a16:colId xmlns:a16="http://schemas.microsoft.com/office/drawing/2014/main" val="1083063954"/>
                    </a:ext>
                  </a:extLst>
                </a:gridCol>
                <a:gridCol w="2383789">
                  <a:extLst>
                    <a:ext uri="{9D8B030D-6E8A-4147-A177-3AD203B41FA5}">
                      <a16:colId xmlns:a16="http://schemas.microsoft.com/office/drawing/2014/main" val="3342921237"/>
                    </a:ext>
                  </a:extLst>
                </a:gridCol>
              </a:tblGrid>
              <a:tr h="399229">
                <a:tc>
                  <a:txBody>
                    <a:bodyPr/>
                    <a:lstStyle/>
                    <a:p>
                      <a:pPr algn="just">
                        <a:lnSpc>
                          <a:spcPct val="150000"/>
                        </a:lnSpc>
                        <a:spcAft>
                          <a:spcPts val="1000"/>
                        </a:spcAft>
                        <a:buNone/>
                      </a:pPr>
                      <a:r>
                        <a:rPr lang="en-GB" sz="1200">
                          <a:effectLst/>
                        </a:rPr>
                        <a:t>Month</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Phase</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Avg. Pets/Day</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Total Pets/Month</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Monthly Revenue</a:t>
                      </a:r>
                      <a:endParaRPr lang="en-GB" sz="1200">
                        <a:effectLst/>
                        <a:latin typeface="Arial" panose="020B0604020202020204" pitchFamily="34" charset="0"/>
                        <a:ea typeface="Arial" panose="020B0604020202020204" pitchFamily="34" charset="0"/>
                      </a:endParaRPr>
                    </a:p>
                  </a:txBody>
                  <a:tcPr marL="20618" marR="20618" marT="45817" marB="45817" anchor="ctr"/>
                </a:tc>
                <a:extLst>
                  <a:ext uri="{0D108BD9-81ED-4DB2-BD59-A6C34878D82A}">
                    <a16:rowId xmlns:a16="http://schemas.microsoft.com/office/drawing/2014/main" val="3930317418"/>
                  </a:ext>
                </a:extLst>
              </a:tr>
              <a:tr h="399229">
                <a:tc>
                  <a:txBody>
                    <a:bodyPr/>
                    <a:lstStyle/>
                    <a:p>
                      <a:pPr algn="just">
                        <a:lnSpc>
                          <a:spcPct val="150000"/>
                        </a:lnSpc>
                        <a:spcAft>
                          <a:spcPts val="1000"/>
                        </a:spcAft>
                        <a:buNone/>
                      </a:pPr>
                      <a:r>
                        <a:rPr lang="en-GB" sz="1200">
                          <a:effectLst/>
                        </a:rPr>
                        <a:t>Month 1</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Launch</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2</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40</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£1,800</a:t>
                      </a:r>
                      <a:endParaRPr lang="en-GB" sz="1200">
                        <a:effectLst/>
                        <a:latin typeface="Arial" panose="020B0604020202020204" pitchFamily="34" charset="0"/>
                        <a:ea typeface="Arial" panose="020B0604020202020204" pitchFamily="34" charset="0"/>
                      </a:endParaRPr>
                    </a:p>
                  </a:txBody>
                  <a:tcPr marL="20618" marR="20618" marT="45817" marB="45817" anchor="ctr"/>
                </a:tc>
                <a:extLst>
                  <a:ext uri="{0D108BD9-81ED-4DB2-BD59-A6C34878D82A}">
                    <a16:rowId xmlns:a16="http://schemas.microsoft.com/office/drawing/2014/main" val="572080659"/>
                  </a:ext>
                </a:extLst>
              </a:tr>
              <a:tr h="399229">
                <a:tc>
                  <a:txBody>
                    <a:bodyPr/>
                    <a:lstStyle/>
                    <a:p>
                      <a:pPr algn="just">
                        <a:lnSpc>
                          <a:spcPct val="150000"/>
                        </a:lnSpc>
                        <a:spcAft>
                          <a:spcPts val="1000"/>
                        </a:spcAft>
                        <a:buNone/>
                      </a:pPr>
                      <a:r>
                        <a:rPr lang="en-GB" sz="1200">
                          <a:effectLst/>
                        </a:rPr>
                        <a:t>Month 2</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Growth</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2.5</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50</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£2,250</a:t>
                      </a:r>
                      <a:endParaRPr lang="en-GB" sz="1200">
                        <a:effectLst/>
                        <a:latin typeface="Arial" panose="020B0604020202020204" pitchFamily="34" charset="0"/>
                        <a:ea typeface="Arial" panose="020B0604020202020204" pitchFamily="34" charset="0"/>
                      </a:endParaRPr>
                    </a:p>
                  </a:txBody>
                  <a:tcPr marL="20618" marR="20618" marT="45817" marB="45817" anchor="ctr"/>
                </a:tc>
                <a:extLst>
                  <a:ext uri="{0D108BD9-81ED-4DB2-BD59-A6C34878D82A}">
                    <a16:rowId xmlns:a16="http://schemas.microsoft.com/office/drawing/2014/main" val="4138981049"/>
                  </a:ext>
                </a:extLst>
              </a:tr>
              <a:tr h="399229">
                <a:tc>
                  <a:txBody>
                    <a:bodyPr/>
                    <a:lstStyle/>
                    <a:p>
                      <a:pPr algn="just">
                        <a:lnSpc>
                          <a:spcPct val="150000"/>
                        </a:lnSpc>
                        <a:spcAft>
                          <a:spcPts val="1000"/>
                        </a:spcAft>
                        <a:buNone/>
                      </a:pPr>
                      <a:r>
                        <a:rPr lang="en-GB" sz="1200">
                          <a:effectLst/>
                        </a:rPr>
                        <a:t>Month 3</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Growth</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3</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dirty="0">
                          <a:effectLst/>
                        </a:rPr>
                        <a:t>60</a:t>
                      </a:r>
                      <a:endParaRPr lang="en-GB" sz="1200" dirty="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£2,700</a:t>
                      </a:r>
                      <a:endParaRPr lang="en-GB" sz="1200">
                        <a:effectLst/>
                        <a:latin typeface="Arial" panose="020B0604020202020204" pitchFamily="34" charset="0"/>
                        <a:ea typeface="Arial" panose="020B0604020202020204" pitchFamily="34" charset="0"/>
                      </a:endParaRPr>
                    </a:p>
                  </a:txBody>
                  <a:tcPr marL="20618" marR="20618" marT="45817" marB="45817" anchor="ctr"/>
                </a:tc>
                <a:extLst>
                  <a:ext uri="{0D108BD9-81ED-4DB2-BD59-A6C34878D82A}">
                    <a16:rowId xmlns:a16="http://schemas.microsoft.com/office/drawing/2014/main" val="2911823004"/>
                  </a:ext>
                </a:extLst>
              </a:tr>
              <a:tr h="399229">
                <a:tc>
                  <a:txBody>
                    <a:bodyPr/>
                    <a:lstStyle/>
                    <a:p>
                      <a:pPr algn="just">
                        <a:lnSpc>
                          <a:spcPct val="150000"/>
                        </a:lnSpc>
                        <a:spcAft>
                          <a:spcPts val="1000"/>
                        </a:spcAft>
                        <a:buNone/>
                      </a:pPr>
                      <a:r>
                        <a:rPr lang="en-GB" sz="1200">
                          <a:effectLst/>
                        </a:rPr>
                        <a:t>Month 4</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Establishing</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3.5</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70</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£3,150</a:t>
                      </a:r>
                      <a:endParaRPr lang="en-GB" sz="1200">
                        <a:effectLst/>
                        <a:latin typeface="Arial" panose="020B0604020202020204" pitchFamily="34" charset="0"/>
                        <a:ea typeface="Arial" panose="020B0604020202020204" pitchFamily="34" charset="0"/>
                      </a:endParaRPr>
                    </a:p>
                  </a:txBody>
                  <a:tcPr marL="20618" marR="20618" marT="45817" marB="45817" anchor="ctr"/>
                </a:tc>
                <a:extLst>
                  <a:ext uri="{0D108BD9-81ED-4DB2-BD59-A6C34878D82A}">
                    <a16:rowId xmlns:a16="http://schemas.microsoft.com/office/drawing/2014/main" val="3969710849"/>
                  </a:ext>
                </a:extLst>
              </a:tr>
              <a:tr h="399229">
                <a:tc>
                  <a:txBody>
                    <a:bodyPr/>
                    <a:lstStyle/>
                    <a:p>
                      <a:pPr algn="just">
                        <a:lnSpc>
                          <a:spcPct val="150000"/>
                        </a:lnSpc>
                        <a:spcAft>
                          <a:spcPts val="1000"/>
                        </a:spcAft>
                        <a:buNone/>
                      </a:pPr>
                      <a:r>
                        <a:rPr lang="en-GB" sz="1200">
                          <a:effectLst/>
                        </a:rPr>
                        <a:t>Month 5</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Establishing</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4</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80</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£3,600</a:t>
                      </a:r>
                      <a:endParaRPr lang="en-GB" sz="1200">
                        <a:effectLst/>
                        <a:latin typeface="Arial" panose="020B0604020202020204" pitchFamily="34" charset="0"/>
                        <a:ea typeface="Arial" panose="020B0604020202020204" pitchFamily="34" charset="0"/>
                      </a:endParaRPr>
                    </a:p>
                  </a:txBody>
                  <a:tcPr marL="20618" marR="20618" marT="45817" marB="45817" anchor="ctr"/>
                </a:tc>
                <a:extLst>
                  <a:ext uri="{0D108BD9-81ED-4DB2-BD59-A6C34878D82A}">
                    <a16:rowId xmlns:a16="http://schemas.microsoft.com/office/drawing/2014/main" val="3521546340"/>
                  </a:ext>
                </a:extLst>
              </a:tr>
              <a:tr h="399229">
                <a:tc>
                  <a:txBody>
                    <a:bodyPr/>
                    <a:lstStyle/>
                    <a:p>
                      <a:pPr algn="just">
                        <a:lnSpc>
                          <a:spcPct val="150000"/>
                        </a:lnSpc>
                        <a:spcAft>
                          <a:spcPts val="1000"/>
                        </a:spcAft>
                        <a:buNone/>
                      </a:pPr>
                      <a:r>
                        <a:rPr lang="en-GB" sz="1200">
                          <a:effectLst/>
                        </a:rPr>
                        <a:t>Month 6</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Establishing</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4</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80</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£3,600</a:t>
                      </a:r>
                      <a:endParaRPr lang="en-GB" sz="1200">
                        <a:effectLst/>
                        <a:latin typeface="Arial" panose="020B0604020202020204" pitchFamily="34" charset="0"/>
                        <a:ea typeface="Arial" panose="020B0604020202020204" pitchFamily="34" charset="0"/>
                      </a:endParaRPr>
                    </a:p>
                  </a:txBody>
                  <a:tcPr marL="20618" marR="20618" marT="45817" marB="45817" anchor="ctr"/>
                </a:tc>
                <a:extLst>
                  <a:ext uri="{0D108BD9-81ED-4DB2-BD59-A6C34878D82A}">
                    <a16:rowId xmlns:a16="http://schemas.microsoft.com/office/drawing/2014/main" val="224415342"/>
                  </a:ext>
                </a:extLst>
              </a:tr>
              <a:tr h="399229">
                <a:tc>
                  <a:txBody>
                    <a:bodyPr/>
                    <a:lstStyle/>
                    <a:p>
                      <a:pPr algn="just">
                        <a:lnSpc>
                          <a:spcPct val="150000"/>
                        </a:lnSpc>
                        <a:spcAft>
                          <a:spcPts val="1000"/>
                        </a:spcAft>
                        <a:buNone/>
                      </a:pPr>
                      <a:r>
                        <a:rPr lang="en-GB" sz="1200">
                          <a:effectLst/>
                        </a:rPr>
                        <a:t>Month 7</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Peak Capacity</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5</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100</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£4,500</a:t>
                      </a:r>
                      <a:endParaRPr lang="en-GB" sz="1200">
                        <a:effectLst/>
                        <a:latin typeface="Arial" panose="020B0604020202020204" pitchFamily="34" charset="0"/>
                        <a:ea typeface="Arial" panose="020B0604020202020204" pitchFamily="34" charset="0"/>
                      </a:endParaRPr>
                    </a:p>
                  </a:txBody>
                  <a:tcPr marL="20618" marR="20618" marT="45817" marB="45817" anchor="ctr"/>
                </a:tc>
                <a:extLst>
                  <a:ext uri="{0D108BD9-81ED-4DB2-BD59-A6C34878D82A}">
                    <a16:rowId xmlns:a16="http://schemas.microsoft.com/office/drawing/2014/main" val="4247391812"/>
                  </a:ext>
                </a:extLst>
              </a:tr>
              <a:tr h="399229">
                <a:tc>
                  <a:txBody>
                    <a:bodyPr/>
                    <a:lstStyle/>
                    <a:p>
                      <a:pPr algn="just">
                        <a:lnSpc>
                          <a:spcPct val="150000"/>
                        </a:lnSpc>
                        <a:spcAft>
                          <a:spcPts val="1000"/>
                        </a:spcAft>
                        <a:buNone/>
                      </a:pPr>
                      <a:r>
                        <a:rPr lang="en-GB" sz="1200">
                          <a:effectLst/>
                        </a:rPr>
                        <a:t>Month 8</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Peak Capacity</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5</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100</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£4,500</a:t>
                      </a:r>
                      <a:endParaRPr lang="en-GB" sz="1200">
                        <a:effectLst/>
                        <a:latin typeface="Arial" panose="020B0604020202020204" pitchFamily="34" charset="0"/>
                        <a:ea typeface="Arial" panose="020B0604020202020204" pitchFamily="34" charset="0"/>
                      </a:endParaRPr>
                    </a:p>
                  </a:txBody>
                  <a:tcPr marL="20618" marR="20618" marT="45817" marB="45817" anchor="ctr"/>
                </a:tc>
                <a:extLst>
                  <a:ext uri="{0D108BD9-81ED-4DB2-BD59-A6C34878D82A}">
                    <a16:rowId xmlns:a16="http://schemas.microsoft.com/office/drawing/2014/main" val="1218177544"/>
                  </a:ext>
                </a:extLst>
              </a:tr>
              <a:tr h="399229">
                <a:tc>
                  <a:txBody>
                    <a:bodyPr/>
                    <a:lstStyle/>
                    <a:p>
                      <a:pPr algn="just">
                        <a:lnSpc>
                          <a:spcPct val="150000"/>
                        </a:lnSpc>
                        <a:spcAft>
                          <a:spcPts val="1000"/>
                        </a:spcAft>
                        <a:buNone/>
                      </a:pPr>
                      <a:r>
                        <a:rPr lang="en-GB" sz="1200">
                          <a:effectLst/>
                        </a:rPr>
                        <a:t>Month 9</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Peak Capacity</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5</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100</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£4,500</a:t>
                      </a:r>
                      <a:endParaRPr lang="en-GB" sz="1200">
                        <a:effectLst/>
                        <a:latin typeface="Arial" panose="020B0604020202020204" pitchFamily="34" charset="0"/>
                        <a:ea typeface="Arial" panose="020B0604020202020204" pitchFamily="34" charset="0"/>
                      </a:endParaRPr>
                    </a:p>
                  </a:txBody>
                  <a:tcPr marL="20618" marR="20618" marT="45817" marB="45817" anchor="ctr"/>
                </a:tc>
                <a:extLst>
                  <a:ext uri="{0D108BD9-81ED-4DB2-BD59-A6C34878D82A}">
                    <a16:rowId xmlns:a16="http://schemas.microsoft.com/office/drawing/2014/main" val="3737973584"/>
                  </a:ext>
                </a:extLst>
              </a:tr>
              <a:tr h="399229">
                <a:tc>
                  <a:txBody>
                    <a:bodyPr/>
                    <a:lstStyle/>
                    <a:p>
                      <a:pPr algn="just">
                        <a:lnSpc>
                          <a:spcPct val="150000"/>
                        </a:lnSpc>
                        <a:spcAft>
                          <a:spcPts val="1000"/>
                        </a:spcAft>
                        <a:buNone/>
                      </a:pPr>
                      <a:r>
                        <a:rPr lang="en-GB" sz="1200">
                          <a:effectLst/>
                        </a:rPr>
                        <a:t>Month 10</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Expansion Prep*</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5</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100</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£4,500</a:t>
                      </a:r>
                      <a:endParaRPr lang="en-GB" sz="1200">
                        <a:effectLst/>
                        <a:latin typeface="Arial" panose="020B0604020202020204" pitchFamily="34" charset="0"/>
                        <a:ea typeface="Arial" panose="020B0604020202020204" pitchFamily="34" charset="0"/>
                      </a:endParaRPr>
                    </a:p>
                  </a:txBody>
                  <a:tcPr marL="20618" marR="20618" marT="45817" marB="45817" anchor="ctr"/>
                </a:tc>
                <a:extLst>
                  <a:ext uri="{0D108BD9-81ED-4DB2-BD59-A6C34878D82A}">
                    <a16:rowId xmlns:a16="http://schemas.microsoft.com/office/drawing/2014/main" val="2248115671"/>
                  </a:ext>
                </a:extLst>
              </a:tr>
              <a:tr h="399229">
                <a:tc>
                  <a:txBody>
                    <a:bodyPr/>
                    <a:lstStyle/>
                    <a:p>
                      <a:pPr algn="just">
                        <a:lnSpc>
                          <a:spcPct val="150000"/>
                        </a:lnSpc>
                        <a:spcAft>
                          <a:spcPts val="1000"/>
                        </a:spcAft>
                        <a:buNone/>
                      </a:pPr>
                      <a:r>
                        <a:rPr lang="en-GB" sz="1200">
                          <a:effectLst/>
                        </a:rPr>
                        <a:t>Month 11</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Expansion Prep</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5</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100</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£4,500</a:t>
                      </a:r>
                      <a:endParaRPr lang="en-GB" sz="1200">
                        <a:effectLst/>
                        <a:latin typeface="Arial" panose="020B0604020202020204" pitchFamily="34" charset="0"/>
                        <a:ea typeface="Arial" panose="020B0604020202020204" pitchFamily="34" charset="0"/>
                      </a:endParaRPr>
                    </a:p>
                  </a:txBody>
                  <a:tcPr marL="20618" marR="20618" marT="45817" marB="45817" anchor="ctr"/>
                </a:tc>
                <a:extLst>
                  <a:ext uri="{0D108BD9-81ED-4DB2-BD59-A6C34878D82A}">
                    <a16:rowId xmlns:a16="http://schemas.microsoft.com/office/drawing/2014/main" val="853150368"/>
                  </a:ext>
                </a:extLst>
              </a:tr>
              <a:tr h="399229">
                <a:tc>
                  <a:txBody>
                    <a:bodyPr/>
                    <a:lstStyle/>
                    <a:p>
                      <a:pPr algn="just">
                        <a:lnSpc>
                          <a:spcPct val="150000"/>
                        </a:lnSpc>
                        <a:spcAft>
                          <a:spcPts val="1000"/>
                        </a:spcAft>
                        <a:buNone/>
                      </a:pPr>
                      <a:r>
                        <a:rPr lang="en-GB" sz="1200">
                          <a:effectLst/>
                        </a:rPr>
                        <a:t>Month 12</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Expansion Prep</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5</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100</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£4,500</a:t>
                      </a:r>
                      <a:endParaRPr lang="en-GB" sz="1200">
                        <a:effectLst/>
                        <a:latin typeface="Arial" panose="020B0604020202020204" pitchFamily="34" charset="0"/>
                        <a:ea typeface="Arial" panose="020B0604020202020204" pitchFamily="34" charset="0"/>
                      </a:endParaRPr>
                    </a:p>
                  </a:txBody>
                  <a:tcPr marL="20618" marR="20618" marT="45817" marB="45817" anchor="ctr"/>
                </a:tc>
                <a:extLst>
                  <a:ext uri="{0D108BD9-81ED-4DB2-BD59-A6C34878D82A}">
                    <a16:rowId xmlns:a16="http://schemas.microsoft.com/office/drawing/2014/main" val="1121003897"/>
                  </a:ext>
                </a:extLst>
              </a:tr>
              <a:tr h="399229">
                <a:tc>
                  <a:txBody>
                    <a:bodyPr/>
                    <a:lstStyle/>
                    <a:p>
                      <a:pPr algn="just">
                        <a:lnSpc>
                          <a:spcPct val="150000"/>
                        </a:lnSpc>
                        <a:spcAft>
                          <a:spcPts val="1000"/>
                        </a:spcAft>
                        <a:buNone/>
                      </a:pPr>
                      <a:r>
                        <a:rPr lang="en-GB" sz="1200">
                          <a:effectLst/>
                        </a:rPr>
                        <a:t>TOTAL</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Year 1</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 </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a:effectLst/>
                        </a:rPr>
                        <a:t>980</a:t>
                      </a:r>
                      <a:endParaRPr lang="en-GB" sz="1200">
                        <a:effectLst/>
                        <a:latin typeface="Arial" panose="020B0604020202020204" pitchFamily="34" charset="0"/>
                        <a:ea typeface="Arial" panose="020B0604020202020204" pitchFamily="34" charset="0"/>
                      </a:endParaRPr>
                    </a:p>
                  </a:txBody>
                  <a:tcPr marL="20618" marR="34363" marT="45817" marB="45817" anchor="ctr"/>
                </a:tc>
                <a:tc>
                  <a:txBody>
                    <a:bodyPr/>
                    <a:lstStyle/>
                    <a:p>
                      <a:pPr algn="just">
                        <a:lnSpc>
                          <a:spcPct val="150000"/>
                        </a:lnSpc>
                        <a:spcAft>
                          <a:spcPts val="1000"/>
                        </a:spcAft>
                        <a:buNone/>
                      </a:pPr>
                      <a:r>
                        <a:rPr lang="en-GB" sz="1200" dirty="0">
                          <a:effectLst/>
                        </a:rPr>
                        <a:t>£44,100</a:t>
                      </a:r>
                      <a:endParaRPr lang="en-GB" sz="1200" dirty="0">
                        <a:effectLst/>
                        <a:latin typeface="Arial" panose="020B0604020202020204" pitchFamily="34" charset="0"/>
                        <a:ea typeface="Arial" panose="020B0604020202020204" pitchFamily="34" charset="0"/>
                      </a:endParaRPr>
                    </a:p>
                  </a:txBody>
                  <a:tcPr marL="20618" marR="20618" marT="45817" marB="45817" anchor="ctr"/>
                </a:tc>
                <a:extLst>
                  <a:ext uri="{0D108BD9-81ED-4DB2-BD59-A6C34878D82A}">
                    <a16:rowId xmlns:a16="http://schemas.microsoft.com/office/drawing/2014/main" val="1114572252"/>
                  </a:ext>
                </a:extLst>
              </a:tr>
            </a:tbl>
          </a:graphicData>
        </a:graphic>
      </p:graphicFrame>
    </p:spTree>
    <p:extLst>
      <p:ext uri="{BB962C8B-B14F-4D97-AF65-F5344CB8AC3E}">
        <p14:creationId xmlns:p14="http://schemas.microsoft.com/office/powerpoint/2010/main" val="3759356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77F9D9F-9CA5-42A1-1CF6-98F46BF466DD}"/>
              </a:ext>
            </a:extLst>
          </p:cNvPr>
          <p:cNvGraphicFramePr>
            <a:graphicFrameLocks noGrp="1"/>
          </p:cNvGraphicFramePr>
          <p:nvPr/>
        </p:nvGraphicFramePr>
        <p:xfrm>
          <a:off x="3423920" y="2101754"/>
          <a:ext cx="5658485" cy="2743708"/>
        </p:xfrm>
        <a:graphic>
          <a:graphicData uri="http://schemas.openxmlformats.org/drawingml/2006/table">
            <a:tbl>
              <a:tblPr firstRow="1" firstCol="1">
                <a:tableStyleId>{5C22544A-7EE6-4342-B048-85BDC9FD1C3A}</a:tableStyleId>
              </a:tblPr>
              <a:tblGrid>
                <a:gridCol w="1050290">
                  <a:extLst>
                    <a:ext uri="{9D8B030D-6E8A-4147-A177-3AD203B41FA5}">
                      <a16:colId xmlns:a16="http://schemas.microsoft.com/office/drawing/2014/main" val="1341714624"/>
                    </a:ext>
                  </a:extLst>
                </a:gridCol>
                <a:gridCol w="4041140">
                  <a:extLst>
                    <a:ext uri="{9D8B030D-6E8A-4147-A177-3AD203B41FA5}">
                      <a16:colId xmlns:a16="http://schemas.microsoft.com/office/drawing/2014/main" val="802282710"/>
                    </a:ext>
                  </a:extLst>
                </a:gridCol>
                <a:gridCol w="567055">
                  <a:extLst>
                    <a:ext uri="{9D8B030D-6E8A-4147-A177-3AD203B41FA5}">
                      <a16:colId xmlns:a16="http://schemas.microsoft.com/office/drawing/2014/main" val="172028536"/>
                    </a:ext>
                  </a:extLst>
                </a:gridCol>
              </a:tblGrid>
              <a:tr h="0">
                <a:tc>
                  <a:txBody>
                    <a:bodyPr/>
                    <a:lstStyle/>
                    <a:p>
                      <a:pPr algn="just">
                        <a:lnSpc>
                          <a:spcPct val="150000"/>
                        </a:lnSpc>
                        <a:spcAft>
                          <a:spcPts val="1000"/>
                        </a:spcAft>
                        <a:buNone/>
                      </a:pPr>
                      <a:r>
                        <a:rPr lang="en-GB" sz="1200">
                          <a:effectLst/>
                        </a:rPr>
                        <a:t>Category</a:t>
                      </a:r>
                      <a:endParaRPr lang="en-GB" sz="1200">
                        <a:effectLst/>
                        <a:latin typeface="Arial" panose="020B0604020202020204" pitchFamily="34" charset="0"/>
                        <a:ea typeface="Arial" panose="020B0604020202020204" pitchFamily="34" charset="0"/>
                      </a:endParaRPr>
                    </a:p>
                  </a:txBody>
                  <a:tcPr marL="68580" marR="114300" marT="152400" marB="152400" anchor="ctr"/>
                </a:tc>
                <a:tc>
                  <a:txBody>
                    <a:bodyPr/>
                    <a:lstStyle/>
                    <a:p>
                      <a:pPr algn="just">
                        <a:lnSpc>
                          <a:spcPct val="150000"/>
                        </a:lnSpc>
                        <a:spcAft>
                          <a:spcPts val="1000"/>
                        </a:spcAft>
                        <a:buNone/>
                      </a:pPr>
                      <a:r>
                        <a:rPr lang="en-GB" sz="1200">
                          <a:effectLst/>
                        </a:rPr>
                        <a:t>Description</a:t>
                      </a:r>
                      <a:endParaRPr lang="en-GB" sz="1200">
                        <a:effectLst/>
                        <a:latin typeface="Arial" panose="020B0604020202020204" pitchFamily="34" charset="0"/>
                        <a:ea typeface="Arial" panose="020B0604020202020204" pitchFamily="34" charset="0"/>
                      </a:endParaRPr>
                    </a:p>
                  </a:txBody>
                  <a:tcPr marL="68580" marR="114300" marT="152400" marB="152400" anchor="ctr"/>
                </a:tc>
                <a:tc>
                  <a:txBody>
                    <a:bodyPr/>
                    <a:lstStyle/>
                    <a:p>
                      <a:pPr algn="just">
                        <a:lnSpc>
                          <a:spcPct val="150000"/>
                        </a:lnSpc>
                        <a:spcAft>
                          <a:spcPts val="1000"/>
                        </a:spcAft>
                        <a:buNone/>
                      </a:pPr>
                      <a:r>
                        <a:rPr lang="en-GB" sz="1200">
                          <a:effectLst/>
                        </a:rPr>
                        <a:t>Cost (£)</a:t>
                      </a:r>
                      <a:endParaRPr lang="en-GB" sz="1200">
                        <a:effectLst/>
                        <a:latin typeface="Arial" panose="020B0604020202020204" pitchFamily="34" charset="0"/>
                        <a:ea typeface="Arial" panose="020B0604020202020204" pitchFamily="34" charset="0"/>
                      </a:endParaRPr>
                    </a:p>
                  </a:txBody>
                  <a:tcPr marL="68580" marR="68580" marT="152400" marB="152400" anchor="ctr"/>
                </a:tc>
                <a:extLst>
                  <a:ext uri="{0D108BD9-81ED-4DB2-BD59-A6C34878D82A}">
                    <a16:rowId xmlns:a16="http://schemas.microsoft.com/office/drawing/2014/main" val="1238772804"/>
                  </a:ext>
                </a:extLst>
              </a:tr>
              <a:tr h="0">
                <a:tc>
                  <a:txBody>
                    <a:bodyPr/>
                    <a:lstStyle/>
                    <a:p>
                      <a:pPr algn="just">
                        <a:lnSpc>
                          <a:spcPct val="150000"/>
                        </a:lnSpc>
                        <a:spcAft>
                          <a:spcPts val="1000"/>
                        </a:spcAft>
                        <a:buNone/>
                      </a:pPr>
                      <a:r>
                        <a:rPr lang="en-GB" sz="1200">
                          <a:effectLst/>
                        </a:rPr>
                        <a:t>Startup Costs</a:t>
                      </a:r>
                      <a:endParaRPr lang="en-GB" sz="1200">
                        <a:effectLst/>
                        <a:latin typeface="Arial" panose="020B0604020202020204" pitchFamily="34" charset="0"/>
                        <a:ea typeface="Arial" panose="020B0604020202020204" pitchFamily="34" charset="0"/>
                      </a:endParaRPr>
                    </a:p>
                  </a:txBody>
                  <a:tcPr marL="68580" marR="114300" marT="152400" marB="152400" anchor="ctr"/>
                </a:tc>
                <a:tc>
                  <a:txBody>
                    <a:bodyPr/>
                    <a:lstStyle/>
                    <a:p>
                      <a:pPr algn="just">
                        <a:lnSpc>
                          <a:spcPct val="150000"/>
                        </a:lnSpc>
                        <a:spcAft>
                          <a:spcPts val="1000"/>
                        </a:spcAft>
                        <a:buNone/>
                      </a:pPr>
                      <a:r>
                        <a:rPr lang="en-GB" sz="1200">
                          <a:effectLst/>
                        </a:rPr>
                        <a:t>Mobile equipment, van branding, supplies, and licensing</a:t>
                      </a:r>
                      <a:endParaRPr lang="en-GB" sz="1200">
                        <a:effectLst/>
                        <a:latin typeface="Arial" panose="020B0604020202020204" pitchFamily="34" charset="0"/>
                        <a:ea typeface="Arial" panose="020B0604020202020204" pitchFamily="34" charset="0"/>
                      </a:endParaRPr>
                    </a:p>
                  </a:txBody>
                  <a:tcPr marL="68580" marR="114300" marT="152400" marB="152400" anchor="ctr"/>
                </a:tc>
                <a:tc>
                  <a:txBody>
                    <a:bodyPr/>
                    <a:lstStyle/>
                    <a:p>
                      <a:pPr algn="just">
                        <a:lnSpc>
                          <a:spcPct val="150000"/>
                        </a:lnSpc>
                        <a:spcAft>
                          <a:spcPts val="1000"/>
                        </a:spcAft>
                        <a:buNone/>
                      </a:pPr>
                      <a:r>
                        <a:rPr lang="en-GB" sz="1200">
                          <a:effectLst/>
                        </a:rPr>
                        <a:t>6,000</a:t>
                      </a:r>
                      <a:endParaRPr lang="en-GB" sz="1200">
                        <a:effectLst/>
                        <a:latin typeface="Arial" panose="020B0604020202020204" pitchFamily="34" charset="0"/>
                        <a:ea typeface="Arial" panose="020B0604020202020204" pitchFamily="34" charset="0"/>
                      </a:endParaRPr>
                    </a:p>
                  </a:txBody>
                  <a:tcPr marL="68580" marR="68580" marT="152400" marB="152400" anchor="ctr"/>
                </a:tc>
                <a:extLst>
                  <a:ext uri="{0D108BD9-81ED-4DB2-BD59-A6C34878D82A}">
                    <a16:rowId xmlns:a16="http://schemas.microsoft.com/office/drawing/2014/main" val="2248770038"/>
                  </a:ext>
                </a:extLst>
              </a:tr>
              <a:tr h="0">
                <a:tc>
                  <a:txBody>
                    <a:bodyPr/>
                    <a:lstStyle/>
                    <a:p>
                      <a:pPr algn="just">
                        <a:lnSpc>
                          <a:spcPct val="150000"/>
                        </a:lnSpc>
                        <a:spcAft>
                          <a:spcPts val="1000"/>
                        </a:spcAft>
                        <a:buNone/>
                      </a:pPr>
                      <a:r>
                        <a:rPr lang="en-GB" sz="1200">
                          <a:effectLst/>
                        </a:rPr>
                        <a:t>Fixed Costs</a:t>
                      </a:r>
                      <a:endParaRPr lang="en-GB" sz="1200">
                        <a:effectLst/>
                        <a:latin typeface="Arial" panose="020B0604020202020204" pitchFamily="34" charset="0"/>
                        <a:ea typeface="Arial" panose="020B0604020202020204" pitchFamily="34" charset="0"/>
                      </a:endParaRPr>
                    </a:p>
                  </a:txBody>
                  <a:tcPr marL="68580" marR="114300" marT="152400" marB="152400" anchor="ctr"/>
                </a:tc>
                <a:tc>
                  <a:txBody>
                    <a:bodyPr/>
                    <a:lstStyle/>
                    <a:p>
                      <a:pPr algn="just">
                        <a:lnSpc>
                          <a:spcPct val="150000"/>
                        </a:lnSpc>
                        <a:spcAft>
                          <a:spcPts val="1000"/>
                        </a:spcAft>
                        <a:buNone/>
                      </a:pPr>
                      <a:r>
                        <a:rPr lang="en-GB" sz="1200">
                          <a:effectLst/>
                        </a:rPr>
                        <a:t>Annual/Monthly overheads (Supplies, Insurance, Marketing)</a:t>
                      </a:r>
                      <a:endParaRPr lang="en-GB" sz="1200">
                        <a:effectLst/>
                        <a:latin typeface="Arial" panose="020B0604020202020204" pitchFamily="34" charset="0"/>
                        <a:ea typeface="Arial" panose="020B0604020202020204" pitchFamily="34" charset="0"/>
                      </a:endParaRPr>
                    </a:p>
                  </a:txBody>
                  <a:tcPr marL="68580" marR="114300" marT="152400" marB="152400" anchor="ctr"/>
                </a:tc>
                <a:tc>
                  <a:txBody>
                    <a:bodyPr/>
                    <a:lstStyle/>
                    <a:p>
                      <a:pPr algn="just">
                        <a:lnSpc>
                          <a:spcPct val="150000"/>
                        </a:lnSpc>
                        <a:spcAft>
                          <a:spcPts val="1000"/>
                        </a:spcAft>
                        <a:buNone/>
                      </a:pPr>
                      <a:r>
                        <a:rPr lang="en-GB" sz="1200">
                          <a:effectLst/>
                        </a:rPr>
                        <a:t>2,000</a:t>
                      </a:r>
                      <a:endParaRPr lang="en-GB" sz="1200">
                        <a:effectLst/>
                        <a:latin typeface="Arial" panose="020B0604020202020204" pitchFamily="34" charset="0"/>
                        <a:ea typeface="Arial" panose="020B0604020202020204" pitchFamily="34" charset="0"/>
                      </a:endParaRPr>
                    </a:p>
                  </a:txBody>
                  <a:tcPr marL="68580" marR="68580" marT="152400" marB="152400" anchor="ctr"/>
                </a:tc>
                <a:extLst>
                  <a:ext uri="{0D108BD9-81ED-4DB2-BD59-A6C34878D82A}">
                    <a16:rowId xmlns:a16="http://schemas.microsoft.com/office/drawing/2014/main" val="2417456079"/>
                  </a:ext>
                </a:extLst>
              </a:tr>
              <a:tr h="0">
                <a:tc>
                  <a:txBody>
                    <a:bodyPr/>
                    <a:lstStyle/>
                    <a:p>
                      <a:pPr algn="just">
                        <a:lnSpc>
                          <a:spcPct val="150000"/>
                        </a:lnSpc>
                        <a:spcAft>
                          <a:spcPts val="1000"/>
                        </a:spcAft>
                        <a:buNone/>
                      </a:pPr>
                      <a:r>
                        <a:rPr lang="en-GB" sz="1200">
                          <a:effectLst/>
                        </a:rPr>
                        <a:t>Variable Costs</a:t>
                      </a:r>
                      <a:endParaRPr lang="en-GB" sz="1200">
                        <a:effectLst/>
                        <a:latin typeface="Arial" panose="020B0604020202020204" pitchFamily="34" charset="0"/>
                        <a:ea typeface="Arial" panose="020B0604020202020204" pitchFamily="34" charset="0"/>
                      </a:endParaRPr>
                    </a:p>
                  </a:txBody>
                  <a:tcPr marL="68580" marR="114300" marT="152400" marB="152400" anchor="ctr"/>
                </a:tc>
                <a:tc>
                  <a:txBody>
                    <a:bodyPr/>
                    <a:lstStyle/>
                    <a:p>
                      <a:pPr algn="just">
                        <a:lnSpc>
                          <a:spcPct val="150000"/>
                        </a:lnSpc>
                        <a:spcAft>
                          <a:spcPts val="1000"/>
                        </a:spcAft>
                        <a:buNone/>
                      </a:pPr>
                      <a:r>
                        <a:rPr lang="en-GB" sz="1200">
                          <a:effectLst/>
                        </a:rPr>
                        <a:t>Operational expenses (Van servicing, Fuel, Extra supplies)</a:t>
                      </a:r>
                      <a:endParaRPr lang="en-GB" sz="1200">
                        <a:effectLst/>
                        <a:latin typeface="Arial" panose="020B0604020202020204" pitchFamily="34" charset="0"/>
                        <a:ea typeface="Arial" panose="020B0604020202020204" pitchFamily="34" charset="0"/>
                      </a:endParaRPr>
                    </a:p>
                  </a:txBody>
                  <a:tcPr marL="68580" marR="114300" marT="152400" marB="152400" anchor="ctr"/>
                </a:tc>
                <a:tc>
                  <a:txBody>
                    <a:bodyPr/>
                    <a:lstStyle/>
                    <a:p>
                      <a:pPr algn="just">
                        <a:lnSpc>
                          <a:spcPct val="150000"/>
                        </a:lnSpc>
                        <a:spcAft>
                          <a:spcPts val="1000"/>
                        </a:spcAft>
                        <a:buNone/>
                      </a:pPr>
                      <a:r>
                        <a:rPr lang="en-GB" sz="1200" dirty="0">
                          <a:effectLst/>
                        </a:rPr>
                        <a:t>2,580</a:t>
                      </a:r>
                      <a:endParaRPr lang="en-GB" sz="1200" dirty="0">
                        <a:effectLst/>
                        <a:latin typeface="Arial" panose="020B0604020202020204" pitchFamily="34" charset="0"/>
                        <a:ea typeface="Arial" panose="020B0604020202020204" pitchFamily="34" charset="0"/>
                      </a:endParaRPr>
                    </a:p>
                  </a:txBody>
                  <a:tcPr marL="68580" marR="68580" marT="152400" marB="152400" anchor="ctr"/>
                </a:tc>
                <a:extLst>
                  <a:ext uri="{0D108BD9-81ED-4DB2-BD59-A6C34878D82A}">
                    <a16:rowId xmlns:a16="http://schemas.microsoft.com/office/drawing/2014/main" val="506361690"/>
                  </a:ext>
                </a:extLst>
              </a:tr>
            </a:tbl>
          </a:graphicData>
        </a:graphic>
      </p:graphicFrame>
    </p:spTree>
    <p:extLst>
      <p:ext uri="{BB962C8B-B14F-4D97-AF65-F5344CB8AC3E}">
        <p14:creationId xmlns:p14="http://schemas.microsoft.com/office/powerpoint/2010/main" val="33416224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D4B22AD-46D2-4460-5904-24213EBCE876}"/>
              </a:ext>
            </a:extLst>
          </p:cNvPr>
          <p:cNvSpPr txBox="1">
            <a:spLocks/>
          </p:cNvSpPr>
          <p:nvPr/>
        </p:nvSpPr>
        <p:spPr>
          <a:xfrm>
            <a:off x="2179970" y="462867"/>
            <a:ext cx="8911687" cy="776987"/>
          </a:xfrm>
          <a:prstGeom prst="rect">
            <a:avLst/>
          </a:prstGeom>
          <a:solidFill>
            <a:schemeClr val="bg1"/>
          </a:solidFill>
          <a:effectLst>
            <a:glow rad="139700">
              <a:schemeClr val="accent6">
                <a:satMod val="175000"/>
                <a:alpha val="40000"/>
              </a:schemeClr>
            </a:glow>
          </a:effectLst>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a:latin typeface="Arial" panose="020B0604020202020204" pitchFamily="34" charset="0"/>
                <a:cs typeface="Arial" panose="020B0604020202020204" pitchFamily="34" charset="0"/>
              </a:rPr>
              <a:t>Funding &amp; Cost Allocation</a:t>
            </a:r>
          </a:p>
        </p:txBody>
      </p:sp>
      <p:sp>
        <p:nvSpPr>
          <p:cNvPr id="2" name="Rectangle 1"/>
          <p:cNvSpPr/>
          <p:nvPr/>
        </p:nvSpPr>
        <p:spPr>
          <a:xfrm>
            <a:off x="0" y="2354436"/>
            <a:ext cx="3752844" cy="1881990"/>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nSpc>
                <a:spcPct val="150000"/>
              </a:lnSpc>
            </a:pPr>
            <a:r>
              <a:rPr lang="en-GB" sz="2000" b="1" dirty="0">
                <a:latin typeface="Arial" panose="020B0604020202020204" pitchFamily="34" charset="0"/>
                <a:cs typeface="Arial" panose="020B0604020202020204" pitchFamily="34" charset="0"/>
              </a:rPr>
              <a:t>Funding Needed </a:t>
            </a: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£8,000</a:t>
            </a:r>
            <a:endParaRPr lang="en-GB" sz="2000" dirty="0">
              <a:latin typeface="Arial" panose="020B0604020202020204" pitchFamily="34" charset="0"/>
              <a:cs typeface="Arial" panose="020B0604020202020204" pitchFamily="34" charset="0"/>
            </a:endParaRPr>
          </a:p>
          <a:p>
            <a:pPr>
              <a:lnSpc>
                <a:spcPct val="150000"/>
              </a:lnSpc>
            </a:pPr>
            <a:r>
              <a:rPr lang="en-GB" sz="2000" b="1" dirty="0">
                <a:latin typeface="Arial" panose="020B0604020202020204" pitchFamily="34" charset="0"/>
                <a:cs typeface="Arial" panose="020B0604020202020204" pitchFamily="34" charset="0"/>
              </a:rPr>
              <a:t>Sources:</a:t>
            </a:r>
          </a:p>
          <a:p>
            <a:pPr marL="285750" lvl="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£5,000 owner savings</a:t>
            </a:r>
          </a:p>
          <a:p>
            <a:pPr marL="285750" lvl="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£3,000 family loan</a:t>
            </a:r>
          </a:p>
        </p:txBody>
      </p:sp>
      <p:pic>
        <p:nvPicPr>
          <p:cNvPr id="6" name="Picture 5">
            <a:extLst>
              <a:ext uri="{FF2B5EF4-FFF2-40B4-BE49-F238E27FC236}">
                <a16:creationId xmlns:a16="http://schemas.microsoft.com/office/drawing/2014/main" id="{B32E9FEB-8A20-FC11-3E37-6C6AEE9083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64777" y="2140527"/>
            <a:ext cx="4908470" cy="2576946"/>
          </a:xfrm>
          <a:prstGeom prst="rect">
            <a:avLst/>
          </a:prstGeom>
        </p:spPr>
      </p:pic>
      <p:sp>
        <p:nvSpPr>
          <p:cNvPr id="8" name="TextBox 7">
            <a:extLst>
              <a:ext uri="{FF2B5EF4-FFF2-40B4-BE49-F238E27FC236}">
                <a16:creationId xmlns:a16="http://schemas.microsoft.com/office/drawing/2014/main" id="{07770B30-1CBA-D0E1-ED7D-1EBE6FE6F264}"/>
              </a:ext>
            </a:extLst>
          </p:cNvPr>
          <p:cNvSpPr txBox="1"/>
          <p:nvPr/>
        </p:nvSpPr>
        <p:spPr>
          <a:xfrm>
            <a:off x="4189496" y="1727607"/>
            <a:ext cx="2721942" cy="3780522"/>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a:lnSpc>
                <a:spcPct val="150000"/>
              </a:lnSpc>
            </a:pPr>
            <a:r>
              <a:rPr lang="en-GB" sz="1800" b="1" dirty="0">
                <a:latin typeface="Arial" panose="020B0604020202020204" pitchFamily="34" charset="0"/>
                <a:cs typeface="Arial" panose="020B0604020202020204" pitchFamily="34" charset="0"/>
              </a:rPr>
              <a:t>Startup Costs:</a:t>
            </a:r>
          </a:p>
          <a:p>
            <a:pPr marL="285750" lvl="0" indent="-285750">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Equipment £2,500</a:t>
            </a:r>
          </a:p>
          <a:p>
            <a:pPr marL="285750" lvl="0" indent="-285750">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Van upgrade £2,000</a:t>
            </a:r>
          </a:p>
          <a:p>
            <a:pPr marL="285750" lvl="0" indent="-285750">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Supplies £800</a:t>
            </a:r>
          </a:p>
          <a:p>
            <a:pPr marL="285750" lvl="0" indent="-285750">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Insurance £700</a:t>
            </a:r>
          </a:p>
          <a:p>
            <a:pPr marL="285750" lvl="0" indent="-285750">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Marketing £500</a:t>
            </a:r>
          </a:p>
          <a:p>
            <a:pPr marL="285750" lvl="0" indent="-285750">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Fuel £1,500</a:t>
            </a:r>
          </a:p>
          <a:p>
            <a:pPr marL="285750" indent="-285750">
              <a:lnSpc>
                <a:spcPct val="150000"/>
              </a:lnSpc>
              <a:buFont typeface="Wingdings" panose="05000000000000000000" pitchFamily="2" charset="2"/>
              <a:buChar char="q"/>
            </a:pPr>
            <a:r>
              <a:rPr lang="en-GB" sz="1800" b="1" dirty="0">
                <a:latin typeface="Arial" panose="020B0604020202020204" pitchFamily="34" charset="0"/>
                <a:cs typeface="Arial" panose="020B0604020202020204" pitchFamily="34" charset="0"/>
              </a:rPr>
              <a:t>Break-even</a:t>
            </a:r>
            <a:r>
              <a:rPr lang="en-GB" sz="1800" dirty="0">
                <a:latin typeface="Arial" panose="020B0604020202020204" pitchFamily="34" charset="0"/>
                <a:cs typeface="Arial" panose="020B0604020202020204" pitchFamily="34" charset="0"/>
              </a:rPr>
              <a:t> → 80 bookings/month</a:t>
            </a:r>
          </a:p>
        </p:txBody>
      </p:sp>
    </p:spTree>
    <p:extLst>
      <p:ext uri="{BB962C8B-B14F-4D97-AF65-F5344CB8AC3E}">
        <p14:creationId xmlns:p14="http://schemas.microsoft.com/office/powerpoint/2010/main" val="4344788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B22AD-46D2-4460-5904-24213EBCE876}"/>
              </a:ext>
            </a:extLst>
          </p:cNvPr>
          <p:cNvSpPr txBox="1">
            <a:spLocks/>
          </p:cNvSpPr>
          <p:nvPr/>
        </p:nvSpPr>
        <p:spPr>
          <a:xfrm>
            <a:off x="1858365" y="535603"/>
            <a:ext cx="8911687" cy="776987"/>
          </a:xfrm>
          <a:prstGeom prst="rect">
            <a:avLst/>
          </a:prstGeom>
          <a:solidFill>
            <a:schemeClr val="bg1"/>
          </a:solidFill>
          <a:effectLst>
            <a:glow rad="139700">
              <a:schemeClr val="accent6">
                <a:satMod val="175000"/>
                <a:alpha val="40000"/>
              </a:schemeClr>
            </a:glow>
          </a:effectLst>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dirty="0">
                <a:latin typeface="Arial" panose="020B0604020202020204" pitchFamily="34" charset="0"/>
                <a:cs typeface="Arial" panose="020B0604020202020204" pitchFamily="34" charset="0"/>
              </a:rPr>
              <a:t>Conclusion</a:t>
            </a:r>
          </a:p>
        </p:txBody>
      </p:sp>
      <p:sp>
        <p:nvSpPr>
          <p:cNvPr id="3" name="Rectangle 2"/>
          <p:cNvSpPr/>
          <p:nvPr/>
        </p:nvSpPr>
        <p:spPr>
          <a:xfrm>
            <a:off x="1225632" y="2026340"/>
            <a:ext cx="5468587" cy="2805320"/>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342900" lvl="0" indent="-342900">
              <a:lnSpc>
                <a:spcPct val="150000"/>
              </a:lnSpc>
              <a:buFont typeface="Wingdings" panose="05000000000000000000" pitchFamily="2" charset="2"/>
              <a:buChar char="q"/>
            </a:pPr>
            <a:r>
              <a:rPr lang="en-GB" sz="2000" dirty="0" err="1">
                <a:latin typeface="Arial" panose="020B0604020202020204" pitchFamily="34" charset="0"/>
                <a:cs typeface="Arial" panose="020B0604020202020204" pitchFamily="34" charset="0"/>
              </a:rPr>
              <a:t>GreenPaws</a:t>
            </a:r>
            <a:r>
              <a:rPr lang="en-GB" sz="2000" dirty="0">
                <a:latin typeface="Arial" panose="020B0604020202020204" pitchFamily="34" charset="0"/>
                <a:cs typeface="Arial" panose="020B0604020202020204" pitchFamily="34" charset="0"/>
              </a:rPr>
              <a:t> solves real customer problem</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Growing demand for mobile grooming</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Low competition locally</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Break-even expected in 8 months</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Scalable business model</a:t>
            </a:r>
          </a:p>
          <a:p>
            <a:pPr marL="342900" lvl="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Attractive investment opportunity</a:t>
            </a:r>
          </a:p>
        </p:txBody>
      </p:sp>
    </p:spTree>
    <p:extLst>
      <p:ext uri="{BB962C8B-B14F-4D97-AF65-F5344CB8AC3E}">
        <p14:creationId xmlns:p14="http://schemas.microsoft.com/office/powerpoint/2010/main" val="24115635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TM04033925[[fn=Droplet]]</Template>
  <TotalTime>39</TotalTime>
  <Words>2306</Words>
  <Application>Microsoft Office PowerPoint</Application>
  <PresentationFormat>Widescreen</PresentationFormat>
  <Paragraphs>222</Paragraphs>
  <Slides>15</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Arial</vt:lpstr>
      <vt:lpstr>Tw Cen MT</vt:lpstr>
      <vt:lpstr>Wingdings</vt:lpstr>
      <vt:lpstr>Droplet</vt:lpstr>
      <vt:lpstr>Individual Presentation Pitch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Ibrahima Tall (2437090)</dc:creator>
  <cp:lastModifiedBy>Ibrahima Tall (2437090)</cp:lastModifiedBy>
  <cp:revision>2</cp:revision>
  <dcterms:modified xsi:type="dcterms:W3CDTF">2026-04-19T14:35:20Z</dcterms:modified>
</cp:coreProperties>
</file>