
<file path=[Content_Types].xml><?xml version="1.0" encoding="utf-8"?>
<Types xmlns="http://schemas.openxmlformats.org/package/2006/content-types">
  <Override PartName="/ppt/slides/slide29.xml" ContentType="application/vnd.openxmlformats-officedocument.presentationml.slide+xml"/>
  <Override PartName="/ppt/slides/slide47.xml" ContentType="application/vnd.openxmlformats-officedocument.presentationml.slide+xml"/>
  <Override PartName="/ppt/slides/slide58.xml" ContentType="application/vnd.openxmlformats-officedocument.presentationml.slide+xml"/>
  <Override PartName="/ppt/notesSlides/notesSlide2.xml" ContentType="application/vnd.openxmlformats-officedocument.presentationml.notesSlide+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s/slide54.xml" ContentType="application/vnd.openxmlformats-officedocument.presentationml.slide+xml"/>
  <Override PartName="/ppt/slides/slide65.xml" ContentType="application/vnd.openxmlformats-officedocument.presentationml.slide+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slides/slide52.xml" ContentType="application/vnd.openxmlformats-officedocument.presentationml.slide+xml"/>
  <Override PartName="/ppt/slides/slide6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s/slide5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9.xml" ContentType="application/vnd.openxmlformats-officedocument.presentationml.slide+xml"/>
  <Override PartName="/ppt/slides/slide5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s/slide57.xml" ContentType="application/vnd.openxmlformats-officedocument.presentationml.slide+xml"/>
  <Override PartName="/ppt/slides/slide66.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slides/slide55.xml" ContentType="application/vnd.openxmlformats-officedocument.presentationml.slide+xml"/>
  <Override PartName="/ppt/slides/slide64.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53.xml" ContentType="application/vnd.openxmlformats-officedocument.presentationml.slide+xml"/>
  <Override PartName="/ppt/slides/slide62.xml" ContentType="application/vnd.openxmlformats-officedocument.presentationml.slide+xml"/>
  <Override PartName="/ppt/slideLayouts/slideLayout3.xml" ContentType="application/vnd.openxmlformats-officedocument.presentationml.slideLayout+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s/slide60.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notesSlides/notesSlide13.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6.xml" ContentType="application/vnd.openxmlformats-officedocument.presentationml.notesSlide+xml"/>
  <Override PartName="/ppt/slides/slide8.xml" ContentType="application/vnd.openxmlformats-officedocument.presentationml.slide+xml"/>
  <Override PartName="/ppt/slides/slide49.xml" ContentType="application/vnd.openxmlformats-officedocument.presentationml.slide+xml"/>
  <Override PartName="/ppt/notesSlides/notesSlide4.xml" ContentType="application/vnd.openxmlformats-officedocument.presentationml.notesSlide+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s/slide56.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27.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68"/>
  </p:notesMasterIdLst>
  <p:sldIdLst>
    <p:sldId id="256" r:id="rId2"/>
    <p:sldId id="328" r:id="rId3"/>
    <p:sldId id="323" r:id="rId4"/>
    <p:sldId id="257" r:id="rId5"/>
    <p:sldId id="324" r:id="rId6"/>
    <p:sldId id="286" r:id="rId7"/>
    <p:sldId id="258" r:id="rId8"/>
    <p:sldId id="284" r:id="rId9"/>
    <p:sldId id="285" r:id="rId10"/>
    <p:sldId id="259" r:id="rId11"/>
    <p:sldId id="287" r:id="rId12"/>
    <p:sldId id="288" r:id="rId13"/>
    <p:sldId id="289" r:id="rId14"/>
    <p:sldId id="290" r:id="rId15"/>
    <p:sldId id="291" r:id="rId16"/>
    <p:sldId id="293" r:id="rId17"/>
    <p:sldId id="260" r:id="rId18"/>
    <p:sldId id="292" r:id="rId19"/>
    <p:sldId id="261" r:id="rId20"/>
    <p:sldId id="262" r:id="rId21"/>
    <p:sldId id="294" r:id="rId22"/>
    <p:sldId id="325" r:id="rId23"/>
    <p:sldId id="295" r:id="rId24"/>
    <p:sldId id="326" r:id="rId25"/>
    <p:sldId id="296" r:id="rId26"/>
    <p:sldId id="263" r:id="rId27"/>
    <p:sldId id="264" r:id="rId28"/>
    <p:sldId id="265" r:id="rId29"/>
    <p:sldId id="266" r:id="rId30"/>
    <p:sldId id="267" r:id="rId31"/>
    <p:sldId id="297" r:id="rId32"/>
    <p:sldId id="327" r:id="rId33"/>
    <p:sldId id="268" r:id="rId34"/>
    <p:sldId id="269" r:id="rId35"/>
    <p:sldId id="270" r:id="rId36"/>
    <p:sldId id="271" r:id="rId37"/>
    <p:sldId id="272" r:id="rId38"/>
    <p:sldId id="273" r:id="rId39"/>
    <p:sldId id="274" r:id="rId40"/>
    <p:sldId id="275" r:id="rId41"/>
    <p:sldId id="276" r:id="rId42"/>
    <p:sldId id="277" r:id="rId43"/>
    <p:sldId id="278" r:id="rId44"/>
    <p:sldId id="329" r:id="rId45"/>
    <p:sldId id="330" r:id="rId46"/>
    <p:sldId id="331" r:id="rId47"/>
    <p:sldId id="279" r:id="rId48"/>
    <p:sldId id="280" r:id="rId49"/>
    <p:sldId id="281" r:id="rId50"/>
    <p:sldId id="282" r:id="rId51"/>
    <p:sldId id="306" r:id="rId52"/>
    <p:sldId id="307" r:id="rId53"/>
    <p:sldId id="308" r:id="rId54"/>
    <p:sldId id="309" r:id="rId55"/>
    <p:sldId id="311" r:id="rId56"/>
    <p:sldId id="312" r:id="rId57"/>
    <p:sldId id="314" r:id="rId58"/>
    <p:sldId id="315" r:id="rId59"/>
    <p:sldId id="313" r:id="rId60"/>
    <p:sldId id="316" r:id="rId61"/>
    <p:sldId id="317" r:id="rId62"/>
    <p:sldId id="310" r:id="rId63"/>
    <p:sldId id="318" r:id="rId64"/>
    <p:sldId id="319" r:id="rId65"/>
    <p:sldId id="320" r:id="rId66"/>
    <p:sldId id="321" r:id="rId6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8499" autoAdjust="0"/>
    <p:restoredTop sz="79534" autoAdjust="0"/>
  </p:normalViewPr>
  <p:slideViewPr>
    <p:cSldViewPr>
      <p:cViewPr varScale="1">
        <p:scale>
          <a:sx n="58" d="100"/>
          <a:sy n="58" d="100"/>
        </p:scale>
        <p:origin x="-762" y="228"/>
      </p:cViewPr>
      <p:guideLst>
        <p:guide orient="horz" pos="2160"/>
        <p:guide pos="2880"/>
      </p:guideLst>
    </p:cSldViewPr>
  </p:slideViewPr>
  <p:notesTextViewPr>
    <p:cViewPr>
      <p:scale>
        <a:sx n="100" d="100"/>
        <a:sy n="100" d="100"/>
      </p:scale>
      <p:origin x="0" y="0"/>
    </p:cViewPr>
  </p:notesTextViewPr>
  <p:sorterViewPr>
    <p:cViewPr>
      <p:scale>
        <a:sx n="71" d="100"/>
        <a:sy n="71" d="100"/>
      </p:scale>
      <p:origin x="0" y="0"/>
    </p:cViewPr>
  </p:sorter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notesMaster" Target="notesMasters/notesMaster1.xml"/><Relationship Id="rId7" Type="http://schemas.openxmlformats.org/officeDocument/2006/relationships/slide" Target="slides/slide6.xml"/><Relationship Id="rId71"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8746280-68F8-410B-8CA5-3E980CDB843F}" type="datetimeFigureOut">
              <a:rPr lang="en-US" smtClean="0"/>
              <a:pPr/>
              <a:t>1/13/2012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AC8B104-5F64-4118-814C-D653F234FA47}"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jcmc.indiana.edu/vol10/issue3/wright.html"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Since its inception, the internet has offered new methods of conducting research. One such way is the use of web-based surveys. Up until the last several years, the primary methods of survey research included telephone, mail, and face-to-face interviewing. Now, with the internet, it is possible to conduct web-based surveys in addition to traditional methods. Web-based surveys offer unique advantages previous survey methods lacked. They offer access to unique populations such as virtual communities. They can also save the researcher both time and money. However, as with all survey methods, web-based surveys are not without their own drawbacks. Coverage problems, sampling issues, and limited response rates may provide methodological obstacles for researchers, particularly when trying to generalize research towards broader populations. Web surveys are usually less expensive than conventional mail or telephone surveys, initial costs and the learning curve for some survey packages may present additional difficulties for researchers. Additionally, researchers who use commercial survey packages to gather data may face ethical or legal issues regarding data storage, confidentiality, informed consent, and deception, particularly when attempting to access populations with countercultural or unpopular views. </a:t>
            </a:r>
            <a:endParaRPr lang="en-GB" dirty="0"/>
          </a:p>
        </p:txBody>
      </p:sp>
      <p:sp>
        <p:nvSpPr>
          <p:cNvPr id="4" name="Slide Number Placeholder 3"/>
          <p:cNvSpPr>
            <a:spLocks noGrp="1"/>
          </p:cNvSpPr>
          <p:nvPr>
            <p:ph type="sldNum" sz="quarter" idx="10"/>
          </p:nvPr>
        </p:nvSpPr>
        <p:spPr/>
        <p:txBody>
          <a:bodyPr/>
          <a:lstStyle/>
          <a:p>
            <a:fld id="{1AC8B104-5F64-4118-814C-D653F234FA47}"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Henning, J. (2009).</a:t>
            </a:r>
            <a:r>
              <a:rPr lang="en-GB" baseline="0" dirty="0" smtClean="0"/>
              <a:t>  ‘Do phone surveys have a future.’</a:t>
            </a:r>
          </a:p>
          <a:p>
            <a:r>
              <a:rPr lang="en-GB" dirty="0" smtClean="0"/>
              <a:t>http://www.research-live.com/features/do-phone-surveys-have-a-future?/4000692.article</a:t>
            </a:r>
          </a:p>
          <a:p>
            <a:r>
              <a:rPr lang="en-GB" dirty="0" smtClean="0"/>
              <a:t>Accessed 11 January 2012.</a:t>
            </a:r>
          </a:p>
          <a:p>
            <a:r>
              <a:rPr lang="en-GB" dirty="0" smtClean="0"/>
              <a:t>Wright, K. B. (2005). Researching internet-based populations: Advantages and disadvantages of online survey research, online questionnaire authoring software packages, and web survey services. Journal of Computer-Mediated Communication, 10, 3.</a:t>
            </a:r>
          </a:p>
          <a:p>
            <a:r>
              <a:rPr lang="en-GB" dirty="0" smtClean="0"/>
              <a:t>Watt, J. H. (1999). Internet systems for evaluation research. In G. Gay &amp; T. L. Bennington (Eds.), Information Technologies In Evaluation: Social, Moral, Epistemological, and Practical Implications (pp. 23-44). San Francisco: </a:t>
            </a:r>
            <a:r>
              <a:rPr lang="en-GB" dirty="0" err="1" smtClean="0"/>
              <a:t>Jossey</a:t>
            </a:r>
            <a:r>
              <a:rPr lang="en-GB" dirty="0" smtClean="0"/>
              <a:t>-Bass </a:t>
            </a:r>
          </a:p>
          <a:p>
            <a:r>
              <a:rPr lang="en-GB" dirty="0" err="1" smtClean="0"/>
              <a:t>Witmer</a:t>
            </a:r>
            <a:r>
              <a:rPr lang="en-GB" dirty="0" smtClean="0"/>
              <a:t>, E. F., Colman, R. W., &amp; </a:t>
            </a:r>
            <a:r>
              <a:rPr lang="en-GB" dirty="0" err="1" smtClean="0"/>
              <a:t>Katzman</a:t>
            </a:r>
            <a:r>
              <a:rPr lang="en-GB" dirty="0" smtClean="0"/>
              <a:t>, S. L. (1999). From paper and pencil to screen and keyboard: Toward a methodology for survey research on the Internet. In S. Jones (Ed.), Doing Internet Research: Critical Issues and Methods for Examining the Net (pp. 145-161). Thousand Oaks, CA: Sage.</a:t>
            </a:r>
            <a:endParaRPr lang="en-GB" dirty="0"/>
          </a:p>
        </p:txBody>
      </p:sp>
      <p:sp>
        <p:nvSpPr>
          <p:cNvPr id="4" name="Slide Number Placeholder 3"/>
          <p:cNvSpPr>
            <a:spLocks noGrp="1"/>
          </p:cNvSpPr>
          <p:nvPr>
            <p:ph type="sldNum" sz="quarter" idx="10"/>
          </p:nvPr>
        </p:nvSpPr>
        <p:spPr/>
        <p:txBody>
          <a:bodyPr/>
          <a:lstStyle/>
          <a:p>
            <a:fld id="{1AC8B104-5F64-4118-814C-D653F234FA47}" type="slidenum">
              <a:rPr lang="en-GB" smtClean="0"/>
              <a:pPr/>
              <a:t>4</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Wright, K. B. (2005). Researching Internet-based populations: Advantages and disadvantages of online survey research, online questionnaire authoring software packages, and web survey services. </a:t>
            </a:r>
            <a:r>
              <a:rPr lang="en-GB" i="1" dirty="0" smtClean="0"/>
              <a:t>Journal of Computer-Mediated Communication, 10</a:t>
            </a:r>
            <a:r>
              <a:rPr lang="en-GB" dirty="0" smtClean="0"/>
              <a:t>(3), article 11. </a:t>
            </a:r>
            <a:r>
              <a:rPr lang="en-GB" dirty="0" smtClean="0">
                <a:hlinkClick r:id="rId3"/>
              </a:rPr>
              <a:t>http://jcmc.indiana.edu/vol10/issue3/wright.html</a:t>
            </a:r>
            <a:endParaRPr lang="en-GB" dirty="0" smtClean="0"/>
          </a:p>
          <a:p>
            <a:r>
              <a:rPr lang="en-GB" dirty="0" smtClean="0"/>
              <a:t>Accessed 11 January 2012.</a:t>
            </a:r>
          </a:p>
          <a:p>
            <a:r>
              <a:rPr lang="en-GB" dirty="0" smtClean="0"/>
              <a:t>Schmidt, W. C. (1997).  ‘World-Wide Web survey research: Benefits, potential problems, and solutions.’</a:t>
            </a:r>
          </a:p>
          <a:p>
            <a:r>
              <a:rPr lang="en-GB" dirty="0" smtClean="0"/>
              <a:t>Instruments &amp; Computers, 29, 2, pp. 274-279.</a:t>
            </a:r>
          </a:p>
          <a:p>
            <a:r>
              <a:rPr lang="en-GB" dirty="0" smtClean="0"/>
              <a:t>Wood , R., Griffiths, M. and </a:t>
            </a:r>
            <a:r>
              <a:rPr lang="en-GB" dirty="0" err="1" smtClean="0"/>
              <a:t>Eatough</a:t>
            </a:r>
            <a:r>
              <a:rPr lang="en-GB" dirty="0" smtClean="0"/>
              <a:t>, V. (2004).  ‘</a:t>
            </a:r>
            <a:r>
              <a:rPr lang="en-GB" sz="1200" kern="1200" baseline="0" dirty="0" smtClean="0">
                <a:solidFill>
                  <a:schemeClr val="tx1"/>
                </a:solidFill>
                <a:latin typeface="+mn-lt"/>
                <a:ea typeface="+mn-ea"/>
                <a:cs typeface="+mn-cs"/>
              </a:rPr>
              <a:t>Online Data Collection from Video Game Players:</a:t>
            </a:r>
          </a:p>
          <a:p>
            <a:r>
              <a:rPr lang="en-GB" sz="1200" kern="1200" baseline="0" dirty="0" smtClean="0">
                <a:solidFill>
                  <a:schemeClr val="tx1"/>
                </a:solidFill>
                <a:latin typeface="+mn-lt"/>
                <a:ea typeface="+mn-ea"/>
                <a:cs typeface="+mn-cs"/>
              </a:rPr>
              <a:t>Methodological Issues.’ </a:t>
            </a:r>
            <a:r>
              <a:rPr lang="en-GB" sz="1200" b="1" kern="1200" baseline="0" dirty="0" smtClean="0">
                <a:solidFill>
                  <a:schemeClr val="tx1"/>
                </a:solidFill>
                <a:latin typeface="+mn-lt"/>
                <a:ea typeface="+mn-ea"/>
                <a:cs typeface="+mn-cs"/>
              </a:rPr>
              <a:t>CYBERPSYCHOLOGY &amp; BEHAVIOR Volume 7, Number 5, 2004</a:t>
            </a:r>
            <a:endParaRPr lang="en-GB" dirty="0" smtClean="0"/>
          </a:p>
          <a:p>
            <a:endParaRPr lang="en-GB" dirty="0"/>
          </a:p>
        </p:txBody>
      </p:sp>
      <p:sp>
        <p:nvSpPr>
          <p:cNvPr id="4" name="Slide Number Placeholder 3"/>
          <p:cNvSpPr>
            <a:spLocks noGrp="1"/>
          </p:cNvSpPr>
          <p:nvPr>
            <p:ph type="sldNum" sz="quarter" idx="10"/>
          </p:nvPr>
        </p:nvSpPr>
        <p:spPr/>
        <p:txBody>
          <a:bodyPr/>
          <a:lstStyle/>
          <a:p>
            <a:fld id="{1AC8B104-5F64-4118-814C-D653F234FA47}" type="slidenum">
              <a:rPr lang="en-GB" smtClean="0"/>
              <a:pPr/>
              <a:t>5</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err="1" smtClean="0"/>
              <a:t>Schonlau</a:t>
            </a:r>
            <a:r>
              <a:rPr lang="en-GB" dirty="0" smtClean="0"/>
              <a:t>, M., A. van </a:t>
            </a:r>
            <a:r>
              <a:rPr lang="en-GB" dirty="0" err="1" smtClean="0"/>
              <a:t>Soest</a:t>
            </a:r>
            <a:r>
              <a:rPr lang="en-GB" dirty="0" smtClean="0"/>
              <a:t>, A. </a:t>
            </a:r>
            <a:r>
              <a:rPr lang="en-GB" dirty="0" err="1" smtClean="0"/>
              <a:t>Kapteyn</a:t>
            </a:r>
            <a:r>
              <a:rPr lang="en-GB" dirty="0" smtClean="0"/>
              <a:t>, and M. </a:t>
            </a:r>
            <a:r>
              <a:rPr lang="en-GB" dirty="0" err="1" smtClean="0"/>
              <a:t>Couper</a:t>
            </a:r>
            <a:r>
              <a:rPr lang="en-GB" dirty="0" smtClean="0"/>
              <a:t>. 2009. "Selection Bias in Web Surveys and the Use of Propensity Scores." Sociological Methods &amp; Research 37:291-318.</a:t>
            </a:r>
            <a:endParaRPr lang="en-GB" dirty="0"/>
          </a:p>
        </p:txBody>
      </p:sp>
      <p:sp>
        <p:nvSpPr>
          <p:cNvPr id="4" name="Slide Number Placeholder 3"/>
          <p:cNvSpPr>
            <a:spLocks noGrp="1"/>
          </p:cNvSpPr>
          <p:nvPr>
            <p:ph type="sldNum" sz="quarter" idx="10"/>
          </p:nvPr>
        </p:nvSpPr>
        <p:spPr/>
        <p:txBody>
          <a:bodyPr/>
          <a:lstStyle/>
          <a:p>
            <a:fld id="{1AC8B104-5F64-4118-814C-D653F234FA47}" type="slidenum">
              <a:rPr lang="en-GB" smtClean="0"/>
              <a:pPr/>
              <a:t>7</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AC8B104-5F64-4118-814C-D653F234FA47}" type="slidenum">
              <a:rPr lang="en-GB" smtClean="0"/>
              <a:pPr/>
              <a:t>8</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200" kern="1200" baseline="0" dirty="0" smtClean="0">
                <a:solidFill>
                  <a:schemeClr val="tx1"/>
                </a:solidFill>
                <a:latin typeface="+mn-lt"/>
                <a:ea typeface="+mn-ea"/>
                <a:cs typeface="+mn-cs"/>
              </a:rPr>
              <a:t>One of the biggest problems with any kind of social science research is getting people to actually take part in a study. First of all, there is the problem of finding suitable participants, and then there is the issue of whether or not they will want to be included</a:t>
            </a:r>
          </a:p>
          <a:p>
            <a:r>
              <a:rPr lang="en-GB" sz="1200" kern="1200" baseline="0" dirty="0" smtClean="0">
                <a:solidFill>
                  <a:schemeClr val="tx1"/>
                </a:solidFill>
                <a:latin typeface="+mn-lt"/>
                <a:ea typeface="+mn-ea"/>
                <a:cs typeface="+mn-cs"/>
              </a:rPr>
              <a:t>in the study. It is probably because of these issues that a great deal of social science research utilizes the student population to recruit participants. Of course, students are not necessarily typical of the population at large, and often they may have some idea of what a study is about which may affect their response. Other ways of finding participants may be through a postal request, but these have notoriously bad return rates. Frequently, a survey that is posted out will yield a response rate of around 50%.  This can also be an expensive undertaking, and waiting for replies can take a long time. Alternatives to postal recruitment are placing</a:t>
            </a:r>
          </a:p>
          <a:p>
            <a:r>
              <a:rPr lang="en-GB" sz="1200" kern="1200" baseline="0" dirty="0" smtClean="0">
                <a:solidFill>
                  <a:schemeClr val="tx1"/>
                </a:solidFill>
                <a:latin typeface="+mn-lt"/>
                <a:ea typeface="+mn-ea"/>
                <a:cs typeface="+mn-cs"/>
              </a:rPr>
              <a:t>advertisements in local newspapers and specialist journals, but again response rates are typically low, unless there are sufficient funds available to pay participants to take part, and even then researchers may end up attracting a biased sample.</a:t>
            </a:r>
          </a:p>
          <a:p>
            <a:r>
              <a:rPr lang="en-GB" sz="1200" kern="1200" baseline="0" dirty="0" smtClean="0">
                <a:solidFill>
                  <a:schemeClr val="tx1"/>
                </a:solidFill>
                <a:latin typeface="+mn-lt"/>
                <a:ea typeface="+mn-ea"/>
                <a:cs typeface="+mn-cs"/>
              </a:rPr>
              <a:t>If participants do decide to take part in a study, assuming it is not a postal survey or a telephone interview, then someone has to travel to take part (i.e., either the researcher must travel to the participant or vice versa). Either way, it takes time and money before the research can commence, and sometimes participants do not turn up and even more time is wasted. However, participants in online video game studies can usually take part from the comfort and privacy of their own homes, at their own pace, and at a time that is convenient for them. </a:t>
            </a:r>
          </a:p>
          <a:p>
            <a:r>
              <a:rPr lang="en-GB" sz="1200" kern="1200" baseline="0" dirty="0" smtClean="0">
                <a:solidFill>
                  <a:schemeClr val="tx1"/>
                </a:solidFill>
                <a:latin typeface="+mn-lt"/>
                <a:ea typeface="+mn-ea"/>
                <a:cs typeface="+mn-cs"/>
              </a:rPr>
              <a:t>Online research is easy to publicize by posting links on relevant bulletin boards and sending emails to all the people that may be interested with a note to “forward this link to anyone else who may be interested.”</a:t>
            </a:r>
          </a:p>
          <a:p>
            <a:r>
              <a:rPr lang="en-GB" sz="1200" kern="1200" baseline="0" dirty="0" smtClean="0">
                <a:solidFill>
                  <a:schemeClr val="tx1"/>
                </a:solidFill>
                <a:latin typeface="+mn-lt"/>
                <a:ea typeface="+mn-ea"/>
                <a:cs typeface="+mn-cs"/>
              </a:rPr>
              <a:t>If the research sounds interesting enough, this snowball technique can be very effective and is not limited to the geographical boundaries determined by the costs usually associated with </a:t>
            </a:r>
            <a:r>
              <a:rPr lang="en-GB" sz="1200" kern="1200" baseline="0" dirty="0" err="1" smtClean="0">
                <a:solidFill>
                  <a:schemeClr val="tx1"/>
                </a:solidFill>
                <a:latin typeface="+mn-lt"/>
                <a:ea typeface="+mn-ea"/>
                <a:cs typeface="+mn-cs"/>
              </a:rPr>
              <a:t>faceto</a:t>
            </a:r>
            <a:r>
              <a:rPr lang="en-GB" sz="1200" kern="1200" baseline="0" dirty="0" smtClean="0">
                <a:solidFill>
                  <a:schemeClr val="tx1"/>
                </a:solidFill>
                <a:latin typeface="+mn-lt"/>
                <a:ea typeface="+mn-ea"/>
                <a:cs typeface="+mn-cs"/>
              </a:rPr>
              <a:t>-face (FTF) interactions. Therefore, using online research facilities can also allow a study to be both international and multicultural in scope. Furthermore, the speed and efficiency of online research</a:t>
            </a:r>
          </a:p>
          <a:p>
            <a:r>
              <a:rPr lang="en-GB" sz="1200" kern="1200" baseline="0" dirty="0" smtClean="0">
                <a:solidFill>
                  <a:schemeClr val="tx1"/>
                </a:solidFill>
                <a:latin typeface="+mn-lt"/>
                <a:ea typeface="+mn-ea"/>
                <a:cs typeface="+mn-cs"/>
              </a:rPr>
              <a:t>means that often the study can obtain much larger and possibly more diverse samples than they could otherwise hope to attain.</a:t>
            </a:r>
            <a:endParaRPr lang="en-GB" dirty="0"/>
          </a:p>
        </p:txBody>
      </p:sp>
      <p:sp>
        <p:nvSpPr>
          <p:cNvPr id="4" name="Slide Number Placeholder 3"/>
          <p:cNvSpPr>
            <a:spLocks noGrp="1"/>
          </p:cNvSpPr>
          <p:nvPr>
            <p:ph type="sldNum" sz="quarter" idx="10"/>
          </p:nvPr>
        </p:nvSpPr>
        <p:spPr/>
        <p:txBody>
          <a:bodyPr/>
          <a:lstStyle/>
          <a:p>
            <a:fld id="{1AC8B104-5F64-4118-814C-D653F234FA47}" type="slidenum">
              <a:rPr lang="en-GB" smtClean="0"/>
              <a:pPr/>
              <a:t>11</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200" kern="1200" baseline="0" dirty="0" smtClean="0">
                <a:solidFill>
                  <a:schemeClr val="tx1"/>
                </a:solidFill>
                <a:latin typeface="+mn-lt"/>
                <a:ea typeface="+mn-ea"/>
                <a:cs typeface="+mn-cs"/>
              </a:rPr>
              <a:t>For studying video game players, these advantages tend to be more prominent. Firstly, gamers nearly always have access to the Internet, and they are usually proficient at using it. They are invariably interested in what the researchers are studying and often want to take part. Furthermore, they usually know other gamers who will take part and can often recommend good places to post links to contact other gamers. However, all of this “good faith” is based on the premise that the researcher will treat them and their community with respect, something that any researcher should do anyway. However, much of the early research on video games was based around the notion that video games make children aggressive, socially withdrawn, or other negative aspects of gaming. That is not to say that these were not useful studies, but they did not do much for the reputation of social scientists, at least</a:t>
            </a:r>
          </a:p>
          <a:p>
            <a:r>
              <a:rPr lang="en-GB" sz="1200" kern="1200" baseline="0" dirty="0" smtClean="0">
                <a:solidFill>
                  <a:schemeClr val="tx1"/>
                </a:solidFill>
                <a:latin typeface="+mn-lt"/>
                <a:ea typeface="+mn-ea"/>
                <a:cs typeface="+mn-cs"/>
              </a:rPr>
              <a:t>within the gaming community (this is discussed in more detail later in relation to ethics). Today there is a growing body of research that is beginning to examine video game playing as a entertainment and cultural phenomenon in its own right. Furthermore,</a:t>
            </a:r>
          </a:p>
          <a:p>
            <a:r>
              <a:rPr lang="en-GB" sz="1200" kern="1200" baseline="0" dirty="0" smtClean="0">
                <a:solidFill>
                  <a:schemeClr val="tx1"/>
                </a:solidFill>
                <a:latin typeface="+mn-lt"/>
                <a:ea typeface="+mn-ea"/>
                <a:cs typeface="+mn-cs"/>
              </a:rPr>
              <a:t>much of this new research acknowledges that video games are not just played by children and teenagers but by adults and people of all backgrounds.</a:t>
            </a:r>
          </a:p>
          <a:p>
            <a:r>
              <a:rPr lang="en-GB" sz="1200" kern="1200" baseline="0" dirty="0" smtClean="0">
                <a:solidFill>
                  <a:schemeClr val="tx1"/>
                </a:solidFill>
                <a:latin typeface="+mn-lt"/>
                <a:ea typeface="+mn-ea"/>
                <a:cs typeface="+mn-cs"/>
              </a:rPr>
              <a:t>One way to maximize the number of gamers who are likely to take part is by explaining in detail who the researchers are and why they are doing the research. Many people are suspicious of unsolicited requests to take part in studies, and they need to be</a:t>
            </a:r>
          </a:p>
          <a:p>
            <a:r>
              <a:rPr lang="en-GB" sz="1200" kern="1200" baseline="0" dirty="0" smtClean="0">
                <a:solidFill>
                  <a:schemeClr val="tx1"/>
                </a:solidFill>
                <a:latin typeface="+mn-lt"/>
                <a:ea typeface="+mn-ea"/>
                <a:cs typeface="+mn-cs"/>
              </a:rPr>
              <a:t>assured that the research is not a hoax or part of a marketing scam, and that intentions are worthy.</a:t>
            </a:r>
          </a:p>
          <a:p>
            <a:r>
              <a:rPr lang="en-GB" sz="1200" kern="1200" baseline="0" dirty="0" smtClean="0">
                <a:solidFill>
                  <a:schemeClr val="tx1"/>
                </a:solidFill>
                <a:latin typeface="+mn-lt"/>
                <a:ea typeface="+mn-ea"/>
                <a:cs typeface="+mn-cs"/>
              </a:rPr>
              <a:t>Researchers from established institutions have the advantage here in that they are usually identifiable and are more likely to follow a set of ethical guidelines than an individual working independently.</a:t>
            </a:r>
          </a:p>
          <a:p>
            <a:endParaRPr lang="en-GB" dirty="0"/>
          </a:p>
        </p:txBody>
      </p:sp>
      <p:sp>
        <p:nvSpPr>
          <p:cNvPr id="4" name="Slide Number Placeholder 3"/>
          <p:cNvSpPr>
            <a:spLocks noGrp="1"/>
          </p:cNvSpPr>
          <p:nvPr>
            <p:ph type="sldNum" sz="quarter" idx="10"/>
          </p:nvPr>
        </p:nvSpPr>
        <p:spPr/>
        <p:txBody>
          <a:bodyPr/>
          <a:lstStyle/>
          <a:p>
            <a:fld id="{1AC8B104-5F64-4118-814C-D653F234FA47}" type="slidenum">
              <a:rPr lang="en-GB" smtClean="0"/>
              <a:pPr/>
              <a:t>18</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http://www.newmediatrendwatch.com/markets-by-country/18-uk/148-usage-patterns-and-demographics</a:t>
            </a:r>
          </a:p>
          <a:p>
            <a:r>
              <a:rPr lang="en-GB" dirty="0" smtClean="0"/>
              <a:t>More than 39 million UK residents use the Internet in 2009, </a:t>
            </a:r>
            <a:r>
              <a:rPr lang="en-GB" dirty="0" err="1" smtClean="0"/>
              <a:t>eMarketer</a:t>
            </a:r>
            <a:r>
              <a:rPr lang="en-GB" dirty="0" smtClean="0"/>
              <a:t> estimates. By 2013, nearly 44 million will be online—over 70% of the total population.</a:t>
            </a:r>
            <a:br>
              <a:rPr lang="en-GB" dirty="0" smtClean="0"/>
            </a:br>
            <a:r>
              <a:rPr lang="en-GB" dirty="0" smtClean="0"/>
              <a:t>Internet use has risen in all age groups, with a marked increase in numbers of young people in particular.</a:t>
            </a:r>
          </a:p>
          <a:p>
            <a:r>
              <a:rPr lang="en-GB" dirty="0" smtClean="0"/>
              <a:t>Most UK Web users are online more frequently, too. </a:t>
            </a:r>
            <a:r>
              <a:rPr lang="en-GB" dirty="0" err="1" smtClean="0"/>
              <a:t>Ofcom</a:t>
            </a:r>
            <a:r>
              <a:rPr lang="en-GB" dirty="0" smtClean="0"/>
              <a:t> noted that in 2009, 73% of adults who had been online in the previous three months were daily Internet users, compared with 69% in 2008.</a:t>
            </a:r>
          </a:p>
          <a:p>
            <a:r>
              <a:rPr lang="en-GB" dirty="0" smtClean="0"/>
              <a:t>Even before the recession, activities such as e-mail, online shopping, information gathering and social networking were central to the lives of many Internet users. But pressures on household budgets and the desire to connect with friends, family and other consumers have reinforced these </a:t>
            </a:r>
            <a:r>
              <a:rPr lang="en-GB" dirty="0" err="1" smtClean="0"/>
              <a:t>behaviors</a:t>
            </a:r>
            <a:r>
              <a:rPr lang="en-GB" dirty="0" smtClean="0"/>
              <a:t>.</a:t>
            </a:r>
          </a:p>
          <a:p>
            <a:endParaRPr lang="en-GB" dirty="0"/>
          </a:p>
        </p:txBody>
      </p:sp>
      <p:sp>
        <p:nvSpPr>
          <p:cNvPr id="4" name="Slide Number Placeholder 3"/>
          <p:cNvSpPr>
            <a:spLocks noGrp="1"/>
          </p:cNvSpPr>
          <p:nvPr>
            <p:ph type="sldNum" sz="quarter" idx="10"/>
          </p:nvPr>
        </p:nvSpPr>
        <p:spPr/>
        <p:txBody>
          <a:bodyPr/>
          <a:lstStyle/>
          <a:p>
            <a:fld id="{1AC8B104-5F64-4118-814C-D653F234FA47}" type="slidenum">
              <a:rPr lang="en-GB" smtClean="0"/>
              <a:pPr/>
              <a:t>21</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Our analysis followed a very simple strategy. First we asked if there were significant differences in the mean values of these variables across the three modes of response (as well as across the paper v. electronic contrast). Second, we ask if these variables performed differently in the paper and electronic groups with respect to their ability to predict our dependent variable: </a:t>
            </a:r>
            <a:r>
              <a:rPr lang="en-GB" dirty="0" err="1" smtClean="0"/>
              <a:t>favorability</a:t>
            </a:r>
            <a:r>
              <a:rPr lang="en-GB" dirty="0" smtClean="0"/>
              <a:t> toward the Web. </a:t>
            </a:r>
          </a:p>
          <a:p>
            <a:r>
              <a:rPr lang="en-GB" dirty="0" smtClean="0"/>
              <a:t>http://jcmc.indiana.edu/vol6/issue1/yun.html</a:t>
            </a:r>
            <a:endParaRPr lang="en-GB" dirty="0"/>
          </a:p>
        </p:txBody>
      </p:sp>
      <p:sp>
        <p:nvSpPr>
          <p:cNvPr id="4" name="Slide Number Placeholder 3"/>
          <p:cNvSpPr>
            <a:spLocks noGrp="1"/>
          </p:cNvSpPr>
          <p:nvPr>
            <p:ph type="sldNum" sz="quarter" idx="10"/>
          </p:nvPr>
        </p:nvSpPr>
        <p:spPr/>
        <p:txBody>
          <a:bodyPr/>
          <a:lstStyle/>
          <a:p>
            <a:fld id="{1AC8B104-5F64-4118-814C-D653F234FA47}" type="slidenum">
              <a:rPr lang="en-GB" smtClean="0"/>
              <a:pPr/>
              <a:t>31</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http://www.supersurvey.com/papers/supersurvey_white_paper_response_rates.pdf</a:t>
            </a:r>
            <a:endParaRPr lang="en-GB" dirty="0"/>
          </a:p>
        </p:txBody>
      </p:sp>
      <p:sp>
        <p:nvSpPr>
          <p:cNvPr id="4" name="Slide Number Placeholder 3"/>
          <p:cNvSpPr>
            <a:spLocks noGrp="1"/>
          </p:cNvSpPr>
          <p:nvPr>
            <p:ph type="sldNum" sz="quarter" idx="10"/>
          </p:nvPr>
        </p:nvSpPr>
        <p:spPr/>
        <p:txBody>
          <a:bodyPr/>
          <a:lstStyle/>
          <a:p>
            <a:fld id="{1AC8B104-5F64-4118-814C-D653F234FA47}" type="slidenum">
              <a:rPr lang="en-GB" smtClean="0"/>
              <a:pPr/>
              <a:t>32</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baseline="0" dirty="0" smtClean="0">
                <a:solidFill>
                  <a:schemeClr val="tx1"/>
                </a:solidFill>
                <a:latin typeface="+mn-lt"/>
                <a:ea typeface="+mn-ea"/>
                <a:cs typeface="+mn-cs"/>
              </a:rPr>
              <a:t>Andrews, D., </a:t>
            </a:r>
            <a:r>
              <a:rPr lang="en-GB" sz="1200" kern="1200" baseline="0" dirty="0" err="1" smtClean="0">
                <a:solidFill>
                  <a:schemeClr val="tx1"/>
                </a:solidFill>
                <a:latin typeface="+mn-lt"/>
                <a:ea typeface="+mn-ea"/>
                <a:cs typeface="+mn-cs"/>
              </a:rPr>
              <a:t>Nonnecke</a:t>
            </a:r>
            <a:r>
              <a:rPr lang="en-GB" sz="1200" kern="1200" baseline="0" dirty="0" smtClean="0">
                <a:solidFill>
                  <a:schemeClr val="tx1"/>
                </a:solidFill>
                <a:latin typeface="+mn-lt"/>
                <a:ea typeface="+mn-ea"/>
                <a:cs typeface="+mn-cs"/>
              </a:rPr>
              <a:t>, B., </a:t>
            </a:r>
            <a:r>
              <a:rPr lang="en-GB" sz="1200" kern="1200" baseline="0" dirty="0" err="1" smtClean="0">
                <a:solidFill>
                  <a:schemeClr val="tx1"/>
                </a:solidFill>
                <a:latin typeface="+mn-lt"/>
                <a:ea typeface="+mn-ea"/>
                <a:cs typeface="+mn-cs"/>
              </a:rPr>
              <a:t>Preece</a:t>
            </a:r>
            <a:r>
              <a:rPr lang="en-GB" sz="1200" kern="1200" baseline="0" dirty="0" smtClean="0">
                <a:solidFill>
                  <a:schemeClr val="tx1"/>
                </a:solidFill>
                <a:latin typeface="+mn-lt"/>
                <a:ea typeface="+mn-ea"/>
                <a:cs typeface="+mn-cs"/>
              </a:rPr>
              <a:t>, J. (2003) Electronic survey methodology: A case study in reaching hard to involve Internet Users. </a:t>
            </a:r>
            <a:r>
              <a:rPr lang="en-GB" sz="1200" i="1" kern="1200" baseline="0" dirty="0" smtClean="0">
                <a:solidFill>
                  <a:schemeClr val="tx1"/>
                </a:solidFill>
                <a:latin typeface="+mn-lt"/>
                <a:ea typeface="+mn-ea"/>
                <a:cs typeface="+mn-cs"/>
              </a:rPr>
              <a:t>International Journal of Human-Computer Interaction. 16, 2, 185-210.</a:t>
            </a:r>
            <a:endParaRPr lang="en-GB" dirty="0"/>
          </a:p>
        </p:txBody>
      </p:sp>
      <p:sp>
        <p:nvSpPr>
          <p:cNvPr id="4" name="Slide Number Placeholder 3"/>
          <p:cNvSpPr>
            <a:spLocks noGrp="1"/>
          </p:cNvSpPr>
          <p:nvPr>
            <p:ph type="sldNum" sz="quarter" idx="10"/>
          </p:nvPr>
        </p:nvSpPr>
        <p:spPr/>
        <p:txBody>
          <a:bodyPr/>
          <a:lstStyle/>
          <a:p>
            <a:fld id="{1AC8B104-5F64-4118-814C-D653F234FA47}" type="slidenum">
              <a:rPr lang="en-GB" smtClean="0"/>
              <a:pPr/>
              <a:t>36</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0000" lnSpcReduction="20000"/>
          </a:bodyPr>
          <a:lstStyle/>
          <a:p>
            <a:r>
              <a:rPr lang="en-GB" sz="1200" kern="1200" baseline="0" dirty="0" smtClean="0">
                <a:solidFill>
                  <a:schemeClr val="tx1"/>
                </a:solidFill>
                <a:latin typeface="+mn-lt"/>
                <a:ea typeface="+mn-ea"/>
                <a:cs typeface="+mn-cs"/>
              </a:rPr>
              <a:t>Protection of the individual can be a far more difficult process than in offline settings. How can we be sure who is actually taking part in the study?</a:t>
            </a:r>
          </a:p>
          <a:p>
            <a:r>
              <a:rPr lang="en-GB" sz="1200" kern="1200" baseline="0" dirty="0" smtClean="0">
                <a:solidFill>
                  <a:schemeClr val="tx1"/>
                </a:solidFill>
                <a:latin typeface="+mn-lt"/>
                <a:ea typeface="+mn-ea"/>
                <a:cs typeface="+mn-cs"/>
              </a:rPr>
              <a:t>Previous research has identified that some gamers will actually switch genders whilst playing, and it is just as conceivable that participants could lie about their age, their location, or any number of demographic variables. For example, consider the news</a:t>
            </a:r>
          </a:p>
          <a:p>
            <a:r>
              <a:rPr lang="en-GB" sz="1200" kern="1200" baseline="0" dirty="0" smtClean="0">
                <a:solidFill>
                  <a:schemeClr val="tx1"/>
                </a:solidFill>
                <a:latin typeface="+mn-lt"/>
                <a:ea typeface="+mn-ea"/>
                <a:cs typeface="+mn-cs"/>
              </a:rPr>
              <a:t>stories about paedophiles who pose as children in chat rooms. This raises problems about the issue of consent, particularly in relation to minors. How can we be sure that our participants are consenting adults? The short answer is that we can never be</a:t>
            </a:r>
          </a:p>
          <a:p>
            <a:r>
              <a:rPr lang="en-GB" sz="1200" kern="1200" baseline="0" dirty="0" smtClean="0">
                <a:solidFill>
                  <a:schemeClr val="tx1"/>
                </a:solidFill>
                <a:latin typeface="+mn-lt"/>
                <a:ea typeface="+mn-ea"/>
                <a:cs typeface="+mn-cs"/>
              </a:rPr>
              <a:t>100% sure, and thus we should be aware of the implications and consequences should minors take part in our studies. Nevertheless, we should still make it clear that we require participants to state their age and to state that they are over 18 years of</a:t>
            </a:r>
          </a:p>
          <a:p>
            <a:r>
              <a:rPr lang="en-GB" sz="1200" kern="1200" baseline="0" dirty="0" smtClean="0">
                <a:solidFill>
                  <a:schemeClr val="tx1"/>
                </a:solidFill>
                <a:latin typeface="+mn-lt"/>
                <a:ea typeface="+mn-ea"/>
                <a:cs typeface="+mn-cs"/>
              </a:rPr>
              <a:t>age or that they have permission to take part from their parents. Other issues that arise may depend on the type of method employed and the nature of the study.</a:t>
            </a:r>
          </a:p>
          <a:p>
            <a:r>
              <a:rPr lang="en-GB" sz="1200" kern="1200" baseline="0" dirty="0" smtClean="0">
                <a:solidFill>
                  <a:schemeClr val="tx1"/>
                </a:solidFill>
                <a:latin typeface="+mn-lt"/>
                <a:ea typeface="+mn-ea"/>
                <a:cs typeface="+mn-cs"/>
              </a:rPr>
              <a:t>Extra care should be taken when researching sensitive issues (e.g., excessive gaming </a:t>
            </a:r>
            <a:r>
              <a:rPr lang="en-GB" sz="1200" kern="1200" baseline="0" dirty="0" err="1" smtClean="0">
                <a:solidFill>
                  <a:schemeClr val="tx1"/>
                </a:solidFill>
                <a:latin typeface="+mn-lt"/>
                <a:ea typeface="+mn-ea"/>
                <a:cs typeface="+mn-cs"/>
              </a:rPr>
              <a:t>behavior</a:t>
            </a:r>
            <a:r>
              <a:rPr lang="en-GB" sz="1200" kern="1200" baseline="0" dirty="0" smtClean="0">
                <a:solidFill>
                  <a:schemeClr val="tx1"/>
                </a:solidFill>
                <a:latin typeface="+mn-lt"/>
                <a:ea typeface="+mn-ea"/>
                <a:cs typeface="+mn-cs"/>
              </a:rPr>
              <a:t>, sexual harassment in online gaming communities). It is often difficult to ascertain in online studies who may be a vulnerable participant, and these people could be in a relative state of isolation sat behind their computers with little or no social support. Providing an e-mail address for correspondence and/ or details of support groups (e.g., the Samaritans) may be worth considering, but the researcher must be careful not to provide advice that is beyond their professional knowledge.</a:t>
            </a:r>
          </a:p>
          <a:p>
            <a:r>
              <a:rPr lang="en-GB" sz="1200" kern="1200" baseline="0" dirty="0" smtClean="0">
                <a:solidFill>
                  <a:schemeClr val="tx1"/>
                </a:solidFill>
                <a:latin typeface="+mn-lt"/>
                <a:ea typeface="+mn-ea"/>
                <a:cs typeface="+mn-cs"/>
              </a:rPr>
              <a:t>Furthermore, in any </a:t>
            </a:r>
            <a:r>
              <a:rPr lang="en-GB" sz="1200" kern="1200" baseline="0" dirty="0" err="1" smtClean="0">
                <a:solidFill>
                  <a:schemeClr val="tx1"/>
                </a:solidFill>
                <a:latin typeface="+mn-lt"/>
                <a:ea typeface="+mn-ea"/>
                <a:cs typeface="+mn-cs"/>
              </a:rPr>
              <a:t>textbased</a:t>
            </a:r>
            <a:r>
              <a:rPr lang="en-GB" sz="1200" kern="1200" baseline="0" dirty="0" smtClean="0">
                <a:solidFill>
                  <a:schemeClr val="tx1"/>
                </a:solidFill>
                <a:latin typeface="+mn-lt"/>
                <a:ea typeface="+mn-ea"/>
                <a:cs typeface="+mn-cs"/>
              </a:rPr>
              <a:t> correspondence the researcher should be aware that the lack of verbal and non-verbal cues can sometimes lead to the receiver misinterpreting either the meaning or the context within which the dialogue was intended. Careful attention should be paid to the wording of the correspondence and all the possible connotations that they can carry. The use of text-based expressions may help clarify the tone of the message (e.g., A, LOL). Studies involving any kind of psychological testing should consider any possible negative impact that may result from the insights gained as a consequence of taking the tests. Careful explanation of what each test measures and the implication of the results is an essential requirement. One way to provide reassurance and feedback is to set up a web site that provides details of the study, gives summary findings of the results, and lists contacts, support groups or links to any further information that may be of use.</a:t>
            </a:r>
          </a:p>
          <a:p>
            <a:r>
              <a:rPr lang="en-GB" sz="1200" kern="1200" baseline="0" dirty="0" smtClean="0">
                <a:solidFill>
                  <a:schemeClr val="tx1"/>
                </a:solidFill>
                <a:latin typeface="+mn-lt"/>
                <a:ea typeface="+mn-ea"/>
                <a:cs typeface="+mn-cs"/>
              </a:rPr>
              <a:t>Respecting a participant’s right to privacy is a basic ethical requirement of any social science study.</a:t>
            </a:r>
            <a:endParaRPr lang="en-GB" dirty="0"/>
          </a:p>
        </p:txBody>
      </p:sp>
      <p:sp>
        <p:nvSpPr>
          <p:cNvPr id="4" name="Slide Number Placeholder 3"/>
          <p:cNvSpPr>
            <a:spLocks noGrp="1"/>
          </p:cNvSpPr>
          <p:nvPr>
            <p:ph type="sldNum" sz="quarter" idx="10"/>
          </p:nvPr>
        </p:nvSpPr>
        <p:spPr/>
        <p:txBody>
          <a:bodyPr/>
          <a:lstStyle/>
          <a:p>
            <a:fld id="{1AC8B104-5F64-4118-814C-D653F234FA47}" type="slidenum">
              <a:rPr lang="en-GB" smtClean="0"/>
              <a:pPr/>
              <a:t>42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Wood, Griffiths</a:t>
            </a:r>
            <a:r>
              <a:rPr lang="en-GB" baseline="0" dirty="0" smtClean="0"/>
              <a:t> and </a:t>
            </a:r>
            <a:r>
              <a:rPr lang="en-GB" baseline="0" dirty="0" err="1" smtClean="0"/>
              <a:t>Eatough</a:t>
            </a:r>
            <a:r>
              <a:rPr lang="en-GB" baseline="0" dirty="0" smtClean="0"/>
              <a:t>, 2004</a:t>
            </a:r>
            <a:endParaRPr lang="en-GB" dirty="0"/>
          </a:p>
        </p:txBody>
      </p:sp>
      <p:sp>
        <p:nvSpPr>
          <p:cNvPr id="4" name="Slide Number Placeholder 3"/>
          <p:cNvSpPr>
            <a:spLocks noGrp="1"/>
          </p:cNvSpPr>
          <p:nvPr>
            <p:ph type="sldNum" sz="quarter" idx="10"/>
          </p:nvPr>
        </p:nvSpPr>
        <p:spPr/>
        <p:txBody>
          <a:bodyPr/>
          <a:lstStyle/>
          <a:p>
            <a:fld id="{1AC8B104-5F64-4118-814C-D653F234FA47}" type="slidenum">
              <a:rPr lang="en-GB" smtClean="0"/>
              <a:pPr/>
              <a:t>43</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200" b="1" kern="1200" dirty="0" smtClean="0">
                <a:solidFill>
                  <a:schemeClr val="tx1"/>
                </a:solidFill>
                <a:latin typeface="+mn-lt"/>
                <a:ea typeface="+mn-ea"/>
                <a:cs typeface="+mn-cs"/>
              </a:rPr>
              <a:t>Design of the Online Survey </a:t>
            </a:r>
          </a:p>
          <a:p>
            <a:r>
              <a:rPr lang="en-GB" sz="1200" kern="1200" dirty="0" smtClean="0">
                <a:solidFill>
                  <a:schemeClr val="tx1"/>
                </a:solidFill>
                <a:latin typeface="+mn-lt"/>
                <a:ea typeface="+mn-ea"/>
                <a:cs typeface="+mn-cs"/>
              </a:rPr>
              <a:t> </a:t>
            </a:r>
          </a:p>
          <a:p>
            <a:r>
              <a:rPr lang="en-GB" sz="1200" kern="1200" dirty="0" smtClean="0">
                <a:solidFill>
                  <a:schemeClr val="tx1"/>
                </a:solidFill>
                <a:latin typeface="+mn-lt"/>
                <a:ea typeface="+mn-ea"/>
                <a:cs typeface="+mn-cs"/>
              </a:rPr>
              <a:t>The survey utilised a professional form of Survey Monkey software and several recommendations were followed;</a:t>
            </a:r>
          </a:p>
          <a:p>
            <a:r>
              <a:rPr lang="en-GB" sz="1200" kern="1200" dirty="0" smtClean="0">
                <a:solidFill>
                  <a:schemeClr val="tx1"/>
                </a:solidFill>
                <a:latin typeface="+mn-lt"/>
                <a:ea typeface="+mn-ea"/>
                <a:cs typeface="+mn-cs"/>
              </a:rPr>
              <a:t> </a:t>
            </a:r>
          </a:p>
          <a:p>
            <a:pPr lvl="0"/>
            <a:r>
              <a:rPr lang="en-GB" sz="1200" kern="1200" dirty="0" smtClean="0">
                <a:solidFill>
                  <a:schemeClr val="tx1"/>
                </a:solidFill>
                <a:latin typeface="+mn-lt"/>
                <a:ea typeface="+mn-ea"/>
                <a:cs typeface="+mn-cs"/>
              </a:rPr>
              <a:t>support multiple platforms and browsers (</a:t>
            </a:r>
            <a:r>
              <a:rPr lang="en-GB" sz="1200" kern="1200" dirty="0" err="1" smtClean="0">
                <a:solidFill>
                  <a:schemeClr val="tx1"/>
                </a:solidFill>
                <a:latin typeface="+mn-lt"/>
                <a:ea typeface="+mn-ea"/>
                <a:cs typeface="+mn-cs"/>
              </a:rPr>
              <a:t>Yun</a:t>
            </a:r>
            <a:r>
              <a:rPr lang="en-GB" sz="1200" kern="1200" dirty="0" smtClean="0">
                <a:solidFill>
                  <a:schemeClr val="tx1"/>
                </a:solidFill>
                <a:latin typeface="+mn-lt"/>
                <a:ea typeface="+mn-ea"/>
                <a:cs typeface="+mn-cs"/>
              </a:rPr>
              <a:t> and Trumbo, 2000)</a:t>
            </a:r>
          </a:p>
          <a:p>
            <a:pPr lvl="0"/>
            <a:r>
              <a:rPr lang="en-GB" sz="1200" kern="1200" dirty="0" smtClean="0">
                <a:solidFill>
                  <a:schemeClr val="tx1"/>
                </a:solidFill>
                <a:latin typeface="+mn-lt"/>
                <a:ea typeface="+mn-ea"/>
                <a:cs typeface="+mn-cs"/>
              </a:rPr>
              <a:t>prevent multiple submissions (</a:t>
            </a:r>
            <a:r>
              <a:rPr lang="en-GB" sz="1200" kern="1200" dirty="0" err="1" smtClean="0">
                <a:solidFill>
                  <a:schemeClr val="tx1"/>
                </a:solidFill>
                <a:latin typeface="+mn-lt"/>
                <a:ea typeface="+mn-ea"/>
                <a:cs typeface="+mn-cs"/>
              </a:rPr>
              <a:t>Yun</a:t>
            </a:r>
            <a:r>
              <a:rPr lang="en-GB" sz="1200" kern="1200" dirty="0" smtClean="0">
                <a:solidFill>
                  <a:schemeClr val="tx1"/>
                </a:solidFill>
                <a:latin typeface="+mn-lt"/>
                <a:ea typeface="+mn-ea"/>
                <a:cs typeface="+mn-cs"/>
              </a:rPr>
              <a:t> and Trumbo, 2000)</a:t>
            </a:r>
          </a:p>
          <a:p>
            <a:pPr lvl="0"/>
            <a:r>
              <a:rPr lang="en-GB" sz="1200" kern="1200" dirty="0" smtClean="0">
                <a:solidFill>
                  <a:schemeClr val="tx1"/>
                </a:solidFill>
                <a:latin typeface="+mn-lt"/>
                <a:ea typeface="+mn-ea"/>
                <a:cs typeface="+mn-cs"/>
              </a:rPr>
              <a:t>have the ability to present questions in a logical way or adaptive questioning when a respondent is asked depend on his or her answers to previous questions (Kehoe and </a:t>
            </a:r>
            <a:r>
              <a:rPr lang="en-GB" sz="1200" kern="1200" dirty="0" err="1" smtClean="0">
                <a:solidFill>
                  <a:schemeClr val="tx1"/>
                </a:solidFill>
                <a:latin typeface="+mn-lt"/>
                <a:ea typeface="+mn-ea"/>
                <a:cs typeface="+mn-cs"/>
              </a:rPr>
              <a:t>Pitkow</a:t>
            </a:r>
            <a:r>
              <a:rPr lang="en-GB" sz="1200" kern="1200" dirty="0" smtClean="0">
                <a:solidFill>
                  <a:schemeClr val="tx1"/>
                </a:solidFill>
                <a:latin typeface="+mn-lt"/>
                <a:ea typeface="+mn-ea"/>
                <a:cs typeface="+mn-cs"/>
              </a:rPr>
              <a:t>, 1996).   It is hoped that the questions are logical BUT the survey does not include adaptive questioning</a:t>
            </a:r>
          </a:p>
          <a:p>
            <a:pPr lvl="0"/>
            <a:r>
              <a:rPr lang="en-GB" sz="1200" kern="1200" dirty="0" smtClean="0">
                <a:solidFill>
                  <a:schemeClr val="tx1"/>
                </a:solidFill>
                <a:latin typeface="+mn-lt"/>
                <a:ea typeface="+mn-ea"/>
                <a:cs typeface="+mn-cs"/>
              </a:rPr>
              <a:t>collect both quantified selection option answers and narrative type question answers (</a:t>
            </a:r>
            <a:r>
              <a:rPr lang="en-GB" sz="1200" kern="1200" dirty="0" err="1" smtClean="0">
                <a:solidFill>
                  <a:schemeClr val="tx1"/>
                </a:solidFill>
                <a:latin typeface="+mn-lt"/>
                <a:ea typeface="+mn-ea"/>
                <a:cs typeface="+mn-cs"/>
              </a:rPr>
              <a:t>Yun</a:t>
            </a:r>
            <a:r>
              <a:rPr lang="en-GB" sz="1200" kern="1200" dirty="0" smtClean="0">
                <a:solidFill>
                  <a:schemeClr val="tx1"/>
                </a:solidFill>
                <a:latin typeface="+mn-lt"/>
                <a:ea typeface="+mn-ea"/>
                <a:cs typeface="+mn-cs"/>
              </a:rPr>
              <a:t> and Trumbo, 2000)</a:t>
            </a:r>
          </a:p>
          <a:p>
            <a:pPr lvl="0"/>
            <a:r>
              <a:rPr lang="en-GB" sz="1200" kern="1200" dirty="0" smtClean="0">
                <a:solidFill>
                  <a:schemeClr val="tx1"/>
                </a:solidFill>
                <a:latin typeface="+mn-lt"/>
                <a:ea typeface="+mn-ea"/>
                <a:cs typeface="+mn-cs"/>
              </a:rPr>
              <a:t>provide feedback 'thank-you' upon completion of the survey (Smith, 1997) as well as details of a support group </a:t>
            </a:r>
          </a:p>
          <a:p>
            <a:pPr lvl="0"/>
            <a:r>
              <a:rPr lang="en-GB" sz="1200" kern="1200" dirty="0" smtClean="0">
                <a:solidFill>
                  <a:schemeClr val="tx1"/>
                </a:solidFill>
                <a:latin typeface="+mn-lt"/>
                <a:ea typeface="+mn-ea"/>
                <a:cs typeface="+mn-cs"/>
              </a:rPr>
              <a:t>informed consent information</a:t>
            </a:r>
          </a:p>
          <a:p>
            <a:pPr lvl="0"/>
            <a:r>
              <a:rPr lang="en-GB" sz="1200" kern="1200" dirty="0" smtClean="0">
                <a:solidFill>
                  <a:schemeClr val="tx1"/>
                </a:solidFill>
                <a:latin typeface="+mn-lt"/>
                <a:ea typeface="+mn-ea"/>
                <a:cs typeface="+mn-cs"/>
              </a:rPr>
              <a:t>in a study using an online survey where open ended questions were located after a set of coded questions, over 70% of the respondents provided additional information and explanations through the open ended question opportunity (Andrews, </a:t>
            </a:r>
            <a:r>
              <a:rPr lang="en-GB" sz="1200" kern="1200" dirty="0" err="1" smtClean="0">
                <a:solidFill>
                  <a:schemeClr val="tx1"/>
                </a:solidFill>
                <a:latin typeface="+mn-lt"/>
                <a:ea typeface="+mn-ea"/>
                <a:cs typeface="+mn-cs"/>
              </a:rPr>
              <a:t>Preece</a:t>
            </a:r>
            <a:r>
              <a:rPr lang="en-GB" sz="1200" kern="1200" dirty="0" smtClean="0">
                <a:solidFill>
                  <a:schemeClr val="tx1"/>
                </a:solidFill>
                <a:latin typeface="+mn-lt"/>
                <a:ea typeface="+mn-ea"/>
                <a:cs typeface="+mn-cs"/>
              </a:rPr>
              <a:t> and </a:t>
            </a:r>
            <a:r>
              <a:rPr lang="en-GB" sz="1200" kern="1200" dirty="0" err="1" smtClean="0">
                <a:solidFill>
                  <a:schemeClr val="tx1"/>
                </a:solidFill>
                <a:latin typeface="+mn-lt"/>
                <a:ea typeface="+mn-ea"/>
                <a:cs typeface="+mn-cs"/>
              </a:rPr>
              <a:t>Turoff</a:t>
            </a:r>
            <a:r>
              <a:rPr lang="en-GB" sz="1200" kern="1200" dirty="0" smtClean="0">
                <a:solidFill>
                  <a:schemeClr val="tx1"/>
                </a:solidFill>
                <a:latin typeface="+mn-lt"/>
                <a:ea typeface="+mn-ea"/>
                <a:cs typeface="+mn-cs"/>
              </a:rPr>
              <a:t>,  2001)</a:t>
            </a:r>
          </a:p>
          <a:p>
            <a:pPr lvl="0"/>
            <a:r>
              <a:rPr lang="en-GB" sz="1200" kern="1200" dirty="0" smtClean="0">
                <a:solidFill>
                  <a:schemeClr val="tx1"/>
                </a:solidFill>
                <a:latin typeface="+mn-lt"/>
                <a:ea typeface="+mn-ea"/>
                <a:cs typeface="+mn-cs"/>
              </a:rPr>
              <a:t>Arial size 12 </a:t>
            </a:r>
            <a:r>
              <a:rPr lang="en-GB" sz="1200" i="1" kern="1200" dirty="0" smtClean="0">
                <a:solidFill>
                  <a:schemeClr val="tx1"/>
                </a:solidFill>
                <a:latin typeface="+mn-lt"/>
                <a:ea typeface="+mn-ea"/>
                <a:cs typeface="+mn-cs"/>
              </a:rPr>
              <a:t>font,</a:t>
            </a:r>
            <a:r>
              <a:rPr lang="en-GB" sz="1200" kern="1200" dirty="0" smtClean="0">
                <a:solidFill>
                  <a:schemeClr val="tx1"/>
                </a:solidFill>
                <a:latin typeface="+mn-lt"/>
                <a:ea typeface="+mn-ea"/>
                <a:cs typeface="+mn-cs"/>
              </a:rPr>
              <a:t> on a beige </a:t>
            </a:r>
            <a:r>
              <a:rPr lang="en-GB" sz="1200" i="1" kern="1200" dirty="0" smtClean="0">
                <a:solidFill>
                  <a:schemeClr val="tx1"/>
                </a:solidFill>
                <a:latin typeface="+mn-lt"/>
                <a:ea typeface="+mn-ea"/>
                <a:cs typeface="+mn-cs"/>
              </a:rPr>
              <a:t>background</a:t>
            </a:r>
            <a:r>
              <a:rPr lang="en-GB" sz="1200" kern="1200" dirty="0" smtClean="0">
                <a:solidFill>
                  <a:schemeClr val="tx1"/>
                </a:solidFill>
                <a:latin typeface="+mn-lt"/>
                <a:ea typeface="+mn-ea"/>
                <a:cs typeface="+mn-cs"/>
              </a:rPr>
              <a:t> is recommended for most dyslexics (Ross, 2002)</a:t>
            </a:r>
          </a:p>
          <a:p>
            <a:pPr lvl="0"/>
            <a:r>
              <a:rPr lang="en-GB" sz="1200" kern="1200" dirty="0" smtClean="0">
                <a:solidFill>
                  <a:schemeClr val="tx1"/>
                </a:solidFill>
                <a:latin typeface="+mn-lt"/>
                <a:ea typeface="+mn-ea"/>
                <a:cs typeface="+mn-cs"/>
              </a:rPr>
              <a:t>For respondents with reading difficulties. the following fonts are recommended Arial ( PC), Comic Sans, Geneva (Mac), Helvetica or Arial (Mac), Myriad Pro, Tahoma, and Trebuchet (Scottish Parliament, 2007)</a:t>
            </a:r>
          </a:p>
          <a:p>
            <a:pPr lvl="0"/>
            <a:r>
              <a:rPr lang="en-GB" sz="1200" kern="1200" dirty="0" smtClean="0">
                <a:solidFill>
                  <a:schemeClr val="tx1"/>
                </a:solidFill>
                <a:latin typeface="+mn-lt"/>
                <a:ea typeface="+mn-ea"/>
                <a:cs typeface="+mn-cs"/>
              </a:rPr>
              <a:t>Left-aligned, non-justified text, with a line spacing of 1.5 or 2 lines; avoiding large paragraphs or blocks of text, and the use pale yellow, beige or blue are recommended (Scottish Parliament, 2007).</a:t>
            </a:r>
          </a:p>
          <a:p>
            <a:endParaRPr lang="en-GB" dirty="0"/>
          </a:p>
        </p:txBody>
      </p:sp>
      <p:sp>
        <p:nvSpPr>
          <p:cNvPr id="4" name="Slide Number Placeholder 3"/>
          <p:cNvSpPr>
            <a:spLocks noGrp="1"/>
          </p:cNvSpPr>
          <p:nvPr>
            <p:ph type="sldNum" sz="quarter" idx="10"/>
          </p:nvPr>
        </p:nvSpPr>
        <p:spPr/>
        <p:txBody>
          <a:bodyPr/>
          <a:lstStyle/>
          <a:p>
            <a:fld id="{1AC8B104-5F64-4118-814C-D653F234FA47}" type="slidenum">
              <a:rPr lang="en-GB" smtClean="0"/>
              <a:pPr/>
              <a:t>44</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C8B104-5F64-4118-814C-D653F234FA47}" type="slidenum">
              <a:rPr lang="en-GB" smtClean="0"/>
              <a:pPr/>
              <a:t>46</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685800" y="2286000"/>
            <a:ext cx="7772400" cy="1143000"/>
          </a:xfrm>
        </p:spPr>
        <p:txBody>
          <a:bodyPr/>
          <a:lstStyle>
            <a:lvl1pPr>
              <a:defRPr/>
            </a:lvl1pPr>
          </a:lstStyle>
          <a:p>
            <a:r>
              <a:rPr lang="en-US" smtClean="0"/>
              <a:t>Click to edit Master title style</a:t>
            </a:r>
            <a:endParaRPr lang="en-US"/>
          </a:p>
        </p:txBody>
      </p:sp>
      <p:sp>
        <p:nvSpPr>
          <p:cNvPr id="2051" name="Rectangle 3"/>
          <p:cNvSpPr>
            <a:spLocks noGrp="1" noChangeArrowheads="1"/>
          </p:cNvSpPr>
          <p:nvPr>
            <p:ph type="subTitle" idx="1"/>
          </p:nvPr>
        </p:nvSpPr>
        <p:spPr>
          <a:xfrm>
            <a:off x="1371600" y="3886200"/>
            <a:ext cx="6400800" cy="1752600"/>
          </a:xfrm>
        </p:spPr>
        <p:txBody>
          <a:bodyPr/>
          <a:lstStyle>
            <a:lvl1pPr marL="0" indent="0" algn="ctr">
              <a:buFontTx/>
              <a:buNone/>
              <a:defRPr/>
            </a:lvl1pPr>
          </a:lstStyle>
          <a:p>
            <a:r>
              <a:rPr lang="en-US" smtClean="0"/>
              <a:t>Click to edit Master subtitle style</a:t>
            </a:r>
            <a:endParaRPr lang="en-US"/>
          </a:p>
        </p:txBody>
      </p:sp>
      <p:sp>
        <p:nvSpPr>
          <p:cNvPr id="4" name="Rectangle 4"/>
          <p:cNvSpPr>
            <a:spLocks noGrp="1" noChangeArrowheads="1"/>
          </p:cNvSpPr>
          <p:nvPr>
            <p:ph type="dt" sz="half" idx="10"/>
          </p:nvPr>
        </p:nvSpPr>
        <p:spPr/>
        <p:txBody>
          <a:bodyPr/>
          <a:lstStyle>
            <a:lvl1pPr>
              <a:defRPr/>
            </a:lvl1pPr>
          </a:lstStyle>
          <a:p>
            <a:fld id="{DB4BC6FE-1292-4876-8D77-C966F3E7D600}" type="datetimeFigureOut">
              <a:rPr lang="en-US" smtClean="0"/>
              <a:pPr/>
              <a:t>1/13/2012</a:t>
            </a:fld>
            <a:endParaRPr lang="en-GB"/>
          </a:p>
        </p:txBody>
      </p:sp>
      <p:sp>
        <p:nvSpPr>
          <p:cNvPr id="5" name="Rectangle 5"/>
          <p:cNvSpPr>
            <a:spLocks noGrp="1" noChangeArrowheads="1"/>
          </p:cNvSpPr>
          <p:nvPr>
            <p:ph type="ftr" sz="quarter" idx="11"/>
          </p:nvPr>
        </p:nvSpPr>
        <p:spPr/>
        <p:txBody>
          <a:bodyPr/>
          <a:lstStyle>
            <a:lvl1pPr>
              <a:defRPr/>
            </a:lvl1pPr>
          </a:lstStyle>
          <a:p>
            <a:endParaRPr lang="en-GB"/>
          </a:p>
        </p:txBody>
      </p:sp>
      <p:sp>
        <p:nvSpPr>
          <p:cNvPr id="6" name="Rectangle 6"/>
          <p:cNvSpPr>
            <a:spLocks noGrp="1" noChangeArrowheads="1"/>
          </p:cNvSpPr>
          <p:nvPr>
            <p:ph type="sldNum" sz="quarter" idx="12"/>
          </p:nvPr>
        </p:nvSpPr>
        <p:spPr/>
        <p:txBody>
          <a:bodyPr/>
          <a:lstStyle>
            <a:lvl1pPr>
              <a:defRPr/>
            </a:lvl1pPr>
          </a:lstStyle>
          <a:p>
            <a:fld id="{AE219FE8-CD0B-4C23-AFF2-00F0C79A650A}" type="slidenum">
              <a:rPr lang="en-GB" smtClean="0"/>
              <a:pPr/>
              <a:t>‹#›</a:t>
            </a:fld>
            <a:endParaRPr lang="en-GB"/>
          </a:p>
        </p:txBody>
      </p:sp>
    </p:spTree>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fld id="{DB4BC6FE-1292-4876-8D77-C966F3E7D600}" type="datetimeFigureOut">
              <a:rPr lang="en-US" smtClean="0"/>
              <a:pPr/>
              <a:t>1/13/2012</a:t>
            </a:fld>
            <a:endParaRPr lang="en-GB"/>
          </a:p>
        </p:txBody>
      </p:sp>
      <p:sp>
        <p:nvSpPr>
          <p:cNvPr id="5" name="Rectangle 5"/>
          <p:cNvSpPr>
            <a:spLocks noGrp="1" noChangeArrowheads="1"/>
          </p:cNvSpPr>
          <p:nvPr>
            <p:ph type="ftr" sz="quarter" idx="11"/>
          </p:nvPr>
        </p:nvSpPr>
        <p:spPr>
          <a:ln/>
        </p:spPr>
        <p:txBody>
          <a:bodyPr/>
          <a:lstStyle>
            <a:lvl1pPr>
              <a:defRPr/>
            </a:lvl1pPr>
          </a:lstStyle>
          <a:p>
            <a:endParaRPr lang="en-GB"/>
          </a:p>
        </p:txBody>
      </p:sp>
      <p:sp>
        <p:nvSpPr>
          <p:cNvPr id="6" name="Rectangle 6"/>
          <p:cNvSpPr>
            <a:spLocks noGrp="1" noChangeArrowheads="1"/>
          </p:cNvSpPr>
          <p:nvPr>
            <p:ph type="sldNum" sz="quarter" idx="12"/>
          </p:nvPr>
        </p:nvSpPr>
        <p:spPr>
          <a:ln/>
        </p:spPr>
        <p:txBody>
          <a:bodyPr/>
          <a:lstStyle>
            <a:lvl1pPr>
              <a:defRPr/>
            </a:lvl1pPr>
          </a:lstStyle>
          <a:p>
            <a:fld id="{AE219FE8-CD0B-4C23-AFF2-00F0C79A650A}" type="slidenum">
              <a:rPr lang="en-GB" smtClean="0"/>
              <a:pPr/>
              <a:t>‹#›</a:t>
            </a:fld>
            <a:endParaRPr lang="en-GB"/>
          </a:p>
        </p:txBody>
      </p:sp>
    </p:spTree>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435" y="4406901"/>
            <a:ext cx="7772400" cy="1362075"/>
          </a:xfrm>
        </p:spPr>
        <p:txBody>
          <a:bodyPr anchor="t"/>
          <a:lstStyle>
            <a:lvl1pPr algn="r">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435"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fld id="{DB4BC6FE-1292-4876-8D77-C966F3E7D600}" type="datetimeFigureOut">
              <a:rPr lang="en-US" smtClean="0"/>
              <a:pPr/>
              <a:t>1/13/2012</a:t>
            </a:fld>
            <a:endParaRPr lang="en-GB"/>
          </a:p>
        </p:txBody>
      </p:sp>
      <p:sp>
        <p:nvSpPr>
          <p:cNvPr id="5" name="Rectangle 5"/>
          <p:cNvSpPr>
            <a:spLocks noGrp="1" noChangeArrowheads="1"/>
          </p:cNvSpPr>
          <p:nvPr>
            <p:ph type="ftr" sz="quarter" idx="11"/>
          </p:nvPr>
        </p:nvSpPr>
        <p:spPr>
          <a:ln/>
        </p:spPr>
        <p:txBody>
          <a:bodyPr/>
          <a:lstStyle>
            <a:lvl1pPr>
              <a:defRPr/>
            </a:lvl1pPr>
          </a:lstStyle>
          <a:p>
            <a:endParaRPr lang="en-GB"/>
          </a:p>
        </p:txBody>
      </p:sp>
      <p:sp>
        <p:nvSpPr>
          <p:cNvPr id="6" name="Rectangle 6"/>
          <p:cNvSpPr>
            <a:spLocks noGrp="1" noChangeArrowheads="1"/>
          </p:cNvSpPr>
          <p:nvPr>
            <p:ph type="sldNum" sz="quarter" idx="12"/>
          </p:nvPr>
        </p:nvSpPr>
        <p:spPr>
          <a:ln/>
        </p:spPr>
        <p:txBody>
          <a:bodyPr/>
          <a:lstStyle>
            <a:lvl1pPr>
              <a:defRPr/>
            </a:lvl1pPr>
          </a:lstStyle>
          <a:p>
            <a:fld id="{AE219FE8-CD0B-4C23-AFF2-00F0C79A650A}" type="slidenum">
              <a:rPr lang="en-GB" smtClean="0"/>
              <a:pPr/>
              <a:t>‹#›</a:t>
            </a:fld>
            <a:endParaRPr lang="en-GB"/>
          </a:p>
        </p:txBody>
      </p:sp>
    </p:spTree>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85800" y="1981200"/>
            <a:ext cx="3815862"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2338" y="1981200"/>
            <a:ext cx="3815862"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fld id="{DB4BC6FE-1292-4876-8D77-C966F3E7D600}" type="datetimeFigureOut">
              <a:rPr lang="en-US" smtClean="0"/>
              <a:pPr/>
              <a:t>1/13/2012</a:t>
            </a:fld>
            <a:endParaRPr lang="en-GB"/>
          </a:p>
        </p:txBody>
      </p:sp>
      <p:sp>
        <p:nvSpPr>
          <p:cNvPr id="6" name="Rectangle 5"/>
          <p:cNvSpPr>
            <a:spLocks noGrp="1" noChangeArrowheads="1"/>
          </p:cNvSpPr>
          <p:nvPr>
            <p:ph type="ftr" sz="quarter" idx="11"/>
          </p:nvPr>
        </p:nvSpPr>
        <p:spPr>
          <a:ln/>
        </p:spPr>
        <p:txBody>
          <a:bodyPr/>
          <a:lstStyle>
            <a:lvl1pPr>
              <a:defRPr/>
            </a:lvl1pPr>
          </a:lstStyle>
          <a:p>
            <a:endParaRPr lang="en-GB"/>
          </a:p>
        </p:txBody>
      </p:sp>
      <p:sp>
        <p:nvSpPr>
          <p:cNvPr id="7" name="Rectangle 6"/>
          <p:cNvSpPr>
            <a:spLocks noGrp="1" noChangeArrowheads="1"/>
          </p:cNvSpPr>
          <p:nvPr>
            <p:ph type="sldNum" sz="quarter" idx="12"/>
          </p:nvPr>
        </p:nvSpPr>
        <p:spPr>
          <a:ln/>
        </p:spPr>
        <p:txBody>
          <a:bodyPr/>
          <a:lstStyle>
            <a:lvl1pPr>
              <a:defRPr/>
            </a:lvl1pPr>
          </a:lstStyle>
          <a:p>
            <a:fld id="{AE219FE8-CD0B-4C23-AFF2-00F0C79A650A}" type="slidenum">
              <a:rPr lang="en-GB" smtClean="0"/>
              <a:pPr/>
              <a:t>‹#›</a:t>
            </a:fld>
            <a:endParaRPr lang="en-GB"/>
          </a:p>
        </p:txBody>
      </p:sp>
    </p:spTree>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066"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066"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270" y="1535113"/>
            <a:ext cx="4041531"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270" y="2174875"/>
            <a:ext cx="4041531"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fld id="{DB4BC6FE-1292-4876-8D77-C966F3E7D600}" type="datetimeFigureOut">
              <a:rPr lang="en-US" smtClean="0"/>
              <a:pPr/>
              <a:t>1/13/2012</a:t>
            </a:fld>
            <a:endParaRPr lang="en-GB"/>
          </a:p>
        </p:txBody>
      </p:sp>
      <p:sp>
        <p:nvSpPr>
          <p:cNvPr id="8" name="Rectangle 5"/>
          <p:cNvSpPr>
            <a:spLocks noGrp="1" noChangeArrowheads="1"/>
          </p:cNvSpPr>
          <p:nvPr>
            <p:ph type="ftr" sz="quarter" idx="11"/>
          </p:nvPr>
        </p:nvSpPr>
        <p:spPr>
          <a:ln/>
        </p:spPr>
        <p:txBody>
          <a:bodyPr/>
          <a:lstStyle>
            <a:lvl1pPr>
              <a:defRPr/>
            </a:lvl1pPr>
          </a:lstStyle>
          <a:p>
            <a:endParaRPr lang="en-GB"/>
          </a:p>
        </p:txBody>
      </p:sp>
      <p:sp>
        <p:nvSpPr>
          <p:cNvPr id="9" name="Rectangle 6"/>
          <p:cNvSpPr>
            <a:spLocks noGrp="1" noChangeArrowheads="1"/>
          </p:cNvSpPr>
          <p:nvPr>
            <p:ph type="sldNum" sz="quarter" idx="12"/>
          </p:nvPr>
        </p:nvSpPr>
        <p:spPr>
          <a:ln/>
        </p:spPr>
        <p:txBody>
          <a:bodyPr/>
          <a:lstStyle>
            <a:lvl1pPr>
              <a:defRPr/>
            </a:lvl1pPr>
          </a:lstStyle>
          <a:p>
            <a:fld id="{AE219FE8-CD0B-4C23-AFF2-00F0C79A650A}" type="slidenum">
              <a:rPr lang="en-GB" smtClean="0"/>
              <a:pPr/>
              <a:t>‹#›</a:t>
            </a:fld>
            <a:endParaRPr lang="en-GB"/>
          </a:p>
        </p:txBody>
      </p:sp>
    </p:spTree>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fld id="{DB4BC6FE-1292-4876-8D77-C966F3E7D600}" type="datetimeFigureOut">
              <a:rPr lang="en-US" smtClean="0"/>
              <a:pPr/>
              <a:t>1/13/2012</a:t>
            </a:fld>
            <a:endParaRPr lang="en-GB"/>
          </a:p>
        </p:txBody>
      </p:sp>
      <p:sp>
        <p:nvSpPr>
          <p:cNvPr id="4" name="Rectangle 5"/>
          <p:cNvSpPr>
            <a:spLocks noGrp="1" noChangeArrowheads="1"/>
          </p:cNvSpPr>
          <p:nvPr>
            <p:ph type="ftr" sz="quarter" idx="11"/>
          </p:nvPr>
        </p:nvSpPr>
        <p:spPr>
          <a:ln/>
        </p:spPr>
        <p:txBody>
          <a:bodyPr/>
          <a:lstStyle>
            <a:lvl1pPr>
              <a:defRPr/>
            </a:lvl1pPr>
          </a:lstStyle>
          <a:p>
            <a:endParaRPr lang="en-GB"/>
          </a:p>
        </p:txBody>
      </p:sp>
      <p:sp>
        <p:nvSpPr>
          <p:cNvPr id="5" name="Rectangle 6"/>
          <p:cNvSpPr>
            <a:spLocks noGrp="1" noChangeArrowheads="1"/>
          </p:cNvSpPr>
          <p:nvPr>
            <p:ph type="sldNum" sz="quarter" idx="12"/>
          </p:nvPr>
        </p:nvSpPr>
        <p:spPr>
          <a:ln/>
        </p:spPr>
        <p:txBody>
          <a:bodyPr/>
          <a:lstStyle>
            <a:lvl1pPr>
              <a:defRPr/>
            </a:lvl1pPr>
          </a:lstStyle>
          <a:p>
            <a:fld id="{AE219FE8-CD0B-4C23-AFF2-00F0C79A650A}" type="slidenum">
              <a:rPr lang="en-GB" smtClean="0"/>
              <a:pPr/>
              <a:t>‹#›</a:t>
            </a:fld>
            <a:endParaRPr lang="en-GB"/>
          </a:p>
        </p:txBody>
      </p:sp>
    </p:spTree>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fld id="{DB4BC6FE-1292-4876-8D77-C966F3E7D600}" type="datetimeFigureOut">
              <a:rPr lang="en-US" smtClean="0"/>
              <a:pPr/>
              <a:t>1/13/2012</a:t>
            </a:fld>
            <a:endParaRPr lang="en-GB"/>
          </a:p>
        </p:txBody>
      </p:sp>
      <p:sp>
        <p:nvSpPr>
          <p:cNvPr id="3" name="Rectangle 5"/>
          <p:cNvSpPr>
            <a:spLocks noGrp="1" noChangeArrowheads="1"/>
          </p:cNvSpPr>
          <p:nvPr>
            <p:ph type="ftr" sz="quarter" idx="11"/>
          </p:nvPr>
        </p:nvSpPr>
        <p:spPr>
          <a:ln/>
        </p:spPr>
        <p:txBody>
          <a:bodyPr/>
          <a:lstStyle>
            <a:lvl1pPr>
              <a:defRPr/>
            </a:lvl1pPr>
          </a:lstStyle>
          <a:p>
            <a:endParaRPr lang="en-GB"/>
          </a:p>
        </p:txBody>
      </p:sp>
      <p:sp>
        <p:nvSpPr>
          <p:cNvPr id="4" name="Rectangle 6"/>
          <p:cNvSpPr>
            <a:spLocks noGrp="1" noChangeArrowheads="1"/>
          </p:cNvSpPr>
          <p:nvPr>
            <p:ph type="sldNum" sz="quarter" idx="12"/>
          </p:nvPr>
        </p:nvSpPr>
        <p:spPr>
          <a:ln/>
        </p:spPr>
        <p:txBody>
          <a:bodyPr/>
          <a:lstStyle>
            <a:lvl1pPr>
              <a:defRPr/>
            </a:lvl1pPr>
          </a:lstStyle>
          <a:p>
            <a:fld id="{AE219FE8-CD0B-4C23-AFF2-00F0C79A650A}" type="slidenum">
              <a:rPr lang="en-GB" smtClean="0"/>
              <a:pPr/>
              <a:t>‹#›</a:t>
            </a:fld>
            <a:endParaRPr lang="en-GB"/>
          </a:p>
        </p:txBody>
      </p:sp>
    </p:spTree>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435" cy="1162050"/>
          </a:xfrm>
        </p:spPr>
        <p:txBody>
          <a:bodyPr anchor="b"/>
          <a:lstStyle>
            <a:lvl1pPr algn="r">
              <a:defRPr sz="2000" b="1"/>
            </a:lvl1pPr>
          </a:lstStyle>
          <a:p>
            <a:r>
              <a:rPr lang="en-US" smtClean="0"/>
              <a:t>Click to edit Master title style</a:t>
            </a:r>
            <a:endParaRPr lang="en-GB"/>
          </a:p>
        </p:txBody>
      </p:sp>
      <p:sp>
        <p:nvSpPr>
          <p:cNvPr id="3" name="Content Placeholder 2"/>
          <p:cNvSpPr>
            <a:spLocks noGrp="1"/>
          </p:cNvSpPr>
          <p:nvPr>
            <p:ph idx="1"/>
          </p:nvPr>
        </p:nvSpPr>
        <p:spPr>
          <a:xfrm>
            <a:off x="3575538" y="273051"/>
            <a:ext cx="5111262"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1"/>
            <a:ext cx="3008435"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fld id="{DB4BC6FE-1292-4876-8D77-C966F3E7D600}" type="datetimeFigureOut">
              <a:rPr lang="en-US" smtClean="0"/>
              <a:pPr/>
              <a:t>1/13/2012</a:t>
            </a:fld>
            <a:endParaRPr lang="en-GB"/>
          </a:p>
        </p:txBody>
      </p:sp>
      <p:sp>
        <p:nvSpPr>
          <p:cNvPr id="6" name="Rectangle 5"/>
          <p:cNvSpPr>
            <a:spLocks noGrp="1" noChangeArrowheads="1"/>
          </p:cNvSpPr>
          <p:nvPr>
            <p:ph type="ftr" sz="quarter" idx="11"/>
          </p:nvPr>
        </p:nvSpPr>
        <p:spPr>
          <a:ln/>
        </p:spPr>
        <p:txBody>
          <a:bodyPr/>
          <a:lstStyle>
            <a:lvl1pPr>
              <a:defRPr/>
            </a:lvl1pPr>
          </a:lstStyle>
          <a:p>
            <a:endParaRPr lang="en-GB"/>
          </a:p>
        </p:txBody>
      </p:sp>
      <p:sp>
        <p:nvSpPr>
          <p:cNvPr id="7" name="Rectangle 6"/>
          <p:cNvSpPr>
            <a:spLocks noGrp="1" noChangeArrowheads="1"/>
          </p:cNvSpPr>
          <p:nvPr>
            <p:ph type="sldNum" sz="quarter" idx="12"/>
          </p:nvPr>
        </p:nvSpPr>
        <p:spPr>
          <a:ln/>
        </p:spPr>
        <p:txBody>
          <a:bodyPr/>
          <a:lstStyle>
            <a:lvl1pPr>
              <a:defRPr/>
            </a:lvl1pPr>
          </a:lstStyle>
          <a:p>
            <a:fld id="{AE219FE8-CD0B-4C23-AFF2-00F0C79A650A}" type="slidenum">
              <a:rPr lang="en-GB" smtClean="0"/>
              <a:pPr/>
              <a:t>‹#›</a:t>
            </a:fld>
            <a:endParaRPr lang="en-GB"/>
          </a:p>
        </p:txBody>
      </p:sp>
    </p:spTree>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166" y="4800600"/>
            <a:ext cx="5486400" cy="566738"/>
          </a:xfrm>
        </p:spPr>
        <p:txBody>
          <a:bodyPr anchor="b"/>
          <a:lstStyle>
            <a:lvl1pPr algn="r">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166"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1792166"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fld id="{DB4BC6FE-1292-4876-8D77-C966F3E7D600}" type="datetimeFigureOut">
              <a:rPr lang="en-US" smtClean="0"/>
              <a:pPr/>
              <a:t>1/13/2012</a:t>
            </a:fld>
            <a:endParaRPr lang="en-GB"/>
          </a:p>
        </p:txBody>
      </p:sp>
      <p:sp>
        <p:nvSpPr>
          <p:cNvPr id="6" name="Rectangle 5"/>
          <p:cNvSpPr>
            <a:spLocks noGrp="1" noChangeArrowheads="1"/>
          </p:cNvSpPr>
          <p:nvPr>
            <p:ph type="ftr" sz="quarter" idx="11"/>
          </p:nvPr>
        </p:nvSpPr>
        <p:spPr>
          <a:ln/>
        </p:spPr>
        <p:txBody>
          <a:bodyPr/>
          <a:lstStyle>
            <a:lvl1pPr>
              <a:defRPr/>
            </a:lvl1pPr>
          </a:lstStyle>
          <a:p>
            <a:endParaRPr lang="en-GB"/>
          </a:p>
        </p:txBody>
      </p:sp>
      <p:sp>
        <p:nvSpPr>
          <p:cNvPr id="7" name="Rectangle 6"/>
          <p:cNvSpPr>
            <a:spLocks noGrp="1" noChangeArrowheads="1"/>
          </p:cNvSpPr>
          <p:nvPr>
            <p:ph type="sldNum" sz="quarter" idx="12"/>
          </p:nvPr>
        </p:nvSpPr>
        <p:spPr>
          <a:ln/>
        </p:spPr>
        <p:txBody>
          <a:bodyPr/>
          <a:lstStyle>
            <a:lvl1pPr>
              <a:defRPr/>
            </a:lvl1pPr>
          </a:lstStyle>
          <a:p>
            <a:fld id="{AE219FE8-CD0B-4C23-AFF2-00F0C79A650A}" type="slidenum">
              <a:rPr lang="en-GB" smtClean="0"/>
              <a:pPr/>
              <a:t>‹#›</a:t>
            </a:fld>
            <a:endParaRPr lang="en-GB"/>
          </a:p>
        </p:txBody>
      </p:sp>
    </p:spTree>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fld id="{DB4BC6FE-1292-4876-8D77-C966F3E7D600}" type="datetimeFigureOut">
              <a:rPr lang="en-US" smtClean="0"/>
              <a:pPr/>
              <a:t>1/13/2012</a:t>
            </a:fld>
            <a:endParaRPr lang="en-GB"/>
          </a:p>
        </p:txBody>
      </p:sp>
      <p:sp>
        <p:nvSpPr>
          <p:cNvPr id="5" name="Rectangle 5"/>
          <p:cNvSpPr>
            <a:spLocks noGrp="1" noChangeArrowheads="1"/>
          </p:cNvSpPr>
          <p:nvPr>
            <p:ph type="ftr" sz="quarter" idx="11"/>
          </p:nvPr>
        </p:nvSpPr>
        <p:spPr>
          <a:ln/>
        </p:spPr>
        <p:txBody>
          <a:bodyPr/>
          <a:lstStyle>
            <a:lvl1pPr>
              <a:defRPr/>
            </a:lvl1pPr>
          </a:lstStyle>
          <a:p>
            <a:endParaRPr lang="en-GB"/>
          </a:p>
        </p:txBody>
      </p:sp>
      <p:sp>
        <p:nvSpPr>
          <p:cNvPr id="6" name="Rectangle 6"/>
          <p:cNvSpPr>
            <a:spLocks noGrp="1" noChangeArrowheads="1"/>
          </p:cNvSpPr>
          <p:nvPr>
            <p:ph type="sldNum" sz="quarter" idx="12"/>
          </p:nvPr>
        </p:nvSpPr>
        <p:spPr>
          <a:ln/>
        </p:spPr>
        <p:txBody>
          <a:bodyPr/>
          <a:lstStyle>
            <a:lvl1pPr>
              <a:defRPr/>
            </a:lvl1pPr>
          </a:lstStyle>
          <a:p>
            <a:fld id="{AE219FE8-CD0B-4C23-AFF2-00F0C79A650A}" type="slidenum">
              <a:rPr lang="en-GB" smtClean="0"/>
              <a:pPr/>
              <a:t>‹#›</a:t>
            </a:fld>
            <a:endParaRPr lang="en-GB"/>
          </a:p>
        </p:txBody>
      </p:sp>
    </p:spTree>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85800" y="609600"/>
            <a:ext cx="5688623"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fld id="{DB4BC6FE-1292-4876-8D77-C966F3E7D600}" type="datetimeFigureOut">
              <a:rPr lang="en-US" smtClean="0"/>
              <a:pPr/>
              <a:t>1/13/2012</a:t>
            </a:fld>
            <a:endParaRPr lang="en-GB"/>
          </a:p>
        </p:txBody>
      </p:sp>
      <p:sp>
        <p:nvSpPr>
          <p:cNvPr id="5" name="Rectangle 5"/>
          <p:cNvSpPr>
            <a:spLocks noGrp="1" noChangeArrowheads="1"/>
          </p:cNvSpPr>
          <p:nvPr>
            <p:ph type="ftr" sz="quarter" idx="11"/>
          </p:nvPr>
        </p:nvSpPr>
        <p:spPr>
          <a:ln/>
        </p:spPr>
        <p:txBody>
          <a:bodyPr/>
          <a:lstStyle>
            <a:lvl1pPr>
              <a:defRPr/>
            </a:lvl1pPr>
          </a:lstStyle>
          <a:p>
            <a:endParaRPr lang="en-GB"/>
          </a:p>
        </p:txBody>
      </p:sp>
      <p:sp>
        <p:nvSpPr>
          <p:cNvPr id="6" name="Rectangle 6"/>
          <p:cNvSpPr>
            <a:spLocks noGrp="1" noChangeArrowheads="1"/>
          </p:cNvSpPr>
          <p:nvPr>
            <p:ph type="sldNum" sz="quarter" idx="12"/>
          </p:nvPr>
        </p:nvSpPr>
        <p:spPr>
          <a:ln/>
        </p:spPr>
        <p:txBody>
          <a:bodyPr/>
          <a:lstStyle>
            <a:lvl1pPr>
              <a:defRPr/>
            </a:lvl1pPr>
          </a:lstStyle>
          <a:p>
            <a:fld id="{AE219FE8-CD0B-4C23-AFF2-00F0C79A650A}" type="slidenum">
              <a:rPr lang="en-GB" smtClean="0"/>
              <a:pPr/>
              <a:t>‹#›</a:t>
            </a:fld>
            <a:endParaRPr lang="en-GB"/>
          </a:p>
        </p:txBody>
      </p:sp>
    </p:spTree>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27" name="Rectangle 3"/>
          <p:cNvSpPr>
            <a:spLocks noGrp="1" noChangeArrowheads="1"/>
          </p:cNvSpPr>
          <p:nvPr>
            <p:ph type="body" idx="1"/>
          </p:nvPr>
        </p:nvSpPr>
        <p:spPr bwMode="auto">
          <a:xfrm>
            <a:off x="685800" y="1981200"/>
            <a:ext cx="77724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rtl="0" eaLnBrk="0" hangingPunct="0">
              <a:defRPr sz="1400">
                <a:solidFill>
                  <a:srgbClr val="12112B"/>
                </a:solidFill>
                <a:latin typeface="+mn-lt"/>
                <a:cs typeface="+mn-cs"/>
              </a:defRPr>
            </a:lvl1pPr>
          </a:lstStyle>
          <a:p>
            <a:fld id="{DB4BC6FE-1292-4876-8D77-C966F3E7D600}" type="datetimeFigureOut">
              <a:rPr lang="en-US" smtClean="0"/>
              <a:pPr/>
              <a:t>1/13/2012</a:t>
            </a:fld>
            <a:endParaRPr lang="en-GB"/>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rtl="0" eaLnBrk="0" hangingPunct="0">
              <a:defRPr sz="1400">
                <a:solidFill>
                  <a:srgbClr val="12112B"/>
                </a:solidFill>
                <a:latin typeface="+mn-lt"/>
                <a:cs typeface="+mn-cs"/>
              </a:defRPr>
            </a:lvl1pPr>
          </a:lstStyle>
          <a:p>
            <a:endParaRPr lang="en-GB"/>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rtl="0" eaLnBrk="0" hangingPunct="0">
              <a:defRPr sz="1400">
                <a:solidFill>
                  <a:srgbClr val="12112B"/>
                </a:solidFill>
                <a:latin typeface="+mn-lt"/>
                <a:cs typeface="+mn-cs"/>
              </a:defRPr>
            </a:lvl1pPr>
          </a:lstStyle>
          <a:p>
            <a:fld id="{AE219FE8-CD0B-4C23-AFF2-00F0C79A650A}" type="slidenum">
              <a:rPr lang="en-GB" smtClean="0"/>
              <a:pPr/>
              <a:t>‹#›</a:t>
            </a:fld>
            <a:endParaRPr lang="en-GB"/>
          </a:p>
        </p:txBody>
      </p:sp>
    </p:spTree>
  </p:cSld>
  <p:clrMap bg1="dk2" tx1="lt1" bg2="dk1"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ransition/>
  <p:timing>
    <p:tnLst>
      <p:par>
        <p:cTn id="1" dur="indefinite" restart="never" nodeType="tmRoot"/>
      </p:par>
    </p:tnLst>
  </p:timing>
  <p:txStyles>
    <p:titleStyle>
      <a:lvl1pPr algn="ctr" rtl="0" eaLnBrk="1" fontAlgn="base" hangingPunct="1">
        <a:spcBef>
          <a:spcPct val="0"/>
        </a:spcBef>
        <a:spcAft>
          <a:spcPct val="0"/>
        </a:spcAft>
        <a:defRPr sz="4400">
          <a:solidFill>
            <a:srgbClr val="12112B"/>
          </a:solidFill>
          <a:latin typeface="+mj-lt"/>
          <a:ea typeface="+mj-ea"/>
          <a:cs typeface="+mj-cs"/>
        </a:defRPr>
      </a:lvl1pPr>
      <a:lvl2pPr algn="ctr" rtl="0" eaLnBrk="1" fontAlgn="base" hangingPunct="1">
        <a:spcBef>
          <a:spcPct val="0"/>
        </a:spcBef>
        <a:spcAft>
          <a:spcPct val="0"/>
        </a:spcAft>
        <a:defRPr sz="4400">
          <a:solidFill>
            <a:srgbClr val="12112B"/>
          </a:solidFill>
          <a:latin typeface="Trebuchet MS" pitchFamily="34" charset="0"/>
        </a:defRPr>
      </a:lvl2pPr>
      <a:lvl3pPr algn="ctr" rtl="0" eaLnBrk="1" fontAlgn="base" hangingPunct="1">
        <a:spcBef>
          <a:spcPct val="0"/>
        </a:spcBef>
        <a:spcAft>
          <a:spcPct val="0"/>
        </a:spcAft>
        <a:defRPr sz="4400">
          <a:solidFill>
            <a:srgbClr val="12112B"/>
          </a:solidFill>
          <a:latin typeface="Trebuchet MS" pitchFamily="34" charset="0"/>
        </a:defRPr>
      </a:lvl3pPr>
      <a:lvl4pPr algn="ctr" rtl="0" eaLnBrk="1" fontAlgn="base" hangingPunct="1">
        <a:spcBef>
          <a:spcPct val="0"/>
        </a:spcBef>
        <a:spcAft>
          <a:spcPct val="0"/>
        </a:spcAft>
        <a:defRPr sz="4400">
          <a:solidFill>
            <a:srgbClr val="12112B"/>
          </a:solidFill>
          <a:latin typeface="Trebuchet MS" pitchFamily="34" charset="0"/>
        </a:defRPr>
      </a:lvl4pPr>
      <a:lvl5pPr algn="ctr" rtl="0" eaLnBrk="1" fontAlgn="base" hangingPunct="1">
        <a:spcBef>
          <a:spcPct val="0"/>
        </a:spcBef>
        <a:spcAft>
          <a:spcPct val="0"/>
        </a:spcAft>
        <a:defRPr sz="4400">
          <a:solidFill>
            <a:srgbClr val="12112B"/>
          </a:solidFill>
          <a:latin typeface="Trebuchet MS" pitchFamily="34" charset="0"/>
        </a:defRPr>
      </a:lvl5pPr>
      <a:lvl6pPr marL="457200" algn="ctr" rtl="0" eaLnBrk="1" fontAlgn="base" hangingPunct="1">
        <a:spcBef>
          <a:spcPct val="0"/>
        </a:spcBef>
        <a:spcAft>
          <a:spcPct val="0"/>
        </a:spcAft>
        <a:defRPr sz="4400">
          <a:solidFill>
            <a:srgbClr val="12112B"/>
          </a:solidFill>
          <a:latin typeface="Trebuchet MS" pitchFamily="34" charset="0"/>
        </a:defRPr>
      </a:lvl6pPr>
      <a:lvl7pPr marL="914400" algn="ctr" rtl="0" eaLnBrk="1" fontAlgn="base" hangingPunct="1">
        <a:spcBef>
          <a:spcPct val="0"/>
        </a:spcBef>
        <a:spcAft>
          <a:spcPct val="0"/>
        </a:spcAft>
        <a:defRPr sz="4400">
          <a:solidFill>
            <a:srgbClr val="12112B"/>
          </a:solidFill>
          <a:latin typeface="Trebuchet MS" pitchFamily="34" charset="0"/>
        </a:defRPr>
      </a:lvl7pPr>
      <a:lvl8pPr marL="1371600" algn="ctr" rtl="0" eaLnBrk="1" fontAlgn="base" hangingPunct="1">
        <a:spcBef>
          <a:spcPct val="0"/>
        </a:spcBef>
        <a:spcAft>
          <a:spcPct val="0"/>
        </a:spcAft>
        <a:defRPr sz="4400">
          <a:solidFill>
            <a:srgbClr val="12112B"/>
          </a:solidFill>
          <a:latin typeface="Trebuchet MS" pitchFamily="34" charset="0"/>
        </a:defRPr>
      </a:lvl8pPr>
      <a:lvl9pPr marL="1828800" algn="ctr" rtl="0" eaLnBrk="1" fontAlgn="base" hangingPunct="1">
        <a:spcBef>
          <a:spcPct val="0"/>
        </a:spcBef>
        <a:spcAft>
          <a:spcPct val="0"/>
        </a:spcAft>
        <a:defRPr sz="4400">
          <a:solidFill>
            <a:srgbClr val="12112B"/>
          </a:solidFill>
          <a:latin typeface="Trebuchet MS" pitchFamily="34" charset="0"/>
        </a:defRPr>
      </a:lvl9pPr>
    </p:titleStyle>
    <p:bodyStyle>
      <a:lvl1pPr marL="342900" indent="-342900" algn="l" rtl="0" eaLnBrk="1" fontAlgn="base" hangingPunct="1">
        <a:spcBef>
          <a:spcPct val="20000"/>
        </a:spcBef>
        <a:spcAft>
          <a:spcPct val="0"/>
        </a:spcAft>
        <a:buChar char="•"/>
        <a:defRPr sz="3200">
          <a:solidFill>
            <a:srgbClr val="12112B"/>
          </a:solidFill>
          <a:latin typeface="+mn-lt"/>
          <a:ea typeface="+mn-ea"/>
          <a:cs typeface="+mn-cs"/>
        </a:defRPr>
      </a:lvl1pPr>
      <a:lvl2pPr marL="742950" indent="-285750" algn="l" rtl="0" eaLnBrk="1" fontAlgn="base" hangingPunct="1">
        <a:spcBef>
          <a:spcPct val="20000"/>
        </a:spcBef>
        <a:spcAft>
          <a:spcPct val="0"/>
        </a:spcAft>
        <a:buChar char="–"/>
        <a:defRPr sz="2800">
          <a:solidFill>
            <a:srgbClr val="12112B"/>
          </a:solidFill>
          <a:latin typeface="+mn-lt"/>
        </a:defRPr>
      </a:lvl2pPr>
      <a:lvl3pPr marL="1143000" indent="-228600" algn="l" rtl="0" eaLnBrk="1" fontAlgn="base" hangingPunct="1">
        <a:spcBef>
          <a:spcPct val="20000"/>
        </a:spcBef>
        <a:spcAft>
          <a:spcPct val="0"/>
        </a:spcAft>
        <a:buChar char="•"/>
        <a:defRPr sz="2400">
          <a:solidFill>
            <a:srgbClr val="12112B"/>
          </a:solidFill>
          <a:latin typeface="+mn-lt"/>
        </a:defRPr>
      </a:lvl3pPr>
      <a:lvl4pPr marL="1600200" indent="-228600" algn="l" rtl="0" eaLnBrk="1" fontAlgn="base" hangingPunct="1">
        <a:spcBef>
          <a:spcPct val="20000"/>
        </a:spcBef>
        <a:spcAft>
          <a:spcPct val="0"/>
        </a:spcAft>
        <a:buChar char="–"/>
        <a:defRPr sz="2000">
          <a:solidFill>
            <a:srgbClr val="12112B"/>
          </a:solidFill>
          <a:latin typeface="+mn-lt"/>
        </a:defRPr>
      </a:lvl4pPr>
      <a:lvl5pPr marL="2057400" indent="-228600" algn="l" rtl="0" eaLnBrk="1" fontAlgn="base" hangingPunct="1">
        <a:spcBef>
          <a:spcPct val="20000"/>
        </a:spcBef>
        <a:spcAft>
          <a:spcPct val="0"/>
        </a:spcAft>
        <a:buChar char="»"/>
        <a:defRPr sz="2000">
          <a:solidFill>
            <a:srgbClr val="12112B"/>
          </a:solidFill>
          <a:latin typeface="+mn-lt"/>
        </a:defRPr>
      </a:lvl5pPr>
      <a:lvl6pPr marL="2514600" indent="-228600" algn="l" rtl="0" eaLnBrk="1" fontAlgn="base" hangingPunct="1">
        <a:spcBef>
          <a:spcPct val="20000"/>
        </a:spcBef>
        <a:spcAft>
          <a:spcPct val="0"/>
        </a:spcAft>
        <a:buChar char="»"/>
        <a:defRPr sz="2000">
          <a:solidFill>
            <a:srgbClr val="12112B"/>
          </a:solidFill>
          <a:latin typeface="+mn-lt"/>
        </a:defRPr>
      </a:lvl6pPr>
      <a:lvl7pPr marL="2971800" indent="-228600" algn="l" rtl="0" eaLnBrk="1" fontAlgn="base" hangingPunct="1">
        <a:spcBef>
          <a:spcPct val="20000"/>
        </a:spcBef>
        <a:spcAft>
          <a:spcPct val="0"/>
        </a:spcAft>
        <a:buChar char="»"/>
        <a:defRPr sz="2000">
          <a:solidFill>
            <a:srgbClr val="12112B"/>
          </a:solidFill>
          <a:latin typeface="+mn-lt"/>
        </a:defRPr>
      </a:lvl7pPr>
      <a:lvl8pPr marL="3429000" indent="-228600" algn="l" rtl="0" eaLnBrk="1" fontAlgn="base" hangingPunct="1">
        <a:spcBef>
          <a:spcPct val="20000"/>
        </a:spcBef>
        <a:spcAft>
          <a:spcPct val="0"/>
        </a:spcAft>
        <a:buChar char="»"/>
        <a:defRPr sz="2000">
          <a:solidFill>
            <a:srgbClr val="12112B"/>
          </a:solidFill>
          <a:latin typeface="+mn-lt"/>
        </a:defRPr>
      </a:lvl8pPr>
      <a:lvl9pPr marL="3886200" indent="-228600" algn="l" rtl="0" eaLnBrk="1" fontAlgn="base" hangingPunct="1">
        <a:spcBef>
          <a:spcPct val="20000"/>
        </a:spcBef>
        <a:spcAft>
          <a:spcPct val="0"/>
        </a:spcAft>
        <a:buChar char="»"/>
        <a:defRPr sz="2000">
          <a:solidFill>
            <a:srgbClr val="12112B"/>
          </a:solidFill>
          <a:latin typeface="+mn-lt"/>
        </a:defRPr>
      </a:lvl9pPr>
    </p:bodyStyle>
    <p:otherStyle>
      <a:defPPr>
        <a:defRPr lang="ar-BH"/>
      </a:defPPr>
      <a:lvl1pPr marL="0" algn="r" defTabSz="914400" rtl="1" eaLnBrk="1" latinLnBrk="0" hangingPunct="1">
        <a:defRPr sz="1800" kern="1200">
          <a:solidFill>
            <a:schemeClr val="tx1"/>
          </a:solidFill>
          <a:latin typeface="+mn-lt"/>
          <a:ea typeface="+mn-ea"/>
          <a:cs typeface="+mn-cs"/>
        </a:defRPr>
      </a:lvl1pPr>
      <a:lvl2pPr marL="457200" algn="r" defTabSz="914400" rtl="1" eaLnBrk="1" latinLnBrk="0" hangingPunct="1">
        <a:defRPr sz="1800" kern="1200">
          <a:solidFill>
            <a:schemeClr val="tx1"/>
          </a:solidFill>
          <a:latin typeface="+mn-lt"/>
          <a:ea typeface="+mn-ea"/>
          <a:cs typeface="+mn-cs"/>
        </a:defRPr>
      </a:lvl2pPr>
      <a:lvl3pPr marL="914400" algn="r" defTabSz="914400" rtl="1" eaLnBrk="1" latinLnBrk="0" hangingPunct="1">
        <a:defRPr sz="1800" kern="1200">
          <a:solidFill>
            <a:schemeClr val="tx1"/>
          </a:solidFill>
          <a:latin typeface="+mn-lt"/>
          <a:ea typeface="+mn-ea"/>
          <a:cs typeface="+mn-cs"/>
        </a:defRPr>
      </a:lvl3pPr>
      <a:lvl4pPr marL="1371600" algn="r" defTabSz="914400" rtl="1" eaLnBrk="1" latinLnBrk="0" hangingPunct="1">
        <a:defRPr sz="1800" kern="1200">
          <a:solidFill>
            <a:schemeClr val="tx1"/>
          </a:solidFill>
          <a:latin typeface="+mn-lt"/>
          <a:ea typeface="+mn-ea"/>
          <a:cs typeface="+mn-cs"/>
        </a:defRPr>
      </a:lvl4pPr>
      <a:lvl5pPr marL="1828800" algn="r" defTabSz="914400" rtl="1" eaLnBrk="1" latinLnBrk="0" hangingPunct="1">
        <a:defRPr sz="1800" kern="1200">
          <a:solidFill>
            <a:schemeClr val="tx1"/>
          </a:solidFill>
          <a:latin typeface="+mn-lt"/>
          <a:ea typeface="+mn-ea"/>
          <a:cs typeface="+mn-cs"/>
        </a:defRPr>
      </a:lvl5pPr>
      <a:lvl6pPr marL="2286000" algn="r" defTabSz="914400" rtl="1" eaLnBrk="1" latinLnBrk="0" hangingPunct="1">
        <a:defRPr sz="1800" kern="1200">
          <a:solidFill>
            <a:schemeClr val="tx1"/>
          </a:solidFill>
          <a:latin typeface="+mn-lt"/>
          <a:ea typeface="+mn-ea"/>
          <a:cs typeface="+mn-cs"/>
        </a:defRPr>
      </a:lvl6pPr>
      <a:lvl7pPr marL="2743200" algn="r" defTabSz="914400" rtl="1" eaLnBrk="1" latinLnBrk="0" hangingPunct="1">
        <a:defRPr sz="1800" kern="1200">
          <a:solidFill>
            <a:schemeClr val="tx1"/>
          </a:solidFill>
          <a:latin typeface="+mn-lt"/>
          <a:ea typeface="+mn-ea"/>
          <a:cs typeface="+mn-cs"/>
        </a:defRPr>
      </a:lvl7pPr>
      <a:lvl8pPr marL="3200400" algn="r" defTabSz="914400" rtl="1" eaLnBrk="1" latinLnBrk="0" hangingPunct="1">
        <a:defRPr sz="1800" kern="1200">
          <a:solidFill>
            <a:schemeClr val="tx1"/>
          </a:solidFill>
          <a:latin typeface="+mn-lt"/>
          <a:ea typeface="+mn-ea"/>
          <a:cs typeface="+mn-cs"/>
        </a:defRPr>
      </a:lvl8pPr>
      <a:lvl9pPr marL="3657600" algn="r" defTabSz="914400" rtl="1"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hyperlink" Target="http://www.effectiveresponsiblegamblingfeatures.blogspot.com/" TargetMode="External"/><Relationship Id="rId2" Type="http://schemas.openxmlformats.org/officeDocument/2006/relationships/hyperlink" Target="http://www.surveymonkey.com/" TargetMode="Externa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Online Surveys</a:t>
            </a:r>
            <a:endParaRPr lang="en-GB" dirty="0"/>
          </a:p>
        </p:txBody>
      </p:sp>
      <p:sp>
        <p:nvSpPr>
          <p:cNvPr id="3" name="Subtitle 2"/>
          <p:cNvSpPr>
            <a:spLocks noGrp="1"/>
          </p:cNvSpPr>
          <p:nvPr>
            <p:ph type="subTitle" idx="1"/>
          </p:nvPr>
        </p:nvSpPr>
        <p:spPr/>
        <p:txBody>
          <a:bodyPr/>
          <a:lstStyle/>
          <a:p>
            <a:r>
              <a:rPr lang="en-GB" dirty="0" smtClean="0"/>
              <a:t>Caroline </a:t>
            </a:r>
            <a:r>
              <a:rPr lang="en-GB" dirty="0" err="1" smtClean="0"/>
              <a:t>Jawad</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Free online survey options</a:t>
            </a:r>
            <a:endParaRPr lang="en-GB" dirty="0"/>
          </a:p>
        </p:txBody>
      </p:sp>
      <p:sp>
        <p:nvSpPr>
          <p:cNvPr id="3" name="Content Placeholder 2"/>
          <p:cNvSpPr>
            <a:spLocks noGrp="1"/>
          </p:cNvSpPr>
          <p:nvPr>
            <p:ph idx="1"/>
          </p:nvPr>
        </p:nvSpPr>
        <p:spPr/>
        <p:txBody>
          <a:bodyPr/>
          <a:lstStyle/>
          <a:p>
            <a:r>
              <a:rPr lang="en-GB" dirty="0" smtClean="0"/>
              <a:t>Google</a:t>
            </a:r>
          </a:p>
          <a:p>
            <a:r>
              <a:rPr lang="en-GB" dirty="0" err="1" smtClean="0"/>
              <a:t>Zoomerang</a:t>
            </a:r>
            <a:endParaRPr lang="en-GB" dirty="0" smtClean="0"/>
          </a:p>
          <a:p>
            <a:r>
              <a:rPr lang="en-GB" dirty="0" smtClean="0"/>
              <a:t>Survey Monkey</a:t>
            </a:r>
          </a:p>
          <a:p>
            <a:endParaRPr lang="en-GB" dirty="0" smtClean="0"/>
          </a:p>
          <a:p>
            <a:r>
              <a:rPr lang="en-GB" dirty="0" err="1" smtClean="0"/>
              <a:t>Listservs</a:t>
            </a:r>
            <a:r>
              <a:rPr lang="en-GB" dirty="0" smtClean="0"/>
              <a:t> </a:t>
            </a:r>
            <a:r>
              <a:rPr lang="en-GB" dirty="0" smtClean="0"/>
              <a:t> Newsgroups</a:t>
            </a:r>
            <a:endParaRPr lang="en-GB" dirty="0"/>
          </a:p>
        </p:txBody>
      </p:sp>
    </p:spTree>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195263" y="442913"/>
            <a:ext cx="8015287" cy="485775"/>
          </a:xfrm>
        </p:spPr>
        <p:txBody>
          <a:bodyPr/>
          <a:lstStyle/>
          <a:p>
            <a:r>
              <a:rPr lang="en-US"/>
              <a:t>Objectives of Surveys</a:t>
            </a:r>
          </a:p>
        </p:txBody>
      </p:sp>
      <p:sp>
        <p:nvSpPr>
          <p:cNvPr id="12291" name="Rectangle 3"/>
          <p:cNvSpPr>
            <a:spLocks noGrp="1" noChangeArrowheads="1"/>
          </p:cNvSpPr>
          <p:nvPr>
            <p:ph type="body" idx="1"/>
          </p:nvPr>
        </p:nvSpPr>
        <p:spPr>
          <a:xfrm>
            <a:off x="467544" y="1484784"/>
            <a:ext cx="7990656" cy="5373216"/>
          </a:xfrm>
        </p:spPr>
        <p:txBody>
          <a:bodyPr/>
          <a:lstStyle/>
          <a:p>
            <a:r>
              <a:rPr lang="en-US" b="1" dirty="0">
                <a:cs typeface="Times New Roman" pitchFamily="18" charset="0"/>
              </a:rPr>
              <a:t>Description</a:t>
            </a:r>
            <a:r>
              <a:rPr lang="en-US" dirty="0">
                <a:cs typeface="Times New Roman" pitchFamily="18" charset="0"/>
              </a:rPr>
              <a:t>: Attempt to make descriptive assertions about a population of interest.</a:t>
            </a:r>
            <a:r>
              <a:rPr lang="en-US" dirty="0"/>
              <a:t> </a:t>
            </a:r>
          </a:p>
          <a:p>
            <a:r>
              <a:rPr lang="en-US" b="1" dirty="0">
                <a:cs typeface="Times New Roman" pitchFamily="18" charset="0"/>
              </a:rPr>
              <a:t>Explanation</a:t>
            </a:r>
            <a:r>
              <a:rPr lang="en-US" dirty="0">
                <a:cs typeface="Times New Roman" pitchFamily="18" charset="0"/>
              </a:rPr>
              <a:t>: Attempt to prove or disprove an explanatory assertion. This could involve making links between variables (causal inferences).</a:t>
            </a:r>
            <a:r>
              <a:rPr lang="en-US" dirty="0"/>
              <a:t> </a:t>
            </a:r>
          </a:p>
          <a:p>
            <a:r>
              <a:rPr lang="en-US" b="1" dirty="0">
                <a:cs typeface="Times New Roman" pitchFamily="18" charset="0"/>
              </a:rPr>
              <a:t>Discovery</a:t>
            </a:r>
            <a:r>
              <a:rPr lang="en-US" dirty="0">
                <a:cs typeface="Times New Roman" pitchFamily="18" charset="0"/>
              </a:rPr>
              <a:t>: Attempt to reveal relationships that are unknown to researchers.</a:t>
            </a:r>
            <a:r>
              <a:rPr lang="en-US" dirty="0"/>
              <a:t> </a:t>
            </a:r>
          </a:p>
        </p:txBody>
      </p:sp>
      <p:sp>
        <p:nvSpPr>
          <p:cNvPr id="12292" name="Rectangle 4"/>
          <p:cNvSpPr>
            <a:spLocks noChangeArrowheads="1"/>
          </p:cNvSpPr>
          <p:nvPr/>
        </p:nvSpPr>
        <p:spPr bwMode="auto">
          <a:xfrm>
            <a:off x="685800" y="5638800"/>
            <a:ext cx="7772400" cy="914400"/>
          </a:xfrm>
          <a:prstGeom prst="rect">
            <a:avLst/>
          </a:prstGeom>
          <a:noFill/>
          <a:ln w="9525">
            <a:noFill/>
            <a:miter lim="800000"/>
            <a:headEnd/>
            <a:tailEnd/>
          </a:ln>
          <a:effectLst/>
        </p:spPr>
        <p:txBody>
          <a:bodyPr lIns="92075" tIns="46038" rIns="92075" bIns="46038"/>
          <a:lstStyle/>
          <a:p>
            <a:pPr eaLnBrk="1" hangingPunct="1"/>
            <a:endParaRPr kumimoji="1" lang="en-US" sz="2000">
              <a:latin typeface="Times New Roman" pitchFamily="18" charset="0"/>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Advantages to web-based research</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The costs in terms of both time and money for publishing a survey on the web are low compared with costs associated with conventional surveying methods (Watt, 1999; </a:t>
            </a:r>
            <a:r>
              <a:rPr lang="fi-FI" dirty="0" smtClean="0"/>
              <a:t>Witmer, Colman, and Katzman, 1999 </a:t>
            </a:r>
            <a:r>
              <a:rPr lang="en-GB" dirty="0" smtClean="0"/>
              <a:t>Wright, 2005;).</a:t>
            </a:r>
          </a:p>
          <a:p>
            <a:r>
              <a:rPr lang="en-GB" dirty="0" smtClean="0"/>
              <a:t>The data entry state is eliminated for the survey administrator, and software can ensure that the data acquired from participants is free from common entry errors (Henning, 2009).</a:t>
            </a:r>
          </a:p>
          <a:p>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lstStyle/>
          <a:p>
            <a:pPr marL="324000">
              <a:spcBef>
                <a:spcPts val="0"/>
              </a:spcBef>
            </a:pPr>
            <a:r>
              <a:rPr lang="en-GB" sz="2800" dirty="0" smtClean="0"/>
              <a:t>Online surveys can interactively provided participants with customised feedback (Schmidt, 1997).</a:t>
            </a:r>
          </a:p>
          <a:p>
            <a:pPr marL="324000">
              <a:spcBef>
                <a:spcPts val="0"/>
              </a:spcBef>
            </a:pPr>
            <a:r>
              <a:rPr lang="en-GB" sz="2800" dirty="0" smtClean="0"/>
              <a:t>Access to a wider range of participants than a lab study usually allows (Wright, 2005).</a:t>
            </a:r>
          </a:p>
          <a:p>
            <a:pPr marL="324000">
              <a:spcBef>
                <a:spcPts val="0"/>
              </a:spcBef>
            </a:pPr>
            <a:r>
              <a:rPr lang="en-GB" sz="2800" dirty="0" smtClean="0"/>
              <a:t>The data are automatically transcribed, which </a:t>
            </a:r>
            <a:r>
              <a:rPr lang="fr-FR" sz="2800" dirty="0" err="1" smtClean="0"/>
              <a:t>suits</a:t>
            </a:r>
            <a:r>
              <a:rPr lang="fr-FR" sz="2800" dirty="0" smtClean="0"/>
              <a:t> </a:t>
            </a:r>
            <a:r>
              <a:rPr lang="fr-FR" sz="2800" dirty="0" err="1" smtClean="0"/>
              <a:t>some</a:t>
            </a:r>
            <a:r>
              <a:rPr lang="fr-FR" sz="2800" dirty="0" smtClean="0"/>
              <a:t> </a:t>
            </a:r>
            <a:r>
              <a:rPr lang="fr-FR" sz="2800" dirty="0" err="1" smtClean="0"/>
              <a:t>particular</a:t>
            </a:r>
            <a:r>
              <a:rPr lang="fr-FR" sz="2800" dirty="0" smtClean="0"/>
              <a:t> </a:t>
            </a:r>
            <a:r>
              <a:rPr lang="fr-FR" sz="2800" dirty="0" err="1" smtClean="0"/>
              <a:t>methodologies</a:t>
            </a:r>
            <a:r>
              <a:rPr lang="fr-FR" sz="2800" dirty="0" smtClean="0"/>
              <a:t> (e.g., </a:t>
            </a:r>
            <a:r>
              <a:rPr lang="fr-FR" sz="2800" dirty="0" err="1" smtClean="0"/>
              <a:t>interpretive</a:t>
            </a:r>
            <a:r>
              <a:rPr lang="fr-FR" sz="2800" dirty="0" smtClean="0"/>
              <a:t> </a:t>
            </a:r>
            <a:r>
              <a:rPr lang="en-GB" sz="2800" dirty="0" smtClean="0"/>
              <a:t>psychological analysis, discourse analysis) (Wood, Griffiths and </a:t>
            </a:r>
            <a:r>
              <a:rPr lang="en-GB" sz="2800" dirty="0" err="1" smtClean="0"/>
              <a:t>Eatough</a:t>
            </a:r>
            <a:r>
              <a:rPr lang="en-GB" sz="2800" dirty="0" smtClean="0"/>
              <a:t>, 2004). </a:t>
            </a:r>
          </a:p>
          <a:p>
            <a:endParaRPr lang="en-GB" sz="2800" dirty="0" smtClean="0"/>
          </a:p>
          <a:p>
            <a:endParaRPr lang="en-GB" dirty="0"/>
          </a:p>
        </p:txBody>
      </p:sp>
    </p:spTree>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Research does not have to be centred around one geographical location, as long as they have access to the Internet, and this makes international collaborations much more </a:t>
            </a:r>
            <a:r>
              <a:rPr lang="en-GB" dirty="0" err="1" smtClean="0"/>
              <a:t>practicla</a:t>
            </a:r>
            <a:r>
              <a:rPr lang="en-GB" dirty="0" smtClean="0"/>
              <a:t> (Wood, Griffiths and </a:t>
            </a:r>
            <a:r>
              <a:rPr lang="en-GB" dirty="0" err="1" smtClean="0"/>
              <a:t>Eatough</a:t>
            </a:r>
            <a:r>
              <a:rPr lang="en-GB" dirty="0" smtClean="0"/>
              <a:t>, 2004). </a:t>
            </a:r>
          </a:p>
          <a:p>
            <a:r>
              <a:rPr lang="en-GB" dirty="0" smtClean="0"/>
              <a:t>The researcher needs to have little understanding of web design as various forms of easy to use web design software become available (ibid).</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Disadvantages</a:t>
            </a:r>
            <a:endParaRPr lang="en-GB" dirty="0"/>
          </a:p>
        </p:txBody>
      </p:sp>
      <p:sp>
        <p:nvSpPr>
          <p:cNvPr id="3" name="Content Placeholder 2"/>
          <p:cNvSpPr>
            <a:spLocks noGrp="1"/>
          </p:cNvSpPr>
          <p:nvPr>
            <p:ph idx="1"/>
          </p:nvPr>
        </p:nvSpPr>
        <p:spPr>
          <a:xfrm>
            <a:off x="467544" y="1556792"/>
            <a:ext cx="8208912" cy="4539208"/>
          </a:xfrm>
        </p:spPr>
        <p:txBody>
          <a:bodyPr/>
          <a:lstStyle/>
          <a:p>
            <a:pPr>
              <a:spcBef>
                <a:spcPts val="0"/>
              </a:spcBef>
            </a:pPr>
            <a:r>
              <a:rPr lang="en-GB" dirty="0" smtClean="0"/>
              <a:t>Low control by the researcher </a:t>
            </a:r>
            <a:r>
              <a:rPr lang="en-GB" dirty="0" err="1" smtClean="0"/>
              <a:t>eg</a:t>
            </a:r>
            <a:r>
              <a:rPr lang="en-GB" dirty="0" smtClean="0"/>
              <a:t> when conducting internet research, researcher is unavailable to answer questions, deal with concerns or troubleshoot problems (</a:t>
            </a:r>
            <a:r>
              <a:rPr lang="en-GB" dirty="0" err="1" smtClean="0"/>
              <a:t>Schonlau</a:t>
            </a:r>
            <a:r>
              <a:rPr lang="en-GB" dirty="0" smtClean="0"/>
              <a:t> et al,2009) .</a:t>
            </a:r>
          </a:p>
          <a:p>
            <a:pPr>
              <a:spcBef>
                <a:spcPts val="0"/>
              </a:spcBef>
            </a:pPr>
            <a:r>
              <a:rPr lang="en-GB" dirty="0" smtClean="0"/>
              <a:t>Potential for missing data (</a:t>
            </a:r>
            <a:r>
              <a:rPr lang="en-GB" dirty="0" err="1" smtClean="0"/>
              <a:t>Fricket</a:t>
            </a:r>
            <a:r>
              <a:rPr lang="en-GB" dirty="0" smtClean="0"/>
              <a:t> et al, 2005).</a:t>
            </a:r>
          </a:p>
          <a:p>
            <a:pPr>
              <a:spcBef>
                <a:spcPts val="0"/>
              </a:spcBef>
            </a:pPr>
            <a:r>
              <a:rPr lang="en-GB" dirty="0" smtClean="0"/>
              <a:t>Unacceptable responses (ibid).</a:t>
            </a:r>
          </a:p>
          <a:p>
            <a:pPr>
              <a:spcBef>
                <a:spcPts val="0"/>
              </a:spcBef>
            </a:pPr>
            <a:r>
              <a:rPr lang="en-GB" dirty="0" smtClean="0"/>
              <a:t>Duplicate or multiple submissions (Wood, Griffiths and </a:t>
            </a:r>
            <a:r>
              <a:rPr lang="en-GB" dirty="0" err="1" smtClean="0"/>
              <a:t>Eatough</a:t>
            </a:r>
            <a:r>
              <a:rPr lang="en-GB" dirty="0" smtClean="0"/>
              <a:t>, 2004).</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Internet gambling</a:t>
            </a:r>
            <a:endParaRPr lang="en-GB" dirty="0"/>
          </a:p>
        </p:txBody>
      </p:sp>
      <p:sp>
        <p:nvSpPr>
          <p:cNvPr id="3" name="Content Placeholder 2"/>
          <p:cNvSpPr>
            <a:spLocks noGrp="1"/>
          </p:cNvSpPr>
          <p:nvPr>
            <p:ph idx="1"/>
          </p:nvPr>
        </p:nvSpPr>
        <p:spPr>
          <a:xfrm>
            <a:off x="323528" y="1600200"/>
            <a:ext cx="8820472" cy="4757758"/>
          </a:xfrm>
        </p:spPr>
        <p:txBody>
          <a:bodyPr>
            <a:noAutofit/>
          </a:bodyPr>
          <a:lstStyle/>
          <a:p>
            <a:pPr>
              <a:spcBef>
                <a:spcPts val="0"/>
              </a:spcBef>
            </a:pPr>
            <a:r>
              <a:rPr lang="en-GB" sz="2800" dirty="0" smtClean="0"/>
              <a:t>Is usually accessible to Internet gamblers and they are usually proficient in using it</a:t>
            </a:r>
          </a:p>
          <a:p>
            <a:pPr>
              <a:spcBef>
                <a:spcPts val="0"/>
              </a:spcBef>
            </a:pPr>
            <a:r>
              <a:rPr lang="en-GB" sz="2800" dirty="0" smtClean="0"/>
              <a:t>Allows for studies to be administered to large scale samples quickly and efficiently</a:t>
            </a:r>
          </a:p>
          <a:p>
            <a:pPr>
              <a:spcBef>
                <a:spcPts val="0"/>
              </a:spcBef>
            </a:pPr>
            <a:r>
              <a:rPr lang="en-GB" sz="2800" dirty="0" smtClean="0"/>
              <a:t>Can facilitate automated data inputting allowing large scale samples to be administered at a fraction of the cost of “pen and paper” equivalents</a:t>
            </a:r>
          </a:p>
          <a:p>
            <a:pPr>
              <a:spcBef>
                <a:spcPts val="0"/>
              </a:spcBef>
            </a:pPr>
            <a:r>
              <a:rPr lang="en-GB" sz="2800" dirty="0" smtClean="0"/>
              <a:t>Has a </a:t>
            </a:r>
            <a:r>
              <a:rPr lang="en-GB" sz="2800" dirty="0" err="1" smtClean="0"/>
              <a:t>disinhibiting</a:t>
            </a:r>
            <a:r>
              <a:rPr lang="en-GB" sz="2800" dirty="0" smtClean="0"/>
              <a:t> effect on users and reduces social desirability; this may lead to increased levels of honesty (and therefore higher validity in the case of self-report)</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fontScale="85000" lnSpcReduction="20000"/>
          </a:bodyPr>
          <a:lstStyle/>
          <a:p>
            <a:r>
              <a:rPr lang="en-GB" sz="3200" dirty="0" smtClean="0"/>
              <a:t>Has a potentially global pool of participants;  therefore, researchers are able to study extreme and uncommon behaviours as well as make </a:t>
            </a:r>
            <a:r>
              <a:rPr lang="en-GB" sz="3200" dirty="0" err="1" smtClean="0"/>
              <a:t>crosscultural</a:t>
            </a:r>
            <a:r>
              <a:rPr lang="en-GB" sz="3200" dirty="0" smtClean="0"/>
              <a:t> comparisons</a:t>
            </a:r>
          </a:p>
          <a:p>
            <a:r>
              <a:rPr lang="en-GB" sz="3200" dirty="0" smtClean="0"/>
              <a:t>Provides access to “socially unskilled” individuals who may not have taken part in the research if it was offline</a:t>
            </a:r>
          </a:p>
          <a:p>
            <a:r>
              <a:rPr lang="en-GB" sz="3200" dirty="0" smtClean="0"/>
              <a:t>Can aid participant recruitment through advertising on various bulletin boards and web sites</a:t>
            </a:r>
          </a:p>
          <a:p>
            <a:r>
              <a:rPr lang="en-GB" sz="3200" dirty="0" smtClean="0"/>
              <a:t>Wood and Griffiths, 2004</a:t>
            </a:r>
          </a:p>
          <a:p>
            <a:endParaRPr lang="en-GB"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Online survey distribution</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Common methods for disseminating surveys are embedded in the survey in an email message or including the necessary URL in an email message.</a:t>
            </a:r>
          </a:p>
          <a:p>
            <a:r>
              <a:rPr lang="en-GB" dirty="0" smtClean="0"/>
              <a:t>If your study is posted in a research website you will get some traffic just from random visitors.  These sites frequently report up-to-date statistics on visitors to the site.</a:t>
            </a:r>
          </a:p>
          <a:p>
            <a:r>
              <a:rPr lang="en-GB" dirty="0" smtClean="0"/>
              <a:t>It is not uncommon to email notices to relevant listserv, though it is advisable to check on the </a:t>
            </a:r>
            <a:r>
              <a:rPr lang="en-GB" dirty="0" err="1" smtClean="0"/>
              <a:t>listserv’s</a:t>
            </a:r>
            <a:r>
              <a:rPr lang="en-GB" dirty="0" smtClean="0"/>
              <a:t> policy or check with the moderator first.</a:t>
            </a:r>
            <a:endParaRPr lang="en-GB"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Participants</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Participation</a:t>
            </a:r>
          </a:p>
          <a:p>
            <a:r>
              <a:rPr lang="en-GB" dirty="0" smtClean="0"/>
              <a:t>Willingness</a:t>
            </a:r>
          </a:p>
          <a:p>
            <a:r>
              <a:rPr lang="en-GB" dirty="0" smtClean="0"/>
              <a:t>Students</a:t>
            </a:r>
          </a:p>
          <a:p>
            <a:r>
              <a:rPr lang="en-GB" dirty="0" smtClean="0"/>
              <a:t>Comfort of own ‘home’, own pace, convenient time</a:t>
            </a:r>
          </a:p>
          <a:p>
            <a:r>
              <a:rPr lang="en-GB" dirty="0" smtClean="0"/>
              <a:t>Publication</a:t>
            </a:r>
          </a:p>
          <a:p>
            <a:r>
              <a:rPr lang="en-GB" dirty="0" smtClean="0"/>
              <a:t>Please forward this link on </a:t>
            </a:r>
          </a:p>
          <a:p>
            <a:r>
              <a:rPr lang="en-GB" dirty="0" smtClean="0"/>
              <a:t>Speed and efficient of online research means that the study can obtain large and diverse samples</a:t>
            </a:r>
          </a:p>
          <a:p>
            <a:endParaRPr lang="en-GB" dirty="0" smtClean="0"/>
          </a:p>
          <a:p>
            <a:endParaRPr lang="en-GB" dirty="0" smtClean="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srcRect/>
          <a:stretch>
            <a:fillRect/>
          </a:stretch>
        </p:blipFill>
        <p:spPr bwMode="auto">
          <a:xfrm>
            <a:off x="0" y="0"/>
            <a:ext cx="10972800" cy="822960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cstate="print"/>
          <a:srcRect/>
          <a:stretch>
            <a:fillRect/>
          </a:stretch>
        </p:blipFill>
        <p:spPr bwMode="auto">
          <a:xfrm>
            <a:off x="0" y="0"/>
            <a:ext cx="10972800" cy="822960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cstate="print"/>
          <a:srcRect/>
          <a:stretch>
            <a:fillRect/>
          </a:stretch>
        </p:blipFill>
        <p:spPr bwMode="auto">
          <a:xfrm>
            <a:off x="0" y="0"/>
            <a:ext cx="10972800" cy="822960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cstate="print"/>
          <a:srcRect/>
          <a:stretch>
            <a:fillRect/>
          </a:stretch>
        </p:blipFill>
        <p:spPr bwMode="auto">
          <a:xfrm>
            <a:off x="0" y="0"/>
            <a:ext cx="10972800" cy="822960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0" y="0"/>
            <a:ext cx="10972800" cy="822960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There are definite cost advantages to internet distribution rather than other methods </a:t>
            </a:r>
            <a:r>
              <a:rPr lang="en-GB" dirty="0" err="1" smtClean="0"/>
              <a:t>eg</a:t>
            </a:r>
            <a:r>
              <a:rPr lang="en-GB" dirty="0" smtClean="0"/>
              <a:t> saving on postage and copying, saving on interviewer costs).</a:t>
            </a:r>
          </a:p>
          <a:p>
            <a:r>
              <a:rPr lang="en-GB" dirty="0" smtClean="0"/>
              <a:t>Advantages must be tempered with the disadvantages of the non-coverage problem and reduced response rates to internet instruments.</a:t>
            </a:r>
          </a:p>
          <a:p>
            <a:r>
              <a:rPr lang="en-GB" dirty="0" smtClean="0"/>
              <a:t>More online users but the sample is ‘probably’ not representative of the general public.</a:t>
            </a:r>
            <a:endParaRPr lang="en-GB"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Advantages for certain groups</a:t>
            </a:r>
            <a:endParaRPr lang="en-GB" dirty="0"/>
          </a:p>
        </p:txBody>
      </p:sp>
      <p:sp>
        <p:nvSpPr>
          <p:cNvPr id="3" name="Content Placeholder 2"/>
          <p:cNvSpPr>
            <a:spLocks noGrp="1"/>
          </p:cNvSpPr>
          <p:nvPr>
            <p:ph idx="1"/>
          </p:nvPr>
        </p:nvSpPr>
        <p:spPr/>
        <p:txBody>
          <a:bodyPr/>
          <a:lstStyle/>
          <a:p>
            <a:r>
              <a:rPr lang="en-GB" dirty="0" smtClean="0"/>
              <a:t>Online gamblers have access to Internet</a:t>
            </a:r>
          </a:p>
          <a:p>
            <a:r>
              <a:rPr lang="en-GB" dirty="0" smtClean="0"/>
              <a:t>Online gamblers proficient at using it</a:t>
            </a:r>
          </a:p>
          <a:p>
            <a:r>
              <a:rPr lang="en-GB" dirty="0" smtClean="0"/>
              <a:t>Requires good faith based on the researcher (you) treating them and their community with respect</a:t>
            </a:r>
          </a:p>
          <a:p>
            <a:r>
              <a:rPr lang="en-GB" dirty="0" smtClean="0"/>
              <a:t>Explain research in detail</a:t>
            </a:r>
          </a:p>
          <a:p>
            <a:pPr>
              <a:buNone/>
            </a:pPr>
            <a:endParaRPr lang="en-GB" dirty="0" smtClean="0"/>
          </a:p>
          <a:p>
            <a:endParaRPr lang="en-GB"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t>Online Demography</a:t>
            </a:r>
            <a:br>
              <a:rPr lang="en-GB" dirty="0" smtClean="0"/>
            </a:br>
            <a:endParaRPr lang="en-GB" dirty="0"/>
          </a:p>
        </p:txBody>
      </p:sp>
      <p:sp>
        <p:nvSpPr>
          <p:cNvPr id="3" name="Content Placeholder 2"/>
          <p:cNvSpPr>
            <a:spLocks noGrp="1"/>
          </p:cNvSpPr>
          <p:nvPr>
            <p:ph idx="1"/>
          </p:nvPr>
        </p:nvSpPr>
        <p:spPr>
          <a:xfrm>
            <a:off x="571472" y="1643050"/>
            <a:ext cx="8153400" cy="4495800"/>
          </a:xfrm>
        </p:spPr>
        <p:txBody>
          <a:bodyPr>
            <a:normAutofit fontScale="85000" lnSpcReduction="10000"/>
          </a:bodyPr>
          <a:lstStyle/>
          <a:p>
            <a:r>
              <a:rPr lang="en-GB" dirty="0" smtClean="0"/>
              <a:t>Some studies show that those who participate in online surveys may be more experienced, more intense internet users and have stronger internet skills sets than those who do not participate in the survey (Kehoe and </a:t>
            </a:r>
            <a:r>
              <a:rPr lang="en-GB" dirty="0" err="1" smtClean="0"/>
              <a:t>Pitkow</a:t>
            </a:r>
            <a:r>
              <a:rPr lang="en-GB" dirty="0" smtClean="0"/>
              <a:t>, 1997).</a:t>
            </a:r>
          </a:p>
          <a:p>
            <a:r>
              <a:rPr lang="en-GB" dirty="0" smtClean="0"/>
              <a:t>They may be predominately male, younger and from households with fairly high incomes (</a:t>
            </a:r>
            <a:r>
              <a:rPr lang="en-GB" dirty="0" err="1" smtClean="0"/>
              <a:t>Sheeham</a:t>
            </a:r>
            <a:r>
              <a:rPr lang="en-GB" dirty="0" smtClean="0"/>
              <a:t> and Hoy; </a:t>
            </a:r>
            <a:r>
              <a:rPr lang="en-GB" dirty="0" err="1" smtClean="0"/>
              <a:t>Sohn</a:t>
            </a:r>
            <a:r>
              <a:rPr lang="en-GB" dirty="0" smtClean="0"/>
              <a:t>, 2001); or consist of more whites, less African Americans and Hispanics than the general population (Witte et al, 2000).</a:t>
            </a:r>
            <a:endParaRPr lang="en-GB"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a:xfrm>
            <a:off x="467544" y="1556792"/>
            <a:ext cx="8062664" cy="4876800"/>
          </a:xfrm>
        </p:spPr>
        <p:txBody>
          <a:bodyPr>
            <a:normAutofit fontScale="77500" lnSpcReduction="20000"/>
          </a:bodyPr>
          <a:lstStyle/>
          <a:p>
            <a:r>
              <a:rPr lang="en-GB" dirty="0" smtClean="0"/>
              <a:t>Recent surveys geared towards examining the demography of the digital divide show that the gap between the number of men and women users has disappeared (NUA, 2001).</a:t>
            </a:r>
          </a:p>
          <a:p>
            <a:r>
              <a:rPr lang="en-GB" dirty="0" smtClean="0"/>
              <a:t>Economics, age and ethnicity as percentages of the total population continued to have significant gaps although all ages and ethnic groups are now online (NUA, 2001).</a:t>
            </a:r>
          </a:p>
          <a:p>
            <a:r>
              <a:rPr lang="en-GB" dirty="0" err="1" smtClean="0"/>
              <a:t>Yun</a:t>
            </a:r>
            <a:r>
              <a:rPr lang="en-GB" dirty="0" smtClean="0"/>
              <a:t> and Trumbo (2000) found that those who return electronic surveys tended to have high connectedness with their profession, more education, greater number of contact with other colleagues, a greater volume of email use and more task-related email than those who completed the paper survey.</a:t>
            </a:r>
          </a:p>
          <a:p>
            <a:endParaRPr lang="en-GB" dirty="0" smtClean="0"/>
          </a:p>
          <a:p>
            <a:endParaRPr lang="en-GB"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Internet demographics</a:t>
            </a:r>
            <a:endParaRPr lang="en-GB" dirty="0"/>
          </a:p>
        </p:txBody>
      </p:sp>
      <p:pic>
        <p:nvPicPr>
          <p:cNvPr id="1026" name="Picture 2"/>
          <p:cNvPicPr>
            <a:picLocks noGrp="1" noChangeAspect="1" noChangeArrowheads="1"/>
          </p:cNvPicPr>
          <p:nvPr>
            <p:ph idx="1"/>
          </p:nvPr>
        </p:nvPicPr>
        <p:blipFill>
          <a:blip r:embed="rId3" cstate="print"/>
          <a:srcRect l="15137" t="24685" r="28467" b="38565"/>
          <a:stretch>
            <a:fillRect/>
          </a:stretch>
        </p:blipFill>
        <p:spPr bwMode="auto">
          <a:xfrm>
            <a:off x="467544" y="2204864"/>
            <a:ext cx="8280920" cy="3384376"/>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http://raceonline2012.org/sites/default/files/resources/emarketer_trends.pdf</a:t>
            </a:r>
            <a:endParaRPr lang="en-GB" dirty="0"/>
          </a:p>
        </p:txBody>
      </p:sp>
      <p:sp>
        <p:nvSpPr>
          <p:cNvPr id="3" name="Content Placeholder 2"/>
          <p:cNvSpPr>
            <a:spLocks noGrp="1"/>
          </p:cNvSpPr>
          <p:nvPr>
            <p:ph idx="1"/>
          </p:nvPr>
        </p:nvSpPr>
        <p:spPr/>
        <p:txBody>
          <a:bodyPr/>
          <a:lstStyle/>
          <a:p>
            <a:endParaRPr lang="en-GB" dirty="0"/>
          </a:p>
        </p:txBody>
      </p:sp>
    </p:spTree>
  </p:cSld>
  <p:clrMapOvr>
    <a:masterClrMapping/>
  </p:clrMapOvr>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Male-Female Gender Ratio on Major Social Networks</a:t>
            </a:r>
            <a:endParaRPr lang="en-GB" dirty="0"/>
          </a:p>
        </p:txBody>
      </p:sp>
      <p:pic>
        <p:nvPicPr>
          <p:cNvPr id="2050" name="Picture 2"/>
          <p:cNvPicPr>
            <a:picLocks noGrp="1" noChangeAspect="1" noChangeArrowheads="1"/>
          </p:cNvPicPr>
          <p:nvPr>
            <p:ph idx="1"/>
          </p:nvPr>
        </p:nvPicPr>
        <p:blipFill>
          <a:blip r:embed="rId2" cstate="print"/>
          <a:srcRect t="15935" r="50000" b="12316"/>
          <a:stretch>
            <a:fillRect/>
          </a:stretch>
        </p:blipFill>
        <p:spPr bwMode="auto">
          <a:xfrm>
            <a:off x="1331640" y="1988840"/>
            <a:ext cx="6408712" cy="4365104"/>
          </a:xfrm>
          <a:prstGeom prst="rect">
            <a:avLst/>
          </a:prstGeom>
          <a:noFill/>
          <a:ln w="9525">
            <a:noFill/>
            <a:miter lim="800000"/>
            <a:headEnd/>
            <a:tailEnd/>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UK</a:t>
            </a:r>
            <a:endParaRPr lang="en-GB" dirty="0"/>
          </a:p>
        </p:txBody>
      </p:sp>
      <p:pic>
        <p:nvPicPr>
          <p:cNvPr id="3074" name="Picture 2"/>
          <p:cNvPicPr>
            <a:picLocks noGrp="1" noChangeAspect="1" noChangeArrowheads="1"/>
          </p:cNvPicPr>
          <p:nvPr>
            <p:ph idx="1"/>
          </p:nvPr>
        </p:nvPicPr>
        <p:blipFill>
          <a:blip r:embed="rId2" cstate="print"/>
          <a:srcRect t="15935" r="45898" b="10566"/>
          <a:stretch>
            <a:fillRect/>
          </a:stretch>
        </p:blipFill>
        <p:spPr bwMode="auto">
          <a:xfrm>
            <a:off x="1187624" y="1844824"/>
            <a:ext cx="7056784" cy="4176464"/>
          </a:xfrm>
          <a:prstGeom prst="rect">
            <a:avLst/>
          </a:prstGeom>
          <a:noFill/>
          <a:ln w="9525">
            <a:noFill/>
            <a:miter lim="800000"/>
            <a:headEnd/>
            <a:tailEnd/>
          </a:ln>
        </p:spPr>
      </p:pic>
    </p:spTree>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Profiles</a:t>
            </a:r>
            <a:endParaRPr lang="en-GB" dirty="0"/>
          </a:p>
        </p:txBody>
      </p:sp>
      <p:sp>
        <p:nvSpPr>
          <p:cNvPr id="3" name="Content Placeholder 2"/>
          <p:cNvSpPr>
            <a:spLocks noGrp="1"/>
          </p:cNvSpPr>
          <p:nvPr>
            <p:ph idx="1"/>
          </p:nvPr>
        </p:nvSpPr>
        <p:spPr>
          <a:xfrm>
            <a:off x="323528" y="1340768"/>
            <a:ext cx="8424936" cy="4114800"/>
          </a:xfrm>
        </p:spPr>
        <p:txBody>
          <a:bodyPr/>
          <a:lstStyle/>
          <a:p>
            <a:pPr>
              <a:spcBef>
                <a:spcPts val="0"/>
              </a:spcBef>
            </a:pPr>
            <a:r>
              <a:rPr lang="en-GB" dirty="0" smtClean="0"/>
              <a:t>Bingo players - females 40-50 years old</a:t>
            </a:r>
          </a:p>
          <a:p>
            <a:pPr>
              <a:spcBef>
                <a:spcPts val="0"/>
              </a:spcBef>
            </a:pPr>
            <a:r>
              <a:rPr lang="en-GB" dirty="0" smtClean="0"/>
              <a:t>Online sports betters - 77% are male, tend to be single, 25-34 years old, college educated, and with incomes between $40,000 and $80,000 per year</a:t>
            </a:r>
          </a:p>
          <a:p>
            <a:pPr>
              <a:spcBef>
                <a:spcPts val="0"/>
              </a:spcBef>
            </a:pPr>
            <a:r>
              <a:rPr lang="en-GB" dirty="0" smtClean="0"/>
              <a:t>Internet gamblers - 74% are male and that they are among the youngest, highest income, highest education group on the internet.  Technologically advanced, early adopters, and heavy wireless users.</a:t>
            </a:r>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Zhang (2000) found that internet survey respondents had a higher self-perceived ability to user the internet, used the internet more often, were 7 years younger in mean age, but did not differ significantly in year of internet experience, internet access or gender from those who responded using fax or postal mail.</a:t>
            </a:r>
          </a:p>
          <a:p>
            <a:r>
              <a:rPr lang="en-GB" dirty="0" smtClean="0"/>
              <a:t>In summary, whether or not the internet access will ever be universal remains speculation (</a:t>
            </a:r>
            <a:r>
              <a:rPr lang="en-GB" dirty="0" err="1" smtClean="0"/>
              <a:t>Couper</a:t>
            </a:r>
            <a:r>
              <a:rPr lang="en-GB" dirty="0" smtClean="0"/>
              <a:t>, 2000).</a:t>
            </a:r>
          </a:p>
          <a:p>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The online population is not reflective of the offline population distribution and it is changing continually.  To infer for a general population based on a sample drawn from an online population is not as yet possible and will not be possible until the online and offline populations reflect each other.  In the meantime, it is suggested that marketing and promotion techniques may mitigate demographic differences, at least in some characteristics other than gender (Kehoe and </a:t>
            </a:r>
            <a:r>
              <a:rPr lang="en-GB" dirty="0" err="1" smtClean="0"/>
              <a:t>Pitkow</a:t>
            </a:r>
            <a:r>
              <a:rPr lang="en-GB" dirty="0" smtClean="0"/>
              <a:t>, 1996).</a:t>
            </a:r>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Online storage</a:t>
            </a:r>
            <a:endParaRPr lang="en-GB" dirty="0"/>
          </a:p>
        </p:txBody>
      </p:sp>
      <p:sp>
        <p:nvSpPr>
          <p:cNvPr id="3" name="Content Placeholder 2"/>
          <p:cNvSpPr>
            <a:spLocks noGrp="1"/>
          </p:cNvSpPr>
          <p:nvPr>
            <p:ph idx="1"/>
          </p:nvPr>
        </p:nvSpPr>
        <p:spPr/>
        <p:txBody>
          <a:bodyPr/>
          <a:lstStyle/>
          <a:p>
            <a:r>
              <a:rPr lang="en-GB" dirty="0" smtClean="0"/>
              <a:t>Advantages</a:t>
            </a:r>
          </a:p>
          <a:p>
            <a:pPr lvl="1"/>
            <a:r>
              <a:rPr lang="en-GB" dirty="0" smtClean="0"/>
              <a:t>Centralises your data collection instrument and storage, eliminating the loading and troubleshooting of problems on multiple machines.</a:t>
            </a:r>
          </a:p>
          <a:p>
            <a:pPr lvl="1"/>
            <a:r>
              <a:rPr lang="en-GB" dirty="0" smtClean="0"/>
              <a:t>Simplifies data collection if the same study is being conducted at multiple locations (such as other institutions).</a:t>
            </a:r>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lstStyle/>
          <a:p>
            <a:r>
              <a:rPr lang="en-GB" dirty="0" smtClean="0"/>
              <a:t>Disadvantages</a:t>
            </a:r>
          </a:p>
          <a:p>
            <a:pPr lvl="1"/>
            <a:r>
              <a:rPr lang="en-GB" dirty="0" smtClean="0"/>
              <a:t>Includes the possibility of server malfunctions (</a:t>
            </a:r>
            <a:r>
              <a:rPr lang="en-GB" dirty="0" err="1" smtClean="0"/>
              <a:t>eg</a:t>
            </a:r>
            <a:r>
              <a:rPr lang="en-GB" dirty="0" smtClean="0"/>
              <a:t> if the server goes down, its a global data collections problem rather than a localised problems) and a lack of control should server problems occur</a:t>
            </a:r>
            <a:endParaRPr lang="en-GB"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Response rates</a:t>
            </a:r>
            <a:endParaRPr lang="en-GB" dirty="0"/>
          </a:p>
        </p:txBody>
      </p:sp>
      <p:sp>
        <p:nvSpPr>
          <p:cNvPr id="3" name="Content Placeholder 2"/>
          <p:cNvSpPr>
            <a:spLocks noGrp="1"/>
          </p:cNvSpPr>
          <p:nvPr>
            <p:ph idx="1"/>
          </p:nvPr>
        </p:nvSpPr>
        <p:spPr>
          <a:xfrm>
            <a:off x="323528" y="1628800"/>
            <a:ext cx="8496944" cy="4896544"/>
          </a:xfrm>
        </p:spPr>
        <p:txBody>
          <a:bodyPr>
            <a:normAutofit fontScale="77500" lnSpcReduction="20000"/>
          </a:bodyPr>
          <a:lstStyle/>
          <a:p>
            <a:r>
              <a:rPr lang="en-GB" dirty="0" smtClean="0"/>
              <a:t>Studies conducted have shown emailed (and email announced) surveys , show lower response rates than snail mail or telephone surveys (for a review, see Cook, Heath and Thompson, 2000).</a:t>
            </a:r>
          </a:p>
          <a:p>
            <a:r>
              <a:rPr lang="en-GB" dirty="0" smtClean="0"/>
              <a:t>One early study compared email to snail mail response rates and showed a drop in response rates between 1996 and 1998.</a:t>
            </a:r>
          </a:p>
          <a:p>
            <a:r>
              <a:rPr lang="en-GB" dirty="0" smtClean="0"/>
              <a:t>For both year, mail responses exceeded email responses but there was a more dramatic difference in 1998 than 1995 (</a:t>
            </a:r>
            <a:r>
              <a:rPr lang="en-GB" dirty="0" err="1" smtClean="0"/>
              <a:t>Bachamann</a:t>
            </a:r>
            <a:r>
              <a:rPr lang="en-GB" dirty="0" smtClean="0"/>
              <a:t>, </a:t>
            </a:r>
            <a:r>
              <a:rPr lang="en-GB" dirty="0" err="1" smtClean="0"/>
              <a:t>Elfrink</a:t>
            </a:r>
            <a:r>
              <a:rPr lang="en-GB" dirty="0" smtClean="0"/>
              <a:t> and </a:t>
            </a:r>
            <a:r>
              <a:rPr lang="en-GB" dirty="0" err="1" smtClean="0"/>
              <a:t>Vazzana</a:t>
            </a:r>
            <a:r>
              <a:rPr lang="en-GB" dirty="0" smtClean="0"/>
              <a:t>, 2000).</a:t>
            </a:r>
          </a:p>
          <a:p>
            <a:r>
              <a:rPr lang="en-GB" dirty="0" smtClean="0"/>
              <a:t>It could be argued that the increased use of email for communication including junk mail helped lower the response rates.</a:t>
            </a:r>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Response rates </a:t>
            </a:r>
            <a:r>
              <a:rPr lang="en-GB" dirty="0" err="1" smtClean="0"/>
              <a:t>Yun</a:t>
            </a:r>
            <a:r>
              <a:rPr lang="en-GB" dirty="0" smtClean="0"/>
              <a:t> and Trumbo, 2000</a:t>
            </a:r>
            <a:endParaRPr lang="en-GB" dirty="0"/>
          </a:p>
        </p:txBody>
      </p:sp>
      <p:pic>
        <p:nvPicPr>
          <p:cNvPr id="4" name="Content Placeholder 3" descr="emailresponse.jpg"/>
          <p:cNvPicPr>
            <a:picLocks noGrp="1" noChangeAspect="1"/>
          </p:cNvPicPr>
          <p:nvPr>
            <p:ph idx="1"/>
          </p:nvPr>
        </p:nvPicPr>
        <p:blipFill>
          <a:blip r:embed="rId3" cstate="print"/>
          <a:stretch>
            <a:fillRect/>
          </a:stretch>
        </p:blipFill>
        <p:spPr>
          <a:xfrm>
            <a:off x="1983179" y="1981200"/>
            <a:ext cx="5177642" cy="4114800"/>
          </a:xfrm>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Hamilton, 2009</a:t>
            </a:r>
            <a:endParaRPr lang="en-GB" dirty="0"/>
          </a:p>
        </p:txBody>
      </p:sp>
      <p:pic>
        <p:nvPicPr>
          <p:cNvPr id="4098" name="Picture 2"/>
          <p:cNvPicPr>
            <a:picLocks noGrp="1" noChangeAspect="1" noChangeArrowheads="1"/>
          </p:cNvPicPr>
          <p:nvPr>
            <p:ph idx="1"/>
          </p:nvPr>
        </p:nvPicPr>
        <p:blipFill>
          <a:blip r:embed="rId3" cstate="print"/>
          <a:srcRect l="15137" t="35185" r="10010" b="35065"/>
          <a:stretch>
            <a:fillRect/>
          </a:stretch>
        </p:blipFill>
        <p:spPr bwMode="auto">
          <a:xfrm>
            <a:off x="611560" y="2276872"/>
            <a:ext cx="7848872" cy="3312368"/>
          </a:xfrm>
          <a:prstGeom prst="rect">
            <a:avLst/>
          </a:prstGeom>
          <a:noFill/>
          <a:ln w="9525">
            <a:noFill/>
            <a:miter lim="800000"/>
            <a:headEnd/>
            <a:tailEnd/>
          </a:ln>
        </p:spPr>
      </p:pic>
    </p:spTree>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Attrition to web-based research</a:t>
            </a:r>
            <a:endParaRPr lang="en-GB" dirty="0"/>
          </a:p>
        </p:txBody>
      </p:sp>
      <p:sp>
        <p:nvSpPr>
          <p:cNvPr id="3" name="Content Placeholder 2"/>
          <p:cNvSpPr>
            <a:spLocks noGrp="1"/>
          </p:cNvSpPr>
          <p:nvPr>
            <p:ph idx="1"/>
          </p:nvPr>
        </p:nvSpPr>
        <p:spPr>
          <a:xfrm>
            <a:off x="323528" y="1981200"/>
            <a:ext cx="8496944" cy="4114800"/>
          </a:xfrm>
        </p:spPr>
        <p:txBody>
          <a:bodyPr>
            <a:normAutofit fontScale="77500" lnSpcReduction="20000"/>
          </a:bodyPr>
          <a:lstStyle/>
          <a:p>
            <a:r>
              <a:rPr lang="en-GB" dirty="0" smtClean="0"/>
              <a:t>Related is the issue of the drop-out rate.  With no researcher watching and often little incentive, incompletion rates can be high (Diaz, 2002).</a:t>
            </a:r>
          </a:p>
          <a:p>
            <a:r>
              <a:rPr lang="en-GB" dirty="0" smtClean="0"/>
              <a:t>Who drops out is also a problem.  Inadequate research has assessed what specific aspects of Internet studies could reduce attrition and increase valid responses.  However a meta-analysis of responses rates to online surveys analysed 68 surveys (from 49 studies) and found 1 – number of contacts, 2 -  use of personalised contact letters and 3 – use of </a:t>
            </a:r>
            <a:r>
              <a:rPr lang="en-GB" dirty="0" err="1" smtClean="0"/>
              <a:t>precontact</a:t>
            </a:r>
            <a:r>
              <a:rPr lang="en-GB" dirty="0" smtClean="0"/>
              <a:t> increased response rates.  Notably offering incentives tended to decrease response rates (Cook, Heath and Thompson, 2000).</a:t>
            </a:r>
            <a:endParaRPr lang="en-GB"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Issues of privacy, anonymity and confidentiality</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Privacy and anonymity on the internet are popular and real concerns.</a:t>
            </a:r>
          </a:p>
          <a:p>
            <a:r>
              <a:rPr lang="en-GB" dirty="0" smtClean="0"/>
              <a:t>Frequent stories of credit card number thefts and privacy invasions leave many internet users </a:t>
            </a:r>
            <a:r>
              <a:rPr lang="en-GB" dirty="0" err="1" smtClean="0"/>
              <a:t>understandly</a:t>
            </a:r>
            <a:r>
              <a:rPr lang="en-GB" dirty="0" smtClean="0"/>
              <a:t> weary of internet use.  Coupled with the perception of research materials is just more spam, response rates to research materials is affected.</a:t>
            </a:r>
          </a:p>
          <a:p>
            <a:r>
              <a:rPr lang="en-GB" dirty="0" smtClean="0"/>
              <a:t>Cho and Larose (1999) discuss internet surveys from the perspective of privacy violation and offer recommendations to decrease this perception of violation.</a:t>
            </a:r>
            <a:endParaRPr lang="en-GB"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609600"/>
            <a:ext cx="9144000" cy="1143000"/>
          </a:xfrm>
        </p:spPr>
        <p:txBody>
          <a:bodyPr/>
          <a:lstStyle/>
          <a:p>
            <a:r>
              <a:rPr lang="en-GB" dirty="0" smtClean="0"/>
              <a:t>Cho and Larose’s recommendations</a:t>
            </a:r>
            <a:endParaRPr lang="en-GB" dirty="0"/>
          </a:p>
        </p:txBody>
      </p:sp>
      <p:sp>
        <p:nvSpPr>
          <p:cNvPr id="3" name="Content Placeholder 2"/>
          <p:cNvSpPr>
            <a:spLocks noGrp="1"/>
          </p:cNvSpPr>
          <p:nvPr>
            <p:ph idx="1"/>
          </p:nvPr>
        </p:nvSpPr>
        <p:spPr>
          <a:xfrm>
            <a:off x="0" y="1981200"/>
            <a:ext cx="8458200" cy="4114800"/>
          </a:xfrm>
        </p:spPr>
        <p:txBody>
          <a:bodyPr/>
          <a:lstStyle/>
          <a:p>
            <a:pPr>
              <a:spcBef>
                <a:spcPts val="0"/>
              </a:spcBef>
            </a:pPr>
            <a:r>
              <a:rPr lang="en-GB" dirty="0" smtClean="0"/>
              <a:t>Recommendations for mitigating privacy issues that may help build a trusting, quality relationship between the survey subjects and the researchers:</a:t>
            </a:r>
          </a:p>
          <a:p>
            <a:pPr lvl="1">
              <a:spcBef>
                <a:spcPts val="0"/>
              </a:spcBef>
            </a:pPr>
            <a:r>
              <a:rPr lang="en-GB" dirty="0" smtClean="0"/>
              <a:t>Separate the invitation to participate (</a:t>
            </a:r>
            <a:r>
              <a:rPr lang="en-GB" dirty="0" err="1" smtClean="0"/>
              <a:t>ie</a:t>
            </a:r>
            <a:r>
              <a:rPr lang="en-GB" dirty="0" smtClean="0"/>
              <a:t> consent) from the survey questionnaire</a:t>
            </a:r>
          </a:p>
          <a:p>
            <a:pPr lvl="1">
              <a:spcBef>
                <a:spcPts val="0"/>
              </a:spcBef>
            </a:pPr>
            <a:r>
              <a:rPr lang="en-GB" dirty="0" smtClean="0"/>
              <a:t>Offer e-incentives as a trade-off for the </a:t>
            </a:r>
            <a:r>
              <a:rPr lang="en-GB" dirty="0" err="1" smtClean="0"/>
              <a:t>intrustion</a:t>
            </a:r>
            <a:endParaRPr lang="en-GB" dirty="0" smtClean="0"/>
          </a:p>
          <a:p>
            <a:pPr lvl="1">
              <a:spcBef>
                <a:spcPts val="0"/>
              </a:spcBef>
            </a:pPr>
            <a:r>
              <a:rPr lang="en-GB" dirty="0" smtClean="0"/>
              <a:t>Collect data though </a:t>
            </a:r>
            <a:r>
              <a:rPr lang="en-GB" dirty="0" err="1" smtClean="0"/>
              <a:t>webpages</a:t>
            </a:r>
            <a:endParaRPr lang="en-GB" dirty="0" smtClean="0"/>
          </a:p>
          <a:p>
            <a:pPr lvl="1">
              <a:spcBef>
                <a:spcPts val="0"/>
              </a:spcBef>
            </a:pPr>
            <a:r>
              <a:rPr lang="en-GB" dirty="0" smtClean="0"/>
              <a:t>Provide multiple response options</a:t>
            </a:r>
          </a:p>
          <a:p>
            <a:pPr lvl="1">
              <a:spcBef>
                <a:spcPts val="0"/>
              </a:spcBef>
              <a:buNone/>
            </a:pPr>
            <a:endParaRPr lang="en-GB"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a:xfrm>
            <a:off x="0" y="1628800"/>
            <a:ext cx="8458200" cy="5229200"/>
          </a:xfrm>
        </p:spPr>
        <p:txBody>
          <a:bodyPr>
            <a:normAutofit/>
          </a:bodyPr>
          <a:lstStyle/>
          <a:p>
            <a:pPr lvl="1"/>
            <a:r>
              <a:rPr lang="en-GB" dirty="0" smtClean="0"/>
              <a:t>Use remailers, entities that disguise actual email addresses with pseudonym addresses to prevent </a:t>
            </a:r>
            <a:r>
              <a:rPr lang="en-GB" dirty="0" err="1" smtClean="0"/>
              <a:t>tracability</a:t>
            </a:r>
            <a:r>
              <a:rPr lang="en-GB" dirty="0" smtClean="0"/>
              <a:t> back to the original authority to ensure anonymity in email surveys</a:t>
            </a:r>
          </a:p>
          <a:p>
            <a:pPr lvl="1"/>
            <a:r>
              <a:rPr lang="en-GB" dirty="0" smtClean="0"/>
              <a:t>Do not troll through observation</a:t>
            </a:r>
          </a:p>
          <a:p>
            <a:pPr lvl="1"/>
            <a:r>
              <a:rPr lang="en-GB" dirty="0" smtClean="0"/>
              <a:t>Do not use cookies</a:t>
            </a:r>
          </a:p>
          <a:p>
            <a:pPr lvl="1"/>
            <a:r>
              <a:rPr lang="en-GB" dirty="0" smtClean="0"/>
              <a:t>Do not use links from personalised sites</a:t>
            </a:r>
          </a:p>
          <a:p>
            <a:pPr lvl="1"/>
            <a:r>
              <a:rPr lang="en-GB" dirty="0" smtClean="0"/>
              <a:t>Provide disclosers</a:t>
            </a:r>
          </a:p>
          <a:p>
            <a:pPr lvl="1"/>
            <a:r>
              <a:rPr lang="en-GB" dirty="0" smtClean="0"/>
              <a:t>Certify privacy through 3</a:t>
            </a:r>
            <a:r>
              <a:rPr lang="en-GB" baseline="30000" dirty="0" smtClean="0"/>
              <a:t>rd</a:t>
            </a:r>
            <a:r>
              <a:rPr lang="en-GB" dirty="0" smtClean="0"/>
              <a:t> parties</a:t>
            </a:r>
          </a:p>
          <a:p>
            <a:pPr lvl="1"/>
            <a:r>
              <a:rPr lang="en-GB" dirty="0" smtClean="0"/>
              <a:t>Use credible domains (Andrews et al, 2003)</a:t>
            </a:r>
            <a:endParaRPr lang="en-GB"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lstStyle/>
          <a:p>
            <a:pPr lvl="1"/>
            <a:r>
              <a:rPr lang="en-GB" dirty="0" smtClean="0"/>
              <a:t>Use encryption for extremely sensitive material</a:t>
            </a:r>
          </a:p>
          <a:p>
            <a:pPr lvl="1"/>
            <a:r>
              <a:rPr lang="en-GB" dirty="0" err="1" smtClean="0"/>
              <a:t>Yse</a:t>
            </a:r>
            <a:r>
              <a:rPr lang="en-GB" dirty="0" smtClean="0"/>
              <a:t> hypertext for links for long disclosers</a:t>
            </a:r>
          </a:p>
          <a:p>
            <a:pPr lvl="1"/>
            <a:r>
              <a:rPr lang="en-GB" dirty="0" smtClean="0"/>
              <a:t>Disclose sample procedures</a:t>
            </a:r>
          </a:p>
          <a:p>
            <a:pPr lvl="1"/>
            <a:r>
              <a:rPr lang="en-GB" dirty="0" smtClean="0"/>
              <a:t>Obtain consent of online community leaders to obtain email addresses and have leaders provide the message</a:t>
            </a:r>
          </a:p>
          <a:p>
            <a:pPr lvl="1"/>
            <a:r>
              <a:rPr lang="en-GB" dirty="0" smtClean="0"/>
              <a:t>Post survey results or summaries of the results</a:t>
            </a:r>
          </a:p>
          <a:p>
            <a:pPr lvl="1"/>
            <a:endParaRPr lang="en-GB"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Issues of privacy, anonymity and confidentiality</a:t>
            </a:r>
            <a:endParaRPr lang="en-GB" dirty="0"/>
          </a:p>
        </p:txBody>
      </p:sp>
      <p:sp>
        <p:nvSpPr>
          <p:cNvPr id="3" name="Content Placeholder 2"/>
          <p:cNvSpPr>
            <a:spLocks noGrp="1"/>
          </p:cNvSpPr>
          <p:nvPr>
            <p:ph idx="1"/>
          </p:nvPr>
        </p:nvSpPr>
        <p:spPr/>
        <p:txBody>
          <a:bodyPr/>
          <a:lstStyle/>
          <a:p>
            <a:r>
              <a:rPr lang="en-GB" dirty="0" smtClean="0"/>
              <a:t>Anonymity for information gathered of the internet is usually attainable</a:t>
            </a:r>
          </a:p>
          <a:p>
            <a:r>
              <a:rPr lang="en-GB" dirty="0" smtClean="0"/>
              <a:t>Though some data collection procedures automatically collected the IP addresses of the computer from which data was sent, it is usually difficult or impossible to match that address with a specific individual</a:t>
            </a:r>
            <a:endParaRPr lang="en-GB"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Studies conducted via email accounts are more prone to a lack of anonymity</a:t>
            </a:r>
          </a:p>
          <a:p>
            <a:r>
              <a:rPr lang="en-GB" dirty="0" smtClean="0"/>
              <a:t>Data can be transferred to a data file coded by subject number rather than email address</a:t>
            </a:r>
          </a:p>
          <a:p>
            <a:r>
              <a:rPr lang="en-GB" dirty="0" smtClean="0"/>
              <a:t>As in all cases, it is the responsibility of the researcher to keep sensitive data protected</a:t>
            </a:r>
          </a:p>
          <a:p>
            <a:r>
              <a:rPr lang="en-GB" dirty="0" smtClean="0"/>
              <a:t>Generally speaking, data transferred over </a:t>
            </a:r>
            <a:r>
              <a:rPr lang="en-GB" dirty="0" err="1" smtClean="0"/>
              <a:t>tyhe</a:t>
            </a:r>
            <a:r>
              <a:rPr lang="en-GB" dirty="0" smtClean="0"/>
              <a:t> internet could potentially be intercepted though again only with an IP address, a respondent is reasonably protected</a:t>
            </a:r>
            <a:endParaRPr lang="en-GB"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Maximising responses</a:t>
            </a:r>
            <a:endParaRPr lang="en-GB" dirty="0"/>
          </a:p>
        </p:txBody>
      </p:sp>
      <p:sp>
        <p:nvSpPr>
          <p:cNvPr id="3" name="Content Placeholder 2"/>
          <p:cNvSpPr>
            <a:spLocks noGrp="1"/>
          </p:cNvSpPr>
          <p:nvPr>
            <p:ph idx="1"/>
          </p:nvPr>
        </p:nvSpPr>
        <p:spPr>
          <a:xfrm>
            <a:off x="323528" y="1981200"/>
            <a:ext cx="8352928" cy="4114800"/>
          </a:xfrm>
        </p:spPr>
        <p:txBody>
          <a:bodyPr/>
          <a:lstStyle/>
          <a:p>
            <a:pPr>
              <a:spcBef>
                <a:spcPts val="0"/>
              </a:spcBef>
            </a:pPr>
            <a:r>
              <a:rPr lang="en-GB" dirty="0" smtClean="0"/>
              <a:t>As with any survey tool, there are characteristics of the instrument themselves which influences the completion rate</a:t>
            </a:r>
          </a:p>
          <a:p>
            <a:pPr>
              <a:spcBef>
                <a:spcPts val="0"/>
              </a:spcBef>
            </a:pPr>
            <a:r>
              <a:rPr lang="en-GB" dirty="0" smtClean="0"/>
              <a:t>For example graphics and graphical sliding tools are attractive but the additional download time might make them too cumbersome for many respondents (</a:t>
            </a:r>
            <a:r>
              <a:rPr lang="en-GB" dirty="0" err="1" smtClean="0"/>
              <a:t>Couper</a:t>
            </a:r>
            <a:r>
              <a:rPr lang="en-GB" dirty="0" smtClean="0"/>
              <a:t>, </a:t>
            </a:r>
            <a:r>
              <a:rPr lang="en-GB" dirty="0" err="1" smtClean="0"/>
              <a:t>Traugott</a:t>
            </a:r>
            <a:r>
              <a:rPr lang="en-GB" dirty="0" smtClean="0"/>
              <a:t> and </a:t>
            </a:r>
            <a:r>
              <a:rPr lang="en-GB" dirty="0" err="1" smtClean="0"/>
              <a:t>Lamias</a:t>
            </a:r>
            <a:r>
              <a:rPr lang="en-GB" dirty="0" smtClean="0"/>
              <a:t>, 2003).</a:t>
            </a:r>
            <a:endParaRPr lang="en-GB"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Potential problem areas</a:t>
            </a:r>
            <a:endParaRPr lang="en-GB" dirty="0"/>
          </a:p>
        </p:txBody>
      </p:sp>
      <p:sp>
        <p:nvSpPr>
          <p:cNvPr id="3" name="Content Placeholder 2"/>
          <p:cNvSpPr>
            <a:spLocks noGrp="1"/>
          </p:cNvSpPr>
          <p:nvPr>
            <p:ph idx="1"/>
          </p:nvPr>
        </p:nvSpPr>
        <p:spPr/>
        <p:txBody>
          <a:bodyPr>
            <a:normAutofit fontScale="77500" lnSpcReduction="20000"/>
          </a:bodyPr>
          <a:lstStyle/>
          <a:p>
            <a:r>
              <a:rPr lang="en-GB" dirty="0" err="1" smtClean="0"/>
              <a:t>Dillman</a:t>
            </a:r>
            <a:r>
              <a:rPr lang="en-GB" dirty="0" smtClean="0"/>
              <a:t>, </a:t>
            </a:r>
            <a:r>
              <a:rPr lang="en-GB" dirty="0" err="1" smtClean="0"/>
              <a:t>Tortora</a:t>
            </a:r>
            <a:r>
              <a:rPr lang="en-GB" dirty="0" smtClean="0"/>
              <a:t> and </a:t>
            </a:r>
            <a:r>
              <a:rPr lang="en-GB" dirty="0" err="1" smtClean="0"/>
              <a:t>Bowker</a:t>
            </a:r>
            <a:r>
              <a:rPr lang="en-GB" dirty="0" smtClean="0"/>
              <a:t> (199) point out 4 potential problem areas when </a:t>
            </a:r>
            <a:r>
              <a:rPr lang="en-GB" dirty="0" err="1" smtClean="0"/>
              <a:t>conducitng</a:t>
            </a:r>
            <a:r>
              <a:rPr lang="en-GB" dirty="0" smtClean="0"/>
              <a:t> online surveys:</a:t>
            </a:r>
          </a:p>
          <a:p>
            <a:r>
              <a:rPr lang="en-GB" dirty="0" smtClean="0"/>
              <a:t>Coverage error</a:t>
            </a:r>
          </a:p>
          <a:p>
            <a:r>
              <a:rPr lang="en-GB" dirty="0" smtClean="0"/>
              <a:t>Sampling error</a:t>
            </a:r>
          </a:p>
          <a:p>
            <a:r>
              <a:rPr lang="en-GB" dirty="0" smtClean="0"/>
              <a:t>Measurement error</a:t>
            </a:r>
          </a:p>
          <a:p>
            <a:r>
              <a:rPr lang="en-GB" dirty="0" smtClean="0"/>
              <a:t>Non-response error</a:t>
            </a:r>
          </a:p>
          <a:p>
            <a:pPr>
              <a:buNone/>
            </a:pPr>
            <a:r>
              <a:rPr lang="en-GB" dirty="0" smtClean="0"/>
              <a:t>Failing to adequately address any of these can seriously impair the quality of your data.  They offer a number of specific principles to maximise responses.</a:t>
            </a:r>
            <a:endParaRPr lang="en-GB"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Protecting the individual</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Protection of the individual can be a far more difficult process than in offline setting.  Therefore, it is just as conceivable that participants could lie about their age, their location or any number of demographic variables.  For example, consider the news stories about the paedophiles who pose as children in </a:t>
            </a:r>
            <a:r>
              <a:rPr lang="en-GB" dirty="0" err="1" smtClean="0"/>
              <a:t>chatrooms</a:t>
            </a:r>
            <a:r>
              <a:rPr lang="en-GB" dirty="0" smtClean="0"/>
              <a:t> (O’Donnell, 2001).</a:t>
            </a:r>
          </a:p>
          <a:p>
            <a:r>
              <a:rPr lang="en-GB" dirty="0" smtClean="0"/>
              <a:t>We can never sure that our participants are consenting adults and so we should be aware of the implication and consequences and minors take part in our studies.</a:t>
            </a:r>
            <a:endParaRPr lang="en-GB"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We should still make it clear that we require participants to state that they are over 18 years of age or that they have permission from their parents.</a:t>
            </a:r>
          </a:p>
          <a:p>
            <a:r>
              <a:rPr lang="en-GB" dirty="0" smtClean="0"/>
              <a:t>Extra care should be taken when researching sensitive issues (</a:t>
            </a:r>
            <a:r>
              <a:rPr lang="en-GB" dirty="0" err="1" smtClean="0"/>
              <a:t>eg</a:t>
            </a:r>
            <a:r>
              <a:rPr lang="en-GB" dirty="0" smtClean="0"/>
              <a:t> problem gambling behaviour).</a:t>
            </a:r>
          </a:p>
          <a:p>
            <a:r>
              <a:rPr lang="en-GB" dirty="0" smtClean="0"/>
              <a:t>It is often difficult to ascertain in online studies who may be a vulnerable participants and these people could be in a relative state of isolation sat behind their computers with little or no social support.</a:t>
            </a:r>
          </a:p>
          <a:p>
            <a:r>
              <a:rPr lang="en-GB" dirty="0" smtClean="0"/>
              <a:t>Providing an email address for correspondence and or details of any support groups may be worth considered.  Researcher must be careful not to provided advice that it beyond their professional </a:t>
            </a:r>
            <a:r>
              <a:rPr lang="en-GB" dirty="0" err="1" smtClean="0"/>
              <a:t>knowlegdge</a:t>
            </a:r>
            <a:r>
              <a:rPr lang="en-GB" dirty="0" smtClean="0"/>
              <a:t>.</a:t>
            </a:r>
          </a:p>
          <a:p>
            <a:endParaRPr lang="en-GB"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Design </a:t>
            </a:r>
            <a:r>
              <a:rPr lang="en-GB" b="1" dirty="0" smtClean="0"/>
              <a:t>Online Surveys </a:t>
            </a:r>
            <a:r>
              <a:rPr lang="en-GB" b="1" dirty="0" smtClean="0"/>
              <a:t/>
            </a:r>
            <a:br>
              <a:rPr lang="en-GB" b="1" dirty="0" smtClean="0"/>
            </a:br>
            <a:endParaRPr lang="en-GB" dirty="0"/>
          </a:p>
        </p:txBody>
      </p:sp>
      <p:sp>
        <p:nvSpPr>
          <p:cNvPr id="3" name="Content Placeholder 2"/>
          <p:cNvSpPr>
            <a:spLocks noGrp="1"/>
          </p:cNvSpPr>
          <p:nvPr>
            <p:ph idx="1"/>
          </p:nvPr>
        </p:nvSpPr>
        <p:spPr>
          <a:xfrm>
            <a:off x="685800" y="1500174"/>
            <a:ext cx="7772400" cy="4595826"/>
          </a:xfrm>
        </p:spPr>
        <p:txBody>
          <a:bodyPr/>
          <a:lstStyle/>
          <a:p>
            <a:pPr lvl="0"/>
            <a:r>
              <a:rPr lang="en-GB" sz="2800" dirty="0" smtClean="0"/>
              <a:t>Supported </a:t>
            </a:r>
            <a:r>
              <a:rPr lang="en-GB" sz="2800" dirty="0" smtClean="0"/>
              <a:t>multiple platforms and browsers (</a:t>
            </a:r>
            <a:r>
              <a:rPr lang="en-GB" sz="2800" dirty="0" err="1" smtClean="0"/>
              <a:t>Yun</a:t>
            </a:r>
            <a:r>
              <a:rPr lang="en-GB" sz="2800" dirty="0" smtClean="0"/>
              <a:t> and Trumbo, 2000)</a:t>
            </a:r>
          </a:p>
          <a:p>
            <a:pPr lvl="0"/>
            <a:r>
              <a:rPr lang="en-GB" sz="2800" dirty="0" smtClean="0"/>
              <a:t>Prevented </a:t>
            </a:r>
            <a:r>
              <a:rPr lang="en-GB" sz="2800" dirty="0" smtClean="0"/>
              <a:t>multiple submissions (</a:t>
            </a:r>
            <a:r>
              <a:rPr lang="en-GB" sz="2800" dirty="0" err="1" smtClean="0"/>
              <a:t>Yun</a:t>
            </a:r>
            <a:r>
              <a:rPr lang="en-GB" sz="2800" dirty="0" smtClean="0"/>
              <a:t> and Trumbo, 2000)</a:t>
            </a:r>
          </a:p>
          <a:p>
            <a:pPr lvl="0"/>
            <a:r>
              <a:rPr lang="en-GB" sz="2800" dirty="0" smtClean="0"/>
              <a:t>Ability </a:t>
            </a:r>
            <a:r>
              <a:rPr lang="en-GB" sz="2800" dirty="0" smtClean="0"/>
              <a:t>to present questions in a logical way or adaptive questioning when a respondent is asked depend on his or her answers to previous questions (Kehoe and </a:t>
            </a:r>
            <a:r>
              <a:rPr lang="en-GB" sz="2800" dirty="0" err="1" smtClean="0"/>
              <a:t>Pitkow</a:t>
            </a:r>
            <a:r>
              <a:rPr lang="en-GB" sz="2800" dirty="0" smtClean="0"/>
              <a:t>, </a:t>
            </a:r>
            <a:r>
              <a:rPr lang="en-GB" sz="2800" dirty="0" smtClean="0"/>
              <a:t>1996)</a:t>
            </a:r>
            <a:endParaRPr lang="en-GB" sz="2800" dirty="0" smtClean="0"/>
          </a:p>
          <a:p>
            <a:pPr lvl="0"/>
            <a:r>
              <a:rPr lang="en-GB" sz="2800" dirty="0" smtClean="0"/>
              <a:t>Collect </a:t>
            </a:r>
            <a:r>
              <a:rPr lang="en-GB" sz="2800" dirty="0" smtClean="0"/>
              <a:t>both quantified selection option answers and narrative type question answers (</a:t>
            </a:r>
            <a:r>
              <a:rPr lang="en-GB" sz="2800" dirty="0" err="1" smtClean="0"/>
              <a:t>Yun</a:t>
            </a:r>
            <a:r>
              <a:rPr lang="en-GB" sz="2800" dirty="0" smtClean="0"/>
              <a:t> and Trumbo, 2000</a:t>
            </a:r>
            <a:r>
              <a:rPr lang="en-GB" sz="2800" dirty="0" smtClean="0"/>
              <a:t>)</a:t>
            </a:r>
            <a:endParaRPr lang="en-GB" sz="2800" dirty="0" smtClean="0"/>
          </a:p>
        </p:txBody>
      </p:sp>
    </p:spTree>
  </p:cSld>
  <p:clrMapOvr>
    <a:masterClrMapping/>
  </p:clrMapOvr>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a:xfrm>
            <a:off x="357158" y="1500174"/>
            <a:ext cx="8429684" cy="4595826"/>
          </a:xfrm>
        </p:spPr>
        <p:txBody>
          <a:bodyPr/>
          <a:lstStyle/>
          <a:p>
            <a:pPr lvl="0"/>
            <a:r>
              <a:rPr lang="en-GB" dirty="0" smtClean="0"/>
              <a:t>Provided </a:t>
            </a:r>
            <a:r>
              <a:rPr lang="en-GB" dirty="0" smtClean="0"/>
              <a:t>feedback 'thank-you' upon completion of the survey (Smith, 1997) as well as details of a support group </a:t>
            </a:r>
          </a:p>
          <a:p>
            <a:pPr lvl="0"/>
            <a:r>
              <a:rPr lang="en-GB" dirty="0" smtClean="0"/>
              <a:t>Informed </a:t>
            </a:r>
            <a:r>
              <a:rPr lang="en-GB" dirty="0" smtClean="0"/>
              <a:t>consent information</a:t>
            </a:r>
          </a:p>
          <a:p>
            <a:pPr lvl="0"/>
            <a:r>
              <a:rPr lang="en-GB" dirty="0" smtClean="0"/>
              <a:t>70</a:t>
            </a:r>
            <a:r>
              <a:rPr lang="en-GB" dirty="0" smtClean="0"/>
              <a:t>% of the respondents provided additional information and explanations through the open ended question opportunity (Andrews, </a:t>
            </a:r>
            <a:r>
              <a:rPr lang="en-GB" dirty="0" err="1" smtClean="0"/>
              <a:t>Preece</a:t>
            </a:r>
            <a:r>
              <a:rPr lang="en-GB" dirty="0" smtClean="0"/>
              <a:t> and </a:t>
            </a:r>
            <a:r>
              <a:rPr lang="en-GB" dirty="0" err="1" smtClean="0"/>
              <a:t>Turoff</a:t>
            </a:r>
            <a:r>
              <a:rPr lang="en-GB" dirty="0" smtClean="0"/>
              <a:t>,  2001)</a:t>
            </a:r>
          </a:p>
          <a:p>
            <a:endParaRPr lang="en-GB" dirty="0" smtClean="0"/>
          </a:p>
          <a:p>
            <a:endParaRPr lang="en-GB" dirty="0"/>
          </a:p>
        </p:txBody>
      </p:sp>
    </p:spTree>
  </p:cSld>
  <p:clrMapOvr>
    <a:masterClrMapping/>
  </p:clrMapOvr>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a:xfrm>
            <a:off x="214282" y="1500174"/>
            <a:ext cx="8715436" cy="4595826"/>
          </a:xfrm>
        </p:spPr>
        <p:txBody>
          <a:bodyPr/>
          <a:lstStyle/>
          <a:p>
            <a:pPr lvl="0"/>
            <a:r>
              <a:rPr lang="en-GB" sz="2800" dirty="0" smtClean="0"/>
              <a:t>Arial size 12 </a:t>
            </a:r>
            <a:r>
              <a:rPr lang="en-GB" sz="2800" i="1" dirty="0" smtClean="0"/>
              <a:t>font,</a:t>
            </a:r>
            <a:r>
              <a:rPr lang="en-GB" sz="2800" dirty="0" smtClean="0"/>
              <a:t> </a:t>
            </a:r>
            <a:r>
              <a:rPr lang="en-GB" sz="2800" dirty="0" smtClean="0"/>
              <a:t>beige </a:t>
            </a:r>
            <a:r>
              <a:rPr lang="en-GB" sz="2800" i="1" dirty="0" smtClean="0"/>
              <a:t>background</a:t>
            </a:r>
            <a:r>
              <a:rPr lang="en-GB" sz="2800" dirty="0" smtClean="0"/>
              <a:t> is recommended for most dyslexics (</a:t>
            </a:r>
            <a:r>
              <a:rPr lang="en-GB" sz="2800" dirty="0" smtClean="0"/>
              <a:t>Ross, 2002</a:t>
            </a:r>
            <a:r>
              <a:rPr lang="en-GB" sz="2800" dirty="0" smtClean="0"/>
              <a:t>)</a:t>
            </a:r>
          </a:p>
          <a:p>
            <a:pPr lvl="0"/>
            <a:r>
              <a:rPr lang="en-GB" sz="2800" dirty="0" smtClean="0"/>
              <a:t>For respondents with reading difficulties. the following fonts are recommended Arial ( PC), Comic Sans, Geneva (Mac), Helvetica or Arial (Mac), Myriad Pro, Tahoma, and Trebuchet (Scottish Parliament, 2007)</a:t>
            </a:r>
          </a:p>
          <a:p>
            <a:pPr lvl="0"/>
            <a:r>
              <a:rPr lang="en-GB" sz="2800" dirty="0" smtClean="0"/>
              <a:t>Left-aligned, non-justified text, with a line spacing of 1.5 or 2 lines; avoiding large paragraphs or blocks of text, and the use pale yellow, beige or blue are recommended (Scottish Parliament, 2007).</a:t>
            </a:r>
          </a:p>
          <a:p>
            <a:endParaRPr lang="en-GB" sz="2800" dirty="0"/>
          </a:p>
        </p:txBody>
      </p:sp>
    </p:spTree>
  </p:cSld>
  <p:clrMapOvr>
    <a:masterClrMapping/>
  </p:clrMapOvr>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Please go to</a:t>
            </a:r>
            <a:endParaRPr lang="en-GB" dirty="0"/>
          </a:p>
        </p:txBody>
      </p:sp>
      <p:sp>
        <p:nvSpPr>
          <p:cNvPr id="3" name="Content Placeholder 2"/>
          <p:cNvSpPr>
            <a:spLocks noGrp="1"/>
          </p:cNvSpPr>
          <p:nvPr>
            <p:ph idx="1"/>
          </p:nvPr>
        </p:nvSpPr>
        <p:spPr/>
        <p:txBody>
          <a:bodyPr/>
          <a:lstStyle/>
          <a:p>
            <a:r>
              <a:rPr lang="en-GB" dirty="0" smtClean="0">
                <a:hlinkClick r:id="rId2"/>
              </a:rPr>
              <a:t>www.surveymonkey.com</a:t>
            </a:r>
            <a:endParaRPr lang="en-GB" dirty="0" smtClean="0"/>
          </a:p>
          <a:p>
            <a:r>
              <a:rPr lang="en-GB" dirty="0" smtClean="0"/>
              <a:t>Alternatively please go to</a:t>
            </a:r>
          </a:p>
          <a:p>
            <a:r>
              <a:rPr lang="en-GB" dirty="0" smtClean="0">
                <a:hlinkClick r:id="rId3"/>
              </a:rPr>
              <a:t>www.effectiveresponsiblegamblingfeatures.blogspot.com</a:t>
            </a:r>
            <a:r>
              <a:rPr lang="en-GB" dirty="0" smtClean="0"/>
              <a:t> and click to take part in </a:t>
            </a:r>
            <a:r>
              <a:rPr lang="en-GB" smtClean="0"/>
              <a:t>the survey.</a:t>
            </a:r>
            <a:endParaRPr lang="en-GB" dirty="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p:cNvPicPr>
            <a:picLocks noChangeAspect="1" noChangeArrowheads="1"/>
          </p:cNvPicPr>
          <p:nvPr/>
        </p:nvPicPr>
        <p:blipFill>
          <a:blip r:embed="rId2" cstate="print"/>
          <a:srcRect/>
          <a:stretch>
            <a:fillRect/>
          </a:stretch>
        </p:blipFill>
        <p:spPr bwMode="auto">
          <a:xfrm>
            <a:off x="0" y="-460766"/>
            <a:ext cx="9758354" cy="7318766"/>
          </a:xfrm>
          <a:prstGeom prst="rect">
            <a:avLst/>
          </a:prstGeom>
          <a:noFill/>
          <a:ln w="9525">
            <a:noFill/>
            <a:miter lim="800000"/>
            <a:headEnd/>
            <a:tailEnd/>
          </a:ln>
        </p:spPr>
      </p:pic>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cstate="print"/>
          <a:srcRect/>
          <a:stretch>
            <a:fillRect/>
          </a:stretch>
        </p:blipFill>
        <p:spPr bwMode="auto">
          <a:xfrm>
            <a:off x="-142908" y="-107181"/>
            <a:ext cx="9286908" cy="6965181"/>
          </a:xfrm>
          <a:prstGeom prst="rect">
            <a:avLst/>
          </a:prstGeom>
          <a:noFill/>
          <a:ln w="9525">
            <a:noFill/>
            <a:miter lim="800000"/>
            <a:headEnd/>
            <a:tailEnd/>
          </a:ln>
        </p:spPr>
      </p:pic>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cstate="print"/>
          <a:srcRect/>
          <a:stretch>
            <a:fillRect/>
          </a:stretch>
        </p:blipFill>
        <p:spPr bwMode="auto">
          <a:xfrm>
            <a:off x="-42882" y="-32162"/>
            <a:ext cx="9186882" cy="6890162"/>
          </a:xfrm>
          <a:prstGeom prst="rect">
            <a:avLst/>
          </a:prstGeom>
          <a:noFill/>
          <a:ln w="9525">
            <a:noFill/>
            <a:miter lim="800000"/>
            <a:headEnd/>
            <a:tailEnd/>
          </a:ln>
        </p:spPr>
      </p:pic>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srcRect/>
          <a:stretch>
            <a:fillRect/>
          </a:stretch>
        </p:blipFill>
        <p:spPr bwMode="auto">
          <a:xfrm>
            <a:off x="142844" y="642918"/>
            <a:ext cx="8821540" cy="5786478"/>
          </a:xfrm>
          <a:prstGeom prst="rect">
            <a:avLst/>
          </a:prstGeom>
          <a:noFill/>
          <a:ln w="9525">
            <a:noFill/>
            <a:miter lim="800000"/>
            <a:headEnd/>
            <a:tailEnd/>
          </a:ln>
          <a:effectLst/>
        </p:spPr>
      </p:pic>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cstate="print"/>
          <a:srcRect/>
          <a:stretch>
            <a:fillRect/>
          </a:stretch>
        </p:blipFill>
        <p:spPr bwMode="auto">
          <a:xfrm>
            <a:off x="428596" y="642918"/>
            <a:ext cx="8215370" cy="5500726"/>
          </a:xfrm>
          <a:prstGeom prst="rect">
            <a:avLst/>
          </a:prstGeom>
          <a:noFill/>
          <a:ln w="9525">
            <a:noFill/>
            <a:miter lim="800000"/>
            <a:headEnd/>
            <a:tailEnd/>
          </a:ln>
          <a:effectLst/>
        </p:spPr>
      </p:pic>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cstate="print"/>
          <a:srcRect/>
          <a:stretch>
            <a:fillRect/>
          </a:stretch>
        </p:blipFill>
        <p:spPr bwMode="auto">
          <a:xfrm>
            <a:off x="500034" y="642918"/>
            <a:ext cx="8429684" cy="5715039"/>
          </a:xfrm>
          <a:prstGeom prst="rect">
            <a:avLst/>
          </a:prstGeom>
          <a:noFill/>
          <a:ln w="9525">
            <a:noFill/>
            <a:miter lim="800000"/>
            <a:headEnd/>
            <a:tailEnd/>
          </a:ln>
          <a:effectLst/>
        </p:spPr>
      </p:pic>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cstate="print"/>
          <a:srcRect/>
          <a:stretch>
            <a:fillRect/>
          </a:stretch>
        </p:blipFill>
        <p:spPr bwMode="auto">
          <a:xfrm>
            <a:off x="500034" y="571480"/>
            <a:ext cx="8215370" cy="6000791"/>
          </a:xfrm>
          <a:prstGeom prst="rect">
            <a:avLst/>
          </a:prstGeom>
          <a:noFill/>
          <a:ln w="9525">
            <a:noFill/>
            <a:miter lim="800000"/>
            <a:headEnd/>
            <a:tailEnd/>
          </a:ln>
          <a:effectLst/>
        </p:spPr>
      </p:pic>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285720" y="500042"/>
            <a:ext cx="8572560" cy="6000792"/>
          </a:xfrm>
          <a:prstGeom prst="rect">
            <a:avLst/>
          </a:prstGeom>
          <a:noFill/>
          <a:ln w="9525">
            <a:noFill/>
            <a:miter lim="800000"/>
            <a:headEnd/>
            <a:tailEnd/>
          </a:ln>
          <a:effectLst/>
        </p:spPr>
      </p:pic>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cstate="print"/>
          <a:srcRect/>
          <a:stretch>
            <a:fillRect/>
          </a:stretch>
        </p:blipFill>
        <p:spPr bwMode="auto">
          <a:xfrm>
            <a:off x="428596" y="500042"/>
            <a:ext cx="8286808" cy="5857916"/>
          </a:xfrm>
          <a:prstGeom prst="rect">
            <a:avLst/>
          </a:prstGeom>
          <a:noFill/>
          <a:ln w="9525">
            <a:noFill/>
            <a:miter lim="800000"/>
            <a:headEnd/>
            <a:tailEnd/>
          </a:ln>
          <a:effectLst/>
        </p:spPr>
      </p:pic>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cstate="print"/>
          <a:srcRect/>
          <a:stretch>
            <a:fillRect/>
          </a:stretch>
        </p:blipFill>
        <p:spPr bwMode="auto">
          <a:xfrm>
            <a:off x="500034" y="500042"/>
            <a:ext cx="8215370" cy="5929354"/>
          </a:xfrm>
          <a:prstGeom prst="rect">
            <a:avLst/>
          </a:prstGeom>
          <a:noFill/>
          <a:ln w="9525">
            <a:noFill/>
            <a:miter lim="800000"/>
            <a:headEnd/>
            <a:tailEnd/>
          </a:ln>
          <a:effectLst/>
        </p:spPr>
      </p:pic>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cstate="print"/>
          <a:srcRect/>
          <a:stretch>
            <a:fillRect/>
          </a:stretch>
        </p:blipFill>
        <p:spPr bwMode="auto">
          <a:xfrm>
            <a:off x="357158" y="500042"/>
            <a:ext cx="8358245" cy="5929353"/>
          </a:xfrm>
          <a:prstGeom prst="rect">
            <a:avLst/>
          </a:prstGeom>
          <a:noFill/>
          <a:ln w="9525">
            <a:noFill/>
            <a:miter lim="800000"/>
            <a:headEnd/>
            <a:tailEnd/>
          </a:ln>
          <a:effectLst/>
        </p:spPr>
      </p:pic>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2" cstate="print"/>
          <a:srcRect/>
          <a:stretch>
            <a:fillRect/>
          </a:stretch>
        </p:blipFill>
        <p:spPr bwMode="auto">
          <a:xfrm>
            <a:off x="357158" y="500042"/>
            <a:ext cx="8358246" cy="5929353"/>
          </a:xfrm>
          <a:prstGeom prst="rect">
            <a:avLst/>
          </a:prstGeom>
          <a:noFill/>
          <a:ln w="9525">
            <a:noFill/>
            <a:miter lim="800000"/>
            <a:headEnd/>
            <a:tailEnd/>
          </a:ln>
          <a:effectLst/>
        </p:spPr>
      </p:pic>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2" cstate="print"/>
          <a:srcRect/>
          <a:stretch>
            <a:fillRect/>
          </a:stretch>
        </p:blipFill>
        <p:spPr bwMode="auto">
          <a:xfrm>
            <a:off x="428596" y="428604"/>
            <a:ext cx="8358245" cy="5857916"/>
          </a:xfrm>
          <a:prstGeom prst="rect">
            <a:avLst/>
          </a:prstGeom>
          <a:noFill/>
          <a:ln w="9525">
            <a:noFill/>
            <a:miter lim="800000"/>
            <a:headEnd/>
            <a:tailEnd/>
          </a:ln>
          <a:effectLst/>
        </p:spPr>
      </p:pic>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2" cstate="print"/>
          <a:srcRect/>
          <a:stretch>
            <a:fillRect/>
          </a:stretch>
        </p:blipFill>
        <p:spPr bwMode="auto">
          <a:xfrm>
            <a:off x="428596" y="500042"/>
            <a:ext cx="8429684" cy="5929354"/>
          </a:xfrm>
          <a:prstGeom prst="rect">
            <a:avLst/>
          </a:prstGeom>
          <a:noFill/>
          <a:ln w="9525">
            <a:noFill/>
            <a:miter lim="800000"/>
            <a:headEnd/>
            <a:tailEnd/>
          </a:ln>
          <a:effectLst/>
        </p:spPr>
      </p:pic>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p:cNvPicPr>
            <a:picLocks noChangeAspect="1" noChangeArrowheads="1"/>
          </p:cNvPicPr>
          <p:nvPr/>
        </p:nvPicPr>
        <p:blipFill>
          <a:blip r:embed="rId2" cstate="print"/>
          <a:srcRect/>
          <a:stretch>
            <a:fillRect/>
          </a:stretch>
        </p:blipFill>
        <p:spPr bwMode="auto">
          <a:xfrm>
            <a:off x="428596" y="500042"/>
            <a:ext cx="8286808" cy="5857916"/>
          </a:xfrm>
          <a:prstGeom prst="rect">
            <a:avLst/>
          </a:prstGeom>
          <a:noFill/>
          <a:ln w="9525">
            <a:noFill/>
            <a:miter lim="800000"/>
            <a:headEnd/>
            <a:tailEnd/>
          </a:ln>
          <a:effectLst/>
        </p:spPr>
      </p:pic>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p:cNvPicPr>
            <a:picLocks noChangeAspect="1" noChangeArrowheads="1"/>
          </p:cNvPicPr>
          <p:nvPr/>
        </p:nvPicPr>
        <p:blipFill>
          <a:blip r:embed="rId2" cstate="print"/>
          <a:srcRect/>
          <a:stretch>
            <a:fillRect/>
          </a:stretch>
        </p:blipFill>
        <p:spPr bwMode="auto">
          <a:xfrm>
            <a:off x="571472" y="500042"/>
            <a:ext cx="8143932" cy="5929354"/>
          </a:xfrm>
          <a:prstGeom prst="rect">
            <a:avLst/>
          </a:prstGeom>
          <a:noFill/>
          <a:ln w="9525">
            <a:noFill/>
            <a:miter lim="800000"/>
            <a:headEnd/>
            <a:tailEnd/>
          </a:ln>
          <a:effectLst/>
        </p:spPr>
      </p:pic>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p:cNvPicPr>
            <a:picLocks noChangeAspect="1" noChangeArrowheads="1"/>
          </p:cNvPicPr>
          <p:nvPr/>
        </p:nvPicPr>
        <p:blipFill>
          <a:blip r:embed="rId2" cstate="print"/>
          <a:srcRect/>
          <a:stretch>
            <a:fillRect/>
          </a:stretch>
        </p:blipFill>
        <p:spPr bwMode="auto">
          <a:xfrm>
            <a:off x="428596" y="428604"/>
            <a:ext cx="8286808" cy="5929353"/>
          </a:xfrm>
          <a:prstGeom prst="rect">
            <a:avLst/>
          </a:prstGeom>
          <a:noFill/>
          <a:ln w="9525">
            <a:noFill/>
            <a:miter lim="800000"/>
            <a:headEnd/>
            <a:tailEnd/>
          </a:ln>
          <a:effectLst/>
        </p:spPr>
      </p:pic>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a:blip r:embed="rId2" cstate="print"/>
          <a:srcRect/>
          <a:stretch>
            <a:fillRect/>
          </a:stretch>
        </p:blipFill>
        <p:spPr bwMode="auto">
          <a:xfrm>
            <a:off x="0" y="0"/>
            <a:ext cx="10972800" cy="8229600"/>
          </a:xfrm>
          <a:prstGeom prst="rect">
            <a:avLst/>
          </a:prstGeom>
          <a:noFill/>
          <a:ln w="9525">
            <a:noFill/>
            <a:miter lim="800000"/>
            <a:headEnd/>
            <a:tailEnd/>
          </a:ln>
          <a:effectLst/>
        </p:spPr>
      </p:pic>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2" cstate="print"/>
          <a:srcRect/>
          <a:stretch>
            <a:fillRect/>
          </a:stretch>
        </p:blipFill>
        <p:spPr bwMode="auto">
          <a:xfrm>
            <a:off x="0" y="0"/>
            <a:ext cx="10972800" cy="8229600"/>
          </a:xfrm>
          <a:prstGeom prst="rect">
            <a:avLst/>
          </a:prstGeom>
          <a:noFill/>
          <a:ln w="9525">
            <a:noFill/>
            <a:miter lim="800000"/>
            <a:headEnd/>
            <a:tailEnd/>
          </a:ln>
          <a:effectLst/>
        </p:spPr>
      </p:pic>
    </p:spTree>
  </p:cSld>
  <p:clrMapOvr>
    <a:masterClrMapping/>
  </p:clrMapOvr>
</p:sld>
</file>

<file path=ppt/theme/theme1.xml><?xml version="1.0" encoding="utf-8"?>
<a:theme xmlns:a="http://schemas.openxmlformats.org/drawingml/2006/main" name="CIM100112">
  <a:themeElements>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fontScheme name="Default Design">
      <a:majorFont>
        <a:latin typeface="Trebuchet MS"/>
        <a:ea typeface=""/>
        <a:cs typeface=""/>
      </a:majorFont>
      <a:minorFont>
        <a:latin typeface="Trebuchet MS"/>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CIM100112</Template>
  <TotalTime>593</TotalTime>
  <Words>4418</Words>
  <Application>Microsoft Office PowerPoint</Application>
  <PresentationFormat>On-screen Show (4:3)</PresentationFormat>
  <Paragraphs>235</Paragraphs>
  <Slides>66</Slides>
  <Notes>15</Notes>
  <HiddenSlides>0</HiddenSlides>
  <MMClips>0</MMClips>
  <ScaleCrop>false</ScaleCrop>
  <HeadingPairs>
    <vt:vector size="4" baseType="variant">
      <vt:variant>
        <vt:lpstr>Theme</vt:lpstr>
      </vt:variant>
      <vt:variant>
        <vt:i4>1</vt:i4>
      </vt:variant>
      <vt:variant>
        <vt:lpstr>Slide Titles</vt:lpstr>
      </vt:variant>
      <vt:variant>
        <vt:i4>66</vt:i4>
      </vt:variant>
    </vt:vector>
  </HeadingPairs>
  <TitlesOfParts>
    <vt:vector size="67" baseType="lpstr">
      <vt:lpstr>CIM100112</vt:lpstr>
      <vt:lpstr>Online Surveys</vt:lpstr>
      <vt:lpstr>Free online survey options</vt:lpstr>
      <vt:lpstr>Objectives of Surveys</vt:lpstr>
      <vt:lpstr>Advantages to web-based research</vt:lpstr>
      <vt:lpstr>Continued</vt:lpstr>
      <vt:lpstr>Continued</vt:lpstr>
      <vt:lpstr>Disadvantages</vt:lpstr>
      <vt:lpstr>Internet gambling</vt:lpstr>
      <vt:lpstr>Continued</vt:lpstr>
      <vt:lpstr>Online survey distribution</vt:lpstr>
      <vt:lpstr>Participants</vt:lpstr>
      <vt:lpstr>Slide 12</vt:lpstr>
      <vt:lpstr>Slide 13</vt:lpstr>
      <vt:lpstr>Slide 14</vt:lpstr>
      <vt:lpstr>Slide 15</vt:lpstr>
      <vt:lpstr>Slide 16</vt:lpstr>
      <vt:lpstr>Continued</vt:lpstr>
      <vt:lpstr>Advantages for certain groups</vt:lpstr>
      <vt:lpstr> Online Demography </vt:lpstr>
      <vt:lpstr>Continued</vt:lpstr>
      <vt:lpstr>Internet demographics</vt:lpstr>
      <vt:lpstr>http://raceonline2012.org/sites/default/files/resources/emarketer_trends.pdf</vt:lpstr>
      <vt:lpstr>Male-Female Gender Ratio on Major Social Networks</vt:lpstr>
      <vt:lpstr>UK</vt:lpstr>
      <vt:lpstr>Profiles</vt:lpstr>
      <vt:lpstr>Continued</vt:lpstr>
      <vt:lpstr>Continued</vt:lpstr>
      <vt:lpstr>Online storage</vt:lpstr>
      <vt:lpstr>Continued</vt:lpstr>
      <vt:lpstr>Response rates</vt:lpstr>
      <vt:lpstr>Response rates Yun and Trumbo, 2000</vt:lpstr>
      <vt:lpstr>Hamilton, 2009</vt:lpstr>
      <vt:lpstr>Attrition to web-based research</vt:lpstr>
      <vt:lpstr>Issues of privacy, anonymity and confidentiality</vt:lpstr>
      <vt:lpstr>Cho and Larose’s recommendations</vt:lpstr>
      <vt:lpstr>Continued</vt:lpstr>
      <vt:lpstr>Continued</vt:lpstr>
      <vt:lpstr>Issues of privacy, anonymity and confidentiality</vt:lpstr>
      <vt:lpstr>Continued</vt:lpstr>
      <vt:lpstr>Maximising responses</vt:lpstr>
      <vt:lpstr>Potential problem areas</vt:lpstr>
      <vt:lpstr>Protecting the individual</vt:lpstr>
      <vt:lpstr>Continued</vt:lpstr>
      <vt:lpstr>Design Online Surveys  </vt:lpstr>
      <vt:lpstr>Continued</vt:lpstr>
      <vt:lpstr>Continued</vt:lpstr>
      <vt:lpstr>Please go to</vt:lpstr>
      <vt:lpstr>Slide 48</vt:lpstr>
      <vt:lpstr>Slide 49</vt:lpstr>
      <vt:lpstr>Slide 50</vt:lpstr>
      <vt:lpstr>Slide 51</vt:lpstr>
      <vt:lpstr>Slide 52</vt:lpstr>
      <vt:lpstr>Slide 53</vt:lpstr>
      <vt:lpstr>Slide 54</vt:lpstr>
      <vt:lpstr>Slide 55</vt:lpstr>
      <vt:lpstr>Slide 56</vt:lpstr>
      <vt:lpstr>Slide 57</vt:lpstr>
      <vt:lpstr>Slide 58</vt:lpstr>
      <vt:lpstr>Slide 59</vt:lpstr>
      <vt:lpstr>Slide 60</vt:lpstr>
      <vt:lpstr>Slide 61</vt:lpstr>
      <vt:lpstr>Slide 62</vt:lpstr>
      <vt:lpstr>Slide 63</vt:lpstr>
      <vt:lpstr>Slide 64</vt:lpstr>
      <vt:lpstr>Slide 65</vt:lpstr>
      <vt:lpstr>Slide 66</vt:lpstr>
    </vt:vector>
  </TitlesOfParts>
  <Company>Swansea Metropolitan University</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Online Surveys</dc:title>
  <dc:creator>bus-cj</dc:creator>
  <cp:lastModifiedBy>bus-cj</cp:lastModifiedBy>
  <cp:revision>31</cp:revision>
  <dcterms:created xsi:type="dcterms:W3CDTF">2009-11-03T14:17:52Z</dcterms:created>
  <dcterms:modified xsi:type="dcterms:W3CDTF">2012-01-13T09:42:45Z</dcterms:modified>
</cp:coreProperties>
</file>