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9pPr>
  </p:defaultTextStyle>
  <p:extLst>
    <p:ext uri="{EFAFB233-063F-42B5-8137-9DF3F51BA10A}">
      <p15:sldGuideLst xmlns:p15="http://schemas.microsoft.com/office/powerpoint/2012/main">
        <p15:guide id="1" orient="horz" pos="168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8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9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9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9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9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9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9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9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9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9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9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9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9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9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9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77800" cy="6858000"/>
          </a:xfrm>
          <a:prstGeom prst="roundRect">
            <a:avLst>
              <a:gd name="adj" fmla="val 0"/>
            </a:avLst>
          </a:prstGeom>
          <a:solidFill>
            <a:srgbClr val="4C7A5A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>
              <a:latin typeface="Arial" panose="020B0604020202090204" pitchFamily="34" charset="0"/>
              <a:cs typeface="Arial" panose="020B0604020202090204" pitchFamily="34" charset="0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1905000"/>
            <a:ext cx="10414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altLang="zh-CN" sz="1300" i="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ECDE 7017 Exploring Contemporary Issues in Education: Policy Review and Critical Analysis</a:t>
            </a:r>
            <a:endParaRPr lang="en-US" altLang="zh-CN" sz="1300" i="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4" name="AutoShape 4"/>
          <p:cNvSpPr txBox="1"/>
          <p:nvPr/>
        </p:nvSpPr>
        <p:spPr>
          <a:xfrm>
            <a:off x="1016000" y="2603500"/>
            <a:ext cx="1066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92000"/>
              </a:lnSpc>
              <a:defRPr/>
            </a:pPr>
            <a:r>
              <a:rPr lang="en-US" sz="4600" i="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Whose Chinese? Whose Policy?</a:t>
            </a:r>
            <a:endParaRPr lang="en-US" sz="4600" i="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sp>
        <p:nvSpPr>
          <p:cNvPr id="5" name="AutoShape 5"/>
          <p:cNvSpPr txBox="1"/>
          <p:nvPr/>
        </p:nvSpPr>
        <p:spPr>
          <a:xfrm>
            <a:off x="1016000" y="4038600"/>
            <a:ext cx="9906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i="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Critical gaps in UK Mandarin education policy</a:t>
            </a:r>
            <a:endParaRPr lang="en-US" sz="2200" i="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6" name="Connector 6"/>
          <p:cNvCxnSpPr/>
          <p:nvPr/>
        </p:nvCxnSpPr>
        <p:spPr>
          <a:xfrm rot="-7161">
            <a:off x="1016007" y="4972050"/>
            <a:ext cx="609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7" name="AutoShape 7"/>
          <p:cNvSpPr txBox="1"/>
          <p:nvPr/>
        </p:nvSpPr>
        <p:spPr>
          <a:xfrm>
            <a:off x="1016000" y="5334000"/>
            <a:ext cx="7620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i="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Longxiao Yi</a:t>
            </a:r>
            <a:endParaRPr lang="en-US" sz="1600" i="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pic>
        <p:nvPicPr>
          <p:cNvPr id="25" name="图片 24"/>
          <p:cNvPicPr/>
          <p:nvPr/>
        </p:nvPicPr>
        <p:blipFill>
          <a:blip r:embed="rId1"/>
          <a:srcRect l="16000" t="36000" r="15200" b="36800"/>
          <a:stretch>
            <a:fillRect/>
          </a:stretch>
        </p:blipFill>
        <p:spPr>
          <a:xfrm>
            <a:off x="10395585" y="88900"/>
            <a:ext cx="1685290" cy="7315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 txBox="1"/>
          <p:nvPr/>
        </p:nvSpPr>
        <p:spPr>
          <a:xfrm>
            <a:off x="1016000" y="409575"/>
            <a:ext cx="10160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4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Introduction</a:t>
            </a:r>
            <a:endParaRPr lang="en-US" sz="44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190625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1016000" y="1641475"/>
            <a:ext cx="4318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THE ISSUE</a:t>
            </a:r>
            <a:endParaRPr lang="en-US" sz="28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6" name="AutoShape 6"/>
          <p:cNvSpPr txBox="1"/>
          <p:nvPr/>
        </p:nvSpPr>
        <p:spPr>
          <a:xfrm>
            <a:off x="621030" y="2321560"/>
            <a:ext cx="4995545" cy="305244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285750" indent="-285750" algn="l">
              <a:lnSpc>
                <a:spcPct val="117000"/>
              </a:lnSpc>
              <a:buFont typeface="Arial" panose="020B0604020202090204" pitchFamily="34" charset="0"/>
              <a:buChar char="•"/>
              <a:defRPr/>
            </a:pPr>
            <a:r>
              <a:rPr lang="en-US" sz="20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UK policy treats Mandarin as an economic tool — a language for native English speakers to do business with China.</a:t>
            </a:r>
            <a:endParaRPr lang="en-US" sz="20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7000"/>
              </a:lnSpc>
              <a:defRPr/>
            </a:pPr>
            <a:endParaRPr lang="en-US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 marL="285750" indent="-285750" algn="l">
              <a:lnSpc>
                <a:spcPct val="117000"/>
              </a:lnSpc>
              <a:buFont typeface="Arial" panose="020B0604020202090204" pitchFamily="34" charset="0"/>
              <a:buChar char="•"/>
            </a:pPr>
            <a:r>
              <a:rPr lang="en-US" sz="20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It says almost nothing about British-born Chinese children, or the Chinese teachers who already live and work here.</a:t>
            </a:r>
            <a:endParaRPr lang="en-US" sz="20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7" name="Connector 7"/>
          <p:cNvCxnSpPr/>
          <p:nvPr/>
        </p:nvCxnSpPr>
        <p:spPr>
          <a:xfrm rot="5386878">
            <a:off x="4305300" y="3298837"/>
            <a:ext cx="33274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AutoShape 8"/>
          <p:cNvSpPr txBox="1"/>
          <p:nvPr/>
        </p:nvSpPr>
        <p:spPr>
          <a:xfrm>
            <a:off x="6604000" y="1641475"/>
            <a:ext cx="319405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THE AIM </a:t>
            </a:r>
            <a:endParaRPr lang="en-US" sz="28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9" name="AutoShape 9"/>
          <p:cNvSpPr txBox="1"/>
          <p:nvPr/>
        </p:nvSpPr>
        <p:spPr>
          <a:xfrm>
            <a:off x="6604000" y="2124075"/>
            <a:ext cx="5080000" cy="292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20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To look at this policy with a critical eye.</a:t>
            </a:r>
            <a:endParaRPr lang="en-US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 marL="0" indent="0" algn="l">
              <a:lnSpc>
                <a:spcPct val="117000"/>
              </a:lnSpc>
            </a:pPr>
            <a:r>
              <a:rPr lang="en-US" sz="20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Who does it help? Who does it leave out?</a:t>
            </a:r>
            <a:endParaRPr lang="en-US" sz="20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7000"/>
              </a:lnSpc>
            </a:pPr>
            <a:r>
              <a:rPr lang="en-US" sz="20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This talk opens questions — it does not close them.</a:t>
            </a:r>
            <a:endParaRPr lang="en-US" sz="20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0" name="AutoShape 10"/>
          <p:cNvSpPr txBox="1"/>
          <p:nvPr/>
        </p:nvSpPr>
        <p:spPr>
          <a:xfrm>
            <a:off x="1016000" y="6299200"/>
            <a:ext cx="10414000" cy="431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One question runs through this talk: who is Mandarin policy really for?</a:t>
            </a:r>
            <a:endParaRPr lang="en-US" sz="15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3556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WHY THIS TOPIC</a:t>
            </a:r>
            <a:endParaRPr lang="en-US" sz="13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711200"/>
            <a:ext cx="10160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Who is affected by this policy?</a:t>
            </a:r>
            <a:endParaRPr lang="en-US" sz="30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1016000" y="1854200"/>
            <a:ext cx="10414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I am a Chinese language teacher. I see this gap between policy and real life every week.</a:t>
            </a:r>
            <a:endParaRPr lang="en-US" sz="16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6" name="AutoShape 6"/>
          <p:cNvSpPr txBox="1"/>
          <p:nvPr/>
        </p:nvSpPr>
        <p:spPr>
          <a:xfrm>
            <a:off x="1016000" y="2641600"/>
            <a:ext cx="5588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1</a:t>
            </a:r>
            <a:endParaRPr lang="en-US" sz="20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7" name="AutoShape 7"/>
          <p:cNvSpPr txBox="1"/>
          <p:nvPr/>
        </p:nvSpPr>
        <p:spPr>
          <a:xfrm>
            <a:off x="1651000" y="2641600"/>
            <a:ext cx="889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Heritage students — British-born Chinese children</a:t>
            </a:r>
            <a:endParaRPr lang="en-US" sz="16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8" name="AutoShape 8"/>
          <p:cNvSpPr txBox="1"/>
          <p:nvPr/>
        </p:nvSpPr>
        <p:spPr>
          <a:xfrm>
            <a:off x="1651000" y="3048000"/>
            <a:ext cx="914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Policy plans courses for beginners. It ignores their home language and their identity needs.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9" name="Connector 9"/>
          <p:cNvCxnSpPr/>
          <p:nvPr/>
        </p:nvCxnSpPr>
        <p:spPr>
          <a:xfrm rot="-4297">
            <a:off x="1016004" y="3803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AutoShape 10"/>
          <p:cNvSpPr txBox="1"/>
          <p:nvPr/>
        </p:nvSpPr>
        <p:spPr>
          <a:xfrm>
            <a:off x="1016000" y="4038600"/>
            <a:ext cx="5588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2</a:t>
            </a:r>
            <a:endParaRPr lang="en-US" sz="20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1" name="AutoShape 11"/>
          <p:cNvSpPr txBox="1"/>
          <p:nvPr/>
        </p:nvSpPr>
        <p:spPr>
          <a:xfrm>
            <a:off x="1651000" y="4038600"/>
            <a:ext cx="889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Migrant Chinese teachers (without UK QTS)</a:t>
            </a:r>
            <a:endParaRPr lang="en-US" sz="16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2" name="AutoShape 12"/>
          <p:cNvSpPr txBox="1"/>
          <p:nvPr/>
        </p:nvSpPr>
        <p:spPr>
          <a:xfrm>
            <a:off x="1651000" y="4445000"/>
            <a:ext cx="914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Visa rules and QTS rules keep them out of state schools, even with years of experience.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13" name="Connector 13"/>
          <p:cNvCxnSpPr/>
          <p:nvPr/>
        </p:nvCxnSpPr>
        <p:spPr>
          <a:xfrm rot="-4297">
            <a:off x="1016004" y="5200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AutoShape 14"/>
          <p:cNvSpPr txBox="1"/>
          <p:nvPr/>
        </p:nvSpPr>
        <p:spPr>
          <a:xfrm>
            <a:off x="1016000" y="5435600"/>
            <a:ext cx="5588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3</a:t>
            </a:r>
            <a:endParaRPr lang="en-US" sz="20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5" name="AutoShape 15"/>
          <p:cNvSpPr txBox="1"/>
          <p:nvPr/>
        </p:nvSpPr>
        <p:spPr>
          <a:xfrm>
            <a:off x="1651000" y="5435600"/>
            <a:ext cx="889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Schools and the curriculum</a:t>
            </a:r>
            <a:endParaRPr lang="en-US" sz="16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6" name="AutoShape 16"/>
          <p:cNvSpPr txBox="1"/>
          <p:nvPr/>
        </p:nvSpPr>
        <p:spPr>
          <a:xfrm>
            <a:off x="1651000" y="5842000"/>
            <a:ext cx="914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Chinese is marketed as an elite subject for the best students, so few schools offer it to all.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3556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GOVERNMENT POLICY</a:t>
            </a:r>
            <a:endParaRPr lang="en-US" sz="13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711200"/>
            <a:ext cx="10414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What the policy says — and why it matters</a:t>
            </a:r>
            <a:endParaRPr lang="en-US" sz="30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381000" y="1625600"/>
            <a:ext cx="7874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DfE (2016) — Mandarin Excellence Programme</a:t>
            </a:r>
            <a:endParaRPr lang="en-US" sz="15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6" name="AutoShape 6"/>
          <p:cNvSpPr txBox="1"/>
          <p:nvPr/>
        </p:nvSpPr>
        <p:spPr>
          <a:xfrm>
            <a:off x="381000" y="2032000"/>
            <a:ext cx="1041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£10 million, 5,000 pupils, 8 hours of Mandarin a week — for pupils in England's state schools.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7" name="Connector 7"/>
          <p:cNvCxnSpPr/>
          <p:nvPr/>
        </p:nvCxnSpPr>
        <p:spPr>
          <a:xfrm rot="-4297">
            <a:off x="175264" y="2545715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AutoShape 8"/>
          <p:cNvSpPr txBox="1"/>
          <p:nvPr/>
        </p:nvSpPr>
        <p:spPr>
          <a:xfrm>
            <a:off x="381000" y="2692400"/>
            <a:ext cx="7874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Welsh Government (2022) — Global Futures</a:t>
            </a:r>
            <a:endParaRPr lang="en-US" sz="15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9" name="AutoShape 9"/>
          <p:cNvSpPr txBox="1"/>
          <p:nvPr/>
        </p:nvSpPr>
        <p:spPr>
          <a:xfrm>
            <a:off x="381000" y="3098800"/>
            <a:ext cx="1041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From age 7, every pupil learns two foreign languages. Mandarin is named a priority.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10" name="Connector 10"/>
          <p:cNvCxnSpPr/>
          <p:nvPr/>
        </p:nvCxnSpPr>
        <p:spPr>
          <a:xfrm rot="-4297">
            <a:off x="175264" y="3681095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69400" y="-1270"/>
            <a:ext cx="3022600" cy="420116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9400" y="4326890"/>
            <a:ext cx="3021965" cy="252603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0275" y="4236085"/>
            <a:ext cx="4429125" cy="26168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3556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CRITICAL EVALUATION</a:t>
            </a:r>
            <a:endParaRPr lang="en-US" sz="13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711200"/>
            <a:ext cx="10414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One official document, read with Ozga</a:t>
            </a:r>
            <a:endParaRPr lang="en-US" sz="30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1016000" y="1854200"/>
            <a:ext cx="10668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Document: DfE (2016) news release — 'Pupils across England start intensive lessons in Mandarin'</a:t>
            </a:r>
            <a:endParaRPr lang="en-US" sz="15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6" name="AutoShape 6"/>
          <p:cNvSpPr txBox="1"/>
          <p:nvPr/>
        </p:nvSpPr>
        <p:spPr>
          <a:xfrm>
            <a:off x="1016000" y="24892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WHAT PROBLEM DOES IT BUILD?</a:t>
            </a:r>
            <a:endParaRPr lang="en-US" sz="14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7" name="AutoShape 7"/>
          <p:cNvSpPr txBox="1"/>
          <p:nvPr/>
        </p:nvSpPr>
        <p:spPr>
          <a:xfrm>
            <a:off x="1016000" y="2870200"/>
            <a:ext cx="1041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Mandarin is framed as a skill for British pupils, to help the UK win in the global economy.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8" name="Connector 8"/>
          <p:cNvCxnSpPr/>
          <p:nvPr/>
        </p:nvCxnSpPr>
        <p:spPr>
          <a:xfrm rot="-4297">
            <a:off x="1016004" y="34988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" name="AutoShape 9"/>
          <p:cNvSpPr txBox="1"/>
          <p:nvPr/>
        </p:nvSpPr>
        <p:spPr>
          <a:xfrm>
            <a:off x="1016000" y="37084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WHAT DOES IT LEAVE OUT? (THE SILENCES)</a:t>
            </a:r>
            <a:endParaRPr lang="en-US" sz="14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0" name="AutoShape 10"/>
          <p:cNvSpPr txBox="1"/>
          <p:nvPr/>
        </p:nvSpPr>
        <p:spPr>
          <a:xfrm>
            <a:off x="1016000" y="4089400"/>
            <a:ext cx="1041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No word about heritage learners, Saturday community schools, or migrant Chinese teachers.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11" name="Connector 11"/>
          <p:cNvCxnSpPr/>
          <p:nvPr/>
        </p:nvCxnSpPr>
        <p:spPr>
          <a:xfrm rot="-4297">
            <a:off x="1016004" y="47180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" name="AutoShape 12"/>
          <p:cNvSpPr txBox="1"/>
          <p:nvPr/>
        </p:nvSpPr>
        <p:spPr>
          <a:xfrm>
            <a:off x="1016000" y="49276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WHY THIS MATTERS</a:t>
            </a:r>
            <a:endParaRPr lang="en-US" sz="14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3" name="AutoShape 13"/>
          <p:cNvSpPr txBox="1"/>
          <p:nvPr/>
        </p:nvSpPr>
        <p:spPr>
          <a:xfrm>
            <a:off x="1016000" y="5308600"/>
            <a:ext cx="1041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The silences show who policy imagines as 'the learner' — and who it forgets.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4" name="AutoShape 14"/>
          <p:cNvSpPr txBox="1"/>
          <p:nvPr/>
        </p:nvSpPr>
        <p:spPr>
          <a:xfrm>
            <a:off x="1016000" y="6045200"/>
            <a:ext cx="10668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4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Ozga (2000): policy texts are not neutral — they build problems and leave some voices out.</a:t>
            </a:r>
            <a:endParaRPr lang="en-US" sz="14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355600"/>
            <a:ext cx="7112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MEDIA TREATMENT · INTERNATIONAL CONTEXT</a:t>
            </a:r>
            <a:endParaRPr lang="en-US" sz="13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711200"/>
            <a:ext cx="10414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What the media says — and what the data shows</a:t>
            </a:r>
            <a:endParaRPr lang="en-US" sz="30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443230" y="1884680"/>
            <a:ext cx="4826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THE MEDIA SAYS</a:t>
            </a:r>
            <a:endParaRPr lang="en-US" sz="14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6" name="AutoShape 6"/>
          <p:cNvSpPr txBox="1"/>
          <p:nvPr/>
        </p:nvSpPr>
        <p:spPr>
          <a:xfrm>
            <a:off x="443230" y="2316480"/>
            <a:ext cx="3662045" cy="838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'Mandarin is the language of the future.' 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— BBC, The Guardian, 2015–2025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8" name="Connector 8"/>
          <p:cNvCxnSpPr/>
          <p:nvPr/>
        </p:nvCxnSpPr>
        <p:spPr>
          <a:xfrm rot="5386777">
            <a:off x="3317240" y="3529342"/>
            <a:ext cx="330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" name="AutoShape 9"/>
          <p:cNvSpPr txBox="1"/>
          <p:nvPr/>
        </p:nvSpPr>
        <p:spPr>
          <a:xfrm>
            <a:off x="5269230" y="1892300"/>
            <a:ext cx="508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THE DATA SHOWS</a:t>
            </a:r>
            <a:endParaRPr lang="en-US" sz="14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0" name="AutoShape 10"/>
          <p:cNvSpPr txBox="1"/>
          <p:nvPr/>
        </p:nvSpPr>
        <p:spPr>
          <a:xfrm>
            <a:off x="5269230" y="2324100"/>
            <a:ext cx="5080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71% of A-level Mandarin entries come from private schools (Alcantara, 2014).</a:t>
            </a:r>
            <a:endParaRPr lang="en-US" sz="11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 marL="0" indent="0" algn="l">
              <a:lnSpc>
                <a:spcPct val="117000"/>
              </a:lnSpc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A-level Mandarin entries fell by about half from 2012 to 2024 (British Council, 2025).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2" name="AutoShape 12"/>
          <p:cNvSpPr txBox="1"/>
          <p:nvPr/>
        </p:nvSpPr>
        <p:spPr>
          <a:xfrm>
            <a:off x="1016000" y="5461000"/>
            <a:ext cx="508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INTERNATIONAL CONTEXT</a:t>
            </a:r>
            <a:endParaRPr lang="en-US" sz="14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3" name="AutoShape 13"/>
          <p:cNvSpPr txBox="1"/>
          <p:nvPr/>
        </p:nvSpPr>
        <p:spPr>
          <a:xfrm>
            <a:off x="1016000" y="5842000"/>
            <a:ext cx="10414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Australia has funded community language schools since the 1990s. The UK has no such plan — this is a choice, not a lack of resources.</a:t>
            </a:r>
            <a:endParaRPr lang="en-US" sz="15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91140" y="1892300"/>
            <a:ext cx="1783080" cy="258381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040" y="3133725"/>
            <a:ext cx="4128770" cy="21977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3556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STAKEHOLDERS</a:t>
            </a:r>
            <a:endParaRPr lang="en-US" sz="13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711200"/>
            <a:ext cx="10414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Who cares about this issue? Four groups, four views</a:t>
            </a:r>
            <a:endParaRPr lang="en-US" sz="30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5080000" y="3111500"/>
            <a:ext cx="20320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00000"/>
              </a:lnSpc>
              <a:defRPr/>
            </a:pPr>
            <a:r>
              <a:rPr lang="en-US" sz="16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Chinese learning in the UK</a:t>
            </a:r>
            <a:endParaRPr lang="en-US" sz="16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6" name="AutoShape 6"/>
          <p:cNvSpPr txBox="1"/>
          <p:nvPr/>
        </p:nvSpPr>
        <p:spPr>
          <a:xfrm>
            <a:off x="4572000" y="1524000"/>
            <a:ext cx="3048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00000"/>
              </a:lnSpc>
              <a:defRPr/>
            </a:pPr>
            <a:r>
              <a:rPr lang="en-US" sz="14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Government: economic advantage</a:t>
            </a:r>
            <a:endParaRPr lang="en-US" sz="14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7" name="AutoShape 7"/>
          <p:cNvSpPr txBox="1"/>
          <p:nvPr/>
        </p:nvSpPr>
        <p:spPr>
          <a:xfrm>
            <a:off x="7874000" y="3175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4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School leaders: a prestige subject for parents</a:t>
            </a:r>
            <a:endParaRPr lang="en-US" sz="14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8" name="AutoShape 8"/>
          <p:cNvSpPr txBox="1"/>
          <p:nvPr/>
        </p:nvSpPr>
        <p:spPr>
          <a:xfrm>
            <a:off x="4572000" y="5207000"/>
            <a:ext cx="3048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00000"/>
              </a:lnSpc>
              <a:defRPr/>
            </a:pPr>
            <a:r>
              <a:rPr lang="en-US" sz="14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Heritage families: identity and family ties</a:t>
            </a:r>
            <a:endParaRPr lang="en-US" sz="14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9" name="AutoShape 9"/>
          <p:cNvSpPr txBox="1"/>
          <p:nvPr/>
        </p:nvSpPr>
        <p:spPr>
          <a:xfrm>
            <a:off x="762000" y="3175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r">
              <a:lnSpc>
                <a:spcPct val="100000"/>
              </a:lnSpc>
              <a:defRPr/>
            </a:pPr>
            <a:r>
              <a:rPr lang="en-US" sz="140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Migrant teachers: recognition and work rights</a:t>
            </a:r>
            <a:endParaRPr lang="en-US" sz="140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10" name="Connector 10"/>
          <p:cNvCxnSpPr/>
          <p:nvPr/>
        </p:nvCxnSpPr>
        <p:spPr>
          <a:xfrm rot="-5441921">
            <a:off x="5575300" y="2546311"/>
            <a:ext cx="10414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" name="Connector 11"/>
          <p:cNvCxnSpPr/>
          <p:nvPr/>
        </p:nvCxnSpPr>
        <p:spPr>
          <a:xfrm rot="-63654">
            <a:off x="7137459" y="3422650"/>
            <a:ext cx="6858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" name="Connector 12"/>
          <p:cNvCxnSpPr/>
          <p:nvPr/>
        </p:nvCxnSpPr>
        <p:spPr>
          <a:xfrm rot="5367872">
            <a:off x="5416550" y="4470430"/>
            <a:ext cx="13589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" name="Connector 13"/>
          <p:cNvCxnSpPr/>
          <p:nvPr/>
        </p:nvCxnSpPr>
        <p:spPr>
          <a:xfrm rot="10698918">
            <a:off x="4622707" y="3422650"/>
            <a:ext cx="4318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AutoShape 14"/>
          <p:cNvSpPr txBox="1"/>
          <p:nvPr/>
        </p:nvSpPr>
        <p:spPr>
          <a:xfrm>
            <a:off x="1016000" y="6070600"/>
            <a:ext cx="1041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4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The four groups do not want the same things — that conflict is part of the problem.</a:t>
            </a:r>
            <a:endParaRPr lang="en-US" sz="14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355600"/>
            <a:ext cx="7112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QUESTIONS I HAVE STARTED TO ASK</a:t>
            </a:r>
            <a:endParaRPr lang="en-US" sz="13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711200"/>
            <a:ext cx="10414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Three questions for my study</a:t>
            </a:r>
            <a:endParaRPr lang="en-US" sz="30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1016000" y="1905000"/>
            <a:ext cx="76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01</a:t>
            </a:r>
            <a:endParaRPr lang="en-US" sz="20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6" name="AutoShape 6"/>
          <p:cNvSpPr txBox="1"/>
          <p:nvPr/>
        </p:nvSpPr>
        <p:spPr>
          <a:xfrm>
            <a:off x="2032000" y="1905000"/>
            <a:ext cx="965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4000"/>
              </a:lnSpc>
              <a:defRPr/>
            </a:pPr>
            <a:r>
              <a:rPr lang="en-US" sz="17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How do UK and Welsh policy texts build an 'ideal' Mandarin learner — and who is left out?</a:t>
            </a:r>
            <a:endParaRPr lang="en-US" sz="17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7" name="Connector 7"/>
          <p:cNvCxnSpPr/>
          <p:nvPr/>
        </p:nvCxnSpPr>
        <p:spPr>
          <a:xfrm rot="-4297">
            <a:off x="1016004" y="26860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AutoShape 8"/>
          <p:cNvSpPr txBox="1"/>
          <p:nvPr/>
        </p:nvSpPr>
        <p:spPr>
          <a:xfrm>
            <a:off x="1016000" y="2844800"/>
            <a:ext cx="76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02</a:t>
            </a:r>
            <a:endParaRPr lang="en-US" sz="20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9" name="AutoShape 9"/>
          <p:cNvSpPr txBox="1"/>
          <p:nvPr/>
        </p:nvSpPr>
        <p:spPr>
          <a:xfrm>
            <a:off x="2032000" y="2844800"/>
            <a:ext cx="965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4000"/>
              </a:lnSpc>
              <a:defRPr/>
            </a:pPr>
            <a:r>
              <a:rPr lang="en-US" sz="17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What gaps do we see between policy talk and the real lives of heritage students and migrant teachers?</a:t>
            </a:r>
            <a:endParaRPr lang="en-US" sz="17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10" name="Connector 10"/>
          <p:cNvCxnSpPr/>
          <p:nvPr/>
        </p:nvCxnSpPr>
        <p:spPr>
          <a:xfrm rot="-4297">
            <a:off x="1016004" y="36258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" name="AutoShape 11"/>
          <p:cNvSpPr txBox="1"/>
          <p:nvPr/>
        </p:nvSpPr>
        <p:spPr>
          <a:xfrm>
            <a:off x="1016000" y="3784600"/>
            <a:ext cx="76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03</a:t>
            </a:r>
            <a:endParaRPr lang="en-US" sz="200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2" name="AutoShape 12"/>
          <p:cNvSpPr txBox="1"/>
          <p:nvPr/>
        </p:nvSpPr>
        <p:spPr>
          <a:xfrm>
            <a:off x="2032000" y="3784600"/>
            <a:ext cx="965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4000"/>
              </a:lnSpc>
              <a:defRPr/>
            </a:pPr>
            <a:r>
              <a:rPr lang="en-US" sz="17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What would fairer policy look like, so more people can learn — and teach — Chinese?</a:t>
            </a:r>
            <a:endParaRPr lang="en-US" sz="17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cxnSp>
        <p:nvCxnSpPr>
          <p:cNvPr id="13" name="Connector 13"/>
          <p:cNvCxnSpPr/>
          <p:nvPr/>
        </p:nvCxnSpPr>
        <p:spPr>
          <a:xfrm rot="-4297">
            <a:off x="1016004" y="4565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AutoShape 14"/>
          <p:cNvSpPr txBox="1"/>
          <p:nvPr/>
        </p:nvSpPr>
        <p:spPr>
          <a:xfrm>
            <a:off x="1016000" y="48514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3000"/>
              </a:lnSpc>
              <a:defRPr/>
            </a:pPr>
            <a:r>
              <a:rPr lang="en-US" sz="1400" u="none" strike="noStrike">
                <a:solidFill>
                  <a:srgbClr val="2A2D30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Research I can build on: Alcantara (2014) on Chinese teaching in the UK; Li Wei (2011) on community schools; British Council (2025) on A-level Mandarin.</a:t>
            </a:r>
            <a:endParaRPr lang="en-US" sz="1400" u="none" strike="noStrike">
              <a:solidFill>
                <a:srgbClr val="2A2D30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355600"/>
            <a:ext cx="6604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i="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SAY WHAT YOU HAVE SAID</a:t>
            </a:r>
            <a:endParaRPr lang="en-US" sz="1300" i="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3" name="AutoShape 3"/>
          <p:cNvSpPr txBox="1"/>
          <p:nvPr/>
        </p:nvSpPr>
        <p:spPr>
          <a:xfrm>
            <a:off x="1016000" y="711200"/>
            <a:ext cx="10414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i="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Conclusion</a:t>
            </a:r>
            <a:endParaRPr lang="en-US" sz="3000" i="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1016000" y="1981200"/>
            <a:ext cx="10414000" cy="1168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600" i="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UK Mandarin policy is not neutral. It writes some people in — and others out.</a:t>
            </a:r>
            <a:endParaRPr lang="en-US" sz="2600" i="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6" name="Connector 6"/>
          <p:cNvCxnSpPr/>
          <p:nvPr/>
        </p:nvCxnSpPr>
        <p:spPr>
          <a:xfrm rot="-4297">
            <a:off x="1016004" y="33718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DAC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 txBox="1"/>
          <p:nvPr/>
        </p:nvSpPr>
        <p:spPr>
          <a:xfrm>
            <a:off x="1016000" y="3632200"/>
            <a:ext cx="508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i="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WHAT I SAID</a:t>
            </a:r>
            <a:endParaRPr lang="en-US" sz="1400" i="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8" name="AutoShape 8"/>
          <p:cNvSpPr txBox="1"/>
          <p:nvPr/>
        </p:nvSpPr>
        <p:spPr>
          <a:xfrm>
            <a:off x="1016000" y="4038600"/>
            <a:ext cx="10414000" cy="838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500" i="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Aim: to look at Mandarin policy with a critical eye — who it helps, and who it leaves out.</a:t>
            </a:r>
            <a:endParaRPr lang="en-US" sz="11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 marL="0" indent="0" algn="l">
              <a:lnSpc>
                <a:spcPct val="117000"/>
              </a:lnSpc>
            </a:pPr>
            <a:r>
              <a:rPr lang="en-US" sz="1500" i="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Questions asked: who is the 'ideal' learner? What is left out? What would fairer policy look like?</a:t>
            </a:r>
            <a:endParaRPr lang="en-US" sz="1500" i="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9" name="AutoShape 9"/>
          <p:cNvSpPr txBox="1"/>
          <p:nvPr/>
        </p:nvSpPr>
        <p:spPr>
          <a:xfrm>
            <a:off x="1016000" y="5105400"/>
            <a:ext cx="508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i="0" u="none" strike="noStrike">
                <a:solidFill>
                  <a:srgbClr val="4C7A5A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NEXT STEPS</a:t>
            </a:r>
            <a:endParaRPr lang="en-US" sz="1400" i="0" u="none" strike="noStrike">
              <a:solidFill>
                <a:srgbClr val="4C7A5A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  <p:sp>
        <p:nvSpPr>
          <p:cNvPr id="10" name="AutoShape 10"/>
          <p:cNvSpPr txBox="1"/>
          <p:nvPr/>
        </p:nvSpPr>
        <p:spPr>
          <a:xfrm>
            <a:off x="1016000" y="5511800"/>
            <a:ext cx="10414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500" i="0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Read more policy texts with Ozga (2000). Talk to heritage students and migrant Chinese teachers.</a:t>
            </a:r>
            <a:endParaRPr lang="en-US" sz="1500" i="0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1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 txBox="1"/>
          <p:nvPr/>
        </p:nvSpPr>
        <p:spPr>
          <a:xfrm>
            <a:off x="1016000" y="711200"/>
            <a:ext cx="10414000" cy="609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u="none" strike="noStrike">
                <a:solidFill>
                  <a:srgbClr val="2A2D30"/>
                </a:solidFill>
                <a:latin typeface="Arial" panose="020B0604020202090204" pitchFamily="34" charset="0"/>
                <a:ea typeface="Merriweather"/>
                <a:cs typeface="Arial" panose="020B0604020202090204" pitchFamily="34" charset="0"/>
                <a:sym typeface="Merriweather"/>
              </a:rPr>
              <a:t>References</a:t>
            </a:r>
            <a:endParaRPr lang="en-US" sz="3000" u="none" strike="noStrike">
              <a:solidFill>
                <a:srgbClr val="2A2D30"/>
              </a:solidFill>
              <a:latin typeface="Arial" panose="020B0604020202090204" pitchFamily="34" charset="0"/>
              <a:ea typeface="Merriweather"/>
              <a:cs typeface="Arial" panose="020B0604020202090204" pitchFamily="34" charset="0"/>
              <a:sym typeface="Merriweather"/>
            </a:endParaRPr>
          </a:p>
        </p:txBody>
      </p:sp>
      <p:cxnSp>
        <p:nvCxnSpPr>
          <p:cNvPr id="4" name="Connector 4"/>
          <p:cNvCxnSpPr/>
          <p:nvPr/>
        </p:nvCxnSpPr>
        <p:spPr>
          <a:xfrm rot="-4297">
            <a:off x="1016004" y="1492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C7A5A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 txBox="1"/>
          <p:nvPr/>
        </p:nvSpPr>
        <p:spPr>
          <a:xfrm>
            <a:off x="604520" y="1778000"/>
            <a:ext cx="11115675" cy="457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1. Alcantara Communications. (2014). The teaching of Chinese in the UK. London: British Council.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2. Ozga, J. (2000). Policy research in educational settings: Contested terrain. Buckingham: Open University Press.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3. Bowe, R. &amp; Ball, S. J. (1992). Reforming education and changing schools. London: Routledge.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4. Welsh Government. (2022). Global Futures, Our Languages. Cardiff: Welsh Government.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5. Chen, S. (2019). Motivations for pursuing postgraduate study in the UK: Perspectives of Chinese graduates of a Sino‑British cooperative university. (MSc dissertation). University of Oxford.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6. Liu, J. (2025). [Thesis on Chinese‑heritage young people’s language‑learning experiences in Britain]. Unpublished doctoral thesis.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7. Meng. (2026). Mandarin language policy in England: tensions between foreign‑language promotion and heritage‑speaker needs. Unpublished PhD thesis.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8. Xu, M. (2020). Time, class and privilege in career imagination: exploring study‑to‑work transition of Chinese international students. Journal of Youth Studies.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9. Tu, Y. (2019). Remain, return or re‑migrate: The mobility trajectory of mainland Chinese graduates in the UK. Journal of Ethnic and Migration Studies.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  <a:p>
            <a:pPr marL="0" indent="0" algn="l">
              <a:lnSpc>
                <a:spcPct val="113000"/>
              </a:lnSpc>
              <a:defRPr/>
            </a:pPr>
            <a:r>
              <a:rPr lang="en-US" altLang="zh-CN" u="none" strike="noStrike">
                <a:solidFill>
                  <a:srgbClr val="4D5A53"/>
                </a:solidFill>
                <a:latin typeface="Arial" panose="020B0604020202090204" pitchFamily="34" charset="0"/>
                <a:ea typeface="Inter"/>
                <a:cs typeface="Arial" panose="020B0604020202090204" pitchFamily="34" charset="0"/>
                <a:sym typeface="Inter"/>
              </a:rPr>
              <a:t>10. Marginson, S. (2014). Student self‑formation in international education. Journal of Studies in International Education, 18(1), pp.6‑22.</a:t>
            </a:r>
            <a:endParaRPr lang="en-US" altLang="zh-CN" u="none" strike="noStrike">
              <a:solidFill>
                <a:srgbClr val="4D5A53"/>
              </a:solidFill>
              <a:latin typeface="Arial" panose="020B0604020202090204" pitchFamily="34" charset="0"/>
              <a:ea typeface="Inter"/>
              <a:cs typeface="Arial" panose="020B0604020202090204" pitchFamily="34" charset="0"/>
              <a:sym typeface="In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5123</Words>
  <Application>WPS 演示</Application>
  <PresentationFormat/>
  <Paragraphs>160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32" baseType="lpstr">
      <vt:lpstr>Arial</vt:lpstr>
      <vt:lpstr>宋体</vt:lpstr>
      <vt:lpstr>Wingdings</vt:lpstr>
      <vt:lpstr>Arial</vt:lpstr>
      <vt:lpstr>Inter</vt:lpstr>
      <vt:lpstr>Thonburi</vt:lpstr>
      <vt:lpstr>Merriweather</vt:lpstr>
      <vt:lpstr>微软雅黑</vt:lpstr>
      <vt:lpstr>方正雅意黑 GB18030L2</vt:lpstr>
      <vt:lpstr>汉仪书宋二KW</vt:lpstr>
      <vt:lpstr>宋体</vt:lpstr>
      <vt:lpstr>Arial Unicode MS</vt:lpstr>
      <vt:lpstr>Inter</vt:lpstr>
      <vt:lpstr>Merriweather</vt:lpstr>
      <vt:lpstr>苹方-简</vt:lpstr>
      <vt:lpstr>Helvetica Neue Regular</vt:lpstr>
      <vt:lpstr>Arial Regular</vt:lpstr>
      <vt:lpstr>Helvetica Neue</vt:lpstr>
      <vt:lpstr>STHeiti Light</vt:lpstr>
      <vt:lpstr>Calibri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yilongxiao</cp:lastModifiedBy>
  <cp:revision>17</cp:revision>
  <dcterms:created xsi:type="dcterms:W3CDTF">2026-10-12T22:54:14Z</dcterms:created>
  <dcterms:modified xsi:type="dcterms:W3CDTF">2026-10-12T22:54:14Z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{"Label":"1","ContentProducer":"001191110102MACQD9K64010000","ProduceID":"7695898420004047853","ReservedCode1":"","ContentPropagator":"","PropagateID":"","ReservedCode2":""}</vt:lpwstr>
  </property>
  <property fmtid="{D5CDD505-2E9C-101B-9397-08002B2CF9AE}" pid="3" name="KSOProductBuildVer">
    <vt:lpwstr>2052-12.1.28496.28496</vt:lpwstr>
  </property>
  <property fmtid="{D5CDD505-2E9C-101B-9397-08002B2CF9AE}" pid="4" name="ICV">
    <vt:lpwstr>F7A967CE1778C78DC65DCD6A0E808572_43</vt:lpwstr>
  </property>
</Properties>
</file>