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2" r:id="rId1"/>
  </p:sldMasterIdLst>
  <p:notesMasterIdLst>
    <p:notesMasterId r:id="rId13"/>
  </p:notesMasterIdLst>
  <p:sldIdLst>
    <p:sldId id="256" r:id="rId2"/>
    <p:sldId id="257" r:id="rId3"/>
    <p:sldId id="258" r:id="rId4"/>
    <p:sldId id="259" r:id="rId5"/>
    <p:sldId id="260" r:id="rId6"/>
    <p:sldId id="261" r:id="rId7"/>
    <p:sldId id="262"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96" autoAdjust="0"/>
    <p:restoredTop sz="88140" autoAdjust="0"/>
  </p:normalViewPr>
  <p:slideViewPr>
    <p:cSldViewPr snapToGrid="0">
      <p:cViewPr varScale="1">
        <p:scale>
          <a:sx n="101" d="100"/>
          <a:sy n="101" d="100"/>
        </p:scale>
        <p:origin x="165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020EC4-E437-4C76-85A2-523E0D8A5811}" type="datetimeFigureOut">
              <a:rPr lang="en-GB" smtClean="0"/>
              <a:t>04/04/2019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D9DF2F-F057-4B7D-8ABB-787316C06255}" type="slidenum">
              <a:rPr lang="en-GB" smtClean="0"/>
              <a:t>‹#›</a:t>
            </a:fld>
            <a:endParaRPr lang="en-GB"/>
          </a:p>
        </p:txBody>
      </p:sp>
    </p:spTree>
    <p:extLst>
      <p:ext uri="{BB962C8B-B14F-4D97-AF65-F5344CB8AC3E}">
        <p14:creationId xmlns:p14="http://schemas.microsoft.com/office/powerpoint/2010/main" val="3422452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Figure</a:t>
            </a:r>
            <a:r>
              <a:rPr lang="en-GB" baseline="0" dirty="0" smtClean="0"/>
              <a:t> 1 – Canopic Jar Head © 2019</a:t>
            </a:r>
            <a:endParaRPr lang="en-GB" dirty="0"/>
          </a:p>
        </p:txBody>
      </p:sp>
      <p:sp>
        <p:nvSpPr>
          <p:cNvPr id="4" name="Slide Number Placeholder 3"/>
          <p:cNvSpPr>
            <a:spLocks noGrp="1"/>
          </p:cNvSpPr>
          <p:nvPr>
            <p:ph type="sldNum" sz="quarter" idx="10"/>
          </p:nvPr>
        </p:nvSpPr>
        <p:spPr/>
        <p:txBody>
          <a:bodyPr/>
          <a:lstStyle/>
          <a:p>
            <a:fld id="{A8D9DF2F-F057-4B7D-8ABB-787316C06255}" type="slidenum">
              <a:rPr lang="en-GB" smtClean="0"/>
              <a:t>2</a:t>
            </a:fld>
            <a:endParaRPr lang="en-GB"/>
          </a:p>
        </p:txBody>
      </p:sp>
    </p:spTree>
    <p:extLst>
      <p:ext uri="{BB962C8B-B14F-4D97-AF65-F5344CB8AC3E}">
        <p14:creationId xmlns:p14="http://schemas.microsoft.com/office/powerpoint/2010/main" val="3432140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Figure</a:t>
            </a:r>
            <a:r>
              <a:rPr lang="en-GB" baseline="0" dirty="0" smtClean="0"/>
              <a:t> 2 – Canopic Jar Head © 2019</a:t>
            </a:r>
            <a:endParaRPr lang="en-GB" dirty="0" smtClean="0"/>
          </a:p>
          <a:p>
            <a:endParaRPr lang="en-GB" dirty="0"/>
          </a:p>
        </p:txBody>
      </p:sp>
      <p:sp>
        <p:nvSpPr>
          <p:cNvPr id="4" name="Slide Number Placeholder 3"/>
          <p:cNvSpPr>
            <a:spLocks noGrp="1"/>
          </p:cNvSpPr>
          <p:nvPr>
            <p:ph type="sldNum" sz="quarter" idx="10"/>
          </p:nvPr>
        </p:nvSpPr>
        <p:spPr/>
        <p:txBody>
          <a:bodyPr/>
          <a:lstStyle/>
          <a:p>
            <a:fld id="{A8D9DF2F-F057-4B7D-8ABB-787316C06255}" type="slidenum">
              <a:rPr lang="en-GB" smtClean="0"/>
              <a:t>3</a:t>
            </a:fld>
            <a:endParaRPr lang="en-GB"/>
          </a:p>
        </p:txBody>
      </p:sp>
    </p:spTree>
    <p:extLst>
      <p:ext uri="{BB962C8B-B14F-4D97-AF65-F5344CB8AC3E}">
        <p14:creationId xmlns:p14="http://schemas.microsoft.com/office/powerpoint/2010/main" val="42471688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dirty="0" smtClean="0"/>
              <a:t>Brewer, D. J.</a:t>
            </a:r>
            <a:r>
              <a:rPr lang="en-GB" baseline="0" dirty="0" smtClean="0"/>
              <a:t> (</a:t>
            </a:r>
            <a:r>
              <a:rPr lang="en-GB" dirty="0" smtClean="0"/>
              <a:t>2007) p. XVIII</a:t>
            </a: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dirty="0" smtClean="0"/>
              <a:t>Figure 3 – (</a:t>
            </a:r>
            <a:r>
              <a:rPr lang="en-GB" dirty="0" err="1" smtClean="0"/>
              <a:t>Kuilman</a:t>
            </a:r>
            <a:r>
              <a:rPr lang="en-GB" dirty="0" smtClean="0"/>
              <a:t>,</a:t>
            </a:r>
            <a:r>
              <a:rPr lang="en-GB" baseline="0" dirty="0" smtClean="0"/>
              <a:t> 2014)</a:t>
            </a:r>
            <a:endParaRPr lang="en-GB" i="0" dirty="0" smtClean="0"/>
          </a:p>
        </p:txBody>
      </p:sp>
      <p:sp>
        <p:nvSpPr>
          <p:cNvPr id="4" name="Slide Number Placeholder 3"/>
          <p:cNvSpPr>
            <a:spLocks noGrp="1"/>
          </p:cNvSpPr>
          <p:nvPr>
            <p:ph type="sldNum" sz="quarter" idx="10"/>
          </p:nvPr>
        </p:nvSpPr>
        <p:spPr/>
        <p:txBody>
          <a:bodyPr/>
          <a:lstStyle/>
          <a:p>
            <a:fld id="{A8D9DF2F-F057-4B7D-8ABB-787316C06255}" type="slidenum">
              <a:rPr lang="en-GB" smtClean="0"/>
              <a:t>5</a:t>
            </a:fld>
            <a:endParaRPr lang="en-GB"/>
          </a:p>
        </p:txBody>
      </p:sp>
    </p:spTree>
    <p:extLst>
      <p:ext uri="{BB962C8B-B14F-4D97-AF65-F5344CB8AC3E}">
        <p14:creationId xmlns:p14="http://schemas.microsoft.com/office/powerpoint/2010/main" val="3923291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(1) (</a:t>
            </a:r>
            <a:r>
              <a:rPr lang="en-GB" dirty="0" err="1" smtClean="0"/>
              <a:t>Lacovara</a:t>
            </a:r>
            <a:r>
              <a:rPr lang="en-GB" dirty="0" smtClean="0"/>
              <a:t>,</a:t>
            </a:r>
            <a:r>
              <a:rPr lang="en-GB" baseline="0" dirty="0" smtClean="0"/>
              <a:t> P. 2017, p. 380)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(2) </a:t>
            </a:r>
            <a:r>
              <a:rPr lang="en-GB" dirty="0" smtClean="0"/>
              <a:t>(</a:t>
            </a:r>
            <a:r>
              <a:rPr lang="en-GB" dirty="0" err="1" smtClean="0"/>
              <a:t>Lacovara</a:t>
            </a:r>
            <a:r>
              <a:rPr lang="en-GB" dirty="0" smtClean="0"/>
              <a:t>,</a:t>
            </a:r>
            <a:r>
              <a:rPr lang="en-GB" baseline="0" dirty="0" smtClean="0"/>
              <a:t> P. 2017, p. 380)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(3) </a:t>
            </a:r>
            <a:r>
              <a:rPr lang="en-GB" dirty="0" smtClean="0"/>
              <a:t>(</a:t>
            </a:r>
            <a:r>
              <a:rPr lang="en-GB" dirty="0" err="1" smtClean="0"/>
              <a:t>Lacovara</a:t>
            </a:r>
            <a:r>
              <a:rPr lang="en-GB" dirty="0" smtClean="0"/>
              <a:t>,</a:t>
            </a:r>
            <a:r>
              <a:rPr lang="en-GB" baseline="0" dirty="0" smtClean="0"/>
              <a:t> P. 2017, p. 380)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(4) </a:t>
            </a:r>
            <a:r>
              <a:rPr lang="en-GB" dirty="0" smtClean="0"/>
              <a:t>(</a:t>
            </a:r>
            <a:r>
              <a:rPr lang="en-GB" dirty="0" err="1" smtClean="0"/>
              <a:t>Lacovara</a:t>
            </a:r>
            <a:r>
              <a:rPr lang="en-GB" dirty="0" smtClean="0"/>
              <a:t>,</a:t>
            </a:r>
            <a:r>
              <a:rPr lang="en-GB" baseline="0" dirty="0" smtClean="0"/>
              <a:t> P. 2017, p. 380)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(5) </a:t>
            </a:r>
            <a:r>
              <a:rPr lang="en-GB" dirty="0" smtClean="0"/>
              <a:t>(</a:t>
            </a:r>
            <a:r>
              <a:rPr lang="en-GB" dirty="0" err="1" smtClean="0"/>
              <a:t>Lacovara</a:t>
            </a:r>
            <a:r>
              <a:rPr lang="en-GB" dirty="0" smtClean="0"/>
              <a:t>,</a:t>
            </a:r>
            <a:r>
              <a:rPr lang="en-GB" baseline="0" dirty="0" smtClean="0"/>
              <a:t> P. 2017, p. 381)</a:t>
            </a:r>
            <a:endParaRPr lang="en-GB" dirty="0" smtClean="0"/>
          </a:p>
          <a:p>
            <a:endParaRPr lang="en-GB" dirty="0"/>
          </a:p>
        </p:txBody>
      </p:sp>
      <p:sp>
        <p:nvSpPr>
          <p:cNvPr id="4" name="Slide Number Placeholder 3"/>
          <p:cNvSpPr>
            <a:spLocks noGrp="1"/>
          </p:cNvSpPr>
          <p:nvPr>
            <p:ph type="sldNum" sz="quarter" idx="10"/>
          </p:nvPr>
        </p:nvSpPr>
        <p:spPr/>
        <p:txBody>
          <a:bodyPr/>
          <a:lstStyle/>
          <a:p>
            <a:fld id="{A8D9DF2F-F057-4B7D-8ABB-787316C06255}" type="slidenum">
              <a:rPr lang="en-GB" smtClean="0"/>
              <a:t>6</a:t>
            </a:fld>
            <a:endParaRPr lang="en-GB"/>
          </a:p>
        </p:txBody>
      </p:sp>
    </p:spTree>
    <p:extLst>
      <p:ext uri="{BB962C8B-B14F-4D97-AF65-F5344CB8AC3E}">
        <p14:creationId xmlns:p14="http://schemas.microsoft.com/office/powerpoint/2010/main" val="424510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smtClean="0"/>
              <a:t>(</a:t>
            </a:r>
            <a:r>
              <a:rPr lang="en-GB" dirty="0" err="1" smtClean="0"/>
              <a:t>Lacovara</a:t>
            </a:r>
            <a:r>
              <a:rPr lang="en-GB" dirty="0" smtClean="0"/>
              <a:t>,</a:t>
            </a:r>
            <a:r>
              <a:rPr lang="en-GB" baseline="0" dirty="0" smtClean="0"/>
              <a:t> P. 2017, p. 382)</a:t>
            </a: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dirty="0" smtClean="0"/>
              <a:t>(</a:t>
            </a:r>
            <a:r>
              <a:rPr lang="en-GB" dirty="0" err="1" smtClean="0"/>
              <a:t>Lacovara</a:t>
            </a:r>
            <a:r>
              <a:rPr lang="en-GB" dirty="0" smtClean="0"/>
              <a:t>,</a:t>
            </a:r>
            <a:r>
              <a:rPr lang="en-GB" baseline="0" dirty="0" smtClean="0"/>
              <a:t> P. 2017, p. 382)</a:t>
            </a: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dirty="0" smtClean="0"/>
              <a:t>(</a:t>
            </a:r>
            <a:r>
              <a:rPr lang="en-GB" dirty="0" err="1" smtClean="0"/>
              <a:t>Lacovara</a:t>
            </a:r>
            <a:r>
              <a:rPr lang="en-GB" dirty="0" smtClean="0"/>
              <a:t>,</a:t>
            </a:r>
            <a:r>
              <a:rPr lang="en-GB" baseline="0" dirty="0" smtClean="0"/>
              <a:t> P. 2017, p. 382)</a:t>
            </a:r>
          </a:p>
          <a:p>
            <a:pPr marL="228600" indent="-228600">
              <a:buAutoNum type="arabicParenBoth"/>
            </a:pPr>
            <a:endParaRPr lang="en-GB" dirty="0"/>
          </a:p>
        </p:txBody>
      </p:sp>
      <p:sp>
        <p:nvSpPr>
          <p:cNvPr id="4" name="Slide Number Placeholder 3"/>
          <p:cNvSpPr>
            <a:spLocks noGrp="1"/>
          </p:cNvSpPr>
          <p:nvPr>
            <p:ph type="sldNum" sz="quarter" idx="10"/>
          </p:nvPr>
        </p:nvSpPr>
        <p:spPr/>
        <p:txBody>
          <a:bodyPr/>
          <a:lstStyle/>
          <a:p>
            <a:fld id="{A8D9DF2F-F057-4B7D-8ABB-787316C06255}" type="slidenum">
              <a:rPr lang="en-GB" smtClean="0"/>
              <a:t>7</a:t>
            </a:fld>
            <a:endParaRPr lang="en-GB"/>
          </a:p>
        </p:txBody>
      </p:sp>
    </p:spTree>
    <p:extLst>
      <p:ext uri="{BB962C8B-B14F-4D97-AF65-F5344CB8AC3E}">
        <p14:creationId xmlns:p14="http://schemas.microsoft.com/office/powerpoint/2010/main" val="3116888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smtClean="0"/>
              <a:t>Spurlock (2016)</a:t>
            </a:r>
            <a:endParaRPr lang="en-GB" sz="1200" u="sng" kern="1200" dirty="0" smtClean="0">
              <a:solidFill>
                <a:schemeClr val="tx1"/>
              </a:solidFill>
              <a:effectLst/>
              <a:latin typeface="+mn-lt"/>
              <a:ea typeface="+mn-ea"/>
              <a:cs typeface="+mn-cs"/>
            </a:endParaRPr>
          </a:p>
          <a:p>
            <a:pPr marL="228600" indent="-228600">
              <a:buAutoNum type="arabicParenBoth"/>
            </a:pPr>
            <a:r>
              <a:rPr lang="en-GB" sz="1200" u="none" kern="1200" dirty="0" smtClean="0">
                <a:solidFill>
                  <a:schemeClr val="tx1"/>
                </a:solidFill>
                <a:effectLst/>
                <a:latin typeface="+mn-lt"/>
                <a:ea typeface="+mn-ea"/>
                <a:cs typeface="+mn-cs"/>
              </a:rPr>
              <a:t>Land of</a:t>
            </a:r>
            <a:r>
              <a:rPr lang="en-GB" sz="1200" u="none" kern="1200" baseline="0" dirty="0" smtClean="0">
                <a:solidFill>
                  <a:schemeClr val="tx1"/>
                </a:solidFill>
                <a:effectLst/>
                <a:latin typeface="+mn-lt"/>
                <a:ea typeface="+mn-ea"/>
                <a:cs typeface="+mn-cs"/>
              </a:rPr>
              <a:t> Pyramids (2015)</a:t>
            </a:r>
            <a:endParaRPr lang="en-GB" sz="1200" u="none" kern="1200" dirty="0" smtClean="0">
              <a:solidFill>
                <a:schemeClr val="tx1"/>
              </a:solidFill>
              <a:effectLst/>
              <a:latin typeface="+mn-lt"/>
              <a:ea typeface="+mn-ea"/>
              <a:cs typeface="+mn-cs"/>
            </a:endParaRPr>
          </a:p>
          <a:p>
            <a:pPr marL="228600" indent="-228600">
              <a:buAutoNum type="arabicParenBoth"/>
            </a:pPr>
            <a:r>
              <a:rPr lang="en-GB" sz="1200" u="none" kern="1200" dirty="0" smtClean="0">
                <a:solidFill>
                  <a:schemeClr val="tx1"/>
                </a:solidFill>
                <a:effectLst/>
                <a:latin typeface="+mn-lt"/>
                <a:ea typeface="+mn-ea"/>
                <a:cs typeface="+mn-cs"/>
              </a:rPr>
              <a:t>Land</a:t>
            </a:r>
            <a:r>
              <a:rPr lang="en-GB" sz="1200" u="none" kern="1200" baseline="0" dirty="0" smtClean="0">
                <a:solidFill>
                  <a:schemeClr val="tx1"/>
                </a:solidFill>
                <a:effectLst/>
                <a:latin typeface="+mn-lt"/>
                <a:ea typeface="+mn-ea"/>
                <a:cs typeface="+mn-cs"/>
              </a:rPr>
              <a:t> of Pyramids (2015)</a:t>
            </a:r>
            <a:endParaRPr lang="en-GB" sz="1200" u="none" kern="1200" dirty="0" smtClean="0">
              <a:solidFill>
                <a:schemeClr val="tx1"/>
              </a:solidFill>
              <a:effectLst/>
              <a:latin typeface="+mn-lt"/>
              <a:ea typeface="+mn-ea"/>
              <a:cs typeface="+mn-cs"/>
            </a:endParaRPr>
          </a:p>
          <a:p>
            <a:pPr marL="228600" indent="-228600">
              <a:buAutoNum type="arabicParenBoth"/>
            </a:pPr>
            <a:r>
              <a:rPr lang="en-GB" sz="1200" u="none" kern="1200" dirty="0" smtClean="0">
                <a:solidFill>
                  <a:schemeClr val="tx1"/>
                </a:solidFill>
                <a:effectLst/>
                <a:latin typeface="+mn-lt"/>
                <a:ea typeface="+mn-ea"/>
                <a:cs typeface="+mn-cs"/>
              </a:rPr>
              <a:t>Taylor, H.</a:t>
            </a:r>
            <a:r>
              <a:rPr lang="en-GB" sz="1200" u="none" kern="1200" baseline="0" dirty="0" smtClean="0">
                <a:solidFill>
                  <a:schemeClr val="tx1"/>
                </a:solidFill>
                <a:effectLst/>
                <a:latin typeface="+mn-lt"/>
                <a:ea typeface="+mn-ea"/>
                <a:cs typeface="+mn-cs"/>
              </a:rPr>
              <a:t> (2001)</a:t>
            </a:r>
            <a:endParaRPr lang="en-GB" u="none" dirty="0"/>
          </a:p>
        </p:txBody>
      </p:sp>
      <p:sp>
        <p:nvSpPr>
          <p:cNvPr id="4" name="Slide Number Placeholder 3"/>
          <p:cNvSpPr>
            <a:spLocks noGrp="1"/>
          </p:cNvSpPr>
          <p:nvPr>
            <p:ph type="sldNum" sz="quarter" idx="10"/>
          </p:nvPr>
        </p:nvSpPr>
        <p:spPr/>
        <p:txBody>
          <a:bodyPr/>
          <a:lstStyle/>
          <a:p>
            <a:fld id="{A8D9DF2F-F057-4B7D-8ABB-787316C06255}" type="slidenum">
              <a:rPr lang="en-GB" smtClean="0"/>
              <a:t>8</a:t>
            </a:fld>
            <a:endParaRPr lang="en-GB"/>
          </a:p>
        </p:txBody>
      </p:sp>
    </p:spTree>
    <p:extLst>
      <p:ext uri="{BB962C8B-B14F-4D97-AF65-F5344CB8AC3E}">
        <p14:creationId xmlns:p14="http://schemas.microsoft.com/office/powerpoint/2010/main" val="765783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dirty="0" smtClean="0">
                <a:solidFill>
                  <a:schemeClr val="tx1"/>
                </a:solidFill>
              </a:rPr>
              <a:t>Land</a:t>
            </a:r>
            <a:r>
              <a:rPr lang="en-GB" baseline="0" dirty="0" smtClean="0">
                <a:solidFill>
                  <a:schemeClr val="tx1"/>
                </a:solidFill>
              </a:rPr>
              <a:t> of Pyramids (2015)</a:t>
            </a: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dirty="0" smtClean="0"/>
              <a:t>Osiris Net (2017)</a:t>
            </a:r>
            <a:br>
              <a:rPr lang="en-GB" dirty="0" smtClean="0"/>
            </a:br>
            <a:endParaRPr lang="en-GB" dirty="0"/>
          </a:p>
        </p:txBody>
      </p:sp>
      <p:sp>
        <p:nvSpPr>
          <p:cNvPr id="4" name="Slide Number Placeholder 3"/>
          <p:cNvSpPr>
            <a:spLocks noGrp="1"/>
          </p:cNvSpPr>
          <p:nvPr>
            <p:ph type="sldNum" sz="quarter" idx="10"/>
          </p:nvPr>
        </p:nvSpPr>
        <p:spPr/>
        <p:txBody>
          <a:bodyPr/>
          <a:lstStyle/>
          <a:p>
            <a:fld id="{A8D9DF2F-F057-4B7D-8ABB-787316C06255}" type="slidenum">
              <a:rPr lang="en-GB" smtClean="0"/>
              <a:t>9</a:t>
            </a:fld>
            <a:endParaRPr lang="en-GB"/>
          </a:p>
        </p:txBody>
      </p:sp>
    </p:spTree>
    <p:extLst>
      <p:ext uri="{BB962C8B-B14F-4D97-AF65-F5344CB8AC3E}">
        <p14:creationId xmlns:p14="http://schemas.microsoft.com/office/powerpoint/2010/main" val="4063541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D9DF2F-F057-4B7D-8ABB-787316C06255}" type="slidenum">
              <a:rPr lang="en-GB" smtClean="0"/>
              <a:t>10</a:t>
            </a:fld>
            <a:endParaRPr lang="en-GB"/>
          </a:p>
        </p:txBody>
      </p:sp>
    </p:spTree>
    <p:extLst>
      <p:ext uri="{BB962C8B-B14F-4D97-AF65-F5344CB8AC3E}">
        <p14:creationId xmlns:p14="http://schemas.microsoft.com/office/powerpoint/2010/main" val="3038180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7056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4/4/2019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465022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326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4/4/2019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176604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53446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2679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4/4/2019</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99762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4/4/2019</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88099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5372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9363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97809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4/4/2019</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208973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hyperlink" Target="https://www.spurlock.illinois.edu/exhibits/online/mummification/artifacts4.htm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hyperlink" Target="https://www.osirisnet.net/dieux/fils_horus/e_fils_horus.htm" TargetMode="External"/><Relationship Id="rId4" Type="http://schemas.openxmlformats.org/officeDocument/2006/relationships/hyperlink" Target="https://www.britannica.com/topic/canopic-jar"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quadralectics/13127374664" TargetMode="External"/><Relationship Id="rId2" Type="http://schemas.openxmlformats.org/officeDocument/2006/relationships/hyperlink" Target="https://www-jstor-org.ezproxy.uwtsd.ac.uk/stable/543809?seq=1#metadata_info_tab_contents" TargetMode="External"/><Relationship Id="rId1" Type="http://schemas.openxmlformats.org/officeDocument/2006/relationships/slideLayout" Target="../slideLayouts/slideLayout2.xml"/><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Canopic Jar Lid</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HPAH6011</a:t>
            </a:r>
            <a:r>
              <a:rPr lang="en-GB" dirty="0" smtClean="0"/>
              <a:t/>
            </a:r>
            <a:br>
              <a:rPr lang="en-GB" dirty="0" smtClean="0"/>
            </a:br>
            <a:r>
              <a:rPr lang="en-GB" dirty="0" smtClean="0"/>
              <a:t>Funerary Beliefs in Ancient Egypt</a:t>
            </a:r>
          </a:p>
          <a:p>
            <a:r>
              <a:rPr lang="en-GB" dirty="0" smtClean="0"/>
              <a:t>Angharad Mason</a:t>
            </a:r>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5209" t="14027" r="29374" b="22778"/>
          <a:stretch/>
        </p:blipFill>
        <p:spPr>
          <a:xfrm>
            <a:off x="8105775" y="304800"/>
            <a:ext cx="3732414" cy="389506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670032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954261" y="1333500"/>
            <a:ext cx="3618614" cy="83589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7571" y="286603"/>
            <a:ext cx="7646690" cy="5735018"/>
          </a:xfrm>
        </p:spPr>
      </p:pic>
      <p:sp>
        <p:nvSpPr>
          <p:cNvPr id="5" name="TextBox 4"/>
          <p:cNvSpPr txBox="1"/>
          <p:nvPr/>
        </p:nvSpPr>
        <p:spPr>
          <a:xfrm>
            <a:off x="7954261" y="286603"/>
            <a:ext cx="3790604" cy="2246769"/>
          </a:xfrm>
          <a:prstGeom prst="rect">
            <a:avLst/>
          </a:prstGeom>
          <a:noFill/>
        </p:spPr>
        <p:txBody>
          <a:bodyPr wrap="square" rtlCol="0">
            <a:spAutoFit/>
          </a:bodyPr>
          <a:lstStyle/>
          <a:p>
            <a:r>
              <a:rPr lang="en-GB" sz="1400" b="1" dirty="0" smtClean="0"/>
              <a:t>Figure 1</a:t>
            </a:r>
            <a:r>
              <a:rPr lang="en-GB" sz="1400" dirty="0" smtClean="0"/>
              <a:t> – Canopic Jar Head</a:t>
            </a:r>
          </a:p>
          <a:p>
            <a:endParaRPr lang="en-GB" sz="1400" dirty="0"/>
          </a:p>
          <a:p>
            <a:r>
              <a:rPr lang="en-GB" sz="1400" dirty="0" smtClean="0"/>
              <a:t>Measurements: </a:t>
            </a:r>
            <a:r>
              <a:rPr lang="en-GB" sz="1400" b="1" dirty="0" smtClean="0"/>
              <a:t>Looking Forwards at Lid</a:t>
            </a:r>
          </a:p>
          <a:p>
            <a:r>
              <a:rPr lang="en-GB" sz="1400" i="1" dirty="0" smtClean="0"/>
              <a:t>(All of these measurements are approximate)</a:t>
            </a:r>
          </a:p>
          <a:p>
            <a:endParaRPr lang="en-GB" sz="1400" dirty="0" smtClean="0"/>
          </a:p>
          <a:p>
            <a:r>
              <a:rPr lang="en-GB" sz="1400" dirty="0" smtClean="0"/>
              <a:t>Bottom Circumference = 41 cm</a:t>
            </a:r>
            <a:br>
              <a:rPr lang="en-GB" sz="1400" dirty="0" smtClean="0"/>
            </a:br>
            <a:r>
              <a:rPr lang="en-GB" sz="1400" dirty="0" smtClean="0"/>
              <a:t>Middle Circumference = 34.8 cm</a:t>
            </a:r>
          </a:p>
          <a:p>
            <a:r>
              <a:rPr lang="en-GB" sz="1400" dirty="0" smtClean="0"/>
              <a:t>Upper Circumference = 26.9 cm</a:t>
            </a:r>
            <a:endParaRPr lang="en-GB" sz="1400" dirty="0"/>
          </a:p>
          <a:p>
            <a:endParaRPr lang="en-GB" sz="1400" dirty="0" smtClean="0"/>
          </a:p>
          <a:p>
            <a:r>
              <a:rPr lang="en-GB" sz="1400" dirty="0" smtClean="0"/>
              <a:t>Height = 11 cm</a:t>
            </a:r>
          </a:p>
        </p:txBody>
      </p:sp>
      <p:sp>
        <p:nvSpPr>
          <p:cNvPr id="7" name="Curved Up Arrow 6"/>
          <p:cNvSpPr/>
          <p:nvPr/>
        </p:nvSpPr>
        <p:spPr>
          <a:xfrm>
            <a:off x="2369128" y="3931920"/>
            <a:ext cx="3275214" cy="756458"/>
          </a:xfrm>
          <a:prstGeom prst="curvedUp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urved Up Arrow 7"/>
          <p:cNvSpPr/>
          <p:nvPr/>
        </p:nvSpPr>
        <p:spPr>
          <a:xfrm>
            <a:off x="2443943" y="2598677"/>
            <a:ext cx="2984269" cy="360654"/>
          </a:xfrm>
          <a:prstGeom prst="curvedUpArrow">
            <a:avLst>
              <a:gd name="adj1" fmla="val 34223"/>
              <a:gd name="adj2" fmla="val 92499"/>
              <a:gd name="adj3" fmla="val 25000"/>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Curved Up Arrow 8"/>
          <p:cNvSpPr/>
          <p:nvPr/>
        </p:nvSpPr>
        <p:spPr>
          <a:xfrm>
            <a:off x="2751513" y="1742895"/>
            <a:ext cx="2369128" cy="426502"/>
          </a:xfrm>
          <a:prstGeom prst="curvedUp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TextBox 9"/>
          <p:cNvSpPr txBox="1"/>
          <p:nvPr/>
        </p:nvSpPr>
        <p:spPr>
          <a:xfrm>
            <a:off x="5099859" y="1461742"/>
            <a:ext cx="1620982" cy="523220"/>
          </a:xfrm>
          <a:prstGeom prst="rect">
            <a:avLst/>
          </a:prstGeom>
          <a:noFill/>
        </p:spPr>
        <p:txBody>
          <a:bodyPr wrap="square" rtlCol="0">
            <a:spAutoFit/>
          </a:bodyPr>
          <a:lstStyle/>
          <a:p>
            <a:r>
              <a:rPr lang="en-GB" sz="1400" b="1" dirty="0" smtClean="0">
                <a:solidFill>
                  <a:schemeClr val="bg1">
                    <a:lumMod val="95000"/>
                  </a:schemeClr>
                </a:solidFill>
                <a:effectLst>
                  <a:outerShdw blurRad="38100" dist="38100" dir="2700000" algn="tl">
                    <a:srgbClr val="000000">
                      <a:alpha val="43137"/>
                    </a:srgbClr>
                  </a:outerShdw>
                </a:effectLst>
              </a:rPr>
              <a:t>Upper Circumference</a:t>
            </a:r>
            <a:endParaRPr lang="en-GB" sz="1400" b="1" dirty="0">
              <a:solidFill>
                <a:schemeClr val="bg1">
                  <a:lumMod val="95000"/>
                </a:schemeClr>
              </a:solidFill>
              <a:effectLst>
                <a:outerShdw blurRad="38100" dist="38100" dir="2700000" algn="tl">
                  <a:srgbClr val="000000">
                    <a:alpha val="43137"/>
                  </a:srgbClr>
                </a:outerShdw>
              </a:effectLst>
            </a:endParaRPr>
          </a:p>
        </p:txBody>
      </p:sp>
      <p:sp>
        <p:nvSpPr>
          <p:cNvPr id="11" name="TextBox 10"/>
          <p:cNvSpPr txBox="1"/>
          <p:nvPr/>
        </p:nvSpPr>
        <p:spPr>
          <a:xfrm>
            <a:off x="5233565" y="2214447"/>
            <a:ext cx="1620982" cy="523220"/>
          </a:xfrm>
          <a:prstGeom prst="rect">
            <a:avLst/>
          </a:prstGeom>
          <a:noFill/>
        </p:spPr>
        <p:txBody>
          <a:bodyPr wrap="square" rtlCol="0">
            <a:spAutoFit/>
          </a:bodyPr>
          <a:lstStyle/>
          <a:p>
            <a:r>
              <a:rPr lang="en-GB" sz="1400" b="1" dirty="0" smtClean="0">
                <a:solidFill>
                  <a:schemeClr val="bg1">
                    <a:lumMod val="95000"/>
                  </a:schemeClr>
                </a:solidFill>
                <a:effectLst>
                  <a:outerShdw blurRad="38100" dist="38100" dir="2700000" algn="tl">
                    <a:srgbClr val="000000">
                      <a:alpha val="43137"/>
                    </a:srgbClr>
                  </a:outerShdw>
                </a:effectLst>
              </a:rPr>
              <a:t>Middle Circumference</a:t>
            </a:r>
            <a:endParaRPr lang="en-GB" sz="1400" b="1" dirty="0">
              <a:solidFill>
                <a:schemeClr val="bg1">
                  <a:lumMod val="95000"/>
                </a:schemeClr>
              </a:solidFill>
              <a:effectLst>
                <a:outerShdw blurRad="38100" dist="38100" dir="2700000" algn="tl">
                  <a:srgbClr val="000000">
                    <a:alpha val="43137"/>
                  </a:srgbClr>
                </a:outerShdw>
              </a:effectLst>
            </a:endParaRPr>
          </a:p>
        </p:txBody>
      </p:sp>
      <p:sp>
        <p:nvSpPr>
          <p:cNvPr id="12" name="TextBox 11"/>
          <p:cNvSpPr txBox="1"/>
          <p:nvPr/>
        </p:nvSpPr>
        <p:spPr>
          <a:xfrm>
            <a:off x="5433418" y="3549502"/>
            <a:ext cx="1620982" cy="523220"/>
          </a:xfrm>
          <a:prstGeom prst="rect">
            <a:avLst/>
          </a:prstGeom>
          <a:noFill/>
        </p:spPr>
        <p:txBody>
          <a:bodyPr wrap="square" rtlCol="0">
            <a:spAutoFit/>
          </a:bodyPr>
          <a:lstStyle/>
          <a:p>
            <a:r>
              <a:rPr lang="en-GB" sz="1400" b="1" dirty="0" smtClean="0">
                <a:solidFill>
                  <a:schemeClr val="bg1">
                    <a:lumMod val="95000"/>
                  </a:schemeClr>
                </a:solidFill>
                <a:effectLst>
                  <a:outerShdw blurRad="38100" dist="38100" dir="2700000" algn="tl">
                    <a:srgbClr val="000000">
                      <a:alpha val="43137"/>
                    </a:srgbClr>
                  </a:outerShdw>
                </a:effectLst>
              </a:rPr>
              <a:t>Bottom Circumference</a:t>
            </a:r>
            <a:endParaRPr lang="en-GB" sz="1400" b="1" dirty="0">
              <a:solidFill>
                <a:schemeClr val="bg1">
                  <a:lumMod val="95000"/>
                </a:schemeClr>
              </a:solidFill>
              <a:effectLst>
                <a:outerShdw blurRad="38100" dist="38100" dir="2700000" algn="tl">
                  <a:srgbClr val="000000">
                    <a:alpha val="43137"/>
                  </a:srgbClr>
                </a:outerShdw>
              </a:effectLst>
            </a:endParaRPr>
          </a:p>
        </p:txBody>
      </p:sp>
      <p:sp>
        <p:nvSpPr>
          <p:cNvPr id="6" name="Up-Down Arrow 5"/>
          <p:cNvSpPr/>
          <p:nvPr/>
        </p:nvSpPr>
        <p:spPr>
          <a:xfrm>
            <a:off x="2038503" y="1248554"/>
            <a:ext cx="247650" cy="3421553"/>
          </a:xfrm>
          <a:prstGeom prst="upDown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1799252" y="927358"/>
            <a:ext cx="973802" cy="338554"/>
          </a:xfrm>
          <a:prstGeom prst="rect">
            <a:avLst/>
          </a:prstGeom>
          <a:noFill/>
        </p:spPr>
        <p:txBody>
          <a:bodyPr wrap="square" rtlCol="0">
            <a:spAutoFit/>
          </a:bodyPr>
          <a:lstStyle/>
          <a:p>
            <a:r>
              <a:rPr lang="en-GB" sz="1600" b="1" dirty="0" smtClean="0">
                <a:solidFill>
                  <a:schemeClr val="bg1"/>
                </a:solidFill>
                <a:effectLst>
                  <a:outerShdw blurRad="38100" dist="38100" dir="2700000" algn="tl">
                    <a:srgbClr val="000000">
                      <a:alpha val="43137"/>
                    </a:srgbClr>
                  </a:outerShdw>
                </a:effectLst>
              </a:rPr>
              <a:t>Height</a:t>
            </a:r>
            <a:endParaRPr lang="en-GB"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620450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l="19654" r="8078"/>
          <a:stretch/>
        </p:blipFill>
        <p:spPr>
          <a:xfrm>
            <a:off x="357447" y="286603"/>
            <a:ext cx="5320146" cy="5521190"/>
          </a:xfrm>
        </p:spPr>
      </p:pic>
      <p:sp>
        <p:nvSpPr>
          <p:cNvPr id="7" name="TextBox 6"/>
          <p:cNvSpPr txBox="1"/>
          <p:nvPr/>
        </p:nvSpPr>
        <p:spPr>
          <a:xfrm>
            <a:off x="5752406" y="374073"/>
            <a:ext cx="4534594" cy="2308324"/>
          </a:xfrm>
          <a:prstGeom prst="rect">
            <a:avLst/>
          </a:prstGeom>
          <a:noFill/>
        </p:spPr>
        <p:txBody>
          <a:bodyPr wrap="square" rtlCol="0">
            <a:spAutoFit/>
          </a:bodyPr>
          <a:lstStyle/>
          <a:p>
            <a:r>
              <a:rPr lang="en-GB" sz="1600" b="1" dirty="0" smtClean="0"/>
              <a:t>Figure</a:t>
            </a:r>
            <a:r>
              <a:rPr lang="en-GB" sz="1600" dirty="0" smtClean="0"/>
              <a:t> </a:t>
            </a:r>
            <a:r>
              <a:rPr lang="en-GB" sz="1600" b="1" dirty="0" smtClean="0"/>
              <a:t>2</a:t>
            </a:r>
            <a:r>
              <a:rPr lang="en-GB" sz="1600" dirty="0" smtClean="0"/>
              <a:t> – Underside of Canopic Jar Lid</a:t>
            </a:r>
          </a:p>
          <a:p>
            <a:endParaRPr lang="en-GB" sz="1600" dirty="0"/>
          </a:p>
          <a:p>
            <a:r>
              <a:rPr lang="en-GB" sz="1600" dirty="0" smtClean="0"/>
              <a:t>Measurements:</a:t>
            </a:r>
          </a:p>
          <a:p>
            <a:r>
              <a:rPr lang="en-GB" sz="1600" i="1" dirty="0"/>
              <a:t>(All of these measurements are approximate)</a:t>
            </a:r>
          </a:p>
          <a:p>
            <a:endParaRPr lang="en-GB" sz="1600" dirty="0" smtClean="0"/>
          </a:p>
          <a:p>
            <a:endParaRPr lang="en-GB" sz="1600" dirty="0"/>
          </a:p>
          <a:p>
            <a:r>
              <a:rPr lang="en-GB" sz="1600" dirty="0" smtClean="0"/>
              <a:t>Inner Circle Diameter from Outer Rim Line = 7.9 cm</a:t>
            </a:r>
          </a:p>
          <a:p>
            <a:r>
              <a:rPr lang="en-GB" sz="1600" dirty="0" smtClean="0"/>
              <a:t>Diameter = 11.2</a:t>
            </a:r>
          </a:p>
          <a:p>
            <a:r>
              <a:rPr lang="en-GB" sz="1600" dirty="0" smtClean="0"/>
              <a:t>Circumference = 41 cm</a:t>
            </a:r>
          </a:p>
        </p:txBody>
      </p:sp>
      <p:sp>
        <p:nvSpPr>
          <p:cNvPr id="8" name="Left-Right Arrow 7"/>
          <p:cNvSpPr/>
          <p:nvPr/>
        </p:nvSpPr>
        <p:spPr>
          <a:xfrm>
            <a:off x="2302625" y="1853738"/>
            <a:ext cx="1712423" cy="299258"/>
          </a:xfrm>
          <a:prstGeom prst="lef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Up-Down Arrow 8"/>
          <p:cNvSpPr/>
          <p:nvPr/>
        </p:nvSpPr>
        <p:spPr>
          <a:xfrm>
            <a:off x="2980112" y="540328"/>
            <a:ext cx="357447" cy="2743200"/>
          </a:xfrm>
          <a:prstGeom prst="upDown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urved Right Arrow 11"/>
          <p:cNvSpPr/>
          <p:nvPr/>
        </p:nvSpPr>
        <p:spPr>
          <a:xfrm>
            <a:off x="1504601" y="540328"/>
            <a:ext cx="864523" cy="2784763"/>
          </a:xfrm>
          <a:prstGeom prst="curved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urved Right Arrow 13"/>
          <p:cNvSpPr/>
          <p:nvPr/>
        </p:nvSpPr>
        <p:spPr>
          <a:xfrm rot="10800000">
            <a:off x="4075314" y="498765"/>
            <a:ext cx="864523" cy="2784763"/>
          </a:xfrm>
          <a:prstGeom prst="curved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TextBox 14"/>
          <p:cNvSpPr txBox="1"/>
          <p:nvPr/>
        </p:nvSpPr>
        <p:spPr>
          <a:xfrm>
            <a:off x="2555031" y="1694006"/>
            <a:ext cx="1207607" cy="276999"/>
          </a:xfrm>
          <a:prstGeom prst="rect">
            <a:avLst/>
          </a:prstGeom>
          <a:noFill/>
        </p:spPr>
        <p:txBody>
          <a:bodyPr wrap="square" rtlCol="0">
            <a:spAutoFit/>
          </a:bodyPr>
          <a:lstStyle/>
          <a:p>
            <a:r>
              <a:rPr lang="en-GB" sz="1200" b="1" dirty="0" smtClean="0">
                <a:solidFill>
                  <a:schemeClr val="bg1">
                    <a:lumMod val="95000"/>
                  </a:schemeClr>
                </a:solidFill>
                <a:effectLst>
                  <a:outerShdw blurRad="38100" dist="38100" dir="2700000" algn="tl">
                    <a:srgbClr val="000000">
                      <a:alpha val="43137"/>
                    </a:srgbClr>
                  </a:outerShdw>
                </a:effectLst>
              </a:rPr>
              <a:t>Inner Diameter</a:t>
            </a:r>
            <a:endParaRPr lang="en-GB" sz="1200" b="1" dirty="0">
              <a:solidFill>
                <a:schemeClr val="bg1">
                  <a:lumMod val="95000"/>
                </a:schemeClr>
              </a:solidFill>
              <a:effectLst>
                <a:outerShdw blurRad="38100" dist="38100" dir="2700000" algn="tl">
                  <a:srgbClr val="000000">
                    <a:alpha val="43137"/>
                  </a:srgbClr>
                </a:outerShdw>
              </a:effectLst>
            </a:endParaRPr>
          </a:p>
        </p:txBody>
      </p:sp>
      <p:sp>
        <p:nvSpPr>
          <p:cNvPr id="16" name="TextBox 15"/>
          <p:cNvSpPr txBox="1"/>
          <p:nvPr/>
        </p:nvSpPr>
        <p:spPr>
          <a:xfrm>
            <a:off x="4283655" y="482138"/>
            <a:ext cx="1620982" cy="276999"/>
          </a:xfrm>
          <a:prstGeom prst="rect">
            <a:avLst/>
          </a:prstGeom>
          <a:noFill/>
        </p:spPr>
        <p:txBody>
          <a:bodyPr wrap="square" rtlCol="0">
            <a:spAutoFit/>
          </a:bodyPr>
          <a:lstStyle/>
          <a:p>
            <a:r>
              <a:rPr lang="en-GB" sz="1200" b="1" dirty="0" smtClean="0">
                <a:solidFill>
                  <a:schemeClr val="bg1">
                    <a:lumMod val="95000"/>
                  </a:schemeClr>
                </a:solidFill>
                <a:effectLst>
                  <a:outerShdw blurRad="38100" dist="38100" dir="2700000" algn="tl">
                    <a:srgbClr val="000000">
                      <a:alpha val="43137"/>
                    </a:srgbClr>
                  </a:outerShdw>
                </a:effectLst>
              </a:rPr>
              <a:t>Circumference</a:t>
            </a:r>
            <a:endParaRPr lang="en-GB" sz="1200" b="1" dirty="0">
              <a:solidFill>
                <a:schemeClr val="bg1">
                  <a:lumMod val="95000"/>
                </a:schemeClr>
              </a:solidFill>
              <a:effectLst>
                <a:outerShdw blurRad="38100" dist="38100" dir="2700000" algn="tl">
                  <a:srgbClr val="000000">
                    <a:alpha val="43137"/>
                  </a:srgbClr>
                </a:outerShdw>
              </a:effectLst>
            </a:endParaRPr>
          </a:p>
        </p:txBody>
      </p:sp>
      <p:sp>
        <p:nvSpPr>
          <p:cNvPr id="17" name="TextBox 16"/>
          <p:cNvSpPr txBox="1"/>
          <p:nvPr/>
        </p:nvSpPr>
        <p:spPr>
          <a:xfrm>
            <a:off x="2823211" y="3228418"/>
            <a:ext cx="883226" cy="276999"/>
          </a:xfrm>
          <a:prstGeom prst="rect">
            <a:avLst/>
          </a:prstGeom>
          <a:noFill/>
        </p:spPr>
        <p:txBody>
          <a:bodyPr wrap="square" rtlCol="0">
            <a:spAutoFit/>
          </a:bodyPr>
          <a:lstStyle/>
          <a:p>
            <a:r>
              <a:rPr lang="en-GB" sz="1200" b="1" dirty="0" smtClean="0">
                <a:effectLst>
                  <a:outerShdw blurRad="38100" dist="38100" dir="2700000" algn="tl">
                    <a:srgbClr val="000000">
                      <a:alpha val="43137"/>
                    </a:srgbClr>
                  </a:outerShdw>
                </a:effectLst>
              </a:rPr>
              <a:t>Diameter</a:t>
            </a:r>
            <a:endParaRPr lang="en-GB" sz="12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967421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Canopic Jar Lid – Description</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v"/>
            </a:pPr>
            <a:r>
              <a:rPr lang="en-GB" dirty="0" smtClean="0"/>
              <a:t> This Canopic Jar Lid is in relatively good condition with only minor flaws possibly due to wear and age.</a:t>
            </a:r>
          </a:p>
          <a:p>
            <a:pPr>
              <a:buFont typeface="Wingdings" panose="05000000000000000000" pitchFamily="2" charset="2"/>
              <a:buChar char="v"/>
            </a:pPr>
            <a:r>
              <a:rPr lang="en-GB" dirty="0" smtClean="0"/>
              <a:t> There is a crack to the lower left side of the jar lid as well as another at the top right had side of the headdress.</a:t>
            </a:r>
          </a:p>
          <a:p>
            <a:pPr>
              <a:buFont typeface="Wingdings" panose="05000000000000000000" pitchFamily="2" charset="2"/>
              <a:buChar char="v"/>
            </a:pPr>
            <a:r>
              <a:rPr lang="en-GB" dirty="0" smtClean="0"/>
              <a:t> Details to the face have also eroded, including the nose, and the lower left side of the headdress.</a:t>
            </a:r>
          </a:p>
          <a:p>
            <a:pPr>
              <a:buFont typeface="Wingdings" panose="05000000000000000000" pitchFamily="2" charset="2"/>
              <a:buChar char="v"/>
            </a:pPr>
            <a:r>
              <a:rPr lang="en-GB" dirty="0" smtClean="0"/>
              <a:t> It is made from clay and comes possibly from the Late Period, though this is not definitive.</a:t>
            </a:r>
          </a:p>
          <a:p>
            <a:pPr>
              <a:buFont typeface="Wingdings" panose="05000000000000000000" pitchFamily="2" charset="2"/>
              <a:buChar char="v"/>
            </a:pPr>
            <a:r>
              <a:rPr lang="en-GB" dirty="0" smtClean="0"/>
              <a:t> Due </a:t>
            </a:r>
            <a:r>
              <a:rPr lang="en-GB" dirty="0"/>
              <a:t>to the fact that this particular Canopic Jar has a human head, it is most likely the representation of Imsety, one of the ‘Four Sons of Horus’, who is typically the protector of the liver</a:t>
            </a:r>
            <a:r>
              <a:rPr lang="en-GB" dirty="0" smtClean="0"/>
              <a:t>.</a:t>
            </a:r>
            <a:endParaRPr lang="en-GB" dirty="0"/>
          </a:p>
        </p:txBody>
      </p:sp>
      <p:grpSp>
        <p:nvGrpSpPr>
          <p:cNvPr id="4" name="Group 3"/>
          <p:cNvGrpSpPr/>
          <p:nvPr/>
        </p:nvGrpSpPr>
        <p:grpSpPr>
          <a:xfrm>
            <a:off x="0" y="0"/>
            <a:ext cx="12192000" cy="958959"/>
            <a:chOff x="0" y="0"/>
            <a:chExt cx="12192000" cy="958959"/>
          </a:xfrm>
        </p:grpSpPr>
        <p:pic>
          <p:nvPicPr>
            <p:cNvPr id="2052" name="Picture 4" descr="Image result for ancient egyptian border"/>
            <p:cNvPicPr>
              <a:picLocks noChangeAspect="1" noChangeArrowheads="1"/>
            </p:cNvPicPr>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Image result for ancient egyptian border"/>
            <p:cNvPicPr>
              <a:picLocks noChangeAspect="1" noChangeArrowheads="1"/>
            </p:cNvPicPr>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270129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ancient egyptian border"/>
            <p:cNvPicPr>
              <a:picLocks noChangeAspect="1" noChangeArrowheads="1"/>
            </p:cNvPicPr>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8103870" y="1"/>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ancient egyptian border"/>
            <p:cNvPicPr>
              <a:picLocks noChangeAspect="1" noChangeArrowheads="1"/>
            </p:cNvPicPr>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540258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ncient egyptian border"/>
            <p:cNvPicPr>
              <a:picLocks noChangeAspect="1" noChangeArrowheads="1"/>
            </p:cNvPicPr>
            <p:nvPr/>
          </p:nvPicPr>
          <p:blipFill rotWithShape="1">
            <a:blip r:embed="rId2">
              <a:duotone>
                <a:schemeClr val="accent2">
                  <a:shade val="45000"/>
                  <a:satMod val="135000"/>
                </a:schemeClr>
                <a:prstClr val="white"/>
              </a:duotone>
              <a:extLst>
                <a:ext uri="{28A0092B-C50C-407E-A947-70E740481C1C}">
                  <a14:useLocalDpi xmlns:a14="http://schemas.microsoft.com/office/drawing/2010/main" val="0"/>
                </a:ext>
              </a:extLst>
            </a:blip>
            <a:srcRect l="48660" t="22300" b="32592"/>
            <a:stretch/>
          </p:blipFill>
          <p:spPr bwMode="auto">
            <a:xfrm rot="10800000">
              <a:off x="10805160" y="1"/>
              <a:ext cx="1386840" cy="958958"/>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7216320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8" name="Picture 6" descr="Image result for canopic jars drawing"/>
          <p:cNvPicPr>
            <a:picLocks noChangeAspect="1" noChangeArrowheads="1"/>
          </p:cNvPicPr>
          <p:nvPr/>
        </p:nvPicPr>
        <p:blipFill rotWithShape="1">
          <a:blip r:embed="rId3">
            <a:extLst>
              <a:ext uri="{28A0092B-C50C-407E-A947-70E740481C1C}">
                <a14:useLocalDpi xmlns:a14="http://schemas.microsoft.com/office/drawing/2010/main" val="0"/>
              </a:ext>
            </a:extLst>
          </a:blip>
          <a:srcRect r="4104" b="8292"/>
          <a:stretch/>
        </p:blipFill>
        <p:spPr bwMode="auto">
          <a:xfrm>
            <a:off x="8267651" y="4028864"/>
            <a:ext cx="3829100" cy="221001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normAutofit/>
          </a:bodyPr>
          <a:lstStyle/>
          <a:p>
            <a:r>
              <a:rPr lang="en-GB" b="1" dirty="0" smtClean="0"/>
              <a:t>“Canopic </a:t>
            </a:r>
            <a:r>
              <a:rPr lang="en-GB" b="1" dirty="0"/>
              <a:t>Jar</a:t>
            </a:r>
            <a:r>
              <a:rPr lang="en-GB" dirty="0"/>
              <a:t> – Vessel of stone or pottery in which mummified organs were stored in the tomb. There were four canopic jars, one each for the stomach, liver, lungs and intestines. The organs could also be stored in canopic coffins which in turn might be stored in a canopic chest. ‘canopic’ refers to the Late Period god </a:t>
            </a:r>
            <a:r>
              <a:rPr lang="en-GB" dirty="0" err="1"/>
              <a:t>Canopis</a:t>
            </a:r>
            <a:r>
              <a:rPr lang="en-GB" dirty="0"/>
              <a:t> who was represented in a form that resembled a jar</a:t>
            </a:r>
            <a:r>
              <a:rPr lang="en-GB" dirty="0" smtClean="0"/>
              <a:t>.”</a:t>
            </a:r>
            <a:r>
              <a:rPr lang="en-GB" sz="1200" dirty="0" smtClean="0"/>
              <a:t>(1)</a:t>
            </a:r>
          </a:p>
          <a:p>
            <a:pPr>
              <a:buFont typeface="Wingdings" panose="05000000000000000000" pitchFamily="2" charset="2"/>
              <a:buChar char="v"/>
            </a:pPr>
            <a:r>
              <a:rPr lang="en-GB" dirty="0" smtClean="0"/>
              <a:t> As indicated above, canopic jars were the vessels in which the removed internal organs (viscera) were placed into.</a:t>
            </a:r>
          </a:p>
          <a:p>
            <a:pPr>
              <a:buFont typeface="Wingdings" panose="05000000000000000000" pitchFamily="2" charset="2"/>
              <a:buChar char="v"/>
            </a:pPr>
            <a:r>
              <a:rPr lang="en-GB" dirty="0"/>
              <a:t> </a:t>
            </a:r>
            <a:r>
              <a:rPr lang="en-GB" dirty="0" smtClean="0"/>
              <a:t>Depending on the time period, different types of jars emerged concerning styles and the type of materials used in order to make them.</a:t>
            </a:r>
          </a:p>
          <a:p>
            <a:endParaRPr lang="en-GB" dirty="0" smtClean="0"/>
          </a:p>
          <a:p>
            <a:endParaRPr lang="en-GB" dirty="0"/>
          </a:p>
        </p:txBody>
      </p:sp>
      <p:grpSp>
        <p:nvGrpSpPr>
          <p:cNvPr id="4" name="Group 3"/>
          <p:cNvGrpSpPr/>
          <p:nvPr/>
        </p:nvGrpSpPr>
        <p:grpSpPr>
          <a:xfrm>
            <a:off x="0" y="0"/>
            <a:ext cx="12192000" cy="958959"/>
            <a:chOff x="0" y="0"/>
            <a:chExt cx="12192000" cy="958959"/>
          </a:xfrm>
        </p:grpSpPr>
        <p:pic>
          <p:nvPicPr>
            <p:cNvPr id="5"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270129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8103870" y="1"/>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540258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l="48660" t="22300" b="32592"/>
            <a:stretch/>
          </p:blipFill>
          <p:spPr bwMode="auto">
            <a:xfrm rot="10800000">
              <a:off x="10805160" y="1"/>
              <a:ext cx="1386840" cy="958958"/>
            </a:xfrm>
            <a:prstGeom prst="rect">
              <a:avLst/>
            </a:prstGeom>
            <a:noFill/>
            <a:extLst>
              <a:ext uri="{909E8E84-426E-40DD-AFC4-6F175D3DCCD1}">
                <a14:hiddenFill xmlns:a14="http://schemas.microsoft.com/office/drawing/2010/main">
                  <a:solidFill>
                    <a:srgbClr val="FFFFFF"/>
                  </a:solidFill>
                </a14:hiddenFill>
              </a:ext>
            </a:extLst>
          </p:spPr>
        </p:pic>
      </p:grpSp>
      <p:sp>
        <p:nvSpPr>
          <p:cNvPr id="10" name="TextBox 9"/>
          <p:cNvSpPr txBox="1"/>
          <p:nvPr/>
        </p:nvSpPr>
        <p:spPr>
          <a:xfrm>
            <a:off x="6372226" y="5977468"/>
            <a:ext cx="2097354" cy="276999"/>
          </a:xfrm>
          <a:prstGeom prst="rect">
            <a:avLst/>
          </a:prstGeom>
          <a:noFill/>
        </p:spPr>
        <p:txBody>
          <a:bodyPr wrap="square" rtlCol="0">
            <a:spAutoFit/>
          </a:bodyPr>
          <a:lstStyle/>
          <a:p>
            <a:r>
              <a:rPr lang="en-GB" sz="1200" dirty="0" smtClean="0"/>
              <a:t>Figure 3 – Canopic Jars Sketch</a:t>
            </a:r>
            <a:endParaRPr lang="en-GB" sz="1200" dirty="0"/>
          </a:p>
        </p:txBody>
      </p:sp>
    </p:spTree>
    <p:extLst>
      <p:ext uri="{BB962C8B-B14F-4D97-AF65-F5344CB8AC3E}">
        <p14:creationId xmlns:p14="http://schemas.microsoft.com/office/powerpoint/2010/main" val="14599736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dirty="0" smtClean="0"/>
              <a:t> The </a:t>
            </a:r>
            <a:r>
              <a:rPr lang="en-GB" dirty="0"/>
              <a:t>practice of removing the internal organs of a deceased person and then placing them in separate containers first appeared in the Old Kingdom (</a:t>
            </a:r>
            <a:r>
              <a:rPr lang="en-GB" i="1" dirty="0"/>
              <a:t>c. </a:t>
            </a:r>
            <a:r>
              <a:rPr lang="en-GB" dirty="0"/>
              <a:t>2575-2150 </a:t>
            </a:r>
            <a:r>
              <a:rPr lang="en-GB" sz="1400" dirty="0"/>
              <a:t>BCE</a:t>
            </a:r>
            <a:r>
              <a:rPr lang="en-GB" dirty="0" smtClean="0"/>
              <a:t>).</a:t>
            </a:r>
            <a:r>
              <a:rPr lang="en-GB" sz="1200" dirty="0" smtClean="0"/>
              <a:t>(1)</a:t>
            </a:r>
            <a:endParaRPr lang="en-GB" dirty="0"/>
          </a:p>
          <a:p>
            <a:pPr>
              <a:buFont typeface="Wingdings" panose="05000000000000000000" pitchFamily="2" charset="2"/>
              <a:buChar char="v"/>
            </a:pPr>
            <a:r>
              <a:rPr lang="en-GB" dirty="0" smtClean="0"/>
              <a:t>These </a:t>
            </a:r>
            <a:r>
              <a:rPr lang="en-GB" dirty="0"/>
              <a:t>containers are mostly carved from limestone or made from pottery with rounded lids, and later the jars </a:t>
            </a:r>
            <a:r>
              <a:rPr lang="en-GB" dirty="0" smtClean="0"/>
              <a:t>are made </a:t>
            </a:r>
            <a:r>
              <a:rPr lang="en-GB" dirty="0"/>
              <a:t>with heads sculpted and associated with the ‘Four Sons of Horus</a:t>
            </a:r>
            <a:r>
              <a:rPr lang="en-GB" dirty="0" smtClean="0"/>
              <a:t>’.</a:t>
            </a:r>
            <a:r>
              <a:rPr lang="en-GB" sz="1200" dirty="0" smtClean="0"/>
              <a:t>(2)</a:t>
            </a:r>
          </a:p>
          <a:p>
            <a:pPr>
              <a:buFont typeface="Wingdings" panose="05000000000000000000" pitchFamily="2" charset="2"/>
              <a:buChar char="v"/>
            </a:pPr>
            <a:r>
              <a:rPr lang="en-GB" dirty="0" smtClean="0"/>
              <a:t> By </a:t>
            </a:r>
            <a:r>
              <a:rPr lang="en-GB" dirty="0"/>
              <a:t>the </a:t>
            </a:r>
            <a:r>
              <a:rPr lang="en-GB" dirty="0" smtClean="0"/>
              <a:t>Middle Kingdom </a:t>
            </a:r>
            <a:r>
              <a:rPr lang="en-GB" dirty="0"/>
              <a:t>(</a:t>
            </a:r>
            <a:r>
              <a:rPr lang="en-GB" i="1" dirty="0"/>
              <a:t>c. </a:t>
            </a:r>
            <a:r>
              <a:rPr lang="en-GB" dirty="0" smtClean="0"/>
              <a:t>2030-1640 </a:t>
            </a:r>
            <a:r>
              <a:rPr lang="en-GB" sz="1400" dirty="0"/>
              <a:t>BCE</a:t>
            </a:r>
            <a:r>
              <a:rPr lang="en-GB" dirty="0" smtClean="0"/>
              <a:t>), the canopic </a:t>
            </a:r>
            <a:r>
              <a:rPr lang="en-GB" dirty="0"/>
              <a:t>jars </a:t>
            </a:r>
            <a:r>
              <a:rPr lang="en-GB" dirty="0" smtClean="0"/>
              <a:t>were made with human heads, </a:t>
            </a:r>
            <a:r>
              <a:rPr lang="en-GB" dirty="0"/>
              <a:t>and </a:t>
            </a:r>
            <a:r>
              <a:rPr lang="en-GB" dirty="0" smtClean="0"/>
              <a:t>carved </a:t>
            </a:r>
            <a:r>
              <a:rPr lang="en-GB" dirty="0"/>
              <a:t>in Egyptian alabaster or made of ceramic</a:t>
            </a:r>
            <a:r>
              <a:rPr lang="en-GB" dirty="0" smtClean="0"/>
              <a:t>.</a:t>
            </a:r>
            <a:r>
              <a:rPr lang="en-GB" sz="1200" dirty="0" smtClean="0"/>
              <a:t>(3)</a:t>
            </a:r>
          </a:p>
          <a:p>
            <a:pPr>
              <a:buFont typeface="Wingdings" panose="05000000000000000000" pitchFamily="2" charset="2"/>
              <a:buChar char="v"/>
            </a:pPr>
            <a:r>
              <a:rPr lang="en-GB" dirty="0" smtClean="0"/>
              <a:t> On the surface of the jars, they are </a:t>
            </a:r>
            <a:r>
              <a:rPr lang="en-GB" dirty="0"/>
              <a:t>inscribed with the name of the deceased and invoke the protection of the four sons of </a:t>
            </a:r>
            <a:r>
              <a:rPr lang="en-GB" dirty="0" smtClean="0"/>
              <a:t>Horus.</a:t>
            </a:r>
            <a:r>
              <a:rPr lang="en-GB" sz="1200" dirty="0" smtClean="0"/>
              <a:t>(4)</a:t>
            </a:r>
          </a:p>
          <a:p>
            <a:pPr>
              <a:buFont typeface="Wingdings" panose="05000000000000000000" pitchFamily="2" charset="2"/>
              <a:buChar char="v"/>
            </a:pPr>
            <a:r>
              <a:rPr lang="en-GB" dirty="0" smtClean="0"/>
              <a:t> In the New Kingdom </a:t>
            </a:r>
            <a:r>
              <a:rPr lang="en-GB" i="1" dirty="0" smtClean="0"/>
              <a:t>(c. </a:t>
            </a:r>
            <a:r>
              <a:rPr lang="en-GB" dirty="0" smtClean="0"/>
              <a:t>1550 – 712 </a:t>
            </a:r>
            <a:r>
              <a:rPr lang="en-GB" sz="1400" dirty="0" smtClean="0"/>
              <a:t>BCE)</a:t>
            </a:r>
            <a:r>
              <a:rPr lang="en-GB" i="1" dirty="0" smtClean="0"/>
              <a:t>,</a:t>
            </a:r>
            <a:r>
              <a:rPr lang="en-GB" dirty="0" smtClean="0"/>
              <a:t> anthropomorphic representation of each of the ‘Four </a:t>
            </a:r>
            <a:r>
              <a:rPr lang="en-GB" dirty="0"/>
              <a:t>S</a:t>
            </a:r>
            <a:r>
              <a:rPr lang="en-GB" dirty="0" smtClean="0"/>
              <a:t>ons </a:t>
            </a:r>
            <a:r>
              <a:rPr lang="en-GB" dirty="0"/>
              <a:t>of </a:t>
            </a:r>
            <a:r>
              <a:rPr lang="en-GB" dirty="0" smtClean="0"/>
              <a:t>Horus’ began to appear.</a:t>
            </a:r>
            <a:r>
              <a:rPr lang="en-GB" sz="1200" dirty="0" smtClean="0"/>
              <a:t>(5)</a:t>
            </a:r>
            <a:endParaRPr lang="en-GB" sz="1200" dirty="0"/>
          </a:p>
          <a:p>
            <a:endParaRPr lang="en-GB" dirty="0"/>
          </a:p>
        </p:txBody>
      </p:sp>
      <p:grpSp>
        <p:nvGrpSpPr>
          <p:cNvPr id="4" name="Group 3"/>
          <p:cNvGrpSpPr/>
          <p:nvPr/>
        </p:nvGrpSpPr>
        <p:grpSpPr>
          <a:xfrm>
            <a:off x="0" y="0"/>
            <a:ext cx="12192000" cy="958959"/>
            <a:chOff x="0" y="0"/>
            <a:chExt cx="12192000" cy="958959"/>
          </a:xfrm>
        </p:grpSpPr>
        <p:pic>
          <p:nvPicPr>
            <p:cNvPr id="5"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270129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8103870" y="1"/>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540258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l="48660" t="22300" b="32592"/>
            <a:stretch/>
          </p:blipFill>
          <p:spPr bwMode="auto">
            <a:xfrm rot="10800000">
              <a:off x="10805160" y="1"/>
              <a:ext cx="1386840" cy="958958"/>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5360382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280" y="1921934"/>
            <a:ext cx="10058400" cy="4023360"/>
          </a:xfrm>
        </p:spPr>
        <p:txBody>
          <a:bodyPr/>
          <a:lstStyle/>
          <a:p>
            <a:pPr lvl="0">
              <a:buFont typeface="Wingdings" panose="05000000000000000000" pitchFamily="2" charset="2"/>
              <a:buChar char="v"/>
            </a:pPr>
            <a:r>
              <a:rPr lang="en-GB" dirty="0" smtClean="0"/>
              <a:t> Following </a:t>
            </a:r>
            <a:r>
              <a:rPr lang="en-GB" dirty="0"/>
              <a:t>the end of the </a:t>
            </a:r>
            <a:r>
              <a:rPr lang="en-GB" dirty="0" smtClean="0"/>
              <a:t>New Kingdom </a:t>
            </a:r>
            <a:r>
              <a:rPr lang="en-GB" i="1" dirty="0" smtClean="0"/>
              <a:t>(c. </a:t>
            </a:r>
            <a:r>
              <a:rPr lang="en-GB" dirty="0"/>
              <a:t>1539–1075 </a:t>
            </a:r>
            <a:r>
              <a:rPr lang="en-GB" sz="1400" dirty="0"/>
              <a:t>BCE</a:t>
            </a:r>
            <a:r>
              <a:rPr lang="en-GB" dirty="0" smtClean="0"/>
              <a:t>)</a:t>
            </a:r>
            <a:r>
              <a:rPr lang="en-GB" i="1" dirty="0" smtClean="0"/>
              <a:t>,</a:t>
            </a:r>
            <a:r>
              <a:rPr lang="en-GB" dirty="0" smtClean="0"/>
              <a:t> </a:t>
            </a:r>
            <a:r>
              <a:rPr lang="en-GB" dirty="0"/>
              <a:t>canopic jars </a:t>
            </a:r>
            <a:r>
              <a:rPr lang="en-GB" dirty="0" smtClean="0"/>
              <a:t>become less commonly used as </a:t>
            </a:r>
            <a:r>
              <a:rPr lang="en-GB" dirty="0"/>
              <a:t>a cost saving measure. Instead, </a:t>
            </a:r>
            <a:r>
              <a:rPr lang="en-GB" dirty="0" smtClean="0"/>
              <a:t>the mummified </a:t>
            </a:r>
            <a:r>
              <a:rPr lang="en-GB" dirty="0"/>
              <a:t>organs are </a:t>
            </a:r>
            <a:r>
              <a:rPr lang="en-GB" dirty="0" smtClean="0"/>
              <a:t>returned </a:t>
            </a:r>
            <a:r>
              <a:rPr lang="en-GB" dirty="0"/>
              <a:t>to the </a:t>
            </a:r>
            <a:r>
              <a:rPr lang="en-GB" dirty="0" smtClean="0"/>
              <a:t>embalmed body cavity.</a:t>
            </a:r>
            <a:r>
              <a:rPr lang="en-GB" sz="1200" dirty="0" smtClean="0"/>
              <a:t>(1)</a:t>
            </a:r>
          </a:p>
          <a:p>
            <a:pPr lvl="0">
              <a:buFont typeface="Wingdings" panose="05000000000000000000" pitchFamily="2" charset="2"/>
              <a:buChar char="v"/>
            </a:pPr>
            <a:r>
              <a:rPr lang="en-GB" dirty="0" smtClean="0"/>
              <a:t> In </a:t>
            </a:r>
            <a:r>
              <a:rPr lang="en-GB" dirty="0"/>
              <a:t>some cases, </a:t>
            </a:r>
            <a:r>
              <a:rPr lang="en-GB" dirty="0" smtClean="0"/>
              <a:t>false </a:t>
            </a:r>
            <a:r>
              <a:rPr lang="en-GB" dirty="0"/>
              <a:t>canopic jars are placed in the tomb</a:t>
            </a:r>
            <a:r>
              <a:rPr lang="en-GB" dirty="0" smtClean="0"/>
              <a:t>, sometimes made with sealed lids so that the jars did not open or simply had no interior space.</a:t>
            </a:r>
            <a:r>
              <a:rPr lang="en-GB" sz="1200" dirty="0" smtClean="0"/>
              <a:t>(2)</a:t>
            </a:r>
            <a:endParaRPr lang="en-GB" dirty="0"/>
          </a:p>
          <a:p>
            <a:pPr>
              <a:buFont typeface="Wingdings" panose="05000000000000000000" pitchFamily="2" charset="2"/>
              <a:buChar char="v"/>
            </a:pPr>
            <a:r>
              <a:rPr lang="en-GB" dirty="0" smtClean="0"/>
              <a:t> With </a:t>
            </a:r>
            <a:r>
              <a:rPr lang="en-GB" dirty="0"/>
              <a:t>the return of prosperity in the </a:t>
            </a:r>
            <a:r>
              <a:rPr lang="en-GB" dirty="0" smtClean="0"/>
              <a:t>Late Period </a:t>
            </a:r>
            <a:r>
              <a:rPr lang="en-GB" i="1" dirty="0" smtClean="0"/>
              <a:t>(c. </a:t>
            </a:r>
            <a:r>
              <a:rPr lang="en-GB" dirty="0" smtClean="0"/>
              <a:t>712 – 323 </a:t>
            </a:r>
            <a:r>
              <a:rPr lang="en-GB" sz="1400" dirty="0" smtClean="0"/>
              <a:t>BCE</a:t>
            </a:r>
            <a:r>
              <a:rPr lang="en-GB" dirty="0" smtClean="0"/>
              <a:t>)</a:t>
            </a:r>
            <a:r>
              <a:rPr lang="en-GB" i="1" dirty="0" smtClean="0"/>
              <a:t>,</a:t>
            </a:r>
            <a:r>
              <a:rPr lang="en-GB" dirty="0" smtClean="0"/>
              <a:t> </a:t>
            </a:r>
            <a:r>
              <a:rPr lang="en-GB" dirty="0"/>
              <a:t>the </a:t>
            </a:r>
            <a:r>
              <a:rPr lang="en-GB" dirty="0" smtClean="0"/>
              <a:t>use of the Canopic jars returned, </a:t>
            </a:r>
            <a:r>
              <a:rPr lang="en-GB" dirty="0"/>
              <a:t>usually </a:t>
            </a:r>
            <a:r>
              <a:rPr lang="en-GB" dirty="0" smtClean="0"/>
              <a:t>made </a:t>
            </a:r>
            <a:r>
              <a:rPr lang="en-GB" dirty="0"/>
              <a:t>of </a:t>
            </a:r>
            <a:r>
              <a:rPr lang="en-GB" dirty="0" smtClean="0"/>
              <a:t>beautiful Egyptian alabaster.</a:t>
            </a:r>
            <a:r>
              <a:rPr lang="en-GB" sz="1200" dirty="0" smtClean="0"/>
              <a:t>(3)</a:t>
            </a:r>
            <a:endParaRPr lang="en-GB" dirty="0"/>
          </a:p>
          <a:p>
            <a:pPr lvl="0"/>
            <a:endParaRPr lang="en-GB" dirty="0" smtClean="0"/>
          </a:p>
        </p:txBody>
      </p:sp>
      <p:grpSp>
        <p:nvGrpSpPr>
          <p:cNvPr id="4" name="Group 3"/>
          <p:cNvGrpSpPr/>
          <p:nvPr/>
        </p:nvGrpSpPr>
        <p:grpSpPr>
          <a:xfrm>
            <a:off x="0" y="0"/>
            <a:ext cx="12192000" cy="958959"/>
            <a:chOff x="0" y="0"/>
            <a:chExt cx="12192000" cy="958959"/>
          </a:xfrm>
        </p:grpSpPr>
        <p:pic>
          <p:nvPicPr>
            <p:cNvPr id="5"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270129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8103870" y="1"/>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540258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l="48660" t="22300" b="32592"/>
            <a:stretch/>
          </p:blipFill>
          <p:spPr bwMode="auto">
            <a:xfrm rot="10800000">
              <a:off x="10805160" y="1"/>
              <a:ext cx="1386840" cy="958958"/>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117117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 Sons of Horus</a:t>
            </a:r>
            <a:endParaRPr lang="en-GB" dirty="0"/>
          </a:p>
        </p:txBody>
      </p:sp>
      <p:sp>
        <p:nvSpPr>
          <p:cNvPr id="3" name="Content Placeholder 2"/>
          <p:cNvSpPr>
            <a:spLocks noGrp="1"/>
          </p:cNvSpPr>
          <p:nvPr>
            <p:ph idx="1"/>
          </p:nvPr>
        </p:nvSpPr>
        <p:spPr>
          <a:xfrm>
            <a:off x="1097280" y="1845733"/>
            <a:ext cx="10058400" cy="4431241"/>
          </a:xfrm>
        </p:spPr>
        <p:txBody>
          <a:bodyPr>
            <a:normAutofit fontScale="92500" lnSpcReduction="10000"/>
          </a:bodyPr>
          <a:lstStyle/>
          <a:p>
            <a:pPr>
              <a:buFont typeface="Wingdings" panose="05000000000000000000" pitchFamily="2" charset="2"/>
              <a:buChar char="v"/>
            </a:pPr>
            <a:r>
              <a:rPr lang="en-GB" dirty="0" smtClean="0"/>
              <a:t> The ‘Four </a:t>
            </a:r>
            <a:r>
              <a:rPr lang="en-GB" dirty="0"/>
              <a:t>sons of </a:t>
            </a:r>
            <a:r>
              <a:rPr lang="en-GB" dirty="0" smtClean="0"/>
              <a:t>Horus’ refer to the Egyptian deities tasked with protecting certain internal organs after a person’s death.</a:t>
            </a:r>
          </a:p>
          <a:p>
            <a:pPr>
              <a:buFont typeface="Wingdings" panose="05000000000000000000" pitchFamily="2" charset="2"/>
              <a:buChar char="v"/>
            </a:pPr>
            <a:r>
              <a:rPr lang="en-GB" i="1" dirty="0" smtClean="0"/>
              <a:t> </a:t>
            </a:r>
            <a:r>
              <a:rPr lang="en-GB" i="1" dirty="0" err="1" smtClean="0"/>
              <a:t>Hapy</a:t>
            </a:r>
            <a:r>
              <a:rPr lang="en-GB" dirty="0" smtClean="0"/>
              <a:t>: guardian </a:t>
            </a:r>
            <a:r>
              <a:rPr lang="en-GB" dirty="0"/>
              <a:t>of the </a:t>
            </a:r>
            <a:r>
              <a:rPr lang="en-GB" dirty="0" smtClean="0"/>
              <a:t>lungs – baboon headed</a:t>
            </a:r>
            <a:r>
              <a:rPr lang="en-GB" dirty="0"/>
              <a:t/>
            </a:r>
            <a:br>
              <a:rPr lang="en-GB" dirty="0"/>
            </a:br>
            <a:r>
              <a:rPr lang="en-GB" i="1" dirty="0" smtClean="0"/>
              <a:t>Duamutef</a:t>
            </a:r>
            <a:r>
              <a:rPr lang="en-GB" dirty="0" smtClean="0"/>
              <a:t>: guardian of the stomach - jackal headed</a:t>
            </a:r>
            <a:br>
              <a:rPr lang="en-GB" dirty="0" smtClean="0"/>
            </a:br>
            <a:r>
              <a:rPr lang="en-GB" i="1" dirty="0" smtClean="0"/>
              <a:t>Imsety</a:t>
            </a:r>
            <a:r>
              <a:rPr lang="en-GB" dirty="0" smtClean="0"/>
              <a:t>: guardian of the liver – human headed</a:t>
            </a:r>
            <a:br>
              <a:rPr lang="en-GB" dirty="0" smtClean="0"/>
            </a:br>
            <a:r>
              <a:rPr lang="en-GB" i="1" dirty="0" err="1" smtClean="0"/>
              <a:t>Qebehsenuef</a:t>
            </a:r>
            <a:r>
              <a:rPr lang="en-GB" dirty="0" smtClean="0"/>
              <a:t>: guardian of the intestines</a:t>
            </a:r>
            <a:r>
              <a:rPr lang="en-GB" dirty="0"/>
              <a:t> </a:t>
            </a:r>
            <a:r>
              <a:rPr lang="en-GB" dirty="0" smtClean="0"/>
              <a:t>– hawk headed</a:t>
            </a:r>
            <a:br>
              <a:rPr lang="en-GB" dirty="0" smtClean="0"/>
            </a:br>
            <a:r>
              <a:rPr lang="en-GB" sz="1300" dirty="0" smtClean="0"/>
              <a:t>(1)</a:t>
            </a:r>
            <a:endParaRPr lang="en-GB" dirty="0" smtClean="0"/>
          </a:p>
          <a:p>
            <a:pPr>
              <a:buFont typeface="Wingdings" panose="05000000000000000000" pitchFamily="2" charset="2"/>
              <a:buChar char="v"/>
            </a:pPr>
            <a:r>
              <a:rPr lang="en-GB" dirty="0" smtClean="0"/>
              <a:t> The </a:t>
            </a:r>
            <a:r>
              <a:rPr lang="en-GB" dirty="0"/>
              <a:t>Sons of Horus were </a:t>
            </a:r>
            <a:r>
              <a:rPr lang="en-GB" dirty="0" smtClean="0"/>
              <a:t>also guarded </a:t>
            </a:r>
            <a:r>
              <a:rPr lang="en-GB" dirty="0"/>
              <a:t>by four </a:t>
            </a:r>
            <a:r>
              <a:rPr lang="en-GB" dirty="0" smtClean="0"/>
              <a:t>powerful goddesses:</a:t>
            </a:r>
          </a:p>
          <a:p>
            <a:pPr>
              <a:buFont typeface="Wingdings" panose="05000000000000000000" pitchFamily="2" charset="2"/>
              <a:buChar char="v"/>
            </a:pPr>
            <a:r>
              <a:rPr lang="en-GB" dirty="0" smtClean="0"/>
              <a:t>Isis (goddess of love, the moon, magic and healing)</a:t>
            </a:r>
            <a:br>
              <a:rPr lang="en-GB" dirty="0" smtClean="0"/>
            </a:br>
            <a:r>
              <a:rPr lang="en-GB" dirty="0" smtClean="0"/>
              <a:t>Nephthys (goddess of the dead, mourning and divine assistance), protected Imsety and </a:t>
            </a:r>
            <a:r>
              <a:rPr lang="en-GB" dirty="0" err="1" smtClean="0"/>
              <a:t>Hapy</a:t>
            </a:r>
            <a:r>
              <a:rPr lang="en-GB" dirty="0" smtClean="0"/>
              <a:t> respectively.</a:t>
            </a:r>
            <a:r>
              <a:rPr lang="en-GB" sz="1500" dirty="0" smtClean="0"/>
              <a:t>(2)</a:t>
            </a:r>
            <a:r>
              <a:rPr lang="en-GB" sz="1500" dirty="0"/>
              <a:t/>
            </a:r>
            <a:br>
              <a:rPr lang="en-GB" sz="1500" dirty="0"/>
            </a:br>
            <a:r>
              <a:rPr lang="en-GB" dirty="0" err="1" smtClean="0"/>
              <a:t>Neith</a:t>
            </a:r>
            <a:r>
              <a:rPr lang="en-GB" dirty="0" smtClean="0"/>
              <a:t> (Creator goddess of war)</a:t>
            </a:r>
            <a:r>
              <a:rPr lang="en-GB" dirty="0"/>
              <a:t/>
            </a:r>
            <a:br>
              <a:rPr lang="en-GB" dirty="0"/>
            </a:br>
            <a:r>
              <a:rPr lang="en-GB" dirty="0" err="1"/>
              <a:t>Selkis</a:t>
            </a:r>
            <a:r>
              <a:rPr lang="en-GB" dirty="0"/>
              <a:t> </a:t>
            </a:r>
            <a:r>
              <a:rPr lang="en-GB" dirty="0" smtClean="0"/>
              <a:t>(goddess of healing venomous bites, magic, medicine), protected Duamutef and </a:t>
            </a:r>
            <a:r>
              <a:rPr lang="en-GB" dirty="0" err="1" smtClean="0"/>
              <a:t>Qebehsenuef</a:t>
            </a:r>
            <a:r>
              <a:rPr lang="en-GB" dirty="0" smtClean="0"/>
              <a:t>.</a:t>
            </a:r>
            <a:r>
              <a:rPr lang="en-GB" sz="1200" dirty="0" smtClean="0"/>
              <a:t>(3)</a:t>
            </a:r>
            <a:endParaRPr lang="en-GB" sz="1800" dirty="0"/>
          </a:p>
          <a:p>
            <a:pPr>
              <a:buFont typeface="Wingdings" panose="05000000000000000000" pitchFamily="2" charset="2"/>
              <a:buChar char="v"/>
            </a:pPr>
            <a:r>
              <a:rPr lang="en-GB" sz="1800" dirty="0" smtClean="0"/>
              <a:t> </a:t>
            </a:r>
            <a:r>
              <a:rPr lang="en-GB" dirty="0" smtClean="0"/>
              <a:t>These </a:t>
            </a:r>
            <a:r>
              <a:rPr lang="en-GB" dirty="0"/>
              <a:t>four goddesses are often invoked in inscriptions on the sides of coffins and Canopic </a:t>
            </a:r>
            <a:r>
              <a:rPr lang="en-GB" dirty="0" smtClean="0"/>
              <a:t>chests.</a:t>
            </a:r>
            <a:r>
              <a:rPr lang="en-GB" sz="1200" dirty="0" smtClean="0"/>
              <a:t>(4)</a:t>
            </a:r>
            <a:endParaRPr lang="en-GB" dirty="0"/>
          </a:p>
        </p:txBody>
      </p:sp>
      <p:grpSp>
        <p:nvGrpSpPr>
          <p:cNvPr id="5" name="Group 4"/>
          <p:cNvGrpSpPr/>
          <p:nvPr/>
        </p:nvGrpSpPr>
        <p:grpSpPr>
          <a:xfrm>
            <a:off x="0" y="0"/>
            <a:ext cx="12192000" cy="958959"/>
            <a:chOff x="0" y="0"/>
            <a:chExt cx="12192000" cy="958959"/>
          </a:xfrm>
        </p:grpSpPr>
        <p:pic>
          <p:nvPicPr>
            <p:cNvPr id="6"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270129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8103870" y="1"/>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540258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Image result for ancient egyptian borde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l="48660" t="22300" b="32592"/>
            <a:stretch/>
          </p:blipFill>
          <p:spPr bwMode="auto">
            <a:xfrm rot="10800000">
              <a:off x="10805160" y="1"/>
              <a:ext cx="1386840" cy="958958"/>
            </a:xfrm>
            <a:prstGeom prst="rect">
              <a:avLst/>
            </a:prstGeom>
            <a:noFill/>
            <a:extLst>
              <a:ext uri="{909E8E84-426E-40DD-AFC4-6F175D3DCCD1}">
                <a14:hiddenFill xmlns:a14="http://schemas.microsoft.com/office/drawing/2010/main">
                  <a:solidFill>
                    <a:srgbClr val="FFFFFF"/>
                  </a:solidFill>
                </a14:hiddenFill>
              </a:ext>
            </a:extLst>
          </p:spPr>
        </p:pic>
      </p:grpSp>
      <p:pic>
        <p:nvPicPr>
          <p:cNvPr id="11" name="Picture 4" descr="Image result for canopic jars"/>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9454515" y="154548"/>
            <a:ext cx="1765814" cy="1582812"/>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8603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1105" y="286603"/>
            <a:ext cx="10058400" cy="1450757"/>
          </a:xfrm>
        </p:spPr>
        <p:txBody>
          <a:bodyPr/>
          <a:lstStyle/>
          <a:p>
            <a:r>
              <a:rPr lang="en-GB" dirty="0" smtClean="0"/>
              <a:t>‘The Four Sons of Horus’ – Imsety</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dirty="0" smtClean="0"/>
              <a:t> </a:t>
            </a:r>
            <a:r>
              <a:rPr lang="en-GB" dirty="0" err="1" smtClean="0"/>
              <a:t>Imsety</a:t>
            </a:r>
            <a:r>
              <a:rPr lang="en-GB" dirty="0" smtClean="0"/>
              <a:t> is known to be </a:t>
            </a:r>
            <a:r>
              <a:rPr lang="en-GB" dirty="0"/>
              <a:t>the god of protection and of the </a:t>
            </a:r>
            <a:r>
              <a:rPr lang="en-GB" dirty="0" smtClean="0"/>
              <a:t>South. In </a:t>
            </a:r>
            <a:r>
              <a:rPr lang="en-GB" dirty="0"/>
              <a:t>chapter, or Spell, 151 of the Book of the Dead protective words are spoken by the children of Horus on behalf of the deceased. The Words spoken by Imsety are:</a:t>
            </a:r>
          </a:p>
          <a:p>
            <a:pPr>
              <a:buFont typeface="Wingdings" panose="05000000000000000000" pitchFamily="2" charset="2"/>
              <a:buChar char="v"/>
            </a:pPr>
            <a:r>
              <a:rPr lang="en-GB" i="1" dirty="0" smtClean="0"/>
              <a:t> ‘I </a:t>
            </a:r>
            <a:r>
              <a:rPr lang="en-GB" i="1" dirty="0"/>
              <a:t>am your son, Osiris, I have come to be your protection</a:t>
            </a:r>
            <a:br>
              <a:rPr lang="en-GB" i="1" dirty="0"/>
            </a:br>
            <a:r>
              <a:rPr lang="en-GB" i="1" dirty="0"/>
              <a:t>I have strengthened your house enduringly</a:t>
            </a:r>
            <a:br>
              <a:rPr lang="en-GB" i="1" dirty="0"/>
            </a:br>
            <a:r>
              <a:rPr lang="en-GB" i="1" dirty="0"/>
              <a:t>As Ptah decreed in accordance with what Ra himself </a:t>
            </a:r>
            <a:r>
              <a:rPr lang="en-GB" i="1" dirty="0" smtClean="0"/>
              <a:t>decrees’.</a:t>
            </a:r>
            <a:r>
              <a:rPr lang="en-GB" sz="1300" dirty="0" smtClean="0"/>
              <a:t>(</a:t>
            </a:r>
            <a:r>
              <a:rPr lang="en-GB" sz="1300" dirty="0"/>
              <a:t>1</a:t>
            </a:r>
            <a:r>
              <a:rPr lang="en-GB" sz="1300" dirty="0" smtClean="0"/>
              <a:t>)</a:t>
            </a:r>
          </a:p>
          <a:p>
            <a:pPr>
              <a:buFont typeface="Wingdings" panose="05000000000000000000" pitchFamily="2" charset="2"/>
              <a:buChar char="v"/>
            </a:pPr>
            <a:r>
              <a:rPr lang="en-GB" dirty="0" smtClean="0"/>
              <a:t> There </a:t>
            </a:r>
            <a:r>
              <a:rPr lang="en-GB" dirty="0"/>
              <a:t>exists a query about the original sex of </a:t>
            </a:r>
            <a:r>
              <a:rPr lang="en-GB" dirty="0" smtClean="0"/>
              <a:t>Imsety, </a:t>
            </a:r>
            <a:r>
              <a:rPr lang="en-GB" dirty="0"/>
              <a:t>whose name is sometimes represented ending in just the feminine terminal "T</a:t>
            </a:r>
            <a:r>
              <a:rPr lang="en-GB" dirty="0" smtClean="0"/>
              <a:t>".</a:t>
            </a:r>
            <a:r>
              <a:rPr lang="en-GB" sz="1200" dirty="0" smtClean="0"/>
              <a:t>(2)</a:t>
            </a:r>
          </a:p>
          <a:p>
            <a:pPr>
              <a:buFont typeface="Wingdings" panose="05000000000000000000" pitchFamily="2" charset="2"/>
              <a:buChar char="v"/>
            </a:pPr>
            <a:r>
              <a:rPr lang="en-GB" dirty="0" smtClean="0"/>
              <a:t>Because of this, Imsety is sometimes represented without a beard to further indicate a feminine appearance, however this does not correspond with our own Canopic Jar, as it has a beard.</a:t>
            </a:r>
            <a:endParaRPr lang="en-GB" dirty="0"/>
          </a:p>
          <a:p>
            <a:pPr>
              <a:buFont typeface="Wingdings" panose="05000000000000000000" pitchFamily="2" charset="2"/>
              <a:buChar char="v"/>
            </a:pPr>
            <a:endParaRPr lang="en-GB" dirty="0"/>
          </a:p>
        </p:txBody>
      </p:sp>
      <p:pic>
        <p:nvPicPr>
          <p:cNvPr id="1026" name="Picture 2" descr="https://www.osirisnet.net/dieux/fils_horus/photo/amsit.gif"/>
          <p:cNvPicPr>
            <a:picLocks noChangeAspect="1" noChangeArrowheads="1"/>
          </p:cNvPicPr>
          <p:nvPr/>
        </p:nvPicPr>
        <p:blipFill rotWithShape="1">
          <a:blip r:embed="rId3">
            <a:extLst>
              <a:ext uri="{28A0092B-C50C-407E-A947-70E740481C1C}">
                <a14:useLocalDpi xmlns:a14="http://schemas.microsoft.com/office/drawing/2010/main" val="0"/>
              </a:ext>
            </a:extLst>
          </a:blip>
          <a:srcRect b="46097"/>
          <a:stretch/>
        </p:blipFill>
        <p:spPr bwMode="auto">
          <a:xfrm>
            <a:off x="9751053" y="958959"/>
            <a:ext cx="1404627" cy="757138"/>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p:cNvGrpSpPr/>
          <p:nvPr/>
        </p:nvGrpSpPr>
        <p:grpSpPr>
          <a:xfrm>
            <a:off x="0" y="0"/>
            <a:ext cx="12192000" cy="958959"/>
            <a:chOff x="0" y="0"/>
            <a:chExt cx="12192000" cy="958959"/>
          </a:xfrm>
        </p:grpSpPr>
        <p:pic>
          <p:nvPicPr>
            <p:cNvPr id="6"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270129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8103870" y="1"/>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540258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l="48660" t="22300" b="32592"/>
            <a:stretch/>
          </p:blipFill>
          <p:spPr bwMode="auto">
            <a:xfrm rot="10800000">
              <a:off x="10805160" y="1"/>
              <a:ext cx="1386840" cy="958958"/>
            </a:xfrm>
            <a:prstGeom prst="rect">
              <a:avLst/>
            </a:prstGeom>
            <a:noFill/>
            <a:extLst>
              <a:ext uri="{909E8E84-426E-40DD-AFC4-6F175D3DCCD1}">
                <a14:hiddenFill xmlns:a14="http://schemas.microsoft.com/office/drawing/2010/main">
                  <a:solidFill>
                    <a:srgbClr val="FFFFFF"/>
                  </a:solidFill>
                </a14:hiddenFill>
              </a:ext>
            </a:extLst>
          </p:spPr>
        </p:pic>
      </p:grpSp>
      <p:pic>
        <p:nvPicPr>
          <p:cNvPr id="11" name="Picture 2" descr="https://www.osirisnet.net/dieux/fils_horus/photo/amsit.gif"/>
          <p:cNvPicPr>
            <a:picLocks noChangeAspect="1" noChangeArrowheads="1"/>
          </p:cNvPicPr>
          <p:nvPr/>
        </p:nvPicPr>
        <p:blipFill rotWithShape="1">
          <a:blip r:embed="rId3">
            <a:extLst>
              <a:ext uri="{28A0092B-C50C-407E-A947-70E740481C1C}">
                <a14:useLocalDpi xmlns:a14="http://schemas.microsoft.com/office/drawing/2010/main" val="0"/>
              </a:ext>
            </a:extLst>
          </a:blip>
          <a:srcRect t="51869" r="20479"/>
          <a:stretch/>
        </p:blipFill>
        <p:spPr bwMode="auto">
          <a:xfrm>
            <a:off x="146685" y="1040033"/>
            <a:ext cx="1116972" cy="676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87854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097280" y="1845734"/>
            <a:ext cx="7856220" cy="4439060"/>
          </a:xfrm>
        </p:spPr>
        <p:txBody>
          <a:bodyPr>
            <a:normAutofit fontScale="62500" lnSpcReduction="20000"/>
          </a:bodyPr>
          <a:lstStyle/>
          <a:p>
            <a:pPr marL="201168" lvl="1" indent="0">
              <a:buNone/>
            </a:pPr>
            <a:r>
              <a:rPr lang="en-GB" dirty="0" smtClean="0">
                <a:solidFill>
                  <a:schemeClr val="tx1"/>
                </a:solidFill>
              </a:rPr>
              <a:t>Web Links</a:t>
            </a:r>
          </a:p>
          <a:p>
            <a:pPr lvl="1"/>
            <a:r>
              <a:rPr lang="en-GB" dirty="0" smtClean="0">
                <a:solidFill>
                  <a:schemeClr val="tx1"/>
                </a:solidFill>
              </a:rPr>
              <a:t>Egypt Centre (2019) </a:t>
            </a:r>
            <a:r>
              <a:rPr lang="en-GB" i="1" dirty="0" smtClean="0">
                <a:solidFill>
                  <a:schemeClr val="tx1"/>
                </a:solidFill>
              </a:rPr>
              <a:t>Canopic Jars</a:t>
            </a:r>
            <a:br>
              <a:rPr lang="en-GB" i="1" dirty="0" smtClean="0">
                <a:solidFill>
                  <a:schemeClr val="tx1"/>
                </a:solidFill>
              </a:rPr>
            </a:br>
            <a:r>
              <a:rPr lang="en-GB" dirty="0" smtClean="0">
                <a:solidFill>
                  <a:schemeClr val="tx1"/>
                </a:solidFill>
              </a:rPr>
              <a:t>Available at: </a:t>
            </a:r>
            <a:r>
              <a:rPr lang="en-GB" u="sng" dirty="0" smtClean="0"/>
              <a:t>http</a:t>
            </a:r>
            <a:r>
              <a:rPr lang="en-GB" u="sng" dirty="0"/>
              <a:t>://www.egypt.swan.ac.uk/the-collection-2/the-collection/canopic-jars</a:t>
            </a:r>
            <a:r>
              <a:rPr lang="en-GB" u="sng" dirty="0" smtClean="0"/>
              <a:t>/</a:t>
            </a:r>
            <a:br>
              <a:rPr lang="en-GB" u="sng" dirty="0" smtClean="0"/>
            </a:br>
            <a:r>
              <a:rPr lang="en-GB" dirty="0" smtClean="0">
                <a:solidFill>
                  <a:schemeClr val="tx1"/>
                </a:solidFill>
              </a:rPr>
              <a:t>(Accessed: 29/03/2019).</a:t>
            </a:r>
            <a:endParaRPr lang="en-GB" dirty="0">
              <a:solidFill>
                <a:schemeClr val="tx1"/>
              </a:solidFill>
            </a:endParaRPr>
          </a:p>
          <a:p>
            <a:pPr lvl="1"/>
            <a:r>
              <a:rPr lang="en-GB" dirty="0" err="1" smtClean="0">
                <a:solidFill>
                  <a:schemeClr val="tx1"/>
                </a:solidFill>
              </a:rPr>
              <a:t>Splurlock</a:t>
            </a:r>
            <a:r>
              <a:rPr lang="en-GB" dirty="0" smtClean="0">
                <a:solidFill>
                  <a:schemeClr val="tx1"/>
                </a:solidFill>
              </a:rPr>
              <a:t> Museum of World Cultures (2016) </a:t>
            </a:r>
            <a:r>
              <a:rPr lang="en-GB" i="1" dirty="0" smtClean="0">
                <a:solidFill>
                  <a:schemeClr val="tx1"/>
                </a:solidFill>
              </a:rPr>
              <a:t>Canopic Jars</a:t>
            </a:r>
            <a:r>
              <a:rPr lang="en-GB" dirty="0" smtClean="0">
                <a:solidFill>
                  <a:schemeClr val="tx1"/>
                </a:solidFill>
              </a:rPr>
              <a:t/>
            </a:r>
            <a:br>
              <a:rPr lang="en-GB" dirty="0" smtClean="0">
                <a:solidFill>
                  <a:schemeClr val="tx1"/>
                </a:solidFill>
              </a:rPr>
            </a:br>
            <a:r>
              <a:rPr lang="en-GB" dirty="0" smtClean="0">
                <a:solidFill>
                  <a:schemeClr val="tx1"/>
                </a:solidFill>
              </a:rPr>
              <a:t>Available at: </a:t>
            </a:r>
            <a:r>
              <a:rPr lang="en-GB" u="sng" dirty="0" smtClean="0">
                <a:hlinkClick r:id="rId3"/>
              </a:rPr>
              <a:t>https</a:t>
            </a:r>
            <a:r>
              <a:rPr lang="en-GB" u="sng" dirty="0">
                <a:hlinkClick r:id="rId3"/>
              </a:rPr>
              <a:t>://</a:t>
            </a:r>
            <a:r>
              <a:rPr lang="en-GB" u="sng" dirty="0" smtClean="0">
                <a:hlinkClick r:id="rId3"/>
              </a:rPr>
              <a:t>www.spurlock.illinois.edu/exhibits/online/mummification/artifacts4.html</a:t>
            </a:r>
            <a:r>
              <a:rPr lang="en-GB" u="sng" dirty="0" smtClean="0"/>
              <a:t/>
            </a:r>
            <a:br>
              <a:rPr lang="en-GB" u="sng" dirty="0" smtClean="0"/>
            </a:br>
            <a:r>
              <a:rPr lang="en-GB" dirty="0" smtClean="0">
                <a:solidFill>
                  <a:schemeClr val="tx1"/>
                </a:solidFill>
              </a:rPr>
              <a:t>(Accessed 29/03/2019).</a:t>
            </a:r>
            <a:endParaRPr lang="en-GB" dirty="0">
              <a:solidFill>
                <a:schemeClr val="tx1"/>
              </a:solidFill>
            </a:endParaRPr>
          </a:p>
          <a:p>
            <a:pPr lvl="1"/>
            <a:r>
              <a:rPr lang="en-GB" u="sng" dirty="0" smtClean="0"/>
              <a:t>Encyclopaedia Britannica (2019) </a:t>
            </a:r>
            <a:r>
              <a:rPr lang="en-GB" i="1" u="sng" dirty="0" smtClean="0"/>
              <a:t>Canopic Jar – Egyptian Funerary Vessel</a:t>
            </a:r>
            <a:br>
              <a:rPr lang="en-GB" i="1" u="sng" dirty="0" smtClean="0"/>
            </a:br>
            <a:r>
              <a:rPr lang="en-GB" u="sng" dirty="0" smtClean="0"/>
              <a:t>Available at: </a:t>
            </a:r>
            <a:r>
              <a:rPr lang="en-GB" u="sng" dirty="0" smtClean="0">
                <a:hlinkClick r:id="rId4"/>
              </a:rPr>
              <a:t>https</a:t>
            </a:r>
            <a:r>
              <a:rPr lang="en-GB" u="sng" dirty="0">
                <a:hlinkClick r:id="rId4"/>
              </a:rPr>
              <a:t>://</a:t>
            </a:r>
            <a:r>
              <a:rPr lang="en-GB" u="sng" dirty="0" smtClean="0">
                <a:hlinkClick r:id="rId4"/>
              </a:rPr>
              <a:t>www.britannica.com/topic/canopic-jar</a:t>
            </a:r>
            <a:r>
              <a:rPr lang="en-GB" u="sng" dirty="0" smtClean="0"/>
              <a:t/>
            </a:r>
            <a:br>
              <a:rPr lang="en-GB" u="sng" dirty="0" smtClean="0"/>
            </a:br>
            <a:r>
              <a:rPr lang="en-GB" dirty="0" smtClean="0"/>
              <a:t>Accessed: 29/03/2019).</a:t>
            </a:r>
            <a:endParaRPr lang="en-GB" dirty="0"/>
          </a:p>
          <a:p>
            <a:pPr lvl="1"/>
            <a:r>
              <a:rPr lang="en-GB" u="sng" dirty="0" smtClean="0"/>
              <a:t>Land of Pyramids (2015) </a:t>
            </a:r>
            <a:r>
              <a:rPr lang="en-GB" i="1" u="sng" dirty="0" smtClean="0"/>
              <a:t>Sons of Horus</a:t>
            </a:r>
            <a:br>
              <a:rPr lang="en-GB" i="1" u="sng" dirty="0" smtClean="0"/>
            </a:br>
            <a:r>
              <a:rPr lang="en-GB" dirty="0" smtClean="0"/>
              <a:t>Available at: </a:t>
            </a:r>
            <a:r>
              <a:rPr lang="en-GB" u="sng" dirty="0" smtClean="0"/>
              <a:t>http</a:t>
            </a:r>
            <a:r>
              <a:rPr lang="en-GB" u="sng" dirty="0"/>
              <a:t>://</a:t>
            </a:r>
            <a:r>
              <a:rPr lang="en-GB" u="sng" dirty="0" smtClean="0"/>
              <a:t>www.landofpyramids.org/sons-of-horus.htm</a:t>
            </a:r>
            <a:br>
              <a:rPr lang="en-GB" u="sng" dirty="0" smtClean="0"/>
            </a:br>
            <a:r>
              <a:rPr lang="en-GB" dirty="0" smtClean="0"/>
              <a:t>(Accessed: 01/04/2019).</a:t>
            </a:r>
            <a:endParaRPr lang="en-GB" dirty="0"/>
          </a:p>
          <a:p>
            <a:pPr lvl="1"/>
            <a:r>
              <a:rPr lang="en-GB" u="sng" dirty="0" err="1" smtClean="0"/>
              <a:t>Benderitter</a:t>
            </a:r>
            <a:r>
              <a:rPr lang="en-GB" u="sng" dirty="0" smtClean="0"/>
              <a:t>, T. (2017) </a:t>
            </a:r>
            <a:r>
              <a:rPr lang="en-GB" i="1" u="sng" dirty="0" smtClean="0"/>
              <a:t>The Four Children of Horus</a:t>
            </a:r>
            <a:br>
              <a:rPr lang="en-GB" i="1" u="sng" dirty="0" smtClean="0"/>
            </a:br>
            <a:r>
              <a:rPr lang="en-GB" u="sng" dirty="0" smtClean="0"/>
              <a:t>Available at: </a:t>
            </a:r>
            <a:r>
              <a:rPr lang="en-GB" u="sng" dirty="0" smtClean="0">
                <a:hlinkClick r:id="rId5"/>
              </a:rPr>
              <a:t>https</a:t>
            </a:r>
            <a:r>
              <a:rPr lang="en-GB" u="sng" dirty="0">
                <a:hlinkClick r:id="rId5"/>
              </a:rPr>
              <a:t>://</a:t>
            </a:r>
            <a:r>
              <a:rPr lang="en-GB" u="sng" dirty="0" smtClean="0">
                <a:hlinkClick r:id="rId5"/>
              </a:rPr>
              <a:t>www.osirisnet.net/dieux/fils_horus/e_fils_horus.htm</a:t>
            </a:r>
            <a:r>
              <a:rPr lang="en-GB" u="sng" dirty="0" smtClean="0"/>
              <a:t/>
            </a:r>
            <a:br>
              <a:rPr lang="en-GB" u="sng" dirty="0" smtClean="0"/>
            </a:br>
            <a:r>
              <a:rPr lang="en-GB" dirty="0" smtClean="0"/>
              <a:t>(Accessed: 01/04/2019).</a:t>
            </a:r>
            <a:endParaRPr lang="en-GB" dirty="0"/>
          </a:p>
          <a:p>
            <a:pPr lvl="1"/>
            <a:endParaRPr lang="en-GB" dirty="0" smtClean="0"/>
          </a:p>
          <a:p>
            <a:pPr marL="201168" lvl="1" indent="0">
              <a:buNone/>
            </a:pPr>
            <a:r>
              <a:rPr lang="en-GB" dirty="0" smtClean="0"/>
              <a:t>Modern Scholarship</a:t>
            </a:r>
          </a:p>
          <a:p>
            <a:pPr lvl="1"/>
            <a:r>
              <a:rPr lang="en-GB" dirty="0" smtClean="0"/>
              <a:t>Taylor, H. (2001) </a:t>
            </a:r>
            <a:r>
              <a:rPr lang="en-GB" i="1" dirty="0" smtClean="0"/>
              <a:t>Death </a:t>
            </a:r>
            <a:r>
              <a:rPr lang="en-GB" i="1" dirty="0"/>
              <a:t>and the Afterlife in Ancient </a:t>
            </a:r>
            <a:r>
              <a:rPr lang="en-GB" i="1" dirty="0" smtClean="0"/>
              <a:t>Egypt. </a:t>
            </a:r>
            <a:r>
              <a:rPr lang="en-GB" dirty="0" smtClean="0"/>
              <a:t>London: Trustees of the British Museum.</a:t>
            </a:r>
            <a:endParaRPr lang="en-GB" dirty="0"/>
          </a:p>
          <a:p>
            <a:pPr lvl="1"/>
            <a:r>
              <a:rPr lang="en-GB" dirty="0" smtClean="0"/>
              <a:t>Shaw, I. (2012) </a:t>
            </a:r>
            <a:r>
              <a:rPr lang="en-GB" i="1" dirty="0" smtClean="0"/>
              <a:t>Ancient </a:t>
            </a:r>
            <a:r>
              <a:rPr lang="en-GB" i="1" dirty="0"/>
              <a:t>Egyptian Technology and Innovation: Transformations in </a:t>
            </a:r>
            <a:r>
              <a:rPr lang="en-GB" i="1" dirty="0" err="1"/>
              <a:t>Pharaonic</a:t>
            </a:r>
            <a:r>
              <a:rPr lang="en-GB" i="1" dirty="0"/>
              <a:t> Material </a:t>
            </a:r>
            <a:r>
              <a:rPr lang="en-GB" i="1" dirty="0" smtClean="0"/>
              <a:t>Culture</a:t>
            </a:r>
            <a:r>
              <a:rPr lang="en-GB" dirty="0" smtClean="0"/>
              <a:t>. London: Bloomsbury.</a:t>
            </a:r>
            <a:endParaRPr lang="en-GB" dirty="0"/>
          </a:p>
          <a:p>
            <a:pPr lvl="1"/>
            <a:r>
              <a:rPr lang="en-GB" dirty="0" err="1" smtClean="0"/>
              <a:t>Meiroop</a:t>
            </a:r>
            <a:r>
              <a:rPr lang="en-GB" dirty="0" smtClean="0"/>
              <a:t>, M. V. de, (2011) </a:t>
            </a:r>
            <a:r>
              <a:rPr lang="en-GB" i="1" dirty="0" smtClean="0"/>
              <a:t>A </a:t>
            </a:r>
            <a:r>
              <a:rPr lang="en-GB" i="1" dirty="0"/>
              <a:t>History of Ancient </a:t>
            </a:r>
            <a:r>
              <a:rPr lang="en-GB" i="1" dirty="0" smtClean="0"/>
              <a:t>Egypt. </a:t>
            </a:r>
            <a:r>
              <a:rPr lang="en-GB" dirty="0" smtClean="0"/>
              <a:t>Chichester: Wiley-Blackwell</a:t>
            </a:r>
            <a:r>
              <a:rPr lang="en-GB" dirty="0"/>
              <a:t>.</a:t>
            </a:r>
          </a:p>
          <a:p>
            <a:pPr lvl="1"/>
            <a:r>
              <a:rPr lang="en-GB" dirty="0" err="1" smtClean="0"/>
              <a:t>Wendrich</a:t>
            </a:r>
            <a:r>
              <a:rPr lang="en-GB" dirty="0" smtClean="0"/>
              <a:t>, W. (</a:t>
            </a:r>
            <a:r>
              <a:rPr lang="en-GB" dirty="0" err="1" smtClean="0"/>
              <a:t>ed</a:t>
            </a:r>
            <a:r>
              <a:rPr lang="en-GB" dirty="0" smtClean="0"/>
              <a:t>). (2010) </a:t>
            </a:r>
            <a:r>
              <a:rPr lang="en-GB" i="1" dirty="0" smtClean="0"/>
              <a:t>Egyptian Archaeology</a:t>
            </a:r>
            <a:r>
              <a:rPr lang="en-GB" dirty="0" smtClean="0"/>
              <a:t>, Chichester: Wiley-Blackwell.</a:t>
            </a:r>
            <a:endParaRPr lang="en-GB" dirty="0"/>
          </a:p>
          <a:p>
            <a:pPr lvl="1"/>
            <a:r>
              <a:rPr lang="en-GB" dirty="0" smtClean="0"/>
              <a:t>Moser</a:t>
            </a:r>
            <a:r>
              <a:rPr lang="en-GB" dirty="0"/>
              <a:t>, </a:t>
            </a:r>
            <a:r>
              <a:rPr lang="en-GB" dirty="0" smtClean="0"/>
              <a:t>S. (2006) </a:t>
            </a:r>
            <a:r>
              <a:rPr lang="en-GB" i="1" dirty="0" smtClean="0"/>
              <a:t>Wondrous </a:t>
            </a:r>
            <a:r>
              <a:rPr lang="en-GB" i="1" dirty="0"/>
              <a:t>Curiosities: Ancient Egypt at the British </a:t>
            </a:r>
            <a:r>
              <a:rPr lang="en-GB" i="1" dirty="0" smtClean="0"/>
              <a:t>Museum. </a:t>
            </a:r>
            <a:r>
              <a:rPr lang="en-GB" dirty="0" smtClean="0"/>
              <a:t>London: </a:t>
            </a:r>
            <a:r>
              <a:rPr lang="en-GB" dirty="0"/>
              <a:t>University of Chicago </a:t>
            </a:r>
            <a:r>
              <a:rPr lang="en-GB" dirty="0" smtClean="0"/>
              <a:t>Press.</a:t>
            </a:r>
            <a:endParaRPr lang="en-GB" dirty="0"/>
          </a:p>
          <a:p>
            <a:pPr lvl="1"/>
            <a:r>
              <a:rPr lang="en-GB" dirty="0" err="1" smtClean="0"/>
              <a:t>Wilkonson</a:t>
            </a:r>
            <a:r>
              <a:rPr lang="en-GB" dirty="0" smtClean="0"/>
              <a:t>, T. (ed</a:t>
            </a:r>
            <a:r>
              <a:rPr lang="en-GB" dirty="0"/>
              <a:t>.) </a:t>
            </a:r>
            <a:r>
              <a:rPr lang="en-GB" dirty="0" smtClean="0"/>
              <a:t>(2007) </a:t>
            </a:r>
            <a:r>
              <a:rPr lang="en-GB" i="1" dirty="0" smtClean="0"/>
              <a:t>The </a:t>
            </a:r>
            <a:r>
              <a:rPr lang="en-GB" i="1" dirty="0"/>
              <a:t>Egyptian </a:t>
            </a:r>
            <a:r>
              <a:rPr lang="en-GB" i="1" dirty="0" smtClean="0"/>
              <a:t>World. </a:t>
            </a:r>
            <a:r>
              <a:rPr lang="en-GB" dirty="0" smtClean="0"/>
              <a:t>London: Routledge.</a:t>
            </a:r>
            <a:endParaRPr lang="en-GB" dirty="0"/>
          </a:p>
          <a:p>
            <a:pPr lvl="1"/>
            <a:r>
              <a:rPr lang="en-GB" dirty="0" smtClean="0"/>
              <a:t>Brewer, D. </a:t>
            </a:r>
            <a:r>
              <a:rPr lang="en-GB" dirty="0"/>
              <a:t>J. </a:t>
            </a:r>
            <a:r>
              <a:rPr lang="en-GB" dirty="0" smtClean="0"/>
              <a:t>and Teeter, E. (2007) </a:t>
            </a:r>
            <a:r>
              <a:rPr lang="en-GB" i="1" dirty="0" smtClean="0"/>
              <a:t>Egypt </a:t>
            </a:r>
            <a:r>
              <a:rPr lang="en-GB" i="1" dirty="0"/>
              <a:t>and the </a:t>
            </a:r>
            <a:r>
              <a:rPr lang="en-GB" i="1" dirty="0" smtClean="0"/>
              <a:t>Egyptians </a:t>
            </a:r>
            <a:r>
              <a:rPr lang="en-GB" dirty="0" smtClean="0"/>
              <a:t>2</a:t>
            </a:r>
            <a:r>
              <a:rPr lang="en-GB" baseline="30000" dirty="0" smtClean="0"/>
              <a:t>nd</a:t>
            </a:r>
            <a:r>
              <a:rPr lang="en-GB" dirty="0" smtClean="0"/>
              <a:t> </a:t>
            </a:r>
            <a:r>
              <a:rPr lang="en-GB" dirty="0"/>
              <a:t>ed</a:t>
            </a:r>
            <a:r>
              <a:rPr lang="en-GB" dirty="0" smtClean="0"/>
              <a:t>. Cambridge: Cambridge </a:t>
            </a:r>
            <a:r>
              <a:rPr lang="en-GB" dirty="0"/>
              <a:t>University </a:t>
            </a:r>
            <a:r>
              <a:rPr lang="en-GB" dirty="0" smtClean="0"/>
              <a:t>Press.</a:t>
            </a:r>
            <a:endParaRPr lang="en-GB" dirty="0"/>
          </a:p>
        </p:txBody>
      </p:sp>
      <p:grpSp>
        <p:nvGrpSpPr>
          <p:cNvPr id="4" name="Group 3"/>
          <p:cNvGrpSpPr/>
          <p:nvPr/>
        </p:nvGrpSpPr>
        <p:grpSpPr>
          <a:xfrm>
            <a:off x="0" y="0"/>
            <a:ext cx="12192000" cy="958959"/>
            <a:chOff x="0" y="0"/>
            <a:chExt cx="12192000" cy="958959"/>
          </a:xfrm>
        </p:grpSpPr>
        <p:pic>
          <p:nvPicPr>
            <p:cNvPr id="5" name="Picture 4" descr="Image result for ancient egyptian border"/>
            <p:cNvPicPr>
              <a:picLocks noChangeAspect="1" noChangeArrowheads="1"/>
            </p:cNvPicPr>
            <p:nvPr/>
          </p:nvPicPr>
          <p:blipFill rotWithShape="1">
            <a:blip r:embed="rId6">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Image result for ancient egyptian border"/>
            <p:cNvPicPr>
              <a:picLocks noChangeAspect="1" noChangeArrowheads="1"/>
            </p:cNvPicPr>
            <p:nvPr/>
          </p:nvPicPr>
          <p:blipFill rotWithShape="1">
            <a:blip r:embed="rId6">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270129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ancient egyptian border"/>
            <p:cNvPicPr>
              <a:picLocks noChangeAspect="1" noChangeArrowheads="1"/>
            </p:cNvPicPr>
            <p:nvPr/>
          </p:nvPicPr>
          <p:blipFill rotWithShape="1">
            <a:blip r:embed="rId6">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8103870" y="1"/>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ancient egyptian border"/>
            <p:cNvPicPr>
              <a:picLocks noChangeAspect="1" noChangeArrowheads="1"/>
            </p:cNvPicPr>
            <p:nvPr/>
          </p:nvPicPr>
          <p:blipFill rotWithShape="1">
            <a:blip r:embed="rId6">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540258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ncient egyptian border"/>
            <p:cNvPicPr>
              <a:picLocks noChangeAspect="1" noChangeArrowheads="1"/>
            </p:cNvPicPr>
            <p:nvPr/>
          </p:nvPicPr>
          <p:blipFill rotWithShape="1">
            <a:blip r:embed="rId6">
              <a:duotone>
                <a:schemeClr val="accent2">
                  <a:shade val="45000"/>
                  <a:satMod val="135000"/>
                </a:schemeClr>
                <a:prstClr val="white"/>
              </a:duotone>
              <a:extLst>
                <a:ext uri="{28A0092B-C50C-407E-A947-70E740481C1C}">
                  <a14:useLocalDpi xmlns:a14="http://schemas.microsoft.com/office/drawing/2010/main" val="0"/>
                </a:ext>
              </a:extLst>
            </a:blip>
            <a:srcRect l="48660" t="22300" b="32592"/>
            <a:stretch/>
          </p:blipFill>
          <p:spPr bwMode="auto">
            <a:xfrm rot="10800000">
              <a:off x="10805160" y="1"/>
              <a:ext cx="1386840" cy="958958"/>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4427312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85000" lnSpcReduction="20000"/>
          </a:bodyPr>
          <a:lstStyle/>
          <a:p>
            <a:pPr marL="201168" lvl="1" indent="0">
              <a:buNone/>
            </a:pPr>
            <a:endParaRPr lang="en-GB" dirty="0"/>
          </a:p>
          <a:p>
            <a:pPr marL="201168" lvl="1" indent="0">
              <a:buNone/>
            </a:pPr>
            <a:r>
              <a:rPr lang="en-GB" dirty="0" smtClean="0"/>
              <a:t>Journals</a:t>
            </a:r>
          </a:p>
          <a:p>
            <a:pPr lvl="1"/>
            <a:r>
              <a:rPr lang="en-GB" dirty="0" err="1" smtClean="0"/>
              <a:t>Lacovara</a:t>
            </a:r>
            <a:r>
              <a:rPr lang="en-GB" dirty="0"/>
              <a:t>, P. (2017) ‘The World of Ancient Egypt: Arts to Housing and Community’, </a:t>
            </a:r>
            <a:r>
              <a:rPr lang="en-GB" i="1" dirty="0"/>
              <a:t>A Daily Life Encyclopaedia</a:t>
            </a:r>
            <a:r>
              <a:rPr lang="en-GB" dirty="0"/>
              <a:t>, Vol. 1, pp. 41-44.</a:t>
            </a:r>
          </a:p>
          <a:p>
            <a:pPr lvl="1"/>
            <a:r>
              <a:rPr lang="en-GB" dirty="0" err="1"/>
              <a:t>Lacovara</a:t>
            </a:r>
            <a:r>
              <a:rPr lang="en-GB" dirty="0"/>
              <a:t>, P. (2017) ‘The World of Ancient Egypt: Arts to Housing and Community’, </a:t>
            </a:r>
            <a:r>
              <a:rPr lang="en-GB" i="1" dirty="0"/>
              <a:t>A Daily Life Encyclopaedia</a:t>
            </a:r>
            <a:r>
              <a:rPr lang="en-GB" dirty="0"/>
              <a:t>, Vol. 2, pp. 380-382 and 394-396.</a:t>
            </a:r>
          </a:p>
          <a:p>
            <a:pPr lvl="1"/>
            <a:r>
              <a:rPr lang="en-GB" dirty="0"/>
              <a:t>Sandison, A. T. (1963) ‘Use of Natron in Mummification in Ancient Egypt’, </a:t>
            </a:r>
            <a:r>
              <a:rPr lang="en-GB" i="1" dirty="0"/>
              <a:t>Journal of Near Eastern Studies</a:t>
            </a:r>
            <a:r>
              <a:rPr lang="en-GB" dirty="0"/>
              <a:t>, Vol. 22, No. 4, pp. 259-267.</a:t>
            </a:r>
            <a:br>
              <a:rPr lang="en-GB" dirty="0"/>
            </a:br>
            <a:r>
              <a:rPr lang="en-GB" dirty="0"/>
              <a:t>Available at: </a:t>
            </a:r>
            <a:r>
              <a:rPr lang="en-GB" u="sng" dirty="0">
                <a:hlinkClick r:id="rId2"/>
              </a:rPr>
              <a:t>https://www-jstor-org.ezproxy.uwtsd.ac.uk/stable/543809?seq=1#metadata_info_tab_contents</a:t>
            </a:r>
            <a:r>
              <a:rPr lang="en-GB" u="sng" dirty="0"/>
              <a:t/>
            </a:r>
            <a:br>
              <a:rPr lang="en-GB" u="sng" dirty="0"/>
            </a:br>
            <a:r>
              <a:rPr lang="en-GB" dirty="0"/>
              <a:t>(Accessed: 29/03/2019</a:t>
            </a:r>
            <a:r>
              <a:rPr lang="en-GB" dirty="0" smtClean="0"/>
              <a:t>).</a:t>
            </a:r>
          </a:p>
          <a:p>
            <a:pPr marL="201168" lvl="1" indent="0">
              <a:buNone/>
            </a:pPr>
            <a:r>
              <a:rPr lang="en-GB" dirty="0" smtClean="0"/>
              <a:t/>
            </a:r>
            <a:br>
              <a:rPr lang="en-GB" dirty="0" smtClean="0"/>
            </a:br>
            <a:r>
              <a:rPr lang="en-GB" dirty="0" smtClean="0"/>
              <a:t/>
            </a:r>
            <a:br>
              <a:rPr lang="en-GB" dirty="0" smtClean="0"/>
            </a:br>
            <a:r>
              <a:rPr lang="en-GB" dirty="0" smtClean="0"/>
              <a:t>Visual:</a:t>
            </a:r>
            <a:endParaRPr lang="en-GB" dirty="0"/>
          </a:p>
          <a:p>
            <a:pPr lvl="1"/>
            <a:r>
              <a:rPr lang="en-GB" dirty="0" smtClean="0"/>
              <a:t>Anonymous. (2019) </a:t>
            </a:r>
            <a:r>
              <a:rPr lang="en-GB" i="1" dirty="0" smtClean="0"/>
              <a:t>Canopic Jar Head – Front View </a:t>
            </a:r>
            <a:r>
              <a:rPr lang="en-GB" dirty="0" smtClean="0"/>
              <a:t>[Photograph]</a:t>
            </a:r>
            <a:br>
              <a:rPr lang="en-GB" dirty="0" smtClean="0"/>
            </a:br>
            <a:r>
              <a:rPr lang="en-GB" dirty="0" smtClean="0"/>
              <a:t>Taken in class – UWTSD</a:t>
            </a:r>
            <a:r>
              <a:rPr lang="en-GB" dirty="0"/>
              <a:t/>
            </a:r>
            <a:br>
              <a:rPr lang="en-GB" dirty="0"/>
            </a:br>
            <a:r>
              <a:rPr lang="en-GB" dirty="0"/>
              <a:t>Anonymous. (2019) </a:t>
            </a:r>
            <a:r>
              <a:rPr lang="en-GB" i="1" dirty="0"/>
              <a:t>Canopic Jar Head – </a:t>
            </a:r>
            <a:r>
              <a:rPr lang="en-GB" i="1" dirty="0" smtClean="0"/>
              <a:t>Underside </a:t>
            </a:r>
            <a:r>
              <a:rPr lang="en-GB" dirty="0" smtClean="0"/>
              <a:t>[Photograph</a:t>
            </a:r>
            <a:r>
              <a:rPr lang="en-GB" dirty="0"/>
              <a:t>]</a:t>
            </a:r>
            <a:br>
              <a:rPr lang="en-GB" dirty="0"/>
            </a:br>
            <a:r>
              <a:rPr lang="en-GB" dirty="0"/>
              <a:t>Taken in class – UWTSD</a:t>
            </a:r>
            <a:endParaRPr lang="en-GB" dirty="0" smtClean="0"/>
          </a:p>
          <a:p>
            <a:pPr lvl="1"/>
            <a:r>
              <a:rPr lang="en-GB" dirty="0" err="1" smtClean="0"/>
              <a:t>Kuilman</a:t>
            </a:r>
            <a:r>
              <a:rPr lang="en-GB" dirty="0"/>
              <a:t>, M. (2014) </a:t>
            </a:r>
            <a:r>
              <a:rPr lang="en-GB" i="1" dirty="0"/>
              <a:t>Canopic Jars of Four Sons of Horus </a:t>
            </a:r>
            <a:r>
              <a:rPr lang="en-GB" dirty="0"/>
              <a:t>[Sketch Drawing].</a:t>
            </a:r>
            <a:br>
              <a:rPr lang="en-GB" dirty="0"/>
            </a:br>
            <a:r>
              <a:rPr lang="en-GB" dirty="0"/>
              <a:t>Available at: </a:t>
            </a:r>
            <a:r>
              <a:rPr lang="en-GB" dirty="0">
                <a:hlinkClick r:id="rId3"/>
              </a:rPr>
              <a:t>https://www.flickr.com/photos/quadralectics/13127374664</a:t>
            </a:r>
            <a:r>
              <a:rPr lang="en-GB" dirty="0"/>
              <a:t/>
            </a:r>
            <a:br>
              <a:rPr lang="en-GB" dirty="0"/>
            </a:br>
            <a:r>
              <a:rPr lang="en-GB" dirty="0"/>
              <a:t>(Accessed: 03/04/2019).</a:t>
            </a:r>
            <a:endParaRPr lang="en-GB" dirty="0" smtClean="0"/>
          </a:p>
          <a:p>
            <a:pPr lvl="1"/>
            <a:endParaRPr lang="en-GB" dirty="0"/>
          </a:p>
          <a:p>
            <a:endParaRPr lang="en-GB" dirty="0"/>
          </a:p>
        </p:txBody>
      </p:sp>
      <p:grpSp>
        <p:nvGrpSpPr>
          <p:cNvPr id="4" name="Group 3"/>
          <p:cNvGrpSpPr/>
          <p:nvPr/>
        </p:nvGrpSpPr>
        <p:grpSpPr>
          <a:xfrm>
            <a:off x="0" y="0"/>
            <a:ext cx="12192000" cy="958959"/>
            <a:chOff x="0" y="0"/>
            <a:chExt cx="12192000" cy="958959"/>
          </a:xfrm>
        </p:grpSpPr>
        <p:pic>
          <p:nvPicPr>
            <p:cNvPr id="5"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270129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8103870" y="1"/>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t="22300" b="32592"/>
            <a:stretch/>
          </p:blipFill>
          <p:spPr bwMode="auto">
            <a:xfrm rot="10800000">
              <a:off x="5402580" y="0"/>
              <a:ext cx="2701290" cy="95895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mage result for ancient egyptian border"/>
            <p:cNvPicPr>
              <a:picLocks noChangeAspect="1" noChangeArrowheads="1"/>
            </p:cNvPicPr>
            <p:nvPr/>
          </p:nvPicPr>
          <p:blipFill rotWithShape="1">
            <a:blip r:embed="rId4">
              <a:duotone>
                <a:schemeClr val="accent2">
                  <a:shade val="45000"/>
                  <a:satMod val="135000"/>
                </a:schemeClr>
                <a:prstClr val="white"/>
              </a:duotone>
              <a:extLst>
                <a:ext uri="{28A0092B-C50C-407E-A947-70E740481C1C}">
                  <a14:useLocalDpi xmlns:a14="http://schemas.microsoft.com/office/drawing/2010/main" val="0"/>
                </a:ext>
              </a:extLst>
            </a:blip>
            <a:srcRect l="48660" t="22300" b="32592"/>
            <a:stretch/>
          </p:blipFill>
          <p:spPr bwMode="auto">
            <a:xfrm rot="10800000">
              <a:off x="10805160" y="1"/>
              <a:ext cx="1386840" cy="958958"/>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254026508"/>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607</TotalTime>
  <Words>936</Words>
  <Application>Microsoft Office PowerPoint</Application>
  <PresentationFormat>Widescreen</PresentationFormat>
  <Paragraphs>110</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Calibri Light</vt:lpstr>
      <vt:lpstr>Wingdings</vt:lpstr>
      <vt:lpstr>Retrospect</vt:lpstr>
      <vt:lpstr>Canopic Jar Lid</vt:lpstr>
      <vt:lpstr>PowerPoint Presentation</vt:lpstr>
      <vt:lpstr>PowerPoint Presentation</vt:lpstr>
      <vt:lpstr>The Canopic Jar Lid – Description</vt:lpstr>
      <vt:lpstr>Definition</vt:lpstr>
      <vt:lpstr>History</vt:lpstr>
      <vt:lpstr>PowerPoint Presentation</vt:lpstr>
      <vt:lpstr>Four Sons of Horus</vt:lpstr>
      <vt:lpstr>‘The Four Sons of Horus’ – Imsety</vt:lpstr>
      <vt:lpstr>Bibliography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Canopic Jar Lid</dc:title>
  <dc:creator>Angharad Mason (1602312)</dc:creator>
  <cp:lastModifiedBy>Angharad Mason (1602312)</cp:lastModifiedBy>
  <cp:revision>78</cp:revision>
  <dcterms:created xsi:type="dcterms:W3CDTF">2019-03-29T13:21:45Z</dcterms:created>
  <dcterms:modified xsi:type="dcterms:W3CDTF">2019-04-04T15:13:18Z</dcterms:modified>
</cp:coreProperties>
</file>