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83" r:id="rId2"/>
    <p:sldId id="261" r:id="rId3"/>
    <p:sldId id="263" r:id="rId4"/>
    <p:sldId id="264" r:id="rId5"/>
    <p:sldId id="265" r:id="rId6"/>
    <p:sldId id="266" r:id="rId7"/>
    <p:sldId id="267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881F63-2074-48B1-BFF3-9992AB3FE6D9}" type="doc">
      <dgm:prSet loTypeId="urn:microsoft.com/office/officeart/2005/8/layout/radial5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3EBC7B26-B789-406E-9213-2085FCDF34C1}">
      <dgm:prSet phldrT="[Text]"/>
      <dgm:spPr>
        <a:solidFill>
          <a:srgbClr val="92D050"/>
        </a:solidFill>
        <a:ln>
          <a:solidFill>
            <a:srgbClr val="823E98"/>
          </a:solidFill>
        </a:ln>
      </dgm:spPr>
      <dgm:t>
        <a:bodyPr/>
        <a:lstStyle/>
        <a:p>
          <a:r>
            <a:rPr lang="en-GB" dirty="0"/>
            <a:t>Local Muscles</a:t>
          </a:r>
        </a:p>
      </dgm:t>
    </dgm:pt>
    <dgm:pt modelId="{4C964EAE-8237-4884-9848-87A76AA95643}" type="parTrans" cxnId="{418FC238-5624-43F2-A1B8-017ACF0BF84F}">
      <dgm:prSet/>
      <dgm:spPr/>
      <dgm:t>
        <a:bodyPr/>
        <a:lstStyle/>
        <a:p>
          <a:endParaRPr lang="en-GB"/>
        </a:p>
      </dgm:t>
    </dgm:pt>
    <dgm:pt modelId="{ED79C1D5-26FE-4CAF-8DA8-69049D8D44AC}" type="sibTrans" cxnId="{418FC238-5624-43F2-A1B8-017ACF0BF84F}">
      <dgm:prSet/>
      <dgm:spPr/>
      <dgm:t>
        <a:bodyPr/>
        <a:lstStyle/>
        <a:p>
          <a:endParaRPr lang="en-GB"/>
        </a:p>
      </dgm:t>
    </dgm:pt>
    <dgm:pt modelId="{CD114C43-ABA4-47EA-96BE-1ABB4A0C1854}">
      <dgm:prSet phldrT="[Text]"/>
      <dgm:spPr>
        <a:noFill/>
        <a:ln>
          <a:solidFill>
            <a:srgbClr val="823E98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Rotator Cuff</a:t>
          </a:r>
        </a:p>
        <a:p>
          <a:r>
            <a:rPr lang="en-GB" dirty="0">
              <a:solidFill>
                <a:schemeClr val="tx1"/>
              </a:solidFill>
            </a:rPr>
            <a:t>Gluteus </a:t>
          </a:r>
          <a:r>
            <a:rPr lang="en-GB" dirty="0" err="1">
              <a:solidFill>
                <a:schemeClr val="tx1"/>
              </a:solidFill>
            </a:rPr>
            <a:t>Medius</a:t>
          </a:r>
          <a:endParaRPr lang="en-GB" dirty="0">
            <a:solidFill>
              <a:schemeClr val="tx1"/>
            </a:solidFill>
          </a:endParaRPr>
        </a:p>
        <a:p>
          <a:r>
            <a:rPr lang="en-GB" dirty="0" err="1">
              <a:solidFill>
                <a:schemeClr val="tx1"/>
              </a:solidFill>
            </a:rPr>
            <a:t>Multifidus</a:t>
          </a:r>
          <a:endParaRPr lang="en-GB" dirty="0">
            <a:solidFill>
              <a:schemeClr val="tx1"/>
            </a:solidFill>
          </a:endParaRPr>
        </a:p>
      </dgm:t>
    </dgm:pt>
    <dgm:pt modelId="{49708E7B-2930-4D1D-9FAC-94D83697C569}" type="parTrans" cxnId="{32F8BE41-6384-4F90-8CCD-349F9AFCF81F}">
      <dgm:prSet/>
      <dgm:spPr/>
      <dgm:t>
        <a:bodyPr/>
        <a:lstStyle/>
        <a:p>
          <a:endParaRPr lang="en-GB"/>
        </a:p>
      </dgm:t>
    </dgm:pt>
    <dgm:pt modelId="{55BE0283-79D8-40F7-8F5F-DB4C01AA4D5B}" type="sibTrans" cxnId="{32F8BE41-6384-4F90-8CCD-349F9AFCF81F}">
      <dgm:prSet/>
      <dgm:spPr/>
      <dgm:t>
        <a:bodyPr/>
        <a:lstStyle/>
        <a:p>
          <a:endParaRPr lang="en-GB"/>
        </a:p>
      </dgm:t>
    </dgm:pt>
    <dgm:pt modelId="{85F06D43-FB5A-4368-A6BB-36C837D27FF9}">
      <dgm:prSet phldrT="[Text]" custT="1"/>
      <dgm:spPr>
        <a:solidFill>
          <a:schemeClr val="bg1"/>
        </a:solidFill>
        <a:ln>
          <a:solidFill>
            <a:srgbClr val="823E98"/>
          </a:solidFill>
        </a:ln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Deep Muscles</a:t>
          </a:r>
        </a:p>
      </dgm:t>
    </dgm:pt>
    <dgm:pt modelId="{AAA8BB80-0540-4959-B549-2A5AE09394A7}" type="parTrans" cxnId="{3C3305CD-3CE5-482E-A316-F7B21EB796C2}">
      <dgm:prSet/>
      <dgm:spPr/>
      <dgm:t>
        <a:bodyPr/>
        <a:lstStyle/>
        <a:p>
          <a:endParaRPr lang="en-GB"/>
        </a:p>
      </dgm:t>
    </dgm:pt>
    <dgm:pt modelId="{C7FF066C-26DF-4B03-9E81-6931455C506F}" type="sibTrans" cxnId="{3C3305CD-3CE5-482E-A316-F7B21EB796C2}">
      <dgm:prSet/>
      <dgm:spPr/>
      <dgm:t>
        <a:bodyPr/>
        <a:lstStyle/>
        <a:p>
          <a:endParaRPr lang="en-GB"/>
        </a:p>
      </dgm:t>
    </dgm:pt>
    <dgm:pt modelId="{6E9F57E6-D0CF-4148-AB9B-EAE5A75FC342}">
      <dgm:prSet phldrT="[Text]" custT="1"/>
      <dgm:spPr>
        <a:solidFill>
          <a:schemeClr val="bg1"/>
        </a:solidFill>
        <a:ln>
          <a:solidFill>
            <a:srgbClr val="823E98"/>
          </a:solidFill>
        </a:ln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Stabilise &amp; Support</a:t>
          </a:r>
        </a:p>
      </dgm:t>
    </dgm:pt>
    <dgm:pt modelId="{C4BC41CB-437B-48FC-BC47-682461EF4D18}" type="parTrans" cxnId="{E6B5D2D5-0A8C-4BFE-829E-00135BFB50BB}">
      <dgm:prSet/>
      <dgm:spPr/>
      <dgm:t>
        <a:bodyPr/>
        <a:lstStyle/>
        <a:p>
          <a:endParaRPr lang="en-GB"/>
        </a:p>
      </dgm:t>
    </dgm:pt>
    <dgm:pt modelId="{7A7F62F7-5454-4FC3-AA98-A4429BCE4797}" type="sibTrans" cxnId="{E6B5D2D5-0A8C-4BFE-829E-00135BFB50BB}">
      <dgm:prSet/>
      <dgm:spPr/>
      <dgm:t>
        <a:bodyPr/>
        <a:lstStyle/>
        <a:p>
          <a:endParaRPr lang="en-GB"/>
        </a:p>
      </dgm:t>
    </dgm:pt>
    <dgm:pt modelId="{72BB3281-F23B-4E5D-84FF-A909DFE4B3B2}" type="pres">
      <dgm:prSet presAssocID="{59881F63-2074-48B1-BFF3-9992AB3FE6D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9C8E62D-B93F-4862-8A59-83FC0B723120}" type="pres">
      <dgm:prSet presAssocID="{3EBC7B26-B789-406E-9213-2085FCDF34C1}" presName="centerShape" presStyleLbl="node0" presStyleIdx="0" presStyleCnt="1"/>
      <dgm:spPr/>
    </dgm:pt>
    <dgm:pt modelId="{0316F94D-B353-40C5-928D-CBDB492209BD}" type="pres">
      <dgm:prSet presAssocID="{49708E7B-2930-4D1D-9FAC-94D83697C569}" presName="parTrans" presStyleLbl="sibTrans2D1" presStyleIdx="0" presStyleCnt="3"/>
      <dgm:spPr/>
    </dgm:pt>
    <dgm:pt modelId="{84EBC119-48DD-431A-9F19-76E52A15E794}" type="pres">
      <dgm:prSet presAssocID="{49708E7B-2930-4D1D-9FAC-94D83697C569}" presName="connectorText" presStyleLbl="sibTrans2D1" presStyleIdx="0" presStyleCnt="3"/>
      <dgm:spPr/>
    </dgm:pt>
    <dgm:pt modelId="{0FEA460B-D4DD-41B2-95A6-5F66A379AAA4}" type="pres">
      <dgm:prSet presAssocID="{CD114C43-ABA4-47EA-96BE-1ABB4A0C1854}" presName="node" presStyleLbl="node1" presStyleIdx="0" presStyleCnt="3">
        <dgm:presLayoutVars>
          <dgm:bulletEnabled val="1"/>
        </dgm:presLayoutVars>
      </dgm:prSet>
      <dgm:spPr/>
    </dgm:pt>
    <dgm:pt modelId="{326659CE-9008-4FB7-981F-5338066213BB}" type="pres">
      <dgm:prSet presAssocID="{AAA8BB80-0540-4959-B549-2A5AE09394A7}" presName="parTrans" presStyleLbl="sibTrans2D1" presStyleIdx="1" presStyleCnt="3"/>
      <dgm:spPr/>
    </dgm:pt>
    <dgm:pt modelId="{487D5DC9-CB80-4D7A-9AA4-36A2D201D509}" type="pres">
      <dgm:prSet presAssocID="{AAA8BB80-0540-4959-B549-2A5AE09394A7}" presName="connectorText" presStyleLbl="sibTrans2D1" presStyleIdx="1" presStyleCnt="3"/>
      <dgm:spPr/>
    </dgm:pt>
    <dgm:pt modelId="{6E262E63-34A2-4704-A0D2-EF552A9DDFE1}" type="pres">
      <dgm:prSet presAssocID="{85F06D43-FB5A-4368-A6BB-36C837D27FF9}" presName="node" presStyleLbl="node1" presStyleIdx="1" presStyleCnt="3">
        <dgm:presLayoutVars>
          <dgm:bulletEnabled val="1"/>
        </dgm:presLayoutVars>
      </dgm:prSet>
      <dgm:spPr/>
    </dgm:pt>
    <dgm:pt modelId="{FE92AE90-B723-41F2-847C-12E377CC7E11}" type="pres">
      <dgm:prSet presAssocID="{C4BC41CB-437B-48FC-BC47-682461EF4D18}" presName="parTrans" presStyleLbl="sibTrans2D1" presStyleIdx="2" presStyleCnt="3"/>
      <dgm:spPr/>
    </dgm:pt>
    <dgm:pt modelId="{8809185F-C906-4C94-B95B-986F0D89D3BC}" type="pres">
      <dgm:prSet presAssocID="{C4BC41CB-437B-48FC-BC47-682461EF4D18}" presName="connectorText" presStyleLbl="sibTrans2D1" presStyleIdx="2" presStyleCnt="3"/>
      <dgm:spPr/>
    </dgm:pt>
    <dgm:pt modelId="{D7557611-9236-4FB6-8ABD-BBAA5A7E037A}" type="pres">
      <dgm:prSet presAssocID="{6E9F57E6-D0CF-4148-AB9B-EAE5A75FC342}" presName="node" presStyleLbl="node1" presStyleIdx="2" presStyleCnt="3">
        <dgm:presLayoutVars>
          <dgm:bulletEnabled val="1"/>
        </dgm:presLayoutVars>
      </dgm:prSet>
      <dgm:spPr/>
    </dgm:pt>
  </dgm:ptLst>
  <dgm:cxnLst>
    <dgm:cxn modelId="{4D18962B-18A7-4166-B850-D3F6F828FBBA}" type="presOf" srcId="{CD114C43-ABA4-47EA-96BE-1ABB4A0C1854}" destId="{0FEA460B-D4DD-41B2-95A6-5F66A379AAA4}" srcOrd="0" destOrd="0" presId="urn:microsoft.com/office/officeart/2005/8/layout/radial5"/>
    <dgm:cxn modelId="{418FC238-5624-43F2-A1B8-017ACF0BF84F}" srcId="{59881F63-2074-48B1-BFF3-9992AB3FE6D9}" destId="{3EBC7B26-B789-406E-9213-2085FCDF34C1}" srcOrd="0" destOrd="0" parTransId="{4C964EAE-8237-4884-9848-87A76AA95643}" sibTransId="{ED79C1D5-26FE-4CAF-8DA8-69049D8D44AC}"/>
    <dgm:cxn modelId="{0E34A85C-D35D-4FCB-B58D-033DAB29E8DD}" type="presOf" srcId="{85F06D43-FB5A-4368-A6BB-36C837D27FF9}" destId="{6E262E63-34A2-4704-A0D2-EF552A9DDFE1}" srcOrd="0" destOrd="0" presId="urn:microsoft.com/office/officeart/2005/8/layout/radial5"/>
    <dgm:cxn modelId="{32F8BE41-6384-4F90-8CCD-349F9AFCF81F}" srcId="{3EBC7B26-B789-406E-9213-2085FCDF34C1}" destId="{CD114C43-ABA4-47EA-96BE-1ABB4A0C1854}" srcOrd="0" destOrd="0" parTransId="{49708E7B-2930-4D1D-9FAC-94D83697C569}" sibTransId="{55BE0283-79D8-40F7-8F5F-DB4C01AA4D5B}"/>
    <dgm:cxn modelId="{A11B126B-BF9D-4E88-B96F-BCE38D0731C0}" type="presOf" srcId="{49708E7B-2930-4D1D-9FAC-94D83697C569}" destId="{84EBC119-48DD-431A-9F19-76E52A15E794}" srcOrd="1" destOrd="0" presId="urn:microsoft.com/office/officeart/2005/8/layout/radial5"/>
    <dgm:cxn modelId="{46E7A952-BE51-464D-842C-13CA3E8431E5}" type="presOf" srcId="{6E9F57E6-D0CF-4148-AB9B-EAE5A75FC342}" destId="{D7557611-9236-4FB6-8ABD-BBAA5A7E037A}" srcOrd="0" destOrd="0" presId="urn:microsoft.com/office/officeart/2005/8/layout/radial5"/>
    <dgm:cxn modelId="{E7A09374-458D-4DF0-9AF2-45DBB30A4582}" type="presOf" srcId="{C4BC41CB-437B-48FC-BC47-682461EF4D18}" destId="{FE92AE90-B723-41F2-847C-12E377CC7E11}" srcOrd="0" destOrd="0" presId="urn:microsoft.com/office/officeart/2005/8/layout/radial5"/>
    <dgm:cxn modelId="{3A56637E-A25C-4164-9C4B-0A1458EDF4EF}" type="presOf" srcId="{C4BC41CB-437B-48FC-BC47-682461EF4D18}" destId="{8809185F-C906-4C94-B95B-986F0D89D3BC}" srcOrd="1" destOrd="0" presId="urn:microsoft.com/office/officeart/2005/8/layout/radial5"/>
    <dgm:cxn modelId="{3D43718A-AF93-4448-BA8A-AA900187647D}" type="presOf" srcId="{49708E7B-2930-4D1D-9FAC-94D83697C569}" destId="{0316F94D-B353-40C5-928D-CBDB492209BD}" srcOrd="0" destOrd="0" presId="urn:microsoft.com/office/officeart/2005/8/layout/radial5"/>
    <dgm:cxn modelId="{92B2508B-F671-40EA-A1AB-AAEDC07432B5}" type="presOf" srcId="{3EBC7B26-B789-406E-9213-2085FCDF34C1}" destId="{D9C8E62D-B93F-4862-8A59-83FC0B723120}" srcOrd="0" destOrd="0" presId="urn:microsoft.com/office/officeart/2005/8/layout/radial5"/>
    <dgm:cxn modelId="{66A878C0-5A52-49CE-BDA1-0DB9FB9BCCCF}" type="presOf" srcId="{AAA8BB80-0540-4959-B549-2A5AE09394A7}" destId="{326659CE-9008-4FB7-981F-5338066213BB}" srcOrd="0" destOrd="0" presId="urn:microsoft.com/office/officeart/2005/8/layout/radial5"/>
    <dgm:cxn modelId="{3C3305CD-3CE5-482E-A316-F7B21EB796C2}" srcId="{3EBC7B26-B789-406E-9213-2085FCDF34C1}" destId="{85F06D43-FB5A-4368-A6BB-36C837D27FF9}" srcOrd="1" destOrd="0" parTransId="{AAA8BB80-0540-4959-B549-2A5AE09394A7}" sibTransId="{C7FF066C-26DF-4B03-9E81-6931455C506F}"/>
    <dgm:cxn modelId="{E6B5D2D5-0A8C-4BFE-829E-00135BFB50BB}" srcId="{3EBC7B26-B789-406E-9213-2085FCDF34C1}" destId="{6E9F57E6-D0CF-4148-AB9B-EAE5A75FC342}" srcOrd="2" destOrd="0" parTransId="{C4BC41CB-437B-48FC-BC47-682461EF4D18}" sibTransId="{7A7F62F7-5454-4FC3-AA98-A4429BCE4797}"/>
    <dgm:cxn modelId="{7E2864DE-5D49-4151-AFA7-DA653D1598A9}" type="presOf" srcId="{59881F63-2074-48B1-BFF3-9992AB3FE6D9}" destId="{72BB3281-F23B-4E5D-84FF-A909DFE4B3B2}" srcOrd="0" destOrd="0" presId="urn:microsoft.com/office/officeart/2005/8/layout/radial5"/>
    <dgm:cxn modelId="{068C23FE-BA2C-4E13-A826-649E246885AF}" type="presOf" srcId="{AAA8BB80-0540-4959-B549-2A5AE09394A7}" destId="{487D5DC9-CB80-4D7A-9AA4-36A2D201D509}" srcOrd="1" destOrd="0" presId="urn:microsoft.com/office/officeart/2005/8/layout/radial5"/>
    <dgm:cxn modelId="{6407603F-F4BE-4878-A789-ECD715312CD8}" type="presParOf" srcId="{72BB3281-F23B-4E5D-84FF-A909DFE4B3B2}" destId="{D9C8E62D-B93F-4862-8A59-83FC0B723120}" srcOrd="0" destOrd="0" presId="urn:microsoft.com/office/officeart/2005/8/layout/radial5"/>
    <dgm:cxn modelId="{4544C123-675C-4A3F-91EC-D7F1E2FA18B8}" type="presParOf" srcId="{72BB3281-F23B-4E5D-84FF-A909DFE4B3B2}" destId="{0316F94D-B353-40C5-928D-CBDB492209BD}" srcOrd="1" destOrd="0" presId="urn:microsoft.com/office/officeart/2005/8/layout/radial5"/>
    <dgm:cxn modelId="{234F140E-0E34-4F02-840F-5DADF9CB430D}" type="presParOf" srcId="{0316F94D-B353-40C5-928D-CBDB492209BD}" destId="{84EBC119-48DD-431A-9F19-76E52A15E794}" srcOrd="0" destOrd="0" presId="urn:microsoft.com/office/officeart/2005/8/layout/radial5"/>
    <dgm:cxn modelId="{15EA26A2-3B20-4D62-9B85-B9CF03B4A2EF}" type="presParOf" srcId="{72BB3281-F23B-4E5D-84FF-A909DFE4B3B2}" destId="{0FEA460B-D4DD-41B2-95A6-5F66A379AAA4}" srcOrd="2" destOrd="0" presId="urn:microsoft.com/office/officeart/2005/8/layout/radial5"/>
    <dgm:cxn modelId="{6A5A3F85-75C3-438F-8C79-C47FF323F2A2}" type="presParOf" srcId="{72BB3281-F23B-4E5D-84FF-A909DFE4B3B2}" destId="{326659CE-9008-4FB7-981F-5338066213BB}" srcOrd="3" destOrd="0" presId="urn:microsoft.com/office/officeart/2005/8/layout/radial5"/>
    <dgm:cxn modelId="{B9B90806-3972-40D4-AD58-630C89049593}" type="presParOf" srcId="{326659CE-9008-4FB7-981F-5338066213BB}" destId="{487D5DC9-CB80-4D7A-9AA4-36A2D201D509}" srcOrd="0" destOrd="0" presId="urn:microsoft.com/office/officeart/2005/8/layout/radial5"/>
    <dgm:cxn modelId="{254FFD5C-DF5E-407A-A2A4-B10F2817EF8E}" type="presParOf" srcId="{72BB3281-F23B-4E5D-84FF-A909DFE4B3B2}" destId="{6E262E63-34A2-4704-A0D2-EF552A9DDFE1}" srcOrd="4" destOrd="0" presId="urn:microsoft.com/office/officeart/2005/8/layout/radial5"/>
    <dgm:cxn modelId="{8AC6F69B-D787-495F-A0E3-D028E618B882}" type="presParOf" srcId="{72BB3281-F23B-4E5D-84FF-A909DFE4B3B2}" destId="{FE92AE90-B723-41F2-847C-12E377CC7E11}" srcOrd="5" destOrd="0" presId="urn:microsoft.com/office/officeart/2005/8/layout/radial5"/>
    <dgm:cxn modelId="{E715E6A5-0F93-428B-B785-9658F96BAE09}" type="presParOf" srcId="{FE92AE90-B723-41F2-847C-12E377CC7E11}" destId="{8809185F-C906-4C94-B95B-986F0D89D3BC}" srcOrd="0" destOrd="0" presId="urn:microsoft.com/office/officeart/2005/8/layout/radial5"/>
    <dgm:cxn modelId="{ED395CF8-56C4-497D-8D13-3C3BF2C496D4}" type="presParOf" srcId="{72BB3281-F23B-4E5D-84FF-A909DFE4B3B2}" destId="{D7557611-9236-4FB6-8ABD-BBAA5A7E037A}" srcOrd="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881F63-2074-48B1-BFF3-9992AB3FE6D9}" type="doc">
      <dgm:prSet loTypeId="urn:microsoft.com/office/officeart/2005/8/layout/radial5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3EBC7B26-B789-406E-9213-2085FCDF34C1}">
      <dgm:prSet phldrT="[Text]"/>
      <dgm:spPr>
        <a:ln>
          <a:solidFill>
            <a:srgbClr val="823E98"/>
          </a:solidFill>
        </a:ln>
      </dgm:spPr>
      <dgm:t>
        <a:bodyPr/>
        <a:lstStyle/>
        <a:p>
          <a:r>
            <a:rPr lang="en-GB" dirty="0"/>
            <a:t>Global Muscles</a:t>
          </a:r>
        </a:p>
      </dgm:t>
    </dgm:pt>
    <dgm:pt modelId="{4C964EAE-8237-4884-9848-87A76AA95643}" type="parTrans" cxnId="{418FC238-5624-43F2-A1B8-017ACF0BF84F}">
      <dgm:prSet/>
      <dgm:spPr/>
      <dgm:t>
        <a:bodyPr/>
        <a:lstStyle/>
        <a:p>
          <a:endParaRPr lang="en-GB"/>
        </a:p>
      </dgm:t>
    </dgm:pt>
    <dgm:pt modelId="{ED79C1D5-26FE-4CAF-8DA8-69049D8D44AC}" type="sibTrans" cxnId="{418FC238-5624-43F2-A1B8-017ACF0BF84F}">
      <dgm:prSet/>
      <dgm:spPr/>
      <dgm:t>
        <a:bodyPr/>
        <a:lstStyle/>
        <a:p>
          <a:endParaRPr lang="en-GB"/>
        </a:p>
      </dgm:t>
    </dgm:pt>
    <dgm:pt modelId="{CD114C43-ABA4-47EA-96BE-1ABB4A0C1854}">
      <dgm:prSet phldrT="[Text]"/>
      <dgm:spPr>
        <a:solidFill>
          <a:srgbClr val="92D050"/>
        </a:solidFill>
        <a:ln>
          <a:solidFill>
            <a:srgbClr val="823E98"/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Deltoids</a:t>
          </a:r>
        </a:p>
        <a:p>
          <a:r>
            <a:rPr lang="en-GB" dirty="0">
              <a:solidFill>
                <a:schemeClr val="bg1"/>
              </a:solidFill>
            </a:rPr>
            <a:t>Gluteus Maximus</a:t>
          </a:r>
        </a:p>
      </dgm:t>
    </dgm:pt>
    <dgm:pt modelId="{49708E7B-2930-4D1D-9FAC-94D83697C569}" type="parTrans" cxnId="{32F8BE41-6384-4F90-8CCD-349F9AFCF81F}">
      <dgm:prSet/>
      <dgm:spPr/>
      <dgm:t>
        <a:bodyPr/>
        <a:lstStyle/>
        <a:p>
          <a:endParaRPr lang="en-GB"/>
        </a:p>
      </dgm:t>
    </dgm:pt>
    <dgm:pt modelId="{55BE0283-79D8-40F7-8F5F-DB4C01AA4D5B}" type="sibTrans" cxnId="{32F8BE41-6384-4F90-8CCD-349F9AFCF81F}">
      <dgm:prSet/>
      <dgm:spPr/>
      <dgm:t>
        <a:bodyPr/>
        <a:lstStyle/>
        <a:p>
          <a:endParaRPr lang="en-GB"/>
        </a:p>
      </dgm:t>
    </dgm:pt>
    <dgm:pt modelId="{85F06D43-FB5A-4368-A6BB-36C837D27FF9}">
      <dgm:prSet phldrT="[Text]"/>
      <dgm:spPr>
        <a:solidFill>
          <a:srgbClr val="92D050"/>
        </a:solidFill>
        <a:ln>
          <a:solidFill>
            <a:srgbClr val="823E98"/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Superficial</a:t>
          </a:r>
        </a:p>
        <a:p>
          <a:r>
            <a:rPr lang="en-GB" dirty="0">
              <a:solidFill>
                <a:schemeClr val="bg1"/>
              </a:solidFill>
            </a:rPr>
            <a:t>Muscles</a:t>
          </a:r>
        </a:p>
      </dgm:t>
    </dgm:pt>
    <dgm:pt modelId="{AAA8BB80-0540-4959-B549-2A5AE09394A7}" type="parTrans" cxnId="{3C3305CD-3CE5-482E-A316-F7B21EB796C2}">
      <dgm:prSet/>
      <dgm:spPr/>
      <dgm:t>
        <a:bodyPr/>
        <a:lstStyle/>
        <a:p>
          <a:endParaRPr lang="en-GB"/>
        </a:p>
      </dgm:t>
    </dgm:pt>
    <dgm:pt modelId="{C7FF066C-26DF-4B03-9E81-6931455C506F}" type="sibTrans" cxnId="{3C3305CD-3CE5-482E-A316-F7B21EB796C2}">
      <dgm:prSet/>
      <dgm:spPr/>
      <dgm:t>
        <a:bodyPr/>
        <a:lstStyle/>
        <a:p>
          <a:endParaRPr lang="en-GB"/>
        </a:p>
      </dgm:t>
    </dgm:pt>
    <dgm:pt modelId="{6E9F57E6-D0CF-4148-AB9B-EAE5A75FC342}">
      <dgm:prSet phldrT="[Text]"/>
      <dgm:spPr>
        <a:solidFill>
          <a:srgbClr val="92D050"/>
        </a:solidFill>
        <a:ln>
          <a:solidFill>
            <a:srgbClr val="823E98"/>
          </a:solidFill>
        </a:ln>
      </dgm:spPr>
      <dgm:t>
        <a:bodyPr/>
        <a:lstStyle/>
        <a:p>
          <a:r>
            <a:rPr lang="en-GB" dirty="0" err="1">
              <a:solidFill>
                <a:schemeClr val="bg1"/>
              </a:solidFill>
            </a:rPr>
            <a:t>Phasic</a:t>
          </a:r>
          <a:r>
            <a:rPr lang="en-GB" dirty="0">
              <a:solidFill>
                <a:schemeClr val="bg1"/>
              </a:solidFill>
            </a:rPr>
            <a:t> Power Movement</a:t>
          </a:r>
        </a:p>
      </dgm:t>
    </dgm:pt>
    <dgm:pt modelId="{C4BC41CB-437B-48FC-BC47-682461EF4D18}" type="parTrans" cxnId="{E6B5D2D5-0A8C-4BFE-829E-00135BFB50BB}">
      <dgm:prSet/>
      <dgm:spPr/>
      <dgm:t>
        <a:bodyPr/>
        <a:lstStyle/>
        <a:p>
          <a:endParaRPr lang="en-GB"/>
        </a:p>
      </dgm:t>
    </dgm:pt>
    <dgm:pt modelId="{7A7F62F7-5454-4FC3-AA98-A4429BCE4797}" type="sibTrans" cxnId="{E6B5D2D5-0A8C-4BFE-829E-00135BFB50BB}">
      <dgm:prSet/>
      <dgm:spPr/>
      <dgm:t>
        <a:bodyPr/>
        <a:lstStyle/>
        <a:p>
          <a:endParaRPr lang="en-GB"/>
        </a:p>
      </dgm:t>
    </dgm:pt>
    <dgm:pt modelId="{72BB3281-F23B-4E5D-84FF-A909DFE4B3B2}" type="pres">
      <dgm:prSet presAssocID="{59881F63-2074-48B1-BFF3-9992AB3FE6D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9C8E62D-B93F-4862-8A59-83FC0B723120}" type="pres">
      <dgm:prSet presAssocID="{3EBC7B26-B789-406E-9213-2085FCDF34C1}" presName="centerShape" presStyleLbl="node0" presStyleIdx="0" presStyleCnt="1"/>
      <dgm:spPr/>
    </dgm:pt>
    <dgm:pt modelId="{0316F94D-B353-40C5-928D-CBDB492209BD}" type="pres">
      <dgm:prSet presAssocID="{49708E7B-2930-4D1D-9FAC-94D83697C569}" presName="parTrans" presStyleLbl="sibTrans2D1" presStyleIdx="0" presStyleCnt="3"/>
      <dgm:spPr/>
    </dgm:pt>
    <dgm:pt modelId="{84EBC119-48DD-431A-9F19-76E52A15E794}" type="pres">
      <dgm:prSet presAssocID="{49708E7B-2930-4D1D-9FAC-94D83697C569}" presName="connectorText" presStyleLbl="sibTrans2D1" presStyleIdx="0" presStyleCnt="3"/>
      <dgm:spPr/>
    </dgm:pt>
    <dgm:pt modelId="{0FEA460B-D4DD-41B2-95A6-5F66A379AAA4}" type="pres">
      <dgm:prSet presAssocID="{CD114C43-ABA4-47EA-96BE-1ABB4A0C1854}" presName="node" presStyleLbl="node1" presStyleIdx="0" presStyleCnt="3">
        <dgm:presLayoutVars>
          <dgm:bulletEnabled val="1"/>
        </dgm:presLayoutVars>
      </dgm:prSet>
      <dgm:spPr/>
    </dgm:pt>
    <dgm:pt modelId="{326659CE-9008-4FB7-981F-5338066213BB}" type="pres">
      <dgm:prSet presAssocID="{AAA8BB80-0540-4959-B549-2A5AE09394A7}" presName="parTrans" presStyleLbl="sibTrans2D1" presStyleIdx="1" presStyleCnt="3"/>
      <dgm:spPr/>
    </dgm:pt>
    <dgm:pt modelId="{487D5DC9-CB80-4D7A-9AA4-36A2D201D509}" type="pres">
      <dgm:prSet presAssocID="{AAA8BB80-0540-4959-B549-2A5AE09394A7}" presName="connectorText" presStyleLbl="sibTrans2D1" presStyleIdx="1" presStyleCnt="3"/>
      <dgm:spPr/>
    </dgm:pt>
    <dgm:pt modelId="{6E262E63-34A2-4704-A0D2-EF552A9DDFE1}" type="pres">
      <dgm:prSet presAssocID="{85F06D43-FB5A-4368-A6BB-36C837D27FF9}" presName="node" presStyleLbl="node1" presStyleIdx="1" presStyleCnt="3">
        <dgm:presLayoutVars>
          <dgm:bulletEnabled val="1"/>
        </dgm:presLayoutVars>
      </dgm:prSet>
      <dgm:spPr/>
    </dgm:pt>
    <dgm:pt modelId="{FE92AE90-B723-41F2-847C-12E377CC7E11}" type="pres">
      <dgm:prSet presAssocID="{C4BC41CB-437B-48FC-BC47-682461EF4D18}" presName="parTrans" presStyleLbl="sibTrans2D1" presStyleIdx="2" presStyleCnt="3"/>
      <dgm:spPr/>
    </dgm:pt>
    <dgm:pt modelId="{8809185F-C906-4C94-B95B-986F0D89D3BC}" type="pres">
      <dgm:prSet presAssocID="{C4BC41CB-437B-48FC-BC47-682461EF4D18}" presName="connectorText" presStyleLbl="sibTrans2D1" presStyleIdx="2" presStyleCnt="3"/>
      <dgm:spPr/>
    </dgm:pt>
    <dgm:pt modelId="{D7557611-9236-4FB6-8ABD-BBAA5A7E037A}" type="pres">
      <dgm:prSet presAssocID="{6E9F57E6-D0CF-4148-AB9B-EAE5A75FC342}" presName="node" presStyleLbl="node1" presStyleIdx="2" presStyleCnt="3">
        <dgm:presLayoutVars>
          <dgm:bulletEnabled val="1"/>
        </dgm:presLayoutVars>
      </dgm:prSet>
      <dgm:spPr/>
    </dgm:pt>
  </dgm:ptLst>
  <dgm:cxnLst>
    <dgm:cxn modelId="{68DEAB10-658A-4430-88E7-60757E5855AF}" type="presOf" srcId="{6E9F57E6-D0CF-4148-AB9B-EAE5A75FC342}" destId="{D7557611-9236-4FB6-8ABD-BBAA5A7E037A}" srcOrd="0" destOrd="0" presId="urn:microsoft.com/office/officeart/2005/8/layout/radial5"/>
    <dgm:cxn modelId="{9BAC7812-BB11-45ED-8894-8C9A06371AF5}" type="presOf" srcId="{3EBC7B26-B789-406E-9213-2085FCDF34C1}" destId="{D9C8E62D-B93F-4862-8A59-83FC0B723120}" srcOrd="0" destOrd="0" presId="urn:microsoft.com/office/officeart/2005/8/layout/radial5"/>
    <dgm:cxn modelId="{D0992F1D-65D1-4413-97E0-F70092FBA2C5}" type="presOf" srcId="{C4BC41CB-437B-48FC-BC47-682461EF4D18}" destId="{FE92AE90-B723-41F2-847C-12E377CC7E11}" srcOrd="0" destOrd="0" presId="urn:microsoft.com/office/officeart/2005/8/layout/radial5"/>
    <dgm:cxn modelId="{418FC238-5624-43F2-A1B8-017ACF0BF84F}" srcId="{59881F63-2074-48B1-BFF3-9992AB3FE6D9}" destId="{3EBC7B26-B789-406E-9213-2085FCDF34C1}" srcOrd="0" destOrd="0" parTransId="{4C964EAE-8237-4884-9848-87A76AA95643}" sibTransId="{ED79C1D5-26FE-4CAF-8DA8-69049D8D44AC}"/>
    <dgm:cxn modelId="{32F8BE41-6384-4F90-8CCD-349F9AFCF81F}" srcId="{3EBC7B26-B789-406E-9213-2085FCDF34C1}" destId="{CD114C43-ABA4-47EA-96BE-1ABB4A0C1854}" srcOrd="0" destOrd="0" parTransId="{49708E7B-2930-4D1D-9FAC-94D83697C569}" sibTransId="{55BE0283-79D8-40F7-8F5F-DB4C01AA4D5B}"/>
    <dgm:cxn modelId="{B78DF951-C512-4462-BB32-DE557AE10FCF}" type="presOf" srcId="{49708E7B-2930-4D1D-9FAC-94D83697C569}" destId="{0316F94D-B353-40C5-928D-CBDB492209BD}" srcOrd="0" destOrd="0" presId="urn:microsoft.com/office/officeart/2005/8/layout/radial5"/>
    <dgm:cxn modelId="{401B1B9E-676A-4FF7-B45E-BC2FF46DEADD}" type="presOf" srcId="{85F06D43-FB5A-4368-A6BB-36C837D27FF9}" destId="{6E262E63-34A2-4704-A0D2-EF552A9DDFE1}" srcOrd="0" destOrd="0" presId="urn:microsoft.com/office/officeart/2005/8/layout/radial5"/>
    <dgm:cxn modelId="{4747EDA0-66F4-4FF9-8954-EBF246DD1221}" type="presOf" srcId="{49708E7B-2930-4D1D-9FAC-94D83697C569}" destId="{84EBC119-48DD-431A-9F19-76E52A15E794}" srcOrd="1" destOrd="0" presId="urn:microsoft.com/office/officeart/2005/8/layout/radial5"/>
    <dgm:cxn modelId="{ECF094AA-011E-4D84-BCD0-73C4965BDAF9}" type="presOf" srcId="{C4BC41CB-437B-48FC-BC47-682461EF4D18}" destId="{8809185F-C906-4C94-B95B-986F0D89D3BC}" srcOrd="1" destOrd="0" presId="urn:microsoft.com/office/officeart/2005/8/layout/radial5"/>
    <dgm:cxn modelId="{165316AF-7FC1-4E49-81C9-F6CAF81B3BC4}" type="presOf" srcId="{AAA8BB80-0540-4959-B549-2A5AE09394A7}" destId="{326659CE-9008-4FB7-981F-5338066213BB}" srcOrd="0" destOrd="0" presId="urn:microsoft.com/office/officeart/2005/8/layout/radial5"/>
    <dgm:cxn modelId="{9101D3BC-E792-4110-B4D9-9B4FF3651402}" type="presOf" srcId="{AAA8BB80-0540-4959-B549-2A5AE09394A7}" destId="{487D5DC9-CB80-4D7A-9AA4-36A2D201D509}" srcOrd="1" destOrd="0" presId="urn:microsoft.com/office/officeart/2005/8/layout/radial5"/>
    <dgm:cxn modelId="{FC4B03BD-780D-4FD3-8F74-7154C9E99146}" type="presOf" srcId="{CD114C43-ABA4-47EA-96BE-1ABB4A0C1854}" destId="{0FEA460B-D4DD-41B2-95A6-5F66A379AAA4}" srcOrd="0" destOrd="0" presId="urn:microsoft.com/office/officeart/2005/8/layout/radial5"/>
    <dgm:cxn modelId="{3C3305CD-3CE5-482E-A316-F7B21EB796C2}" srcId="{3EBC7B26-B789-406E-9213-2085FCDF34C1}" destId="{85F06D43-FB5A-4368-A6BB-36C837D27FF9}" srcOrd="1" destOrd="0" parTransId="{AAA8BB80-0540-4959-B549-2A5AE09394A7}" sibTransId="{C7FF066C-26DF-4B03-9E81-6931455C506F}"/>
    <dgm:cxn modelId="{06FAE6D4-3173-464D-8B24-A9C6BA0035F5}" type="presOf" srcId="{59881F63-2074-48B1-BFF3-9992AB3FE6D9}" destId="{72BB3281-F23B-4E5D-84FF-A909DFE4B3B2}" srcOrd="0" destOrd="0" presId="urn:microsoft.com/office/officeart/2005/8/layout/radial5"/>
    <dgm:cxn modelId="{E6B5D2D5-0A8C-4BFE-829E-00135BFB50BB}" srcId="{3EBC7B26-B789-406E-9213-2085FCDF34C1}" destId="{6E9F57E6-D0CF-4148-AB9B-EAE5A75FC342}" srcOrd="2" destOrd="0" parTransId="{C4BC41CB-437B-48FC-BC47-682461EF4D18}" sibTransId="{7A7F62F7-5454-4FC3-AA98-A4429BCE4797}"/>
    <dgm:cxn modelId="{E1466593-795A-4B72-9658-4F89D5470704}" type="presParOf" srcId="{72BB3281-F23B-4E5D-84FF-A909DFE4B3B2}" destId="{D9C8E62D-B93F-4862-8A59-83FC0B723120}" srcOrd="0" destOrd="0" presId="urn:microsoft.com/office/officeart/2005/8/layout/radial5"/>
    <dgm:cxn modelId="{399CD145-33AB-4AFE-BD5F-200FC1745367}" type="presParOf" srcId="{72BB3281-F23B-4E5D-84FF-A909DFE4B3B2}" destId="{0316F94D-B353-40C5-928D-CBDB492209BD}" srcOrd="1" destOrd="0" presId="urn:microsoft.com/office/officeart/2005/8/layout/radial5"/>
    <dgm:cxn modelId="{CD32CE84-A703-47FA-BB29-8AD7C645242F}" type="presParOf" srcId="{0316F94D-B353-40C5-928D-CBDB492209BD}" destId="{84EBC119-48DD-431A-9F19-76E52A15E794}" srcOrd="0" destOrd="0" presId="urn:microsoft.com/office/officeart/2005/8/layout/radial5"/>
    <dgm:cxn modelId="{5F368A3B-50C3-4417-AA50-0A7851757BFE}" type="presParOf" srcId="{72BB3281-F23B-4E5D-84FF-A909DFE4B3B2}" destId="{0FEA460B-D4DD-41B2-95A6-5F66A379AAA4}" srcOrd="2" destOrd="0" presId="urn:microsoft.com/office/officeart/2005/8/layout/radial5"/>
    <dgm:cxn modelId="{9AE9AE54-045C-4060-B531-FB5901CFAA2A}" type="presParOf" srcId="{72BB3281-F23B-4E5D-84FF-A909DFE4B3B2}" destId="{326659CE-9008-4FB7-981F-5338066213BB}" srcOrd="3" destOrd="0" presId="urn:microsoft.com/office/officeart/2005/8/layout/radial5"/>
    <dgm:cxn modelId="{584EEB48-B7E4-437E-841C-AC26A4FC1D32}" type="presParOf" srcId="{326659CE-9008-4FB7-981F-5338066213BB}" destId="{487D5DC9-CB80-4D7A-9AA4-36A2D201D509}" srcOrd="0" destOrd="0" presId="urn:microsoft.com/office/officeart/2005/8/layout/radial5"/>
    <dgm:cxn modelId="{4D444A30-90B5-490D-85F6-2C4759E9D9B9}" type="presParOf" srcId="{72BB3281-F23B-4E5D-84FF-A909DFE4B3B2}" destId="{6E262E63-34A2-4704-A0D2-EF552A9DDFE1}" srcOrd="4" destOrd="0" presId="urn:microsoft.com/office/officeart/2005/8/layout/radial5"/>
    <dgm:cxn modelId="{06AA2E32-261F-4280-9FAB-C3A2BDCC926C}" type="presParOf" srcId="{72BB3281-F23B-4E5D-84FF-A909DFE4B3B2}" destId="{FE92AE90-B723-41F2-847C-12E377CC7E11}" srcOrd="5" destOrd="0" presId="urn:microsoft.com/office/officeart/2005/8/layout/radial5"/>
    <dgm:cxn modelId="{7AF9534F-07D6-42AD-A30B-886D3E96B12B}" type="presParOf" srcId="{FE92AE90-B723-41F2-847C-12E377CC7E11}" destId="{8809185F-C906-4C94-B95B-986F0D89D3BC}" srcOrd="0" destOrd="0" presId="urn:microsoft.com/office/officeart/2005/8/layout/radial5"/>
    <dgm:cxn modelId="{673D38EE-A6EB-4B92-90FC-F7F147941E1E}" type="presParOf" srcId="{72BB3281-F23B-4E5D-84FF-A909DFE4B3B2}" destId="{D7557611-9236-4FB6-8ABD-BBAA5A7E037A}" srcOrd="6" destOrd="0" presId="urn:microsoft.com/office/officeart/2005/8/layout/radial5"/>
  </dgm:cxnLst>
  <dgm:bg>
    <a:noFill/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8E62D-B93F-4862-8A59-83FC0B723120}">
      <dsp:nvSpPr>
        <dsp:cNvPr id="0" name=""/>
        <dsp:cNvSpPr/>
      </dsp:nvSpPr>
      <dsp:spPr>
        <a:xfrm>
          <a:off x="1632678" y="2686481"/>
          <a:ext cx="1127130" cy="1127130"/>
        </a:xfrm>
        <a:prstGeom prst="ellipse">
          <a:avLst/>
        </a:prstGeom>
        <a:solidFill>
          <a:srgbClr val="92D050"/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Local Muscles</a:t>
          </a:r>
        </a:p>
      </dsp:txBody>
      <dsp:txXfrm>
        <a:off x="1797742" y="2851545"/>
        <a:ext cx="797002" cy="797002"/>
      </dsp:txXfrm>
    </dsp:sp>
    <dsp:sp modelId="{0316F94D-B353-40C5-928D-CBDB492209BD}">
      <dsp:nvSpPr>
        <dsp:cNvPr id="0" name=""/>
        <dsp:cNvSpPr/>
      </dsp:nvSpPr>
      <dsp:spPr>
        <a:xfrm rot="16200000">
          <a:off x="2076291" y="2310527"/>
          <a:ext cx="239904" cy="3128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112277" y="2409080"/>
        <a:ext cx="167933" cy="187702"/>
      </dsp:txXfrm>
    </dsp:sp>
    <dsp:sp modelId="{0FEA460B-D4DD-41B2-95A6-5F66A379AAA4}">
      <dsp:nvSpPr>
        <dsp:cNvPr id="0" name=""/>
        <dsp:cNvSpPr/>
      </dsp:nvSpPr>
      <dsp:spPr>
        <a:xfrm>
          <a:off x="1491787" y="824918"/>
          <a:ext cx="1408912" cy="1408912"/>
        </a:xfrm>
        <a:prstGeom prst="ellipse">
          <a:avLst/>
        </a:prstGeom>
        <a:noFill/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Rotator Cuff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Gluteus </a:t>
          </a:r>
          <a:r>
            <a:rPr lang="en-GB" sz="1300" kern="1200" dirty="0" err="1">
              <a:solidFill>
                <a:schemeClr val="tx1"/>
              </a:solidFill>
            </a:rPr>
            <a:t>Medius</a:t>
          </a:r>
          <a:endParaRPr lang="en-GB" sz="1300" kern="1200" dirty="0">
            <a:solidFill>
              <a:schemeClr val="tx1"/>
            </a:solidFill>
          </a:endParaRP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>
              <a:solidFill>
                <a:schemeClr val="tx1"/>
              </a:solidFill>
            </a:rPr>
            <a:t>Multifidus</a:t>
          </a:r>
          <a:endParaRPr lang="en-GB" sz="1300" kern="1200" dirty="0">
            <a:solidFill>
              <a:schemeClr val="tx1"/>
            </a:solidFill>
          </a:endParaRPr>
        </a:p>
      </dsp:txBody>
      <dsp:txXfrm>
        <a:off x="1698117" y="1031248"/>
        <a:ext cx="996252" cy="996252"/>
      </dsp:txXfrm>
    </dsp:sp>
    <dsp:sp modelId="{326659CE-9008-4FB7-981F-5338066213BB}">
      <dsp:nvSpPr>
        <dsp:cNvPr id="0" name=""/>
        <dsp:cNvSpPr/>
      </dsp:nvSpPr>
      <dsp:spPr>
        <a:xfrm rot="1800000">
          <a:off x="2754476" y="3485178"/>
          <a:ext cx="239904" cy="3128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759297" y="3529752"/>
        <a:ext cx="167933" cy="187702"/>
      </dsp:txXfrm>
    </dsp:sp>
    <dsp:sp modelId="{6E262E63-34A2-4704-A0D2-EF552A9DDFE1}">
      <dsp:nvSpPr>
        <dsp:cNvPr id="0" name=""/>
        <dsp:cNvSpPr/>
      </dsp:nvSpPr>
      <dsp:spPr>
        <a:xfrm>
          <a:off x="2981933" y="3405925"/>
          <a:ext cx="1408912" cy="1408912"/>
        </a:xfrm>
        <a:prstGeom prst="ellipse">
          <a:avLst/>
        </a:prstGeom>
        <a:solidFill>
          <a:schemeClr val="bg1"/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Deep Muscles</a:t>
          </a:r>
        </a:p>
      </dsp:txBody>
      <dsp:txXfrm>
        <a:off x="3188263" y="3612255"/>
        <a:ext cx="996252" cy="996252"/>
      </dsp:txXfrm>
    </dsp:sp>
    <dsp:sp modelId="{FE92AE90-B723-41F2-847C-12E377CC7E11}">
      <dsp:nvSpPr>
        <dsp:cNvPr id="0" name=""/>
        <dsp:cNvSpPr/>
      </dsp:nvSpPr>
      <dsp:spPr>
        <a:xfrm rot="9000000">
          <a:off x="1398106" y="3485178"/>
          <a:ext cx="239904" cy="3128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1465256" y="3529752"/>
        <a:ext cx="167933" cy="187702"/>
      </dsp:txXfrm>
    </dsp:sp>
    <dsp:sp modelId="{D7557611-9236-4FB6-8ABD-BBAA5A7E037A}">
      <dsp:nvSpPr>
        <dsp:cNvPr id="0" name=""/>
        <dsp:cNvSpPr/>
      </dsp:nvSpPr>
      <dsp:spPr>
        <a:xfrm>
          <a:off x="1642" y="3405925"/>
          <a:ext cx="1408912" cy="1408912"/>
        </a:xfrm>
        <a:prstGeom prst="ellipse">
          <a:avLst/>
        </a:prstGeom>
        <a:solidFill>
          <a:schemeClr val="bg1"/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Stabilise &amp; Support</a:t>
          </a:r>
        </a:p>
      </dsp:txBody>
      <dsp:txXfrm>
        <a:off x="207972" y="3612255"/>
        <a:ext cx="996252" cy="996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8E62D-B93F-4862-8A59-83FC0B723120}">
      <dsp:nvSpPr>
        <dsp:cNvPr id="0" name=""/>
        <dsp:cNvSpPr/>
      </dsp:nvSpPr>
      <dsp:spPr>
        <a:xfrm>
          <a:off x="1690303" y="2153277"/>
          <a:ext cx="1155897" cy="115589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Global Muscles</a:t>
          </a:r>
        </a:p>
      </dsp:txBody>
      <dsp:txXfrm>
        <a:off x="1859580" y="2322554"/>
        <a:ext cx="817343" cy="817343"/>
      </dsp:txXfrm>
    </dsp:sp>
    <dsp:sp modelId="{0316F94D-B353-40C5-928D-CBDB492209BD}">
      <dsp:nvSpPr>
        <dsp:cNvPr id="0" name=""/>
        <dsp:cNvSpPr/>
      </dsp:nvSpPr>
      <dsp:spPr>
        <a:xfrm rot="16200000">
          <a:off x="2145000" y="1737155"/>
          <a:ext cx="246503" cy="3810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181976" y="1850350"/>
        <a:ext cx="172552" cy="228657"/>
      </dsp:txXfrm>
    </dsp:sp>
    <dsp:sp modelId="{0FEA460B-D4DD-41B2-95A6-5F66A379AAA4}">
      <dsp:nvSpPr>
        <dsp:cNvPr id="0" name=""/>
        <dsp:cNvSpPr/>
      </dsp:nvSpPr>
      <dsp:spPr>
        <a:xfrm>
          <a:off x="1545816" y="243304"/>
          <a:ext cx="1444871" cy="1444871"/>
        </a:xfrm>
        <a:prstGeom prst="ellipse">
          <a:avLst/>
        </a:prstGeom>
        <a:solidFill>
          <a:srgbClr val="92D050"/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Deltoids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Gluteus Maximus</a:t>
          </a:r>
        </a:p>
      </dsp:txBody>
      <dsp:txXfrm>
        <a:off x="1757412" y="454900"/>
        <a:ext cx="1021679" cy="1021679"/>
      </dsp:txXfrm>
    </dsp:sp>
    <dsp:sp modelId="{326659CE-9008-4FB7-981F-5338066213BB}">
      <dsp:nvSpPr>
        <dsp:cNvPr id="0" name=""/>
        <dsp:cNvSpPr/>
      </dsp:nvSpPr>
      <dsp:spPr>
        <a:xfrm rot="1800000">
          <a:off x="2840871" y="2942439"/>
          <a:ext cx="246503" cy="3810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845825" y="3000170"/>
        <a:ext cx="172552" cy="228657"/>
      </dsp:txXfrm>
    </dsp:sp>
    <dsp:sp modelId="{6E262E63-34A2-4704-A0D2-EF552A9DDFE1}">
      <dsp:nvSpPr>
        <dsp:cNvPr id="0" name=""/>
        <dsp:cNvSpPr/>
      </dsp:nvSpPr>
      <dsp:spPr>
        <a:xfrm>
          <a:off x="3074771" y="2891532"/>
          <a:ext cx="1444871" cy="1444871"/>
        </a:xfrm>
        <a:prstGeom prst="ellipse">
          <a:avLst/>
        </a:prstGeom>
        <a:solidFill>
          <a:srgbClr val="92D050"/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Superficial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Muscles</a:t>
          </a:r>
        </a:p>
      </dsp:txBody>
      <dsp:txXfrm>
        <a:off x="3286367" y="3103128"/>
        <a:ext cx="1021679" cy="1021679"/>
      </dsp:txXfrm>
    </dsp:sp>
    <dsp:sp modelId="{FE92AE90-B723-41F2-847C-12E377CC7E11}">
      <dsp:nvSpPr>
        <dsp:cNvPr id="0" name=""/>
        <dsp:cNvSpPr/>
      </dsp:nvSpPr>
      <dsp:spPr>
        <a:xfrm rot="9000000">
          <a:off x="1449129" y="2942439"/>
          <a:ext cx="246503" cy="3810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1518126" y="3000170"/>
        <a:ext cx="172552" cy="228657"/>
      </dsp:txXfrm>
    </dsp:sp>
    <dsp:sp modelId="{D7557611-9236-4FB6-8ABD-BBAA5A7E037A}">
      <dsp:nvSpPr>
        <dsp:cNvPr id="0" name=""/>
        <dsp:cNvSpPr/>
      </dsp:nvSpPr>
      <dsp:spPr>
        <a:xfrm>
          <a:off x="16861" y="2891532"/>
          <a:ext cx="1444871" cy="1444871"/>
        </a:xfrm>
        <a:prstGeom prst="ellipse">
          <a:avLst/>
        </a:prstGeom>
        <a:solidFill>
          <a:srgbClr val="92D050"/>
        </a:solidFill>
        <a:ln w="19050" cap="rnd" cmpd="sng" algn="ctr">
          <a:solidFill>
            <a:srgbClr val="823E98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solidFill>
                <a:schemeClr val="bg1"/>
              </a:solidFill>
            </a:rPr>
            <a:t>Phasic</a:t>
          </a:r>
          <a:r>
            <a:rPr lang="en-GB" sz="1600" kern="1200" dirty="0">
              <a:solidFill>
                <a:schemeClr val="bg1"/>
              </a:solidFill>
            </a:rPr>
            <a:t> Power Movement</a:t>
          </a:r>
        </a:p>
      </dsp:txBody>
      <dsp:txXfrm>
        <a:off x="228457" y="3103128"/>
        <a:ext cx="1021679" cy="1021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F4D5C-6157-4FF0-9313-0684B65E3075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D8CCDE-E127-472E-A94C-62B1C1A2D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068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en-GB" dirty="0"/>
              <a:t>The trunk muscles play a crucial role in transferring of ground reaction forces from lower body to the upper body. </a:t>
            </a:r>
          </a:p>
          <a:p>
            <a:pPr>
              <a:buFontTx/>
              <a:buChar char="•"/>
            </a:pPr>
            <a:r>
              <a:rPr lang="en-GB" dirty="0"/>
              <a:t>Trunk also generates optimal force and power necessary for all movements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© 2015 ICON TRAINING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B0E8EF-AA97-488C-915B-171F8FE9C41A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71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83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18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758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880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473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251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545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684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59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27357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9919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57046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86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326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97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ED286-63D3-4470-AE80-46ED2171DCCD}" type="datetimeFigureOut">
              <a:rPr lang="en-GB" smtClean="0"/>
              <a:t>15/03/2020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92659CF-8E9A-4682-94F5-1FF8D4760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735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o.uk/url?sa=i&amp;rct=j&amp;q=&amp;esrc=s&amp;frm=1&amp;source=images&amp;cd=&amp;cad=rja&amp;uact=8&amp;ved=0CAcQjRw&amp;url=http://www.salomart.com/pelvis.htm&amp;ei=xdRZVaGxHa6u7AanrILYDw&amp;bvm=bv.93564037,d.ZGU&amp;psig=AFQjCNEwl0fziOPVc4UjWs0KEjVF1M1AYA&amp;ust=143203691769546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o.uk/url?sa=i&amp;rct=j&amp;q=&amp;esrc=s&amp;frm=1&amp;source=images&amp;cd=&amp;cad=rja&amp;uact=8&amp;ved=0CAcQjRw&amp;url=http://www.salomart.com/pelvis.htm&amp;ei=xdRZVaGxHa6u7AanrILYDw&amp;bvm=bv.93564037,d.ZGU&amp;psig=AFQjCNEwl0fziOPVc4UjWs0KEjVF1M1AYA&amp;ust=1432036917695466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sa=i&amp;rct=j&amp;q=&amp;esrc=s&amp;frm=1&amp;source=images&amp;cd=&amp;cad=rja&amp;uact=8&amp;ved=0CAcQjRw&amp;url=http://galleryhip.com/posterior-pelvic-tilt-muscle-imbalance.html&amp;ei=AN1ZVceMPIeU7QbbsoHIAQ&amp;bvm=bv.93564037,d.ZGU&amp;psig=AFQjCNF7YmJlUCm0Rw2R5Djr8Z7g5nrcCA&amp;ust=1432038859437139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rct=j&amp;q=&amp;esrc=s&amp;frm=1&amp;source=images&amp;cd=&amp;cad=rja&amp;uact=8&amp;ved=0CAcQjRw&amp;url=http://sarahdpilates.com/tag/pelvic-tilt/&amp;ei=NtlZVa64E8Wa7ga0p4LQBw&amp;bvm=bv.93564037,d.ZGU&amp;psig=AFQjCNEBh65VPkrFs39aOgTmutiAAggfrw&amp;ust=143203793743574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www.google.co.uk/url?sa=i&amp;rct=j&amp;q=&amp;esrc=s&amp;frm=1&amp;source=images&amp;cd=&amp;cad=rja&amp;uact=8&amp;ved=0CAcQjRw&amp;url=http://danceproject.ca/advanced-hip-flexor-stretching-for-the-hypermobile/&amp;ei=kNtZVdXrC4ec7gb0lIAQ&amp;bvm=bv.93564037,d.ZGU&amp;psig=AFQjCNEBh65VPkrFs39aOgTmutiAAggfrw&amp;ust=1432037937435742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uact=8&amp;ved=0CAcQjRw&amp;url=http://verticalpilates.com/why-boot-camps-are-bad-for-your-posture/&amp;ei=hudZVYiRJMGt7AaX-YGwBA&amp;bvm=bv.93564037,d.ZGU&amp;psig=AFQjCNFjjY99aM6cxfbHjXXStLRzuwHJcg&amp;ust=143204162020193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frm=1&amp;source=images&amp;cd=&amp;cad=rja&amp;uact=8&amp;ved=0CAcQjRw&amp;url=http://patch.com/california/sanramon/bp--how-to-treat-a-bulging-disc-in-your-lower-back&amp;ei=gO1dVeS0DKac7gbQ5oGgDQ&amp;psig=AFQjCNFgEWY2k88AhYxUvwAiKDHVcDiZ9Q&amp;ust=1432305308020106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www.google.co.uk/url?sa=i&amp;rct=j&amp;q=&amp;esrc=s&amp;frm=1&amp;source=images&amp;cd=&amp;cad=rja&amp;uact=8&amp;ved=0CAcQjRw&amp;url=http://www.teachpe.com/anatomy/muscles/rectus_abdominus.php&amp;ei=hQNaVazTMsXC7gb_lIHACw&amp;bvm=bv.93564037,d.ZGU&amp;psig=AFQjCNH6c0UVBxL3nbkqCDdsL7ycqzUW0Q&amp;ust=143204888378319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uact=8&amp;ved=0CAcQjRw&amp;url=http://www.teachpe.com/anatomy/muscles/external_obliques.php&amp;ei=LQRaVdyYJqzX7QaU8IHwBg&amp;bvm=bv.93564037,d.ZGU&amp;psig=AFQjCNGww_pucJhiT47_7uqlZx3flF7RdA&amp;ust=1432049018835957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google.co.uk/url?sa=i&amp;rct=j&amp;q=&amp;esrc=s&amp;frm=1&amp;source=images&amp;cd=&amp;cad=rja&amp;uact=8&amp;ved=0CAcQjRw&amp;url=http://www.teachpe.com/anatomy/muscles/internal_obliques.php&amp;ei=zwNaVZahMoH67AbnxoGQBA&amp;bvm=bv.93564037,d.ZGU&amp;psig=AFQjCNF8Lk8Uk9jubZYwdgCrhNaOAPqo1g&amp;ust=1432048947252948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&amp;esrc=s&amp;frm=1&amp;source=images&amp;cd=&amp;cad=rja&amp;uact=8&amp;ved=0CAcQjRw&amp;url=http://news.4l4.ir/post/%D8%AA%D9%85%D8%B1%DB%8C%D9%86-%D8%A8%D8%B1%D8%A7%DB%8C-%D8%AA%D9%82%D9%88%DB%8C%D8%AA-%D8%B9%D8%B6%D9%84%D8%A7%D8%AA-%D9%88/&amp;ei=RAhaVYOVO8Wz7gbikYKQDA&amp;bvm=bv.93564037,d.ZGU&amp;psig=AFQjCNEy4aWX0JUZk2OnDdvNrp9gMn5akA&amp;ust=1432049934669735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png"/><Relationship Id="rId2" Type="http://schemas.openxmlformats.org/officeDocument/2006/relationships/hyperlink" Target="http://www.google.co.uk/url?sa=i&amp;rct=j&amp;q=&amp;esrc=s&amp;frm=1&amp;source=images&amp;cd=&amp;cad=rja&amp;uact=8&amp;ved=0CAcQjRw&amp;url=http://www.sportsinjuryclinic.net/anatomy/human-muscles/quadratus-lumborum&amp;ei=COBdVY7ML-bB7gbN_4GACg&amp;bvm=bv.93756505,d.ZGU&amp;psig=AFQjCNGe_W3xGcrEmizhOsr0g-pFTB3-1A&amp;ust=14323019481702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uact=8&amp;ved=0CAcQjRxqFQoTCO3E0KWTi8kCFUQ8FAodSCoAcg&amp;url=http://hypopresives.com/hypopresives/diaphragm-the-forgotten-muscle&amp;psig=AFQjCNF01trgQx6EdRbtxL3Q_C3tQV8AQg&amp;ust=1447426803868568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www.google.co.uk/url?sa=i&amp;rct=j&amp;q=&amp;esrc=s&amp;frm=1&amp;source=images&amp;cd=&amp;cad=rja&amp;uact=8&amp;ved=0CAcQjRw&amp;url=http://www.teachpe.com/anatomy/muscles/transversus_abdominus.php&amp;ei=WuBdVZ63DunX7QaAvoIo&amp;bvm=bv.93756505,d.ZGU&amp;psig=AFQjCNFYvtgzOD0H2NjMS3ttzs9JULn_LA&amp;ust=143230201109857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o.uk/url?sa=i&amp;rct=j&amp;q=&amp;esrc=s&amp;frm=1&amp;source=images&amp;cd=&amp;cad=rja&amp;uact=8&amp;ved=0CAcQjRw&amp;url=http://www.teachpe.com/anatomy/muscles/multifidus.php&amp;ei=JeRdVaDlMujB7Aae6YKYAQ&amp;bvm=bv.93756505,d.ZGU&amp;psig=AFQjCNFXE-NbOC2tW_PN_sCJM6r6dAeUNA&amp;ust=1432302972601233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o.uk/url?sa=i&amp;rct=j&amp;q=&amp;esrc=s&amp;frm=1&amp;source=images&amp;cd=&amp;cad=rja&amp;uact=8&amp;ved=0CAcQjRw&amp;url=http://www.thiemeteachingassistant.com/Home/Collection/1/50306&amp;ei=G-hdVePiOaS17gbfxYHYDA&amp;bvm=bv.93756505,d.ZGU&amp;psig=AFQjCNHS6Hc9n81S8HZ_6Dz2Kw_gFPLvoA&amp;ust=143230399738308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BE2242-6533-4C17-9067-478846A678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Posture &amp; Core Stability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802A204-E3B5-4BE7-8F57-CB574CD71D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988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10024" y="1830485"/>
            <a:ext cx="7886700" cy="3564665"/>
          </a:xfrm>
        </p:spPr>
        <p:txBody>
          <a:bodyPr>
            <a:normAutofit/>
          </a:bodyPr>
          <a:lstStyle/>
          <a:p>
            <a:pPr>
              <a:buClr>
                <a:srgbClr val="7030A0"/>
              </a:buClr>
              <a:buNone/>
            </a:pPr>
            <a:r>
              <a:rPr lang="en-GB" dirty="0"/>
              <a:t>Definition:</a:t>
            </a:r>
          </a:p>
          <a:p>
            <a:pPr algn="ctr">
              <a:buClr>
                <a:srgbClr val="7030A0"/>
              </a:buClr>
              <a:buNone/>
            </a:pPr>
            <a:r>
              <a:rPr lang="en-GB" dirty="0"/>
              <a:t>	“Core stability is the </a:t>
            </a:r>
            <a:r>
              <a:rPr lang="en-GB" b="1" dirty="0"/>
              <a:t>control</a:t>
            </a:r>
            <a:r>
              <a:rPr lang="en-GB" dirty="0"/>
              <a:t> and </a:t>
            </a:r>
            <a:r>
              <a:rPr lang="en-GB" b="1" dirty="0"/>
              <a:t>power</a:t>
            </a:r>
            <a:r>
              <a:rPr lang="en-GB" dirty="0"/>
              <a:t> we have in the </a:t>
            </a:r>
            <a:r>
              <a:rPr lang="en-GB" b="1" dirty="0"/>
              <a:t>centre</a:t>
            </a:r>
            <a:r>
              <a:rPr lang="en-GB" dirty="0"/>
              <a:t> of the body and the ability to maintain a </a:t>
            </a:r>
            <a:r>
              <a:rPr lang="en-GB" b="1" dirty="0"/>
              <a:t>neutral position</a:t>
            </a:r>
            <a:r>
              <a:rPr lang="en-GB" dirty="0"/>
              <a:t> of the spine when we </a:t>
            </a:r>
            <a:r>
              <a:rPr lang="en-GB" b="1" dirty="0"/>
              <a:t>move</a:t>
            </a:r>
            <a:r>
              <a:rPr lang="en-GB" dirty="0"/>
              <a:t> or </a:t>
            </a:r>
            <a:r>
              <a:rPr lang="en-GB" b="1" dirty="0"/>
              <a:t>lift</a:t>
            </a:r>
            <a:r>
              <a:rPr lang="en-GB" dirty="0"/>
              <a:t>. It is literally holding the </a:t>
            </a:r>
            <a:r>
              <a:rPr lang="en-GB" b="1" dirty="0"/>
              <a:t>centre part</a:t>
            </a:r>
            <a:r>
              <a:rPr lang="en-GB" dirty="0"/>
              <a:t> of the body </a:t>
            </a:r>
            <a:r>
              <a:rPr lang="en-GB" b="1" dirty="0"/>
              <a:t>firm</a:t>
            </a:r>
            <a:r>
              <a:rPr lang="en-GB" dirty="0"/>
              <a:t> so that the arms and legs will have a </a:t>
            </a:r>
            <a:r>
              <a:rPr lang="en-GB" b="1" dirty="0"/>
              <a:t>stable base</a:t>
            </a:r>
            <a:r>
              <a:rPr lang="en-GB" dirty="0"/>
              <a:t> to work around”</a:t>
            </a:r>
          </a:p>
          <a:p>
            <a:pPr>
              <a:buClr>
                <a:srgbClr val="7030A0"/>
              </a:buClr>
            </a:pPr>
            <a:endParaRPr lang="en-GB" dirty="0"/>
          </a:p>
          <a:p>
            <a:pPr>
              <a:buClr>
                <a:srgbClr val="92D050"/>
              </a:buClr>
            </a:pPr>
            <a:r>
              <a:rPr lang="en-GB" dirty="0"/>
              <a:t>The word “Stability” alone is probably more meaningful as it refers to ‘the ability to maintain a healthy joint alignment whilst being stationary or mobile</a:t>
            </a:r>
          </a:p>
          <a:p>
            <a:pPr>
              <a:buClr>
                <a:srgbClr val="7030A0"/>
              </a:buClr>
            </a:pPr>
            <a:endParaRPr lang="en-GB" dirty="0"/>
          </a:p>
          <a:p>
            <a:pPr>
              <a:buClr>
                <a:srgbClr val="7030A0"/>
              </a:buClr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Posture &amp; Core Stability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15457853"/>
              </p:ext>
            </p:extLst>
          </p:nvPr>
        </p:nvGraphicFramePr>
        <p:xfrm>
          <a:off x="345010" y="609600"/>
          <a:ext cx="4392488" cy="5639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76808866"/>
              </p:ext>
            </p:extLst>
          </p:nvPr>
        </p:nvGraphicFramePr>
        <p:xfrm>
          <a:off x="5315690" y="1139145"/>
          <a:ext cx="4536504" cy="4579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097304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08728" y="1115879"/>
            <a:ext cx="8229600" cy="970992"/>
          </a:xfrm>
        </p:spPr>
        <p:txBody>
          <a:bodyPr/>
          <a:lstStyle/>
          <a:p>
            <a:pPr>
              <a:buNone/>
            </a:pPr>
            <a:r>
              <a:rPr lang="en-GB" dirty="0"/>
              <a:t>Pelvic girdle alignment has a key influence on posture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8728" y="287859"/>
            <a:ext cx="7886700" cy="1325563"/>
          </a:xfrm>
        </p:spPr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pic>
        <p:nvPicPr>
          <p:cNvPr id="27650" name="Picture 2" descr="http://www.salomart.com/images/pelvis-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972" y="2295001"/>
            <a:ext cx="4272985" cy="3855942"/>
          </a:xfrm>
          <a:prstGeom prst="rect">
            <a:avLst/>
          </a:prstGeom>
          <a:noFill/>
        </p:spPr>
      </p:pic>
      <p:cxnSp>
        <p:nvCxnSpPr>
          <p:cNvPr id="6" name="Straight Arrow Connector 5"/>
          <p:cNvCxnSpPr/>
          <p:nvPr/>
        </p:nvCxnSpPr>
        <p:spPr>
          <a:xfrm flipV="1">
            <a:off x="1835754" y="4185270"/>
            <a:ext cx="1080120" cy="3456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1751587" y="3472638"/>
            <a:ext cx="864096" cy="864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6023712" y="3048325"/>
            <a:ext cx="1224136" cy="864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375812" y="2210259"/>
            <a:ext cx="0" cy="16417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5313547" y="3570996"/>
            <a:ext cx="1368152" cy="51845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5725711" y="4857599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 flipV="1">
            <a:off x="5329667" y="5727422"/>
            <a:ext cx="936104" cy="1728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cxnSpLocks/>
          </p:cNvCxnSpPr>
          <p:nvPr/>
        </p:nvCxnSpPr>
        <p:spPr>
          <a:xfrm flipV="1">
            <a:off x="4375812" y="5486602"/>
            <a:ext cx="19757" cy="6028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2375861" y="4857599"/>
            <a:ext cx="1944216" cy="2592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6075263" y="1955589"/>
            <a:ext cx="648072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115674" y="32502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ASIS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279122" y="435808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AIIS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461848" y="4959556"/>
            <a:ext cx="1053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Coccyx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884026" y="17802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Sacrum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681699" y="1682580"/>
            <a:ext cx="1592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Iliac Crest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247848" y="285996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Ilium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649123" y="3938941"/>
            <a:ext cx="2269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Sacroiliac Joint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833713" y="463127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Acetabulum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6213379" y="5756950"/>
            <a:ext cx="1340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Ischium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4025650" y="615094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Pubis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ardrop 3"/>
          <p:cNvSpPr/>
          <p:nvPr/>
        </p:nvSpPr>
        <p:spPr>
          <a:xfrm rot="21254648">
            <a:off x="4690228" y="1746715"/>
            <a:ext cx="4896544" cy="1987421"/>
          </a:xfrm>
          <a:prstGeom prst="teardrop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are over 30 muscles connecting to the pelvis, creating a pulling mechanism.</a:t>
            </a:r>
          </a:p>
          <a:p>
            <a:pPr algn="ctr"/>
            <a:r>
              <a:rPr lang="en-GB" b="1" dirty="0"/>
              <a:t>Can you remember any of them from the previous lesson?</a:t>
            </a:r>
          </a:p>
        </p:txBody>
      </p:sp>
      <p:pic>
        <p:nvPicPr>
          <p:cNvPr id="5" name="Picture 2" descr="http://www.salomart.com/images/pelvis-2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6178" y="1401484"/>
            <a:ext cx="3386648" cy="2677885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16178" y="4065131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en-GB" dirty="0">
                <a:latin typeface="Century Gothic" pitchFamily="34" charset="0"/>
              </a:rPr>
              <a:t> </a:t>
            </a:r>
            <a:r>
              <a:rPr lang="en-GB" sz="1600" dirty="0">
                <a:latin typeface="Century Gothic" pitchFamily="34" charset="0"/>
              </a:rPr>
              <a:t>If muscles attaching onto the pelvis  are  imbalanced it can drag it into poor alignment and refer  or generate pain in the back.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en-GB" sz="1600" dirty="0">
              <a:latin typeface="Century Gothic" pitchFamily="34" charset="0"/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A common area where people suffer pain is the Sacroiliac Joint, this is where the sacrum articulates with the ilium allowing a small degree of gliding movement.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en-GB" sz="1600" dirty="0">
              <a:latin typeface="Century Gothic" pitchFamily="34" charset="0"/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The pelvis is actually divided into left and right halves. This has the potential to create an anterior tilt on one side and posterior tilt on the other.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en-GB" sz="1600" dirty="0">
              <a:latin typeface="Century Gothic" pitchFamily="34" charset="0"/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Pubic </a:t>
            </a:r>
            <a:r>
              <a:rPr lang="en-GB" sz="1600" dirty="0" err="1">
                <a:latin typeface="Century Gothic" pitchFamily="34" charset="0"/>
              </a:rPr>
              <a:t>symphysis</a:t>
            </a:r>
            <a:r>
              <a:rPr lang="en-GB" sz="1600" dirty="0">
                <a:latin typeface="Century Gothic" pitchFamily="34" charset="0"/>
              </a:rPr>
              <a:t> joins both sides as a cartilaginous joint.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2279603" y="1649400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Gluteus</a:t>
            </a:r>
          </a:p>
          <a:p>
            <a:pPr algn="ctr"/>
            <a:r>
              <a:rPr lang="en-GB" dirty="0" err="1"/>
              <a:t>Maximus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5553173" y="367674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Gluteus</a:t>
            </a:r>
          </a:p>
          <a:p>
            <a:pPr algn="ctr"/>
            <a:r>
              <a:rPr lang="en-GB" dirty="0" err="1"/>
              <a:t>Medius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7060643" y="862204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Gluteus</a:t>
            </a:r>
          </a:p>
          <a:p>
            <a:pPr algn="ctr"/>
            <a:r>
              <a:rPr lang="en-GB" dirty="0" err="1"/>
              <a:t>Minimus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653220" y="583838"/>
            <a:ext cx="1713225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Piriformis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8038746" y="1782605"/>
            <a:ext cx="1708007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Adductor</a:t>
            </a:r>
          </a:p>
          <a:p>
            <a:pPr algn="ctr"/>
            <a:r>
              <a:rPr lang="en-GB" dirty="0" err="1"/>
              <a:t>Brevis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3017303" y="442158"/>
            <a:ext cx="1584175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Adductor</a:t>
            </a:r>
          </a:p>
          <a:p>
            <a:pPr algn="ctr"/>
            <a:r>
              <a:rPr lang="en-GB" dirty="0" err="1"/>
              <a:t>Longus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4229266" y="1354890"/>
            <a:ext cx="1584175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Adductor</a:t>
            </a:r>
          </a:p>
          <a:p>
            <a:pPr algn="ctr"/>
            <a:r>
              <a:rPr lang="en-GB" dirty="0"/>
              <a:t>Magnus</a:t>
            </a:r>
          </a:p>
        </p:txBody>
      </p:sp>
      <p:sp>
        <p:nvSpPr>
          <p:cNvPr id="11" name="Oval 10"/>
          <p:cNvSpPr/>
          <p:nvPr/>
        </p:nvSpPr>
        <p:spPr>
          <a:xfrm>
            <a:off x="5829910" y="1771237"/>
            <a:ext cx="1656183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Pectineus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7483909" y="2686864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Gracilis</a:t>
            </a:r>
            <a:endParaRPr lang="en-GB" dirty="0"/>
          </a:p>
        </p:txBody>
      </p:sp>
      <p:sp>
        <p:nvSpPr>
          <p:cNvPr id="13" name="Oval 12"/>
          <p:cNvSpPr/>
          <p:nvPr/>
        </p:nvSpPr>
        <p:spPr>
          <a:xfrm>
            <a:off x="4344423" y="2558389"/>
            <a:ext cx="1656184" cy="1728192"/>
          </a:xfrm>
          <a:prstGeom prst="ellipse">
            <a:avLst/>
          </a:prstGeom>
          <a:noFill/>
          <a:ln>
            <a:solidFill>
              <a:srgbClr val="823E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ysClr val="windowText" lastClr="000000"/>
                </a:solidFill>
              </a:rPr>
              <a:t>Muscles</a:t>
            </a:r>
          </a:p>
          <a:p>
            <a:pPr algn="ctr"/>
            <a:r>
              <a:rPr lang="en-GB" b="1" dirty="0">
                <a:solidFill>
                  <a:sysClr val="windowText" lastClr="000000"/>
                </a:solidFill>
              </a:rPr>
              <a:t>Attached to</a:t>
            </a:r>
          </a:p>
          <a:p>
            <a:pPr algn="ctr"/>
            <a:r>
              <a:rPr lang="en-GB" b="1" dirty="0">
                <a:solidFill>
                  <a:sysClr val="windowText" lastClr="000000"/>
                </a:solidFill>
              </a:rPr>
              <a:t>Pelvis</a:t>
            </a:r>
          </a:p>
        </p:txBody>
      </p:sp>
      <p:sp>
        <p:nvSpPr>
          <p:cNvPr id="14" name="Oval 13"/>
          <p:cNvSpPr/>
          <p:nvPr/>
        </p:nvSpPr>
        <p:spPr>
          <a:xfrm>
            <a:off x="459012" y="1860648"/>
            <a:ext cx="1573060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Sartorius</a:t>
            </a:r>
          </a:p>
        </p:txBody>
      </p:sp>
      <p:sp>
        <p:nvSpPr>
          <p:cNvPr id="15" name="Oval 14"/>
          <p:cNvSpPr/>
          <p:nvPr/>
        </p:nvSpPr>
        <p:spPr>
          <a:xfrm>
            <a:off x="2822246" y="2761650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Iliacus</a:t>
            </a:r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1245542" y="2841617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Rectus</a:t>
            </a:r>
          </a:p>
          <a:p>
            <a:pPr algn="ctr"/>
            <a:r>
              <a:rPr lang="en-GB" dirty="0" err="1"/>
              <a:t>Femoris</a:t>
            </a:r>
            <a:endParaRPr lang="en-GB" dirty="0"/>
          </a:p>
        </p:txBody>
      </p:sp>
      <p:sp>
        <p:nvSpPr>
          <p:cNvPr id="17" name="Oval 16"/>
          <p:cNvSpPr/>
          <p:nvPr/>
        </p:nvSpPr>
        <p:spPr>
          <a:xfrm>
            <a:off x="2808100" y="3729735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Biceps</a:t>
            </a:r>
          </a:p>
          <a:p>
            <a:pPr algn="ctr"/>
            <a:r>
              <a:rPr lang="en-GB" dirty="0" err="1"/>
              <a:t>Femoris</a:t>
            </a:r>
            <a:endParaRPr lang="en-GB" dirty="0"/>
          </a:p>
        </p:txBody>
      </p:sp>
      <p:sp>
        <p:nvSpPr>
          <p:cNvPr id="18" name="Oval 17"/>
          <p:cNvSpPr/>
          <p:nvPr/>
        </p:nvSpPr>
        <p:spPr>
          <a:xfrm>
            <a:off x="432844" y="4038004"/>
            <a:ext cx="2442552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Semitendinosis</a:t>
            </a:r>
            <a:endParaRPr lang="en-GB" dirty="0"/>
          </a:p>
        </p:txBody>
      </p:sp>
      <p:sp>
        <p:nvSpPr>
          <p:cNvPr id="19" name="Oval 18"/>
          <p:cNvSpPr/>
          <p:nvPr/>
        </p:nvSpPr>
        <p:spPr>
          <a:xfrm>
            <a:off x="849294" y="5153527"/>
            <a:ext cx="2798434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Semimenbranosis</a:t>
            </a:r>
            <a:endParaRPr lang="en-GB" dirty="0"/>
          </a:p>
        </p:txBody>
      </p:sp>
      <p:sp>
        <p:nvSpPr>
          <p:cNvPr id="20" name="Oval 19"/>
          <p:cNvSpPr/>
          <p:nvPr/>
        </p:nvSpPr>
        <p:spPr>
          <a:xfrm>
            <a:off x="6014882" y="3150494"/>
            <a:ext cx="1512168" cy="112332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Tensor</a:t>
            </a:r>
          </a:p>
          <a:p>
            <a:pPr algn="ctr"/>
            <a:r>
              <a:rPr lang="en-GB" dirty="0"/>
              <a:t>Fascia</a:t>
            </a:r>
          </a:p>
          <a:p>
            <a:pPr algn="ctr"/>
            <a:r>
              <a:rPr lang="en-GB" dirty="0" err="1"/>
              <a:t>Latae</a:t>
            </a:r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8229938" y="3491202"/>
            <a:ext cx="1800200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Quadratus</a:t>
            </a:r>
            <a:endParaRPr lang="en-GB" dirty="0"/>
          </a:p>
          <a:p>
            <a:pPr algn="ctr"/>
            <a:r>
              <a:rPr lang="en-GB" dirty="0" err="1"/>
              <a:t>Lumborum</a:t>
            </a:r>
            <a:endParaRPr lang="en-GB" dirty="0"/>
          </a:p>
        </p:txBody>
      </p:sp>
      <p:sp>
        <p:nvSpPr>
          <p:cNvPr id="22" name="Oval 21"/>
          <p:cNvSpPr/>
          <p:nvPr/>
        </p:nvSpPr>
        <p:spPr>
          <a:xfrm>
            <a:off x="7109609" y="5537808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External Oblique</a:t>
            </a:r>
          </a:p>
        </p:txBody>
      </p:sp>
      <p:sp>
        <p:nvSpPr>
          <p:cNvPr id="23" name="Oval 22"/>
          <p:cNvSpPr/>
          <p:nvPr/>
        </p:nvSpPr>
        <p:spPr>
          <a:xfrm>
            <a:off x="7725409" y="4411717"/>
            <a:ext cx="1512168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Internal</a:t>
            </a:r>
          </a:p>
          <a:p>
            <a:pPr algn="ctr"/>
            <a:r>
              <a:rPr lang="en-GB" dirty="0"/>
              <a:t>Oblique</a:t>
            </a:r>
          </a:p>
        </p:txBody>
      </p:sp>
      <p:sp>
        <p:nvSpPr>
          <p:cNvPr id="24" name="Oval 23"/>
          <p:cNvSpPr/>
          <p:nvPr/>
        </p:nvSpPr>
        <p:spPr>
          <a:xfrm>
            <a:off x="3931795" y="4485646"/>
            <a:ext cx="1800200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Rectus</a:t>
            </a:r>
          </a:p>
          <a:p>
            <a:pPr algn="ctr"/>
            <a:r>
              <a:rPr lang="en-GB" dirty="0" err="1"/>
              <a:t>Abdominis</a:t>
            </a:r>
            <a:endParaRPr lang="en-GB" dirty="0"/>
          </a:p>
        </p:txBody>
      </p:sp>
      <p:sp>
        <p:nvSpPr>
          <p:cNvPr id="25" name="Oval 24"/>
          <p:cNvSpPr/>
          <p:nvPr/>
        </p:nvSpPr>
        <p:spPr>
          <a:xfrm>
            <a:off x="5879975" y="4293096"/>
            <a:ext cx="1884947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Transverse</a:t>
            </a:r>
          </a:p>
          <a:p>
            <a:pPr algn="ctr"/>
            <a:r>
              <a:rPr lang="en-GB" dirty="0" err="1"/>
              <a:t>Abdominis</a:t>
            </a:r>
            <a:endParaRPr lang="en-GB" dirty="0"/>
          </a:p>
        </p:txBody>
      </p:sp>
      <p:sp>
        <p:nvSpPr>
          <p:cNvPr id="26" name="Oval 25"/>
          <p:cNvSpPr/>
          <p:nvPr/>
        </p:nvSpPr>
        <p:spPr>
          <a:xfrm>
            <a:off x="3637532" y="5810070"/>
            <a:ext cx="1785312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Iliocostalis</a:t>
            </a:r>
            <a:endParaRPr lang="en-GB" dirty="0"/>
          </a:p>
        </p:txBody>
      </p:sp>
      <p:sp>
        <p:nvSpPr>
          <p:cNvPr id="27" name="Oval 26"/>
          <p:cNvSpPr/>
          <p:nvPr/>
        </p:nvSpPr>
        <p:spPr>
          <a:xfrm>
            <a:off x="5288171" y="5306103"/>
            <a:ext cx="1800199" cy="95050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Latissimus</a:t>
            </a:r>
            <a:endParaRPr lang="en-GB" dirty="0"/>
          </a:p>
          <a:p>
            <a:pPr algn="ctr"/>
            <a:r>
              <a:rPr lang="en-GB" dirty="0" err="1"/>
              <a:t>Dorsi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62337" y="1258956"/>
            <a:ext cx="6408712" cy="547314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Pelvis alignment has a big impact on overall posture. If a plumb line was dropped from the ceiling an ideal posture would see the line run through the following areas, when stood side on: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Slightly anterior of ear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Through centre point of shoulder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Through the body of all Lumbar vertebrae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Through the Sacrum vertebrae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Slightly posterior to the centre of the hip joint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Just behind the knee cap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Slightly anterior of lateral </a:t>
            </a:r>
            <a:r>
              <a:rPr lang="en-GB" dirty="0" err="1"/>
              <a:t>malleolus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92D050"/>
                </a:solidFill>
              </a:rPr>
              <a:t>Other ideas of points to look at include: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Level of the iliac crest on both sides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Achilles tendon alignment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Knee rotation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Arm internally rotating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Scapula winging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Convex curve of the neck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97532" y="231846"/>
            <a:ext cx="7886700" cy="1325563"/>
          </a:xfrm>
        </p:spPr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pic>
        <p:nvPicPr>
          <p:cNvPr id="30722" name="Picture 2" descr="https://s-media-cache-ak0.pinimg.com/originals/07/a9/52/07a95260fd2a19a3cde0202bce76b1e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97482" y="1086678"/>
            <a:ext cx="1985742" cy="42605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246074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Posture &amp; Core Stability</a:t>
            </a:r>
          </a:p>
        </p:txBody>
      </p:sp>
      <p:pic>
        <p:nvPicPr>
          <p:cNvPr id="28674" name="Picture 2" descr="http://sarahdpilates.com/wp-content/uploads/2014/04/AnteriorPT.jp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8644" y="1325656"/>
            <a:ext cx="5663298" cy="446591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503823" y="1747504"/>
            <a:ext cx="2016224" cy="369332"/>
          </a:xfrm>
          <a:prstGeom prst="rect">
            <a:avLst/>
          </a:prstGeom>
          <a:solidFill>
            <a:srgbClr val="FDFFD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Anterior Tilt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3215680" y="2910542"/>
            <a:ext cx="792088" cy="172819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 flipV="1">
            <a:off x="2711624" y="4206686"/>
            <a:ext cx="1296144" cy="43204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2711624" y="2910542"/>
            <a:ext cx="504056" cy="129614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 19"/>
          <p:cNvSpPr/>
          <p:nvPr/>
        </p:nvSpPr>
        <p:spPr>
          <a:xfrm>
            <a:off x="3647728" y="3429002"/>
            <a:ext cx="3565002" cy="700187"/>
          </a:xfrm>
          <a:custGeom>
            <a:avLst/>
            <a:gdLst>
              <a:gd name="connsiteX0" fmla="*/ 0 w 3565002"/>
              <a:gd name="connsiteY0" fmla="*/ 418438 h 583489"/>
              <a:gd name="connsiteX1" fmla="*/ 34724 w 3565002"/>
              <a:gd name="connsiteY1" fmla="*/ 383714 h 583489"/>
              <a:gd name="connsiteX2" fmla="*/ 46299 w 3565002"/>
              <a:gd name="connsiteY2" fmla="*/ 348990 h 583489"/>
              <a:gd name="connsiteX3" fmla="*/ 81023 w 3565002"/>
              <a:gd name="connsiteY3" fmla="*/ 337415 h 583489"/>
              <a:gd name="connsiteX4" fmla="*/ 138896 w 3565002"/>
              <a:gd name="connsiteY4" fmla="*/ 279542 h 583489"/>
              <a:gd name="connsiteX5" fmla="*/ 162045 w 3565002"/>
              <a:gd name="connsiteY5" fmla="*/ 256392 h 583489"/>
              <a:gd name="connsiteX6" fmla="*/ 231494 w 3565002"/>
              <a:gd name="connsiteY6" fmla="*/ 233243 h 583489"/>
              <a:gd name="connsiteX7" fmla="*/ 266218 w 3565002"/>
              <a:gd name="connsiteY7" fmla="*/ 210093 h 583489"/>
              <a:gd name="connsiteX8" fmla="*/ 370390 w 3565002"/>
              <a:gd name="connsiteY8" fmla="*/ 129071 h 583489"/>
              <a:gd name="connsiteX9" fmla="*/ 416688 w 3565002"/>
              <a:gd name="connsiteY9" fmla="*/ 117496 h 583489"/>
              <a:gd name="connsiteX10" fmla="*/ 486137 w 3565002"/>
              <a:gd name="connsiteY10" fmla="*/ 82772 h 583489"/>
              <a:gd name="connsiteX11" fmla="*/ 520861 w 3565002"/>
              <a:gd name="connsiteY11" fmla="*/ 71197 h 583489"/>
              <a:gd name="connsiteX12" fmla="*/ 659757 w 3565002"/>
              <a:gd name="connsiteY12" fmla="*/ 48048 h 583489"/>
              <a:gd name="connsiteX13" fmla="*/ 729205 w 3565002"/>
              <a:gd name="connsiteY13" fmla="*/ 36473 h 583489"/>
              <a:gd name="connsiteX14" fmla="*/ 1377387 w 3565002"/>
              <a:gd name="connsiteY14" fmla="*/ 59623 h 583489"/>
              <a:gd name="connsiteX15" fmla="*/ 1412111 w 3565002"/>
              <a:gd name="connsiteY15" fmla="*/ 71197 h 583489"/>
              <a:gd name="connsiteX16" fmla="*/ 1446835 w 3565002"/>
              <a:gd name="connsiteY16" fmla="*/ 94347 h 583489"/>
              <a:gd name="connsiteX17" fmla="*/ 1551007 w 3565002"/>
              <a:gd name="connsiteY17" fmla="*/ 117496 h 583489"/>
              <a:gd name="connsiteX18" fmla="*/ 1574157 w 3565002"/>
              <a:gd name="connsiteY18" fmla="*/ 140645 h 583489"/>
              <a:gd name="connsiteX19" fmla="*/ 1597306 w 3565002"/>
              <a:gd name="connsiteY19" fmla="*/ 175369 h 583489"/>
              <a:gd name="connsiteX20" fmla="*/ 1643605 w 3565002"/>
              <a:gd name="connsiteY20" fmla="*/ 186944 h 583489"/>
              <a:gd name="connsiteX21" fmla="*/ 1713053 w 3565002"/>
              <a:gd name="connsiteY21" fmla="*/ 210093 h 583489"/>
              <a:gd name="connsiteX22" fmla="*/ 1782501 w 3565002"/>
              <a:gd name="connsiteY22" fmla="*/ 233243 h 583489"/>
              <a:gd name="connsiteX23" fmla="*/ 1851949 w 3565002"/>
              <a:gd name="connsiteY23" fmla="*/ 279542 h 583489"/>
              <a:gd name="connsiteX24" fmla="*/ 1921397 w 3565002"/>
              <a:gd name="connsiteY24" fmla="*/ 302691 h 583489"/>
              <a:gd name="connsiteX25" fmla="*/ 2013995 w 3565002"/>
              <a:gd name="connsiteY25" fmla="*/ 348990 h 583489"/>
              <a:gd name="connsiteX26" fmla="*/ 2118167 w 3565002"/>
              <a:gd name="connsiteY26" fmla="*/ 383714 h 583489"/>
              <a:gd name="connsiteX27" fmla="*/ 2152891 w 3565002"/>
              <a:gd name="connsiteY27" fmla="*/ 395288 h 583489"/>
              <a:gd name="connsiteX28" fmla="*/ 2199190 w 3565002"/>
              <a:gd name="connsiteY28" fmla="*/ 406863 h 583489"/>
              <a:gd name="connsiteX29" fmla="*/ 2268638 w 3565002"/>
              <a:gd name="connsiteY29" fmla="*/ 430012 h 583489"/>
              <a:gd name="connsiteX30" fmla="*/ 2303362 w 3565002"/>
              <a:gd name="connsiteY30" fmla="*/ 441587 h 583489"/>
              <a:gd name="connsiteX31" fmla="*/ 2407534 w 3565002"/>
              <a:gd name="connsiteY31" fmla="*/ 487886 h 583489"/>
              <a:gd name="connsiteX32" fmla="*/ 2558005 w 3565002"/>
              <a:gd name="connsiteY32" fmla="*/ 511035 h 583489"/>
              <a:gd name="connsiteX33" fmla="*/ 2766349 w 3565002"/>
              <a:gd name="connsiteY33" fmla="*/ 534185 h 583489"/>
              <a:gd name="connsiteX34" fmla="*/ 3414532 w 3565002"/>
              <a:gd name="connsiteY34" fmla="*/ 534185 h 583489"/>
              <a:gd name="connsiteX35" fmla="*/ 3495554 w 3565002"/>
              <a:gd name="connsiteY35" fmla="*/ 511035 h 583489"/>
              <a:gd name="connsiteX36" fmla="*/ 3565002 w 3565002"/>
              <a:gd name="connsiteY36" fmla="*/ 499460 h 583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565002" h="583489">
                <a:moveTo>
                  <a:pt x="0" y="418438"/>
                </a:moveTo>
                <a:cubicBezTo>
                  <a:pt x="11575" y="406863"/>
                  <a:pt x="25644" y="397334"/>
                  <a:pt x="34724" y="383714"/>
                </a:cubicBezTo>
                <a:cubicBezTo>
                  <a:pt x="41492" y="373562"/>
                  <a:pt x="37672" y="357617"/>
                  <a:pt x="46299" y="348990"/>
                </a:cubicBezTo>
                <a:cubicBezTo>
                  <a:pt x="54926" y="340363"/>
                  <a:pt x="69448" y="341273"/>
                  <a:pt x="81023" y="337415"/>
                </a:cubicBezTo>
                <a:cubicBezTo>
                  <a:pt x="120708" y="277886"/>
                  <a:pt x="83777" y="323637"/>
                  <a:pt x="138896" y="279542"/>
                </a:cubicBezTo>
                <a:cubicBezTo>
                  <a:pt x="147417" y="272725"/>
                  <a:pt x="152284" y="261272"/>
                  <a:pt x="162045" y="256392"/>
                </a:cubicBezTo>
                <a:cubicBezTo>
                  <a:pt x="183871" y="245479"/>
                  <a:pt x="231494" y="233243"/>
                  <a:pt x="231494" y="233243"/>
                </a:cubicBezTo>
                <a:cubicBezTo>
                  <a:pt x="243069" y="225526"/>
                  <a:pt x="255531" y="218999"/>
                  <a:pt x="266218" y="210093"/>
                </a:cubicBezTo>
                <a:cubicBezTo>
                  <a:pt x="301248" y="180901"/>
                  <a:pt x="320239" y="141609"/>
                  <a:pt x="370390" y="129071"/>
                </a:cubicBezTo>
                <a:lnTo>
                  <a:pt x="416688" y="117496"/>
                </a:lnTo>
                <a:cubicBezTo>
                  <a:pt x="453038" y="81147"/>
                  <a:pt x="426406" y="99838"/>
                  <a:pt x="486137" y="82772"/>
                </a:cubicBezTo>
                <a:cubicBezTo>
                  <a:pt x="497868" y="79420"/>
                  <a:pt x="509024" y="74156"/>
                  <a:pt x="520861" y="71197"/>
                </a:cubicBezTo>
                <a:cubicBezTo>
                  <a:pt x="569754" y="58974"/>
                  <a:pt x="608810" y="55886"/>
                  <a:pt x="659757" y="48048"/>
                </a:cubicBezTo>
                <a:cubicBezTo>
                  <a:pt x="682953" y="44479"/>
                  <a:pt x="706056" y="40331"/>
                  <a:pt x="729205" y="36473"/>
                </a:cubicBezTo>
                <a:cubicBezTo>
                  <a:pt x="939731" y="40522"/>
                  <a:pt x="1168701" y="0"/>
                  <a:pt x="1377387" y="59623"/>
                </a:cubicBezTo>
                <a:cubicBezTo>
                  <a:pt x="1389118" y="62975"/>
                  <a:pt x="1400536" y="67339"/>
                  <a:pt x="1412111" y="71197"/>
                </a:cubicBezTo>
                <a:cubicBezTo>
                  <a:pt x="1423686" y="78914"/>
                  <a:pt x="1434392" y="88126"/>
                  <a:pt x="1446835" y="94347"/>
                </a:cubicBezTo>
                <a:cubicBezTo>
                  <a:pt x="1475326" y="108592"/>
                  <a:pt x="1524342" y="113052"/>
                  <a:pt x="1551007" y="117496"/>
                </a:cubicBezTo>
                <a:cubicBezTo>
                  <a:pt x="1558724" y="125212"/>
                  <a:pt x="1567340" y="132124"/>
                  <a:pt x="1574157" y="140645"/>
                </a:cubicBezTo>
                <a:cubicBezTo>
                  <a:pt x="1582847" y="151508"/>
                  <a:pt x="1585731" y="167653"/>
                  <a:pt x="1597306" y="175369"/>
                </a:cubicBezTo>
                <a:cubicBezTo>
                  <a:pt x="1610542" y="184193"/>
                  <a:pt x="1628368" y="182373"/>
                  <a:pt x="1643605" y="186944"/>
                </a:cubicBezTo>
                <a:cubicBezTo>
                  <a:pt x="1666977" y="193956"/>
                  <a:pt x="1689904" y="202377"/>
                  <a:pt x="1713053" y="210093"/>
                </a:cubicBezTo>
                <a:lnTo>
                  <a:pt x="1782501" y="233243"/>
                </a:lnTo>
                <a:cubicBezTo>
                  <a:pt x="1808895" y="242041"/>
                  <a:pt x="1825555" y="270744"/>
                  <a:pt x="1851949" y="279542"/>
                </a:cubicBezTo>
                <a:lnTo>
                  <a:pt x="1921397" y="302691"/>
                </a:lnTo>
                <a:cubicBezTo>
                  <a:pt x="1961801" y="343094"/>
                  <a:pt x="1934195" y="322390"/>
                  <a:pt x="2013995" y="348990"/>
                </a:cubicBezTo>
                <a:lnTo>
                  <a:pt x="2118167" y="383714"/>
                </a:lnTo>
                <a:cubicBezTo>
                  <a:pt x="2129742" y="387572"/>
                  <a:pt x="2141055" y="392329"/>
                  <a:pt x="2152891" y="395288"/>
                </a:cubicBezTo>
                <a:cubicBezTo>
                  <a:pt x="2168324" y="399146"/>
                  <a:pt x="2183953" y="402292"/>
                  <a:pt x="2199190" y="406863"/>
                </a:cubicBezTo>
                <a:cubicBezTo>
                  <a:pt x="2222562" y="413875"/>
                  <a:pt x="2245489" y="422296"/>
                  <a:pt x="2268638" y="430012"/>
                </a:cubicBezTo>
                <a:cubicBezTo>
                  <a:pt x="2280213" y="433870"/>
                  <a:pt x="2293210" y="434819"/>
                  <a:pt x="2303362" y="441587"/>
                </a:cubicBezTo>
                <a:cubicBezTo>
                  <a:pt x="2358389" y="478271"/>
                  <a:pt x="2324889" y="460337"/>
                  <a:pt x="2407534" y="487886"/>
                </a:cubicBezTo>
                <a:cubicBezTo>
                  <a:pt x="2439940" y="498688"/>
                  <a:pt x="2534382" y="507885"/>
                  <a:pt x="2558005" y="511035"/>
                </a:cubicBezTo>
                <a:cubicBezTo>
                  <a:pt x="2708876" y="531152"/>
                  <a:pt x="2568651" y="516212"/>
                  <a:pt x="2766349" y="534185"/>
                </a:cubicBezTo>
                <a:cubicBezTo>
                  <a:pt x="3012886" y="583489"/>
                  <a:pt x="2847799" y="554793"/>
                  <a:pt x="3414532" y="534185"/>
                </a:cubicBezTo>
                <a:cubicBezTo>
                  <a:pt x="3444671" y="533089"/>
                  <a:pt x="3467211" y="517334"/>
                  <a:pt x="3495554" y="511035"/>
                </a:cubicBezTo>
                <a:cubicBezTo>
                  <a:pt x="3518464" y="505944"/>
                  <a:pt x="3565002" y="499460"/>
                  <a:pt x="3565002" y="499460"/>
                </a:cubicBezTo>
              </a:path>
            </a:pathLst>
          </a:cu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Curved Up Arrow 26"/>
          <p:cNvSpPr/>
          <p:nvPr/>
        </p:nvSpPr>
        <p:spPr>
          <a:xfrm rot="12695242">
            <a:off x="2838497" y="2374198"/>
            <a:ext cx="598728" cy="454612"/>
          </a:xfrm>
          <a:prstGeom prst="curvedUpArrow">
            <a:avLst/>
          </a:prstGeom>
          <a:solidFill>
            <a:srgbClr val="FDFFD5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Curved Up Arrow 27"/>
          <p:cNvSpPr/>
          <p:nvPr/>
        </p:nvSpPr>
        <p:spPr>
          <a:xfrm rot="2216656">
            <a:off x="3845487" y="4809012"/>
            <a:ext cx="598728" cy="454612"/>
          </a:xfrm>
          <a:prstGeom prst="curvedUpArrow">
            <a:avLst/>
          </a:prstGeom>
          <a:solidFill>
            <a:srgbClr val="FDFFD5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8676" name="Picture 4" descr="http://fitfinity.net/wp-content/uploads/2011/07/ANTERIOR-PELVIC-TIL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07220" y="1029119"/>
            <a:ext cx="3347864" cy="3210589"/>
          </a:xfrm>
          <a:prstGeom prst="rect">
            <a:avLst/>
          </a:prstGeom>
          <a:noFill/>
        </p:spPr>
      </p:pic>
      <p:sp>
        <p:nvSpPr>
          <p:cNvPr id="30" name="Teardrop 29"/>
          <p:cNvSpPr/>
          <p:nvPr/>
        </p:nvSpPr>
        <p:spPr>
          <a:xfrm rot="21254648">
            <a:off x="6168891" y="4792770"/>
            <a:ext cx="3171716" cy="1987421"/>
          </a:xfrm>
          <a:prstGeom prst="teardrop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itchFamily="34" charset="0"/>
              </a:rPr>
              <a:t>Are you able to identify the muscles that are short/tight and long/week?</a:t>
            </a:r>
            <a:endParaRPr lang="en-GB" b="1" dirty="0"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879949"/>
              </p:ext>
            </p:extLst>
          </p:nvPr>
        </p:nvGraphicFramePr>
        <p:xfrm>
          <a:off x="526870" y="1721741"/>
          <a:ext cx="8064894" cy="414515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360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61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88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0979">
                <a:tc>
                  <a:txBody>
                    <a:bodyPr/>
                    <a:lstStyle/>
                    <a:p>
                      <a:endParaRPr lang="en-GB" sz="1900" dirty="0">
                        <a:latin typeface="Century Gothic" pitchFamily="34" charset="0"/>
                      </a:endParaRP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dirty="0">
                          <a:latin typeface="Century Gothic" pitchFamily="34" charset="0"/>
                        </a:rPr>
                        <a:t>Short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/ Tight Muscles</a:t>
                      </a: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dirty="0">
                          <a:latin typeface="Century Gothic" pitchFamily="34" charset="0"/>
                        </a:rPr>
                        <a:t>Long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/ Weak Muscles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68369">
                <a:tc>
                  <a:txBody>
                    <a:bodyPr/>
                    <a:lstStyle/>
                    <a:p>
                      <a:r>
                        <a:rPr lang="en-GB" sz="1900" b="1" dirty="0">
                          <a:latin typeface="Century Gothic" pitchFamily="34" charset="0"/>
                        </a:rPr>
                        <a:t>Anterior Pelvic</a:t>
                      </a:r>
                      <a:r>
                        <a:rPr lang="en-GB" sz="1900" b="1" baseline="0" dirty="0">
                          <a:latin typeface="Century Gothic" pitchFamily="34" charset="0"/>
                        </a:rPr>
                        <a:t> Tilt</a:t>
                      </a:r>
                    </a:p>
                    <a:p>
                      <a:r>
                        <a:rPr lang="en-GB" sz="1900" b="0" baseline="0" dirty="0">
                          <a:latin typeface="Century Gothic" pitchFamily="34" charset="0"/>
                        </a:rPr>
                        <a:t>(as seen in previous illustration)</a:t>
                      </a:r>
                      <a:endParaRPr lang="en-GB" sz="1900" b="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 err="1">
                          <a:latin typeface="Century Gothic" pitchFamily="34" charset="0"/>
                        </a:rPr>
                        <a:t>Psoas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 err="1">
                          <a:latin typeface="Century Gothic" pitchFamily="34" charset="0"/>
                        </a:rPr>
                        <a:t>Iliacus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Rectus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Femoris</a:t>
                      </a:r>
                      <a:endParaRPr lang="en-GB" sz="1900" baseline="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baseline="0" dirty="0">
                          <a:latin typeface="Century Gothic" pitchFamily="34" charset="0"/>
                        </a:rPr>
                        <a:t>Tensor Fascia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Latae</a:t>
                      </a:r>
                      <a:endParaRPr lang="en-GB" sz="1900" baseline="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baseline="0" dirty="0">
                          <a:latin typeface="Century Gothic" pitchFamily="34" charset="0"/>
                        </a:rPr>
                        <a:t>Erector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Spinae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(lumbar)</a:t>
                      </a:r>
                      <a:endParaRPr lang="en-GB" sz="19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Rectus </a:t>
                      </a:r>
                      <a:r>
                        <a:rPr lang="en-GB" sz="1900" dirty="0" err="1">
                          <a:latin typeface="Century Gothic" pitchFamily="34" charset="0"/>
                        </a:rPr>
                        <a:t>Abdominis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Hamstrings</a:t>
                      </a: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 err="1">
                          <a:latin typeface="Century Gothic" pitchFamily="34" charset="0"/>
                        </a:rPr>
                        <a:t>Glutes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External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Obliques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2768">
                <a:tc>
                  <a:txBody>
                    <a:bodyPr/>
                    <a:lstStyle/>
                    <a:p>
                      <a:r>
                        <a:rPr lang="en-GB" sz="1900" b="1" dirty="0">
                          <a:latin typeface="Century Gothic" pitchFamily="34" charset="0"/>
                        </a:rPr>
                        <a:t>Posterior Pelvic Tilt</a:t>
                      </a: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Rectus </a:t>
                      </a:r>
                      <a:r>
                        <a:rPr lang="en-GB" sz="1900" dirty="0" err="1">
                          <a:latin typeface="Century Gothic" pitchFamily="34" charset="0"/>
                        </a:rPr>
                        <a:t>Abdominis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Hamstrings</a:t>
                      </a: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 err="1">
                          <a:latin typeface="Century Gothic" pitchFamily="34" charset="0"/>
                        </a:rPr>
                        <a:t>Glutes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External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Obliques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 err="1">
                          <a:latin typeface="Century Gothic" pitchFamily="34" charset="0"/>
                        </a:rPr>
                        <a:t>Psoas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 err="1">
                          <a:latin typeface="Century Gothic" pitchFamily="34" charset="0"/>
                        </a:rPr>
                        <a:t>Iliacus</a:t>
                      </a:r>
                      <a:endParaRPr lang="en-GB" sz="190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dirty="0">
                          <a:latin typeface="Century Gothic" pitchFamily="34" charset="0"/>
                        </a:rPr>
                        <a:t>Rectus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Femoris</a:t>
                      </a:r>
                      <a:endParaRPr lang="en-GB" sz="1900" baseline="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baseline="0" dirty="0">
                          <a:latin typeface="Century Gothic" pitchFamily="34" charset="0"/>
                        </a:rPr>
                        <a:t>Tensor Fascia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Latae</a:t>
                      </a:r>
                      <a:endParaRPr lang="en-GB" sz="1900" baseline="0" dirty="0">
                        <a:latin typeface="Century Gothic" pitchFamily="34" charset="0"/>
                      </a:endParaRPr>
                    </a:p>
                    <a:p>
                      <a:pPr>
                        <a:buClr>
                          <a:schemeClr val="accent1"/>
                        </a:buClr>
                        <a:buFont typeface="Wingdings" pitchFamily="2" charset="2"/>
                        <a:buChar char="Ø"/>
                      </a:pPr>
                      <a:r>
                        <a:rPr lang="en-GB" sz="1900" baseline="0" dirty="0">
                          <a:latin typeface="Century Gothic" pitchFamily="34" charset="0"/>
                        </a:rPr>
                        <a:t>Erector </a:t>
                      </a:r>
                      <a:r>
                        <a:rPr lang="en-GB" sz="1900" baseline="0" dirty="0" err="1">
                          <a:latin typeface="Century Gothic" pitchFamily="34" charset="0"/>
                        </a:rPr>
                        <a:t>Spinae</a:t>
                      </a:r>
                      <a:r>
                        <a:rPr lang="en-GB" sz="1900" baseline="0" dirty="0">
                          <a:latin typeface="Century Gothic" pitchFamily="34" charset="0"/>
                        </a:rPr>
                        <a:t> (Lumbar)</a:t>
                      </a:r>
                      <a:endParaRPr lang="en-GB" sz="19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007" y="201734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Posture &amp; Core Stability</a:t>
            </a:r>
          </a:p>
        </p:txBody>
      </p:sp>
      <p:pic>
        <p:nvPicPr>
          <p:cNvPr id="31746" name="Picture 2" descr="http://verticalpilates.com/wp-content/uploads/2014/06/bad-plan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799" y="1369569"/>
            <a:ext cx="4937690" cy="3110746"/>
          </a:xfrm>
          <a:prstGeom prst="rect">
            <a:avLst/>
          </a:prstGeom>
          <a:noFill/>
        </p:spPr>
      </p:pic>
      <p:sp>
        <p:nvSpPr>
          <p:cNvPr id="5" name="Teardrop 4"/>
          <p:cNvSpPr/>
          <p:nvPr/>
        </p:nvSpPr>
        <p:spPr>
          <a:xfrm rot="21254648">
            <a:off x="908977" y="4733802"/>
            <a:ext cx="3171716" cy="1987421"/>
          </a:xfrm>
          <a:prstGeom prst="teardrop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itchFamily="34" charset="0"/>
              </a:rPr>
              <a:t>Are you able to identify the muscles that are short/tight and long/week?</a:t>
            </a:r>
            <a:endParaRPr lang="en-GB" b="1" dirty="0"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85892" y="864515"/>
            <a:ext cx="381642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Thoracic </a:t>
            </a:r>
            <a:r>
              <a:rPr lang="en-GB" sz="1600" dirty="0" err="1">
                <a:latin typeface="Century Gothic" pitchFamily="34" charset="0"/>
              </a:rPr>
              <a:t>hyperkyphosis</a:t>
            </a:r>
            <a:r>
              <a:rPr lang="en-GB" sz="1600" dirty="0">
                <a:latin typeface="Century Gothic" pitchFamily="34" charset="0"/>
              </a:rPr>
              <a:t> &amp; posterior pelvic tilt. 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Potentially short / strong muscles:</a:t>
            </a:r>
          </a:p>
          <a:p>
            <a:pPr>
              <a:buClr>
                <a:schemeClr val="accent1"/>
              </a:buClr>
            </a:pPr>
            <a:r>
              <a:rPr lang="en-GB" sz="1600" b="1" dirty="0">
                <a:solidFill>
                  <a:srgbClr val="92D050"/>
                </a:solidFill>
                <a:latin typeface="Century Gothic" pitchFamily="34" charset="0"/>
              </a:rPr>
              <a:t>Scapula Protraction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Pectoralis</a:t>
            </a:r>
            <a:r>
              <a:rPr lang="en-GB" sz="1600" dirty="0">
                <a:latin typeface="Century Gothic" pitchFamily="34" charset="0"/>
              </a:rPr>
              <a:t> Minor (protraction)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Serratus</a:t>
            </a:r>
            <a:r>
              <a:rPr lang="en-GB" sz="1600" dirty="0">
                <a:latin typeface="Century Gothic" pitchFamily="34" charset="0"/>
              </a:rPr>
              <a:t> Anterior (protraction)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Subscapularis</a:t>
            </a:r>
            <a:r>
              <a:rPr lang="en-GB" sz="1600" dirty="0">
                <a:latin typeface="Century Gothic" pitchFamily="34" charset="0"/>
              </a:rPr>
              <a:t> (protraction)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Latissimus</a:t>
            </a: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Dorsi</a:t>
            </a:r>
            <a:r>
              <a:rPr lang="en-GB" sz="1600" dirty="0">
                <a:latin typeface="Century Gothic" pitchFamily="34" charset="0"/>
              </a:rPr>
              <a:t> &amp; </a:t>
            </a:r>
            <a:r>
              <a:rPr lang="en-GB" sz="1600" dirty="0" err="1">
                <a:latin typeface="Century Gothic" pitchFamily="34" charset="0"/>
              </a:rPr>
              <a:t>Teres</a:t>
            </a:r>
            <a:r>
              <a:rPr lang="en-GB" sz="1600" dirty="0">
                <a:latin typeface="Century Gothic" pitchFamily="34" charset="0"/>
              </a:rPr>
              <a:t> Major (internal rotation)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Anterior Deltoids (horizontal flex.)</a:t>
            </a:r>
          </a:p>
          <a:p>
            <a:pPr>
              <a:buClr>
                <a:schemeClr val="accent1"/>
              </a:buClr>
            </a:pPr>
            <a:r>
              <a:rPr lang="en-GB" sz="1600" b="1" dirty="0">
                <a:solidFill>
                  <a:srgbClr val="92D050"/>
                </a:solidFill>
                <a:latin typeface="Century Gothic" pitchFamily="34" charset="0"/>
              </a:rPr>
              <a:t>Cervical Spine Extension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Levator</a:t>
            </a:r>
            <a:r>
              <a:rPr lang="en-GB" sz="1600" dirty="0">
                <a:latin typeface="Century Gothic" pitchFamily="34" charset="0"/>
              </a:rPr>
              <a:t> Scapula (rotation scapula)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Upper </a:t>
            </a:r>
            <a:r>
              <a:rPr lang="en-GB" sz="1600" dirty="0" err="1">
                <a:latin typeface="Century Gothic" pitchFamily="34" charset="0"/>
              </a:rPr>
              <a:t>Trapezius</a:t>
            </a:r>
            <a:r>
              <a:rPr lang="en-GB" sz="1600" dirty="0">
                <a:latin typeface="Century Gothic" pitchFamily="34" charset="0"/>
              </a:rPr>
              <a:t> (extend neck)</a:t>
            </a:r>
          </a:p>
          <a:p>
            <a:pPr>
              <a:buClr>
                <a:schemeClr val="accent1"/>
              </a:buClr>
            </a:pPr>
            <a:r>
              <a:rPr lang="en-GB" sz="1600" b="1" dirty="0">
                <a:solidFill>
                  <a:srgbClr val="92D050"/>
                </a:solidFill>
                <a:latin typeface="Century Gothic" pitchFamily="34" charset="0"/>
              </a:rPr>
              <a:t>Posterior </a:t>
            </a:r>
            <a:r>
              <a:rPr lang="en-GB" sz="1600" b="1" dirty="0" err="1">
                <a:solidFill>
                  <a:srgbClr val="92D050"/>
                </a:solidFill>
                <a:latin typeface="Century Gothic" pitchFamily="34" charset="0"/>
              </a:rPr>
              <a:t>PelvicTilt</a:t>
            </a:r>
            <a:endParaRPr lang="en-GB" sz="1600" b="1" dirty="0">
              <a:solidFill>
                <a:srgbClr val="92D050"/>
              </a:solidFill>
              <a:latin typeface="Century Gothic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Century Gothic" pitchFamily="34" charset="0"/>
              </a:rPr>
              <a:t> Hamstrings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91253" y="5269630"/>
            <a:ext cx="35283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Potentially Long / Weak Muscles: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Rhomboids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Mid </a:t>
            </a:r>
            <a:r>
              <a:rPr lang="en-GB" sz="1600" dirty="0" err="1">
                <a:latin typeface="Century Gothic" pitchFamily="34" charset="0"/>
              </a:rPr>
              <a:t>Trapezius</a:t>
            </a:r>
            <a:endParaRPr lang="en-GB" sz="1600" dirty="0">
              <a:latin typeface="Century Gothic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Teres</a:t>
            </a:r>
            <a:r>
              <a:rPr lang="en-GB" sz="1600" dirty="0">
                <a:latin typeface="Century Gothic" pitchFamily="34" charset="0"/>
              </a:rPr>
              <a:t> Minor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>
                <a:latin typeface="Century Gothic" pitchFamily="34" charset="0"/>
              </a:rPr>
              <a:t> </a:t>
            </a:r>
            <a:r>
              <a:rPr lang="en-GB" sz="1600" dirty="0" err="1">
                <a:latin typeface="Century Gothic" pitchFamily="34" charset="0"/>
              </a:rPr>
              <a:t>Infraspinatus</a:t>
            </a:r>
            <a:endParaRPr lang="en-GB" sz="1600" dirty="0">
              <a:latin typeface="Century Gothic" pitchFamily="34" charset="0"/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2890702" y="1900539"/>
            <a:ext cx="1689904" cy="291683"/>
          </a:xfrm>
          <a:custGeom>
            <a:avLst/>
            <a:gdLst>
              <a:gd name="connsiteX0" fmla="*/ 0 w 1689904"/>
              <a:gd name="connsiteY0" fmla="*/ 243069 h 243069"/>
              <a:gd name="connsiteX1" fmla="*/ 34724 w 1689904"/>
              <a:gd name="connsiteY1" fmla="*/ 231494 h 243069"/>
              <a:gd name="connsiteX2" fmla="*/ 127322 w 1689904"/>
              <a:gd name="connsiteY2" fmla="*/ 208345 h 243069"/>
              <a:gd name="connsiteX3" fmla="*/ 196770 w 1689904"/>
              <a:gd name="connsiteY3" fmla="*/ 185195 h 243069"/>
              <a:gd name="connsiteX4" fmla="*/ 254643 w 1689904"/>
              <a:gd name="connsiteY4" fmla="*/ 173621 h 243069"/>
              <a:gd name="connsiteX5" fmla="*/ 289367 w 1689904"/>
              <a:gd name="connsiteY5" fmla="*/ 162046 h 243069"/>
              <a:gd name="connsiteX6" fmla="*/ 393539 w 1689904"/>
              <a:gd name="connsiteY6" fmla="*/ 138897 h 243069"/>
              <a:gd name="connsiteX7" fmla="*/ 428263 w 1689904"/>
              <a:gd name="connsiteY7" fmla="*/ 127322 h 243069"/>
              <a:gd name="connsiteX8" fmla="*/ 555585 w 1689904"/>
              <a:gd name="connsiteY8" fmla="*/ 104173 h 243069"/>
              <a:gd name="connsiteX9" fmla="*/ 625033 w 1689904"/>
              <a:gd name="connsiteY9" fmla="*/ 81023 h 243069"/>
              <a:gd name="connsiteX10" fmla="*/ 694481 w 1689904"/>
              <a:gd name="connsiteY10" fmla="*/ 23150 h 243069"/>
              <a:gd name="connsiteX11" fmla="*/ 844952 w 1689904"/>
              <a:gd name="connsiteY11" fmla="*/ 0 h 243069"/>
              <a:gd name="connsiteX12" fmla="*/ 1006997 w 1689904"/>
              <a:gd name="connsiteY12" fmla="*/ 11575 h 243069"/>
              <a:gd name="connsiteX13" fmla="*/ 1111170 w 1689904"/>
              <a:gd name="connsiteY13" fmla="*/ 46299 h 243069"/>
              <a:gd name="connsiteX14" fmla="*/ 1145894 w 1689904"/>
              <a:gd name="connsiteY14" fmla="*/ 57874 h 243069"/>
              <a:gd name="connsiteX15" fmla="*/ 1180618 w 1689904"/>
              <a:gd name="connsiteY15" fmla="*/ 81023 h 243069"/>
              <a:gd name="connsiteX16" fmla="*/ 1284790 w 1689904"/>
              <a:gd name="connsiteY16" fmla="*/ 127322 h 243069"/>
              <a:gd name="connsiteX17" fmla="*/ 1307939 w 1689904"/>
              <a:gd name="connsiteY17" fmla="*/ 162046 h 243069"/>
              <a:gd name="connsiteX18" fmla="*/ 1365813 w 1689904"/>
              <a:gd name="connsiteY18" fmla="*/ 173621 h 243069"/>
              <a:gd name="connsiteX19" fmla="*/ 1504709 w 1689904"/>
              <a:gd name="connsiteY19" fmla="*/ 196770 h 243069"/>
              <a:gd name="connsiteX20" fmla="*/ 1620456 w 1689904"/>
              <a:gd name="connsiteY20" fmla="*/ 185195 h 243069"/>
              <a:gd name="connsiteX21" fmla="*/ 1689904 w 1689904"/>
              <a:gd name="connsiteY21" fmla="*/ 162046 h 243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689904" h="243069">
                <a:moveTo>
                  <a:pt x="0" y="243069"/>
                </a:moveTo>
                <a:cubicBezTo>
                  <a:pt x="11575" y="239211"/>
                  <a:pt x="22953" y="234704"/>
                  <a:pt x="34724" y="231494"/>
                </a:cubicBezTo>
                <a:cubicBezTo>
                  <a:pt x="65419" y="223123"/>
                  <a:pt x="97139" y="218406"/>
                  <a:pt x="127322" y="208345"/>
                </a:cubicBezTo>
                <a:cubicBezTo>
                  <a:pt x="150471" y="200628"/>
                  <a:pt x="172842" y="189980"/>
                  <a:pt x="196770" y="185195"/>
                </a:cubicBezTo>
                <a:cubicBezTo>
                  <a:pt x="216061" y="181337"/>
                  <a:pt x="235557" y="178392"/>
                  <a:pt x="254643" y="173621"/>
                </a:cubicBezTo>
                <a:cubicBezTo>
                  <a:pt x="266480" y="170662"/>
                  <a:pt x="277530" y="165005"/>
                  <a:pt x="289367" y="162046"/>
                </a:cubicBezTo>
                <a:cubicBezTo>
                  <a:pt x="384827" y="138180"/>
                  <a:pt x="310376" y="162658"/>
                  <a:pt x="393539" y="138897"/>
                </a:cubicBezTo>
                <a:cubicBezTo>
                  <a:pt x="405270" y="135545"/>
                  <a:pt x="416299" y="129715"/>
                  <a:pt x="428263" y="127322"/>
                </a:cubicBezTo>
                <a:cubicBezTo>
                  <a:pt x="517917" y="109391"/>
                  <a:pt x="486968" y="124758"/>
                  <a:pt x="555585" y="104173"/>
                </a:cubicBezTo>
                <a:cubicBezTo>
                  <a:pt x="578958" y="97161"/>
                  <a:pt x="625033" y="81023"/>
                  <a:pt x="625033" y="81023"/>
                </a:cubicBezTo>
                <a:cubicBezTo>
                  <a:pt x="641151" y="64905"/>
                  <a:pt x="670308" y="31208"/>
                  <a:pt x="694481" y="23150"/>
                </a:cubicBezTo>
                <a:cubicBezTo>
                  <a:pt x="706527" y="19135"/>
                  <a:pt x="838708" y="892"/>
                  <a:pt x="844952" y="0"/>
                </a:cubicBezTo>
                <a:cubicBezTo>
                  <a:pt x="898967" y="3858"/>
                  <a:pt x="953443" y="3542"/>
                  <a:pt x="1006997" y="11575"/>
                </a:cubicBezTo>
                <a:cubicBezTo>
                  <a:pt x="1007005" y="11576"/>
                  <a:pt x="1093804" y="40510"/>
                  <a:pt x="1111170" y="46299"/>
                </a:cubicBezTo>
                <a:cubicBezTo>
                  <a:pt x="1122745" y="50157"/>
                  <a:pt x="1135742" y="51106"/>
                  <a:pt x="1145894" y="57874"/>
                </a:cubicBezTo>
                <a:cubicBezTo>
                  <a:pt x="1157469" y="65590"/>
                  <a:pt x="1167906" y="75373"/>
                  <a:pt x="1180618" y="81023"/>
                </a:cubicBezTo>
                <a:cubicBezTo>
                  <a:pt x="1304586" y="136120"/>
                  <a:pt x="1206205" y="74933"/>
                  <a:pt x="1284790" y="127322"/>
                </a:cubicBezTo>
                <a:cubicBezTo>
                  <a:pt x="1292506" y="138897"/>
                  <a:pt x="1295861" y="155144"/>
                  <a:pt x="1307939" y="162046"/>
                </a:cubicBezTo>
                <a:cubicBezTo>
                  <a:pt x="1325020" y="171807"/>
                  <a:pt x="1346608" y="169353"/>
                  <a:pt x="1365813" y="173621"/>
                </a:cubicBezTo>
                <a:cubicBezTo>
                  <a:pt x="1464134" y="195470"/>
                  <a:pt x="1353609" y="177882"/>
                  <a:pt x="1504709" y="196770"/>
                </a:cubicBezTo>
                <a:cubicBezTo>
                  <a:pt x="1543291" y="192912"/>
                  <a:pt x="1582345" y="192341"/>
                  <a:pt x="1620456" y="185195"/>
                </a:cubicBezTo>
                <a:cubicBezTo>
                  <a:pt x="1644440" y="180698"/>
                  <a:pt x="1689904" y="162046"/>
                  <a:pt x="1689904" y="162046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7334" y="1455942"/>
            <a:ext cx="4248472" cy="509816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Excessive </a:t>
            </a:r>
            <a:r>
              <a:rPr lang="en-GB" dirty="0" err="1"/>
              <a:t>Hyperlordosis</a:t>
            </a:r>
            <a:r>
              <a:rPr lang="en-GB" dirty="0"/>
              <a:t>, </a:t>
            </a:r>
            <a:r>
              <a:rPr lang="en-GB" dirty="0" err="1"/>
              <a:t>Hyperkyphosis</a:t>
            </a:r>
            <a:r>
              <a:rPr lang="en-GB" dirty="0"/>
              <a:t> or even </a:t>
            </a:r>
            <a:r>
              <a:rPr lang="en-GB" dirty="0" err="1"/>
              <a:t>flatback</a:t>
            </a:r>
            <a:r>
              <a:rPr lang="en-GB" dirty="0"/>
              <a:t> can lead to an unusual centre of gravity shift.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These deviations can put strain on the spine, ligaments and vertebral discs.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Disc protrusions or </a:t>
            </a:r>
            <a:r>
              <a:rPr lang="en-GB" dirty="0" err="1"/>
              <a:t>herniations</a:t>
            </a:r>
            <a:r>
              <a:rPr lang="en-GB" dirty="0"/>
              <a:t> can pinch on the spinal nerve resulting in pain and sciatica.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If client suffers poor posture would you give them an intense strength programme immediately?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What activities are most likely to help them and reduce the risk of injury?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pic>
        <p:nvPicPr>
          <p:cNvPr id="41986" name="Picture 2" descr="http://cdn.patch.com/users/154288/2012/09/T800x600/41b72da41d771a70d27fc797743524d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8976" y="1930400"/>
            <a:ext cx="4034440" cy="36292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9732" y="226573"/>
            <a:ext cx="7886700" cy="1325563"/>
          </a:xfrm>
        </p:spPr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7714111"/>
              </p:ext>
            </p:extLst>
          </p:nvPr>
        </p:nvGraphicFramePr>
        <p:xfrm>
          <a:off x="603585" y="1457125"/>
          <a:ext cx="8568951" cy="454761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308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26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79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322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1431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21792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Section</a:t>
                      </a: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Section</a:t>
                      </a:r>
                      <a:r>
                        <a:rPr lang="en-GB" sz="1600" baseline="0" dirty="0">
                          <a:latin typeface="Century Gothic" pitchFamily="34" charset="0"/>
                        </a:rPr>
                        <a:t> Name</a:t>
                      </a:r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Number of Vertebrae</a:t>
                      </a: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Curvature</a:t>
                      </a: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Additional Information</a:t>
                      </a:r>
                    </a:p>
                  </a:txBody>
                  <a:tcPr marT="54864" marB="54864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33856"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  <a:p>
                      <a:endParaRPr lang="en-GB" sz="1600" dirty="0">
                        <a:latin typeface="Century Gothic" pitchFamily="34" charset="0"/>
                      </a:endParaRPr>
                    </a:p>
                    <a:p>
                      <a:r>
                        <a:rPr lang="en-GB" sz="1600" dirty="0">
                          <a:latin typeface="Century Gothic" pitchFamily="34" charset="0"/>
                        </a:rPr>
                        <a:t>1</a:t>
                      </a: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Most mobile</a:t>
                      </a:r>
                      <a:r>
                        <a:rPr lang="en-GB" sz="1600" baseline="0" dirty="0">
                          <a:latin typeface="Century Gothic" pitchFamily="34" charset="0"/>
                        </a:rPr>
                        <a:t> region and prone to injuries such as whiplash. Supports the weight of the head which on average weigh 15lbs.</a:t>
                      </a:r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792"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  <a:p>
                      <a:r>
                        <a:rPr lang="en-GB" sz="1600" dirty="0">
                          <a:latin typeface="Century Gothic" pitchFamily="34" charset="0"/>
                        </a:rPr>
                        <a:t>2</a:t>
                      </a: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Limited degree of movement due to articulation</a:t>
                      </a:r>
                      <a:r>
                        <a:rPr lang="en-GB" sz="1600" baseline="0" dirty="0">
                          <a:latin typeface="Century Gothic" pitchFamily="34" charset="0"/>
                        </a:rPr>
                        <a:t> with rib cage.</a:t>
                      </a:r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7824"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  <a:p>
                      <a:r>
                        <a:rPr lang="en-GB" sz="1600" dirty="0">
                          <a:latin typeface="Century Gothic" pitchFamily="34" charset="0"/>
                        </a:rPr>
                        <a:t>3</a:t>
                      </a: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Most</a:t>
                      </a:r>
                      <a:r>
                        <a:rPr lang="en-GB" sz="1600" baseline="0" dirty="0">
                          <a:latin typeface="Century Gothic" pitchFamily="34" charset="0"/>
                        </a:rPr>
                        <a:t> weight bearing region of the spine and contains the largest vertebral discs.</a:t>
                      </a:r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77824"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  <a:p>
                      <a:r>
                        <a:rPr lang="en-GB" sz="1600" dirty="0">
                          <a:latin typeface="Century Gothic" pitchFamily="34" charset="0"/>
                        </a:rPr>
                        <a:t>4-5</a:t>
                      </a: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entury Gothic" pitchFamily="34" charset="0"/>
                        </a:rPr>
                        <a:t>Only</a:t>
                      </a:r>
                      <a:r>
                        <a:rPr lang="en-GB" sz="1600" baseline="0" dirty="0">
                          <a:latin typeface="Century Gothic" pitchFamily="34" charset="0"/>
                        </a:rPr>
                        <a:t> 2 regions of the spine where the vertebral discs are fused together.</a:t>
                      </a:r>
                      <a:endParaRPr lang="en-GB" sz="1600" dirty="0">
                        <a:latin typeface="Century Gothic" pitchFamily="34" charset="0"/>
                      </a:endParaRPr>
                    </a:p>
                  </a:txBody>
                  <a:tcPr marT="54864" marB="5486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665081" y="2498616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Cervical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28462" y="249861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7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36196" y="2492571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Forwards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95581" y="3574720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Thoracic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99021" y="359087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12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1315" y="3640516"/>
            <a:ext cx="12700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Backwards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65081" y="4481547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Lumbar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647973" y="4449239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17197" y="4499597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Forwards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07868" y="5243144"/>
            <a:ext cx="20911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Sacral &amp; Coccyx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599021" y="5316515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5 &amp; 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98641" y="5343100"/>
            <a:ext cx="12830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entury Gothic" pitchFamily="34" charset="0"/>
              </a:rPr>
              <a:t>Backwards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50573" y="1806287"/>
            <a:ext cx="3269082" cy="42340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Vertebrae Structure: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Irregular Bone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Facet Joint between vertebrae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Intervertebral</a:t>
            </a:r>
            <a:r>
              <a:rPr lang="en-GB" dirty="0"/>
              <a:t> Disc acts as shock absorber between vertebrae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Posture &amp; Core Stability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819655" y="1613778"/>
            <a:ext cx="5652120" cy="40919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p_ligaments-B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022303" y="1084062"/>
            <a:ext cx="3982401" cy="4803086"/>
          </a:xfrm>
          <a:prstGeom prst="rect">
            <a:avLst/>
          </a:prstGeom>
          <a:noFill/>
          <a:ln/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3068" y="1084062"/>
            <a:ext cx="4320480" cy="571281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4 Key Spinal Ligaments:</a:t>
            </a:r>
          </a:p>
          <a:p>
            <a:pPr>
              <a:buNone/>
            </a:pPr>
            <a:r>
              <a:rPr lang="en-GB" b="1" dirty="0"/>
              <a:t>1) </a:t>
            </a:r>
            <a:r>
              <a:rPr lang="en-GB" b="1" dirty="0">
                <a:solidFill>
                  <a:schemeClr val="tx1"/>
                </a:solidFill>
              </a:rPr>
              <a:t>Anterior Longitudinal Ligament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Runs entire length of anterior surface of every vertebrae body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Prevents excessive extension</a:t>
            </a:r>
          </a:p>
          <a:p>
            <a:pPr>
              <a:buNone/>
            </a:pPr>
            <a:r>
              <a:rPr lang="en-GB" b="1" dirty="0"/>
              <a:t>2) Posterior </a:t>
            </a:r>
            <a:r>
              <a:rPr lang="en-GB" b="1" dirty="0">
                <a:solidFill>
                  <a:schemeClr val="tx1"/>
                </a:solidFill>
              </a:rPr>
              <a:t>Longitudinal Ligament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Runs </a:t>
            </a:r>
            <a:r>
              <a:rPr lang="en-GB" dirty="0">
                <a:solidFill>
                  <a:schemeClr val="tx1"/>
                </a:solidFill>
              </a:rPr>
              <a:t>entire length of posterior surface of vertebral bodies </a:t>
            </a:r>
            <a:r>
              <a:rPr lang="en-GB" dirty="0"/>
              <a:t>within the vertebral canal.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Prevents excessive flexion</a:t>
            </a:r>
          </a:p>
          <a:p>
            <a:pPr>
              <a:buNone/>
            </a:pPr>
            <a:r>
              <a:rPr lang="en-GB" b="1" dirty="0"/>
              <a:t>3) </a:t>
            </a:r>
            <a:r>
              <a:rPr lang="en-GB" b="1" dirty="0" err="1">
                <a:solidFill>
                  <a:schemeClr val="tx1"/>
                </a:solidFill>
              </a:rPr>
              <a:t>Interspinous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/>
              <a:t>Ligament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Sits underneath </a:t>
            </a:r>
            <a:r>
              <a:rPr lang="en-GB" dirty="0" err="1">
                <a:solidFill>
                  <a:schemeClr val="tx1"/>
                </a:solidFill>
              </a:rPr>
              <a:t>supraspinous</a:t>
            </a:r>
            <a:r>
              <a:rPr lang="en-GB" dirty="0">
                <a:solidFill>
                  <a:schemeClr val="tx1"/>
                </a:solidFill>
              </a:rPr>
              <a:t> ligament and connect each </a:t>
            </a:r>
            <a:r>
              <a:rPr lang="en-GB" dirty="0" err="1">
                <a:solidFill>
                  <a:schemeClr val="tx1"/>
                </a:solidFill>
              </a:rPr>
              <a:t>spinous</a:t>
            </a:r>
            <a:r>
              <a:rPr lang="en-GB" dirty="0">
                <a:solidFill>
                  <a:schemeClr val="tx1"/>
                </a:solidFill>
              </a:rPr>
              <a:t> process.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Prevents excessive flexion</a:t>
            </a:r>
          </a:p>
          <a:p>
            <a:pPr>
              <a:buNone/>
            </a:pPr>
            <a:r>
              <a:rPr lang="en-GB" b="1" dirty="0"/>
              <a:t>4) </a:t>
            </a:r>
            <a:r>
              <a:rPr lang="en-GB" b="1" dirty="0" err="1"/>
              <a:t>Inter</a:t>
            </a:r>
            <a:r>
              <a:rPr lang="en-GB" b="1" dirty="0" err="1">
                <a:solidFill>
                  <a:schemeClr val="tx1"/>
                </a:solidFill>
              </a:rPr>
              <a:t>transverse</a:t>
            </a:r>
            <a:r>
              <a:rPr lang="en-GB" b="1" dirty="0"/>
              <a:t> Ligament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Connect the </a:t>
            </a:r>
            <a:r>
              <a:rPr lang="en-GB" dirty="0">
                <a:solidFill>
                  <a:schemeClr val="tx1"/>
                </a:solidFill>
              </a:rPr>
              <a:t>transverse processes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Prevent excessive lateral flexion</a:t>
            </a:r>
          </a:p>
          <a:p>
            <a:pPr algn="ctr">
              <a:buClr>
                <a:srgbClr val="7030A0"/>
              </a:buClr>
              <a:buNone/>
            </a:pPr>
            <a:r>
              <a:rPr lang="en-GB" dirty="0"/>
              <a:t>	</a:t>
            </a:r>
            <a:r>
              <a:rPr lang="en-GB" sz="2000" dirty="0"/>
              <a:t>All ligaments act as passive stabilisers and prevent excessive movement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2154" y="156754"/>
            <a:ext cx="7886700" cy="1325563"/>
          </a:xfrm>
        </p:spPr>
        <p:txBody>
          <a:bodyPr/>
          <a:lstStyle/>
          <a:p>
            <a:r>
              <a:rPr lang="en-GB" dirty="0"/>
              <a:t>Posture &amp; Core Stability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77119" y="1394874"/>
            <a:ext cx="8229600" cy="532655"/>
          </a:xfrm>
        </p:spPr>
        <p:txBody>
          <a:bodyPr/>
          <a:lstStyle/>
          <a:p>
            <a:pPr>
              <a:buNone/>
            </a:pPr>
            <a:r>
              <a:rPr lang="en-GB" dirty="0"/>
              <a:t>You could divide core muscles into 3 layers: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3427" y="317787"/>
            <a:ext cx="8373292" cy="1325563"/>
          </a:xfrm>
        </p:spPr>
        <p:txBody>
          <a:bodyPr>
            <a:normAutofit/>
          </a:bodyPr>
          <a:lstStyle/>
          <a:p>
            <a:r>
              <a:rPr lang="en-GB" dirty="0"/>
              <a:t>Posture &amp; Core Stability – Muscles</a:t>
            </a:r>
          </a:p>
        </p:txBody>
      </p:sp>
      <p:sp>
        <p:nvSpPr>
          <p:cNvPr id="5" name="Oval 4"/>
          <p:cNvSpPr/>
          <p:nvPr/>
        </p:nvSpPr>
        <p:spPr>
          <a:xfrm>
            <a:off x="917956" y="3786119"/>
            <a:ext cx="2592288" cy="285151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Deep Layer</a:t>
            </a:r>
          </a:p>
          <a:p>
            <a:pPr algn="ctr"/>
            <a:r>
              <a:rPr lang="en-GB" dirty="0"/>
              <a:t>Provides Stability</a:t>
            </a:r>
          </a:p>
          <a:p>
            <a:pPr algn="ctr"/>
            <a:r>
              <a:rPr lang="en-GB" dirty="0"/>
              <a:t>Fine Movements</a:t>
            </a:r>
          </a:p>
        </p:txBody>
      </p:sp>
      <p:sp>
        <p:nvSpPr>
          <p:cNvPr id="7" name="Oval 6"/>
          <p:cNvSpPr/>
          <p:nvPr/>
        </p:nvSpPr>
        <p:spPr>
          <a:xfrm>
            <a:off x="2919980" y="2710915"/>
            <a:ext cx="3456384" cy="380202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Middle Layer</a:t>
            </a:r>
          </a:p>
          <a:p>
            <a:pPr algn="ctr"/>
            <a:r>
              <a:rPr lang="en-GB" dirty="0"/>
              <a:t>Generates Intra-Abdominal Pressure</a:t>
            </a:r>
          </a:p>
          <a:p>
            <a:pPr algn="ctr"/>
            <a:r>
              <a:rPr lang="en-GB" dirty="0"/>
              <a:t>Spinal Stabilisation and prevention of lower back dysfunction</a:t>
            </a:r>
          </a:p>
        </p:txBody>
      </p:sp>
      <p:sp>
        <p:nvSpPr>
          <p:cNvPr id="8" name="Oval 7"/>
          <p:cNvSpPr/>
          <p:nvPr/>
        </p:nvSpPr>
        <p:spPr>
          <a:xfrm>
            <a:off x="5713755" y="1643350"/>
            <a:ext cx="3960440" cy="475252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Outer Layer</a:t>
            </a:r>
          </a:p>
          <a:p>
            <a:pPr algn="ctr"/>
            <a:r>
              <a:rPr lang="en-GB" dirty="0"/>
              <a:t>Responsible for larger movements</a:t>
            </a:r>
          </a:p>
          <a:p>
            <a:pPr algn="ctr"/>
            <a:r>
              <a:rPr lang="en-GB" dirty="0"/>
              <a:t>Form a superficial muscular sling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9" y="1365873"/>
            <a:ext cx="8229600" cy="532655"/>
          </a:xfrm>
        </p:spPr>
        <p:txBody>
          <a:bodyPr/>
          <a:lstStyle/>
          <a:p>
            <a:pPr>
              <a:buNone/>
            </a:pPr>
            <a:r>
              <a:rPr lang="en-GB" dirty="0"/>
              <a:t>You could divide core muscles into 3 layers: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67166" y="450280"/>
            <a:ext cx="8503919" cy="1325563"/>
          </a:xfrm>
        </p:spPr>
        <p:txBody>
          <a:bodyPr>
            <a:normAutofit/>
          </a:bodyPr>
          <a:lstStyle/>
          <a:p>
            <a:r>
              <a:rPr lang="en-GB" dirty="0"/>
              <a:t>Posture &amp; Core Stability – Muscles</a:t>
            </a:r>
          </a:p>
        </p:txBody>
      </p:sp>
      <p:sp>
        <p:nvSpPr>
          <p:cNvPr id="5" name="Oval 4"/>
          <p:cNvSpPr/>
          <p:nvPr/>
        </p:nvSpPr>
        <p:spPr>
          <a:xfrm>
            <a:off x="567166" y="3851150"/>
            <a:ext cx="2798886" cy="285151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Deep Layer</a:t>
            </a:r>
          </a:p>
          <a:p>
            <a:pPr algn="ctr"/>
            <a:r>
              <a:rPr lang="en-GB" dirty="0" err="1"/>
              <a:t>Intertransversarii</a:t>
            </a:r>
            <a:endParaRPr lang="en-GB" dirty="0"/>
          </a:p>
          <a:p>
            <a:pPr algn="ctr"/>
            <a:r>
              <a:rPr lang="en-GB" dirty="0" err="1"/>
              <a:t>Interspinalis</a:t>
            </a:r>
            <a:endParaRPr lang="en-GB" dirty="0"/>
          </a:p>
          <a:p>
            <a:pPr algn="ctr"/>
            <a:r>
              <a:rPr lang="en-GB" dirty="0" err="1"/>
              <a:t>Rotatores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2711853" y="2605698"/>
            <a:ext cx="3456384" cy="380202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Middle Layer</a:t>
            </a:r>
          </a:p>
          <a:p>
            <a:pPr algn="ctr"/>
            <a:r>
              <a:rPr lang="en-GB" dirty="0" err="1"/>
              <a:t>Quadratus</a:t>
            </a:r>
            <a:r>
              <a:rPr lang="en-GB" dirty="0"/>
              <a:t> </a:t>
            </a:r>
            <a:r>
              <a:rPr lang="en-GB" dirty="0" err="1"/>
              <a:t>Lumborum</a:t>
            </a:r>
            <a:endParaRPr lang="en-GB" dirty="0"/>
          </a:p>
          <a:p>
            <a:pPr algn="ctr"/>
            <a:r>
              <a:rPr lang="en-GB" dirty="0"/>
              <a:t>Transverse </a:t>
            </a:r>
            <a:r>
              <a:rPr lang="en-GB" dirty="0" err="1"/>
              <a:t>Abdominis</a:t>
            </a:r>
            <a:endParaRPr lang="en-GB" dirty="0"/>
          </a:p>
          <a:p>
            <a:pPr algn="ctr"/>
            <a:r>
              <a:rPr lang="en-GB" dirty="0" err="1"/>
              <a:t>Multifidus</a:t>
            </a:r>
            <a:endParaRPr lang="en-GB" dirty="0"/>
          </a:p>
          <a:p>
            <a:pPr algn="ctr"/>
            <a:r>
              <a:rPr lang="en-GB" dirty="0"/>
              <a:t>Diaphragm</a:t>
            </a:r>
          </a:p>
          <a:p>
            <a:pPr algn="ctr"/>
            <a:r>
              <a:rPr lang="en-GB" dirty="0"/>
              <a:t>Pelvic Floor Muscles</a:t>
            </a:r>
          </a:p>
        </p:txBody>
      </p:sp>
      <p:sp>
        <p:nvSpPr>
          <p:cNvPr id="8" name="Oval 7"/>
          <p:cNvSpPr/>
          <p:nvPr/>
        </p:nvSpPr>
        <p:spPr>
          <a:xfrm>
            <a:off x="5636704" y="1474886"/>
            <a:ext cx="3960440" cy="475252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Outer Layer</a:t>
            </a:r>
          </a:p>
          <a:p>
            <a:pPr algn="ctr"/>
            <a:r>
              <a:rPr lang="en-GB" dirty="0"/>
              <a:t>Rectus </a:t>
            </a:r>
            <a:r>
              <a:rPr lang="en-GB" dirty="0" err="1"/>
              <a:t>Abdominis</a:t>
            </a:r>
            <a:endParaRPr lang="en-GB" dirty="0"/>
          </a:p>
          <a:p>
            <a:pPr algn="ctr"/>
            <a:r>
              <a:rPr lang="en-GB" dirty="0"/>
              <a:t>External Oblique</a:t>
            </a:r>
          </a:p>
          <a:p>
            <a:pPr algn="ctr"/>
            <a:r>
              <a:rPr lang="en-GB" dirty="0"/>
              <a:t>Internal Oblique</a:t>
            </a:r>
          </a:p>
          <a:p>
            <a:pPr algn="ctr"/>
            <a:r>
              <a:rPr lang="en-GB" dirty="0"/>
              <a:t>Erector </a:t>
            </a:r>
            <a:r>
              <a:rPr lang="en-GB" dirty="0" err="1"/>
              <a:t>Spinae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22632" y="286939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Superficial Muscles - Mobility</a:t>
            </a:r>
          </a:p>
        </p:txBody>
      </p:sp>
      <p:pic>
        <p:nvPicPr>
          <p:cNvPr id="35842" name="Picture 2" descr="http://www.teachpe.com/images/muscles/rectus_abdominus2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125" y="1694572"/>
            <a:ext cx="1381083" cy="2122879"/>
          </a:xfrm>
          <a:prstGeom prst="rect">
            <a:avLst/>
          </a:prstGeom>
          <a:noFill/>
        </p:spPr>
      </p:pic>
      <p:pic>
        <p:nvPicPr>
          <p:cNvPr id="35844" name="Picture 4" descr="http://www.teachpe.com/images/muscles/internal_oblique20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0605" y="1564755"/>
            <a:ext cx="1423046" cy="2382516"/>
          </a:xfrm>
          <a:prstGeom prst="rect">
            <a:avLst/>
          </a:prstGeom>
          <a:noFill/>
        </p:spPr>
      </p:pic>
      <p:pic>
        <p:nvPicPr>
          <p:cNvPr id="35846" name="Picture 6" descr="http://www.teachpe.com/images/muscles/external_oblique20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56348" y="1694573"/>
            <a:ext cx="1356389" cy="2122879"/>
          </a:xfrm>
          <a:prstGeom prst="rect">
            <a:avLst/>
          </a:prstGeom>
          <a:noFill/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38133"/>
              </p:ext>
            </p:extLst>
          </p:nvPr>
        </p:nvGraphicFramePr>
        <p:xfrm>
          <a:off x="376859" y="3947952"/>
          <a:ext cx="8821784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54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54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054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054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Rectus </a:t>
                      </a:r>
                      <a:r>
                        <a:rPr lang="en-GB" dirty="0" err="1"/>
                        <a:t>Abdominis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External </a:t>
                      </a:r>
                      <a:r>
                        <a:rPr lang="en-GB" dirty="0" err="1"/>
                        <a:t>Obliques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Internal </a:t>
                      </a:r>
                      <a:r>
                        <a:rPr lang="en-GB" dirty="0" err="1"/>
                        <a:t>Obliques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Erector </a:t>
                      </a:r>
                      <a:r>
                        <a:rPr lang="en-GB" dirty="0" err="1"/>
                        <a:t>Spinae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 = Pubis </a:t>
                      </a:r>
                      <a:r>
                        <a:rPr lang="en-GB" dirty="0" err="1"/>
                        <a:t>Symphysis</a:t>
                      </a:r>
                      <a:endParaRPr lang="en-GB" dirty="0"/>
                    </a:p>
                    <a:p>
                      <a:r>
                        <a:rPr lang="en-GB" dirty="0"/>
                        <a:t>I</a:t>
                      </a:r>
                      <a:r>
                        <a:rPr lang="en-GB" baseline="0" dirty="0"/>
                        <a:t> = Ribs 5,6,7 &amp; </a:t>
                      </a:r>
                      <a:r>
                        <a:rPr lang="en-GB" baseline="0" dirty="0" err="1"/>
                        <a:t>Xiphoid</a:t>
                      </a:r>
                      <a:r>
                        <a:rPr lang="en-GB" baseline="0" dirty="0"/>
                        <a:t> of Sternum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baseline="0" dirty="0" err="1"/>
                        <a:t>Actons</a:t>
                      </a:r>
                      <a:r>
                        <a:rPr lang="en-GB" baseline="0" dirty="0"/>
                        <a:t>:</a:t>
                      </a:r>
                    </a:p>
                    <a:p>
                      <a:r>
                        <a:rPr lang="en-GB" baseline="0" dirty="0"/>
                        <a:t>Flex Vertebrae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 =</a:t>
                      </a:r>
                      <a:r>
                        <a:rPr lang="en-GB" baseline="0" dirty="0"/>
                        <a:t> Lower 8 Ribs</a:t>
                      </a:r>
                    </a:p>
                    <a:p>
                      <a:r>
                        <a:rPr lang="en-GB" baseline="0" dirty="0"/>
                        <a:t>I = Iliac Crest &amp; Linea Alba Fascia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Flex Vertebrae</a:t>
                      </a:r>
                    </a:p>
                    <a:p>
                      <a:r>
                        <a:rPr lang="en-GB" baseline="0" dirty="0"/>
                        <a:t>Rotate </a:t>
                      </a:r>
                      <a:r>
                        <a:rPr lang="en-GB" baseline="0" dirty="0" err="1"/>
                        <a:t>Vertebrea</a:t>
                      </a:r>
                      <a:endParaRPr lang="en-GB" baseline="0" dirty="0"/>
                    </a:p>
                    <a:p>
                      <a:r>
                        <a:rPr lang="en-GB" baseline="0" dirty="0"/>
                        <a:t>Laterally Flex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</a:t>
                      </a:r>
                      <a:r>
                        <a:rPr lang="en-GB" baseline="0" dirty="0"/>
                        <a:t> = Iliac Crest</a:t>
                      </a:r>
                    </a:p>
                    <a:p>
                      <a:r>
                        <a:rPr lang="en-GB" baseline="0" dirty="0"/>
                        <a:t>I = Lower 3 Ribs &amp; Linea Alba Fascia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Flex Vertebrae</a:t>
                      </a:r>
                    </a:p>
                    <a:p>
                      <a:r>
                        <a:rPr lang="en-GB" baseline="0" dirty="0"/>
                        <a:t>Rotate Vertebrae</a:t>
                      </a:r>
                    </a:p>
                    <a:p>
                      <a:r>
                        <a:rPr lang="en-GB" baseline="0" dirty="0"/>
                        <a:t>Laterally </a:t>
                      </a:r>
                      <a:r>
                        <a:rPr lang="en-GB" baseline="0" dirty="0" err="1"/>
                        <a:t>Fles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</a:t>
                      </a:r>
                      <a:r>
                        <a:rPr lang="en-GB" baseline="0" dirty="0"/>
                        <a:t> Next Slide to Breakdown Individual Muscles:</a:t>
                      </a:r>
                    </a:p>
                    <a:p>
                      <a:endParaRPr lang="en-GB" baseline="0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en-GB" baseline="0" dirty="0" err="1"/>
                        <a:t>Longissimus</a:t>
                      </a:r>
                      <a:endParaRPr lang="en-GB" baseline="0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en-GB" baseline="0" dirty="0" err="1"/>
                        <a:t>Iliocastalis</a:t>
                      </a:r>
                      <a:endParaRPr lang="en-GB" baseline="0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en-GB" baseline="0" dirty="0" err="1"/>
                        <a:t>Spinalis</a:t>
                      </a:r>
                      <a:endParaRPr lang="en-GB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2210" y="28922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Superficial Muscles – Mobility</a:t>
            </a:r>
            <a:br>
              <a:rPr lang="en-GB" dirty="0"/>
            </a:br>
            <a:r>
              <a:rPr lang="en-GB" dirty="0"/>
              <a:t>Erector Spinae Group</a:t>
            </a:r>
          </a:p>
        </p:txBody>
      </p:sp>
      <p:pic>
        <p:nvPicPr>
          <p:cNvPr id="46084" name="Picture 4" descr="http://classconnection.s3.amazonaws.com/648/flashcards/200648/jpg/erector_spinae133100418861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3526" y="1835633"/>
            <a:ext cx="2241751" cy="440877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951984" y="3429000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Spinalis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5833426" y="3785446"/>
            <a:ext cx="14401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Iliocostalis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843972" y="4127934"/>
            <a:ext cx="1440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Longissimus</a:t>
            </a:r>
            <a:endParaRPr lang="en-GB" sz="1600" dirty="0"/>
          </a:p>
        </p:txBody>
      </p: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535090"/>
              </p:ext>
            </p:extLst>
          </p:nvPr>
        </p:nvGraphicFramePr>
        <p:xfrm>
          <a:off x="339156" y="2047454"/>
          <a:ext cx="5459895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43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95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Longissimus</a:t>
                      </a:r>
                      <a:endParaRPr lang="en-GB" sz="1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GB" sz="1600" b="0" baseline="0" dirty="0">
                          <a:solidFill>
                            <a:schemeClr val="tx1"/>
                          </a:solidFill>
                        </a:rPr>
                        <a:t> = Transverse processes of Lumbar &amp; Lower Thoracic Vertebrae</a:t>
                      </a:r>
                    </a:p>
                    <a:p>
                      <a:r>
                        <a:rPr lang="en-GB" sz="1600" b="0" baseline="0" dirty="0">
                          <a:solidFill>
                            <a:schemeClr val="tx1"/>
                          </a:solidFill>
                        </a:rPr>
                        <a:t>I = Ribs, Transverse process </a:t>
                      </a:r>
                      <a:r>
                        <a:rPr lang="en-GB" sz="1600" b="0" baseline="0" dirty="0" err="1">
                          <a:solidFill>
                            <a:schemeClr val="tx1"/>
                          </a:solidFill>
                        </a:rPr>
                        <a:t>esof</a:t>
                      </a:r>
                      <a:r>
                        <a:rPr lang="en-GB" sz="1600" b="0" baseline="0" dirty="0">
                          <a:solidFill>
                            <a:schemeClr val="tx1"/>
                          </a:solidFill>
                        </a:rPr>
                        <a:t> Upper Thoracic &amp; Cervical Vertebrae and Base of Skull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chemeClr val="bg1"/>
                          </a:solidFill>
                        </a:rPr>
                        <a:t>Iliocostalis</a:t>
                      </a:r>
                      <a:endParaRPr lang="en-GB" sz="1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O = Ribs, Sternum &amp; Ilium</a:t>
                      </a:r>
                    </a:p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600" baseline="0" dirty="0">
                          <a:solidFill>
                            <a:schemeClr val="tx1"/>
                          </a:solidFill>
                        </a:rPr>
                        <a:t> = Ribs &amp; Transverse Process of Cervical Vertebrae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 err="1">
                          <a:solidFill>
                            <a:schemeClr val="bg1"/>
                          </a:solidFill>
                        </a:rPr>
                        <a:t>Spinalis</a:t>
                      </a:r>
                      <a:endParaRPr lang="en-GB" sz="1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O = </a:t>
                      </a:r>
                      <a:r>
                        <a:rPr lang="en-GB" sz="1600" dirty="0" err="1">
                          <a:solidFill>
                            <a:schemeClr val="tx1"/>
                          </a:solidFill>
                        </a:rPr>
                        <a:t>Spinous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 Processes</a:t>
                      </a:r>
                      <a:r>
                        <a:rPr lang="en-GB" sz="1600" baseline="0" dirty="0">
                          <a:solidFill>
                            <a:schemeClr val="tx1"/>
                          </a:solidFill>
                        </a:rPr>
                        <a:t> of Upper Lumbar &amp; Lower Thoracic Vertebrae</a:t>
                      </a:r>
                    </a:p>
                    <a:p>
                      <a:r>
                        <a:rPr lang="en-GB" sz="1600" baseline="0" dirty="0">
                          <a:solidFill>
                            <a:schemeClr val="tx1"/>
                          </a:solidFill>
                        </a:rPr>
                        <a:t>I = </a:t>
                      </a:r>
                      <a:r>
                        <a:rPr lang="en-GB" sz="1600" baseline="0" dirty="0" err="1">
                          <a:solidFill>
                            <a:schemeClr val="tx1"/>
                          </a:solidFill>
                        </a:rPr>
                        <a:t>Spinous</a:t>
                      </a:r>
                      <a:r>
                        <a:rPr lang="en-GB" sz="1600" baseline="0" dirty="0">
                          <a:solidFill>
                            <a:schemeClr val="tx1"/>
                          </a:solidFill>
                        </a:rPr>
                        <a:t> Processes of Cervical &amp; Upper Thoracic Vertebrae. 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Actions: All 3</a:t>
                      </a:r>
                      <a:r>
                        <a:rPr lang="en-GB" sz="1600" b="0" baseline="0" dirty="0">
                          <a:solidFill>
                            <a:schemeClr val="tx1"/>
                          </a:solidFill>
                        </a:rPr>
                        <a:t> muscles of the Erector </a:t>
                      </a:r>
                      <a:r>
                        <a:rPr lang="en-GB" sz="1600" b="0" baseline="0" dirty="0" err="1">
                          <a:solidFill>
                            <a:schemeClr val="tx1"/>
                          </a:solidFill>
                        </a:rPr>
                        <a:t>Spinae</a:t>
                      </a:r>
                      <a:r>
                        <a:rPr lang="en-GB" sz="1600" b="0" baseline="0" dirty="0">
                          <a:solidFill>
                            <a:schemeClr val="tx1"/>
                          </a:solidFill>
                        </a:rPr>
                        <a:t> group will</a:t>
                      </a:r>
                    </a:p>
                    <a:p>
                      <a:pPr algn="ctr"/>
                      <a:r>
                        <a:rPr lang="en-GB" sz="1600" b="0" baseline="0" dirty="0">
                          <a:solidFill>
                            <a:schemeClr val="tx1"/>
                          </a:solidFill>
                        </a:rPr>
                        <a:t>Extend the Spine and Laterally Flex the Spine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Middle Layer Muscles</a:t>
            </a:r>
          </a:p>
        </p:txBody>
      </p:sp>
      <p:pic>
        <p:nvPicPr>
          <p:cNvPr id="37890" name="Picture 2" descr="http://www.sportsinjuryclinic.net/media/content/_master/121/images/quadratus_lumborum2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4792" y="1650909"/>
            <a:ext cx="1481930" cy="2461293"/>
          </a:xfrm>
          <a:prstGeom prst="rect">
            <a:avLst/>
          </a:prstGeom>
          <a:noFill/>
        </p:spPr>
      </p:pic>
      <p:pic>
        <p:nvPicPr>
          <p:cNvPr id="37892" name="Picture 4" descr="http://www.teachpe.com/images/muscles/transverse_abdominus20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23241" y="1830993"/>
            <a:ext cx="1327299" cy="2226786"/>
          </a:xfrm>
          <a:prstGeom prst="rect">
            <a:avLst/>
          </a:prstGeom>
          <a:noFill/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3459185"/>
              </p:ext>
            </p:extLst>
          </p:nvPr>
        </p:nvGraphicFramePr>
        <p:xfrm>
          <a:off x="509831" y="4112202"/>
          <a:ext cx="8599713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65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65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665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Quadratus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Lumborum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Transverse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Abdominis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Diaphragm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 = Posterior</a:t>
                      </a:r>
                      <a:r>
                        <a:rPr lang="en-GB" baseline="0" dirty="0"/>
                        <a:t> Iliac Crest</a:t>
                      </a:r>
                    </a:p>
                    <a:p>
                      <a:r>
                        <a:rPr lang="en-GB" baseline="0" dirty="0"/>
                        <a:t>I = Last Rip &amp; Transverse Processes of L1-L4</a:t>
                      </a:r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Laterally Tilt Pelvis</a:t>
                      </a:r>
                    </a:p>
                    <a:p>
                      <a:r>
                        <a:rPr lang="en-GB" baseline="0" dirty="0"/>
                        <a:t>Laterally Flex Spine</a:t>
                      </a:r>
                    </a:p>
                    <a:p>
                      <a:r>
                        <a:rPr lang="en-GB" baseline="0" dirty="0"/>
                        <a:t>Assist Spinal Extension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 = Iliac Crest,</a:t>
                      </a:r>
                      <a:r>
                        <a:rPr lang="en-GB" baseline="0" dirty="0"/>
                        <a:t> Lower 6 Ribs, </a:t>
                      </a:r>
                      <a:r>
                        <a:rPr lang="en-GB" baseline="0" dirty="0" err="1"/>
                        <a:t>Thoracolumbar</a:t>
                      </a:r>
                      <a:r>
                        <a:rPr lang="en-GB" baseline="0" dirty="0"/>
                        <a:t> Fascia</a:t>
                      </a:r>
                    </a:p>
                    <a:p>
                      <a:r>
                        <a:rPr lang="en-GB" baseline="0" dirty="0"/>
                        <a:t>I = Pubis &amp; Linea Alba</a:t>
                      </a:r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Compress Abdominal Content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 = Base Sternum,</a:t>
                      </a:r>
                      <a:r>
                        <a:rPr lang="en-GB" baseline="0" dirty="0"/>
                        <a:t> Lower 6 Ribs, Upper 3 Lumbar Vert.</a:t>
                      </a:r>
                    </a:p>
                    <a:p>
                      <a:r>
                        <a:rPr lang="en-GB" baseline="0" dirty="0"/>
                        <a:t>I = Central Tendon</a:t>
                      </a:r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Draws down central tendon</a:t>
                      </a:r>
                    </a:p>
                    <a:p>
                      <a:r>
                        <a:rPr lang="en-GB" baseline="0" dirty="0"/>
                        <a:t>Increase Thoracic Cavity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4098" name="Picture 2" descr="http://hypopresives.com/wp-content/uploads/2012/03/diaphragm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97059" y="1830285"/>
            <a:ext cx="1690333" cy="22267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Middle Layer Muscles</a:t>
            </a:r>
          </a:p>
        </p:txBody>
      </p:sp>
      <p:pic>
        <p:nvPicPr>
          <p:cNvPr id="39938" name="Picture 2" descr="http://www.teachpe.com/images/muscles/multifidus17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019" y="2423636"/>
            <a:ext cx="3427131" cy="4245220"/>
          </a:xfrm>
          <a:prstGeom prst="rect">
            <a:avLst/>
          </a:prstGeom>
          <a:noFill/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0394169"/>
              </p:ext>
            </p:extLst>
          </p:nvPr>
        </p:nvGraphicFramePr>
        <p:xfrm>
          <a:off x="332778" y="1778476"/>
          <a:ext cx="3296195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61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Pelvic Floor Muscles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  <a:r>
                        <a:rPr lang="en-GB" baseline="0" dirty="0"/>
                        <a:t> group of small muscles wrapping around the bladder, uterus and rectum. </a:t>
                      </a:r>
                    </a:p>
                    <a:p>
                      <a:r>
                        <a:rPr lang="en-GB" baseline="0" dirty="0"/>
                        <a:t>Two key groups of muscles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en-GB" baseline="0" dirty="0" err="1"/>
                        <a:t>Coccygeus</a:t>
                      </a:r>
                      <a:endParaRPr lang="en-GB" baseline="0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en-GB" baseline="0" dirty="0" err="1"/>
                        <a:t>Levator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Ani</a:t>
                      </a:r>
                      <a:endParaRPr lang="en-GB" baseline="0" dirty="0"/>
                    </a:p>
                    <a:p>
                      <a:pPr marL="342900" indent="-342900">
                        <a:buNone/>
                      </a:pPr>
                      <a:r>
                        <a:rPr lang="en-GB" baseline="0" dirty="0"/>
                        <a:t>Forming a muscular sling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en-GB" baseline="0" dirty="0"/>
                        <a:t>supporting internal organs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7571660"/>
              </p:ext>
            </p:extLst>
          </p:nvPr>
        </p:nvGraphicFramePr>
        <p:xfrm>
          <a:off x="6096000" y="1308245"/>
          <a:ext cx="3754343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43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5016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Multifidus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7555">
                <a:tc>
                  <a:txBody>
                    <a:bodyPr/>
                    <a:lstStyle/>
                    <a:p>
                      <a:r>
                        <a:rPr lang="en-GB" dirty="0"/>
                        <a:t>Run</a:t>
                      </a:r>
                      <a:r>
                        <a:rPr lang="en-GB" baseline="0" dirty="0"/>
                        <a:t> from transverse process of 1 vertebrae to </a:t>
                      </a:r>
                      <a:r>
                        <a:rPr lang="en-GB" baseline="0" dirty="0" err="1"/>
                        <a:t>spinous</a:t>
                      </a:r>
                      <a:r>
                        <a:rPr lang="en-GB" baseline="0" dirty="0"/>
                        <a:t> process of vertebrae 2-4 above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O = Sacrum,</a:t>
                      </a:r>
                      <a:r>
                        <a:rPr lang="en-GB" baseline="0" dirty="0"/>
                        <a:t> Transverse Processes of Lumbar, Thoracic and Cervical Vertebrae</a:t>
                      </a:r>
                    </a:p>
                    <a:p>
                      <a:r>
                        <a:rPr lang="en-GB" baseline="0" dirty="0"/>
                        <a:t>I = </a:t>
                      </a:r>
                      <a:r>
                        <a:rPr lang="en-GB" baseline="0" dirty="0" err="1"/>
                        <a:t>Spinous</a:t>
                      </a:r>
                      <a:r>
                        <a:rPr lang="en-GB" baseline="0" dirty="0"/>
                        <a:t> Processes of Lumbar, Thoracic and Cervical Vertebrae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Rotate Spine</a:t>
                      </a:r>
                    </a:p>
                    <a:p>
                      <a:r>
                        <a:rPr lang="en-GB" baseline="0" dirty="0"/>
                        <a:t>Extend Spine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Deep Muscles</a:t>
            </a:r>
          </a:p>
        </p:txBody>
      </p:sp>
      <p:pic>
        <p:nvPicPr>
          <p:cNvPr id="40962" name="Picture 2" descr="http://www.thiemeteachingassistant.com/images/thumbs/978-1-60406-746-0c003_f011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19714" y="2030338"/>
            <a:ext cx="1467250" cy="1760702"/>
          </a:xfrm>
          <a:prstGeom prst="rect">
            <a:avLst/>
          </a:prstGeom>
          <a:noFill/>
        </p:spPr>
      </p:pic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832225"/>
              </p:ext>
            </p:extLst>
          </p:nvPr>
        </p:nvGraphicFramePr>
        <p:xfrm>
          <a:off x="364058" y="3947311"/>
          <a:ext cx="8756469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88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188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88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Rotatores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Intertransversarii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Interspinalis</a:t>
                      </a:r>
                      <a:endParaRPr lang="en-GB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Sit</a:t>
                      </a:r>
                      <a:r>
                        <a:rPr lang="en-GB" baseline="0" dirty="0"/>
                        <a:t> under the </a:t>
                      </a:r>
                      <a:r>
                        <a:rPr lang="en-GB" baseline="0" dirty="0" err="1"/>
                        <a:t>multifidus</a:t>
                      </a:r>
                      <a:endParaRPr lang="en-GB" dirty="0"/>
                    </a:p>
                    <a:p>
                      <a:r>
                        <a:rPr lang="en-GB" dirty="0"/>
                        <a:t>O = Transverse Process</a:t>
                      </a:r>
                    </a:p>
                    <a:p>
                      <a:r>
                        <a:rPr lang="en-GB" dirty="0"/>
                        <a:t>I</a:t>
                      </a:r>
                      <a:r>
                        <a:rPr lang="en-GB" baseline="0" dirty="0"/>
                        <a:t> = </a:t>
                      </a:r>
                      <a:r>
                        <a:rPr lang="en-GB" baseline="0" dirty="0" err="1"/>
                        <a:t>Spinous</a:t>
                      </a:r>
                      <a:r>
                        <a:rPr lang="en-GB" baseline="0" dirty="0"/>
                        <a:t> Process Immediately Above</a:t>
                      </a:r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Rotate Vertebrae</a:t>
                      </a:r>
                    </a:p>
                    <a:p>
                      <a:r>
                        <a:rPr lang="en-GB" baseline="0" dirty="0"/>
                        <a:t>Extend Vertebrae</a:t>
                      </a:r>
                    </a:p>
                    <a:p>
                      <a:r>
                        <a:rPr lang="en-GB" baseline="0" dirty="0"/>
                        <a:t>Control Fine Movements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Short</a:t>
                      </a:r>
                      <a:r>
                        <a:rPr lang="en-GB" baseline="0" dirty="0"/>
                        <a:t> muscle spanning between </a:t>
                      </a:r>
                      <a:r>
                        <a:rPr lang="en-GB" b="1" baseline="0" dirty="0">
                          <a:solidFill>
                            <a:srgbClr val="7030A0"/>
                          </a:solidFill>
                        </a:rPr>
                        <a:t>transverse </a:t>
                      </a:r>
                      <a:r>
                        <a:rPr lang="en-GB" baseline="0" dirty="0"/>
                        <a:t>processes in cervical &amp; lumbar regions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Laterally Flex Vertebrae</a:t>
                      </a:r>
                    </a:p>
                    <a:p>
                      <a:r>
                        <a:rPr lang="en-GB" baseline="0" dirty="0"/>
                        <a:t>Extend Vertebrae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Short muscle spanning between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 err="1">
                          <a:solidFill>
                            <a:srgbClr val="7030A0"/>
                          </a:solidFill>
                        </a:rPr>
                        <a:t>spinous</a:t>
                      </a:r>
                      <a:r>
                        <a:rPr lang="en-GB" baseline="0" dirty="0"/>
                        <a:t> processes in cervical &amp; lumbar regions</a:t>
                      </a:r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Actions:</a:t>
                      </a:r>
                    </a:p>
                    <a:p>
                      <a:r>
                        <a:rPr lang="en-GB" baseline="0" dirty="0"/>
                        <a:t>Extend Vertebrae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33</TotalTime>
  <Words>1432</Words>
  <Application>Microsoft Office PowerPoint</Application>
  <PresentationFormat>Widescreen</PresentationFormat>
  <Paragraphs>336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Century Gothic</vt:lpstr>
      <vt:lpstr>Trebuchet MS</vt:lpstr>
      <vt:lpstr>Wingdings</vt:lpstr>
      <vt:lpstr>Wingdings 3</vt:lpstr>
      <vt:lpstr>Facet</vt:lpstr>
      <vt:lpstr>Posture &amp; Core Stability </vt:lpstr>
      <vt:lpstr>Posture &amp; Core Stability</vt:lpstr>
      <vt:lpstr>Posture &amp; Core Stability</vt:lpstr>
      <vt:lpstr>Posture &amp; Core Stability</vt:lpstr>
      <vt:lpstr>Posture &amp; Core Stability</vt:lpstr>
      <vt:lpstr>PowerPoint Presentation</vt:lpstr>
      <vt:lpstr>Posture &amp; Core Stability</vt:lpstr>
      <vt:lpstr>Posture &amp; Core Stability</vt:lpstr>
      <vt:lpstr>Posture &amp; Core Stability</vt:lpstr>
      <vt:lpstr>Posture &amp; Core Stability</vt:lpstr>
      <vt:lpstr>Posture &amp; Core Stability</vt:lpstr>
      <vt:lpstr>Posture &amp; Core Stability</vt:lpstr>
      <vt:lpstr>Posture &amp; Core Stability</vt:lpstr>
      <vt:lpstr>Posture &amp; Core Stability</vt:lpstr>
      <vt:lpstr>Posture &amp; Core Stability – Muscles</vt:lpstr>
      <vt:lpstr>Posture &amp; Core Stability – Muscles</vt:lpstr>
      <vt:lpstr>Superficial Muscles - Mobility</vt:lpstr>
      <vt:lpstr>Superficial Muscles – Mobility Erector Spinae Group</vt:lpstr>
      <vt:lpstr>Middle Layer Muscles</vt:lpstr>
      <vt:lpstr>Middle Layer Muscles</vt:lpstr>
      <vt:lpstr>Deep Muscles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Posture &amp; Core Stability </dc:title>
  <dc:creator>Gemma Petty</dc:creator>
  <cp:lastModifiedBy>Gemma Petty</cp:lastModifiedBy>
  <cp:revision>7</cp:revision>
  <dcterms:created xsi:type="dcterms:W3CDTF">2020-03-04T17:35:36Z</dcterms:created>
  <dcterms:modified xsi:type="dcterms:W3CDTF">2020-03-15T16:45:40Z</dcterms:modified>
</cp:coreProperties>
</file>