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7.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9"/>
  </p:notesMasterIdLst>
  <p:sldIdLst>
    <p:sldId id="524" r:id="rId2"/>
    <p:sldId id="273" r:id="rId3"/>
    <p:sldId id="257" r:id="rId4"/>
    <p:sldId id="258" r:id="rId5"/>
    <p:sldId id="268" r:id="rId6"/>
    <p:sldId id="259" r:id="rId7"/>
    <p:sldId id="262" r:id="rId8"/>
    <p:sldId id="263" r:id="rId9"/>
    <p:sldId id="266" r:id="rId10"/>
    <p:sldId id="264" r:id="rId11"/>
    <p:sldId id="265" r:id="rId12"/>
    <p:sldId id="527" r:id="rId13"/>
    <p:sldId id="528" r:id="rId14"/>
    <p:sldId id="529" r:id="rId15"/>
    <p:sldId id="530" r:id="rId16"/>
    <p:sldId id="531" r:id="rId17"/>
    <p:sldId id="261" r:id="rId18"/>
    <p:sldId id="276" r:id="rId19"/>
    <p:sldId id="274" r:id="rId20"/>
    <p:sldId id="526" r:id="rId21"/>
    <p:sldId id="532" r:id="rId22"/>
    <p:sldId id="533" r:id="rId23"/>
    <p:sldId id="545" r:id="rId24"/>
    <p:sldId id="541" r:id="rId25"/>
    <p:sldId id="534" r:id="rId26"/>
    <p:sldId id="535" r:id="rId27"/>
    <p:sldId id="542" r:id="rId28"/>
    <p:sldId id="536" r:id="rId29"/>
    <p:sldId id="543" r:id="rId30"/>
    <p:sldId id="544" r:id="rId31"/>
    <p:sldId id="537" r:id="rId32"/>
    <p:sldId id="538" r:id="rId33"/>
    <p:sldId id="539" r:id="rId34"/>
    <p:sldId id="540" r:id="rId35"/>
    <p:sldId id="522" r:id="rId36"/>
    <p:sldId id="275" r:id="rId37"/>
    <p:sldId id="523" r:id="rId3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8651EDE-3B51-4F1D-9ADA-C34CE129EB93}" v="12" dt="2026-05-29T10:55:54.41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105" d="100"/>
          <a:sy n="105" d="100"/>
        </p:scale>
        <p:origin x="834" y="96"/>
      </p:cViewPr>
      <p:guideLst/>
    </p:cSldViewPr>
  </p:slideViewPr>
  <p:notesTextViewPr>
    <p:cViewPr>
      <p:scale>
        <a:sx n="1" d="1"/>
        <a:sy n="1" d="1"/>
      </p:scale>
      <p:origin x="0" y="0"/>
    </p:cViewPr>
  </p:notesTextViewPr>
  <p:sorterViewPr>
    <p:cViewPr>
      <p:scale>
        <a:sx n="100" d="100"/>
        <a:sy n="100" d="100"/>
      </p:scale>
      <p:origin x="0" y="-4968"/>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45"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ulie Thomas" userId="2af13b6d24d29b42" providerId="LiveId" clId="{88C2DB11-0E9A-44FE-AE8B-2469165B3BF6}"/>
    <pc:docChg chg="undo custSel addSld modSld sldOrd">
      <pc:chgData name="Julie Thomas" userId="2af13b6d24d29b42" providerId="LiveId" clId="{88C2DB11-0E9A-44FE-AE8B-2469165B3BF6}" dt="2026-05-29T11:18:23.651" v="1602" actId="20577"/>
      <pc:docMkLst>
        <pc:docMk/>
      </pc:docMkLst>
      <pc:sldChg chg="modSp mod ord">
        <pc:chgData name="Julie Thomas" userId="2af13b6d24d29b42" providerId="LiveId" clId="{88C2DB11-0E9A-44FE-AE8B-2469165B3BF6}" dt="2026-05-29T10:58:44.741" v="933"/>
        <pc:sldMkLst>
          <pc:docMk/>
          <pc:sldMk cId="2022308630" sldId="275"/>
        </pc:sldMkLst>
        <pc:spChg chg="mod">
          <ac:chgData name="Julie Thomas" userId="2af13b6d24d29b42" providerId="LiveId" clId="{88C2DB11-0E9A-44FE-AE8B-2469165B3BF6}" dt="2026-05-29T10:58:21.318" v="931"/>
          <ac:spMkLst>
            <pc:docMk/>
            <pc:sldMk cId="2022308630" sldId="275"/>
            <ac:spMk id="3" creationId="{4C6312ED-7B7F-EAB9-C528-06CE383597AF}"/>
          </ac:spMkLst>
        </pc:spChg>
      </pc:sldChg>
      <pc:sldChg chg="ord">
        <pc:chgData name="Julie Thomas" userId="2af13b6d24d29b42" providerId="LiveId" clId="{88C2DB11-0E9A-44FE-AE8B-2469165B3BF6}" dt="2026-05-29T10:58:49.338" v="935"/>
        <pc:sldMkLst>
          <pc:docMk/>
          <pc:sldMk cId="3858162242" sldId="522"/>
        </pc:sldMkLst>
      </pc:sldChg>
      <pc:sldChg chg="modSp mod ord">
        <pc:chgData name="Julie Thomas" userId="2af13b6d24d29b42" providerId="LiveId" clId="{88C2DB11-0E9A-44FE-AE8B-2469165B3BF6}" dt="2026-05-29T11:15:47.500" v="1597"/>
        <pc:sldMkLst>
          <pc:docMk/>
          <pc:sldMk cId="2395964704" sldId="523"/>
        </pc:sldMkLst>
        <pc:spChg chg="mod">
          <ac:chgData name="Julie Thomas" userId="2af13b6d24d29b42" providerId="LiveId" clId="{88C2DB11-0E9A-44FE-AE8B-2469165B3BF6}" dt="2026-05-29T11:15:13.994" v="1595" actId="20577"/>
          <ac:spMkLst>
            <pc:docMk/>
            <pc:sldMk cId="2395964704" sldId="523"/>
            <ac:spMk id="3" creationId="{9BA8EF0F-1CD8-29FA-380C-D64994737443}"/>
          </ac:spMkLst>
        </pc:spChg>
      </pc:sldChg>
      <pc:sldChg chg="addSp delSp modSp new mod">
        <pc:chgData name="Julie Thomas" userId="2af13b6d24d29b42" providerId="LiveId" clId="{88C2DB11-0E9A-44FE-AE8B-2469165B3BF6}" dt="2026-05-29T10:21:25.498" v="117" actId="2711"/>
        <pc:sldMkLst>
          <pc:docMk/>
          <pc:sldMk cId="1464649513" sldId="532"/>
        </pc:sldMkLst>
        <pc:spChg chg="mod">
          <ac:chgData name="Julie Thomas" userId="2af13b6d24d29b42" providerId="LiveId" clId="{88C2DB11-0E9A-44FE-AE8B-2469165B3BF6}" dt="2026-05-29T10:21:25.498" v="117" actId="2711"/>
          <ac:spMkLst>
            <pc:docMk/>
            <pc:sldMk cId="1464649513" sldId="532"/>
            <ac:spMk id="2" creationId="{C8AC800E-6ED1-A1A1-3360-B80550E18626}"/>
          </ac:spMkLst>
        </pc:spChg>
        <pc:spChg chg="del">
          <ac:chgData name="Julie Thomas" userId="2af13b6d24d29b42" providerId="LiveId" clId="{88C2DB11-0E9A-44FE-AE8B-2469165B3BF6}" dt="2026-05-29T10:21:14.643" v="115" actId="931"/>
          <ac:spMkLst>
            <pc:docMk/>
            <pc:sldMk cId="1464649513" sldId="532"/>
            <ac:spMk id="3" creationId="{9D66128C-6A3A-1A8F-8F5C-CA373C35B3BB}"/>
          </ac:spMkLst>
        </pc:spChg>
        <pc:picChg chg="add mod">
          <ac:chgData name="Julie Thomas" userId="2af13b6d24d29b42" providerId="LiveId" clId="{88C2DB11-0E9A-44FE-AE8B-2469165B3BF6}" dt="2026-05-29T10:21:19.173" v="116" actId="26606"/>
          <ac:picMkLst>
            <pc:docMk/>
            <pc:sldMk cId="1464649513" sldId="532"/>
            <ac:picMk id="5" creationId="{B8B85FF5-FDCB-B1CA-61B9-D54B387326E3}"/>
          </ac:picMkLst>
        </pc:picChg>
      </pc:sldChg>
      <pc:sldChg chg="modSp new mod">
        <pc:chgData name="Julie Thomas" userId="2af13b6d24d29b42" providerId="LiveId" clId="{88C2DB11-0E9A-44FE-AE8B-2469165B3BF6}" dt="2026-05-29T10:25:00.858" v="278" actId="27636"/>
        <pc:sldMkLst>
          <pc:docMk/>
          <pc:sldMk cId="2034829921" sldId="533"/>
        </pc:sldMkLst>
        <pc:spChg chg="mod">
          <ac:chgData name="Julie Thomas" userId="2af13b6d24d29b42" providerId="LiveId" clId="{88C2DB11-0E9A-44FE-AE8B-2469165B3BF6}" dt="2026-05-29T10:24:47.899" v="274" actId="1076"/>
          <ac:spMkLst>
            <pc:docMk/>
            <pc:sldMk cId="2034829921" sldId="533"/>
            <ac:spMk id="2" creationId="{15BEE93A-3703-6E4C-1E32-BC98809463DB}"/>
          </ac:spMkLst>
        </pc:spChg>
        <pc:spChg chg="mod">
          <ac:chgData name="Julie Thomas" userId="2af13b6d24d29b42" providerId="LiveId" clId="{88C2DB11-0E9A-44FE-AE8B-2469165B3BF6}" dt="2026-05-29T10:25:00.858" v="278" actId="27636"/>
          <ac:spMkLst>
            <pc:docMk/>
            <pc:sldMk cId="2034829921" sldId="533"/>
            <ac:spMk id="3" creationId="{F81A7BC8-7421-2A71-9BFD-5A10F1AD0CDC}"/>
          </ac:spMkLst>
        </pc:spChg>
      </pc:sldChg>
      <pc:sldChg chg="delSp modSp new mod">
        <pc:chgData name="Julie Thomas" userId="2af13b6d24d29b42" providerId="LiveId" clId="{88C2DB11-0E9A-44FE-AE8B-2469165B3BF6}" dt="2026-05-29T11:16:30.141" v="1598" actId="478"/>
        <pc:sldMkLst>
          <pc:docMk/>
          <pc:sldMk cId="3648254748" sldId="534"/>
        </pc:sldMkLst>
        <pc:spChg chg="del">
          <ac:chgData name="Julie Thomas" userId="2af13b6d24d29b42" providerId="LiveId" clId="{88C2DB11-0E9A-44FE-AE8B-2469165B3BF6}" dt="2026-05-29T11:16:30.141" v="1598" actId="478"/>
          <ac:spMkLst>
            <pc:docMk/>
            <pc:sldMk cId="3648254748" sldId="534"/>
            <ac:spMk id="2" creationId="{DDDDFD8A-50F4-6FA2-9083-2861EA689783}"/>
          </ac:spMkLst>
        </pc:spChg>
        <pc:spChg chg="mod">
          <ac:chgData name="Julie Thomas" userId="2af13b6d24d29b42" providerId="LiveId" clId="{88C2DB11-0E9A-44FE-AE8B-2469165B3BF6}" dt="2026-05-29T10:26:02.027" v="283" actId="255"/>
          <ac:spMkLst>
            <pc:docMk/>
            <pc:sldMk cId="3648254748" sldId="534"/>
            <ac:spMk id="3" creationId="{DDFE0B20-7519-8B19-1C48-2B74C5691C70}"/>
          </ac:spMkLst>
        </pc:spChg>
      </pc:sldChg>
      <pc:sldChg chg="modSp new mod">
        <pc:chgData name="Julie Thomas" userId="2af13b6d24d29b42" providerId="LiveId" clId="{88C2DB11-0E9A-44FE-AE8B-2469165B3BF6}" dt="2026-05-29T10:28:54.972" v="404" actId="20577"/>
        <pc:sldMkLst>
          <pc:docMk/>
          <pc:sldMk cId="3142952561" sldId="535"/>
        </pc:sldMkLst>
        <pc:spChg chg="mod">
          <ac:chgData name="Julie Thomas" userId="2af13b6d24d29b42" providerId="LiveId" clId="{88C2DB11-0E9A-44FE-AE8B-2469165B3BF6}" dt="2026-05-29T10:27:15.122" v="291" actId="113"/>
          <ac:spMkLst>
            <pc:docMk/>
            <pc:sldMk cId="3142952561" sldId="535"/>
            <ac:spMk id="2" creationId="{333485EB-18A9-4686-60C7-B8EDA70B2505}"/>
          </ac:spMkLst>
        </pc:spChg>
        <pc:spChg chg="mod">
          <ac:chgData name="Julie Thomas" userId="2af13b6d24d29b42" providerId="LiveId" clId="{88C2DB11-0E9A-44FE-AE8B-2469165B3BF6}" dt="2026-05-29T10:28:54.972" v="404" actId="20577"/>
          <ac:spMkLst>
            <pc:docMk/>
            <pc:sldMk cId="3142952561" sldId="535"/>
            <ac:spMk id="3" creationId="{C69A196F-37B6-0A92-6F97-44EB82FB213E}"/>
          </ac:spMkLst>
        </pc:spChg>
      </pc:sldChg>
      <pc:sldChg chg="modSp new mod ord">
        <pc:chgData name="Julie Thomas" userId="2af13b6d24d29b42" providerId="LiveId" clId="{88C2DB11-0E9A-44FE-AE8B-2469165B3BF6}" dt="2026-05-29T11:05:47.049" v="1006"/>
        <pc:sldMkLst>
          <pc:docMk/>
          <pc:sldMk cId="2937510837" sldId="536"/>
        </pc:sldMkLst>
        <pc:spChg chg="mod">
          <ac:chgData name="Julie Thomas" userId="2af13b6d24d29b42" providerId="LiveId" clId="{88C2DB11-0E9A-44FE-AE8B-2469165B3BF6}" dt="2026-05-29T10:29:36.449" v="408" actId="2711"/>
          <ac:spMkLst>
            <pc:docMk/>
            <pc:sldMk cId="2937510837" sldId="536"/>
            <ac:spMk id="2" creationId="{AA9186E4-C0FD-EAB8-7290-A6280972C50C}"/>
          </ac:spMkLst>
        </pc:spChg>
        <pc:spChg chg="mod">
          <ac:chgData name="Julie Thomas" userId="2af13b6d24d29b42" providerId="LiveId" clId="{88C2DB11-0E9A-44FE-AE8B-2469165B3BF6}" dt="2026-05-29T10:30:35.350" v="486" actId="20577"/>
          <ac:spMkLst>
            <pc:docMk/>
            <pc:sldMk cId="2937510837" sldId="536"/>
            <ac:spMk id="3" creationId="{E13001F5-77E7-DDDA-1A99-DEDB2029CB8D}"/>
          </ac:spMkLst>
        </pc:spChg>
      </pc:sldChg>
      <pc:sldChg chg="modSp new mod">
        <pc:chgData name="Julie Thomas" userId="2af13b6d24d29b42" providerId="LiveId" clId="{88C2DB11-0E9A-44FE-AE8B-2469165B3BF6}" dt="2026-05-29T10:32:50.881" v="553" actId="5793"/>
        <pc:sldMkLst>
          <pc:docMk/>
          <pc:sldMk cId="1770640358" sldId="537"/>
        </pc:sldMkLst>
        <pc:spChg chg="mod">
          <ac:chgData name="Julie Thomas" userId="2af13b6d24d29b42" providerId="LiveId" clId="{88C2DB11-0E9A-44FE-AE8B-2469165B3BF6}" dt="2026-05-29T10:31:08.123" v="490" actId="113"/>
          <ac:spMkLst>
            <pc:docMk/>
            <pc:sldMk cId="1770640358" sldId="537"/>
            <ac:spMk id="2" creationId="{4CE2ACED-868C-22E1-F965-0B278305CD4F}"/>
          </ac:spMkLst>
        </pc:spChg>
        <pc:spChg chg="mod">
          <ac:chgData name="Julie Thomas" userId="2af13b6d24d29b42" providerId="LiveId" clId="{88C2DB11-0E9A-44FE-AE8B-2469165B3BF6}" dt="2026-05-29T10:32:50.881" v="553" actId="5793"/>
          <ac:spMkLst>
            <pc:docMk/>
            <pc:sldMk cId="1770640358" sldId="537"/>
            <ac:spMk id="3" creationId="{146447AD-7C74-FE6A-2948-C5E9469742F7}"/>
          </ac:spMkLst>
        </pc:spChg>
      </pc:sldChg>
      <pc:sldChg chg="addSp modSp new mod">
        <pc:chgData name="Julie Thomas" userId="2af13b6d24d29b42" providerId="LiveId" clId="{88C2DB11-0E9A-44FE-AE8B-2469165B3BF6}" dt="2026-05-29T10:57:24.553" v="926" actId="1076"/>
        <pc:sldMkLst>
          <pc:docMk/>
          <pc:sldMk cId="1973506785" sldId="538"/>
        </pc:sldMkLst>
        <pc:spChg chg="mod">
          <ac:chgData name="Julie Thomas" userId="2af13b6d24d29b42" providerId="LiveId" clId="{88C2DB11-0E9A-44FE-AE8B-2469165B3BF6}" dt="2026-05-29T10:34:13.563" v="598" actId="255"/>
          <ac:spMkLst>
            <pc:docMk/>
            <pc:sldMk cId="1973506785" sldId="538"/>
            <ac:spMk id="2" creationId="{91276626-BE2E-2C65-60B9-8305EEAA7F37}"/>
          </ac:spMkLst>
        </pc:spChg>
        <pc:spChg chg="mod">
          <ac:chgData name="Julie Thomas" userId="2af13b6d24d29b42" providerId="LiveId" clId="{88C2DB11-0E9A-44FE-AE8B-2469165B3BF6}" dt="2026-05-29T10:57:24.553" v="926" actId="1076"/>
          <ac:spMkLst>
            <pc:docMk/>
            <pc:sldMk cId="1973506785" sldId="538"/>
            <ac:spMk id="3" creationId="{751C8E3C-AB0B-480C-5D90-8BE2D3D026F0}"/>
          </ac:spMkLst>
        </pc:spChg>
        <pc:picChg chg="add mod">
          <ac:chgData name="Julie Thomas" userId="2af13b6d24d29b42" providerId="LiveId" clId="{88C2DB11-0E9A-44FE-AE8B-2469165B3BF6}" dt="2026-05-29T10:35:55.649" v="630" actId="1076"/>
          <ac:picMkLst>
            <pc:docMk/>
            <pc:sldMk cId="1973506785" sldId="538"/>
            <ac:picMk id="5" creationId="{4E94AF31-C94E-1383-E6FC-7F2D6E2EC327}"/>
          </ac:picMkLst>
        </pc:picChg>
      </pc:sldChg>
      <pc:sldChg chg="modSp new mod">
        <pc:chgData name="Julie Thomas" userId="2af13b6d24d29b42" providerId="LiveId" clId="{88C2DB11-0E9A-44FE-AE8B-2469165B3BF6}" dt="2026-05-29T10:57:40.879" v="927" actId="20577"/>
        <pc:sldMkLst>
          <pc:docMk/>
          <pc:sldMk cId="2162488471" sldId="539"/>
        </pc:sldMkLst>
        <pc:spChg chg="mod">
          <ac:chgData name="Julie Thomas" userId="2af13b6d24d29b42" providerId="LiveId" clId="{88C2DB11-0E9A-44FE-AE8B-2469165B3BF6}" dt="2026-05-29T10:37:30.170" v="673" actId="113"/>
          <ac:spMkLst>
            <pc:docMk/>
            <pc:sldMk cId="2162488471" sldId="539"/>
            <ac:spMk id="2" creationId="{B38C3D9E-267A-14FC-1430-C1B3A8C721B2}"/>
          </ac:spMkLst>
        </pc:spChg>
        <pc:spChg chg="mod">
          <ac:chgData name="Julie Thomas" userId="2af13b6d24d29b42" providerId="LiveId" clId="{88C2DB11-0E9A-44FE-AE8B-2469165B3BF6}" dt="2026-05-29T10:57:40.879" v="927" actId="20577"/>
          <ac:spMkLst>
            <pc:docMk/>
            <pc:sldMk cId="2162488471" sldId="539"/>
            <ac:spMk id="3" creationId="{5B27302C-CF2D-F441-25E6-78AE73A28123}"/>
          </ac:spMkLst>
        </pc:spChg>
      </pc:sldChg>
      <pc:sldChg chg="modSp new mod">
        <pc:chgData name="Julie Thomas" userId="2af13b6d24d29b42" providerId="LiveId" clId="{88C2DB11-0E9A-44FE-AE8B-2469165B3BF6}" dt="2026-05-29T11:18:23.651" v="1602" actId="20577"/>
        <pc:sldMkLst>
          <pc:docMk/>
          <pc:sldMk cId="2811958117" sldId="540"/>
        </pc:sldMkLst>
        <pc:spChg chg="mod">
          <ac:chgData name="Julie Thomas" userId="2af13b6d24d29b42" providerId="LiveId" clId="{88C2DB11-0E9A-44FE-AE8B-2469165B3BF6}" dt="2026-05-29T10:51:57.307" v="862" actId="14100"/>
          <ac:spMkLst>
            <pc:docMk/>
            <pc:sldMk cId="2811958117" sldId="540"/>
            <ac:spMk id="2" creationId="{0978F302-3BB1-96C9-334A-D3E6ADFE6D5B}"/>
          </ac:spMkLst>
        </pc:spChg>
        <pc:spChg chg="mod">
          <ac:chgData name="Julie Thomas" userId="2af13b6d24d29b42" providerId="LiveId" clId="{88C2DB11-0E9A-44FE-AE8B-2469165B3BF6}" dt="2026-05-29T11:18:23.651" v="1602" actId="20577"/>
          <ac:spMkLst>
            <pc:docMk/>
            <pc:sldMk cId="2811958117" sldId="540"/>
            <ac:spMk id="3" creationId="{438B40CC-5215-94F9-5FA2-F6CEEBCCB82D}"/>
          </ac:spMkLst>
        </pc:spChg>
      </pc:sldChg>
      <pc:sldChg chg="addSp delSp modSp new mod ord modAnim">
        <pc:chgData name="Julie Thomas" userId="2af13b6d24d29b42" providerId="LiveId" clId="{88C2DB11-0E9A-44FE-AE8B-2469165B3BF6}" dt="2026-05-29T10:56:26.750" v="921"/>
        <pc:sldMkLst>
          <pc:docMk/>
          <pc:sldMk cId="3921251267" sldId="541"/>
        </pc:sldMkLst>
        <pc:spChg chg="del">
          <ac:chgData name="Julie Thomas" userId="2af13b6d24d29b42" providerId="LiveId" clId="{88C2DB11-0E9A-44FE-AE8B-2469165B3BF6}" dt="2026-05-29T10:56:08.063" v="917" actId="478"/>
          <ac:spMkLst>
            <pc:docMk/>
            <pc:sldMk cId="3921251267" sldId="541"/>
            <ac:spMk id="2" creationId="{5BE0701C-0124-CCED-093F-08F54DBAE088}"/>
          </ac:spMkLst>
        </pc:spChg>
        <pc:spChg chg="del">
          <ac:chgData name="Julie Thomas" userId="2af13b6d24d29b42" providerId="LiveId" clId="{88C2DB11-0E9A-44FE-AE8B-2469165B3BF6}" dt="2026-05-29T10:55:54.419" v="916"/>
          <ac:spMkLst>
            <pc:docMk/>
            <pc:sldMk cId="3921251267" sldId="541"/>
            <ac:spMk id="3" creationId="{02F82EA7-91F8-C32D-0D9F-86B47AD4458E}"/>
          </ac:spMkLst>
        </pc:spChg>
        <pc:picChg chg="add mod">
          <ac:chgData name="Julie Thomas" userId="2af13b6d24d29b42" providerId="LiveId" clId="{88C2DB11-0E9A-44FE-AE8B-2469165B3BF6}" dt="2026-05-29T10:56:16.128" v="919" actId="1076"/>
          <ac:picMkLst>
            <pc:docMk/>
            <pc:sldMk cId="3921251267" sldId="541"/>
            <ac:picMk id="4" creationId="{293275A6-A59B-43F3-9FD8-FD13C3793979}"/>
          </ac:picMkLst>
        </pc:picChg>
      </pc:sldChg>
      <pc:sldChg chg="addSp delSp modSp new mod ord">
        <pc:chgData name="Julie Thomas" userId="2af13b6d24d29b42" providerId="LiveId" clId="{88C2DB11-0E9A-44FE-AE8B-2469165B3BF6}" dt="2026-05-29T11:03:08.932" v="997"/>
        <pc:sldMkLst>
          <pc:docMk/>
          <pc:sldMk cId="2127001830" sldId="542"/>
        </pc:sldMkLst>
        <pc:spChg chg="mod">
          <ac:chgData name="Julie Thomas" userId="2af13b6d24d29b42" providerId="LiveId" clId="{88C2DB11-0E9A-44FE-AE8B-2469165B3BF6}" dt="2026-05-29T11:02:56.874" v="995" actId="2711"/>
          <ac:spMkLst>
            <pc:docMk/>
            <pc:sldMk cId="2127001830" sldId="542"/>
            <ac:spMk id="2" creationId="{F08B1450-C128-1304-9804-87B9661B02E6}"/>
          </ac:spMkLst>
        </pc:spChg>
        <pc:spChg chg="del">
          <ac:chgData name="Julie Thomas" userId="2af13b6d24d29b42" providerId="LiveId" clId="{88C2DB11-0E9A-44FE-AE8B-2469165B3BF6}" dt="2026-05-29T11:02:32.540" v="937" actId="22"/>
          <ac:spMkLst>
            <pc:docMk/>
            <pc:sldMk cId="2127001830" sldId="542"/>
            <ac:spMk id="3" creationId="{D555319F-E7C1-19E1-86CB-332EC58A5B4B}"/>
          </ac:spMkLst>
        </pc:spChg>
        <pc:picChg chg="add mod ord">
          <ac:chgData name="Julie Thomas" userId="2af13b6d24d29b42" providerId="LiveId" clId="{88C2DB11-0E9A-44FE-AE8B-2469165B3BF6}" dt="2026-05-29T11:02:32.540" v="937" actId="22"/>
          <ac:picMkLst>
            <pc:docMk/>
            <pc:sldMk cId="2127001830" sldId="542"/>
            <ac:picMk id="5" creationId="{72C087C3-0286-5FC4-0AE2-1AE1EB381F44}"/>
          </ac:picMkLst>
        </pc:picChg>
      </pc:sldChg>
      <pc:sldChg chg="addSp delSp modSp new mod">
        <pc:chgData name="Julie Thomas" userId="2af13b6d24d29b42" providerId="LiveId" clId="{88C2DB11-0E9A-44FE-AE8B-2469165B3BF6}" dt="2026-05-29T11:05:38.856" v="1004" actId="1076"/>
        <pc:sldMkLst>
          <pc:docMk/>
          <pc:sldMk cId="1787254951" sldId="543"/>
        </pc:sldMkLst>
        <pc:spChg chg="del">
          <ac:chgData name="Julie Thomas" userId="2af13b6d24d29b42" providerId="LiveId" clId="{88C2DB11-0E9A-44FE-AE8B-2469165B3BF6}" dt="2026-05-29T11:05:17.277" v="1000" actId="478"/>
          <ac:spMkLst>
            <pc:docMk/>
            <pc:sldMk cId="1787254951" sldId="543"/>
            <ac:spMk id="2" creationId="{A9ADE3DC-C2AD-9897-BF64-46A925971EAC}"/>
          </ac:spMkLst>
        </pc:spChg>
        <pc:spChg chg="del">
          <ac:chgData name="Julie Thomas" userId="2af13b6d24d29b42" providerId="LiveId" clId="{88C2DB11-0E9A-44FE-AE8B-2469165B3BF6}" dt="2026-05-29T11:05:14.395" v="999" actId="22"/>
          <ac:spMkLst>
            <pc:docMk/>
            <pc:sldMk cId="1787254951" sldId="543"/>
            <ac:spMk id="3" creationId="{C4C21C01-777A-F7C5-9468-5DFE7429B0C4}"/>
          </ac:spMkLst>
        </pc:spChg>
        <pc:picChg chg="add mod ord">
          <ac:chgData name="Julie Thomas" userId="2af13b6d24d29b42" providerId="LiveId" clId="{88C2DB11-0E9A-44FE-AE8B-2469165B3BF6}" dt="2026-05-29T11:05:38.856" v="1004" actId="1076"/>
          <ac:picMkLst>
            <pc:docMk/>
            <pc:sldMk cId="1787254951" sldId="543"/>
            <ac:picMk id="5" creationId="{F411CD09-014E-F379-A724-88811C7EC1EE}"/>
          </ac:picMkLst>
        </pc:picChg>
      </pc:sldChg>
      <pc:sldChg chg="addSp delSp modSp new mod ord">
        <pc:chgData name="Julie Thomas" userId="2af13b6d24d29b42" providerId="LiveId" clId="{88C2DB11-0E9A-44FE-AE8B-2469165B3BF6}" dt="2026-05-29T11:17:27.598" v="1600"/>
        <pc:sldMkLst>
          <pc:docMk/>
          <pc:sldMk cId="1351588718" sldId="544"/>
        </pc:sldMkLst>
        <pc:spChg chg="del">
          <ac:chgData name="Julie Thomas" userId="2af13b6d24d29b42" providerId="LiveId" clId="{88C2DB11-0E9A-44FE-AE8B-2469165B3BF6}" dt="2026-05-29T11:06:36.128" v="1009" actId="478"/>
          <ac:spMkLst>
            <pc:docMk/>
            <pc:sldMk cId="1351588718" sldId="544"/>
            <ac:spMk id="2" creationId="{07FC1359-6CF2-8D7A-EE74-B152F04103D4}"/>
          </ac:spMkLst>
        </pc:spChg>
        <pc:spChg chg="del">
          <ac:chgData name="Julie Thomas" userId="2af13b6d24d29b42" providerId="LiveId" clId="{88C2DB11-0E9A-44FE-AE8B-2469165B3BF6}" dt="2026-05-29T11:06:32.419" v="1008" actId="22"/>
          <ac:spMkLst>
            <pc:docMk/>
            <pc:sldMk cId="1351588718" sldId="544"/>
            <ac:spMk id="3" creationId="{1F93E25E-CF90-84BA-4745-6F809563324B}"/>
          </ac:spMkLst>
        </pc:spChg>
        <pc:picChg chg="add mod ord">
          <ac:chgData name="Julie Thomas" userId="2af13b6d24d29b42" providerId="LiveId" clId="{88C2DB11-0E9A-44FE-AE8B-2469165B3BF6}" dt="2026-05-29T11:06:49.219" v="1012" actId="1076"/>
          <ac:picMkLst>
            <pc:docMk/>
            <pc:sldMk cId="1351588718" sldId="544"/>
            <ac:picMk id="5" creationId="{29E0CD41-D1BE-B906-758E-FCD357A87904}"/>
          </ac:picMkLst>
        </pc:picChg>
      </pc:sldChg>
      <pc:sldChg chg="addSp delSp modSp new mod ord modClrScheme chgLayout">
        <pc:chgData name="Julie Thomas" userId="2af13b6d24d29b42" providerId="LiveId" clId="{88C2DB11-0E9A-44FE-AE8B-2469165B3BF6}" dt="2026-05-29T11:11:21.573" v="1448"/>
        <pc:sldMkLst>
          <pc:docMk/>
          <pc:sldMk cId="486791152" sldId="545"/>
        </pc:sldMkLst>
        <pc:spChg chg="mod">
          <ac:chgData name="Julie Thomas" userId="2af13b6d24d29b42" providerId="LiveId" clId="{88C2DB11-0E9A-44FE-AE8B-2469165B3BF6}" dt="2026-05-29T11:10:57.902" v="1444" actId="2711"/>
          <ac:spMkLst>
            <pc:docMk/>
            <pc:sldMk cId="486791152" sldId="545"/>
            <ac:spMk id="2" creationId="{787331B5-7B81-D0A6-C548-31067FA952C7}"/>
          </ac:spMkLst>
        </pc:spChg>
        <pc:spChg chg="del mod">
          <ac:chgData name="Julie Thomas" userId="2af13b6d24d29b42" providerId="LiveId" clId="{88C2DB11-0E9A-44FE-AE8B-2469165B3BF6}" dt="2026-05-29T11:10:47.700" v="1443" actId="26606"/>
          <ac:spMkLst>
            <pc:docMk/>
            <pc:sldMk cId="486791152" sldId="545"/>
            <ac:spMk id="3" creationId="{C66ED572-6D67-E255-FFE1-E77605FF8790}"/>
          </ac:spMkLst>
        </pc:spChg>
        <pc:graphicFrameChg chg="add mod">
          <ac:chgData name="Julie Thomas" userId="2af13b6d24d29b42" providerId="LiveId" clId="{88C2DB11-0E9A-44FE-AE8B-2469165B3BF6}" dt="2026-05-29T11:10:47.700" v="1443" actId="26606"/>
          <ac:graphicFrameMkLst>
            <pc:docMk/>
            <pc:sldMk cId="486791152" sldId="545"/>
            <ac:graphicFrameMk id="5" creationId="{EAD926E2-DB46-11BC-D55E-6B376C18C553}"/>
          </ac:graphicFrameMkLst>
        </pc:graphicFrame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14B4D55-9701-4AE5-A010-A0BB206EDF86}" type="doc">
      <dgm:prSet loTypeId="urn:microsoft.com/office/officeart/2005/8/layout/vList2" loCatId="list" qsTypeId="urn:microsoft.com/office/officeart/2005/8/quickstyle/simple1" qsCatId="simple" csTypeId="urn:microsoft.com/office/officeart/2005/8/colors/accent2_2" csCatId="accent2"/>
      <dgm:spPr/>
      <dgm:t>
        <a:bodyPr/>
        <a:lstStyle/>
        <a:p>
          <a:endParaRPr lang="en-US"/>
        </a:p>
      </dgm:t>
    </dgm:pt>
    <dgm:pt modelId="{B40B41AF-155C-454B-8435-DFCCAEE8F6DA}">
      <dgm:prSet/>
      <dgm:spPr/>
      <dgm:t>
        <a:bodyPr/>
        <a:lstStyle/>
        <a:p>
          <a:r>
            <a:rPr lang="en-GB"/>
            <a:t>What issues might there be in the NHS that affect wellbeing? </a:t>
          </a:r>
          <a:endParaRPr lang="en-US"/>
        </a:p>
      </dgm:t>
    </dgm:pt>
    <dgm:pt modelId="{D23001B3-5F53-436E-AD05-04296353C8C4}" type="parTrans" cxnId="{329C953A-C8F7-40A7-AAC7-F7E5469638E9}">
      <dgm:prSet/>
      <dgm:spPr/>
      <dgm:t>
        <a:bodyPr/>
        <a:lstStyle/>
        <a:p>
          <a:endParaRPr lang="en-US"/>
        </a:p>
      </dgm:t>
    </dgm:pt>
    <dgm:pt modelId="{D0A65E56-37D4-44EF-B411-A76F67E31ACB}" type="sibTrans" cxnId="{329C953A-C8F7-40A7-AAC7-F7E5469638E9}">
      <dgm:prSet/>
      <dgm:spPr/>
      <dgm:t>
        <a:bodyPr/>
        <a:lstStyle/>
        <a:p>
          <a:endParaRPr lang="en-US"/>
        </a:p>
      </dgm:t>
    </dgm:pt>
    <dgm:pt modelId="{3C9185F1-3377-4AF0-9C84-BE2F33542450}">
      <dgm:prSet/>
      <dgm:spPr/>
      <dgm:t>
        <a:bodyPr/>
        <a:lstStyle/>
        <a:p>
          <a:r>
            <a:rPr lang="en-GB"/>
            <a:t>How might compassionate leadership help?</a:t>
          </a:r>
          <a:endParaRPr lang="en-US"/>
        </a:p>
      </dgm:t>
    </dgm:pt>
    <dgm:pt modelId="{16395501-DB5B-43CB-9212-D908F30B4D85}" type="parTrans" cxnId="{E2D5F8B5-7D11-43F8-804A-5EF60B7D596B}">
      <dgm:prSet/>
      <dgm:spPr/>
      <dgm:t>
        <a:bodyPr/>
        <a:lstStyle/>
        <a:p>
          <a:endParaRPr lang="en-US"/>
        </a:p>
      </dgm:t>
    </dgm:pt>
    <dgm:pt modelId="{8FAABD3A-9265-4C36-8570-D21A17A95A9F}" type="sibTrans" cxnId="{E2D5F8B5-7D11-43F8-804A-5EF60B7D596B}">
      <dgm:prSet/>
      <dgm:spPr/>
      <dgm:t>
        <a:bodyPr/>
        <a:lstStyle/>
        <a:p>
          <a:endParaRPr lang="en-US"/>
        </a:p>
      </dgm:t>
    </dgm:pt>
    <dgm:pt modelId="{884E62FC-D4D0-4107-A2F8-491C53F6FBAA}" type="pres">
      <dgm:prSet presAssocID="{E14B4D55-9701-4AE5-A010-A0BB206EDF86}" presName="linear" presStyleCnt="0">
        <dgm:presLayoutVars>
          <dgm:animLvl val="lvl"/>
          <dgm:resizeHandles val="exact"/>
        </dgm:presLayoutVars>
      </dgm:prSet>
      <dgm:spPr/>
    </dgm:pt>
    <dgm:pt modelId="{97034DCE-A968-4F2C-917D-3F6CB2514DB6}" type="pres">
      <dgm:prSet presAssocID="{B40B41AF-155C-454B-8435-DFCCAEE8F6DA}" presName="parentText" presStyleLbl="node1" presStyleIdx="0" presStyleCnt="2">
        <dgm:presLayoutVars>
          <dgm:chMax val="0"/>
          <dgm:bulletEnabled val="1"/>
        </dgm:presLayoutVars>
      </dgm:prSet>
      <dgm:spPr/>
    </dgm:pt>
    <dgm:pt modelId="{A1710C1F-27B9-4D73-B441-71644B348344}" type="pres">
      <dgm:prSet presAssocID="{D0A65E56-37D4-44EF-B411-A76F67E31ACB}" presName="spacer" presStyleCnt="0"/>
      <dgm:spPr/>
    </dgm:pt>
    <dgm:pt modelId="{808A7261-2F09-47CF-9BA1-C8B8B8D23C9F}" type="pres">
      <dgm:prSet presAssocID="{3C9185F1-3377-4AF0-9C84-BE2F33542450}" presName="parentText" presStyleLbl="node1" presStyleIdx="1" presStyleCnt="2">
        <dgm:presLayoutVars>
          <dgm:chMax val="0"/>
          <dgm:bulletEnabled val="1"/>
        </dgm:presLayoutVars>
      </dgm:prSet>
      <dgm:spPr/>
    </dgm:pt>
  </dgm:ptLst>
  <dgm:cxnLst>
    <dgm:cxn modelId="{329C953A-C8F7-40A7-AAC7-F7E5469638E9}" srcId="{E14B4D55-9701-4AE5-A010-A0BB206EDF86}" destId="{B40B41AF-155C-454B-8435-DFCCAEE8F6DA}" srcOrd="0" destOrd="0" parTransId="{D23001B3-5F53-436E-AD05-04296353C8C4}" sibTransId="{D0A65E56-37D4-44EF-B411-A76F67E31ACB}"/>
    <dgm:cxn modelId="{5A6DD03A-608B-4562-B8D4-A562A71B4E10}" type="presOf" srcId="{B40B41AF-155C-454B-8435-DFCCAEE8F6DA}" destId="{97034DCE-A968-4F2C-917D-3F6CB2514DB6}" srcOrd="0" destOrd="0" presId="urn:microsoft.com/office/officeart/2005/8/layout/vList2"/>
    <dgm:cxn modelId="{669A4E79-AA84-49DB-8FFD-E2229A9011AE}" type="presOf" srcId="{3C9185F1-3377-4AF0-9C84-BE2F33542450}" destId="{808A7261-2F09-47CF-9BA1-C8B8B8D23C9F}" srcOrd="0" destOrd="0" presId="urn:microsoft.com/office/officeart/2005/8/layout/vList2"/>
    <dgm:cxn modelId="{E2D5F8B5-7D11-43F8-804A-5EF60B7D596B}" srcId="{E14B4D55-9701-4AE5-A010-A0BB206EDF86}" destId="{3C9185F1-3377-4AF0-9C84-BE2F33542450}" srcOrd="1" destOrd="0" parTransId="{16395501-DB5B-43CB-9212-D908F30B4D85}" sibTransId="{8FAABD3A-9265-4C36-8570-D21A17A95A9F}"/>
    <dgm:cxn modelId="{2BC0F0D8-6727-4401-9F97-A8BA090E903E}" type="presOf" srcId="{E14B4D55-9701-4AE5-A010-A0BB206EDF86}" destId="{884E62FC-D4D0-4107-A2F8-491C53F6FBAA}" srcOrd="0" destOrd="0" presId="urn:microsoft.com/office/officeart/2005/8/layout/vList2"/>
    <dgm:cxn modelId="{252CF3FF-7BFA-49E2-8B1F-30B104E7A976}" type="presParOf" srcId="{884E62FC-D4D0-4107-A2F8-491C53F6FBAA}" destId="{97034DCE-A968-4F2C-917D-3F6CB2514DB6}" srcOrd="0" destOrd="0" presId="urn:microsoft.com/office/officeart/2005/8/layout/vList2"/>
    <dgm:cxn modelId="{CD42F3FF-5BA8-47F5-9388-D04D4FF5D265}" type="presParOf" srcId="{884E62FC-D4D0-4107-A2F8-491C53F6FBAA}" destId="{A1710C1F-27B9-4D73-B441-71644B348344}" srcOrd="1" destOrd="0" presId="urn:microsoft.com/office/officeart/2005/8/layout/vList2"/>
    <dgm:cxn modelId="{70E1FF3F-5894-4EA3-8477-5E91344240E8}" type="presParOf" srcId="{884E62FC-D4D0-4107-A2F8-491C53F6FBAA}" destId="{808A7261-2F09-47CF-9BA1-C8B8B8D23C9F}" srcOrd="2"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B62EB35-637B-47B1-94CF-6A42C24E7B35}" type="doc">
      <dgm:prSet loTypeId="urn:microsoft.com/office/officeart/2005/8/layout/hierarchy1" loCatId="hierarchy" qsTypeId="urn:microsoft.com/office/officeart/2005/8/quickstyle/simple2" qsCatId="simple" csTypeId="urn:microsoft.com/office/officeart/2005/8/colors/accent3_2" csCatId="accent3" phldr="1"/>
      <dgm:spPr/>
      <dgm:t>
        <a:bodyPr/>
        <a:lstStyle/>
        <a:p>
          <a:endParaRPr lang="en-US"/>
        </a:p>
      </dgm:t>
    </dgm:pt>
    <dgm:pt modelId="{C1341477-58DE-44F5-AEB0-F774913AA24F}">
      <dgm:prSet/>
      <dgm:spPr/>
      <dgm:t>
        <a:bodyPr/>
        <a:lstStyle/>
        <a:p>
          <a:r>
            <a:rPr lang="en-GB" dirty="0"/>
            <a:t>Autonomy and control over what you do</a:t>
          </a:r>
          <a:endParaRPr lang="en-US" dirty="0"/>
        </a:p>
      </dgm:t>
    </dgm:pt>
    <dgm:pt modelId="{10046FA1-A39B-4CDD-A5D6-3F59B58960B5}" type="parTrans" cxnId="{AB91A315-20F4-4556-90EE-F8E40D4F0C56}">
      <dgm:prSet/>
      <dgm:spPr/>
      <dgm:t>
        <a:bodyPr/>
        <a:lstStyle/>
        <a:p>
          <a:endParaRPr lang="en-US"/>
        </a:p>
      </dgm:t>
    </dgm:pt>
    <dgm:pt modelId="{CD9FEAD8-8F83-4CDC-B646-B9AC0DE6E879}" type="sibTrans" cxnId="{AB91A315-20F4-4556-90EE-F8E40D4F0C56}">
      <dgm:prSet/>
      <dgm:spPr/>
      <dgm:t>
        <a:bodyPr/>
        <a:lstStyle/>
        <a:p>
          <a:endParaRPr lang="en-US"/>
        </a:p>
      </dgm:t>
    </dgm:pt>
    <dgm:pt modelId="{7F7C540C-D810-46B4-A839-339D76BFCA2E}">
      <dgm:prSet/>
      <dgm:spPr/>
      <dgm:t>
        <a:bodyPr/>
        <a:lstStyle/>
        <a:p>
          <a:r>
            <a:rPr lang="en-GB"/>
            <a:t>Belonging (part of a team, feeling cared for)</a:t>
          </a:r>
          <a:endParaRPr lang="en-US"/>
        </a:p>
      </dgm:t>
    </dgm:pt>
    <dgm:pt modelId="{E0A1F761-92BE-4FE7-8FC4-A22C6A90BFEA}" type="parTrans" cxnId="{C9E97996-BB2C-4845-9AC5-FB8B2B5DF645}">
      <dgm:prSet/>
      <dgm:spPr/>
      <dgm:t>
        <a:bodyPr/>
        <a:lstStyle/>
        <a:p>
          <a:endParaRPr lang="en-US"/>
        </a:p>
      </dgm:t>
    </dgm:pt>
    <dgm:pt modelId="{545A5654-852B-42A4-96BF-C44959F49AC4}" type="sibTrans" cxnId="{C9E97996-BB2C-4845-9AC5-FB8B2B5DF645}">
      <dgm:prSet/>
      <dgm:spPr/>
      <dgm:t>
        <a:bodyPr/>
        <a:lstStyle/>
        <a:p>
          <a:endParaRPr lang="en-US"/>
        </a:p>
      </dgm:t>
    </dgm:pt>
    <dgm:pt modelId="{06C12ECD-FBCB-4895-A25F-318DE9FBB393}">
      <dgm:prSet/>
      <dgm:spPr/>
      <dgm:t>
        <a:bodyPr/>
        <a:lstStyle/>
        <a:p>
          <a:r>
            <a:rPr lang="en-GB"/>
            <a:t>Contribution (being able to do your job)</a:t>
          </a:r>
          <a:endParaRPr lang="en-US"/>
        </a:p>
      </dgm:t>
    </dgm:pt>
    <dgm:pt modelId="{6078D19E-1F2B-4D37-8974-8C90EBD1CEC1}" type="parTrans" cxnId="{1782F068-4DB3-4D44-B668-D15814AE17FA}">
      <dgm:prSet/>
      <dgm:spPr/>
      <dgm:t>
        <a:bodyPr/>
        <a:lstStyle/>
        <a:p>
          <a:endParaRPr lang="en-US"/>
        </a:p>
      </dgm:t>
    </dgm:pt>
    <dgm:pt modelId="{3FB21A44-B765-439B-B409-A00B6BEC3AC5}" type="sibTrans" cxnId="{1782F068-4DB3-4D44-B668-D15814AE17FA}">
      <dgm:prSet/>
      <dgm:spPr/>
      <dgm:t>
        <a:bodyPr/>
        <a:lstStyle/>
        <a:p>
          <a:endParaRPr lang="en-US"/>
        </a:p>
      </dgm:t>
    </dgm:pt>
    <dgm:pt modelId="{88F3D004-DC56-4C42-A82E-C94645C2B8FF}" type="pres">
      <dgm:prSet presAssocID="{7B62EB35-637B-47B1-94CF-6A42C24E7B35}" presName="hierChild1" presStyleCnt="0">
        <dgm:presLayoutVars>
          <dgm:chPref val="1"/>
          <dgm:dir/>
          <dgm:animOne val="branch"/>
          <dgm:animLvl val="lvl"/>
          <dgm:resizeHandles/>
        </dgm:presLayoutVars>
      </dgm:prSet>
      <dgm:spPr/>
    </dgm:pt>
    <dgm:pt modelId="{20FABE54-A895-4149-BF6D-E122A6719A33}" type="pres">
      <dgm:prSet presAssocID="{C1341477-58DE-44F5-AEB0-F774913AA24F}" presName="hierRoot1" presStyleCnt="0"/>
      <dgm:spPr/>
    </dgm:pt>
    <dgm:pt modelId="{9B077FDE-9F28-40A8-80A6-B1D43916A6FB}" type="pres">
      <dgm:prSet presAssocID="{C1341477-58DE-44F5-AEB0-F774913AA24F}" presName="composite" presStyleCnt="0"/>
      <dgm:spPr/>
    </dgm:pt>
    <dgm:pt modelId="{8AB643B1-A397-4C6A-A0C6-25F9CD1D7E64}" type="pres">
      <dgm:prSet presAssocID="{C1341477-58DE-44F5-AEB0-F774913AA24F}" presName="background" presStyleLbl="node0" presStyleIdx="0" presStyleCnt="3"/>
      <dgm:spPr/>
    </dgm:pt>
    <dgm:pt modelId="{5AA66914-C24A-49F8-8820-43C0336A18EA}" type="pres">
      <dgm:prSet presAssocID="{C1341477-58DE-44F5-AEB0-F774913AA24F}" presName="text" presStyleLbl="fgAcc0" presStyleIdx="0" presStyleCnt="3">
        <dgm:presLayoutVars>
          <dgm:chPref val="3"/>
        </dgm:presLayoutVars>
      </dgm:prSet>
      <dgm:spPr/>
    </dgm:pt>
    <dgm:pt modelId="{A00FC160-AE31-46BA-B32C-234EC3B45A4E}" type="pres">
      <dgm:prSet presAssocID="{C1341477-58DE-44F5-AEB0-F774913AA24F}" presName="hierChild2" presStyleCnt="0"/>
      <dgm:spPr/>
    </dgm:pt>
    <dgm:pt modelId="{96770198-FEA0-48A0-8856-53E0FEC3AD15}" type="pres">
      <dgm:prSet presAssocID="{7F7C540C-D810-46B4-A839-339D76BFCA2E}" presName="hierRoot1" presStyleCnt="0"/>
      <dgm:spPr/>
    </dgm:pt>
    <dgm:pt modelId="{AFFB6F66-F2BB-4651-9A59-0B71ED2C48FF}" type="pres">
      <dgm:prSet presAssocID="{7F7C540C-D810-46B4-A839-339D76BFCA2E}" presName="composite" presStyleCnt="0"/>
      <dgm:spPr/>
    </dgm:pt>
    <dgm:pt modelId="{570D4CED-A905-494F-A435-D7876213896D}" type="pres">
      <dgm:prSet presAssocID="{7F7C540C-D810-46B4-A839-339D76BFCA2E}" presName="background" presStyleLbl="node0" presStyleIdx="1" presStyleCnt="3"/>
      <dgm:spPr/>
    </dgm:pt>
    <dgm:pt modelId="{184AF2AE-9FA5-4CBC-9C42-BE1CB3A40E96}" type="pres">
      <dgm:prSet presAssocID="{7F7C540C-D810-46B4-A839-339D76BFCA2E}" presName="text" presStyleLbl="fgAcc0" presStyleIdx="1" presStyleCnt="3">
        <dgm:presLayoutVars>
          <dgm:chPref val="3"/>
        </dgm:presLayoutVars>
      </dgm:prSet>
      <dgm:spPr/>
    </dgm:pt>
    <dgm:pt modelId="{62326294-A368-43C7-AA98-A6DBEAEEF04D}" type="pres">
      <dgm:prSet presAssocID="{7F7C540C-D810-46B4-A839-339D76BFCA2E}" presName="hierChild2" presStyleCnt="0"/>
      <dgm:spPr/>
    </dgm:pt>
    <dgm:pt modelId="{770C3230-49A2-4259-8176-BE7272026BBF}" type="pres">
      <dgm:prSet presAssocID="{06C12ECD-FBCB-4895-A25F-318DE9FBB393}" presName="hierRoot1" presStyleCnt="0"/>
      <dgm:spPr/>
    </dgm:pt>
    <dgm:pt modelId="{28AEB071-8ED9-4488-9667-F9699A0CDCB6}" type="pres">
      <dgm:prSet presAssocID="{06C12ECD-FBCB-4895-A25F-318DE9FBB393}" presName="composite" presStyleCnt="0"/>
      <dgm:spPr/>
    </dgm:pt>
    <dgm:pt modelId="{E26BAF57-218E-4475-A5A2-8A40BD53A221}" type="pres">
      <dgm:prSet presAssocID="{06C12ECD-FBCB-4895-A25F-318DE9FBB393}" presName="background" presStyleLbl="node0" presStyleIdx="2" presStyleCnt="3"/>
      <dgm:spPr/>
    </dgm:pt>
    <dgm:pt modelId="{BB11CD2F-7A36-4472-87FC-19146367AA0F}" type="pres">
      <dgm:prSet presAssocID="{06C12ECD-FBCB-4895-A25F-318DE9FBB393}" presName="text" presStyleLbl="fgAcc0" presStyleIdx="2" presStyleCnt="3">
        <dgm:presLayoutVars>
          <dgm:chPref val="3"/>
        </dgm:presLayoutVars>
      </dgm:prSet>
      <dgm:spPr/>
    </dgm:pt>
    <dgm:pt modelId="{FBA713D1-2192-4B23-880D-5C0BDE01D04D}" type="pres">
      <dgm:prSet presAssocID="{06C12ECD-FBCB-4895-A25F-318DE9FBB393}" presName="hierChild2" presStyleCnt="0"/>
      <dgm:spPr/>
    </dgm:pt>
  </dgm:ptLst>
  <dgm:cxnLst>
    <dgm:cxn modelId="{64E1CF02-8C22-4E08-A2B0-1464EC0C5D67}" type="presOf" srcId="{7F7C540C-D810-46B4-A839-339D76BFCA2E}" destId="{184AF2AE-9FA5-4CBC-9C42-BE1CB3A40E96}" srcOrd="0" destOrd="0" presId="urn:microsoft.com/office/officeart/2005/8/layout/hierarchy1"/>
    <dgm:cxn modelId="{AB91A315-20F4-4556-90EE-F8E40D4F0C56}" srcId="{7B62EB35-637B-47B1-94CF-6A42C24E7B35}" destId="{C1341477-58DE-44F5-AEB0-F774913AA24F}" srcOrd="0" destOrd="0" parTransId="{10046FA1-A39B-4CDD-A5D6-3F59B58960B5}" sibTransId="{CD9FEAD8-8F83-4CDC-B646-B9AC0DE6E879}"/>
    <dgm:cxn modelId="{1782F068-4DB3-4D44-B668-D15814AE17FA}" srcId="{7B62EB35-637B-47B1-94CF-6A42C24E7B35}" destId="{06C12ECD-FBCB-4895-A25F-318DE9FBB393}" srcOrd="2" destOrd="0" parTransId="{6078D19E-1F2B-4D37-8974-8C90EBD1CEC1}" sibTransId="{3FB21A44-B765-439B-B409-A00B6BEC3AC5}"/>
    <dgm:cxn modelId="{10B30D73-55CC-4C85-8FFA-6363CDB1F50C}" type="presOf" srcId="{7B62EB35-637B-47B1-94CF-6A42C24E7B35}" destId="{88F3D004-DC56-4C42-A82E-C94645C2B8FF}" srcOrd="0" destOrd="0" presId="urn:microsoft.com/office/officeart/2005/8/layout/hierarchy1"/>
    <dgm:cxn modelId="{C9E97996-BB2C-4845-9AC5-FB8B2B5DF645}" srcId="{7B62EB35-637B-47B1-94CF-6A42C24E7B35}" destId="{7F7C540C-D810-46B4-A839-339D76BFCA2E}" srcOrd="1" destOrd="0" parTransId="{E0A1F761-92BE-4FE7-8FC4-A22C6A90BFEA}" sibTransId="{545A5654-852B-42A4-96BF-C44959F49AC4}"/>
    <dgm:cxn modelId="{68AAC3D0-A151-4B68-8D5D-56E004D92727}" type="presOf" srcId="{C1341477-58DE-44F5-AEB0-F774913AA24F}" destId="{5AA66914-C24A-49F8-8820-43C0336A18EA}" srcOrd="0" destOrd="0" presId="urn:microsoft.com/office/officeart/2005/8/layout/hierarchy1"/>
    <dgm:cxn modelId="{18508DD2-1B7A-4BF0-9C81-4558B4A3F42B}" type="presOf" srcId="{06C12ECD-FBCB-4895-A25F-318DE9FBB393}" destId="{BB11CD2F-7A36-4472-87FC-19146367AA0F}" srcOrd="0" destOrd="0" presId="urn:microsoft.com/office/officeart/2005/8/layout/hierarchy1"/>
    <dgm:cxn modelId="{77716379-17D7-4D03-B64A-693C28A592C7}" type="presParOf" srcId="{88F3D004-DC56-4C42-A82E-C94645C2B8FF}" destId="{20FABE54-A895-4149-BF6D-E122A6719A33}" srcOrd="0" destOrd="0" presId="urn:microsoft.com/office/officeart/2005/8/layout/hierarchy1"/>
    <dgm:cxn modelId="{CA90D397-9B68-4C0A-9F7B-28D86E049D1E}" type="presParOf" srcId="{20FABE54-A895-4149-BF6D-E122A6719A33}" destId="{9B077FDE-9F28-40A8-80A6-B1D43916A6FB}" srcOrd="0" destOrd="0" presId="urn:microsoft.com/office/officeart/2005/8/layout/hierarchy1"/>
    <dgm:cxn modelId="{1256AA70-11C6-460A-BD0B-48F301880785}" type="presParOf" srcId="{9B077FDE-9F28-40A8-80A6-B1D43916A6FB}" destId="{8AB643B1-A397-4C6A-A0C6-25F9CD1D7E64}" srcOrd="0" destOrd="0" presId="urn:microsoft.com/office/officeart/2005/8/layout/hierarchy1"/>
    <dgm:cxn modelId="{2A8B80B7-E7E1-4432-91B1-AF515C3AA9E2}" type="presParOf" srcId="{9B077FDE-9F28-40A8-80A6-B1D43916A6FB}" destId="{5AA66914-C24A-49F8-8820-43C0336A18EA}" srcOrd="1" destOrd="0" presId="urn:microsoft.com/office/officeart/2005/8/layout/hierarchy1"/>
    <dgm:cxn modelId="{FB9A479A-B70B-4398-9A64-FBC0B4237465}" type="presParOf" srcId="{20FABE54-A895-4149-BF6D-E122A6719A33}" destId="{A00FC160-AE31-46BA-B32C-234EC3B45A4E}" srcOrd="1" destOrd="0" presId="urn:microsoft.com/office/officeart/2005/8/layout/hierarchy1"/>
    <dgm:cxn modelId="{53D1F3C4-494B-4A88-85D6-B6B97B2DDF26}" type="presParOf" srcId="{88F3D004-DC56-4C42-A82E-C94645C2B8FF}" destId="{96770198-FEA0-48A0-8856-53E0FEC3AD15}" srcOrd="1" destOrd="0" presId="urn:microsoft.com/office/officeart/2005/8/layout/hierarchy1"/>
    <dgm:cxn modelId="{13D2DACA-0026-45B9-BB44-18D521FF707B}" type="presParOf" srcId="{96770198-FEA0-48A0-8856-53E0FEC3AD15}" destId="{AFFB6F66-F2BB-4651-9A59-0B71ED2C48FF}" srcOrd="0" destOrd="0" presId="urn:microsoft.com/office/officeart/2005/8/layout/hierarchy1"/>
    <dgm:cxn modelId="{A337D9EB-1F4D-4401-A537-F3A5DB5D72AB}" type="presParOf" srcId="{AFFB6F66-F2BB-4651-9A59-0B71ED2C48FF}" destId="{570D4CED-A905-494F-A435-D7876213896D}" srcOrd="0" destOrd="0" presId="urn:microsoft.com/office/officeart/2005/8/layout/hierarchy1"/>
    <dgm:cxn modelId="{20C11F2C-3FCE-4623-AEA9-E5226DF5B336}" type="presParOf" srcId="{AFFB6F66-F2BB-4651-9A59-0B71ED2C48FF}" destId="{184AF2AE-9FA5-4CBC-9C42-BE1CB3A40E96}" srcOrd="1" destOrd="0" presId="urn:microsoft.com/office/officeart/2005/8/layout/hierarchy1"/>
    <dgm:cxn modelId="{1C398890-959C-4F8B-9105-67520E7EB912}" type="presParOf" srcId="{96770198-FEA0-48A0-8856-53E0FEC3AD15}" destId="{62326294-A368-43C7-AA98-A6DBEAEEF04D}" srcOrd="1" destOrd="0" presId="urn:microsoft.com/office/officeart/2005/8/layout/hierarchy1"/>
    <dgm:cxn modelId="{2446B581-82E0-4401-A231-F772EE7E3810}" type="presParOf" srcId="{88F3D004-DC56-4C42-A82E-C94645C2B8FF}" destId="{770C3230-49A2-4259-8176-BE7272026BBF}" srcOrd="2" destOrd="0" presId="urn:microsoft.com/office/officeart/2005/8/layout/hierarchy1"/>
    <dgm:cxn modelId="{F1BA7EA5-3A70-4FE0-8053-F9AB096E1646}" type="presParOf" srcId="{770C3230-49A2-4259-8176-BE7272026BBF}" destId="{28AEB071-8ED9-4488-9667-F9699A0CDCB6}" srcOrd="0" destOrd="0" presId="urn:microsoft.com/office/officeart/2005/8/layout/hierarchy1"/>
    <dgm:cxn modelId="{DBB1739C-FCF1-4056-A364-3125D434D26F}" type="presParOf" srcId="{28AEB071-8ED9-4488-9667-F9699A0CDCB6}" destId="{E26BAF57-218E-4475-A5A2-8A40BD53A221}" srcOrd="0" destOrd="0" presId="urn:microsoft.com/office/officeart/2005/8/layout/hierarchy1"/>
    <dgm:cxn modelId="{B2AE1260-E10C-450A-A6AB-5DC833A582D7}" type="presParOf" srcId="{28AEB071-8ED9-4488-9667-F9699A0CDCB6}" destId="{BB11CD2F-7A36-4472-87FC-19146367AA0F}" srcOrd="1" destOrd="0" presId="urn:microsoft.com/office/officeart/2005/8/layout/hierarchy1"/>
    <dgm:cxn modelId="{FAA18A3C-63E9-4508-A263-0498BFBD4BEF}" type="presParOf" srcId="{770C3230-49A2-4259-8176-BE7272026BBF}" destId="{FBA713D1-2192-4B23-880D-5C0BDE01D04D}"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22675B8-667D-431C-AA2A-B6D0714E88E5}" type="doc">
      <dgm:prSet loTypeId="urn:microsoft.com/office/officeart/2005/8/layout/vList2" loCatId="list" qsTypeId="urn:microsoft.com/office/officeart/2005/8/quickstyle/simple2" qsCatId="simple" csTypeId="urn:microsoft.com/office/officeart/2005/8/colors/accent1_2" csCatId="accent1"/>
      <dgm:spPr/>
      <dgm:t>
        <a:bodyPr/>
        <a:lstStyle/>
        <a:p>
          <a:endParaRPr lang="en-US"/>
        </a:p>
      </dgm:t>
    </dgm:pt>
    <dgm:pt modelId="{39DF7BF4-EBC6-4CF1-959C-D6D4FE153D2A}">
      <dgm:prSet/>
      <dgm:spPr/>
      <dgm:t>
        <a:bodyPr/>
        <a:lstStyle/>
        <a:p>
          <a:r>
            <a:rPr lang="en-GB"/>
            <a:t>Scissors and paper – scissors wins</a:t>
          </a:r>
          <a:endParaRPr lang="en-US"/>
        </a:p>
      </dgm:t>
    </dgm:pt>
    <dgm:pt modelId="{A5AD2EA5-C62A-48D2-A19E-1BA153DED71A}" type="parTrans" cxnId="{41B4B84C-35E7-4551-80F2-949DA124873B}">
      <dgm:prSet/>
      <dgm:spPr/>
      <dgm:t>
        <a:bodyPr/>
        <a:lstStyle/>
        <a:p>
          <a:endParaRPr lang="en-US"/>
        </a:p>
      </dgm:t>
    </dgm:pt>
    <dgm:pt modelId="{1D4E617B-4F84-4326-B5F2-A9797E1038EA}" type="sibTrans" cxnId="{41B4B84C-35E7-4551-80F2-949DA124873B}">
      <dgm:prSet/>
      <dgm:spPr/>
      <dgm:t>
        <a:bodyPr/>
        <a:lstStyle/>
        <a:p>
          <a:endParaRPr lang="en-US"/>
        </a:p>
      </dgm:t>
    </dgm:pt>
    <dgm:pt modelId="{2759E5C4-CBC3-42B8-A32B-DE305CA59E62}">
      <dgm:prSet/>
      <dgm:spPr/>
      <dgm:t>
        <a:bodyPr/>
        <a:lstStyle/>
        <a:p>
          <a:r>
            <a:rPr lang="en-GB"/>
            <a:t>Scissors and rock – rock wins</a:t>
          </a:r>
          <a:endParaRPr lang="en-US"/>
        </a:p>
      </dgm:t>
    </dgm:pt>
    <dgm:pt modelId="{A6E37B1D-536D-4013-97AC-E561746A1FF6}" type="parTrans" cxnId="{C452C5D0-2EF7-4F44-BB1A-9D5498E82133}">
      <dgm:prSet/>
      <dgm:spPr/>
      <dgm:t>
        <a:bodyPr/>
        <a:lstStyle/>
        <a:p>
          <a:endParaRPr lang="en-US"/>
        </a:p>
      </dgm:t>
    </dgm:pt>
    <dgm:pt modelId="{7A9949B4-41B2-4888-9191-86D14DAE1B52}" type="sibTrans" cxnId="{C452C5D0-2EF7-4F44-BB1A-9D5498E82133}">
      <dgm:prSet/>
      <dgm:spPr/>
      <dgm:t>
        <a:bodyPr/>
        <a:lstStyle/>
        <a:p>
          <a:endParaRPr lang="en-US"/>
        </a:p>
      </dgm:t>
    </dgm:pt>
    <dgm:pt modelId="{4C7462BA-343C-47A2-A1B9-317FDBE29B23}">
      <dgm:prSet/>
      <dgm:spPr/>
      <dgm:t>
        <a:bodyPr/>
        <a:lstStyle/>
        <a:p>
          <a:r>
            <a:rPr lang="en-GB"/>
            <a:t>Rock and paper – paper wins</a:t>
          </a:r>
          <a:endParaRPr lang="en-US"/>
        </a:p>
      </dgm:t>
    </dgm:pt>
    <dgm:pt modelId="{4383C160-3614-4425-9060-7A8D4EDA134F}" type="parTrans" cxnId="{B929E7FA-6AD8-4DCC-86FF-748B75B44100}">
      <dgm:prSet/>
      <dgm:spPr/>
      <dgm:t>
        <a:bodyPr/>
        <a:lstStyle/>
        <a:p>
          <a:endParaRPr lang="en-US"/>
        </a:p>
      </dgm:t>
    </dgm:pt>
    <dgm:pt modelId="{B3467E44-97F6-4783-BA72-BBD486426036}" type="sibTrans" cxnId="{B929E7FA-6AD8-4DCC-86FF-748B75B44100}">
      <dgm:prSet/>
      <dgm:spPr/>
      <dgm:t>
        <a:bodyPr/>
        <a:lstStyle/>
        <a:p>
          <a:endParaRPr lang="en-US"/>
        </a:p>
      </dgm:t>
    </dgm:pt>
    <dgm:pt modelId="{130DB798-2FFF-4D39-8CC5-5B5EC6B48E60}" type="pres">
      <dgm:prSet presAssocID="{722675B8-667D-431C-AA2A-B6D0714E88E5}" presName="linear" presStyleCnt="0">
        <dgm:presLayoutVars>
          <dgm:animLvl val="lvl"/>
          <dgm:resizeHandles val="exact"/>
        </dgm:presLayoutVars>
      </dgm:prSet>
      <dgm:spPr/>
    </dgm:pt>
    <dgm:pt modelId="{7EA699C9-4782-4818-845D-34E45CC59200}" type="pres">
      <dgm:prSet presAssocID="{39DF7BF4-EBC6-4CF1-959C-D6D4FE153D2A}" presName="parentText" presStyleLbl="node1" presStyleIdx="0" presStyleCnt="3">
        <dgm:presLayoutVars>
          <dgm:chMax val="0"/>
          <dgm:bulletEnabled val="1"/>
        </dgm:presLayoutVars>
      </dgm:prSet>
      <dgm:spPr/>
    </dgm:pt>
    <dgm:pt modelId="{A2FFDFBE-3560-45C5-8627-EAD454F11DCF}" type="pres">
      <dgm:prSet presAssocID="{1D4E617B-4F84-4326-B5F2-A9797E1038EA}" presName="spacer" presStyleCnt="0"/>
      <dgm:spPr/>
    </dgm:pt>
    <dgm:pt modelId="{EBCD6882-BDD8-440F-BF2A-147F15C3EC01}" type="pres">
      <dgm:prSet presAssocID="{2759E5C4-CBC3-42B8-A32B-DE305CA59E62}" presName="parentText" presStyleLbl="node1" presStyleIdx="1" presStyleCnt="3">
        <dgm:presLayoutVars>
          <dgm:chMax val="0"/>
          <dgm:bulletEnabled val="1"/>
        </dgm:presLayoutVars>
      </dgm:prSet>
      <dgm:spPr/>
    </dgm:pt>
    <dgm:pt modelId="{B4A029AD-AD14-43B5-81DB-0C9419F2393A}" type="pres">
      <dgm:prSet presAssocID="{7A9949B4-41B2-4888-9191-86D14DAE1B52}" presName="spacer" presStyleCnt="0"/>
      <dgm:spPr/>
    </dgm:pt>
    <dgm:pt modelId="{19B62F77-9998-4B4D-9CB6-50E0448655D9}" type="pres">
      <dgm:prSet presAssocID="{4C7462BA-343C-47A2-A1B9-317FDBE29B23}" presName="parentText" presStyleLbl="node1" presStyleIdx="2" presStyleCnt="3">
        <dgm:presLayoutVars>
          <dgm:chMax val="0"/>
          <dgm:bulletEnabled val="1"/>
        </dgm:presLayoutVars>
      </dgm:prSet>
      <dgm:spPr/>
    </dgm:pt>
  </dgm:ptLst>
  <dgm:cxnLst>
    <dgm:cxn modelId="{41B4B84C-35E7-4551-80F2-949DA124873B}" srcId="{722675B8-667D-431C-AA2A-B6D0714E88E5}" destId="{39DF7BF4-EBC6-4CF1-959C-D6D4FE153D2A}" srcOrd="0" destOrd="0" parTransId="{A5AD2EA5-C62A-48D2-A19E-1BA153DED71A}" sibTransId="{1D4E617B-4F84-4326-B5F2-A9797E1038EA}"/>
    <dgm:cxn modelId="{9533298A-58B9-4FFB-AC77-29C5913D806D}" type="presOf" srcId="{4C7462BA-343C-47A2-A1B9-317FDBE29B23}" destId="{19B62F77-9998-4B4D-9CB6-50E0448655D9}" srcOrd="0" destOrd="0" presId="urn:microsoft.com/office/officeart/2005/8/layout/vList2"/>
    <dgm:cxn modelId="{4829699B-E5DA-497E-A866-78F6D9F2B944}" type="presOf" srcId="{39DF7BF4-EBC6-4CF1-959C-D6D4FE153D2A}" destId="{7EA699C9-4782-4818-845D-34E45CC59200}" srcOrd="0" destOrd="0" presId="urn:microsoft.com/office/officeart/2005/8/layout/vList2"/>
    <dgm:cxn modelId="{6F03569B-EFBB-4DCF-874A-2397EB190E85}" type="presOf" srcId="{2759E5C4-CBC3-42B8-A32B-DE305CA59E62}" destId="{EBCD6882-BDD8-440F-BF2A-147F15C3EC01}" srcOrd="0" destOrd="0" presId="urn:microsoft.com/office/officeart/2005/8/layout/vList2"/>
    <dgm:cxn modelId="{38F32BA9-590E-4594-B2CC-F3706DC2D482}" type="presOf" srcId="{722675B8-667D-431C-AA2A-B6D0714E88E5}" destId="{130DB798-2FFF-4D39-8CC5-5B5EC6B48E60}" srcOrd="0" destOrd="0" presId="urn:microsoft.com/office/officeart/2005/8/layout/vList2"/>
    <dgm:cxn modelId="{C452C5D0-2EF7-4F44-BB1A-9D5498E82133}" srcId="{722675B8-667D-431C-AA2A-B6D0714E88E5}" destId="{2759E5C4-CBC3-42B8-A32B-DE305CA59E62}" srcOrd="1" destOrd="0" parTransId="{A6E37B1D-536D-4013-97AC-E561746A1FF6}" sibTransId="{7A9949B4-41B2-4888-9191-86D14DAE1B52}"/>
    <dgm:cxn modelId="{B929E7FA-6AD8-4DCC-86FF-748B75B44100}" srcId="{722675B8-667D-431C-AA2A-B6D0714E88E5}" destId="{4C7462BA-343C-47A2-A1B9-317FDBE29B23}" srcOrd="2" destOrd="0" parTransId="{4383C160-3614-4425-9060-7A8D4EDA134F}" sibTransId="{B3467E44-97F6-4783-BA72-BBD486426036}"/>
    <dgm:cxn modelId="{55023E84-6895-4C3C-BD06-9A42FD7AD323}" type="presParOf" srcId="{130DB798-2FFF-4D39-8CC5-5B5EC6B48E60}" destId="{7EA699C9-4782-4818-845D-34E45CC59200}" srcOrd="0" destOrd="0" presId="urn:microsoft.com/office/officeart/2005/8/layout/vList2"/>
    <dgm:cxn modelId="{4277F39A-53BE-422C-9259-BF037CACF3B9}" type="presParOf" srcId="{130DB798-2FFF-4D39-8CC5-5B5EC6B48E60}" destId="{A2FFDFBE-3560-45C5-8627-EAD454F11DCF}" srcOrd="1" destOrd="0" presId="urn:microsoft.com/office/officeart/2005/8/layout/vList2"/>
    <dgm:cxn modelId="{CFDD8A0C-6E3B-4A69-94F4-8B864407BB26}" type="presParOf" srcId="{130DB798-2FFF-4D39-8CC5-5B5EC6B48E60}" destId="{EBCD6882-BDD8-440F-BF2A-147F15C3EC01}" srcOrd="2" destOrd="0" presId="urn:microsoft.com/office/officeart/2005/8/layout/vList2"/>
    <dgm:cxn modelId="{7BE051C3-1D62-4AF5-8F41-958B7B98600E}" type="presParOf" srcId="{130DB798-2FFF-4D39-8CC5-5B5EC6B48E60}" destId="{B4A029AD-AD14-43B5-81DB-0C9419F2393A}" srcOrd="3" destOrd="0" presId="urn:microsoft.com/office/officeart/2005/8/layout/vList2"/>
    <dgm:cxn modelId="{6DBAAFFE-373C-436A-9F66-E38EE3590C43}" type="presParOf" srcId="{130DB798-2FFF-4D39-8CC5-5B5EC6B48E60}" destId="{19B62F77-9998-4B4D-9CB6-50E0448655D9}" srcOrd="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7E84A250-5219-43F6-A219-C3BE0CC1BCFF}" type="doc">
      <dgm:prSet loTypeId="urn:microsoft.com/office/officeart/2005/8/layout/hierarchy1" loCatId="hierarchy" qsTypeId="urn:microsoft.com/office/officeart/2005/8/quickstyle/simple2" qsCatId="simple" csTypeId="urn:microsoft.com/office/officeart/2005/8/colors/accent1_2" csCatId="accent1"/>
      <dgm:spPr/>
      <dgm:t>
        <a:bodyPr/>
        <a:lstStyle/>
        <a:p>
          <a:endParaRPr lang="en-US"/>
        </a:p>
      </dgm:t>
    </dgm:pt>
    <dgm:pt modelId="{B030EE62-B9F4-4A7F-9418-70DC070D6F22}">
      <dgm:prSet/>
      <dgm:spPr/>
      <dgm:t>
        <a:bodyPr/>
        <a:lstStyle/>
        <a:p>
          <a:r>
            <a:rPr lang="en-GB"/>
            <a:t>Patient Harm – medication errors, unhygienic practices, diagnosis errors, radiation, removing incorrect organs</a:t>
          </a:r>
          <a:endParaRPr lang="en-US"/>
        </a:p>
      </dgm:t>
    </dgm:pt>
    <dgm:pt modelId="{69AF70AC-1ABD-415C-A8F4-35BF19F09C08}" type="parTrans" cxnId="{8BE5DF0F-8A42-4E21-8A3C-22C19E3C99B2}">
      <dgm:prSet/>
      <dgm:spPr/>
      <dgm:t>
        <a:bodyPr/>
        <a:lstStyle/>
        <a:p>
          <a:endParaRPr lang="en-US"/>
        </a:p>
      </dgm:t>
    </dgm:pt>
    <dgm:pt modelId="{971B054D-10F5-44EA-9785-1D2FAE58358D}" type="sibTrans" cxnId="{8BE5DF0F-8A42-4E21-8A3C-22C19E3C99B2}">
      <dgm:prSet/>
      <dgm:spPr/>
      <dgm:t>
        <a:bodyPr/>
        <a:lstStyle/>
        <a:p>
          <a:endParaRPr lang="en-US"/>
        </a:p>
      </dgm:t>
    </dgm:pt>
    <dgm:pt modelId="{3082E8F6-0945-439A-8115-9AB0160741B7}">
      <dgm:prSet/>
      <dgm:spPr/>
      <dgm:t>
        <a:bodyPr/>
        <a:lstStyle/>
        <a:p>
          <a:r>
            <a:rPr lang="en-GB"/>
            <a:t>Employee Harm – investigations, organisational change, speaking up, retraumatising employees, performance management . . . .</a:t>
          </a:r>
          <a:endParaRPr lang="en-US"/>
        </a:p>
      </dgm:t>
    </dgm:pt>
    <dgm:pt modelId="{25BA64C2-E266-42E0-9479-2EAE2C5A3383}" type="parTrans" cxnId="{A9C47250-8D0A-4D18-AA2D-4DB9095F3302}">
      <dgm:prSet/>
      <dgm:spPr/>
      <dgm:t>
        <a:bodyPr/>
        <a:lstStyle/>
        <a:p>
          <a:endParaRPr lang="en-US"/>
        </a:p>
      </dgm:t>
    </dgm:pt>
    <dgm:pt modelId="{5E40A665-F496-4E84-B0E9-64DAEB7D77F0}" type="sibTrans" cxnId="{A9C47250-8D0A-4D18-AA2D-4DB9095F3302}">
      <dgm:prSet/>
      <dgm:spPr/>
      <dgm:t>
        <a:bodyPr/>
        <a:lstStyle/>
        <a:p>
          <a:endParaRPr lang="en-US"/>
        </a:p>
      </dgm:t>
    </dgm:pt>
    <dgm:pt modelId="{E66E7674-A1A3-49AA-963F-E97F3563BF69}" type="pres">
      <dgm:prSet presAssocID="{7E84A250-5219-43F6-A219-C3BE0CC1BCFF}" presName="hierChild1" presStyleCnt="0">
        <dgm:presLayoutVars>
          <dgm:chPref val="1"/>
          <dgm:dir/>
          <dgm:animOne val="branch"/>
          <dgm:animLvl val="lvl"/>
          <dgm:resizeHandles/>
        </dgm:presLayoutVars>
      </dgm:prSet>
      <dgm:spPr/>
    </dgm:pt>
    <dgm:pt modelId="{036564BC-AB03-40C0-9EB3-E7C2A26B691B}" type="pres">
      <dgm:prSet presAssocID="{B030EE62-B9F4-4A7F-9418-70DC070D6F22}" presName="hierRoot1" presStyleCnt="0"/>
      <dgm:spPr/>
    </dgm:pt>
    <dgm:pt modelId="{080FD0F9-0040-4B37-B74B-3B4C10EB498A}" type="pres">
      <dgm:prSet presAssocID="{B030EE62-B9F4-4A7F-9418-70DC070D6F22}" presName="composite" presStyleCnt="0"/>
      <dgm:spPr/>
    </dgm:pt>
    <dgm:pt modelId="{A097805F-7452-453A-8B26-D5223175FA85}" type="pres">
      <dgm:prSet presAssocID="{B030EE62-B9F4-4A7F-9418-70DC070D6F22}" presName="background" presStyleLbl="node0" presStyleIdx="0" presStyleCnt="2"/>
      <dgm:spPr/>
    </dgm:pt>
    <dgm:pt modelId="{27123D59-34FD-4C9B-AD15-A7898D2F61B0}" type="pres">
      <dgm:prSet presAssocID="{B030EE62-B9F4-4A7F-9418-70DC070D6F22}" presName="text" presStyleLbl="fgAcc0" presStyleIdx="0" presStyleCnt="2">
        <dgm:presLayoutVars>
          <dgm:chPref val="3"/>
        </dgm:presLayoutVars>
      </dgm:prSet>
      <dgm:spPr/>
    </dgm:pt>
    <dgm:pt modelId="{69C05E56-1F4C-4F06-BAB6-CA824A0C052A}" type="pres">
      <dgm:prSet presAssocID="{B030EE62-B9F4-4A7F-9418-70DC070D6F22}" presName="hierChild2" presStyleCnt="0"/>
      <dgm:spPr/>
    </dgm:pt>
    <dgm:pt modelId="{8614380F-A821-4A26-A0D7-89F42ACC018A}" type="pres">
      <dgm:prSet presAssocID="{3082E8F6-0945-439A-8115-9AB0160741B7}" presName="hierRoot1" presStyleCnt="0"/>
      <dgm:spPr/>
    </dgm:pt>
    <dgm:pt modelId="{0DDB1ACE-3BED-4F66-8650-A50AF173469B}" type="pres">
      <dgm:prSet presAssocID="{3082E8F6-0945-439A-8115-9AB0160741B7}" presName="composite" presStyleCnt="0"/>
      <dgm:spPr/>
    </dgm:pt>
    <dgm:pt modelId="{3F6D7129-9AC5-410B-B910-21AED88B2159}" type="pres">
      <dgm:prSet presAssocID="{3082E8F6-0945-439A-8115-9AB0160741B7}" presName="background" presStyleLbl="node0" presStyleIdx="1" presStyleCnt="2"/>
      <dgm:spPr/>
    </dgm:pt>
    <dgm:pt modelId="{31A62350-6E9D-43C2-828E-353513DA3862}" type="pres">
      <dgm:prSet presAssocID="{3082E8F6-0945-439A-8115-9AB0160741B7}" presName="text" presStyleLbl="fgAcc0" presStyleIdx="1" presStyleCnt="2">
        <dgm:presLayoutVars>
          <dgm:chPref val="3"/>
        </dgm:presLayoutVars>
      </dgm:prSet>
      <dgm:spPr/>
    </dgm:pt>
    <dgm:pt modelId="{04DBD850-2DA3-4D56-842B-5EF67A9E6548}" type="pres">
      <dgm:prSet presAssocID="{3082E8F6-0945-439A-8115-9AB0160741B7}" presName="hierChild2" presStyleCnt="0"/>
      <dgm:spPr/>
    </dgm:pt>
  </dgm:ptLst>
  <dgm:cxnLst>
    <dgm:cxn modelId="{8BE5DF0F-8A42-4E21-8A3C-22C19E3C99B2}" srcId="{7E84A250-5219-43F6-A219-C3BE0CC1BCFF}" destId="{B030EE62-B9F4-4A7F-9418-70DC070D6F22}" srcOrd="0" destOrd="0" parTransId="{69AF70AC-1ABD-415C-A8F4-35BF19F09C08}" sibTransId="{971B054D-10F5-44EA-9785-1D2FAE58358D}"/>
    <dgm:cxn modelId="{B4A7BC68-EF89-4864-A778-E070E83743A7}" type="presOf" srcId="{B030EE62-B9F4-4A7F-9418-70DC070D6F22}" destId="{27123D59-34FD-4C9B-AD15-A7898D2F61B0}" srcOrd="0" destOrd="0" presId="urn:microsoft.com/office/officeart/2005/8/layout/hierarchy1"/>
    <dgm:cxn modelId="{A9C47250-8D0A-4D18-AA2D-4DB9095F3302}" srcId="{7E84A250-5219-43F6-A219-C3BE0CC1BCFF}" destId="{3082E8F6-0945-439A-8115-9AB0160741B7}" srcOrd="1" destOrd="0" parTransId="{25BA64C2-E266-42E0-9479-2EAE2C5A3383}" sibTransId="{5E40A665-F496-4E84-B0E9-64DAEB7D77F0}"/>
    <dgm:cxn modelId="{7A31CAA1-1C28-446B-AEC4-BB22AD0937EB}" type="presOf" srcId="{3082E8F6-0945-439A-8115-9AB0160741B7}" destId="{31A62350-6E9D-43C2-828E-353513DA3862}" srcOrd="0" destOrd="0" presId="urn:microsoft.com/office/officeart/2005/8/layout/hierarchy1"/>
    <dgm:cxn modelId="{BF388BB8-DB7D-4078-B511-36F736A53698}" type="presOf" srcId="{7E84A250-5219-43F6-A219-C3BE0CC1BCFF}" destId="{E66E7674-A1A3-49AA-963F-E97F3563BF69}" srcOrd="0" destOrd="0" presId="urn:microsoft.com/office/officeart/2005/8/layout/hierarchy1"/>
    <dgm:cxn modelId="{F6557195-F91E-4E7F-8BCC-9760C3A34700}" type="presParOf" srcId="{E66E7674-A1A3-49AA-963F-E97F3563BF69}" destId="{036564BC-AB03-40C0-9EB3-E7C2A26B691B}" srcOrd="0" destOrd="0" presId="urn:microsoft.com/office/officeart/2005/8/layout/hierarchy1"/>
    <dgm:cxn modelId="{0000FFA8-217C-47AE-B3BF-E134A02B12C0}" type="presParOf" srcId="{036564BC-AB03-40C0-9EB3-E7C2A26B691B}" destId="{080FD0F9-0040-4B37-B74B-3B4C10EB498A}" srcOrd="0" destOrd="0" presId="urn:microsoft.com/office/officeart/2005/8/layout/hierarchy1"/>
    <dgm:cxn modelId="{E28AE410-EC52-40E7-B017-60E44754D4B6}" type="presParOf" srcId="{080FD0F9-0040-4B37-B74B-3B4C10EB498A}" destId="{A097805F-7452-453A-8B26-D5223175FA85}" srcOrd="0" destOrd="0" presId="urn:microsoft.com/office/officeart/2005/8/layout/hierarchy1"/>
    <dgm:cxn modelId="{D0393739-31FD-452F-8095-277C9467C16C}" type="presParOf" srcId="{080FD0F9-0040-4B37-B74B-3B4C10EB498A}" destId="{27123D59-34FD-4C9B-AD15-A7898D2F61B0}" srcOrd="1" destOrd="0" presId="urn:microsoft.com/office/officeart/2005/8/layout/hierarchy1"/>
    <dgm:cxn modelId="{95463EAA-C9AC-49F4-8AB1-4B35C5DD54CF}" type="presParOf" srcId="{036564BC-AB03-40C0-9EB3-E7C2A26B691B}" destId="{69C05E56-1F4C-4F06-BAB6-CA824A0C052A}" srcOrd="1" destOrd="0" presId="urn:microsoft.com/office/officeart/2005/8/layout/hierarchy1"/>
    <dgm:cxn modelId="{A178A030-7573-4DD7-B220-B0FFD26402CB}" type="presParOf" srcId="{E66E7674-A1A3-49AA-963F-E97F3563BF69}" destId="{8614380F-A821-4A26-A0D7-89F42ACC018A}" srcOrd="1" destOrd="0" presId="urn:microsoft.com/office/officeart/2005/8/layout/hierarchy1"/>
    <dgm:cxn modelId="{24EFC064-FD37-4681-AD7B-93169062BA12}" type="presParOf" srcId="{8614380F-A821-4A26-A0D7-89F42ACC018A}" destId="{0DDB1ACE-3BED-4F66-8650-A50AF173469B}" srcOrd="0" destOrd="0" presId="urn:microsoft.com/office/officeart/2005/8/layout/hierarchy1"/>
    <dgm:cxn modelId="{EAF19046-0BE0-4EBC-A145-90AA09CC32FA}" type="presParOf" srcId="{0DDB1ACE-3BED-4F66-8650-A50AF173469B}" destId="{3F6D7129-9AC5-410B-B910-21AED88B2159}" srcOrd="0" destOrd="0" presId="urn:microsoft.com/office/officeart/2005/8/layout/hierarchy1"/>
    <dgm:cxn modelId="{45B5518F-594F-42AF-B70B-C0BC731676EC}" type="presParOf" srcId="{0DDB1ACE-3BED-4F66-8650-A50AF173469B}" destId="{31A62350-6E9D-43C2-828E-353513DA3862}" srcOrd="1" destOrd="0" presId="urn:microsoft.com/office/officeart/2005/8/layout/hierarchy1"/>
    <dgm:cxn modelId="{477207F1-DF36-4B00-82B8-FFCCD42713BC}" type="presParOf" srcId="{8614380F-A821-4A26-A0D7-89F42ACC018A}" destId="{04DBD850-2DA3-4D56-842B-5EF67A9E6548}"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7034DCE-A968-4F2C-917D-3F6CB2514DB6}">
      <dsp:nvSpPr>
        <dsp:cNvPr id="0" name=""/>
        <dsp:cNvSpPr/>
      </dsp:nvSpPr>
      <dsp:spPr>
        <a:xfrm>
          <a:off x="0" y="15507"/>
          <a:ext cx="11481847" cy="171054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830" tIns="163830" rIns="163830" bIns="163830" numCol="1" spcCol="1270" anchor="ctr" anchorCtr="0">
          <a:noAutofit/>
        </a:bodyPr>
        <a:lstStyle/>
        <a:p>
          <a:pPr marL="0" lvl="0" indent="0" algn="l" defTabSz="1911350">
            <a:lnSpc>
              <a:spcPct val="90000"/>
            </a:lnSpc>
            <a:spcBef>
              <a:spcPct val="0"/>
            </a:spcBef>
            <a:spcAft>
              <a:spcPct val="35000"/>
            </a:spcAft>
            <a:buNone/>
          </a:pPr>
          <a:r>
            <a:rPr lang="en-GB" sz="4300" kern="1200"/>
            <a:t>What issues might there be in the NHS that affect wellbeing? </a:t>
          </a:r>
          <a:endParaRPr lang="en-US" sz="4300" kern="1200"/>
        </a:p>
      </dsp:txBody>
      <dsp:txXfrm>
        <a:off x="83502" y="99009"/>
        <a:ext cx="11314843" cy="1543536"/>
      </dsp:txXfrm>
    </dsp:sp>
    <dsp:sp modelId="{808A7261-2F09-47CF-9BA1-C8B8B8D23C9F}">
      <dsp:nvSpPr>
        <dsp:cNvPr id="0" name=""/>
        <dsp:cNvSpPr/>
      </dsp:nvSpPr>
      <dsp:spPr>
        <a:xfrm>
          <a:off x="0" y="1849887"/>
          <a:ext cx="11481847" cy="171054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830" tIns="163830" rIns="163830" bIns="163830" numCol="1" spcCol="1270" anchor="ctr" anchorCtr="0">
          <a:noAutofit/>
        </a:bodyPr>
        <a:lstStyle/>
        <a:p>
          <a:pPr marL="0" lvl="0" indent="0" algn="l" defTabSz="1911350">
            <a:lnSpc>
              <a:spcPct val="90000"/>
            </a:lnSpc>
            <a:spcBef>
              <a:spcPct val="0"/>
            </a:spcBef>
            <a:spcAft>
              <a:spcPct val="35000"/>
            </a:spcAft>
            <a:buNone/>
          </a:pPr>
          <a:r>
            <a:rPr lang="en-GB" sz="4300" kern="1200"/>
            <a:t>How might compassionate leadership help?</a:t>
          </a:r>
          <a:endParaRPr lang="en-US" sz="4300" kern="1200"/>
        </a:p>
      </dsp:txBody>
      <dsp:txXfrm>
        <a:off x="83502" y="1933389"/>
        <a:ext cx="11314843" cy="154353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AB643B1-A397-4C6A-A0C6-25F9CD1D7E64}">
      <dsp:nvSpPr>
        <dsp:cNvPr id="0" name=""/>
        <dsp:cNvSpPr/>
      </dsp:nvSpPr>
      <dsp:spPr>
        <a:xfrm>
          <a:off x="0" y="618167"/>
          <a:ext cx="3261085" cy="2070788"/>
        </a:xfrm>
        <a:prstGeom prst="roundRect">
          <a:avLst>
            <a:gd name="adj" fmla="val 10000"/>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sp>
    <dsp:sp modelId="{5AA66914-C24A-49F8-8820-43C0336A18EA}">
      <dsp:nvSpPr>
        <dsp:cNvPr id="0" name=""/>
        <dsp:cNvSpPr/>
      </dsp:nvSpPr>
      <dsp:spPr>
        <a:xfrm>
          <a:off x="362342" y="962392"/>
          <a:ext cx="3261085" cy="2070788"/>
        </a:xfrm>
        <a:prstGeom prst="roundRect">
          <a:avLst>
            <a:gd name="adj" fmla="val 10000"/>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GB" sz="3200" kern="1200" dirty="0"/>
            <a:t>Autonomy and control over what you do</a:t>
          </a:r>
          <a:endParaRPr lang="en-US" sz="3200" kern="1200" dirty="0"/>
        </a:p>
      </dsp:txBody>
      <dsp:txXfrm>
        <a:off x="422993" y="1023043"/>
        <a:ext cx="3139783" cy="1949486"/>
      </dsp:txXfrm>
    </dsp:sp>
    <dsp:sp modelId="{570D4CED-A905-494F-A435-D7876213896D}">
      <dsp:nvSpPr>
        <dsp:cNvPr id="0" name=""/>
        <dsp:cNvSpPr/>
      </dsp:nvSpPr>
      <dsp:spPr>
        <a:xfrm>
          <a:off x="3985770" y="618167"/>
          <a:ext cx="3261085" cy="2070788"/>
        </a:xfrm>
        <a:prstGeom prst="roundRect">
          <a:avLst>
            <a:gd name="adj" fmla="val 10000"/>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sp>
    <dsp:sp modelId="{184AF2AE-9FA5-4CBC-9C42-BE1CB3A40E96}">
      <dsp:nvSpPr>
        <dsp:cNvPr id="0" name=""/>
        <dsp:cNvSpPr/>
      </dsp:nvSpPr>
      <dsp:spPr>
        <a:xfrm>
          <a:off x="4348113" y="962392"/>
          <a:ext cx="3261085" cy="2070788"/>
        </a:xfrm>
        <a:prstGeom prst="roundRect">
          <a:avLst>
            <a:gd name="adj" fmla="val 10000"/>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GB" sz="3200" kern="1200"/>
            <a:t>Belonging (part of a team, feeling cared for)</a:t>
          </a:r>
          <a:endParaRPr lang="en-US" sz="3200" kern="1200"/>
        </a:p>
      </dsp:txBody>
      <dsp:txXfrm>
        <a:off x="4408764" y="1023043"/>
        <a:ext cx="3139783" cy="1949486"/>
      </dsp:txXfrm>
    </dsp:sp>
    <dsp:sp modelId="{E26BAF57-218E-4475-A5A2-8A40BD53A221}">
      <dsp:nvSpPr>
        <dsp:cNvPr id="0" name=""/>
        <dsp:cNvSpPr/>
      </dsp:nvSpPr>
      <dsp:spPr>
        <a:xfrm>
          <a:off x="7971541" y="618167"/>
          <a:ext cx="3261085" cy="2070788"/>
        </a:xfrm>
        <a:prstGeom prst="roundRect">
          <a:avLst>
            <a:gd name="adj" fmla="val 10000"/>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sp>
    <dsp:sp modelId="{BB11CD2F-7A36-4472-87FC-19146367AA0F}">
      <dsp:nvSpPr>
        <dsp:cNvPr id="0" name=""/>
        <dsp:cNvSpPr/>
      </dsp:nvSpPr>
      <dsp:spPr>
        <a:xfrm>
          <a:off x="8333883" y="962392"/>
          <a:ext cx="3261085" cy="2070788"/>
        </a:xfrm>
        <a:prstGeom prst="roundRect">
          <a:avLst>
            <a:gd name="adj" fmla="val 10000"/>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GB" sz="3200" kern="1200"/>
            <a:t>Contribution (being able to do your job)</a:t>
          </a:r>
          <a:endParaRPr lang="en-US" sz="3200" kern="1200"/>
        </a:p>
      </dsp:txBody>
      <dsp:txXfrm>
        <a:off x="8394534" y="1023043"/>
        <a:ext cx="3139783" cy="194948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EA699C9-4782-4818-845D-34E45CC59200}">
      <dsp:nvSpPr>
        <dsp:cNvPr id="0" name=""/>
        <dsp:cNvSpPr/>
      </dsp:nvSpPr>
      <dsp:spPr>
        <a:xfrm>
          <a:off x="0" y="15640"/>
          <a:ext cx="10972800" cy="119925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90500" tIns="190500" rIns="190500" bIns="190500" numCol="1" spcCol="1270" anchor="ctr" anchorCtr="0">
          <a:noAutofit/>
        </a:bodyPr>
        <a:lstStyle/>
        <a:p>
          <a:pPr marL="0" lvl="0" indent="0" algn="l" defTabSz="2222500">
            <a:lnSpc>
              <a:spcPct val="90000"/>
            </a:lnSpc>
            <a:spcBef>
              <a:spcPct val="0"/>
            </a:spcBef>
            <a:spcAft>
              <a:spcPct val="35000"/>
            </a:spcAft>
            <a:buNone/>
          </a:pPr>
          <a:r>
            <a:rPr lang="en-GB" sz="5000" kern="1200"/>
            <a:t>Scissors and paper – scissors wins</a:t>
          </a:r>
          <a:endParaRPr lang="en-US" sz="5000" kern="1200"/>
        </a:p>
      </dsp:txBody>
      <dsp:txXfrm>
        <a:off x="58543" y="74183"/>
        <a:ext cx="10855714" cy="1082164"/>
      </dsp:txXfrm>
    </dsp:sp>
    <dsp:sp modelId="{EBCD6882-BDD8-440F-BF2A-147F15C3EC01}">
      <dsp:nvSpPr>
        <dsp:cNvPr id="0" name=""/>
        <dsp:cNvSpPr/>
      </dsp:nvSpPr>
      <dsp:spPr>
        <a:xfrm>
          <a:off x="0" y="1358890"/>
          <a:ext cx="10972800" cy="119925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90500" tIns="190500" rIns="190500" bIns="190500" numCol="1" spcCol="1270" anchor="ctr" anchorCtr="0">
          <a:noAutofit/>
        </a:bodyPr>
        <a:lstStyle/>
        <a:p>
          <a:pPr marL="0" lvl="0" indent="0" algn="l" defTabSz="2222500">
            <a:lnSpc>
              <a:spcPct val="90000"/>
            </a:lnSpc>
            <a:spcBef>
              <a:spcPct val="0"/>
            </a:spcBef>
            <a:spcAft>
              <a:spcPct val="35000"/>
            </a:spcAft>
            <a:buNone/>
          </a:pPr>
          <a:r>
            <a:rPr lang="en-GB" sz="5000" kern="1200"/>
            <a:t>Scissors and rock – rock wins</a:t>
          </a:r>
          <a:endParaRPr lang="en-US" sz="5000" kern="1200"/>
        </a:p>
      </dsp:txBody>
      <dsp:txXfrm>
        <a:off x="58543" y="1417433"/>
        <a:ext cx="10855714" cy="1082164"/>
      </dsp:txXfrm>
    </dsp:sp>
    <dsp:sp modelId="{19B62F77-9998-4B4D-9CB6-50E0448655D9}">
      <dsp:nvSpPr>
        <dsp:cNvPr id="0" name=""/>
        <dsp:cNvSpPr/>
      </dsp:nvSpPr>
      <dsp:spPr>
        <a:xfrm>
          <a:off x="0" y="2702140"/>
          <a:ext cx="10972800" cy="119925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90500" tIns="190500" rIns="190500" bIns="190500" numCol="1" spcCol="1270" anchor="ctr" anchorCtr="0">
          <a:noAutofit/>
        </a:bodyPr>
        <a:lstStyle/>
        <a:p>
          <a:pPr marL="0" lvl="0" indent="0" algn="l" defTabSz="2222500">
            <a:lnSpc>
              <a:spcPct val="90000"/>
            </a:lnSpc>
            <a:spcBef>
              <a:spcPct val="0"/>
            </a:spcBef>
            <a:spcAft>
              <a:spcPct val="35000"/>
            </a:spcAft>
            <a:buNone/>
          </a:pPr>
          <a:r>
            <a:rPr lang="en-GB" sz="5000" kern="1200"/>
            <a:t>Rock and paper – paper wins</a:t>
          </a:r>
          <a:endParaRPr lang="en-US" sz="5000" kern="1200"/>
        </a:p>
      </dsp:txBody>
      <dsp:txXfrm>
        <a:off x="58543" y="2760683"/>
        <a:ext cx="10855714" cy="1082164"/>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097805F-7452-453A-8B26-D5223175FA85}">
      <dsp:nvSpPr>
        <dsp:cNvPr id="0" name=""/>
        <dsp:cNvSpPr/>
      </dsp:nvSpPr>
      <dsp:spPr>
        <a:xfrm>
          <a:off x="48972" y="1206"/>
          <a:ext cx="4927295" cy="3128832"/>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sp>
    <dsp:sp modelId="{27123D59-34FD-4C9B-AD15-A7898D2F61B0}">
      <dsp:nvSpPr>
        <dsp:cNvPr id="0" name=""/>
        <dsp:cNvSpPr/>
      </dsp:nvSpPr>
      <dsp:spPr>
        <a:xfrm>
          <a:off x="596450" y="521309"/>
          <a:ext cx="4927295" cy="3128832"/>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8110" tIns="118110" rIns="118110" bIns="118110" numCol="1" spcCol="1270" anchor="ctr" anchorCtr="0">
          <a:noAutofit/>
        </a:bodyPr>
        <a:lstStyle/>
        <a:p>
          <a:pPr marL="0" lvl="0" indent="0" algn="ctr" defTabSz="1377950">
            <a:lnSpc>
              <a:spcPct val="90000"/>
            </a:lnSpc>
            <a:spcBef>
              <a:spcPct val="0"/>
            </a:spcBef>
            <a:spcAft>
              <a:spcPct val="35000"/>
            </a:spcAft>
            <a:buNone/>
          </a:pPr>
          <a:r>
            <a:rPr lang="en-GB" sz="3100" kern="1200"/>
            <a:t>Patient Harm – medication errors, unhygienic practices, diagnosis errors, radiation, removing incorrect organs</a:t>
          </a:r>
          <a:endParaRPr lang="en-US" sz="3100" kern="1200"/>
        </a:p>
      </dsp:txBody>
      <dsp:txXfrm>
        <a:off x="688090" y="612949"/>
        <a:ext cx="4744015" cy="2945552"/>
      </dsp:txXfrm>
    </dsp:sp>
    <dsp:sp modelId="{3F6D7129-9AC5-410B-B910-21AED88B2159}">
      <dsp:nvSpPr>
        <dsp:cNvPr id="0" name=""/>
        <dsp:cNvSpPr/>
      </dsp:nvSpPr>
      <dsp:spPr>
        <a:xfrm>
          <a:off x="6071223" y="1206"/>
          <a:ext cx="4927295" cy="3128832"/>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sp>
    <dsp:sp modelId="{31A62350-6E9D-43C2-828E-353513DA3862}">
      <dsp:nvSpPr>
        <dsp:cNvPr id="0" name=""/>
        <dsp:cNvSpPr/>
      </dsp:nvSpPr>
      <dsp:spPr>
        <a:xfrm>
          <a:off x="6618700" y="521309"/>
          <a:ext cx="4927295" cy="3128832"/>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8110" tIns="118110" rIns="118110" bIns="118110" numCol="1" spcCol="1270" anchor="ctr" anchorCtr="0">
          <a:noAutofit/>
        </a:bodyPr>
        <a:lstStyle/>
        <a:p>
          <a:pPr marL="0" lvl="0" indent="0" algn="ctr" defTabSz="1377950">
            <a:lnSpc>
              <a:spcPct val="90000"/>
            </a:lnSpc>
            <a:spcBef>
              <a:spcPct val="0"/>
            </a:spcBef>
            <a:spcAft>
              <a:spcPct val="35000"/>
            </a:spcAft>
            <a:buNone/>
          </a:pPr>
          <a:r>
            <a:rPr lang="en-GB" sz="3100" kern="1200"/>
            <a:t>Employee Harm – investigations, organisational change, speaking up, retraumatising employees, performance management . . . .</a:t>
          </a:r>
          <a:endParaRPr lang="en-US" sz="3100" kern="1200"/>
        </a:p>
      </dsp:txBody>
      <dsp:txXfrm>
        <a:off x="6710340" y="612949"/>
        <a:ext cx="4744015" cy="2945552"/>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CA7C474-F43C-4B52-8F5E-74DD1C555FCC}" type="datetimeFigureOut">
              <a:rPr lang="en-GB" smtClean="0"/>
              <a:t>29/05/2026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29FE848-2601-43BE-B02E-FCD06C95DB49}" type="slidenum">
              <a:rPr lang="en-GB" smtClean="0"/>
              <a:t>‹#›</a:t>
            </a:fld>
            <a:endParaRPr lang="en-GB"/>
          </a:p>
        </p:txBody>
      </p:sp>
    </p:spTree>
    <p:extLst>
      <p:ext uri="{BB962C8B-B14F-4D97-AF65-F5344CB8AC3E}">
        <p14:creationId xmlns:p14="http://schemas.microsoft.com/office/powerpoint/2010/main" val="40569057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067A851-17D6-4BE7-A37D-1103FD43886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2141402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067A851-17D6-4BE7-A37D-1103FD43886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686237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Move from top-down, controlling leadership to compassionate, collaborate leadership.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067A851-17D6-4BE7-A37D-1103FD43886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32859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067A851-17D6-4BE7-A37D-1103FD43886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526657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067A851-17D6-4BE7-A37D-1103FD43886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682636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Long hours</a:t>
            </a:r>
          </a:p>
          <a:p>
            <a:r>
              <a:rPr lang="en-GB" dirty="0"/>
              <a:t>Stress</a:t>
            </a:r>
          </a:p>
          <a:p>
            <a:r>
              <a:rPr lang="en-GB" dirty="0"/>
              <a:t>Not having time to attend to basic needs – eating, toilet</a:t>
            </a:r>
          </a:p>
          <a:p>
            <a:r>
              <a:rPr lang="en-GB" dirty="0"/>
              <a:t>Dealing with aggressive patients</a:t>
            </a:r>
          </a:p>
          <a:p>
            <a:r>
              <a:rPr lang="en-GB" dirty="0"/>
              <a:t>Afraid of speaking up</a:t>
            </a:r>
          </a:p>
          <a:p>
            <a:r>
              <a:rPr lang="en-GB" dirty="0"/>
              <a:t>Command and control leadership</a:t>
            </a:r>
          </a:p>
          <a:p>
            <a:r>
              <a:rPr lang="en-GB" dirty="0"/>
              <a:t>Blame culture</a:t>
            </a:r>
          </a:p>
          <a:p>
            <a:r>
              <a:rPr lang="en-GB" dirty="0"/>
              <a:t>Dealing with negative patient outcomes such as death and disability</a:t>
            </a:r>
          </a:p>
          <a:p>
            <a:r>
              <a:rPr lang="en-GB" dirty="0"/>
              <a:t>Presenteeism</a:t>
            </a:r>
          </a:p>
          <a:p>
            <a:r>
              <a:rPr lang="en-GB" dirty="0"/>
              <a:t>Absenteeism</a:t>
            </a:r>
          </a:p>
          <a:p>
            <a:r>
              <a:rPr lang="en-GB" dirty="0"/>
              <a:t>High turnover of staff</a:t>
            </a:r>
          </a:p>
          <a:p>
            <a:r>
              <a:rPr lang="en-GB" dirty="0"/>
              <a:t>Bullying</a:t>
            </a:r>
          </a:p>
          <a:p>
            <a:r>
              <a:rPr lang="en-GB" dirty="0"/>
              <a:t>Harassment</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067A851-17D6-4BE7-A37D-1103FD43886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6187471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effectLst/>
                <a:latin typeface="Arial" panose="020B0604020202020204" pitchFamily="34" charset="0"/>
              </a:rPr>
              <a:t>Nurse and midwives have three core work needs that must be met to ensure wellbeing and motivation at work, and to minimise workplace stress.</a:t>
            </a: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067A851-17D6-4BE7-A37D-1103FD43886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1452608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Compassionate leadership provides an environment in which these staff needs can be met.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067A851-17D6-4BE7-A37D-1103FD43886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4519772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effectLst/>
                <a:latin typeface="Arial" panose="020B0604020202020204" pitchFamily="34" charset="0"/>
              </a:rPr>
              <a:t>Key recommendation 1: Authority, empowerment and influence </a:t>
            </a:r>
          </a:p>
          <a:p>
            <a:r>
              <a:rPr lang="en-GB" dirty="0">
                <a:effectLst/>
                <a:latin typeface="Arial" panose="020B0604020202020204" pitchFamily="34" charset="0"/>
              </a:rPr>
              <a:t>Introduce mechanisms for nursing and midwifery staff to shape the cultures and processes of their organisations and influence decisions about how care is structured and delivered.</a:t>
            </a:r>
          </a:p>
          <a:p>
            <a:r>
              <a:rPr lang="en-GB" dirty="0">
                <a:effectLst/>
                <a:latin typeface="Arial" panose="020B0604020202020204" pitchFamily="34" charset="0"/>
              </a:rPr>
              <a:t>Key recommendation 2: Justice and fairness </a:t>
            </a:r>
          </a:p>
          <a:p>
            <a:r>
              <a:rPr lang="en-GB" dirty="0">
                <a:effectLst/>
                <a:latin typeface="Arial" panose="020B0604020202020204" pitchFamily="34" charset="0"/>
              </a:rPr>
              <a:t>Nurture and sustain just, fair and psychologically safe cultures and ensure equity, proactive and positive approaches to diversity and universal inclusion.</a:t>
            </a:r>
          </a:p>
          <a:p>
            <a:r>
              <a:rPr lang="en-GB" dirty="0">
                <a:effectLst/>
                <a:latin typeface="Arial" panose="020B0604020202020204" pitchFamily="34" charset="0"/>
              </a:rPr>
              <a:t>Key recommendation 3: Work conditions and working schedules </a:t>
            </a:r>
          </a:p>
          <a:p>
            <a:r>
              <a:rPr lang="en-GB" dirty="0">
                <a:effectLst/>
                <a:latin typeface="Arial" panose="020B0604020202020204" pitchFamily="34" charset="0"/>
              </a:rPr>
              <a:t>Introduce minimum standards for facilities and working conditions for nursing and midwifery staff in all health and care organisations.</a:t>
            </a:r>
          </a:p>
          <a:p>
            <a:r>
              <a:rPr lang="en-GB" dirty="0">
                <a:effectLst/>
                <a:latin typeface="Arial" panose="020B0604020202020204" pitchFamily="34" charset="0"/>
              </a:rPr>
              <a:t>Key recommendation 4: Teamworking </a:t>
            </a:r>
          </a:p>
          <a:p>
            <a:r>
              <a:rPr lang="en-GB" dirty="0">
                <a:effectLst/>
                <a:latin typeface="Arial" panose="020B0604020202020204" pitchFamily="34" charset="0"/>
              </a:rPr>
              <a:t>Develop and support effective multidisciplinary teamworking for all nursing and midwifery staff across health and care services.</a:t>
            </a:r>
          </a:p>
          <a:p>
            <a:r>
              <a:rPr lang="en-GB" dirty="0">
                <a:effectLst/>
                <a:latin typeface="Arial" panose="020B0604020202020204" pitchFamily="34" charset="0"/>
              </a:rPr>
              <a:t>Key recommendation 5: Culture and leadership </a:t>
            </a:r>
          </a:p>
          <a:p>
            <a:r>
              <a:rPr lang="en-GB" dirty="0">
                <a:effectLst/>
                <a:latin typeface="Arial" panose="020B0604020202020204" pitchFamily="34" charset="0"/>
              </a:rPr>
              <a:t>Ensure health and care environments have compassionate leadership and nurturing cultures that enable both care and staff support to be high-quality, continually improving and compassionate.</a:t>
            </a:r>
          </a:p>
          <a:p>
            <a:r>
              <a:rPr lang="en-GB" dirty="0">
                <a:effectLst/>
                <a:latin typeface="Arial" panose="020B0604020202020204" pitchFamily="34" charset="0"/>
              </a:rPr>
              <a:t>Key recommendation 6: Workload </a:t>
            </a:r>
          </a:p>
          <a:p>
            <a:r>
              <a:rPr lang="en-GB" dirty="0">
                <a:effectLst/>
                <a:latin typeface="Arial" panose="020B0604020202020204" pitchFamily="34" charset="0"/>
              </a:rPr>
              <a:t>Tackle chronic excessive work demands in nursing and midwifery, which exceed the capacity of nurses and midwives to sustainably lead and deliver safe, high-quality care and which damage their health and wellbeing.</a:t>
            </a:r>
          </a:p>
          <a:p>
            <a:r>
              <a:rPr lang="en-GB" dirty="0">
                <a:effectLst/>
                <a:latin typeface="Arial" panose="020B0604020202020204" pitchFamily="34" charset="0"/>
              </a:rPr>
              <a:t>Key recommendation 7: Management and supervision</a:t>
            </a:r>
          </a:p>
          <a:p>
            <a:r>
              <a:rPr lang="en-GB" dirty="0">
                <a:effectLst/>
                <a:latin typeface="Arial" panose="020B0604020202020204" pitchFamily="34" charset="0"/>
              </a:rPr>
              <a:t>Ensure all nursing and midwifery staff have the effective support, professional reflection, mentorship and supervision needed to thrive in their roles.</a:t>
            </a:r>
            <a:endParaRPr lang="en-GB" dirty="0">
              <a:effectLst/>
            </a:endParaRPr>
          </a:p>
          <a:p>
            <a:r>
              <a:rPr lang="en-GB" dirty="0">
                <a:effectLst/>
                <a:latin typeface="Arial" panose="020B0604020202020204" pitchFamily="34" charset="0"/>
              </a:rPr>
              <a:t>Key recommendation 8: Learning, education and development. </a:t>
            </a:r>
          </a:p>
          <a:p>
            <a:r>
              <a:rPr lang="en-GB" dirty="0">
                <a:effectLst/>
                <a:latin typeface="Arial" panose="020B0604020202020204" pitchFamily="34" charset="0"/>
              </a:rPr>
              <a:t>Ensure the right systems, frameworks and processes are in place for nurses’ and midwives’ learning, education and development throughout their careers. These must promote fair and equitable outcomes.</a:t>
            </a: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067A851-17D6-4BE7-A37D-1103FD43886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632744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Taken from the Draft leadership principles for health and social care in Wales.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067A851-17D6-4BE7-A37D-1103FD43886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8482408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HEIW, 2020</a:t>
            </a:r>
          </a:p>
          <a:p>
            <a:endParaRPr lang="en-GB" dirty="0"/>
          </a:p>
          <a:p>
            <a:r>
              <a:rPr lang="en-GB" dirty="0"/>
              <a:t>For more information, please visit the HEIW website.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067A851-17D6-4BE7-A37D-1103FD43886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7633535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‘It’s important to understand that these styles or modes of leadership do not necessarily indicate permanent, hardwired characteristics of a leader, but more often are indicative of a particular mood or mindset or context that a leader is operating in. In quadrant 1, at the top left, leaders care for people – which is great – but they tend to avoid the tough parts of leadership like giving hard feedback. In quadrant 3, bottom left, leaders are ineffective and indifferent, operating in a mode that is the opposite of mindful. Lacking both compassion and wisdom, these leaders appear to their followers as uncaring and unprofessional. In quadrant 4, at the bottom right, leaders are effectively executing on their business objectives, but have little compassion. Finally, in quadrant 2, at the top right – wise compassion – leaders deliver the best results. Leaders operating in this mode are balancing concern for their people with the need to move their organizations forward in an efficient, productive manner. When tough action is needed, they get it done with genuine caring for people’s feelings and well-being (Hougaard, Carter and Hobson, 2020).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2DA3F90-F96C-475D-A791-AC273564C39E}"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457727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2DA3F90-F96C-475D-A791-AC273564C39E}"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4465151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2DA3F90-F96C-475D-A791-AC273564C39E}"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3723512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2DA3F90-F96C-475D-A791-AC273564C39E}"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5812235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2DA3F90-F96C-475D-A791-AC273564C39E}"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388751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067A851-17D6-4BE7-A37D-1103FD43886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6540808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067A851-17D6-4BE7-A37D-1103FD43886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5246678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067A851-17D6-4BE7-A37D-1103FD43886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5623238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2DA3F90-F96C-475D-A791-AC273564C39E}"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8553331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29FE848-2601-43BE-B02E-FCD06C95DB49}" type="slidenum">
              <a:rPr lang="en-GB" smtClean="0"/>
              <a:t>32</a:t>
            </a:fld>
            <a:endParaRPr lang="en-GB"/>
          </a:p>
        </p:txBody>
      </p:sp>
    </p:spTree>
    <p:extLst>
      <p:ext uri="{BB962C8B-B14F-4D97-AF65-F5344CB8AC3E}">
        <p14:creationId xmlns:p14="http://schemas.microsoft.com/office/powerpoint/2010/main" val="187059670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067A851-17D6-4BE7-A37D-1103FD43886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3742006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067A851-17D6-4BE7-A37D-1103FD43886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6518645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067A851-17D6-4BE7-A37D-1103FD43886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966956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US"/>
              <a:t>Click to edit Master title style</a:t>
            </a:r>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604536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2_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US"/>
              <a:t>Click to edit Master title style</a:t>
            </a:r>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5" name="Picture 4" descr="A blue and white background&#10;&#10;Description automatically generated">
            <a:extLst>
              <a:ext uri="{FF2B5EF4-FFF2-40B4-BE49-F238E27FC236}">
                <a16:creationId xmlns:a16="http://schemas.microsoft.com/office/drawing/2014/main" id="{63B6A318-EF11-49E8-E8AE-15107F6C178B}"/>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8578119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1_Custom Layout">
    <p:spTree>
      <p:nvGrpSpPr>
        <p:cNvPr id="1" name=""/>
        <p:cNvGrpSpPr/>
        <p:nvPr/>
      </p:nvGrpSpPr>
      <p:grpSpPr>
        <a:xfrm>
          <a:off x="0" y="0"/>
          <a:ext cx="0" cy="0"/>
          <a:chOff x="0" y="0"/>
          <a:chExt cx="0" cy="0"/>
        </a:xfrm>
      </p:grpSpPr>
      <p:pic>
        <p:nvPicPr>
          <p:cNvPr id="5" name="Picture 4" descr="A blue and white screen&#10;&#10;Description automatically generated">
            <a:extLst>
              <a:ext uri="{FF2B5EF4-FFF2-40B4-BE49-F238E27FC236}">
                <a16:creationId xmlns:a16="http://schemas.microsoft.com/office/drawing/2014/main" id="{361A0246-C9A2-6F9B-996B-EEEFCFE6CAC5}"/>
              </a:ext>
            </a:extLst>
          </p:cNvPr>
          <p:cNvPicPr>
            <a:picLocks noChangeAspect="1"/>
          </p:cNvPicPr>
          <p:nvPr/>
        </p:nvPicPr>
        <p:blipFill>
          <a:blip r:embed="rId2"/>
          <a:stretch>
            <a:fillRect/>
          </a:stretch>
        </p:blipFill>
        <p:spPr>
          <a:xfrm>
            <a:off x="0" y="0"/>
            <a:ext cx="12192000" cy="6858000"/>
          </a:xfrm>
          <a:prstGeom prst="rect">
            <a:avLst/>
          </a:prstGeom>
        </p:spPr>
      </p:pic>
      <p:sp>
        <p:nvSpPr>
          <p:cNvPr id="3" name="Title Placeholder 1">
            <a:extLst>
              <a:ext uri="{FF2B5EF4-FFF2-40B4-BE49-F238E27FC236}">
                <a16:creationId xmlns:a16="http://schemas.microsoft.com/office/drawing/2014/main" id="{BA0C2117-DFB0-B54B-BDD0-012C8CCE9580}"/>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Text Placeholder 2">
            <a:extLst>
              <a:ext uri="{FF2B5EF4-FFF2-40B4-BE49-F238E27FC236}">
                <a16:creationId xmlns:a16="http://schemas.microsoft.com/office/drawing/2014/main" id="{09628F5D-9BAE-634B-AE20-8E87CB48908E}"/>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8470988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3_Custom Layout">
    <p:spTree>
      <p:nvGrpSpPr>
        <p:cNvPr id="1" name=""/>
        <p:cNvGrpSpPr/>
        <p:nvPr/>
      </p:nvGrpSpPr>
      <p:grpSpPr>
        <a:xfrm>
          <a:off x="0" y="0"/>
          <a:ext cx="0" cy="0"/>
          <a:chOff x="0" y="0"/>
          <a:chExt cx="0" cy="0"/>
        </a:xfrm>
      </p:grpSpPr>
      <p:pic>
        <p:nvPicPr>
          <p:cNvPr id="5" name="Picture 4" descr="A blue and white screen&#10;&#10;Description automatically generated">
            <a:extLst>
              <a:ext uri="{FF2B5EF4-FFF2-40B4-BE49-F238E27FC236}">
                <a16:creationId xmlns:a16="http://schemas.microsoft.com/office/drawing/2014/main" id="{361A0246-C9A2-6F9B-996B-EEEFCFE6CAC5}"/>
              </a:ext>
            </a:extLst>
          </p:cNvPr>
          <p:cNvPicPr>
            <a:picLocks noChangeAspect="1"/>
          </p:cNvPicPr>
          <p:nvPr/>
        </p:nvPicPr>
        <p:blipFill>
          <a:blip r:embed="rId2"/>
          <a:stretch>
            <a:fillRect/>
          </a:stretch>
        </p:blipFill>
        <p:spPr>
          <a:xfrm>
            <a:off x="0" y="0"/>
            <a:ext cx="12192000" cy="6858000"/>
          </a:xfrm>
          <a:prstGeom prst="rect">
            <a:avLst/>
          </a:prstGeom>
        </p:spPr>
      </p:pic>
      <p:sp>
        <p:nvSpPr>
          <p:cNvPr id="3" name="Title Placeholder 1">
            <a:extLst>
              <a:ext uri="{FF2B5EF4-FFF2-40B4-BE49-F238E27FC236}">
                <a16:creationId xmlns:a16="http://schemas.microsoft.com/office/drawing/2014/main" id="{BA0C2117-DFB0-B54B-BDD0-012C8CCE9580}"/>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Text Placeholder 2">
            <a:extLst>
              <a:ext uri="{FF2B5EF4-FFF2-40B4-BE49-F238E27FC236}">
                <a16:creationId xmlns:a16="http://schemas.microsoft.com/office/drawing/2014/main" id="{09628F5D-9BAE-634B-AE20-8E87CB48908E}"/>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6" name="Picture 5" descr="A screenshot of a computer&#10;&#10;Description automatically generated">
            <a:extLst>
              <a:ext uri="{FF2B5EF4-FFF2-40B4-BE49-F238E27FC236}">
                <a16:creationId xmlns:a16="http://schemas.microsoft.com/office/drawing/2014/main" id="{0CB99F05-75D2-06B1-964A-A54B3F613142}"/>
              </a:ext>
            </a:extLst>
          </p:cNvPr>
          <p:cNvPicPr>
            <a:picLocks noChangeAspect="1"/>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4543177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
  <p:cSld name="3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2CDD3A-0ECF-0BD5-20D8-C677A91DD7C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EE20CE78-EF1C-E3FF-3A57-D639B10CC8B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46971596-1F0E-3E66-E3AF-16AE7574F5CB}"/>
              </a:ext>
            </a:extLst>
          </p:cNvPr>
          <p:cNvSpPr>
            <a:spLocks noGrp="1"/>
          </p:cNvSpPr>
          <p:nvPr>
            <p:ph type="dt" sz="half" idx="10"/>
          </p:nvPr>
        </p:nvSpPr>
        <p:spPr/>
        <p:txBody>
          <a:bodyPr/>
          <a:lstStyle/>
          <a:p>
            <a:fld id="{E808F7F3-9B2E-4B7C-9947-65A91E2C9EAC}" type="datetimeFigureOut">
              <a:rPr lang="en-GB" smtClean="0"/>
              <a:t>29/05/2026</a:t>
            </a:fld>
            <a:endParaRPr lang="en-GB"/>
          </a:p>
        </p:txBody>
      </p:sp>
      <p:sp>
        <p:nvSpPr>
          <p:cNvPr id="5" name="Footer Placeholder 4">
            <a:extLst>
              <a:ext uri="{FF2B5EF4-FFF2-40B4-BE49-F238E27FC236}">
                <a16:creationId xmlns:a16="http://schemas.microsoft.com/office/drawing/2014/main" id="{C22D25BD-4E15-4BAE-406D-7C0598B3845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9E82E93-051A-EAE0-818D-DBC146A9DF0A}"/>
              </a:ext>
            </a:extLst>
          </p:cNvPr>
          <p:cNvSpPr>
            <a:spLocks noGrp="1"/>
          </p:cNvSpPr>
          <p:nvPr>
            <p:ph type="sldNum" sz="quarter" idx="12"/>
          </p:nvPr>
        </p:nvSpPr>
        <p:spPr/>
        <p:txBody>
          <a:bodyPr/>
          <a:lstStyle/>
          <a:p>
            <a:fld id="{F46B6529-0BE0-411F-B5D6-0CBEE6C14EFB}" type="slidenum">
              <a:rPr lang="en-GB" smtClean="0"/>
              <a:t>‹#›</a:t>
            </a:fld>
            <a:endParaRPr lang="en-GB"/>
          </a:p>
        </p:txBody>
      </p:sp>
    </p:spTree>
    <p:extLst>
      <p:ext uri="{BB962C8B-B14F-4D97-AF65-F5344CB8AC3E}">
        <p14:creationId xmlns:p14="http://schemas.microsoft.com/office/powerpoint/2010/main" val="16343761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381742A-D043-4C43-939F-8FB8A185469B}" type="datetimeFigureOut">
              <a:rPr lang="en-GB" smtClean="0"/>
              <a:t>29/05/2026</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8BCC4DE9-9F1F-483A-BC71-1648DB3C08AA}" type="slidenum">
              <a:rPr lang="en-GB" smtClean="0"/>
              <a:t>‹#›</a:t>
            </a:fld>
            <a:endParaRPr lang="en-GB"/>
          </a:p>
        </p:txBody>
      </p:sp>
    </p:spTree>
    <p:extLst>
      <p:ext uri="{BB962C8B-B14F-4D97-AF65-F5344CB8AC3E}">
        <p14:creationId xmlns:p14="http://schemas.microsoft.com/office/powerpoint/2010/main" val="25142357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381742A-D043-4C43-939F-8FB8A185469B}" type="datetimeFigureOut">
              <a:rPr lang="en-GB" smtClean="0"/>
              <a:t>29/05/2026</a:t>
            </a:fld>
            <a:endParaRPr lang="en-GB"/>
          </a:p>
        </p:txBody>
      </p:sp>
      <p:sp>
        <p:nvSpPr>
          <p:cNvPr id="4" name="Slide Number Placeholder 3"/>
          <p:cNvSpPr>
            <a:spLocks noGrp="1"/>
          </p:cNvSpPr>
          <p:nvPr>
            <p:ph type="sldNum" sz="quarter" idx="12"/>
          </p:nvPr>
        </p:nvSpPr>
        <p:spPr/>
        <p:txBody>
          <a:bodyPr/>
          <a:lstStyle/>
          <a:p>
            <a:fld id="{8BCC4DE9-9F1F-483A-BC71-1648DB3C08AA}" type="slidenum">
              <a:rPr lang="en-GB" smtClean="0"/>
              <a:t>‹#›</a:t>
            </a:fld>
            <a:endParaRPr lang="en-GB"/>
          </a:p>
        </p:txBody>
      </p:sp>
    </p:spTree>
    <p:extLst>
      <p:ext uri="{BB962C8B-B14F-4D97-AF65-F5344CB8AC3E}">
        <p14:creationId xmlns:p14="http://schemas.microsoft.com/office/powerpoint/2010/main" val="23098702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9291BCB-9C09-E24A-899A-13554DBEFA2E}"/>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E6273185-EDC6-2448-AE66-1EE933FA5C73}"/>
              </a:ext>
            </a:extLst>
          </p:cNvPr>
          <p:cNvSpPr>
            <a:spLocks noGrp="1"/>
          </p:cNvSpPr>
          <p:nvPr>
            <p:ph type="body" idx="1"/>
          </p:nvPr>
        </p:nvSpPr>
        <p:spPr>
          <a:xfrm>
            <a:off x="358219" y="1825625"/>
            <a:ext cx="11481847" cy="357593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6" name="Picture 5" descr="A picture containing text, businesscard, screenshot, logo&#10;&#10;Description automatically generated">
            <a:extLst>
              <a:ext uri="{FF2B5EF4-FFF2-40B4-BE49-F238E27FC236}">
                <a16:creationId xmlns:a16="http://schemas.microsoft.com/office/drawing/2014/main" id="{067C0C12-FBAF-6992-A87D-A0CF5E789462}"/>
              </a:ext>
            </a:extLst>
          </p:cNvPr>
          <p:cNvPicPr>
            <a:picLocks noChangeAspect="1"/>
          </p:cNvPicPr>
          <p:nvPr/>
        </p:nvPicPr>
        <p:blipFill>
          <a:blip r:embed="rId9"/>
          <a:stretch>
            <a:fillRect/>
          </a:stretch>
        </p:blipFill>
        <p:spPr>
          <a:xfrm>
            <a:off x="0" y="0"/>
            <a:ext cx="12192000" cy="6858000"/>
          </a:xfrm>
          <a:prstGeom prst="rect">
            <a:avLst/>
          </a:prstGeom>
        </p:spPr>
      </p:pic>
    </p:spTree>
    <p:extLst>
      <p:ext uri="{BB962C8B-B14F-4D97-AF65-F5344CB8AC3E}">
        <p14:creationId xmlns:p14="http://schemas.microsoft.com/office/powerpoint/2010/main" val="320435458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6.xml"/><Relationship Id="rId1" Type="http://schemas.openxmlformats.org/officeDocument/2006/relationships/video" Target="https://www.youtube.com/embed/RrPmMwg9X8s?feature=oembed" TargetMode="External"/><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7.xml"/><Relationship Id="rId1" Type="http://schemas.openxmlformats.org/officeDocument/2006/relationships/slideLayout" Target="../slideLayouts/slideLayout3.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20.xml"/><Relationship Id="rId1" Type="http://schemas.openxmlformats.org/officeDocument/2006/relationships/slideLayout" Target="../slideLayouts/slideLayout6.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2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3.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2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slideLayout" Target="../slideLayouts/slideLayout1.xml"/><Relationship Id="rId1" Type="http://schemas.openxmlformats.org/officeDocument/2006/relationships/video" Target="https://www.youtube.com/embed/F06qioS-hcY?feature=oembed" TargetMode="Externa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hyperlink" Target="https://hbr.org/2023/02/leading-with-compassion-has-research-backed-benefits" TargetMode="External"/><Relationship Id="rId2" Type="http://schemas.openxmlformats.org/officeDocument/2006/relationships/notesSlide" Target="../notesSlides/notesSlide23.xml"/><Relationship Id="rId1" Type="http://schemas.openxmlformats.org/officeDocument/2006/relationships/slideLayout" Target="../slideLayouts/slideLayout6.xml"/><Relationship Id="rId4" Type="http://schemas.openxmlformats.org/officeDocument/2006/relationships/hyperlink" Target="https://www.under-investigation.com/" TargetMode="Externa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3381CF2-79E7-4D04-D497-203D04EF0A2C}"/>
              </a:ext>
            </a:extLst>
          </p:cNvPr>
          <p:cNvSpPr>
            <a:spLocks noGrp="1"/>
          </p:cNvSpPr>
          <p:nvPr>
            <p:ph type="title"/>
          </p:nvPr>
        </p:nvSpPr>
        <p:spPr>
          <a:xfrm>
            <a:off x="358219" y="365125"/>
            <a:ext cx="11481847" cy="1325563"/>
          </a:xfrm>
        </p:spPr>
        <p:txBody>
          <a:bodyPr anchor="ctr">
            <a:normAutofit/>
          </a:bodyPr>
          <a:lstStyle/>
          <a:p>
            <a:pPr marL="0" indent="0">
              <a:buNone/>
            </a:pPr>
            <a:r>
              <a:rPr lang="en-GB" b="1" dirty="0">
                <a:latin typeface="+mn-lt"/>
              </a:rPr>
              <a:t>Compassionate Management</a:t>
            </a:r>
          </a:p>
        </p:txBody>
      </p:sp>
      <p:pic>
        <p:nvPicPr>
          <p:cNvPr id="5" name="Picture 4" descr="Man and woman at clothing store counter">
            <a:extLst>
              <a:ext uri="{FF2B5EF4-FFF2-40B4-BE49-F238E27FC236}">
                <a16:creationId xmlns:a16="http://schemas.microsoft.com/office/drawing/2014/main" id="{8B1735FF-6D0A-E825-09B3-3FEFDE8091AD}"/>
              </a:ext>
            </a:extLst>
          </p:cNvPr>
          <p:cNvPicPr>
            <a:picLocks noChangeAspect="1"/>
          </p:cNvPicPr>
          <p:nvPr/>
        </p:nvPicPr>
        <p:blipFill>
          <a:blip r:embed="rId3">
            <a:extLst>
              <a:ext uri="{28A0092B-C50C-407E-A947-70E740481C1C}">
                <a14:useLocalDpi xmlns:a14="http://schemas.microsoft.com/office/drawing/2010/main" val="0"/>
              </a:ext>
            </a:extLst>
          </a:blip>
          <a:srcRect t="28046" r="1" b="25297"/>
          <a:stretch>
            <a:fillRect/>
          </a:stretch>
        </p:blipFill>
        <p:spPr>
          <a:xfrm>
            <a:off x="358219" y="1825625"/>
            <a:ext cx="11481847" cy="3575934"/>
          </a:xfrm>
          <a:prstGeom prst="rect">
            <a:avLst/>
          </a:prstGeom>
          <a:noFill/>
        </p:spPr>
      </p:pic>
    </p:spTree>
    <p:extLst>
      <p:ext uri="{BB962C8B-B14F-4D97-AF65-F5344CB8AC3E}">
        <p14:creationId xmlns:p14="http://schemas.microsoft.com/office/powerpoint/2010/main" val="7963513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BA07CE-6A07-0F68-1A66-03206B8937C4}"/>
              </a:ext>
            </a:extLst>
          </p:cNvPr>
          <p:cNvSpPr>
            <a:spLocks noGrp="1"/>
          </p:cNvSpPr>
          <p:nvPr>
            <p:ph type="title"/>
          </p:nvPr>
        </p:nvSpPr>
        <p:spPr/>
        <p:txBody>
          <a:bodyPr/>
          <a:lstStyle/>
          <a:p>
            <a:r>
              <a:rPr lang="en-GB" b="1" dirty="0">
                <a:latin typeface="+mn-lt"/>
              </a:rPr>
              <a:t>Learning Outcomes for this session</a:t>
            </a:r>
          </a:p>
        </p:txBody>
      </p:sp>
      <p:sp>
        <p:nvSpPr>
          <p:cNvPr id="3" name="Content Placeholder 2">
            <a:extLst>
              <a:ext uri="{FF2B5EF4-FFF2-40B4-BE49-F238E27FC236}">
                <a16:creationId xmlns:a16="http://schemas.microsoft.com/office/drawing/2014/main" id="{98B8D8B7-9544-22FB-3505-3EBDB8A38B78}"/>
              </a:ext>
            </a:extLst>
          </p:cNvPr>
          <p:cNvSpPr>
            <a:spLocks noGrp="1"/>
          </p:cNvSpPr>
          <p:nvPr>
            <p:ph idx="1"/>
          </p:nvPr>
        </p:nvSpPr>
        <p:spPr>
          <a:xfrm>
            <a:off x="897228" y="1751528"/>
            <a:ext cx="5211651" cy="2034862"/>
          </a:xfrm>
          <a:solidFill>
            <a:schemeClr val="accent1">
              <a:lumMod val="40000"/>
              <a:lumOff val="60000"/>
            </a:schemeClr>
          </a:solidFill>
          <a:ln>
            <a:solidFill>
              <a:schemeClr val="tx1"/>
            </a:solidFill>
          </a:ln>
        </p:spPr>
        <p:txBody>
          <a:bodyPr/>
          <a:lstStyle/>
          <a:p>
            <a:pPr marL="0" indent="0">
              <a:buNone/>
            </a:pPr>
            <a:r>
              <a:rPr lang="en-GB" sz="3600" dirty="0"/>
              <a:t>The main principles of compassionate management</a:t>
            </a:r>
          </a:p>
          <a:p>
            <a:pPr marL="0" indent="0">
              <a:buNone/>
            </a:pPr>
            <a:endParaRPr lang="en-GB" dirty="0"/>
          </a:p>
        </p:txBody>
      </p:sp>
      <p:sp>
        <p:nvSpPr>
          <p:cNvPr id="4" name="TextBox 3">
            <a:extLst>
              <a:ext uri="{FF2B5EF4-FFF2-40B4-BE49-F238E27FC236}">
                <a16:creationId xmlns:a16="http://schemas.microsoft.com/office/drawing/2014/main" id="{64BA312B-1F94-DE37-0ED9-EB25F73AD97B}"/>
              </a:ext>
            </a:extLst>
          </p:cNvPr>
          <p:cNvSpPr txBox="1"/>
          <p:nvPr/>
        </p:nvSpPr>
        <p:spPr>
          <a:xfrm>
            <a:off x="897227" y="4120280"/>
            <a:ext cx="5211651" cy="1311128"/>
          </a:xfrm>
          <a:prstGeom prst="rect">
            <a:avLst/>
          </a:prstGeom>
          <a:solidFill>
            <a:schemeClr val="accent1">
              <a:lumMod val="40000"/>
              <a:lumOff val="60000"/>
            </a:schemeClr>
          </a:solidFill>
          <a:ln>
            <a:solidFill>
              <a:schemeClr val="tx1"/>
            </a:solidFill>
          </a:ln>
        </p:spPr>
        <p:txBody>
          <a:bodyPr wrap="square" rtlCol="0">
            <a:spAutoFit/>
          </a:bodyPr>
          <a:lstStyle/>
          <a:p>
            <a:pPr marL="0" marR="0" lvl="0" indent="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en-GB" sz="3600" b="0" i="0" u="none" strike="noStrike" kern="1200" cap="none" spc="0" normalizeH="0" baseline="0" noProof="0" dirty="0">
                <a:ln>
                  <a:noFill/>
                </a:ln>
                <a:solidFill>
                  <a:prstClr val="black"/>
                </a:solidFill>
                <a:effectLst/>
                <a:uLnTx/>
                <a:uFillTx/>
                <a:latin typeface="Myriad Pro"/>
                <a:ea typeface="+mn-ea"/>
                <a:cs typeface="+mn-cs"/>
              </a:rPr>
              <a:t>The importance of </a:t>
            </a:r>
          </a:p>
          <a:p>
            <a:pPr marL="0" marR="0" lvl="0" indent="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en-GB" sz="3600" b="0" i="0" u="none" strike="noStrike" kern="1200" cap="none" spc="0" normalizeH="0" baseline="0" noProof="0" dirty="0">
                <a:ln>
                  <a:noFill/>
                </a:ln>
                <a:solidFill>
                  <a:prstClr val="black"/>
                </a:solidFill>
                <a:effectLst/>
                <a:uLnTx/>
                <a:uFillTx/>
                <a:latin typeface="Myriad Pro"/>
                <a:ea typeface="+mn-ea"/>
                <a:cs typeface="+mn-cs"/>
              </a:rPr>
              <a:t>self-compassion</a:t>
            </a:r>
          </a:p>
        </p:txBody>
      </p:sp>
      <p:pic>
        <p:nvPicPr>
          <p:cNvPr id="6" name="Picture 5" descr="Women and man planning in workplace">
            <a:extLst>
              <a:ext uri="{FF2B5EF4-FFF2-40B4-BE49-F238E27FC236}">
                <a16:creationId xmlns:a16="http://schemas.microsoft.com/office/drawing/2014/main" id="{D144430C-6FE5-D50B-D873-630C2F25AB5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33891" y="1751528"/>
            <a:ext cx="5348509" cy="3567447"/>
          </a:xfrm>
          <a:prstGeom prst="rect">
            <a:avLst/>
          </a:prstGeom>
        </p:spPr>
      </p:pic>
    </p:spTree>
    <p:extLst>
      <p:ext uri="{BB962C8B-B14F-4D97-AF65-F5344CB8AC3E}">
        <p14:creationId xmlns:p14="http://schemas.microsoft.com/office/powerpoint/2010/main" val="38289221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D3F51B-EE39-4039-97DD-F87BE1A49D12}"/>
              </a:ext>
            </a:extLst>
          </p:cNvPr>
          <p:cNvSpPr>
            <a:spLocks noGrp="1"/>
          </p:cNvSpPr>
          <p:nvPr>
            <p:ph type="title"/>
          </p:nvPr>
        </p:nvSpPr>
        <p:spPr/>
        <p:txBody>
          <a:bodyPr/>
          <a:lstStyle/>
          <a:p>
            <a:r>
              <a:rPr lang="en-GB" b="1" dirty="0">
                <a:latin typeface="+mn-lt"/>
              </a:rPr>
              <a:t>Definition- Compassionate Leadership</a:t>
            </a:r>
          </a:p>
        </p:txBody>
      </p:sp>
      <p:sp>
        <p:nvSpPr>
          <p:cNvPr id="3" name="Content Placeholder 2">
            <a:extLst>
              <a:ext uri="{FF2B5EF4-FFF2-40B4-BE49-F238E27FC236}">
                <a16:creationId xmlns:a16="http://schemas.microsoft.com/office/drawing/2014/main" id="{1C50FF98-A4BC-436D-8CBA-2CC7D757C7FD}"/>
              </a:ext>
            </a:extLst>
          </p:cNvPr>
          <p:cNvSpPr>
            <a:spLocks noGrp="1"/>
          </p:cNvSpPr>
          <p:nvPr>
            <p:ph idx="1"/>
          </p:nvPr>
        </p:nvSpPr>
        <p:spPr/>
        <p:txBody>
          <a:bodyPr/>
          <a:lstStyle/>
          <a:p>
            <a:r>
              <a:rPr lang="en-GB" dirty="0"/>
              <a:t>Leaders who listen, understand and help</a:t>
            </a:r>
          </a:p>
          <a:p>
            <a:r>
              <a:rPr lang="en-GB" dirty="0"/>
              <a:t>This creates a supportive environment that encourages  the greater wellbeing of staff, leading to higher levels of  innovation, engagement and ultimately performance</a:t>
            </a:r>
          </a:p>
          <a:p>
            <a:pPr marL="0" indent="0">
              <a:buNone/>
            </a:pPr>
            <a:r>
              <a:rPr lang="en-GB" dirty="0"/>
              <a:t>							(West, 2019)</a:t>
            </a:r>
          </a:p>
          <a:p>
            <a:pPr marL="0" indent="0">
              <a:buNone/>
            </a:pPr>
            <a:endParaRPr lang="en-GB" dirty="0"/>
          </a:p>
          <a:p>
            <a:pPr marL="0" indent="0">
              <a:buNone/>
            </a:pPr>
            <a:r>
              <a:rPr lang="en-GB" dirty="0"/>
              <a:t>A good source – www.kingsfund.org.uk</a:t>
            </a:r>
          </a:p>
          <a:p>
            <a:endParaRPr lang="en-GB" dirty="0"/>
          </a:p>
        </p:txBody>
      </p:sp>
    </p:spTree>
    <p:extLst>
      <p:ext uri="{BB962C8B-B14F-4D97-AF65-F5344CB8AC3E}">
        <p14:creationId xmlns:p14="http://schemas.microsoft.com/office/powerpoint/2010/main" val="42223960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20272E-D6C7-44D6-8435-D63298EE6B36}"/>
              </a:ext>
            </a:extLst>
          </p:cNvPr>
          <p:cNvSpPr>
            <a:spLocks noGrp="1"/>
          </p:cNvSpPr>
          <p:nvPr>
            <p:ph type="title"/>
          </p:nvPr>
        </p:nvSpPr>
        <p:spPr/>
        <p:txBody>
          <a:bodyPr>
            <a:normAutofit/>
          </a:bodyPr>
          <a:lstStyle/>
          <a:p>
            <a:r>
              <a:rPr lang="en-GB" b="1" dirty="0">
                <a:latin typeface="+mn-lt"/>
              </a:rPr>
              <a:t>Four Behaviours of Compassionate Leaders</a:t>
            </a:r>
          </a:p>
        </p:txBody>
      </p:sp>
      <p:sp>
        <p:nvSpPr>
          <p:cNvPr id="3" name="Content Placeholder 2">
            <a:extLst>
              <a:ext uri="{FF2B5EF4-FFF2-40B4-BE49-F238E27FC236}">
                <a16:creationId xmlns:a16="http://schemas.microsoft.com/office/drawing/2014/main" id="{293985E8-B121-417B-B98C-C92AB92F86FA}"/>
              </a:ext>
            </a:extLst>
          </p:cNvPr>
          <p:cNvSpPr>
            <a:spLocks noGrp="1"/>
          </p:cNvSpPr>
          <p:nvPr>
            <p:ph idx="1"/>
          </p:nvPr>
        </p:nvSpPr>
        <p:spPr/>
        <p:txBody>
          <a:bodyPr>
            <a:normAutofit/>
          </a:bodyPr>
          <a:lstStyle/>
          <a:p>
            <a:r>
              <a:rPr lang="en-GB" dirty="0"/>
              <a:t>Attending (listening with fascination)</a:t>
            </a:r>
          </a:p>
          <a:p>
            <a:r>
              <a:rPr lang="en-GB" dirty="0"/>
              <a:t>Understanding (needs of staff)</a:t>
            </a:r>
          </a:p>
          <a:p>
            <a:r>
              <a:rPr lang="en-GB" dirty="0"/>
              <a:t>Empathising (caring for staff)</a:t>
            </a:r>
          </a:p>
          <a:p>
            <a:r>
              <a:rPr lang="en-GB" dirty="0"/>
              <a:t>Helping (enabling staff to do their jobs)</a:t>
            </a:r>
          </a:p>
          <a:p>
            <a:endParaRPr lang="en-GB" dirty="0"/>
          </a:p>
          <a:p>
            <a:pPr marL="0" indent="0">
              <a:buNone/>
            </a:pPr>
            <a:r>
              <a:rPr lang="en-GB" dirty="0"/>
              <a:t>The most important skill is listening and the most important task is helping staff to do their jobs. </a:t>
            </a:r>
          </a:p>
        </p:txBody>
      </p:sp>
      <p:sp>
        <p:nvSpPr>
          <p:cNvPr id="4" name="Arrow: Left 3">
            <a:extLst>
              <a:ext uri="{FF2B5EF4-FFF2-40B4-BE49-F238E27FC236}">
                <a16:creationId xmlns:a16="http://schemas.microsoft.com/office/drawing/2014/main" id="{D94F0DB8-1C02-4721-B05D-0E176DB657BA}"/>
              </a:ext>
            </a:extLst>
          </p:cNvPr>
          <p:cNvSpPr/>
          <p:nvPr/>
        </p:nvSpPr>
        <p:spPr>
          <a:xfrm>
            <a:off x="8463775" y="1795346"/>
            <a:ext cx="2698595" cy="1527717"/>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rPr>
              <a:t>Emotional Intelligence skills!</a:t>
            </a:r>
          </a:p>
        </p:txBody>
      </p:sp>
    </p:spTree>
    <p:extLst>
      <p:ext uri="{BB962C8B-B14F-4D97-AF65-F5344CB8AC3E}">
        <p14:creationId xmlns:p14="http://schemas.microsoft.com/office/powerpoint/2010/main" val="11299257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70F211A0-3728-4785-A476-1A9DEDB70FFC}"/>
              </a:ext>
            </a:extLst>
          </p:cNvPr>
          <p:cNvSpPr>
            <a:spLocks noGrp="1"/>
          </p:cNvSpPr>
          <p:nvPr>
            <p:ph type="title"/>
          </p:nvPr>
        </p:nvSpPr>
        <p:spPr>
          <a:xfrm>
            <a:off x="609600" y="156118"/>
            <a:ext cx="10972800" cy="657922"/>
          </a:xfrm>
        </p:spPr>
        <p:txBody>
          <a:bodyPr>
            <a:normAutofit fontScale="90000"/>
          </a:bodyPr>
          <a:lstStyle/>
          <a:p>
            <a:r>
              <a:rPr lang="en-US" b="1" dirty="0">
                <a:latin typeface="+mn-lt"/>
              </a:rPr>
              <a:t>Michael West on Compassionate Leadership</a:t>
            </a:r>
          </a:p>
        </p:txBody>
      </p:sp>
      <p:pic>
        <p:nvPicPr>
          <p:cNvPr id="2" name="Online Media 1" title="Michael West: Compassionate and inclusive leadership">
            <a:hlinkClick r:id="" action="ppaction://media"/>
            <a:extLst>
              <a:ext uri="{FF2B5EF4-FFF2-40B4-BE49-F238E27FC236}">
                <a16:creationId xmlns:a16="http://schemas.microsoft.com/office/drawing/2014/main" id="{9C9EB650-E16F-49B8-B1A2-F433D384FD78}"/>
              </a:ext>
            </a:extLst>
          </p:cNvPr>
          <p:cNvPicPr>
            <a:picLocks noRot="1" noChangeAspect="1"/>
          </p:cNvPicPr>
          <p:nvPr>
            <a:videoFile r:link="rId1"/>
          </p:nvPr>
        </p:nvPicPr>
        <p:blipFill>
          <a:blip r:embed="rId4"/>
          <a:stretch>
            <a:fillRect/>
          </a:stretch>
        </p:blipFill>
        <p:spPr>
          <a:xfrm>
            <a:off x="1906859" y="1048215"/>
            <a:ext cx="7895063" cy="4469018"/>
          </a:xfrm>
          <a:prstGeom prst="rect">
            <a:avLst/>
          </a:prstGeom>
          <a:noFill/>
        </p:spPr>
      </p:pic>
    </p:spTree>
    <p:extLst>
      <p:ext uri="{BB962C8B-B14F-4D97-AF65-F5344CB8AC3E}">
        <p14:creationId xmlns:p14="http://schemas.microsoft.com/office/powerpoint/2010/main" val="6664843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0ED0E7-1A90-4583-B9F6-329F510CD5E8}"/>
              </a:ext>
            </a:extLst>
          </p:cNvPr>
          <p:cNvSpPr>
            <a:spLocks noGrp="1"/>
          </p:cNvSpPr>
          <p:nvPr>
            <p:ph type="title"/>
          </p:nvPr>
        </p:nvSpPr>
        <p:spPr>
          <a:xfrm>
            <a:off x="358219" y="365125"/>
            <a:ext cx="11481847" cy="1325563"/>
          </a:xfrm>
        </p:spPr>
        <p:txBody>
          <a:bodyPr anchor="ctr">
            <a:normAutofit/>
          </a:bodyPr>
          <a:lstStyle/>
          <a:p>
            <a:r>
              <a:rPr lang="en-GB" b="1" dirty="0">
                <a:latin typeface="+mn-lt"/>
              </a:rPr>
              <a:t>Group Discussion</a:t>
            </a:r>
          </a:p>
        </p:txBody>
      </p:sp>
      <p:graphicFrame>
        <p:nvGraphicFramePr>
          <p:cNvPr id="5" name="Content Placeholder 2">
            <a:extLst>
              <a:ext uri="{FF2B5EF4-FFF2-40B4-BE49-F238E27FC236}">
                <a16:creationId xmlns:a16="http://schemas.microsoft.com/office/drawing/2014/main" id="{116FDF0D-DEED-B990-1ABC-BA00919BD87E}"/>
              </a:ext>
            </a:extLst>
          </p:cNvPr>
          <p:cNvGraphicFramePr>
            <a:graphicFrameLocks noGrp="1"/>
          </p:cNvGraphicFramePr>
          <p:nvPr>
            <p:ph idx="1"/>
          </p:nvPr>
        </p:nvGraphicFramePr>
        <p:xfrm>
          <a:off x="358219" y="1825625"/>
          <a:ext cx="11481847" cy="357593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9513059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143EF4-B3CD-44E8-AAE0-70912A113527}"/>
              </a:ext>
            </a:extLst>
          </p:cNvPr>
          <p:cNvSpPr>
            <a:spLocks noGrp="1"/>
          </p:cNvSpPr>
          <p:nvPr>
            <p:ph type="title"/>
          </p:nvPr>
        </p:nvSpPr>
        <p:spPr>
          <a:xfrm>
            <a:off x="301657" y="1420926"/>
            <a:ext cx="11594969" cy="1325563"/>
          </a:xfrm>
        </p:spPr>
        <p:txBody>
          <a:bodyPr anchor="ctr">
            <a:normAutofit/>
          </a:bodyPr>
          <a:lstStyle/>
          <a:p>
            <a:r>
              <a:rPr lang="en-GB" b="1" dirty="0">
                <a:latin typeface="+mn-lt"/>
              </a:rPr>
              <a:t>The ABC of Staff Needs (based on Self-Determination theory)</a:t>
            </a:r>
          </a:p>
        </p:txBody>
      </p:sp>
      <p:graphicFrame>
        <p:nvGraphicFramePr>
          <p:cNvPr id="5" name="Content Placeholder 2">
            <a:extLst>
              <a:ext uri="{FF2B5EF4-FFF2-40B4-BE49-F238E27FC236}">
                <a16:creationId xmlns:a16="http://schemas.microsoft.com/office/drawing/2014/main" id="{3C11A0AC-15BA-75C8-C75F-41AAA79DCEFC}"/>
              </a:ext>
            </a:extLst>
          </p:cNvPr>
          <p:cNvGraphicFramePr>
            <a:graphicFrameLocks noGrp="1"/>
          </p:cNvGraphicFramePr>
          <p:nvPr>
            <p:ph idx="1"/>
          </p:nvPr>
        </p:nvGraphicFramePr>
        <p:xfrm>
          <a:off x="301657" y="2881426"/>
          <a:ext cx="11594969" cy="365134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83937211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4F92CCCF-99EC-468D-8E38-F23E36EA7567}"/>
              </a:ext>
            </a:extLst>
          </p:cNvPr>
          <p:cNvPicPr>
            <a:picLocks noGrp="1" noChangeAspect="1"/>
          </p:cNvPicPr>
          <p:nvPr>
            <p:ph idx="1"/>
          </p:nvPr>
        </p:nvPicPr>
        <p:blipFill>
          <a:blip r:embed="rId3"/>
          <a:stretch>
            <a:fillRect/>
          </a:stretch>
        </p:blipFill>
        <p:spPr>
          <a:xfrm>
            <a:off x="2502478" y="243183"/>
            <a:ext cx="7482770" cy="6371633"/>
          </a:xfrm>
        </p:spPr>
      </p:pic>
    </p:spTree>
    <p:extLst>
      <p:ext uri="{BB962C8B-B14F-4D97-AF65-F5344CB8AC3E}">
        <p14:creationId xmlns:p14="http://schemas.microsoft.com/office/powerpoint/2010/main" val="15390110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2C481B-090F-459A-BFF2-EBCD81D7A05E}"/>
              </a:ext>
            </a:extLst>
          </p:cNvPr>
          <p:cNvSpPr>
            <a:spLocks noGrp="1"/>
          </p:cNvSpPr>
          <p:nvPr>
            <p:ph type="title"/>
          </p:nvPr>
        </p:nvSpPr>
        <p:spPr>
          <a:xfrm>
            <a:off x="609600" y="223024"/>
            <a:ext cx="10972800" cy="591015"/>
          </a:xfrm>
        </p:spPr>
        <p:txBody>
          <a:bodyPr>
            <a:normAutofit fontScale="90000"/>
          </a:bodyPr>
          <a:lstStyle/>
          <a:p>
            <a:r>
              <a:rPr lang="en-GB" b="1" dirty="0">
                <a:latin typeface="+mn-lt"/>
              </a:rPr>
              <a:t>Recommendations (The </a:t>
            </a:r>
            <a:r>
              <a:rPr lang="en-GB" b="1" dirty="0" err="1">
                <a:latin typeface="+mn-lt"/>
              </a:rPr>
              <a:t>KingsFund</a:t>
            </a:r>
            <a:r>
              <a:rPr lang="en-GB" b="1" dirty="0">
                <a:latin typeface="+mn-lt"/>
              </a:rPr>
              <a:t>, 2020)</a:t>
            </a:r>
          </a:p>
        </p:txBody>
      </p:sp>
      <p:sp>
        <p:nvSpPr>
          <p:cNvPr id="3" name="Content Placeholder 2">
            <a:extLst>
              <a:ext uri="{FF2B5EF4-FFF2-40B4-BE49-F238E27FC236}">
                <a16:creationId xmlns:a16="http://schemas.microsoft.com/office/drawing/2014/main" id="{29437E46-C947-40FE-8FBC-566D8071B68D}"/>
              </a:ext>
            </a:extLst>
          </p:cNvPr>
          <p:cNvSpPr>
            <a:spLocks noGrp="1"/>
          </p:cNvSpPr>
          <p:nvPr>
            <p:ph idx="1"/>
          </p:nvPr>
        </p:nvSpPr>
        <p:spPr>
          <a:xfrm>
            <a:off x="609600" y="981307"/>
            <a:ext cx="10972800" cy="4535926"/>
          </a:xfrm>
        </p:spPr>
        <p:txBody>
          <a:bodyPr>
            <a:normAutofit/>
          </a:bodyPr>
          <a:lstStyle/>
          <a:p>
            <a:pPr marL="0" indent="0">
              <a:buNone/>
            </a:pPr>
            <a:r>
              <a:rPr lang="en-GB" dirty="0">
                <a:effectLst/>
                <a:latin typeface="Arial" panose="020B0604020202020204" pitchFamily="34" charset="0"/>
              </a:rPr>
              <a:t>1: Authority, empowerment and influence</a:t>
            </a:r>
          </a:p>
          <a:p>
            <a:pPr marL="0" indent="0">
              <a:buNone/>
            </a:pPr>
            <a:r>
              <a:rPr lang="en-GB" dirty="0">
                <a:effectLst/>
                <a:latin typeface="Arial" panose="020B0604020202020204" pitchFamily="34" charset="0"/>
              </a:rPr>
              <a:t>2: Justice and fairness</a:t>
            </a:r>
          </a:p>
          <a:p>
            <a:pPr marL="0" indent="0">
              <a:buNone/>
            </a:pPr>
            <a:r>
              <a:rPr lang="en-GB" dirty="0">
                <a:effectLst/>
                <a:latin typeface="Arial" panose="020B0604020202020204" pitchFamily="34" charset="0"/>
              </a:rPr>
              <a:t>3: Work conditions and working schedules</a:t>
            </a:r>
          </a:p>
          <a:p>
            <a:pPr marL="0" indent="0">
              <a:buNone/>
            </a:pPr>
            <a:r>
              <a:rPr lang="en-GB" dirty="0">
                <a:effectLst/>
                <a:latin typeface="Arial" panose="020B0604020202020204" pitchFamily="34" charset="0"/>
              </a:rPr>
              <a:t>4: Teamworking</a:t>
            </a:r>
          </a:p>
          <a:p>
            <a:pPr marL="0" indent="0">
              <a:buNone/>
            </a:pPr>
            <a:r>
              <a:rPr lang="en-GB" dirty="0">
                <a:effectLst/>
                <a:latin typeface="Arial" panose="020B0604020202020204" pitchFamily="34" charset="0"/>
              </a:rPr>
              <a:t>5: Culture and leadership</a:t>
            </a:r>
          </a:p>
          <a:p>
            <a:pPr marL="0" indent="0">
              <a:buNone/>
            </a:pPr>
            <a:r>
              <a:rPr lang="en-GB" dirty="0">
                <a:effectLst/>
                <a:latin typeface="Arial" panose="020B0604020202020204" pitchFamily="34" charset="0"/>
              </a:rPr>
              <a:t>6: Workload</a:t>
            </a:r>
          </a:p>
          <a:p>
            <a:pPr marL="0" indent="0">
              <a:buNone/>
            </a:pPr>
            <a:r>
              <a:rPr lang="en-GB" dirty="0">
                <a:effectLst/>
                <a:latin typeface="Arial" panose="020B0604020202020204" pitchFamily="34" charset="0"/>
              </a:rPr>
              <a:t>7: Management and supervision</a:t>
            </a:r>
          </a:p>
          <a:p>
            <a:pPr marL="0" indent="0">
              <a:buNone/>
            </a:pPr>
            <a:r>
              <a:rPr lang="en-GB" dirty="0">
                <a:effectLst/>
                <a:latin typeface="Arial" panose="020B0604020202020204" pitchFamily="34" charset="0"/>
              </a:rPr>
              <a:t>8: Learning, education and development</a:t>
            </a:r>
          </a:p>
          <a:p>
            <a:endParaRPr lang="en-GB" dirty="0"/>
          </a:p>
        </p:txBody>
      </p:sp>
    </p:spTree>
    <p:extLst>
      <p:ext uri="{BB962C8B-B14F-4D97-AF65-F5344CB8AC3E}">
        <p14:creationId xmlns:p14="http://schemas.microsoft.com/office/powerpoint/2010/main" val="418369019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AC58A33-9C38-4EFB-BD6C-EC2CF818AB91}"/>
              </a:ext>
            </a:extLst>
          </p:cNvPr>
          <p:cNvPicPr>
            <a:picLocks noChangeAspect="1"/>
          </p:cNvPicPr>
          <p:nvPr/>
        </p:nvPicPr>
        <p:blipFill>
          <a:blip r:embed="rId3"/>
          <a:stretch>
            <a:fillRect/>
          </a:stretch>
        </p:blipFill>
        <p:spPr>
          <a:xfrm>
            <a:off x="1117129" y="68262"/>
            <a:ext cx="9957741" cy="6721475"/>
          </a:xfrm>
          <a:prstGeom prst="rect">
            <a:avLst/>
          </a:prstGeom>
          <a:noFill/>
        </p:spPr>
      </p:pic>
    </p:spTree>
    <p:extLst>
      <p:ext uri="{BB962C8B-B14F-4D97-AF65-F5344CB8AC3E}">
        <p14:creationId xmlns:p14="http://schemas.microsoft.com/office/powerpoint/2010/main" val="11955406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C845986-E5CE-435E-8F04-7B06BB3313E8}"/>
              </a:ext>
            </a:extLst>
          </p:cNvPr>
          <p:cNvPicPr>
            <a:picLocks noChangeAspect="1"/>
          </p:cNvPicPr>
          <p:nvPr/>
        </p:nvPicPr>
        <p:blipFill>
          <a:blip r:embed="rId3"/>
          <a:stretch>
            <a:fillRect/>
          </a:stretch>
        </p:blipFill>
        <p:spPr>
          <a:xfrm>
            <a:off x="995686" y="0"/>
            <a:ext cx="10200627" cy="6858000"/>
          </a:xfrm>
          <a:prstGeom prst="rect">
            <a:avLst/>
          </a:prstGeom>
          <a:solidFill>
            <a:schemeClr val="accent1"/>
          </a:solidFill>
        </p:spPr>
      </p:pic>
    </p:spTree>
    <p:extLst>
      <p:ext uri="{BB962C8B-B14F-4D97-AF65-F5344CB8AC3E}">
        <p14:creationId xmlns:p14="http://schemas.microsoft.com/office/powerpoint/2010/main" val="152797108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1248E3-D72D-5607-1839-BDE124137B8D}"/>
              </a:ext>
            </a:extLst>
          </p:cNvPr>
          <p:cNvSpPr>
            <a:spLocks noGrp="1"/>
          </p:cNvSpPr>
          <p:nvPr>
            <p:ph type="title"/>
          </p:nvPr>
        </p:nvSpPr>
        <p:spPr>
          <a:xfrm>
            <a:off x="762665" y="921116"/>
            <a:ext cx="3844504" cy="2325321"/>
          </a:xfrm>
        </p:spPr>
        <p:txBody>
          <a:bodyPr>
            <a:normAutofit fontScale="90000"/>
          </a:bodyPr>
          <a:lstStyle/>
          <a:p>
            <a:r>
              <a:rPr lang="en-GB" b="1" dirty="0">
                <a:latin typeface="+mn-lt"/>
              </a:rPr>
              <a:t>The Wise Compassion</a:t>
            </a:r>
            <a:br>
              <a:rPr lang="en-GB" b="1" dirty="0">
                <a:latin typeface="+mn-lt"/>
              </a:rPr>
            </a:br>
            <a:r>
              <a:rPr lang="en-GB" b="1" dirty="0">
                <a:latin typeface="+mn-lt"/>
              </a:rPr>
              <a:t>Leadership Matrix</a:t>
            </a:r>
          </a:p>
        </p:txBody>
      </p:sp>
      <p:pic>
        <p:nvPicPr>
          <p:cNvPr id="5" name="Content Placeholder 4">
            <a:extLst>
              <a:ext uri="{FF2B5EF4-FFF2-40B4-BE49-F238E27FC236}">
                <a16:creationId xmlns:a16="http://schemas.microsoft.com/office/drawing/2014/main" id="{8DB62CB5-7C43-3FD5-B135-80540B4D78E3}"/>
              </a:ext>
            </a:extLst>
          </p:cNvPr>
          <p:cNvPicPr>
            <a:picLocks noGrp="1" noChangeAspect="1"/>
          </p:cNvPicPr>
          <p:nvPr>
            <p:ph idx="1"/>
          </p:nvPr>
        </p:nvPicPr>
        <p:blipFill>
          <a:blip r:embed="rId3"/>
          <a:stretch>
            <a:fillRect/>
          </a:stretch>
        </p:blipFill>
        <p:spPr>
          <a:xfrm>
            <a:off x="4413739" y="0"/>
            <a:ext cx="7561384" cy="6492875"/>
          </a:xfrm>
          <a:prstGeom prst="rect">
            <a:avLst/>
          </a:prstGeom>
        </p:spPr>
      </p:pic>
    </p:spTree>
    <p:extLst>
      <p:ext uri="{BB962C8B-B14F-4D97-AF65-F5344CB8AC3E}">
        <p14:creationId xmlns:p14="http://schemas.microsoft.com/office/powerpoint/2010/main" val="18592233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B318D3-F154-4FFB-8AE0-F033ECC052D3}"/>
              </a:ext>
            </a:extLst>
          </p:cNvPr>
          <p:cNvSpPr>
            <a:spLocks noGrp="1"/>
          </p:cNvSpPr>
          <p:nvPr>
            <p:ph type="title"/>
          </p:nvPr>
        </p:nvSpPr>
        <p:spPr>
          <a:xfrm>
            <a:off x="358219" y="365126"/>
            <a:ext cx="11481847" cy="709696"/>
          </a:xfrm>
        </p:spPr>
        <p:txBody>
          <a:bodyPr/>
          <a:lstStyle/>
          <a:p>
            <a:r>
              <a:rPr lang="en-GB" b="1" dirty="0">
                <a:latin typeface="+mn-lt"/>
              </a:rPr>
              <a:t>Activity</a:t>
            </a:r>
          </a:p>
        </p:txBody>
      </p:sp>
      <p:sp>
        <p:nvSpPr>
          <p:cNvPr id="3" name="Content Placeholder 2">
            <a:extLst>
              <a:ext uri="{FF2B5EF4-FFF2-40B4-BE49-F238E27FC236}">
                <a16:creationId xmlns:a16="http://schemas.microsoft.com/office/drawing/2014/main" id="{BA05BCBE-F71E-3637-C0AF-111C857D70C8}"/>
              </a:ext>
            </a:extLst>
          </p:cNvPr>
          <p:cNvSpPr>
            <a:spLocks noGrp="1"/>
          </p:cNvSpPr>
          <p:nvPr>
            <p:ph idx="1"/>
          </p:nvPr>
        </p:nvSpPr>
        <p:spPr>
          <a:xfrm>
            <a:off x="358219" y="1251284"/>
            <a:ext cx="11481847" cy="4150275"/>
          </a:xfrm>
        </p:spPr>
        <p:txBody>
          <a:bodyPr/>
          <a:lstStyle/>
          <a:p>
            <a:r>
              <a:rPr lang="en-GB" sz="3600" dirty="0"/>
              <a:t>Remember - Compassionate leadership involves </a:t>
            </a:r>
            <a:r>
              <a:rPr lang="en-GB" sz="3600" b="1" dirty="0"/>
              <a:t>noticing distress</a:t>
            </a:r>
            <a:r>
              <a:rPr lang="en-GB" sz="3600" dirty="0"/>
              <a:t>, </a:t>
            </a:r>
            <a:r>
              <a:rPr lang="en-GB" sz="3600" b="1" dirty="0"/>
              <a:t>interpreting it accurately</a:t>
            </a:r>
            <a:r>
              <a:rPr lang="en-GB" sz="3600" dirty="0"/>
              <a:t>, </a:t>
            </a:r>
            <a:r>
              <a:rPr lang="en-GB" sz="3600" b="1" dirty="0"/>
              <a:t>feeling empathic concern</a:t>
            </a:r>
            <a:r>
              <a:rPr lang="en-GB" sz="3600" dirty="0"/>
              <a:t>, and </a:t>
            </a:r>
            <a:r>
              <a:rPr lang="en-GB" sz="3600" b="1" dirty="0"/>
              <a:t>taking wise, </a:t>
            </a:r>
            <a:r>
              <a:rPr lang="en-GB" sz="3600" b="1" dirty="0" err="1"/>
              <a:t>boundaried</a:t>
            </a:r>
            <a:r>
              <a:rPr lang="en-GB" sz="3600" b="1" dirty="0"/>
              <a:t> action</a:t>
            </a:r>
            <a:r>
              <a:rPr lang="en-GB" sz="3600" dirty="0"/>
              <a:t> to support the person.</a:t>
            </a:r>
          </a:p>
          <a:p>
            <a:r>
              <a:rPr lang="en-GB" sz="3600" dirty="0"/>
              <a:t>It is not ‘being nice’, rescuing, or avoiding accountability.</a:t>
            </a:r>
          </a:p>
          <a:p>
            <a:r>
              <a:rPr lang="en-GB" sz="3600" dirty="0"/>
              <a:t>Consider the following scenarios in groups and answer the questions. </a:t>
            </a:r>
          </a:p>
          <a:p>
            <a:endParaRPr lang="en-GB" dirty="0"/>
          </a:p>
        </p:txBody>
      </p:sp>
    </p:spTree>
    <p:extLst>
      <p:ext uri="{BB962C8B-B14F-4D97-AF65-F5344CB8AC3E}">
        <p14:creationId xmlns:p14="http://schemas.microsoft.com/office/powerpoint/2010/main" val="45879364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D9B988-19EF-23D1-3AC9-DACC653DEC28}"/>
              </a:ext>
            </a:extLst>
          </p:cNvPr>
          <p:cNvSpPr>
            <a:spLocks noGrp="1"/>
          </p:cNvSpPr>
          <p:nvPr>
            <p:ph type="title"/>
          </p:nvPr>
        </p:nvSpPr>
        <p:spPr>
          <a:xfrm>
            <a:off x="358219" y="365126"/>
            <a:ext cx="11481847" cy="584444"/>
          </a:xfrm>
        </p:spPr>
        <p:txBody>
          <a:bodyPr anchor="ctr">
            <a:normAutofit fontScale="90000"/>
          </a:bodyPr>
          <a:lstStyle/>
          <a:p>
            <a:r>
              <a:rPr lang="en-GB" b="1" dirty="0">
                <a:latin typeface="+mn-lt"/>
              </a:rPr>
              <a:t>Scenarios</a:t>
            </a:r>
          </a:p>
        </p:txBody>
      </p:sp>
      <p:sp>
        <p:nvSpPr>
          <p:cNvPr id="3" name="Content Placeholder 2">
            <a:extLst>
              <a:ext uri="{FF2B5EF4-FFF2-40B4-BE49-F238E27FC236}">
                <a16:creationId xmlns:a16="http://schemas.microsoft.com/office/drawing/2014/main" id="{72D6DC8B-5F19-F458-40D5-AA19B28EF6F8}"/>
              </a:ext>
            </a:extLst>
          </p:cNvPr>
          <p:cNvSpPr>
            <a:spLocks noGrp="1"/>
          </p:cNvSpPr>
          <p:nvPr>
            <p:ph idx="1"/>
          </p:nvPr>
        </p:nvSpPr>
        <p:spPr>
          <a:xfrm>
            <a:off x="358219" y="1107831"/>
            <a:ext cx="11481847" cy="4293728"/>
          </a:xfrm>
        </p:spPr>
        <p:txBody>
          <a:bodyPr>
            <a:normAutofit lnSpcReduction="10000"/>
          </a:bodyPr>
          <a:lstStyle/>
          <a:p>
            <a:r>
              <a:rPr lang="en-GB" sz="2400" b="1" dirty="0"/>
              <a:t>Performance Dip:</a:t>
            </a:r>
            <a:br>
              <a:rPr lang="en-GB" sz="2400" dirty="0"/>
            </a:br>
            <a:r>
              <a:rPr lang="en-GB" sz="2400" dirty="0"/>
              <a:t>A high‑performing employee’s work quality suddenly drops. They seem withdrawn but insist they’re ‘fine’.</a:t>
            </a:r>
          </a:p>
          <a:p>
            <a:r>
              <a:rPr lang="en-GB" sz="2400" b="1" dirty="0"/>
              <a:t>Overload:</a:t>
            </a:r>
            <a:br>
              <a:rPr lang="en-GB" sz="2400" dirty="0"/>
            </a:br>
            <a:r>
              <a:rPr lang="en-GB" sz="2400" dirty="0"/>
              <a:t>A team member is overwhelmed and tearful. The leader wants to help but is under pressure to deliver results.</a:t>
            </a:r>
          </a:p>
          <a:p>
            <a:r>
              <a:rPr lang="en-GB" sz="2400" b="1" dirty="0"/>
              <a:t>Boundary Blur:</a:t>
            </a:r>
            <a:br>
              <a:rPr lang="en-GB" sz="2400" dirty="0"/>
            </a:br>
            <a:r>
              <a:rPr lang="en-GB" sz="2400" dirty="0"/>
              <a:t>A leader becomes the ‘go‑to’ emotional support for a team member, and it’s starting to affect the leader’s own wellbeing.</a:t>
            </a:r>
          </a:p>
          <a:p>
            <a:r>
              <a:rPr lang="en-GB" sz="2400" b="1" dirty="0"/>
              <a:t>Fairness Tension:</a:t>
            </a:r>
            <a:br>
              <a:rPr lang="en-GB" sz="2400" dirty="0"/>
            </a:br>
            <a:r>
              <a:rPr lang="en-GB" sz="2400" dirty="0"/>
              <a:t>One employee needs flexible working due to a personal crisis. Others feel this is ‘special treatment’.</a:t>
            </a:r>
          </a:p>
          <a:p>
            <a:endParaRPr lang="en-GB" sz="2000" dirty="0"/>
          </a:p>
        </p:txBody>
      </p:sp>
    </p:spTree>
    <p:extLst>
      <p:ext uri="{BB962C8B-B14F-4D97-AF65-F5344CB8AC3E}">
        <p14:creationId xmlns:p14="http://schemas.microsoft.com/office/powerpoint/2010/main" val="204271574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18DC37-DAE6-5476-F805-F54786B3F42E}"/>
              </a:ext>
            </a:extLst>
          </p:cNvPr>
          <p:cNvSpPr>
            <a:spLocks noGrp="1"/>
          </p:cNvSpPr>
          <p:nvPr>
            <p:ph type="title"/>
          </p:nvPr>
        </p:nvSpPr>
        <p:spPr>
          <a:xfrm>
            <a:off x="358219" y="365125"/>
            <a:ext cx="11481847" cy="821991"/>
          </a:xfrm>
        </p:spPr>
        <p:txBody>
          <a:bodyPr/>
          <a:lstStyle/>
          <a:p>
            <a:r>
              <a:rPr lang="en-GB" b="1" dirty="0">
                <a:latin typeface="+mn-lt"/>
              </a:rPr>
              <a:t>Questions</a:t>
            </a:r>
          </a:p>
        </p:txBody>
      </p:sp>
      <p:sp>
        <p:nvSpPr>
          <p:cNvPr id="3" name="Content Placeholder 2">
            <a:extLst>
              <a:ext uri="{FF2B5EF4-FFF2-40B4-BE49-F238E27FC236}">
                <a16:creationId xmlns:a16="http://schemas.microsoft.com/office/drawing/2014/main" id="{A71BDDF1-5EB2-6B24-4C7F-A2670BB80496}"/>
              </a:ext>
            </a:extLst>
          </p:cNvPr>
          <p:cNvSpPr>
            <a:spLocks noGrp="1"/>
          </p:cNvSpPr>
          <p:nvPr>
            <p:ph idx="1"/>
          </p:nvPr>
        </p:nvSpPr>
        <p:spPr>
          <a:xfrm>
            <a:off x="358219" y="1395662"/>
            <a:ext cx="11481847" cy="4196245"/>
          </a:xfrm>
        </p:spPr>
        <p:txBody>
          <a:bodyPr>
            <a:normAutofit fontScale="92500" lnSpcReduction="20000"/>
          </a:bodyPr>
          <a:lstStyle/>
          <a:p>
            <a:pPr marL="0" indent="0">
              <a:buNone/>
            </a:pPr>
            <a:r>
              <a:rPr lang="en-GB" sz="3600" dirty="0"/>
              <a:t>What compassionate leadership behaviours are needed here?</a:t>
            </a:r>
          </a:p>
          <a:p>
            <a:r>
              <a:rPr lang="en-GB" sz="3600" i="1" dirty="0"/>
              <a:t>Attending (listening with fascination)</a:t>
            </a:r>
          </a:p>
          <a:p>
            <a:r>
              <a:rPr lang="en-GB" sz="3600" i="1" dirty="0"/>
              <a:t>Understanding (needs of staff)</a:t>
            </a:r>
          </a:p>
          <a:p>
            <a:r>
              <a:rPr lang="en-GB" sz="3600" i="1" dirty="0"/>
              <a:t>Empathising (caring for staff)</a:t>
            </a:r>
          </a:p>
          <a:p>
            <a:r>
              <a:rPr lang="en-GB" sz="3600" i="1" dirty="0"/>
              <a:t>Helping (enabling staff to do their jobs)</a:t>
            </a:r>
          </a:p>
          <a:p>
            <a:endParaRPr lang="en-GB" sz="3600" dirty="0"/>
          </a:p>
          <a:p>
            <a:pPr marL="0" indent="0">
              <a:buNone/>
            </a:pPr>
            <a:r>
              <a:rPr lang="en-GB" sz="3600" dirty="0"/>
              <a:t>What risks or unintended consequences might arise?</a:t>
            </a:r>
          </a:p>
          <a:p>
            <a:pPr marL="0" indent="0">
              <a:buNone/>
            </a:pPr>
            <a:r>
              <a:rPr lang="en-GB" sz="3600" dirty="0"/>
              <a:t>What would a </a:t>
            </a:r>
            <a:r>
              <a:rPr lang="en-GB" sz="3600" i="1" dirty="0"/>
              <a:t>wise</a:t>
            </a:r>
            <a:r>
              <a:rPr lang="en-GB" sz="3600" dirty="0"/>
              <a:t> compassionate action look like in this situation?</a:t>
            </a:r>
          </a:p>
          <a:p>
            <a:pPr marL="0" indent="0">
              <a:buNone/>
            </a:pPr>
            <a:endParaRPr lang="en-GB" dirty="0"/>
          </a:p>
        </p:txBody>
      </p:sp>
    </p:spTree>
    <p:extLst>
      <p:ext uri="{BB962C8B-B14F-4D97-AF65-F5344CB8AC3E}">
        <p14:creationId xmlns:p14="http://schemas.microsoft.com/office/powerpoint/2010/main" val="140852955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297415-25C1-6035-6233-6B0C24161B6E}"/>
              </a:ext>
            </a:extLst>
          </p:cNvPr>
          <p:cNvSpPr>
            <a:spLocks noGrp="1"/>
          </p:cNvSpPr>
          <p:nvPr>
            <p:ph type="title"/>
          </p:nvPr>
        </p:nvSpPr>
        <p:spPr>
          <a:xfrm>
            <a:off x="358219" y="365125"/>
            <a:ext cx="11481847" cy="1325563"/>
          </a:xfrm>
        </p:spPr>
        <p:txBody>
          <a:bodyPr anchor="ctr">
            <a:normAutofit/>
          </a:bodyPr>
          <a:lstStyle/>
          <a:p>
            <a:r>
              <a:rPr lang="en-GB" b="1" dirty="0">
                <a:latin typeface="+mn-lt"/>
              </a:rPr>
              <a:t>Reflection</a:t>
            </a:r>
          </a:p>
        </p:txBody>
      </p:sp>
      <p:sp>
        <p:nvSpPr>
          <p:cNvPr id="3" name="Content Placeholder 2">
            <a:extLst>
              <a:ext uri="{FF2B5EF4-FFF2-40B4-BE49-F238E27FC236}">
                <a16:creationId xmlns:a16="http://schemas.microsoft.com/office/drawing/2014/main" id="{EBE01CED-5C89-1C8E-3F7E-63CB5AF06B66}"/>
              </a:ext>
            </a:extLst>
          </p:cNvPr>
          <p:cNvSpPr>
            <a:spLocks noGrp="1"/>
          </p:cNvSpPr>
          <p:nvPr>
            <p:ph idx="1"/>
          </p:nvPr>
        </p:nvSpPr>
        <p:spPr>
          <a:xfrm>
            <a:off x="609600" y="1600201"/>
            <a:ext cx="10972800" cy="3917032"/>
          </a:xfrm>
        </p:spPr>
        <p:txBody>
          <a:bodyPr>
            <a:normAutofit/>
          </a:bodyPr>
          <a:lstStyle/>
          <a:p>
            <a:r>
              <a:rPr lang="en-GB" sz="3600" dirty="0"/>
              <a:t>Which element of compassionate leadership do you find most challenging (attending, understanding, empathising, helping)?</a:t>
            </a:r>
          </a:p>
          <a:p>
            <a:r>
              <a:rPr lang="en-GB" sz="3600" dirty="0"/>
              <a:t>How could you develop this capacity as future leaders?</a:t>
            </a:r>
          </a:p>
          <a:p>
            <a:pPr marL="0" indent="0">
              <a:buNone/>
            </a:pPr>
            <a:endParaRPr lang="en-GB" dirty="0"/>
          </a:p>
        </p:txBody>
      </p:sp>
    </p:spTree>
    <p:extLst>
      <p:ext uri="{BB962C8B-B14F-4D97-AF65-F5344CB8AC3E}">
        <p14:creationId xmlns:p14="http://schemas.microsoft.com/office/powerpoint/2010/main" val="193976115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7B872F-6B0C-493A-BEA2-E8EF60CE5743}"/>
              </a:ext>
            </a:extLst>
          </p:cNvPr>
          <p:cNvSpPr>
            <a:spLocks noGrp="1"/>
          </p:cNvSpPr>
          <p:nvPr>
            <p:ph type="title"/>
          </p:nvPr>
        </p:nvSpPr>
        <p:spPr/>
        <p:txBody>
          <a:bodyPr>
            <a:normAutofit/>
          </a:bodyPr>
          <a:lstStyle/>
          <a:p>
            <a:r>
              <a:rPr lang="en-GB" b="1" dirty="0">
                <a:latin typeface="+mn-lt"/>
              </a:rPr>
              <a:t>Leaders need to start with Self-compassion</a:t>
            </a:r>
          </a:p>
        </p:txBody>
      </p:sp>
      <p:sp>
        <p:nvSpPr>
          <p:cNvPr id="3" name="Content Placeholder 2">
            <a:extLst>
              <a:ext uri="{FF2B5EF4-FFF2-40B4-BE49-F238E27FC236}">
                <a16:creationId xmlns:a16="http://schemas.microsoft.com/office/drawing/2014/main" id="{1004F9E1-EA90-4B29-BEB4-2780E70225E0}"/>
              </a:ext>
            </a:extLst>
          </p:cNvPr>
          <p:cNvSpPr>
            <a:spLocks noGrp="1"/>
          </p:cNvSpPr>
          <p:nvPr>
            <p:ph idx="1"/>
          </p:nvPr>
        </p:nvSpPr>
        <p:spPr/>
        <p:txBody>
          <a:bodyPr/>
          <a:lstStyle/>
          <a:p>
            <a:r>
              <a:rPr lang="en-GB" dirty="0"/>
              <a:t>What are your stressors?</a:t>
            </a:r>
          </a:p>
          <a:p>
            <a:r>
              <a:rPr lang="en-GB" dirty="0"/>
              <a:t>What are your needs?</a:t>
            </a:r>
          </a:p>
          <a:p>
            <a:pPr marL="0" indent="0">
              <a:buNone/>
            </a:pPr>
            <a:endParaRPr lang="en-GB" dirty="0"/>
          </a:p>
          <a:p>
            <a:pPr marL="0" indent="0">
              <a:buNone/>
            </a:pPr>
            <a:r>
              <a:rPr lang="en-GB" dirty="0"/>
              <a:t>You need to be a good role model and also be in a good place yourself to lead others</a:t>
            </a:r>
          </a:p>
          <a:p>
            <a:pPr marL="0" indent="0">
              <a:buNone/>
            </a:pPr>
            <a:r>
              <a:rPr lang="en-GB" dirty="0"/>
              <a:t>Also important to show vulnerability, which breeds trust</a:t>
            </a:r>
          </a:p>
        </p:txBody>
      </p:sp>
    </p:spTree>
    <p:extLst>
      <p:ext uri="{BB962C8B-B14F-4D97-AF65-F5344CB8AC3E}">
        <p14:creationId xmlns:p14="http://schemas.microsoft.com/office/powerpoint/2010/main" val="369713091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7D374B-61BF-8FF6-1830-4AACCC2A1EAB}"/>
              </a:ext>
            </a:extLst>
          </p:cNvPr>
          <p:cNvSpPr>
            <a:spLocks noGrp="1"/>
          </p:cNvSpPr>
          <p:nvPr>
            <p:ph type="title"/>
          </p:nvPr>
        </p:nvSpPr>
        <p:spPr/>
        <p:txBody>
          <a:bodyPr/>
          <a:lstStyle/>
          <a:p>
            <a:r>
              <a:rPr lang="en-GB" b="1" dirty="0">
                <a:latin typeface="+mn-lt"/>
              </a:rPr>
              <a:t>Activity – Self-Compassion</a:t>
            </a:r>
          </a:p>
        </p:txBody>
      </p:sp>
      <p:sp>
        <p:nvSpPr>
          <p:cNvPr id="3" name="Content Placeholder 2">
            <a:extLst>
              <a:ext uri="{FF2B5EF4-FFF2-40B4-BE49-F238E27FC236}">
                <a16:creationId xmlns:a16="http://schemas.microsoft.com/office/drawing/2014/main" id="{D05A2A8D-D798-3013-1751-ACCFB9452AC4}"/>
              </a:ext>
            </a:extLst>
          </p:cNvPr>
          <p:cNvSpPr>
            <a:spLocks noGrp="1"/>
          </p:cNvSpPr>
          <p:nvPr>
            <p:ph idx="1"/>
          </p:nvPr>
        </p:nvSpPr>
        <p:spPr/>
        <p:txBody>
          <a:bodyPr/>
          <a:lstStyle/>
          <a:p>
            <a:pPr marL="0" indent="0">
              <a:buNone/>
            </a:pPr>
            <a:r>
              <a:rPr lang="en-GB" dirty="0"/>
              <a:t>How could you be more self-compassionate?</a:t>
            </a:r>
          </a:p>
          <a:p>
            <a:pPr marL="0" indent="0">
              <a:buNone/>
            </a:pPr>
            <a:endParaRPr lang="en-GB" dirty="0"/>
          </a:p>
          <a:p>
            <a:pPr marL="514350" indent="-514350">
              <a:buAutoNum type="arabicPeriod"/>
            </a:pPr>
            <a:r>
              <a:rPr lang="en-GB" dirty="0"/>
              <a:t>In pairs, think of a few phrases you could say to yourself the next time you make a mistake or feel guilty about something that may have been your fault.</a:t>
            </a:r>
          </a:p>
          <a:p>
            <a:pPr marL="514350" indent="-514350">
              <a:buAutoNum type="arabicPeriod"/>
            </a:pPr>
            <a:r>
              <a:rPr lang="en-GB" dirty="0"/>
              <a:t>What phrases could you say to yourself to motivate yourself to get through a hard or challenging time?</a:t>
            </a:r>
          </a:p>
        </p:txBody>
      </p:sp>
    </p:spTree>
    <p:extLst>
      <p:ext uri="{BB962C8B-B14F-4D97-AF65-F5344CB8AC3E}">
        <p14:creationId xmlns:p14="http://schemas.microsoft.com/office/powerpoint/2010/main" val="56775419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9CC424-A5E2-772E-88F2-3ABF6AA6BF29}"/>
              </a:ext>
            </a:extLst>
          </p:cNvPr>
          <p:cNvSpPr>
            <a:spLocks noGrp="1"/>
          </p:cNvSpPr>
          <p:nvPr>
            <p:ph type="title"/>
          </p:nvPr>
        </p:nvSpPr>
        <p:spPr>
          <a:xfrm>
            <a:off x="358219" y="365125"/>
            <a:ext cx="11481847" cy="841883"/>
          </a:xfrm>
        </p:spPr>
        <p:txBody>
          <a:bodyPr/>
          <a:lstStyle/>
          <a:p>
            <a:r>
              <a:rPr lang="en-GB" b="1" dirty="0">
                <a:latin typeface="+mn-lt"/>
              </a:rPr>
              <a:t>Activity</a:t>
            </a:r>
          </a:p>
        </p:txBody>
      </p:sp>
      <p:sp>
        <p:nvSpPr>
          <p:cNvPr id="3" name="Content Placeholder 2">
            <a:extLst>
              <a:ext uri="{FF2B5EF4-FFF2-40B4-BE49-F238E27FC236}">
                <a16:creationId xmlns:a16="http://schemas.microsoft.com/office/drawing/2014/main" id="{A1FBCA5E-2936-FE87-3737-682A39002606}"/>
              </a:ext>
            </a:extLst>
          </p:cNvPr>
          <p:cNvSpPr>
            <a:spLocks noGrp="1"/>
          </p:cNvSpPr>
          <p:nvPr>
            <p:ph idx="1"/>
          </p:nvPr>
        </p:nvSpPr>
        <p:spPr>
          <a:xfrm>
            <a:off x="609600" y="1417638"/>
            <a:ext cx="10972800" cy="3917032"/>
          </a:xfrm>
        </p:spPr>
        <p:txBody>
          <a:bodyPr>
            <a:normAutofit lnSpcReduction="10000"/>
          </a:bodyPr>
          <a:lstStyle/>
          <a:p>
            <a:r>
              <a:rPr lang="en-GB" dirty="0"/>
              <a:t>Form pairs</a:t>
            </a:r>
          </a:p>
          <a:p>
            <a:r>
              <a:rPr lang="en-GB" dirty="0"/>
              <a:t>Play one round of ‘rock, paper, scissors’ in your pair</a:t>
            </a:r>
          </a:p>
          <a:p>
            <a:r>
              <a:rPr lang="en-GB" dirty="0"/>
              <a:t>If you lose, your job is to support (cheer on!) the winner in the next round</a:t>
            </a:r>
          </a:p>
          <a:p>
            <a:r>
              <a:rPr lang="en-GB" dirty="0"/>
              <a:t>Winners keep on playing each other and losers keep on supporting the winners, until there is an overall winner</a:t>
            </a:r>
          </a:p>
          <a:p>
            <a:pPr marL="0" indent="0">
              <a:buNone/>
            </a:pPr>
            <a:endParaRPr lang="en-GB" dirty="0"/>
          </a:p>
          <a:p>
            <a:pPr marL="0" indent="0">
              <a:buNone/>
            </a:pPr>
            <a:r>
              <a:rPr lang="en-GB" i="1" dirty="0"/>
              <a:t>Purpose of activity – to practice healthy competition and an overall supportive culture which supports wellbeing. </a:t>
            </a:r>
          </a:p>
        </p:txBody>
      </p:sp>
    </p:spTree>
    <p:extLst>
      <p:ext uri="{BB962C8B-B14F-4D97-AF65-F5344CB8AC3E}">
        <p14:creationId xmlns:p14="http://schemas.microsoft.com/office/powerpoint/2010/main" val="44971466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F6187-02BC-268E-FCFB-A81DA10AB4C8}"/>
              </a:ext>
            </a:extLst>
          </p:cNvPr>
          <p:cNvSpPr>
            <a:spLocks noGrp="1"/>
          </p:cNvSpPr>
          <p:nvPr>
            <p:ph type="title"/>
          </p:nvPr>
        </p:nvSpPr>
        <p:spPr>
          <a:xfrm>
            <a:off x="358219" y="365125"/>
            <a:ext cx="11481847" cy="1325563"/>
          </a:xfrm>
        </p:spPr>
        <p:txBody>
          <a:bodyPr anchor="ctr">
            <a:normAutofit/>
          </a:bodyPr>
          <a:lstStyle/>
          <a:p>
            <a:r>
              <a:rPr lang="en-GB" b="1" dirty="0"/>
              <a:t>Rules of the Game – 3 rounds</a:t>
            </a:r>
          </a:p>
        </p:txBody>
      </p:sp>
      <p:graphicFrame>
        <p:nvGraphicFramePr>
          <p:cNvPr id="5" name="Content Placeholder 2">
            <a:extLst>
              <a:ext uri="{FF2B5EF4-FFF2-40B4-BE49-F238E27FC236}">
                <a16:creationId xmlns:a16="http://schemas.microsoft.com/office/drawing/2014/main" id="{14E5B18A-9551-332F-0B07-481231B93742}"/>
              </a:ext>
            </a:extLst>
          </p:cNvPr>
          <p:cNvGraphicFramePr>
            <a:graphicFrameLocks noGrp="1"/>
          </p:cNvGraphicFramePr>
          <p:nvPr>
            <p:ph idx="1"/>
          </p:nvPr>
        </p:nvGraphicFramePr>
        <p:xfrm>
          <a:off x="609600" y="1600201"/>
          <a:ext cx="10972800" cy="391703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58819202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AC800E-6ED1-A1A1-3360-B80550E18626}"/>
              </a:ext>
            </a:extLst>
          </p:cNvPr>
          <p:cNvSpPr>
            <a:spLocks noGrp="1"/>
          </p:cNvSpPr>
          <p:nvPr>
            <p:ph type="title"/>
          </p:nvPr>
        </p:nvSpPr>
        <p:spPr>
          <a:xfrm>
            <a:off x="358219" y="365125"/>
            <a:ext cx="11481847" cy="1325563"/>
          </a:xfrm>
        </p:spPr>
        <p:txBody>
          <a:bodyPr anchor="ctr">
            <a:normAutofit/>
          </a:bodyPr>
          <a:lstStyle/>
          <a:p>
            <a:r>
              <a:rPr lang="en-GB" dirty="0">
                <a:latin typeface="+mn-lt"/>
              </a:rPr>
              <a:t>Avoidable Employee Harm</a:t>
            </a:r>
          </a:p>
        </p:txBody>
      </p:sp>
      <p:pic>
        <p:nvPicPr>
          <p:cNvPr id="5" name="Content Placeholder 4" descr="Stressed employee at supermarket">
            <a:extLst>
              <a:ext uri="{FF2B5EF4-FFF2-40B4-BE49-F238E27FC236}">
                <a16:creationId xmlns:a16="http://schemas.microsoft.com/office/drawing/2014/main" id="{B8B85FF5-FDCB-B1CA-61B9-D54B387326E3}"/>
              </a:ext>
            </a:extLst>
          </p:cNvPr>
          <p:cNvPicPr>
            <a:picLocks noGrp="1" noChangeAspect="1"/>
          </p:cNvPicPr>
          <p:nvPr>
            <p:ph idx="1"/>
          </p:nvPr>
        </p:nvPicPr>
        <p:blipFill>
          <a:blip r:embed="rId2">
            <a:extLst>
              <a:ext uri="{28A0092B-C50C-407E-A947-70E740481C1C}">
                <a14:useLocalDpi xmlns:a14="http://schemas.microsoft.com/office/drawing/2010/main" val="0"/>
              </a:ext>
            </a:extLst>
          </a:blip>
          <a:srcRect t="9892" r="1" b="34742"/>
          <a:stretch>
            <a:fillRect/>
          </a:stretch>
        </p:blipFill>
        <p:spPr>
          <a:xfrm>
            <a:off x="358219" y="1825625"/>
            <a:ext cx="11481847" cy="3575934"/>
          </a:xfrm>
          <a:noFill/>
        </p:spPr>
      </p:pic>
    </p:spTree>
    <p:extLst>
      <p:ext uri="{BB962C8B-B14F-4D97-AF65-F5344CB8AC3E}">
        <p14:creationId xmlns:p14="http://schemas.microsoft.com/office/powerpoint/2010/main" val="146464951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BEE93A-3703-6E4C-1E32-BC98809463DB}"/>
              </a:ext>
            </a:extLst>
          </p:cNvPr>
          <p:cNvSpPr>
            <a:spLocks noGrp="1"/>
          </p:cNvSpPr>
          <p:nvPr>
            <p:ph type="title"/>
          </p:nvPr>
        </p:nvSpPr>
        <p:spPr>
          <a:xfrm>
            <a:off x="358219" y="220746"/>
            <a:ext cx="11481847" cy="886159"/>
          </a:xfrm>
        </p:spPr>
        <p:txBody>
          <a:bodyPr/>
          <a:lstStyle/>
          <a:p>
            <a:r>
              <a:rPr lang="en-GB" b="1" dirty="0">
                <a:latin typeface="+mn-lt"/>
              </a:rPr>
              <a:t>What is ‘Avoidable Employee Harm?’</a:t>
            </a:r>
          </a:p>
        </p:txBody>
      </p:sp>
      <p:sp>
        <p:nvSpPr>
          <p:cNvPr id="3" name="Content Placeholder 2">
            <a:extLst>
              <a:ext uri="{FF2B5EF4-FFF2-40B4-BE49-F238E27FC236}">
                <a16:creationId xmlns:a16="http://schemas.microsoft.com/office/drawing/2014/main" id="{F81A7BC8-7421-2A71-9BFD-5A10F1AD0CDC}"/>
              </a:ext>
            </a:extLst>
          </p:cNvPr>
          <p:cNvSpPr>
            <a:spLocks noGrp="1"/>
          </p:cNvSpPr>
          <p:nvPr>
            <p:ph idx="1"/>
          </p:nvPr>
        </p:nvSpPr>
        <p:spPr>
          <a:xfrm>
            <a:off x="358219" y="1299411"/>
            <a:ext cx="11481847" cy="4283241"/>
          </a:xfrm>
        </p:spPr>
        <p:txBody>
          <a:bodyPr>
            <a:normAutofit fontScale="92500"/>
          </a:bodyPr>
          <a:lstStyle/>
          <a:p>
            <a:r>
              <a:rPr lang="en-GB" dirty="0"/>
              <a:t>Avoidable employee harm refers to the unnecessary psychological, professional and organisational damage caused by poorly designed or poorly delivered organisational processes—especially disciplinary investigations.</a:t>
            </a:r>
          </a:p>
          <a:p>
            <a:r>
              <a:rPr lang="en-GB" dirty="0"/>
              <a:t>Traditional disciplinary and investigation processes can unintentionally cause significant harm to employees, witnesses, managers and HR practitioners. </a:t>
            </a:r>
          </a:p>
          <a:p>
            <a:r>
              <a:rPr lang="en-GB" dirty="0"/>
              <a:t>Harm includes stress, anxiety, reputational damage, isolation, loss of trust, and long‑term wellbeing impacts. </a:t>
            </a:r>
          </a:p>
          <a:p>
            <a:r>
              <a:rPr lang="en-GB" dirty="0"/>
              <a:t>Harm is often process‑driven, not misconduct‑driven—meaning it is preventable.</a:t>
            </a:r>
          </a:p>
          <a:p>
            <a:r>
              <a:rPr lang="en-GB" dirty="0"/>
              <a:t>Avoidable harm arises when organisations prioritise procedural compliance over human experience.</a:t>
            </a:r>
          </a:p>
        </p:txBody>
      </p:sp>
    </p:spTree>
    <p:extLst>
      <p:ext uri="{BB962C8B-B14F-4D97-AF65-F5344CB8AC3E}">
        <p14:creationId xmlns:p14="http://schemas.microsoft.com/office/powerpoint/2010/main" val="203482992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7331B5-7B81-D0A6-C548-31067FA952C7}"/>
              </a:ext>
            </a:extLst>
          </p:cNvPr>
          <p:cNvSpPr>
            <a:spLocks noGrp="1"/>
          </p:cNvSpPr>
          <p:nvPr>
            <p:ph type="title"/>
          </p:nvPr>
        </p:nvSpPr>
        <p:spPr>
          <a:xfrm>
            <a:off x="301657" y="1420926"/>
            <a:ext cx="11594969" cy="1325563"/>
          </a:xfrm>
        </p:spPr>
        <p:txBody>
          <a:bodyPr anchor="ctr">
            <a:normAutofit/>
          </a:bodyPr>
          <a:lstStyle/>
          <a:p>
            <a:r>
              <a:rPr lang="en-GB" b="1" dirty="0">
                <a:latin typeface="+mn-lt"/>
              </a:rPr>
              <a:t>From Avoidable Patient Harm to Avoidable Employee Harm</a:t>
            </a:r>
          </a:p>
        </p:txBody>
      </p:sp>
      <p:graphicFrame>
        <p:nvGraphicFramePr>
          <p:cNvPr id="5" name="Content Placeholder 2">
            <a:extLst>
              <a:ext uri="{FF2B5EF4-FFF2-40B4-BE49-F238E27FC236}">
                <a16:creationId xmlns:a16="http://schemas.microsoft.com/office/drawing/2014/main" id="{EAD926E2-DB46-11BC-D55E-6B376C18C553}"/>
              </a:ext>
            </a:extLst>
          </p:cNvPr>
          <p:cNvGraphicFramePr>
            <a:graphicFrameLocks noGrp="1"/>
          </p:cNvGraphicFramePr>
          <p:nvPr>
            <p:ph idx="1"/>
            <p:extLst>
              <p:ext uri="{D42A27DB-BD31-4B8C-83A1-F6EECF244321}">
                <p14:modId xmlns:p14="http://schemas.microsoft.com/office/powerpoint/2010/main" val="1035136881"/>
              </p:ext>
            </p:extLst>
          </p:nvPr>
        </p:nvGraphicFramePr>
        <p:xfrm>
          <a:off x="301657" y="2881426"/>
          <a:ext cx="11594969" cy="365134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8679115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nline Media 3" title="Anne’s story">
            <a:hlinkClick r:id="" action="ppaction://media"/>
            <a:extLst>
              <a:ext uri="{FF2B5EF4-FFF2-40B4-BE49-F238E27FC236}">
                <a16:creationId xmlns:a16="http://schemas.microsoft.com/office/drawing/2014/main" id="{293275A6-A59B-43F3-9FD8-FD13C3793979}"/>
              </a:ext>
            </a:extLst>
          </p:cNvPr>
          <p:cNvPicPr>
            <a:picLocks noGrp="1" noRot="1" noChangeAspect="1"/>
          </p:cNvPicPr>
          <p:nvPr>
            <p:ph idx="1"/>
            <a:videoFile r:link="rId1"/>
          </p:nvPr>
        </p:nvPicPr>
        <p:blipFill>
          <a:blip r:embed="rId3"/>
          <a:stretch>
            <a:fillRect/>
          </a:stretch>
        </p:blipFill>
        <p:spPr>
          <a:xfrm>
            <a:off x="3009900" y="295275"/>
            <a:ext cx="6910916" cy="5183188"/>
          </a:xfrm>
          <a:prstGeom prst="rect">
            <a:avLst/>
          </a:prstGeom>
        </p:spPr>
      </p:pic>
    </p:spTree>
    <p:extLst>
      <p:ext uri="{BB962C8B-B14F-4D97-AF65-F5344CB8AC3E}">
        <p14:creationId xmlns:p14="http://schemas.microsoft.com/office/powerpoint/2010/main" val="39212512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DFE0B20-7519-8B19-1C48-2B74C5691C70}"/>
              </a:ext>
            </a:extLst>
          </p:cNvPr>
          <p:cNvSpPr>
            <a:spLocks noGrp="1"/>
          </p:cNvSpPr>
          <p:nvPr>
            <p:ph idx="1"/>
          </p:nvPr>
        </p:nvSpPr>
        <p:spPr/>
        <p:txBody>
          <a:bodyPr>
            <a:normAutofit/>
          </a:bodyPr>
          <a:lstStyle/>
          <a:p>
            <a:pPr marL="0" indent="0" algn="ctr">
              <a:buNone/>
            </a:pPr>
            <a:r>
              <a:rPr lang="en-GB" sz="4400" dirty="0"/>
              <a:t>Where in your own work or placement experience have you seen a process cause more harm than the original issue?</a:t>
            </a:r>
          </a:p>
        </p:txBody>
      </p:sp>
    </p:spTree>
    <p:extLst>
      <p:ext uri="{BB962C8B-B14F-4D97-AF65-F5344CB8AC3E}">
        <p14:creationId xmlns:p14="http://schemas.microsoft.com/office/powerpoint/2010/main" val="364825474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3485EB-18A9-4686-60C7-B8EDA70B2505}"/>
              </a:ext>
            </a:extLst>
          </p:cNvPr>
          <p:cNvSpPr>
            <a:spLocks noGrp="1"/>
          </p:cNvSpPr>
          <p:nvPr>
            <p:ph type="title"/>
          </p:nvPr>
        </p:nvSpPr>
        <p:spPr>
          <a:xfrm>
            <a:off x="358219" y="365126"/>
            <a:ext cx="11481847" cy="661570"/>
          </a:xfrm>
        </p:spPr>
        <p:txBody>
          <a:bodyPr>
            <a:normAutofit fontScale="90000"/>
          </a:bodyPr>
          <a:lstStyle/>
          <a:p>
            <a:r>
              <a:rPr lang="en-GB" b="1" dirty="0">
                <a:latin typeface="+mn-lt"/>
              </a:rPr>
              <a:t>Why Investigations Cause Harm</a:t>
            </a:r>
          </a:p>
        </p:txBody>
      </p:sp>
      <p:sp>
        <p:nvSpPr>
          <p:cNvPr id="3" name="Content Placeholder 2">
            <a:extLst>
              <a:ext uri="{FF2B5EF4-FFF2-40B4-BE49-F238E27FC236}">
                <a16:creationId xmlns:a16="http://schemas.microsoft.com/office/drawing/2014/main" id="{C69A196F-37B6-0A92-6F97-44EB82FB213E}"/>
              </a:ext>
            </a:extLst>
          </p:cNvPr>
          <p:cNvSpPr>
            <a:spLocks noGrp="1"/>
          </p:cNvSpPr>
          <p:nvPr>
            <p:ph idx="1"/>
          </p:nvPr>
        </p:nvSpPr>
        <p:spPr>
          <a:xfrm>
            <a:off x="358219" y="1187116"/>
            <a:ext cx="11481847" cy="4475747"/>
          </a:xfrm>
        </p:spPr>
        <p:txBody>
          <a:bodyPr>
            <a:normAutofit fontScale="85000" lnSpcReduction="20000"/>
          </a:bodyPr>
          <a:lstStyle/>
          <a:p>
            <a:r>
              <a:rPr lang="en-GB" dirty="0"/>
              <a:t>Investigations are inherently stressful, but the </a:t>
            </a:r>
            <a:r>
              <a:rPr lang="en-GB" i="1" dirty="0"/>
              <a:t>way</a:t>
            </a:r>
            <a:r>
              <a:rPr lang="en-GB" dirty="0"/>
              <a:t> they are conducted determines whether harm is minimised or amplified.</a:t>
            </a:r>
          </a:p>
          <a:p>
            <a:r>
              <a:rPr lang="en-GB" dirty="0"/>
              <a:t>Investigations often create a </a:t>
            </a:r>
            <a:r>
              <a:rPr lang="en-GB" b="1" dirty="0"/>
              <a:t>‘climate of fear’</a:t>
            </a:r>
            <a:r>
              <a:rPr lang="en-GB" dirty="0"/>
              <a:t>, where employees feel scrutinised rather than supported. </a:t>
            </a:r>
          </a:p>
          <a:p>
            <a:r>
              <a:rPr lang="en-GB" dirty="0"/>
              <a:t>Common harm‑creating factors:</a:t>
            </a:r>
          </a:p>
          <a:p>
            <a:pPr lvl="1"/>
            <a:r>
              <a:rPr lang="en-GB" dirty="0"/>
              <a:t>Excessive formality and legalism</a:t>
            </a:r>
          </a:p>
          <a:p>
            <a:pPr lvl="1"/>
            <a:r>
              <a:rPr lang="en-GB" dirty="0"/>
              <a:t>Long delays and lack of communication</a:t>
            </a:r>
          </a:p>
          <a:p>
            <a:pPr lvl="1"/>
            <a:r>
              <a:rPr lang="en-GB" dirty="0"/>
              <a:t>Poorly trained investigators</a:t>
            </a:r>
          </a:p>
          <a:p>
            <a:pPr lvl="1"/>
            <a:r>
              <a:rPr lang="en-GB" dirty="0"/>
              <a:t>Over‑reliance on punitive frameworks</a:t>
            </a:r>
          </a:p>
          <a:p>
            <a:r>
              <a:rPr lang="en-GB" dirty="0"/>
              <a:t>Harm can also spread to </a:t>
            </a:r>
            <a:r>
              <a:rPr lang="en-GB" b="1" dirty="0"/>
              <a:t>managers, HR teams and organisational culture</a:t>
            </a:r>
            <a:r>
              <a:rPr lang="en-GB" dirty="0"/>
              <a:t>, not just the employee under investigation.</a:t>
            </a:r>
          </a:p>
          <a:p>
            <a:pPr marL="0" indent="0">
              <a:buNone/>
            </a:pPr>
            <a:endParaRPr lang="en-GB" b="1" dirty="0"/>
          </a:p>
          <a:p>
            <a:pPr marL="0" indent="0">
              <a:buNone/>
            </a:pPr>
            <a:r>
              <a:rPr lang="en-GB" b="1" dirty="0"/>
              <a:t>Activity</a:t>
            </a:r>
            <a:r>
              <a:rPr lang="en-GB" dirty="0"/>
              <a:t> - Identify which of the above factors you think is most harmful and justify your reasoning.</a:t>
            </a:r>
          </a:p>
          <a:p>
            <a:endParaRPr lang="en-GB" dirty="0"/>
          </a:p>
        </p:txBody>
      </p:sp>
    </p:spTree>
    <p:extLst>
      <p:ext uri="{BB962C8B-B14F-4D97-AF65-F5344CB8AC3E}">
        <p14:creationId xmlns:p14="http://schemas.microsoft.com/office/powerpoint/2010/main" val="314295256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8B1450-C128-1304-9804-87B9661B02E6}"/>
              </a:ext>
            </a:extLst>
          </p:cNvPr>
          <p:cNvSpPr>
            <a:spLocks noGrp="1"/>
          </p:cNvSpPr>
          <p:nvPr>
            <p:ph type="title"/>
          </p:nvPr>
        </p:nvSpPr>
        <p:spPr/>
        <p:txBody>
          <a:bodyPr/>
          <a:lstStyle/>
          <a:p>
            <a:r>
              <a:rPr lang="en-GB" b="1" dirty="0">
                <a:latin typeface="+mn-lt"/>
              </a:rPr>
              <a:t>Aneurin Bevan University Health Board Statistics</a:t>
            </a:r>
          </a:p>
        </p:txBody>
      </p:sp>
      <p:pic>
        <p:nvPicPr>
          <p:cNvPr id="5" name="Content Placeholder 4">
            <a:extLst>
              <a:ext uri="{FF2B5EF4-FFF2-40B4-BE49-F238E27FC236}">
                <a16:creationId xmlns:a16="http://schemas.microsoft.com/office/drawing/2014/main" id="{72C087C3-0286-5FC4-0AE2-1AE1EB381F44}"/>
              </a:ext>
            </a:extLst>
          </p:cNvPr>
          <p:cNvPicPr>
            <a:picLocks noGrp="1" noChangeAspect="1"/>
          </p:cNvPicPr>
          <p:nvPr>
            <p:ph idx="1"/>
          </p:nvPr>
        </p:nvPicPr>
        <p:blipFill>
          <a:blip r:embed="rId2"/>
          <a:stretch>
            <a:fillRect/>
          </a:stretch>
        </p:blipFill>
        <p:spPr>
          <a:xfrm>
            <a:off x="1883054" y="1825625"/>
            <a:ext cx="8432241" cy="3576638"/>
          </a:xfrm>
          <a:prstGeom prst="rect">
            <a:avLst/>
          </a:prstGeom>
        </p:spPr>
      </p:pic>
    </p:spTree>
    <p:extLst>
      <p:ext uri="{BB962C8B-B14F-4D97-AF65-F5344CB8AC3E}">
        <p14:creationId xmlns:p14="http://schemas.microsoft.com/office/powerpoint/2010/main" val="212700183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9186E4-C0FD-EAB8-7290-A6280972C50C}"/>
              </a:ext>
            </a:extLst>
          </p:cNvPr>
          <p:cNvSpPr>
            <a:spLocks noGrp="1"/>
          </p:cNvSpPr>
          <p:nvPr>
            <p:ph type="title"/>
          </p:nvPr>
        </p:nvSpPr>
        <p:spPr/>
        <p:txBody>
          <a:bodyPr/>
          <a:lstStyle/>
          <a:p>
            <a:r>
              <a:rPr lang="en-GB" b="1" dirty="0">
                <a:latin typeface="+mn-lt"/>
              </a:rPr>
              <a:t>The Ripple Effects: Individual, Team and Organisational Harm</a:t>
            </a:r>
          </a:p>
        </p:txBody>
      </p:sp>
      <p:sp>
        <p:nvSpPr>
          <p:cNvPr id="3" name="Content Placeholder 2">
            <a:extLst>
              <a:ext uri="{FF2B5EF4-FFF2-40B4-BE49-F238E27FC236}">
                <a16:creationId xmlns:a16="http://schemas.microsoft.com/office/drawing/2014/main" id="{E13001F5-77E7-DDDA-1A99-DEDB2029CB8D}"/>
              </a:ext>
            </a:extLst>
          </p:cNvPr>
          <p:cNvSpPr>
            <a:spLocks noGrp="1"/>
          </p:cNvSpPr>
          <p:nvPr>
            <p:ph idx="1"/>
          </p:nvPr>
        </p:nvSpPr>
        <p:spPr/>
        <p:txBody>
          <a:bodyPr>
            <a:normAutofit fontScale="85000" lnSpcReduction="20000"/>
          </a:bodyPr>
          <a:lstStyle/>
          <a:p>
            <a:pPr>
              <a:buNone/>
            </a:pPr>
            <a:r>
              <a:rPr lang="en-GB" dirty="0">
                <a:effectLst/>
              </a:rPr>
              <a:t>Avoidable harm is not contained to one person—it radiates across the organisation.</a:t>
            </a:r>
            <a:endParaRPr lang="en-GB" dirty="0"/>
          </a:p>
          <a:p>
            <a:pPr>
              <a:buFont typeface="Arial" panose="020B0604020202020204" pitchFamily="34" charset="0"/>
              <a:buChar char="•"/>
            </a:pPr>
            <a:r>
              <a:rPr lang="en-GB" b="1" dirty="0">
                <a:effectLst/>
              </a:rPr>
              <a:t>Individual harm:</a:t>
            </a:r>
            <a:r>
              <a:rPr lang="en-GB" dirty="0">
                <a:effectLst/>
              </a:rPr>
              <a:t> emotional distress, reduced confidence, sickness absence, long‑term wellbeing issues.</a:t>
            </a:r>
            <a:endParaRPr lang="en-GB" dirty="0"/>
          </a:p>
          <a:p>
            <a:pPr>
              <a:buFont typeface="Arial" panose="020B0604020202020204" pitchFamily="34" charset="0"/>
              <a:buChar char="•"/>
            </a:pPr>
            <a:r>
              <a:rPr lang="en-GB" b="1" dirty="0">
                <a:effectLst/>
              </a:rPr>
              <a:t>Team harm:</a:t>
            </a:r>
            <a:r>
              <a:rPr lang="en-GB" dirty="0">
                <a:effectLst/>
              </a:rPr>
              <a:t> mistrust, fear of speaking up, reduced collaboration, ‘us vs them’ dynamics.</a:t>
            </a:r>
            <a:endParaRPr lang="en-GB" dirty="0"/>
          </a:p>
          <a:p>
            <a:pPr>
              <a:buFont typeface="Arial" panose="020B0604020202020204" pitchFamily="34" charset="0"/>
              <a:buChar char="•"/>
            </a:pPr>
            <a:r>
              <a:rPr lang="en-GB" b="1" dirty="0">
                <a:effectLst/>
              </a:rPr>
              <a:t>Organisational harm:</a:t>
            </a:r>
            <a:r>
              <a:rPr lang="en-GB" dirty="0">
                <a:effectLst/>
              </a:rPr>
              <a:t> reputational damage, financial cost, increased turnover, weakened psychological safety.</a:t>
            </a:r>
            <a:endParaRPr lang="en-GB" dirty="0"/>
          </a:p>
          <a:p>
            <a:pPr>
              <a:buFont typeface="Arial" panose="020B0604020202020204" pitchFamily="34" charset="0"/>
              <a:buChar char="•"/>
            </a:pPr>
            <a:r>
              <a:rPr lang="en-GB" dirty="0">
                <a:effectLst/>
              </a:rPr>
              <a:t>Harm can become </a:t>
            </a:r>
            <a:r>
              <a:rPr lang="en-GB" b="1" dirty="0">
                <a:effectLst/>
              </a:rPr>
              <a:t>cultural</a:t>
            </a:r>
            <a:r>
              <a:rPr lang="en-GB" dirty="0">
                <a:effectLst/>
              </a:rPr>
              <a:t>, embedding fear and risk‑aversion. </a:t>
            </a:r>
            <a:endParaRPr lang="en-GB" dirty="0"/>
          </a:p>
          <a:p>
            <a:pPr>
              <a:buNone/>
            </a:pPr>
            <a:endParaRPr lang="en-GB" b="1" dirty="0"/>
          </a:p>
          <a:p>
            <a:pPr>
              <a:buNone/>
            </a:pPr>
            <a:r>
              <a:rPr lang="en-GB" dirty="0">
                <a:effectLst/>
              </a:rPr>
              <a:t>How might avoidable harm undermine an organisation’s stated values (e.g., compassion, inclusion, integrity)?</a:t>
            </a:r>
            <a:endParaRPr lang="en-GB" dirty="0"/>
          </a:p>
          <a:p>
            <a:endParaRPr lang="en-GB" dirty="0"/>
          </a:p>
        </p:txBody>
      </p:sp>
    </p:spTree>
    <p:extLst>
      <p:ext uri="{BB962C8B-B14F-4D97-AF65-F5344CB8AC3E}">
        <p14:creationId xmlns:p14="http://schemas.microsoft.com/office/powerpoint/2010/main" val="293751083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F411CD09-014E-F379-A724-88811C7EC1EE}"/>
              </a:ext>
            </a:extLst>
          </p:cNvPr>
          <p:cNvPicPr>
            <a:picLocks noGrp="1" noChangeAspect="1"/>
          </p:cNvPicPr>
          <p:nvPr>
            <p:ph idx="1"/>
          </p:nvPr>
        </p:nvPicPr>
        <p:blipFill>
          <a:blip r:embed="rId2"/>
          <a:stretch>
            <a:fillRect/>
          </a:stretch>
        </p:blipFill>
        <p:spPr>
          <a:xfrm>
            <a:off x="1143702" y="69161"/>
            <a:ext cx="9904595" cy="5620878"/>
          </a:xfrm>
          <a:prstGeom prst="rect">
            <a:avLst/>
          </a:prstGeom>
        </p:spPr>
      </p:pic>
    </p:spTree>
    <p:extLst>
      <p:ext uri="{BB962C8B-B14F-4D97-AF65-F5344CB8AC3E}">
        <p14:creationId xmlns:p14="http://schemas.microsoft.com/office/powerpoint/2010/main" val="178725495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29E0CD41-D1BE-B906-758E-FCD357A87904}"/>
              </a:ext>
            </a:extLst>
          </p:cNvPr>
          <p:cNvPicPr>
            <a:picLocks noGrp="1" noChangeAspect="1"/>
          </p:cNvPicPr>
          <p:nvPr>
            <p:ph idx="1"/>
          </p:nvPr>
        </p:nvPicPr>
        <p:blipFill>
          <a:blip r:embed="rId2"/>
          <a:stretch>
            <a:fillRect/>
          </a:stretch>
        </p:blipFill>
        <p:spPr>
          <a:xfrm>
            <a:off x="1562100" y="267481"/>
            <a:ext cx="9462608" cy="5409419"/>
          </a:xfrm>
          <a:prstGeom prst="rect">
            <a:avLst/>
          </a:prstGeom>
        </p:spPr>
      </p:pic>
    </p:spTree>
    <p:extLst>
      <p:ext uri="{BB962C8B-B14F-4D97-AF65-F5344CB8AC3E}">
        <p14:creationId xmlns:p14="http://schemas.microsoft.com/office/powerpoint/2010/main" val="135158871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E2ACED-868C-22E1-F965-0B278305CD4F}"/>
              </a:ext>
            </a:extLst>
          </p:cNvPr>
          <p:cNvSpPr>
            <a:spLocks noGrp="1"/>
          </p:cNvSpPr>
          <p:nvPr>
            <p:ph type="title"/>
          </p:nvPr>
        </p:nvSpPr>
        <p:spPr/>
        <p:txBody>
          <a:bodyPr/>
          <a:lstStyle/>
          <a:p>
            <a:r>
              <a:rPr lang="en-GB" b="1" dirty="0">
                <a:latin typeface="+mn-lt"/>
              </a:rPr>
              <a:t>What Good Looks Like: A Wellbeing‑Centred Investigation Approach</a:t>
            </a:r>
          </a:p>
        </p:txBody>
      </p:sp>
      <p:sp>
        <p:nvSpPr>
          <p:cNvPr id="3" name="Content Placeholder 2">
            <a:extLst>
              <a:ext uri="{FF2B5EF4-FFF2-40B4-BE49-F238E27FC236}">
                <a16:creationId xmlns:a16="http://schemas.microsoft.com/office/drawing/2014/main" id="{146447AD-7C74-FE6A-2948-C5E9469742F7}"/>
              </a:ext>
            </a:extLst>
          </p:cNvPr>
          <p:cNvSpPr>
            <a:spLocks noGrp="1"/>
          </p:cNvSpPr>
          <p:nvPr>
            <p:ph idx="1"/>
          </p:nvPr>
        </p:nvSpPr>
        <p:spPr>
          <a:xfrm>
            <a:off x="358219" y="1825624"/>
            <a:ext cx="11481847" cy="3708901"/>
          </a:xfrm>
        </p:spPr>
        <p:txBody>
          <a:bodyPr>
            <a:normAutofit lnSpcReduction="10000"/>
          </a:bodyPr>
          <a:lstStyle/>
          <a:p>
            <a:pPr marL="0" indent="0">
              <a:buNone/>
            </a:pPr>
            <a:r>
              <a:rPr lang="en-GB" dirty="0"/>
              <a:t>The book ‘Under Investigation’ calls for a </a:t>
            </a:r>
            <a:r>
              <a:rPr lang="en-GB" b="1" dirty="0"/>
              <a:t>mindset shift</a:t>
            </a:r>
            <a:r>
              <a:rPr lang="en-GB" dirty="0"/>
              <a:t>—from process‑first to wellbeing‑first.</a:t>
            </a:r>
          </a:p>
          <a:p>
            <a:pPr marL="0" indent="0">
              <a:buNone/>
            </a:pPr>
            <a:r>
              <a:rPr lang="en-GB" dirty="0"/>
              <a:t>A wellbeing‑centred approach includes:</a:t>
            </a:r>
          </a:p>
          <a:p>
            <a:pPr lvl="1"/>
            <a:r>
              <a:rPr lang="en-GB" sz="2800" dirty="0"/>
              <a:t>Early triage to determine whether a full investigation is necessary</a:t>
            </a:r>
          </a:p>
          <a:p>
            <a:pPr lvl="1"/>
            <a:r>
              <a:rPr lang="en-GB" sz="2800" dirty="0"/>
              <a:t>Proportionate responses rather than defaulting to formal processes</a:t>
            </a:r>
          </a:p>
          <a:p>
            <a:pPr lvl="1"/>
            <a:r>
              <a:rPr lang="en-GB" sz="2800" dirty="0"/>
              <a:t>Trauma‑informed communication and transparency</a:t>
            </a:r>
          </a:p>
          <a:p>
            <a:pPr lvl="1"/>
            <a:r>
              <a:rPr lang="en-GB" sz="2800" dirty="0"/>
              <a:t>Skilled, impartial investigators trained in </a:t>
            </a:r>
            <a:r>
              <a:rPr lang="en-GB" sz="2800" b="1" dirty="0"/>
              <a:t>empathy and fairness</a:t>
            </a:r>
            <a:endParaRPr lang="en-GB" sz="2800" dirty="0"/>
          </a:p>
          <a:p>
            <a:pPr marL="0" indent="0">
              <a:buNone/>
            </a:pPr>
            <a:r>
              <a:rPr lang="en-GB" dirty="0"/>
              <a:t>HPMA guidance stresses the importance of </a:t>
            </a:r>
            <a:r>
              <a:rPr lang="en-GB" b="1" dirty="0"/>
              <a:t>support mechanisms</a:t>
            </a:r>
            <a:r>
              <a:rPr lang="en-GB" dirty="0"/>
              <a:t> for all parties, including managers and HR.</a:t>
            </a:r>
          </a:p>
          <a:p>
            <a:pPr marL="0" indent="0">
              <a:buNone/>
            </a:pPr>
            <a:endParaRPr lang="en-GB" dirty="0"/>
          </a:p>
        </p:txBody>
      </p:sp>
    </p:spTree>
    <p:extLst>
      <p:ext uri="{BB962C8B-B14F-4D97-AF65-F5344CB8AC3E}">
        <p14:creationId xmlns:p14="http://schemas.microsoft.com/office/powerpoint/2010/main" val="177064035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276626-BE2E-2C65-60B9-8305EEAA7F37}"/>
              </a:ext>
            </a:extLst>
          </p:cNvPr>
          <p:cNvSpPr>
            <a:spLocks noGrp="1"/>
          </p:cNvSpPr>
          <p:nvPr>
            <p:ph type="title"/>
          </p:nvPr>
        </p:nvSpPr>
        <p:spPr/>
        <p:txBody>
          <a:bodyPr>
            <a:noAutofit/>
          </a:bodyPr>
          <a:lstStyle/>
          <a:p>
            <a:pPr marL="228600" marR="0" lvl="0" indent="-228600" defTabSz="914400" rtl="0" eaLnBrk="1" fontAlgn="auto" latinLnBrk="0" hangingPunct="1">
              <a:lnSpc>
                <a:spcPct val="90000"/>
              </a:lnSpc>
              <a:spcBef>
                <a:spcPts val="1000"/>
              </a:spcBef>
              <a:spcAft>
                <a:spcPts val="0"/>
              </a:spcAft>
              <a:tabLst/>
              <a:defRPr/>
            </a:pPr>
            <a:r>
              <a:rPr kumimoji="0" lang="en-GB" b="1" i="0" u="none" strike="noStrike" kern="1200" cap="none" spc="0" normalizeH="0" baseline="0" noProof="0" dirty="0">
                <a:ln>
                  <a:noFill/>
                </a:ln>
                <a:solidFill>
                  <a:prstClr val="black"/>
                </a:solidFill>
                <a:effectLst/>
                <a:uLnTx/>
                <a:uFillTx/>
                <a:latin typeface="+mn-lt"/>
                <a:ea typeface="+mn-ea"/>
                <a:cs typeface="+mn-cs"/>
              </a:rPr>
              <a:t>Activity</a:t>
            </a:r>
            <a:br>
              <a:rPr kumimoji="0" lang="en-GB" b="0" i="0" u="none" strike="noStrike" kern="1200" cap="none" spc="0" normalizeH="0" baseline="0" noProof="0" dirty="0">
                <a:ln>
                  <a:noFill/>
                </a:ln>
                <a:solidFill>
                  <a:prstClr val="black"/>
                </a:solidFill>
                <a:effectLst/>
                <a:uLnTx/>
                <a:uFillTx/>
                <a:latin typeface="+mn-lt"/>
                <a:ea typeface="+mn-ea"/>
                <a:cs typeface="+mn-cs"/>
              </a:rPr>
            </a:br>
            <a:endParaRPr lang="en-GB" dirty="0">
              <a:latin typeface="+mn-lt"/>
            </a:endParaRPr>
          </a:p>
        </p:txBody>
      </p:sp>
      <p:sp>
        <p:nvSpPr>
          <p:cNvPr id="3" name="Content Placeholder 2">
            <a:extLst>
              <a:ext uri="{FF2B5EF4-FFF2-40B4-BE49-F238E27FC236}">
                <a16:creationId xmlns:a16="http://schemas.microsoft.com/office/drawing/2014/main" id="{751C8E3C-AB0B-480C-5D90-8BE2D3D026F0}"/>
              </a:ext>
            </a:extLst>
          </p:cNvPr>
          <p:cNvSpPr>
            <a:spLocks noGrp="1"/>
          </p:cNvSpPr>
          <p:nvPr>
            <p:ph idx="1"/>
          </p:nvPr>
        </p:nvSpPr>
        <p:spPr>
          <a:xfrm>
            <a:off x="1619250" y="1690688"/>
            <a:ext cx="4625313" cy="2543969"/>
          </a:xfrm>
        </p:spPr>
        <p:txBody>
          <a:bodyPr/>
          <a:lstStyle/>
          <a:p>
            <a:pPr marL="0" indent="0">
              <a:buNone/>
            </a:pPr>
            <a:r>
              <a:rPr lang="en-GB" dirty="0">
                <a:solidFill>
                  <a:prstClr val="black"/>
                </a:solidFill>
              </a:rPr>
              <a:t>Rewrite a traditional investigation step (invite to formal meeting) in a people‑centred way (see handout). </a:t>
            </a:r>
            <a:endParaRPr lang="en-GB" dirty="0"/>
          </a:p>
        </p:txBody>
      </p:sp>
      <p:pic>
        <p:nvPicPr>
          <p:cNvPr id="5" name="Picture 4" descr="Yellow envelope">
            <a:extLst>
              <a:ext uri="{FF2B5EF4-FFF2-40B4-BE49-F238E27FC236}">
                <a16:creationId xmlns:a16="http://schemas.microsoft.com/office/drawing/2014/main" id="{4E94AF31-C94E-1383-E6FC-7F2D6E2EC32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42925" y="387293"/>
            <a:ext cx="3344200" cy="5014266"/>
          </a:xfrm>
          <a:prstGeom prst="rect">
            <a:avLst/>
          </a:prstGeom>
        </p:spPr>
      </p:pic>
    </p:spTree>
    <p:extLst>
      <p:ext uri="{BB962C8B-B14F-4D97-AF65-F5344CB8AC3E}">
        <p14:creationId xmlns:p14="http://schemas.microsoft.com/office/powerpoint/2010/main" val="197350678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8C3D9E-267A-14FC-1430-C1B3A8C721B2}"/>
              </a:ext>
            </a:extLst>
          </p:cNvPr>
          <p:cNvSpPr>
            <a:spLocks noGrp="1"/>
          </p:cNvSpPr>
          <p:nvPr>
            <p:ph type="title"/>
          </p:nvPr>
        </p:nvSpPr>
        <p:spPr>
          <a:xfrm>
            <a:off x="358219" y="365126"/>
            <a:ext cx="11481847" cy="966370"/>
          </a:xfrm>
        </p:spPr>
        <p:txBody>
          <a:bodyPr>
            <a:normAutofit fontScale="90000"/>
          </a:bodyPr>
          <a:lstStyle/>
          <a:p>
            <a:r>
              <a:rPr lang="en-GB" b="1" dirty="0">
                <a:latin typeface="+mn-lt"/>
              </a:rPr>
              <a:t>Reducing Avoidable Harm: Practical Strategies for Managers</a:t>
            </a:r>
          </a:p>
        </p:txBody>
      </p:sp>
      <p:sp>
        <p:nvSpPr>
          <p:cNvPr id="3" name="Content Placeholder 2">
            <a:extLst>
              <a:ext uri="{FF2B5EF4-FFF2-40B4-BE49-F238E27FC236}">
                <a16:creationId xmlns:a16="http://schemas.microsoft.com/office/drawing/2014/main" id="{5B27302C-CF2D-F441-25E6-78AE73A28123}"/>
              </a:ext>
            </a:extLst>
          </p:cNvPr>
          <p:cNvSpPr>
            <a:spLocks noGrp="1"/>
          </p:cNvSpPr>
          <p:nvPr>
            <p:ph idx="1"/>
          </p:nvPr>
        </p:nvSpPr>
        <p:spPr>
          <a:xfrm>
            <a:off x="358219" y="1633119"/>
            <a:ext cx="11481847" cy="3981617"/>
          </a:xfrm>
        </p:spPr>
        <p:txBody>
          <a:bodyPr>
            <a:normAutofit fontScale="70000" lnSpcReduction="20000"/>
          </a:bodyPr>
          <a:lstStyle/>
          <a:p>
            <a:pPr marL="0" indent="0">
              <a:buNone/>
            </a:pPr>
            <a:r>
              <a:rPr lang="en-GB" dirty="0"/>
              <a:t>Harm reduction is a deliberate practice requiring capability, culture and courage.</a:t>
            </a:r>
          </a:p>
          <a:p>
            <a:pPr marL="0" indent="0">
              <a:buNone/>
            </a:pPr>
            <a:r>
              <a:rPr lang="en-GB" b="1" dirty="0"/>
              <a:t>Before an investigation:</a:t>
            </a:r>
            <a:endParaRPr lang="en-GB" dirty="0"/>
          </a:p>
          <a:p>
            <a:pPr lvl="1"/>
            <a:r>
              <a:rPr lang="en-GB" dirty="0"/>
              <a:t>Use alternative resolution methods (mediation, facilitated conversations).</a:t>
            </a:r>
          </a:p>
          <a:p>
            <a:pPr lvl="1"/>
            <a:r>
              <a:rPr lang="en-GB" dirty="0"/>
              <a:t>Assess risk of harm and plan mitigations.</a:t>
            </a:r>
          </a:p>
          <a:p>
            <a:pPr marL="0" indent="0">
              <a:buNone/>
            </a:pPr>
            <a:r>
              <a:rPr lang="en-GB" b="1" dirty="0"/>
              <a:t>During an investigation:</a:t>
            </a:r>
            <a:endParaRPr lang="en-GB" dirty="0"/>
          </a:p>
          <a:p>
            <a:pPr lvl="1"/>
            <a:r>
              <a:rPr lang="en-GB" dirty="0"/>
              <a:t>Maintain regular communication; avoid ‘information black outs’.</a:t>
            </a:r>
          </a:p>
          <a:p>
            <a:pPr lvl="1"/>
            <a:r>
              <a:rPr lang="en-GB" dirty="0"/>
              <a:t>Provide psychological support and signposting.</a:t>
            </a:r>
          </a:p>
          <a:p>
            <a:pPr lvl="1"/>
            <a:r>
              <a:rPr lang="en-GB" dirty="0"/>
              <a:t>Ensure timelines are reasonable and transparent.</a:t>
            </a:r>
          </a:p>
          <a:p>
            <a:pPr marL="0" indent="0">
              <a:buNone/>
            </a:pPr>
            <a:r>
              <a:rPr lang="en-GB" b="1" dirty="0"/>
              <a:t>After an investigation:</a:t>
            </a:r>
            <a:endParaRPr lang="en-GB" dirty="0"/>
          </a:p>
          <a:p>
            <a:pPr lvl="1"/>
            <a:r>
              <a:rPr lang="en-GB" dirty="0"/>
              <a:t>Debrief all parties.</a:t>
            </a:r>
          </a:p>
          <a:p>
            <a:pPr lvl="1"/>
            <a:r>
              <a:rPr lang="en-GB" dirty="0"/>
              <a:t>Repair relationships and rebuild trust.</a:t>
            </a:r>
          </a:p>
          <a:p>
            <a:pPr lvl="1"/>
            <a:r>
              <a:rPr lang="en-GB" dirty="0"/>
              <a:t>Review the process for learning and improvement.</a:t>
            </a:r>
          </a:p>
          <a:p>
            <a:pPr marL="0" indent="0">
              <a:buNone/>
            </a:pPr>
            <a:endParaRPr lang="en-GB" b="1" dirty="0"/>
          </a:p>
          <a:p>
            <a:pPr marL="0" indent="0">
              <a:buNone/>
            </a:pPr>
            <a:r>
              <a:rPr lang="en-GB" b="1" dirty="0"/>
              <a:t>Reflection Question</a:t>
            </a:r>
            <a:r>
              <a:rPr lang="en-GB" dirty="0"/>
              <a:t> Which stage—before, during or after—do you think organisations most often neglect?</a:t>
            </a:r>
          </a:p>
          <a:p>
            <a:endParaRPr lang="en-GB" dirty="0"/>
          </a:p>
        </p:txBody>
      </p:sp>
    </p:spTree>
    <p:extLst>
      <p:ext uri="{BB962C8B-B14F-4D97-AF65-F5344CB8AC3E}">
        <p14:creationId xmlns:p14="http://schemas.microsoft.com/office/powerpoint/2010/main" val="216248847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78F302-3BB1-96C9-334A-D3E6ADFE6D5B}"/>
              </a:ext>
            </a:extLst>
          </p:cNvPr>
          <p:cNvSpPr>
            <a:spLocks noGrp="1"/>
          </p:cNvSpPr>
          <p:nvPr>
            <p:ph type="title"/>
          </p:nvPr>
        </p:nvSpPr>
        <p:spPr>
          <a:xfrm>
            <a:off x="358219" y="365125"/>
            <a:ext cx="11481847" cy="789907"/>
          </a:xfrm>
        </p:spPr>
        <p:txBody>
          <a:bodyPr/>
          <a:lstStyle/>
          <a:p>
            <a:r>
              <a:rPr lang="en-GB" b="1" dirty="0">
                <a:latin typeface="+mn-lt"/>
              </a:rPr>
              <a:t>A Call for Professional Change</a:t>
            </a:r>
          </a:p>
        </p:txBody>
      </p:sp>
      <p:sp>
        <p:nvSpPr>
          <p:cNvPr id="3" name="Content Placeholder 2">
            <a:extLst>
              <a:ext uri="{FF2B5EF4-FFF2-40B4-BE49-F238E27FC236}">
                <a16:creationId xmlns:a16="http://schemas.microsoft.com/office/drawing/2014/main" id="{438B40CC-5215-94F9-5FA2-F6CEEBCCB82D}"/>
              </a:ext>
            </a:extLst>
          </p:cNvPr>
          <p:cNvSpPr>
            <a:spLocks noGrp="1"/>
          </p:cNvSpPr>
          <p:nvPr>
            <p:ph idx="1"/>
          </p:nvPr>
        </p:nvSpPr>
        <p:spPr>
          <a:xfrm>
            <a:off x="192505" y="1363580"/>
            <a:ext cx="11647561" cy="4235116"/>
          </a:xfrm>
        </p:spPr>
        <p:txBody>
          <a:bodyPr>
            <a:normAutofit fontScale="92500"/>
          </a:bodyPr>
          <a:lstStyle/>
          <a:p>
            <a:pPr>
              <a:buNone/>
            </a:pPr>
            <a:r>
              <a:rPr lang="en-GB" sz="2600" dirty="0"/>
              <a:t>H</a:t>
            </a:r>
            <a:r>
              <a:rPr lang="en-GB" sz="2600" dirty="0">
                <a:effectLst/>
              </a:rPr>
              <a:t>arm </a:t>
            </a:r>
            <a:r>
              <a:rPr lang="en-GB" sz="2600">
                <a:effectLst/>
              </a:rPr>
              <a:t>reduction is </a:t>
            </a:r>
            <a:r>
              <a:rPr lang="en-GB" sz="2600" dirty="0">
                <a:effectLst/>
              </a:rPr>
              <a:t>a </a:t>
            </a:r>
            <a:r>
              <a:rPr lang="en-GB" sz="2600" b="1" dirty="0">
                <a:effectLst/>
              </a:rPr>
              <a:t>professional responsibility</a:t>
            </a:r>
            <a:r>
              <a:rPr lang="en-GB" sz="2600" dirty="0">
                <a:effectLst/>
              </a:rPr>
              <a:t> for people managers, not an optional extra.</a:t>
            </a:r>
            <a:endParaRPr lang="en-GB" sz="2600" dirty="0"/>
          </a:p>
          <a:p>
            <a:pPr marL="0" indent="0">
              <a:buNone/>
            </a:pPr>
            <a:r>
              <a:rPr lang="en-GB" sz="2600" dirty="0">
                <a:effectLst/>
              </a:rPr>
              <a:t>The book ‘Under Investigation’ calls on HR to </a:t>
            </a:r>
            <a:r>
              <a:rPr lang="en-GB" sz="2600" b="1" dirty="0">
                <a:effectLst/>
              </a:rPr>
              <a:t>transform disciplinary practice</a:t>
            </a:r>
            <a:r>
              <a:rPr lang="en-GB" sz="2600" dirty="0">
                <a:effectLst/>
              </a:rPr>
              <a:t>, embedding compassion and evidence‑based decision‑making. </a:t>
            </a:r>
            <a:endParaRPr lang="en-GB" sz="2600" dirty="0"/>
          </a:p>
          <a:p>
            <a:pPr marL="0" indent="0">
              <a:buNone/>
            </a:pPr>
            <a:r>
              <a:rPr lang="en-GB" sz="2600" dirty="0">
                <a:effectLst/>
              </a:rPr>
              <a:t>HPMA’s stance: HR must lead the shift from </a:t>
            </a:r>
            <a:r>
              <a:rPr lang="en-GB" sz="2600" b="1" dirty="0">
                <a:effectLst/>
              </a:rPr>
              <a:t>procedural guardians</a:t>
            </a:r>
            <a:r>
              <a:rPr lang="en-GB" sz="2600" dirty="0">
                <a:effectLst/>
              </a:rPr>
              <a:t> to </a:t>
            </a:r>
            <a:r>
              <a:rPr lang="en-GB" sz="2600" b="1" dirty="0">
                <a:effectLst/>
              </a:rPr>
              <a:t>wellbeing‑centred practitioners</a:t>
            </a:r>
            <a:r>
              <a:rPr lang="en-GB" sz="2600" dirty="0">
                <a:effectLst/>
              </a:rPr>
              <a:t>.</a:t>
            </a:r>
          </a:p>
          <a:p>
            <a:pPr marL="0" indent="0">
              <a:buNone/>
            </a:pPr>
            <a:r>
              <a:rPr lang="en-GB" sz="2600" dirty="0">
                <a:effectLst/>
              </a:rPr>
              <a:t>Avoidable harm reduction aligns with:</a:t>
            </a:r>
            <a:endParaRPr lang="en-GB" sz="2600" dirty="0"/>
          </a:p>
          <a:p>
            <a:pPr marL="742950" lvl="1" indent="-285750">
              <a:buFont typeface="Arial" panose="020B0604020202020204" pitchFamily="34" charset="0"/>
              <a:buChar char="•"/>
            </a:pPr>
            <a:r>
              <a:rPr lang="en-GB" sz="2600" dirty="0">
                <a:effectLst/>
              </a:rPr>
              <a:t>Psychological safety</a:t>
            </a:r>
            <a:endParaRPr lang="en-GB" sz="2600" dirty="0"/>
          </a:p>
          <a:p>
            <a:pPr marL="742950" lvl="1" indent="-285750">
              <a:buFont typeface="Arial" panose="020B0604020202020204" pitchFamily="34" charset="0"/>
              <a:buChar char="•"/>
            </a:pPr>
            <a:r>
              <a:rPr lang="en-GB" sz="2600" dirty="0">
                <a:effectLst/>
              </a:rPr>
              <a:t>Just culture principles</a:t>
            </a:r>
            <a:endParaRPr lang="en-GB" sz="2600" dirty="0"/>
          </a:p>
          <a:p>
            <a:pPr marL="742950" lvl="1" indent="-285750">
              <a:buFont typeface="Arial" panose="020B0604020202020204" pitchFamily="34" charset="0"/>
              <a:buChar char="•"/>
            </a:pPr>
            <a:r>
              <a:rPr lang="en-GB" sz="2600" dirty="0">
                <a:effectLst/>
              </a:rPr>
              <a:t>Modern people‑centred HR practice</a:t>
            </a:r>
            <a:endParaRPr lang="en-GB" sz="2600" dirty="0"/>
          </a:p>
          <a:p>
            <a:pPr marL="0" indent="0">
              <a:buNone/>
            </a:pPr>
            <a:r>
              <a:rPr lang="en-GB" sz="2600" dirty="0">
                <a:effectLst/>
              </a:rPr>
              <a:t>Harm is not just an ethical issue—it is a </a:t>
            </a:r>
            <a:r>
              <a:rPr lang="en-GB" sz="2600" b="1" dirty="0">
                <a:effectLst/>
              </a:rPr>
              <a:t>strategic and organisational performance issue</a:t>
            </a:r>
            <a:r>
              <a:rPr lang="en-GB" sz="2600" dirty="0">
                <a:effectLst/>
              </a:rPr>
              <a:t>.</a:t>
            </a:r>
            <a:endParaRPr lang="en-GB" sz="2600" dirty="0"/>
          </a:p>
          <a:p>
            <a:endParaRPr lang="en-GB" dirty="0"/>
          </a:p>
        </p:txBody>
      </p:sp>
    </p:spTree>
    <p:extLst>
      <p:ext uri="{BB962C8B-B14F-4D97-AF65-F5344CB8AC3E}">
        <p14:creationId xmlns:p14="http://schemas.microsoft.com/office/powerpoint/2010/main" val="281195811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CDA4D1-1DAA-C514-BDFB-F921243BB3B9}"/>
              </a:ext>
            </a:extLst>
          </p:cNvPr>
          <p:cNvSpPr>
            <a:spLocks noGrp="1"/>
          </p:cNvSpPr>
          <p:nvPr>
            <p:ph type="title"/>
          </p:nvPr>
        </p:nvSpPr>
        <p:spPr/>
        <p:txBody>
          <a:bodyPr/>
          <a:lstStyle/>
          <a:p>
            <a:r>
              <a:rPr lang="en-GB" b="1" dirty="0">
                <a:latin typeface="+mn-lt"/>
              </a:rPr>
              <a:t>Questions for Mark Stevenson – Chief People Officer, South Wales Police</a:t>
            </a:r>
          </a:p>
        </p:txBody>
      </p:sp>
      <p:pic>
        <p:nvPicPr>
          <p:cNvPr id="5" name="Content Placeholder 4" descr="Magnifying glass and question mark">
            <a:extLst>
              <a:ext uri="{FF2B5EF4-FFF2-40B4-BE49-F238E27FC236}">
                <a16:creationId xmlns:a16="http://schemas.microsoft.com/office/drawing/2014/main" id="{0726B8F2-D9D4-1335-2E9E-9CE599C045FB}"/>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2920058" y="1825625"/>
            <a:ext cx="6358233" cy="3576638"/>
          </a:xfrm>
        </p:spPr>
      </p:pic>
    </p:spTree>
    <p:extLst>
      <p:ext uri="{BB962C8B-B14F-4D97-AF65-F5344CB8AC3E}">
        <p14:creationId xmlns:p14="http://schemas.microsoft.com/office/powerpoint/2010/main" val="385816224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7B7F51-8F41-507C-4A51-488200D518B6}"/>
              </a:ext>
            </a:extLst>
          </p:cNvPr>
          <p:cNvSpPr>
            <a:spLocks noGrp="1"/>
          </p:cNvSpPr>
          <p:nvPr>
            <p:ph type="title"/>
          </p:nvPr>
        </p:nvSpPr>
        <p:spPr/>
        <p:txBody>
          <a:bodyPr/>
          <a:lstStyle/>
          <a:p>
            <a:r>
              <a:rPr lang="en-GB" b="1" dirty="0"/>
              <a:t>Useful Sources</a:t>
            </a:r>
          </a:p>
        </p:txBody>
      </p:sp>
      <p:sp>
        <p:nvSpPr>
          <p:cNvPr id="3" name="Content Placeholder 2">
            <a:extLst>
              <a:ext uri="{FF2B5EF4-FFF2-40B4-BE49-F238E27FC236}">
                <a16:creationId xmlns:a16="http://schemas.microsoft.com/office/drawing/2014/main" id="{4C6312ED-7B7F-EAB9-C528-06CE383597AF}"/>
              </a:ext>
            </a:extLst>
          </p:cNvPr>
          <p:cNvSpPr>
            <a:spLocks noGrp="1"/>
          </p:cNvSpPr>
          <p:nvPr>
            <p:ph idx="1"/>
          </p:nvPr>
        </p:nvSpPr>
        <p:spPr/>
        <p:txBody>
          <a:bodyPr/>
          <a:lstStyle/>
          <a:p>
            <a:r>
              <a:rPr lang="en-GB" dirty="0">
                <a:hlinkClick r:id="rId3"/>
              </a:rPr>
              <a:t>Leading with Compassion Has Research-Backed Benefits (hbr.org)</a:t>
            </a:r>
            <a:endParaRPr lang="en-GB" dirty="0"/>
          </a:p>
          <a:p>
            <a:pPr marL="0" indent="0">
              <a:buNone/>
            </a:pPr>
            <a:endParaRPr lang="en-GB" dirty="0"/>
          </a:p>
          <a:p>
            <a:r>
              <a:rPr lang="en-GB" dirty="0"/>
              <a:t>See Moodle for reports on Trauma Informed Management</a:t>
            </a:r>
          </a:p>
          <a:p>
            <a:endParaRPr lang="en-GB" dirty="0"/>
          </a:p>
          <a:p>
            <a:r>
              <a:rPr lang="en-GB" dirty="0">
                <a:hlinkClick r:id="rId4"/>
              </a:rPr>
              <a:t>Under Investigation</a:t>
            </a:r>
            <a:endParaRPr lang="en-GB" dirty="0"/>
          </a:p>
        </p:txBody>
      </p:sp>
    </p:spTree>
    <p:extLst>
      <p:ext uri="{BB962C8B-B14F-4D97-AF65-F5344CB8AC3E}">
        <p14:creationId xmlns:p14="http://schemas.microsoft.com/office/powerpoint/2010/main" val="202230863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A08BA8-C337-E051-F91E-92F79EDF124C}"/>
              </a:ext>
            </a:extLst>
          </p:cNvPr>
          <p:cNvSpPr>
            <a:spLocks noGrp="1"/>
          </p:cNvSpPr>
          <p:nvPr>
            <p:ph type="title"/>
          </p:nvPr>
        </p:nvSpPr>
        <p:spPr>
          <a:xfrm>
            <a:off x="358219" y="365126"/>
            <a:ext cx="11481847" cy="372812"/>
          </a:xfrm>
        </p:spPr>
        <p:txBody>
          <a:bodyPr>
            <a:normAutofit fontScale="90000"/>
          </a:bodyPr>
          <a:lstStyle/>
          <a:p>
            <a:r>
              <a:rPr lang="en-GB" b="1" dirty="0">
                <a:latin typeface="+mn-lt"/>
              </a:rPr>
              <a:t>What have we learnt?</a:t>
            </a:r>
          </a:p>
        </p:txBody>
      </p:sp>
      <p:sp>
        <p:nvSpPr>
          <p:cNvPr id="3" name="Content Placeholder 2">
            <a:extLst>
              <a:ext uri="{FF2B5EF4-FFF2-40B4-BE49-F238E27FC236}">
                <a16:creationId xmlns:a16="http://schemas.microsoft.com/office/drawing/2014/main" id="{9BA8EF0F-1CD8-29FA-380C-D64994737443}"/>
              </a:ext>
            </a:extLst>
          </p:cNvPr>
          <p:cNvSpPr>
            <a:spLocks noGrp="1"/>
          </p:cNvSpPr>
          <p:nvPr>
            <p:ph idx="1"/>
          </p:nvPr>
        </p:nvSpPr>
        <p:spPr>
          <a:xfrm>
            <a:off x="358219" y="1251284"/>
            <a:ext cx="11481847" cy="4150275"/>
          </a:xfrm>
        </p:spPr>
        <p:txBody>
          <a:bodyPr>
            <a:normAutofit/>
          </a:bodyPr>
          <a:lstStyle/>
          <a:p>
            <a:r>
              <a:rPr lang="en-GB" dirty="0"/>
              <a:t>Compassionate management is a key component of trauma informed management</a:t>
            </a:r>
          </a:p>
          <a:p>
            <a:r>
              <a:rPr lang="en-GB" dirty="0"/>
              <a:t>It is a relational style of management, that is people-centred</a:t>
            </a:r>
          </a:p>
          <a:p>
            <a:r>
              <a:rPr lang="en-GB" dirty="0"/>
              <a:t>It involves attending, understanding, empathising and helping</a:t>
            </a:r>
          </a:p>
          <a:p>
            <a:r>
              <a:rPr lang="en-GB" dirty="0"/>
              <a:t>Wise compassion means decisions are people centred and avoid harm</a:t>
            </a:r>
          </a:p>
          <a:p>
            <a:r>
              <a:rPr lang="en-GB" dirty="0"/>
              <a:t>Self-compassion is the foundation of compassionate management</a:t>
            </a:r>
          </a:p>
          <a:p>
            <a:r>
              <a:rPr lang="en-GB" dirty="0"/>
              <a:t>The NHS has coined the phrase ‘avoidable employee harm’</a:t>
            </a:r>
          </a:p>
          <a:p>
            <a:r>
              <a:rPr lang="en-GB" dirty="0"/>
              <a:t>A compassionate, people-centred approach helps to mitigate harm</a:t>
            </a:r>
          </a:p>
        </p:txBody>
      </p:sp>
    </p:spTree>
    <p:extLst>
      <p:ext uri="{BB962C8B-B14F-4D97-AF65-F5344CB8AC3E}">
        <p14:creationId xmlns:p14="http://schemas.microsoft.com/office/powerpoint/2010/main" val="2395964704"/>
      </p:ext>
    </p:extLst>
  </p:cSld>
  <p:clrMapOvr>
    <a:masterClrMapping/>
  </p:clrMapOvr>
</p:sld>
</file>

<file path=ppt/theme/theme1.xml><?xml version="1.0" encoding="utf-8"?>
<a:theme xmlns:a="http://schemas.openxmlformats.org/drawingml/2006/main" name="1_UWTSD Text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78</TotalTime>
  <Words>2140</Words>
  <Application>Microsoft Office PowerPoint</Application>
  <PresentationFormat>Widescreen</PresentationFormat>
  <Paragraphs>221</Paragraphs>
  <Slides>37</Slides>
  <Notes>24</Notes>
  <HiddenSlides>0</HiddenSlides>
  <MMClips>2</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37</vt:i4>
      </vt:variant>
    </vt:vector>
  </HeadingPairs>
  <TitlesOfParts>
    <vt:vector size="42" baseType="lpstr">
      <vt:lpstr>Arial</vt:lpstr>
      <vt:lpstr>Calibri</vt:lpstr>
      <vt:lpstr>Calibri Light</vt:lpstr>
      <vt:lpstr>Myriad Pro</vt:lpstr>
      <vt:lpstr>1_UWTSD Text 2</vt:lpstr>
      <vt:lpstr>Compassionate Management</vt:lpstr>
      <vt:lpstr>Learning Outcomes for this session</vt:lpstr>
      <vt:lpstr>Definition- Compassionate Leadership</vt:lpstr>
      <vt:lpstr>Four Behaviours of Compassionate Leaders</vt:lpstr>
      <vt:lpstr>Michael West on Compassionate Leadership</vt:lpstr>
      <vt:lpstr>Group Discussion</vt:lpstr>
      <vt:lpstr>The ABC of Staff Needs (based on Self-Determination theory)</vt:lpstr>
      <vt:lpstr>PowerPoint Presentation</vt:lpstr>
      <vt:lpstr>Recommendations (The KingsFund, 2020)</vt:lpstr>
      <vt:lpstr>PowerPoint Presentation</vt:lpstr>
      <vt:lpstr>PowerPoint Presentation</vt:lpstr>
      <vt:lpstr>The Wise Compassion Leadership Matrix</vt:lpstr>
      <vt:lpstr>Activity</vt:lpstr>
      <vt:lpstr>Scenarios</vt:lpstr>
      <vt:lpstr>Questions</vt:lpstr>
      <vt:lpstr>Reflection</vt:lpstr>
      <vt:lpstr>Leaders need to start with Self-compassion</vt:lpstr>
      <vt:lpstr>Activity – Self-Compassion</vt:lpstr>
      <vt:lpstr>Activity</vt:lpstr>
      <vt:lpstr>Rules of the Game – 3 rounds</vt:lpstr>
      <vt:lpstr>Avoidable Employee Harm</vt:lpstr>
      <vt:lpstr>What is ‘Avoidable Employee Harm?’</vt:lpstr>
      <vt:lpstr>From Avoidable Patient Harm to Avoidable Employee Harm</vt:lpstr>
      <vt:lpstr>PowerPoint Presentation</vt:lpstr>
      <vt:lpstr>PowerPoint Presentation</vt:lpstr>
      <vt:lpstr>Why Investigations Cause Harm</vt:lpstr>
      <vt:lpstr>Aneurin Bevan University Health Board Statistics</vt:lpstr>
      <vt:lpstr>The Ripple Effects: Individual, Team and Organisational Harm</vt:lpstr>
      <vt:lpstr>PowerPoint Presentation</vt:lpstr>
      <vt:lpstr>PowerPoint Presentation</vt:lpstr>
      <vt:lpstr>What Good Looks Like: A Wellbeing‑Centred Investigation Approach</vt:lpstr>
      <vt:lpstr>Activity </vt:lpstr>
      <vt:lpstr>Reducing Avoidable Harm: Practical Strategies for Managers</vt:lpstr>
      <vt:lpstr>A Call for Professional Change</vt:lpstr>
      <vt:lpstr>Questions for Mark Stevenson – Chief People Officer, South Wales Police</vt:lpstr>
      <vt:lpstr>Useful Sources</vt:lpstr>
      <vt:lpstr>What have we learnt?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Julie Thomas</dc:creator>
  <cp:lastModifiedBy>Julie Thomas</cp:lastModifiedBy>
  <cp:revision>1</cp:revision>
  <dcterms:created xsi:type="dcterms:W3CDTF">2026-05-29T09:59:56Z</dcterms:created>
  <dcterms:modified xsi:type="dcterms:W3CDTF">2026-05-29T11:18:32Z</dcterms:modified>
</cp:coreProperties>
</file>