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77050" cy="10002838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63" d="100"/>
          <a:sy n="63" d="100"/>
        </p:scale>
        <p:origin x="936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9AC16-DB74-45D9-8672-06DDB8A1E8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011615-4030-41F0-9213-4A63CD811F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7116EF-49DB-4CB3-A36F-FB8E98F1EF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E58C4-42CB-4E9C-A420-EE694E5E7A71}" type="datetimeFigureOut">
              <a:rPr lang="cy-GB" smtClean="0"/>
              <a:t>15/01/19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5BBB5C-953D-4A8D-8B4B-14D2573F3C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C3AC34-3122-45E4-A1CE-F071BC6850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D78DA-D36F-44AB-AB53-D9F66617BAC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416211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1056EB-9193-4127-B25C-F22F6F293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3EAA07-9EEC-4DF5-A37F-4ACFCF68E6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7A644C-D690-4E69-88A6-11EA20BC99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E58C4-42CB-4E9C-A420-EE694E5E7A71}" type="datetimeFigureOut">
              <a:rPr lang="cy-GB" smtClean="0"/>
              <a:t>15/01/19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C07956-ACE2-4A07-9B4E-D54E772C59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8636BB-3BCB-4FE5-9350-A5FEC0E551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D78DA-D36F-44AB-AB53-D9F66617BAC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522797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F6742-39F9-47D2-92DC-875075ED24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D6C71D-FE5C-4EA1-B065-0393F5EE2F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8B9D88-AA4B-4F31-8D11-F03F7ABCC6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E58C4-42CB-4E9C-A420-EE694E5E7A71}" type="datetimeFigureOut">
              <a:rPr lang="cy-GB" smtClean="0"/>
              <a:t>15/01/19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B8BF5F-2764-4749-84EE-23144E2A3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5C8964-D07F-4E1A-809E-EB322D423E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D78DA-D36F-44AB-AB53-D9F66617BAC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33823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06C5F-31EC-4EB1-9322-C4E593FD91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A44754-98AB-4911-936A-8C756984D0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20AEE-2265-4416-B6E2-DFB710CC0D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48AE76-C3AE-4FEB-A177-62FDB51A9A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E58C4-42CB-4E9C-A420-EE694E5E7A71}" type="datetimeFigureOut">
              <a:rPr lang="cy-GB" smtClean="0"/>
              <a:t>15/01/19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738714-311A-4D20-A1E9-E5AA798A8B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44B093-8ADD-4114-8DE2-4512857E83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D78DA-D36F-44AB-AB53-D9F66617BAC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22082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4962F1-1DB3-47D6-B57F-C5907838EB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56D632-3FAD-4AD6-890B-EEA29E146D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9122FA-8EA2-43C1-8DAC-CE53AF946D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072432C-4EC5-4DBB-9464-9B520BA8B1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46791E-3417-40D2-AFDA-9EEE71E5AFA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D577836-BAD5-4853-ADAB-272280498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E58C4-42CB-4E9C-A420-EE694E5E7A71}" type="datetimeFigureOut">
              <a:rPr lang="cy-GB" smtClean="0"/>
              <a:t>15/01/19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D29B356-F592-43BE-9CA9-3EA2103D7E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4EBF36B-12FD-4E19-9902-281B786181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D78DA-D36F-44AB-AB53-D9F66617BAC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31452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41555-243D-4D43-BBDA-AEF2D9332E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49BAA3-F11C-4D36-AA00-A709F27471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E58C4-42CB-4E9C-A420-EE694E5E7A71}" type="datetimeFigureOut">
              <a:rPr lang="cy-GB" smtClean="0"/>
              <a:t>15/01/19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01D1ECC-2804-48A5-95B5-B30A7F5729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E87A01-0F9D-4546-B7B0-E54AB9C15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D78DA-D36F-44AB-AB53-D9F66617BAC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592517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568617-B711-408F-9013-A6B10D59AE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E58C4-42CB-4E9C-A420-EE694E5E7A71}" type="datetimeFigureOut">
              <a:rPr lang="cy-GB" smtClean="0"/>
              <a:t>15/01/19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900EA58-B7D9-4C5D-BBC1-465181233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7CBD32-1AE7-45C4-9474-59120817A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D78DA-D36F-44AB-AB53-D9F66617BAC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695952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EE85A-F7DA-49FC-A71D-430E15520C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57FAEB-C145-44F8-A15C-F68FC0B094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834B24-4849-437D-9ED2-1C8B9CB937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01AECD-EC31-49CA-8349-E99046626D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E58C4-42CB-4E9C-A420-EE694E5E7A71}" type="datetimeFigureOut">
              <a:rPr lang="cy-GB" smtClean="0"/>
              <a:t>15/01/19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CEBB8F-022D-4F97-B088-55468AF2DF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7C2470-C5DB-4D62-96AD-E345D8C6AB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D78DA-D36F-44AB-AB53-D9F66617BAC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908523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0FE40-1AB2-4BD6-BD1F-3FCF7A8FBE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93DC036-EE67-40CD-AEBE-1DD69279BC8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1642DD-ED6A-473E-B0F7-1564D9596A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4121BB-8ED6-4D0E-BA37-A4FBBD7C0C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E58C4-42CB-4E9C-A420-EE694E5E7A71}" type="datetimeFigureOut">
              <a:rPr lang="cy-GB" smtClean="0"/>
              <a:t>15/01/19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F37AA1-6A84-4C65-A71C-EB4E42AE5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1E13A4-725E-410A-837C-367606DE2F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D78DA-D36F-44AB-AB53-D9F66617BAC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094704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D1CB4-622E-4779-A625-2A8BB1DF9F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965226-DA4C-42BF-9EFB-CC4958CE91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11F23-5A35-4267-BC87-51AE0BB6C6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E58C4-42CB-4E9C-A420-EE694E5E7A71}" type="datetimeFigureOut">
              <a:rPr lang="cy-GB" smtClean="0"/>
              <a:t>15/01/19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DBF231-9A4D-4276-83D9-4FE1491E68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36DADB-01AE-4034-87A3-F628887CE7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D78DA-D36F-44AB-AB53-D9F66617BAC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672564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D646F24-7E2E-418E-8AA1-9F991003C5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140BBE-1791-466F-883D-EE2B365710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A9EF4-793D-4AAC-9777-97C34E7FD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E58C4-42CB-4E9C-A420-EE694E5E7A71}" type="datetimeFigureOut">
              <a:rPr lang="cy-GB" smtClean="0"/>
              <a:t>15/01/19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7DF733-1AE0-4BB7-8FAC-05E9734A9B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093C2-F86A-429C-B2E1-BD3538A14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D78DA-D36F-44AB-AB53-D9F66617BAC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444590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1EE7E33-B090-4806-B008-AA262CA57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58F94A-B037-46FB-8488-CF75A032D4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7AE154-A799-4579-9915-ABB051914F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EE58C4-42CB-4E9C-A420-EE694E5E7A71}" type="datetimeFigureOut">
              <a:rPr lang="cy-GB" smtClean="0"/>
              <a:t>15/01/19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F7BC6A-B4F4-479C-9674-A097BF9DDD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91153-8900-4BE3-A24E-9D40DDF466C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9D78DA-D36F-44AB-AB53-D9F66617BAC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81453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B0EC7-9172-4CEF-9B8B-ED8CE3B4EA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09158" y="2948635"/>
            <a:ext cx="4236028" cy="667400"/>
          </a:xfrm>
          <a:ln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y-GB" sz="4800" dirty="0">
                <a:latin typeface="Trebuchet MS" panose="020B0603020202020204" pitchFamily="34" charset="0"/>
              </a:rPr>
              <a:t>Mat Iaith Ysgol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FC91F27-3CF8-4C84-BFC3-D252E3AF2D68}"/>
              </a:ext>
            </a:extLst>
          </p:cNvPr>
          <p:cNvSpPr txBox="1">
            <a:spLocks/>
          </p:cNvSpPr>
          <p:nvPr/>
        </p:nvSpPr>
        <p:spPr>
          <a:xfrm>
            <a:off x="581891" y="290946"/>
            <a:ext cx="1662546" cy="2438399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1200" b="1" dirty="0">
                <a:latin typeface="Trebuchet MS" panose="020B0603020202020204" pitchFamily="34" charset="0"/>
              </a:rPr>
              <a:t>Rhifau/</a:t>
            </a:r>
            <a:r>
              <a:rPr lang="cy-GB" sz="1200" b="1" i="1" dirty="0">
                <a:latin typeface="Trebuchet MS" panose="020B0603020202020204" pitchFamily="34" charset="0"/>
              </a:rPr>
              <a:t>Numbers</a:t>
            </a:r>
          </a:p>
          <a:p>
            <a:endParaRPr lang="cy-GB" sz="1200" b="1" dirty="0">
              <a:latin typeface="Trebuchet MS" panose="020B0603020202020204" pitchFamily="34" charset="0"/>
            </a:endParaRP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1     un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2     dau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3     tri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4     pedwar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5     pump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6     chwech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7     saith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8     wyth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9     naw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10   deg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15   un deg pump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37   tri deg saith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0C7763C-00EF-4791-B8BE-903A38EAFC8E}"/>
              </a:ext>
            </a:extLst>
          </p:cNvPr>
          <p:cNvSpPr txBox="1">
            <a:spLocks/>
          </p:cNvSpPr>
          <p:nvPr/>
        </p:nvSpPr>
        <p:spPr>
          <a:xfrm>
            <a:off x="581891" y="2840181"/>
            <a:ext cx="1662546" cy="1579419"/>
          </a:xfrm>
          <a:prstGeom prst="rect">
            <a:avLst/>
          </a:prstGeom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1200" b="1" dirty="0">
                <a:latin typeface="Trebuchet MS" panose="020B0603020202020204" pitchFamily="34" charset="0"/>
              </a:rPr>
              <a:t>Dyddiau/</a:t>
            </a:r>
            <a:r>
              <a:rPr lang="cy-GB" sz="1200" b="1" i="1" dirty="0">
                <a:latin typeface="Trebuchet MS" panose="020B0603020202020204" pitchFamily="34" charset="0"/>
              </a:rPr>
              <a:t>Days</a:t>
            </a:r>
          </a:p>
          <a:p>
            <a:endParaRPr lang="cy-GB" sz="1200" b="1" dirty="0">
              <a:latin typeface="Trebuchet MS" panose="020B0603020202020204" pitchFamily="34" charset="0"/>
            </a:endParaRP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Dydd Llun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Dydd Mawrth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Dydd Mercher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Dydd Iau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Dydd Gwener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Dydd Sadwrn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Dydd Sul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305F236-0FA5-47B5-97AC-03D80056883D}"/>
              </a:ext>
            </a:extLst>
          </p:cNvPr>
          <p:cNvSpPr txBox="1">
            <a:spLocks/>
          </p:cNvSpPr>
          <p:nvPr/>
        </p:nvSpPr>
        <p:spPr>
          <a:xfrm>
            <a:off x="581891" y="4528055"/>
            <a:ext cx="1662546" cy="231370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1200" b="1" dirty="0">
                <a:latin typeface="Trebuchet MS" panose="020B0603020202020204" pitchFamily="34" charset="0"/>
              </a:rPr>
              <a:t>Dyddiad/</a:t>
            </a:r>
            <a:r>
              <a:rPr lang="cy-GB" sz="1200" b="1" i="1" dirty="0">
                <a:latin typeface="Trebuchet MS" panose="020B0603020202020204" pitchFamily="34" charset="0"/>
              </a:rPr>
              <a:t>Date</a:t>
            </a:r>
          </a:p>
          <a:p>
            <a:endParaRPr lang="cy-GB" sz="1200" b="1" dirty="0">
              <a:latin typeface="Trebuchet MS" panose="020B0603020202020204" pitchFamily="34" charset="0"/>
            </a:endParaRPr>
          </a:p>
          <a:p>
            <a:pPr algn="l"/>
            <a:r>
              <a:rPr lang="cy-GB" sz="1200" b="1" dirty="0">
                <a:latin typeface="Trebuchet MS" panose="020B0603020202020204" pitchFamily="34" charset="0"/>
              </a:rPr>
              <a:t>1af      cyntaf</a:t>
            </a:r>
          </a:p>
          <a:p>
            <a:pPr algn="l"/>
            <a:r>
              <a:rPr lang="cy-GB" sz="1200" b="1" dirty="0">
                <a:latin typeface="Trebuchet MS" panose="020B0603020202020204" pitchFamily="34" charset="0"/>
              </a:rPr>
              <a:t>2il       ail</a:t>
            </a:r>
          </a:p>
          <a:p>
            <a:pPr algn="l"/>
            <a:r>
              <a:rPr lang="cy-GB" sz="1200" b="1" dirty="0">
                <a:latin typeface="Trebuchet MS" panose="020B0603020202020204" pitchFamily="34" charset="0"/>
              </a:rPr>
              <a:t>3ydd   trydydd</a:t>
            </a:r>
          </a:p>
          <a:p>
            <a:pPr algn="l"/>
            <a:r>
              <a:rPr lang="cy-GB" sz="1200" b="1" dirty="0">
                <a:latin typeface="Trebuchet MS" panose="020B0603020202020204" pitchFamily="34" charset="0"/>
              </a:rPr>
              <a:t>4ydd   pedwerydd</a:t>
            </a:r>
          </a:p>
          <a:p>
            <a:pPr algn="l"/>
            <a:r>
              <a:rPr lang="cy-GB" sz="1200" b="1" dirty="0">
                <a:latin typeface="Trebuchet MS" panose="020B0603020202020204" pitchFamily="34" charset="0"/>
              </a:rPr>
              <a:t>5ed     pumed</a:t>
            </a:r>
          </a:p>
          <a:p>
            <a:pPr algn="l"/>
            <a:r>
              <a:rPr lang="cy-GB" sz="1200" b="1" dirty="0">
                <a:latin typeface="Trebuchet MS" panose="020B0603020202020204" pitchFamily="34" charset="0"/>
              </a:rPr>
              <a:t>6ed     chweched</a:t>
            </a:r>
          </a:p>
          <a:p>
            <a:pPr algn="l"/>
            <a:r>
              <a:rPr lang="cy-GB" sz="1200" b="1" dirty="0">
                <a:latin typeface="Trebuchet MS" panose="020B0603020202020204" pitchFamily="34" charset="0"/>
              </a:rPr>
              <a:t>7fed    seithfed</a:t>
            </a:r>
          </a:p>
          <a:p>
            <a:pPr algn="l"/>
            <a:r>
              <a:rPr lang="cy-GB" sz="1200" b="1" dirty="0">
                <a:latin typeface="Trebuchet MS" panose="020B0603020202020204" pitchFamily="34" charset="0"/>
              </a:rPr>
              <a:t>8fed    wythfed</a:t>
            </a:r>
          </a:p>
          <a:p>
            <a:pPr algn="l"/>
            <a:r>
              <a:rPr lang="cy-GB" sz="1200" b="1" dirty="0">
                <a:latin typeface="Trebuchet MS" panose="020B0603020202020204" pitchFamily="34" charset="0"/>
              </a:rPr>
              <a:t>9fed     nawfed</a:t>
            </a:r>
          </a:p>
          <a:p>
            <a:pPr algn="l"/>
            <a:r>
              <a:rPr lang="cy-GB" sz="1200" b="1" dirty="0">
                <a:latin typeface="Trebuchet MS" panose="020B0603020202020204" pitchFamily="34" charset="0"/>
              </a:rPr>
              <a:t>10fed   degfed</a:t>
            </a:r>
          </a:p>
          <a:p>
            <a:pPr algn="l"/>
            <a:r>
              <a:rPr lang="cy-GB" sz="1200" b="1" dirty="0">
                <a:latin typeface="Trebuchet MS" panose="020B0603020202020204" pitchFamily="34" charset="0"/>
              </a:rPr>
              <a:t>...</a:t>
            </a:r>
            <a:endParaRPr lang="cy-GB" sz="1200" dirty="0">
              <a:latin typeface="Trebuchet MS" panose="020B0603020202020204" pitchFamily="34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1E8905C-A9C2-41C0-8FCF-DDC0EEAD64F1}"/>
              </a:ext>
            </a:extLst>
          </p:cNvPr>
          <p:cNvSpPr txBox="1">
            <a:spLocks/>
          </p:cNvSpPr>
          <p:nvPr/>
        </p:nvSpPr>
        <p:spPr>
          <a:xfrm>
            <a:off x="6347977" y="169175"/>
            <a:ext cx="2064329" cy="250420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y-GB" sz="1200" b="1" dirty="0">
              <a:latin typeface="Trebuchet MS" panose="020B0603020202020204" pitchFamily="34" charset="0"/>
            </a:endParaRPr>
          </a:p>
          <a:p>
            <a:r>
              <a:rPr lang="cy-GB" sz="1200" b="1" dirty="0">
                <a:latin typeface="Trebuchet MS" panose="020B0603020202020204" pitchFamily="34" charset="0"/>
              </a:rPr>
              <a:t>Berfau gorchmynol</a:t>
            </a:r>
          </a:p>
          <a:p>
            <a:r>
              <a:rPr lang="cy-GB" sz="1200" b="1" i="1" dirty="0">
                <a:latin typeface="Trebuchet MS" panose="020B0603020202020204" pitchFamily="34" charset="0"/>
              </a:rPr>
              <a:t>Command verbs</a:t>
            </a:r>
          </a:p>
          <a:p>
            <a:pPr indent="179388" algn="l"/>
            <a:endParaRPr lang="cy-GB" sz="1200" b="1" dirty="0">
              <a:latin typeface="Trebuchet MS" panose="020B0603020202020204" pitchFamily="34" charset="0"/>
            </a:endParaRP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eisteddwch – sit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sefwch - stand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tawelwch – quiet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edrychwch – look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darllenwch – read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gwrandewch – listen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ysgrifennwch – write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tacluswch – tidy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gorffenwch – finish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ewch – go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dewch mewn – come in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BDA0E8E-9339-4625-A99A-802C5FB5F715}"/>
              </a:ext>
            </a:extLst>
          </p:cNvPr>
          <p:cNvSpPr txBox="1">
            <a:spLocks/>
          </p:cNvSpPr>
          <p:nvPr/>
        </p:nvSpPr>
        <p:spPr>
          <a:xfrm>
            <a:off x="3435927" y="174372"/>
            <a:ext cx="1662546" cy="262651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1200" b="1" dirty="0">
                <a:latin typeface="Trebuchet MS" panose="020B0603020202020204" pitchFamily="34" charset="0"/>
              </a:rPr>
              <a:t>Gorchmynion</a:t>
            </a:r>
          </a:p>
          <a:p>
            <a:r>
              <a:rPr lang="cy-GB" sz="1200" b="1" i="1" dirty="0">
                <a:latin typeface="Trebuchet MS" panose="020B0603020202020204" pitchFamily="34" charset="0"/>
              </a:rPr>
              <a:t>Commands</a:t>
            </a:r>
          </a:p>
          <a:p>
            <a:endParaRPr lang="cy-GB" sz="1200" b="1" dirty="0">
              <a:latin typeface="Trebuchet MS" panose="020B0603020202020204" pitchFamily="34" charset="0"/>
            </a:endParaRPr>
          </a:p>
          <a:p>
            <a:r>
              <a:rPr lang="cy-GB" sz="1200" dirty="0">
                <a:latin typeface="Trebuchet MS" panose="020B0603020202020204" pitchFamily="34" charset="0"/>
              </a:rPr>
              <a:t>Dim – No</a:t>
            </a:r>
          </a:p>
          <a:p>
            <a:r>
              <a:rPr lang="cy-GB" sz="1200" dirty="0">
                <a:latin typeface="Trebuchet MS" panose="020B0603020202020204" pitchFamily="34" charset="0"/>
              </a:rPr>
              <a:t>Paid – Don’t</a:t>
            </a:r>
          </a:p>
          <a:p>
            <a:r>
              <a:rPr lang="cy-GB" sz="1200" dirty="0">
                <a:latin typeface="Trebuchet MS" panose="020B0603020202020204" pitchFamily="34" charset="0"/>
              </a:rPr>
              <a:t>Rhaid – You must</a:t>
            </a:r>
          </a:p>
          <a:p>
            <a:r>
              <a:rPr lang="cy-GB" sz="1200" dirty="0">
                <a:latin typeface="Trebuchet MS" panose="020B0603020202020204" pitchFamily="34" charset="0"/>
              </a:rPr>
              <a:t>---------</a:t>
            </a:r>
          </a:p>
          <a:p>
            <a:r>
              <a:rPr lang="cy-GB" sz="1200" dirty="0">
                <a:latin typeface="Trebuchet MS" panose="020B0603020202020204" pitchFamily="34" charset="0"/>
              </a:rPr>
              <a:t>siarad- to talk</a:t>
            </a:r>
          </a:p>
          <a:p>
            <a:r>
              <a:rPr lang="cy-GB" sz="1200" dirty="0">
                <a:latin typeface="Trebuchet MS" panose="020B0603020202020204" pitchFamily="34" charset="0"/>
              </a:rPr>
              <a:t>bwyta – to eat</a:t>
            </a:r>
          </a:p>
          <a:p>
            <a:r>
              <a:rPr lang="cy-GB" sz="1200" dirty="0">
                <a:latin typeface="Trebuchet MS" panose="020B0603020202020204" pitchFamily="34" charset="0"/>
              </a:rPr>
              <a:t>ysgrifennu – to write</a:t>
            </a:r>
          </a:p>
          <a:p>
            <a:r>
              <a:rPr lang="cy-GB" sz="1200" dirty="0">
                <a:latin typeface="Trebuchet MS" panose="020B0603020202020204" pitchFamily="34" charset="0"/>
              </a:rPr>
              <a:t>edrych – to look</a:t>
            </a:r>
          </a:p>
          <a:p>
            <a:r>
              <a:rPr lang="cy-GB" sz="1200" dirty="0">
                <a:latin typeface="Trebuchet MS" panose="020B0603020202020204" pitchFamily="34" charset="0"/>
              </a:rPr>
              <a:t>gludo – to glue</a:t>
            </a:r>
          </a:p>
          <a:p>
            <a:r>
              <a:rPr lang="cy-GB" sz="1200" dirty="0">
                <a:latin typeface="Trebuchet MS" panose="020B0603020202020204" pitchFamily="34" charset="0"/>
              </a:rPr>
              <a:t>tacluso – to tidy</a:t>
            </a:r>
          </a:p>
          <a:p>
            <a:r>
              <a:rPr lang="cy-GB" sz="1200" dirty="0">
                <a:latin typeface="Trebuchet MS" panose="020B0603020202020204" pitchFamily="34" charset="0"/>
              </a:rPr>
              <a:t>mynd – to go</a:t>
            </a:r>
          </a:p>
          <a:p>
            <a:r>
              <a:rPr lang="cy-GB" sz="1200" dirty="0">
                <a:latin typeface="Trebuchet MS" panose="020B0603020202020204" pitchFamily="34" charset="0"/>
              </a:rPr>
              <a:t>dod – to come  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AD13C64-F528-460E-98E9-5094C7997F93}"/>
              </a:ext>
            </a:extLst>
          </p:cNvPr>
          <p:cNvSpPr txBox="1">
            <a:spLocks/>
          </p:cNvSpPr>
          <p:nvPr/>
        </p:nvSpPr>
        <p:spPr>
          <a:xfrm>
            <a:off x="3006436" y="3752201"/>
            <a:ext cx="1898073" cy="275705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1200" b="1" dirty="0">
                <a:latin typeface="Trebuchet MS" panose="020B0603020202020204" pitchFamily="34" charset="0"/>
              </a:rPr>
              <a:t>Canmol/</a:t>
            </a:r>
            <a:r>
              <a:rPr lang="cy-GB" sz="1200" b="1" i="1" dirty="0">
                <a:latin typeface="Trebuchet MS" panose="020B0603020202020204" pitchFamily="34" charset="0"/>
              </a:rPr>
              <a:t>Praise</a:t>
            </a:r>
          </a:p>
          <a:p>
            <a:pPr indent="179388" algn="l"/>
            <a:endParaRPr lang="cy-GB" sz="1200" b="1" dirty="0">
              <a:latin typeface="Trebuchet MS" panose="020B0603020202020204" pitchFamily="34" charset="0"/>
            </a:endParaRPr>
          </a:p>
          <a:p>
            <a:pPr indent="179388" algn="l"/>
            <a:r>
              <a:rPr lang="cy-GB" sz="1200" b="1" dirty="0">
                <a:latin typeface="Trebuchet MS" panose="020B0603020202020204" pitchFamily="34" charset="0"/>
              </a:rPr>
              <a:t>Ie</a:t>
            </a:r>
          </a:p>
          <a:p>
            <a:pPr indent="179388" algn="l"/>
            <a:r>
              <a:rPr lang="cy-GB" sz="1200" b="1" dirty="0">
                <a:latin typeface="Trebuchet MS" panose="020B0603020202020204" pitchFamily="34" charset="0"/>
              </a:rPr>
              <a:t>Na</a:t>
            </a:r>
          </a:p>
          <a:p>
            <a:pPr indent="179388" algn="l"/>
            <a:r>
              <a:rPr lang="cy-GB" sz="1200" b="1" dirty="0">
                <a:latin typeface="Trebuchet MS" panose="020B0603020202020204" pitchFamily="34" charset="0"/>
              </a:rPr>
              <a:t>Cywir</a:t>
            </a:r>
          </a:p>
          <a:p>
            <a:pPr indent="179388" algn="l"/>
            <a:r>
              <a:rPr lang="cy-GB" sz="1200" b="1" dirty="0">
                <a:latin typeface="Trebuchet MS" panose="020B0603020202020204" pitchFamily="34" charset="0"/>
              </a:rPr>
              <a:t>Anghywir</a:t>
            </a:r>
          </a:p>
          <a:p>
            <a:pPr indent="179388" algn="l"/>
            <a:r>
              <a:rPr lang="cy-GB" sz="1200" b="1" dirty="0">
                <a:latin typeface="Trebuchet MS" panose="020B0603020202020204" pitchFamily="34" charset="0"/>
              </a:rPr>
              <a:t>Da iawn</a:t>
            </a:r>
          </a:p>
          <a:p>
            <a:pPr indent="179388" algn="l"/>
            <a:r>
              <a:rPr lang="cy-GB" sz="1200" b="1" dirty="0">
                <a:latin typeface="Trebuchet MS" panose="020B0603020202020204" pitchFamily="34" charset="0"/>
              </a:rPr>
              <a:t>Ardderchog</a:t>
            </a:r>
          </a:p>
          <a:p>
            <a:pPr indent="179388" algn="l"/>
            <a:r>
              <a:rPr lang="cy-GB" sz="1200" b="1" dirty="0">
                <a:latin typeface="Trebuchet MS" panose="020B0603020202020204" pitchFamily="34" charset="0"/>
              </a:rPr>
              <a:t>Gwych</a:t>
            </a:r>
          </a:p>
          <a:p>
            <a:pPr indent="179388" algn="l"/>
            <a:r>
              <a:rPr lang="cy-GB" sz="1200" b="1" dirty="0">
                <a:latin typeface="Trebuchet MS" panose="020B0603020202020204" pitchFamily="34" charset="0"/>
              </a:rPr>
              <a:t>Llongyfarchiadau!</a:t>
            </a:r>
          </a:p>
          <a:p>
            <a:pPr indent="179388" algn="l"/>
            <a:r>
              <a:rPr lang="cy-GB" sz="1200" b="1" dirty="0">
                <a:latin typeface="Trebuchet MS" panose="020B0603020202020204" pitchFamily="34" charset="0"/>
              </a:rPr>
              <a:t>Tria eto</a:t>
            </a:r>
          </a:p>
          <a:p>
            <a:pPr indent="179388" algn="l"/>
            <a:r>
              <a:rPr lang="cy-GB" sz="1200" b="1" dirty="0">
                <a:latin typeface="Trebuchet MS" panose="020B0603020202020204" pitchFamily="34" charset="0"/>
              </a:rPr>
              <a:t>Bron</a:t>
            </a:r>
          </a:p>
          <a:p>
            <a:pPr indent="179388" algn="l"/>
            <a:endParaRPr lang="cy-GB" sz="1200" b="1" dirty="0">
              <a:latin typeface="Trebuchet MS" panose="020B0603020202020204" pitchFamily="34" charset="0"/>
            </a:endParaRPr>
          </a:p>
          <a:p>
            <a:pPr indent="179388" algn="l"/>
            <a:r>
              <a:rPr lang="cy-GB" sz="1200" b="1" dirty="0">
                <a:latin typeface="Trebuchet MS" panose="020B0603020202020204" pitchFamily="34" charset="0"/>
              </a:rPr>
              <a:t>Diolch</a:t>
            </a:r>
          </a:p>
          <a:p>
            <a:pPr indent="179388" algn="l"/>
            <a:r>
              <a:rPr lang="cy-GB" sz="1200" b="1" dirty="0">
                <a:latin typeface="Trebuchet MS" panose="020B0603020202020204" pitchFamily="34" charset="0"/>
              </a:rPr>
              <a:t>Os gwelwch yn dda</a:t>
            </a:r>
          </a:p>
          <a:p>
            <a:pPr indent="179388" algn="l"/>
            <a:endParaRPr lang="cy-GB" sz="1200" b="1" dirty="0">
              <a:latin typeface="Trebuchet MS" panose="020B0603020202020204" pitchFamily="34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984AF91-7800-43FE-B118-7DC10DE7E6A4}"/>
              </a:ext>
            </a:extLst>
          </p:cNvPr>
          <p:cNvSpPr txBox="1">
            <a:spLocks/>
          </p:cNvSpPr>
          <p:nvPr/>
        </p:nvSpPr>
        <p:spPr>
          <a:xfrm>
            <a:off x="9545780" y="169175"/>
            <a:ext cx="2064329" cy="301163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1200" b="1" dirty="0">
                <a:latin typeface="Trebuchet MS" panose="020B0603020202020204" pitchFamily="34" charset="0"/>
              </a:rPr>
              <a:t>Pynciau/</a:t>
            </a:r>
            <a:r>
              <a:rPr lang="cy-GB" sz="1200" b="1" i="1" dirty="0">
                <a:latin typeface="Trebuchet MS" panose="020B0603020202020204" pitchFamily="34" charset="0"/>
              </a:rPr>
              <a:t>Subjects</a:t>
            </a:r>
          </a:p>
          <a:p>
            <a:endParaRPr lang="cy-GB" sz="1200" b="1" dirty="0">
              <a:latin typeface="Trebuchet MS" panose="020B0603020202020204" pitchFamily="34" charset="0"/>
            </a:endParaRPr>
          </a:p>
          <a:p>
            <a:r>
              <a:rPr lang="cy-GB" sz="1200" b="1" dirty="0">
                <a:latin typeface="Trebuchet MS" panose="020B0603020202020204" pitchFamily="34" charset="0"/>
              </a:rPr>
              <a:t>Cymraeg</a:t>
            </a:r>
          </a:p>
          <a:p>
            <a:r>
              <a:rPr lang="cy-GB" sz="1200" b="1" dirty="0">
                <a:latin typeface="Trebuchet MS" panose="020B0603020202020204" pitchFamily="34" charset="0"/>
              </a:rPr>
              <a:t>Saesneg</a:t>
            </a:r>
          </a:p>
          <a:p>
            <a:r>
              <a:rPr lang="cy-GB" sz="1200" b="1" dirty="0">
                <a:latin typeface="Trebuchet MS" panose="020B0603020202020204" pitchFamily="34" charset="0"/>
              </a:rPr>
              <a:t>Mathemateg</a:t>
            </a:r>
          </a:p>
          <a:p>
            <a:r>
              <a:rPr lang="cy-GB" sz="1200" b="1" dirty="0">
                <a:latin typeface="Trebuchet MS" panose="020B0603020202020204" pitchFamily="34" charset="0"/>
              </a:rPr>
              <a:t>Gwyddoniaeth</a:t>
            </a:r>
          </a:p>
          <a:p>
            <a:r>
              <a:rPr lang="cy-GB" sz="1200" b="1" dirty="0">
                <a:latin typeface="Trebuchet MS" panose="020B0603020202020204" pitchFamily="34" charset="0"/>
              </a:rPr>
              <a:t>Daearyddiaeth</a:t>
            </a:r>
          </a:p>
          <a:p>
            <a:r>
              <a:rPr lang="cy-GB" sz="1200" b="1" dirty="0">
                <a:latin typeface="Trebuchet MS" panose="020B0603020202020204" pitchFamily="34" charset="0"/>
              </a:rPr>
              <a:t>Hanes</a:t>
            </a:r>
          </a:p>
          <a:p>
            <a:r>
              <a:rPr lang="cy-GB" sz="1200" b="1" dirty="0">
                <a:latin typeface="Trebuchet MS" panose="020B0603020202020204" pitchFamily="34" charset="0"/>
              </a:rPr>
              <a:t>Addysg Grefyddol</a:t>
            </a:r>
          </a:p>
          <a:p>
            <a:r>
              <a:rPr lang="cy-GB" sz="1200" b="1" dirty="0">
                <a:latin typeface="Trebuchet MS" panose="020B0603020202020204" pitchFamily="34" charset="0"/>
              </a:rPr>
              <a:t>Celf</a:t>
            </a:r>
          </a:p>
          <a:p>
            <a:r>
              <a:rPr lang="cy-GB" sz="1200" b="1" dirty="0">
                <a:latin typeface="Trebuchet MS" panose="020B0603020202020204" pitchFamily="34" charset="0"/>
              </a:rPr>
              <a:t>Cerddoriaeth</a:t>
            </a:r>
          </a:p>
          <a:p>
            <a:r>
              <a:rPr lang="cy-GB" sz="1200" b="1" dirty="0">
                <a:latin typeface="Trebuchet MS" panose="020B0603020202020204" pitchFamily="34" charset="0"/>
              </a:rPr>
              <a:t>Chwaraeon</a:t>
            </a:r>
          </a:p>
          <a:p>
            <a:r>
              <a:rPr lang="cy-GB" sz="1200" b="1" dirty="0">
                <a:latin typeface="Trebuchet MS" panose="020B0603020202020204" pitchFamily="34" charset="0"/>
              </a:rPr>
              <a:t>Technoleg Gwybodaeth</a:t>
            </a:r>
          </a:p>
          <a:p>
            <a:r>
              <a:rPr lang="cy-GB" sz="1200" b="1" dirty="0">
                <a:latin typeface="Trebuchet MS" panose="020B0603020202020204" pitchFamily="34" charset="0"/>
              </a:rPr>
              <a:t>Busnes</a:t>
            </a:r>
          </a:p>
          <a:p>
            <a:r>
              <a:rPr lang="cy-GB" sz="1200" b="1" dirty="0">
                <a:latin typeface="Trebuchet MS" panose="020B0603020202020204" pitchFamily="34" charset="0"/>
              </a:rPr>
              <a:t>Llythrennedd</a:t>
            </a:r>
          </a:p>
          <a:p>
            <a:r>
              <a:rPr lang="cy-GB" sz="1200" b="1" dirty="0">
                <a:latin typeface="Trebuchet MS" panose="020B0603020202020204" pitchFamily="34" charset="0"/>
              </a:rPr>
              <a:t>Rhifedd</a:t>
            </a:r>
          </a:p>
          <a:p>
            <a:r>
              <a:rPr lang="cy-GB" sz="1200" b="1" dirty="0">
                <a:latin typeface="Trebuchet MS" panose="020B0603020202020204" pitchFamily="34" charset="0"/>
              </a:rPr>
              <a:t>Cofrestru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482EE4EF-4AD9-49F6-89F1-E5A9F0136BCA}"/>
              </a:ext>
            </a:extLst>
          </p:cNvPr>
          <p:cNvSpPr txBox="1">
            <a:spLocks/>
          </p:cNvSpPr>
          <p:nvPr/>
        </p:nvSpPr>
        <p:spPr>
          <a:xfrm>
            <a:off x="6127172" y="3791491"/>
            <a:ext cx="2573482" cy="275305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1200" b="1" dirty="0">
                <a:latin typeface="Trebuchet MS" panose="020B0603020202020204" pitchFamily="34" charset="0"/>
              </a:rPr>
              <a:t>O gwmpas yr ysgol</a:t>
            </a:r>
          </a:p>
          <a:p>
            <a:r>
              <a:rPr lang="cy-GB" sz="1200" b="1" i="1" dirty="0">
                <a:latin typeface="Trebuchet MS" panose="020B0603020202020204" pitchFamily="34" charset="0"/>
              </a:rPr>
              <a:t>Around the school</a:t>
            </a:r>
          </a:p>
          <a:p>
            <a:endParaRPr lang="cy-GB" sz="1200" b="1" dirty="0">
              <a:latin typeface="Trebuchet MS" panose="020B0603020202020204" pitchFamily="34" charset="0"/>
            </a:endParaRP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neuadd – hall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ffreutur – canteen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derbynfa – reception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ystafell – room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dosbarth – class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ystafell ddosbarth - classroom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coridor – corridor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cloch – bell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teacher – athro/athrawes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disgybl/ion – pupil/s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Pennaeth – Head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gwasanaeth – assembly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adran - department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1D5C2F23-D05E-4B45-804C-D719996E930C}"/>
              </a:ext>
            </a:extLst>
          </p:cNvPr>
          <p:cNvSpPr txBox="1">
            <a:spLocks/>
          </p:cNvSpPr>
          <p:nvPr/>
        </p:nvSpPr>
        <p:spPr>
          <a:xfrm>
            <a:off x="9451018" y="3616035"/>
            <a:ext cx="2481695" cy="2753051"/>
          </a:xfrm>
          <a:prstGeom prst="rect">
            <a:avLst/>
          </a:prstGeom>
          <a:solidFill>
            <a:schemeClr val="accent4"/>
          </a:solidFill>
          <a:ln w="38100">
            <a:solidFill>
              <a:schemeClr val="tx1"/>
            </a:solidFill>
          </a:ln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1200" b="1" dirty="0">
                <a:latin typeface="Trebuchet MS" panose="020B0603020202020204" pitchFamily="34" charset="0"/>
              </a:rPr>
              <a:t>Yn y dosbarth</a:t>
            </a:r>
          </a:p>
          <a:p>
            <a:r>
              <a:rPr lang="cy-GB" sz="1200" b="1" i="1" dirty="0">
                <a:latin typeface="Trebuchet MS" panose="020B0603020202020204" pitchFamily="34" charset="0"/>
              </a:rPr>
              <a:t>In the classroom</a:t>
            </a:r>
          </a:p>
          <a:p>
            <a:endParaRPr lang="cy-GB" sz="1200" b="1" i="1" dirty="0">
              <a:latin typeface="Trebuchet MS" panose="020B0603020202020204" pitchFamily="34" charset="0"/>
            </a:endParaRPr>
          </a:p>
          <a:p>
            <a:pPr algn="l"/>
            <a:r>
              <a:rPr lang="cy-GB" sz="1200" dirty="0">
                <a:latin typeface="Trebuchet MS" panose="020B0603020202020204" pitchFamily="34" charset="0"/>
              </a:rPr>
              <a:t>    llyfr/au – book/s</a:t>
            </a:r>
          </a:p>
          <a:p>
            <a:pPr algn="l"/>
            <a:r>
              <a:rPr lang="cy-GB" sz="1200" dirty="0">
                <a:latin typeface="Trebuchet MS" panose="020B0603020202020204" pitchFamily="34" charset="0"/>
              </a:rPr>
              <a:t>    bag - bag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cadair/cadeiriau – chair/s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desg/iau – desk/s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gwaith dosbarth – classwork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gwaith cartref – homework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cyfrifiadur – computer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cas pensil – pencil case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beiro – biro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pensil – pencil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pren mesur – ruler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gwers - lesson</a:t>
            </a:r>
          </a:p>
          <a:p>
            <a:pPr indent="179388" algn="l"/>
            <a:r>
              <a:rPr lang="cy-GB" sz="1200" dirty="0">
                <a:latin typeface="Trebuchet MS" panose="020B0603020202020204" pitchFamily="34" charset="0"/>
              </a:rPr>
              <a:t>blwyddyn - year</a:t>
            </a:r>
          </a:p>
        </p:txBody>
      </p:sp>
      <p:sp>
        <p:nvSpPr>
          <p:cNvPr id="13" name="Speech Bubble: Oval 12">
            <a:extLst>
              <a:ext uri="{FF2B5EF4-FFF2-40B4-BE49-F238E27FC236}">
                <a16:creationId xmlns:a16="http://schemas.microsoft.com/office/drawing/2014/main" id="{7B42101F-0B7D-4C70-BFE2-9373D78713CA}"/>
              </a:ext>
            </a:extLst>
          </p:cNvPr>
          <p:cNvSpPr/>
          <p:nvPr/>
        </p:nvSpPr>
        <p:spPr>
          <a:xfrm rot="19947625">
            <a:off x="8341734" y="1053216"/>
            <a:ext cx="1274619" cy="913857"/>
          </a:xfrm>
          <a:prstGeom prst="wedgeEllipseCallout">
            <a:avLst>
              <a:gd name="adj1" fmla="val -36082"/>
              <a:gd name="adj2" fmla="val 77056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dirty="0"/>
              <a:t>bore da</a:t>
            </a:r>
          </a:p>
        </p:txBody>
      </p:sp>
      <p:sp>
        <p:nvSpPr>
          <p:cNvPr id="14" name="Speech Bubble: Oval 13">
            <a:extLst>
              <a:ext uri="{FF2B5EF4-FFF2-40B4-BE49-F238E27FC236}">
                <a16:creationId xmlns:a16="http://schemas.microsoft.com/office/drawing/2014/main" id="{8444E856-0E80-47BF-BCBF-749ECC2077BB}"/>
              </a:ext>
            </a:extLst>
          </p:cNvPr>
          <p:cNvSpPr/>
          <p:nvPr/>
        </p:nvSpPr>
        <p:spPr>
          <a:xfrm rot="1062269">
            <a:off x="8213037" y="5992632"/>
            <a:ext cx="1634505" cy="752903"/>
          </a:xfrm>
          <a:prstGeom prst="wedgeEllipseCallout">
            <a:avLst>
              <a:gd name="adj1" fmla="val 75127"/>
              <a:gd name="adj2" fmla="val -7741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dirty="0"/>
              <a:t>prynhawn da</a:t>
            </a:r>
          </a:p>
        </p:txBody>
      </p:sp>
      <p:sp>
        <p:nvSpPr>
          <p:cNvPr id="15" name="Speech Bubble: Oval 14">
            <a:extLst>
              <a:ext uri="{FF2B5EF4-FFF2-40B4-BE49-F238E27FC236}">
                <a16:creationId xmlns:a16="http://schemas.microsoft.com/office/drawing/2014/main" id="{7B3A4312-8839-4CE9-8E93-B74F7168B4B2}"/>
              </a:ext>
            </a:extLst>
          </p:cNvPr>
          <p:cNvSpPr/>
          <p:nvPr/>
        </p:nvSpPr>
        <p:spPr>
          <a:xfrm rot="1531327" flipH="1">
            <a:off x="4873781" y="952623"/>
            <a:ext cx="1698888" cy="753600"/>
          </a:xfrm>
          <a:prstGeom prst="wedgeEllipseCallout">
            <a:avLst>
              <a:gd name="adj1" fmla="val -36082"/>
              <a:gd name="adj2" fmla="val 77056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dirty="0"/>
              <a:t>hwyl fawr</a:t>
            </a:r>
          </a:p>
        </p:txBody>
      </p:sp>
      <p:pic>
        <p:nvPicPr>
          <p:cNvPr id="1026" name="Picture 2" descr="Image result for emoji thumbs up">
            <a:extLst>
              <a:ext uri="{FF2B5EF4-FFF2-40B4-BE49-F238E27FC236}">
                <a16:creationId xmlns:a16="http://schemas.microsoft.com/office/drawing/2014/main" id="{BB1A87C8-9470-4E5D-AE5A-DA34E8AF37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0495" y="4720935"/>
            <a:ext cx="819586" cy="819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75667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322</Words>
  <Application>Microsoft Office PowerPoint</Application>
  <PresentationFormat>Widescreen</PresentationFormat>
  <Paragraphs>134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Trebuchet MS</vt:lpstr>
      <vt:lpstr>Office Theme</vt:lpstr>
      <vt:lpstr>Mat Iaith Ysgol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 Iaith</dc:title>
  <dc:creator>Aled Williams</dc:creator>
  <cp:lastModifiedBy>Aled Williams</cp:lastModifiedBy>
  <cp:revision>7</cp:revision>
  <cp:lastPrinted>2019-01-15T22:54:26Z</cp:lastPrinted>
  <dcterms:created xsi:type="dcterms:W3CDTF">2019-01-15T21:08:07Z</dcterms:created>
  <dcterms:modified xsi:type="dcterms:W3CDTF">2019-01-15T22:58:33Z</dcterms:modified>
</cp:coreProperties>
</file>