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72" d="100"/>
          <a:sy n="72" d="100"/>
        </p:scale>
        <p:origin x="63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815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1D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Logo Card"/>
          <p:cNvSpPr/>
          <p:nvPr/>
        </p:nvSpPr>
        <p:spPr>
          <a:xfrm>
            <a:off x="457200" y="411480"/>
            <a:ext cx="5415766" cy="13716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/>
        </p:spPr>
      </p:sp>
      <p:pic>
        <p:nvPicPr>
          <p:cNvPr id="18" name="UWTSD Logo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" y="524382"/>
            <a:ext cx="5132832" cy="1145091"/>
          </a:xfrm>
          <a:prstGeom prst="rect">
            <a:avLst/>
          </a:prstGeom>
        </p:spPr>
      </p:pic>
      <p:sp>
        <p:nvSpPr>
          <p:cNvPr id="2" name="Shape 0"/>
          <p:cNvSpPr/>
          <p:nvPr/>
        </p:nvSpPr>
        <p:spPr>
          <a:xfrm>
            <a:off x="10241280" y="640080"/>
            <a:ext cx="64008" cy="6400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3" name="Shape 1"/>
          <p:cNvSpPr/>
          <p:nvPr/>
        </p:nvSpPr>
        <p:spPr>
          <a:xfrm>
            <a:off x="10698480" y="640080"/>
            <a:ext cx="64008" cy="6400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4" name="Shape 2"/>
          <p:cNvSpPr/>
          <p:nvPr/>
        </p:nvSpPr>
        <p:spPr>
          <a:xfrm>
            <a:off x="11155680" y="640080"/>
            <a:ext cx="64008" cy="6400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5" name="Shape 3"/>
          <p:cNvSpPr/>
          <p:nvPr/>
        </p:nvSpPr>
        <p:spPr>
          <a:xfrm>
            <a:off x="10241280" y="1097280"/>
            <a:ext cx="64008" cy="6400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6" name="Shape 4"/>
          <p:cNvSpPr/>
          <p:nvPr/>
        </p:nvSpPr>
        <p:spPr>
          <a:xfrm>
            <a:off x="10698480" y="1097280"/>
            <a:ext cx="64008" cy="6400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7" name="Shape 5"/>
          <p:cNvSpPr/>
          <p:nvPr/>
        </p:nvSpPr>
        <p:spPr>
          <a:xfrm>
            <a:off x="11155680" y="1097280"/>
            <a:ext cx="64008" cy="6400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8" name="Shape 6"/>
          <p:cNvSpPr/>
          <p:nvPr/>
        </p:nvSpPr>
        <p:spPr>
          <a:xfrm>
            <a:off x="10241280" y="1554480"/>
            <a:ext cx="64008" cy="6400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9" name="Shape 7"/>
          <p:cNvSpPr/>
          <p:nvPr/>
        </p:nvSpPr>
        <p:spPr>
          <a:xfrm>
            <a:off x="10698480" y="1554480"/>
            <a:ext cx="64008" cy="6400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0" name="Shape 8"/>
          <p:cNvSpPr/>
          <p:nvPr/>
        </p:nvSpPr>
        <p:spPr>
          <a:xfrm>
            <a:off x="11155680" y="1554480"/>
            <a:ext cx="64008" cy="6400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1" name="Text 9"/>
          <p:cNvSpPr/>
          <p:nvPr/>
        </p:nvSpPr>
        <p:spPr>
          <a:xfrm>
            <a:off x="640080" y="182880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5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CYBER SECURITY  |  ACFA7004 RESEARCH PROPOSAL</a:t>
            </a:r>
            <a:endParaRPr lang="en-US" sz="1300" dirty="0"/>
          </a:p>
        </p:txBody>
      </p:sp>
      <p:sp>
        <p:nvSpPr>
          <p:cNvPr id="12" name="Shape 10"/>
          <p:cNvSpPr/>
          <p:nvPr/>
        </p:nvSpPr>
        <p:spPr>
          <a:xfrm>
            <a:off x="658368" y="2240280"/>
            <a:ext cx="2377440" cy="0"/>
          </a:xfrm>
          <a:prstGeom prst="line">
            <a:avLst/>
          </a:prstGeom>
          <a:noFill/>
          <a:ln w="19050">
            <a:solidFill>
              <a:srgbClr val="02C39A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640080" y="2423160"/>
            <a:ext cx="10515600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Hybrid LSTM-Attention Intrusion</a:t>
            </a:r>
            <a:endParaRPr lang="en-US" sz="3800" dirty="0"/>
          </a:p>
          <a:p>
            <a:pPr marL="0" indent="0">
              <a:lnSpc>
                <a:spcPct val="105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Detection System for IoT Networks</a:t>
            </a:r>
            <a:endParaRPr lang="en-US" sz="3800" dirty="0"/>
          </a:p>
        </p:txBody>
      </p:sp>
      <p:sp>
        <p:nvSpPr>
          <p:cNvPr id="14" name="Text 12"/>
          <p:cNvSpPr/>
          <p:nvPr/>
        </p:nvSpPr>
        <p:spPr>
          <a:xfrm>
            <a:off x="640080" y="3977640"/>
            <a:ext cx="86868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Does 'attention' really make LSTM models better at catching IoT attacks? Tested on three datasets, with real statistics.</a:t>
            </a:r>
            <a:endParaRPr lang="en-US" sz="1500" dirty="0"/>
          </a:p>
        </p:txBody>
      </p:sp>
      <p:sp>
        <p:nvSpPr>
          <p:cNvPr id="19" name="Details Block"/>
          <p:cNvSpPr/>
          <p:nvPr/>
        </p:nvSpPr>
        <p:spPr>
          <a:xfrm>
            <a:off x="640080" y="4754880"/>
            <a:ext cx="8686800" cy="9601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50000"/>
              </a:lnSpc>
              <a:buNone/>
            </a:pPr>
            <a:r>
              <a:rPr lang="en-US" sz="12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Programme:  </a:t>
            </a: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Computing (Cyber Security)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2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  </a:t>
            </a: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Methods &amp; Professional Development  ·  ACFA7004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2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Lecturer:  </a:t>
            </a: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Dr. Dipo Dunsin</a:t>
            </a:r>
          </a:p>
        </p:txBody>
      </p:sp>
      <p:sp>
        <p:nvSpPr>
          <p:cNvPr id="15" name="Text 13"/>
          <p:cNvSpPr/>
          <p:nvPr/>
        </p:nvSpPr>
        <p:spPr>
          <a:xfrm>
            <a:off x="640080" y="589788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Aviral Tyagi</a:t>
            </a:r>
            <a:r>
              <a:rPr lang="en-US" sz="13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•   Student ID: 2530743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640080" y="6199632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  •  London Campus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0E7C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 · RESEARCH CONTEXT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8869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622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IoT Devices Are Everywhere — and Hard to Secure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691640"/>
            <a:ext cx="11109960" cy="1691640"/>
          </a:xfrm>
          <a:prstGeom prst="rect">
            <a:avLst/>
          </a:prstGeom>
          <a:solidFill>
            <a:srgbClr val="EFF3FA"/>
          </a:solidFill>
          <a:ln/>
        </p:spPr>
      </p:sp>
      <p:sp>
        <p:nvSpPr>
          <p:cNvPr id="5" name="Text 3"/>
          <p:cNvSpPr/>
          <p:nvPr/>
        </p:nvSpPr>
        <p:spPr>
          <a:xfrm>
            <a:off x="822960" y="1874520"/>
            <a:ext cx="10607040" cy="13716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30000"/>
              </a:lnSpc>
              <a:buNone/>
            </a:pPr>
            <a:r>
              <a:rPr lang="en-US" sz="1500" dirty="0">
                <a:solidFill>
                  <a:srgbClr val="3C4A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IoT means billions of small connected devices — sensors, smart-home hubs, cameras, wearables. Most are cheap, built for battery life — not security [2],[3]. Old IDS only catch known attacks. New IoT attacks evolve faster than they can adapt [1],[4].</a:t>
            </a:r>
            <a:endParaRPr lang="en-US" sz="1500" dirty="0"/>
          </a:p>
        </p:txBody>
      </p:sp>
      <p:sp>
        <p:nvSpPr>
          <p:cNvPr id="6" name="Shape 4"/>
          <p:cNvSpPr/>
          <p:nvPr/>
        </p:nvSpPr>
        <p:spPr>
          <a:xfrm>
            <a:off x="548640" y="3566160"/>
            <a:ext cx="11109960" cy="1417320"/>
          </a:xfrm>
          <a:prstGeom prst="rect">
            <a:avLst/>
          </a:prstGeom>
          <a:solidFill>
            <a:srgbClr val="0B1D3A"/>
          </a:solidFill>
          <a:ln/>
        </p:spPr>
      </p:sp>
      <p:sp>
        <p:nvSpPr>
          <p:cNvPr id="7" name="Text 5"/>
          <p:cNvSpPr/>
          <p:nvPr/>
        </p:nvSpPr>
        <p:spPr>
          <a:xfrm>
            <a:off x="822960" y="3730752"/>
            <a:ext cx="10607040" cy="10972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30000"/>
              </a:lnSpc>
              <a:buNone/>
            </a:pPr>
            <a:r>
              <a:rPr lang="en-US" sz="1450" b="1" i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Example: the 2016 Mirai botnet. </a:t>
            </a:r>
            <a:r>
              <a:rPr lang="en-US" sz="145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Hijacked hundreds of thousands of devices via default passwords to launch record-breaking attacks. The same weak security persists today.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548640" y="5166360"/>
            <a:ext cx="11109960" cy="10515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30000"/>
              </a:lnSpc>
              <a:buNone/>
            </a:pPr>
            <a:r>
              <a:rPr lang="en-US" sz="1500" b="1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is where 'attention' comes in. </a:t>
            </a:r>
            <a:r>
              <a:rPr lang="en-US" sz="15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Attention lets LSTM models focus on the most important parts of traffic, instead of treating everything equally [5],[7].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457200" y="651052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Context</a:t>
            </a:r>
            <a:endParaRPr lang="en-US" sz="1000" dirty="0"/>
          </a:p>
        </p:txBody>
      </p:sp>
      <p:sp>
        <p:nvSpPr>
          <p:cNvPr id="10" name="Text 8"/>
          <p:cNvSpPr/>
          <p:nvPr/>
        </p:nvSpPr>
        <p:spPr>
          <a:xfrm>
            <a:off x="11274552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0E7C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· RESEARCH PROBLEM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8869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622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Attention Seems to Help — But We Don't Fully Know Why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737360"/>
            <a:ext cx="1110996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500" dirty="0">
                <a:solidFill>
                  <a:srgbClr val="3C4A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Detecting rare or new IoT attacks accurately — without excess false alarms — remains hard [5],[6]. Three gaps explain why: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548640" y="2606040"/>
            <a:ext cx="3566160" cy="2423160"/>
          </a:xfrm>
          <a:prstGeom prst="rect">
            <a:avLst/>
          </a:prstGeom>
          <a:solidFill>
            <a:srgbClr val="13284A"/>
          </a:solidFill>
          <a:ln/>
        </p:spPr>
      </p:sp>
      <p:sp>
        <p:nvSpPr>
          <p:cNvPr id="6" name="Text 4"/>
          <p:cNvSpPr/>
          <p:nvPr/>
        </p:nvSpPr>
        <p:spPr>
          <a:xfrm>
            <a:off x="777240" y="2788920"/>
            <a:ext cx="31089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Methodological Gap</a:t>
            </a:r>
            <a:endParaRPr lang="en-US" sz="1450" dirty="0"/>
          </a:p>
        </p:txBody>
      </p:sp>
      <p:sp>
        <p:nvSpPr>
          <p:cNvPr id="7" name="Text 5"/>
          <p:cNvSpPr/>
          <p:nvPr/>
        </p:nvSpPr>
        <p:spPr>
          <a:xfrm>
            <a:off x="777240" y="3291840"/>
            <a:ext cx="3108960" cy="1600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Studies change model, data, and settings all at once — so attention's real effect stays unclear [7],[11].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4315968" y="2606040"/>
            <a:ext cx="3566160" cy="2423160"/>
          </a:xfrm>
          <a:prstGeom prst="rect">
            <a:avLst/>
          </a:prstGeom>
          <a:solidFill>
            <a:srgbClr val="0B1D3A"/>
          </a:solidFill>
          <a:ln/>
        </p:spPr>
      </p:sp>
      <p:sp>
        <p:nvSpPr>
          <p:cNvPr id="9" name="Text 7"/>
          <p:cNvSpPr/>
          <p:nvPr/>
        </p:nvSpPr>
        <p:spPr>
          <a:xfrm>
            <a:off x="4544568" y="2788920"/>
            <a:ext cx="31089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Experimental Gap</a:t>
            </a:r>
            <a:endParaRPr lang="en-US" sz="1450" dirty="0"/>
          </a:p>
        </p:txBody>
      </p:sp>
      <p:sp>
        <p:nvSpPr>
          <p:cNvPr id="10" name="Text 8"/>
          <p:cNvSpPr/>
          <p:nvPr/>
        </p:nvSpPr>
        <p:spPr>
          <a:xfrm>
            <a:off x="4544568" y="3291840"/>
            <a:ext cx="3108960" cy="1600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Most test on one dataset only, usually NSL-KDD — results may not generalise [4],[10],[12].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8083296" y="2606040"/>
            <a:ext cx="3566160" cy="2423160"/>
          </a:xfrm>
          <a:prstGeom prst="rect">
            <a:avLst/>
          </a:prstGeom>
          <a:solidFill>
            <a:srgbClr val="13284A"/>
          </a:solidFill>
          <a:ln/>
        </p:spPr>
      </p:sp>
      <p:sp>
        <p:nvSpPr>
          <p:cNvPr id="12" name="Text 10"/>
          <p:cNvSpPr/>
          <p:nvPr/>
        </p:nvSpPr>
        <p:spPr>
          <a:xfrm>
            <a:off x="8311896" y="2788920"/>
            <a:ext cx="31089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Practical Gap</a:t>
            </a:r>
            <a:endParaRPr lang="en-US" sz="1450" dirty="0"/>
          </a:p>
        </p:txBody>
      </p:sp>
      <p:sp>
        <p:nvSpPr>
          <p:cNvPr id="13" name="Text 11"/>
          <p:cNvSpPr/>
          <p:nvPr/>
        </p:nvSpPr>
        <p:spPr>
          <a:xfrm>
            <a:off x="8311896" y="3291840"/>
            <a:ext cx="3108960" cy="1600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Few studies measure compute cost — critical, since IoT runs on low-power devices [2],[3].</a:t>
            </a:r>
            <a:endParaRPr lang="en-US" sz="1300" dirty="0"/>
          </a:p>
        </p:txBody>
      </p:sp>
      <p:sp>
        <p:nvSpPr>
          <p:cNvPr id="14" name="Shape 12"/>
          <p:cNvSpPr/>
          <p:nvPr/>
        </p:nvSpPr>
        <p:spPr>
          <a:xfrm>
            <a:off x="548640" y="5257800"/>
            <a:ext cx="11109960" cy="960120"/>
          </a:xfrm>
          <a:prstGeom prst="rect">
            <a:avLst/>
          </a:prstGeom>
          <a:solidFill>
            <a:srgbClr val="EFF3FA"/>
          </a:solidFill>
          <a:ln/>
        </p:spPr>
      </p:sp>
      <p:sp>
        <p:nvSpPr>
          <p:cNvPr id="15" name="Text 13"/>
          <p:cNvSpPr/>
          <p:nvPr/>
        </p:nvSpPr>
        <p:spPr>
          <a:xfrm>
            <a:off x="777240" y="5349240"/>
            <a:ext cx="1065276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400" b="1" i="1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project tests LSTM-Attention vs. plain LSTM on three IoT datasets — for real proof, not a guess.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457200" y="651052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Problem</a:t>
            </a:r>
            <a:endParaRPr lang="en-US" sz="1000" dirty="0"/>
          </a:p>
        </p:txBody>
      </p:sp>
      <p:sp>
        <p:nvSpPr>
          <p:cNvPr id="17" name="Text 15"/>
          <p:cNvSpPr/>
          <p:nvPr/>
        </p:nvSpPr>
        <p:spPr>
          <a:xfrm>
            <a:off x="11274552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0E7C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· AIM &amp; OBJECTIVES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8869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622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This Project Will Actually Do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691640"/>
            <a:ext cx="11109960" cy="960120"/>
          </a:xfrm>
          <a:prstGeom prst="rect">
            <a:avLst/>
          </a:prstGeom>
          <a:solidFill>
            <a:srgbClr val="0B1D3A"/>
          </a:solidFill>
          <a:ln/>
        </p:spPr>
      </p:sp>
      <p:sp>
        <p:nvSpPr>
          <p:cNvPr id="5" name="Text 3"/>
          <p:cNvSpPr/>
          <p:nvPr/>
        </p:nvSpPr>
        <p:spPr>
          <a:xfrm>
            <a:off x="822960" y="1810512"/>
            <a:ext cx="1060704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45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AIM.  </a:t>
            </a:r>
            <a:r>
              <a:rPr lang="en-US" sz="14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and test a hybrid LSTM-Attention model for IoT attacks, and check if it beats plain LSTM.</a:t>
            </a:r>
            <a:endParaRPr lang="en-US" sz="1450" dirty="0"/>
          </a:p>
        </p:txBody>
      </p:sp>
      <p:sp>
        <p:nvSpPr>
          <p:cNvPr id="6" name="Shape 4"/>
          <p:cNvSpPr/>
          <p:nvPr/>
        </p:nvSpPr>
        <p:spPr>
          <a:xfrm>
            <a:off x="548640" y="2880360"/>
            <a:ext cx="384048" cy="38404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7" name="Text 5"/>
          <p:cNvSpPr/>
          <p:nvPr/>
        </p:nvSpPr>
        <p:spPr>
          <a:xfrm>
            <a:off x="548640" y="2880360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1097280" y="2852928"/>
            <a:ext cx="10561320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4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Review existing LSTM &amp; attention research for IoT intrusion detection.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548640" y="3538728"/>
            <a:ext cx="384048" cy="38404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0" name="Text 8"/>
          <p:cNvSpPr/>
          <p:nvPr/>
        </p:nvSpPr>
        <p:spPr>
          <a:xfrm>
            <a:off x="548640" y="3538728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1097280" y="3511296"/>
            <a:ext cx="10561320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4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 &amp; clean NSL-KDD, CSE-CIC-IDS2018 and TON_IoT datasets; fix class imbalance.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548640" y="4197096"/>
            <a:ext cx="384048" cy="38404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3" name="Text 11"/>
          <p:cNvSpPr/>
          <p:nvPr/>
        </p:nvSpPr>
        <p:spPr>
          <a:xfrm>
            <a:off x="548640" y="4197096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1097280" y="4169664"/>
            <a:ext cx="10561320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4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both models — plain LSTM and LSTM+Attention — on the exact same pipeline.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548640" y="4855464"/>
            <a:ext cx="384048" cy="38404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6" name="Text 14"/>
          <p:cNvSpPr/>
          <p:nvPr/>
        </p:nvSpPr>
        <p:spPr>
          <a:xfrm>
            <a:off x="548640" y="4855464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1097280" y="4828032"/>
            <a:ext cx="10561320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4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 &amp; test both models on all three datasets — accuracy, precision, recall, F1, FPR.</a:t>
            </a:r>
            <a:endParaRPr lang="en-US" sz="1400" dirty="0"/>
          </a:p>
        </p:txBody>
      </p:sp>
      <p:sp>
        <p:nvSpPr>
          <p:cNvPr id="18" name="Shape 16"/>
          <p:cNvSpPr/>
          <p:nvPr/>
        </p:nvSpPr>
        <p:spPr>
          <a:xfrm>
            <a:off x="548640" y="5513832"/>
            <a:ext cx="384048" cy="38404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9" name="Text 17"/>
          <p:cNvSpPr/>
          <p:nvPr/>
        </p:nvSpPr>
        <p:spPr>
          <a:xfrm>
            <a:off x="548640" y="5513832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400" dirty="0"/>
          </a:p>
        </p:txBody>
      </p:sp>
      <p:sp>
        <p:nvSpPr>
          <p:cNvPr id="20" name="Text 18"/>
          <p:cNvSpPr/>
          <p:nvPr/>
        </p:nvSpPr>
        <p:spPr>
          <a:xfrm>
            <a:off x="1097280" y="5486400"/>
            <a:ext cx="10561320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4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Compare results, test statistical significance, and state clearly what they do — and don't — prove.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457200" y="651052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 &amp; Objectives</a:t>
            </a:r>
            <a:endParaRPr lang="en-US" sz="1000" dirty="0"/>
          </a:p>
        </p:txBody>
      </p:sp>
      <p:sp>
        <p:nvSpPr>
          <p:cNvPr id="22" name="Text 20"/>
          <p:cNvSpPr/>
          <p:nvPr/>
        </p:nvSpPr>
        <p:spPr>
          <a:xfrm>
            <a:off x="11274552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0E7C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· RESEARCH QUESTIONS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8869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622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Three Simple Questions This Project Will Answer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783080"/>
            <a:ext cx="3566160" cy="2148840"/>
          </a:xfrm>
          <a:prstGeom prst="rect">
            <a:avLst/>
          </a:prstGeom>
          <a:solidFill>
            <a:srgbClr val="EFF3FA"/>
          </a:solidFill>
          <a:ln/>
        </p:spPr>
      </p:sp>
      <p:sp>
        <p:nvSpPr>
          <p:cNvPr id="5" name="Shape 3"/>
          <p:cNvSpPr/>
          <p:nvPr/>
        </p:nvSpPr>
        <p:spPr>
          <a:xfrm>
            <a:off x="548640" y="1783080"/>
            <a:ext cx="3566160" cy="502920"/>
          </a:xfrm>
          <a:prstGeom prst="rect">
            <a:avLst/>
          </a:prstGeom>
          <a:solidFill>
            <a:srgbClr val="0B1D3A"/>
          </a:solidFill>
          <a:ln/>
        </p:spPr>
      </p:sp>
      <p:sp>
        <p:nvSpPr>
          <p:cNvPr id="6" name="Text 4"/>
          <p:cNvSpPr/>
          <p:nvPr/>
        </p:nvSpPr>
        <p:spPr>
          <a:xfrm>
            <a:off x="548640" y="1783080"/>
            <a:ext cx="3566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RQ1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749808" y="2423160"/>
            <a:ext cx="3163824" cy="1417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Does attention improve IoT attack detection vs. plain LSTM?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4315968" y="1783080"/>
            <a:ext cx="3566160" cy="2148840"/>
          </a:xfrm>
          <a:prstGeom prst="rect">
            <a:avLst/>
          </a:prstGeom>
          <a:solidFill>
            <a:srgbClr val="EFF3FA"/>
          </a:solidFill>
          <a:ln/>
        </p:spPr>
      </p:sp>
      <p:sp>
        <p:nvSpPr>
          <p:cNvPr id="9" name="Shape 7"/>
          <p:cNvSpPr/>
          <p:nvPr/>
        </p:nvSpPr>
        <p:spPr>
          <a:xfrm>
            <a:off x="4315968" y="1783080"/>
            <a:ext cx="3566160" cy="502920"/>
          </a:xfrm>
          <a:prstGeom prst="rect">
            <a:avLst/>
          </a:prstGeom>
          <a:solidFill>
            <a:srgbClr val="0B1D3A"/>
          </a:solidFill>
          <a:ln/>
        </p:spPr>
      </p:sp>
      <p:sp>
        <p:nvSpPr>
          <p:cNvPr id="10" name="Text 8"/>
          <p:cNvSpPr/>
          <p:nvPr/>
        </p:nvSpPr>
        <p:spPr>
          <a:xfrm>
            <a:off x="4315968" y="1783080"/>
            <a:ext cx="3566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RQ2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4517136" y="2423160"/>
            <a:ext cx="3163824" cy="1417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Which dataset — and which type of attack — benefits the most from attention?</a:t>
            </a:r>
            <a:endParaRPr lang="en-US" sz="1300" dirty="0"/>
          </a:p>
        </p:txBody>
      </p:sp>
      <p:sp>
        <p:nvSpPr>
          <p:cNvPr id="12" name="Shape 10"/>
          <p:cNvSpPr/>
          <p:nvPr/>
        </p:nvSpPr>
        <p:spPr>
          <a:xfrm>
            <a:off x="8083296" y="1783080"/>
            <a:ext cx="3566160" cy="2148840"/>
          </a:xfrm>
          <a:prstGeom prst="rect">
            <a:avLst/>
          </a:prstGeom>
          <a:solidFill>
            <a:srgbClr val="EFF3FA"/>
          </a:solidFill>
          <a:ln/>
        </p:spPr>
      </p:sp>
      <p:sp>
        <p:nvSpPr>
          <p:cNvPr id="13" name="Shape 11"/>
          <p:cNvSpPr/>
          <p:nvPr/>
        </p:nvSpPr>
        <p:spPr>
          <a:xfrm>
            <a:off x="8083296" y="1783080"/>
            <a:ext cx="3566160" cy="502920"/>
          </a:xfrm>
          <a:prstGeom prst="rect">
            <a:avLst/>
          </a:prstGeom>
          <a:solidFill>
            <a:srgbClr val="0B1D3A"/>
          </a:solidFill>
          <a:ln/>
        </p:spPr>
      </p:sp>
      <p:sp>
        <p:nvSpPr>
          <p:cNvPr id="14" name="Text 12"/>
          <p:cNvSpPr/>
          <p:nvPr/>
        </p:nvSpPr>
        <p:spPr>
          <a:xfrm>
            <a:off x="8083296" y="1783080"/>
            <a:ext cx="3566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RQ3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8284464" y="2423160"/>
            <a:ext cx="3163824" cy="1417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Does attention reduce false alarms, without missing more real attacks?</a:t>
            </a:r>
            <a:endParaRPr lang="en-US" sz="1300" dirty="0"/>
          </a:p>
        </p:txBody>
      </p:sp>
      <p:sp>
        <p:nvSpPr>
          <p:cNvPr id="16" name="Shape 14"/>
          <p:cNvSpPr/>
          <p:nvPr/>
        </p:nvSpPr>
        <p:spPr>
          <a:xfrm>
            <a:off x="548640" y="4251960"/>
            <a:ext cx="11109960" cy="1783080"/>
          </a:xfrm>
          <a:prstGeom prst="rect">
            <a:avLst/>
          </a:prstGeom>
          <a:solidFill>
            <a:srgbClr val="13284A"/>
          </a:solidFill>
          <a:ln/>
        </p:spPr>
      </p:sp>
      <p:sp>
        <p:nvSpPr>
          <p:cNvPr id="17" name="Text 15"/>
          <p:cNvSpPr/>
          <p:nvPr/>
        </p:nvSpPr>
        <p:spPr>
          <a:xfrm>
            <a:off x="822960" y="4416552"/>
            <a:ext cx="5486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Hypotheses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822960" y="4800600"/>
            <a:ext cx="10607040" cy="1143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30000"/>
              </a:lnSpc>
              <a:buNone/>
            </a:pPr>
            <a:r>
              <a:rPr lang="en-US" sz="14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H0 (null).  </a:t>
            </a: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real F1-score difference between plain LSTM and LSTM+Attention.
</a:t>
            </a:r>
            <a:r>
              <a:rPr lang="en-US" sz="14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H1 (what we expect).  </a:t>
            </a: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LSTM+Attention shows a real, provable F1-score improvement over plain LSTM.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457200" y="651052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Questions</a:t>
            </a:r>
            <a:endParaRPr lang="en-US" sz="1000" dirty="0"/>
          </a:p>
        </p:txBody>
      </p:sp>
      <p:sp>
        <p:nvSpPr>
          <p:cNvPr id="20" name="Text 18"/>
          <p:cNvSpPr/>
          <p:nvPr/>
        </p:nvSpPr>
        <p:spPr>
          <a:xfrm>
            <a:off x="11274552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0E7C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· LITERATURE REVIEW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8869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622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Other Researchers Have Already Found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737360"/>
            <a:ext cx="11109960" cy="13716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45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Recurrent models (RNN/LSTM). </a:t>
            </a:r>
            <a:r>
              <a:rPr lang="en-US" sz="1450" dirty="0">
                <a:solidFill>
                  <a:srgbClr val="3C4A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Khan et al. [4]: RNN-GRU hit 99% accuracy on TON_IoT — but only one dataset tested. Altunay &amp; Albayrak [3]: CNN+LSTM, didn't test rare attack types.</a:t>
            </a:r>
            <a:endParaRPr lang="en-US" sz="1450" dirty="0"/>
          </a:p>
        </p:txBody>
      </p:sp>
      <p:sp>
        <p:nvSpPr>
          <p:cNvPr id="5" name="Shape 3"/>
          <p:cNvSpPr/>
          <p:nvPr/>
        </p:nvSpPr>
        <p:spPr>
          <a:xfrm>
            <a:off x="548640" y="3200400"/>
            <a:ext cx="11109960" cy="18288"/>
          </a:xfrm>
          <a:prstGeom prst="rect">
            <a:avLst/>
          </a:prstGeom>
          <a:solidFill>
            <a:srgbClr val="8FA3C4"/>
          </a:solidFill>
          <a:ln/>
        </p:spPr>
      </p:sp>
      <p:sp>
        <p:nvSpPr>
          <p:cNvPr id="6" name="Text 4"/>
          <p:cNvSpPr/>
          <p:nvPr/>
        </p:nvSpPr>
        <p:spPr>
          <a:xfrm>
            <a:off x="548640" y="3383280"/>
            <a:ext cx="11109960" cy="1600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45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Adding attention to LSTM. </a:t>
            </a:r>
            <a:r>
              <a:rPr lang="en-US" sz="1450" dirty="0">
                <a:solidFill>
                  <a:srgbClr val="3C4A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Wei et al. [5]: attention helped on rare attacks, but changed too many variables at once. Dai et al. [8] &amp; Priyadarshini et al. [9]: similar gains, same problem — no clean proof.</a:t>
            </a:r>
            <a:endParaRPr lang="en-US" sz="1450" dirty="0"/>
          </a:p>
        </p:txBody>
      </p:sp>
      <p:sp>
        <p:nvSpPr>
          <p:cNvPr id="7" name="Shape 5"/>
          <p:cNvSpPr/>
          <p:nvPr/>
        </p:nvSpPr>
        <p:spPr>
          <a:xfrm>
            <a:off x="548640" y="5120640"/>
            <a:ext cx="11109960" cy="1051560"/>
          </a:xfrm>
          <a:prstGeom prst="rect">
            <a:avLst/>
          </a:prstGeom>
          <a:solidFill>
            <a:srgbClr val="EFF3FA"/>
          </a:solidFill>
          <a:ln/>
        </p:spPr>
      </p:sp>
      <p:sp>
        <p:nvSpPr>
          <p:cNvPr id="8" name="Text 6"/>
          <p:cNvSpPr/>
          <p:nvPr/>
        </p:nvSpPr>
        <p:spPr>
          <a:xfrm>
            <a:off x="777240" y="5230368"/>
            <a:ext cx="1065276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400" b="1" i="1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Recurring problems: single-dataset testing, too many variables changed at once, no proper statistical testing.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457200" y="651052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</a:t>
            </a:r>
            <a:endParaRPr lang="en-US" sz="1000" dirty="0"/>
          </a:p>
        </p:txBody>
      </p:sp>
      <p:sp>
        <p:nvSpPr>
          <p:cNvPr id="10" name="Text 8"/>
          <p:cNvSpPr/>
          <p:nvPr/>
        </p:nvSpPr>
        <p:spPr>
          <a:xfrm>
            <a:off x="11274552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0E7C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· LITERATURE REVIEW (CONTINUED)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8869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622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Testing Across Different Settings — and a Disagreement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737360"/>
            <a:ext cx="11109960" cy="1417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45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Testing across different IoT settings. </a:t>
            </a:r>
            <a:r>
              <a:rPr lang="en-US" sz="1450" dirty="0">
                <a:solidFill>
                  <a:srgbClr val="3C4A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Alalwany et al. [10]: attention tested across medical &amp; industrial IoT. Alabbadi &amp; Bajaber [11]: bigger model, shares two datasets used here. Both confirm attention works — but disagree on model complexity needed.</a:t>
            </a:r>
            <a:endParaRPr lang="en-US" sz="1450" dirty="0"/>
          </a:p>
        </p:txBody>
      </p:sp>
      <p:sp>
        <p:nvSpPr>
          <p:cNvPr id="5" name="Shape 3"/>
          <p:cNvSpPr/>
          <p:nvPr/>
        </p:nvSpPr>
        <p:spPr>
          <a:xfrm>
            <a:off x="548640" y="3246120"/>
            <a:ext cx="11109960" cy="18288"/>
          </a:xfrm>
          <a:prstGeom prst="rect">
            <a:avLst/>
          </a:prstGeom>
          <a:solidFill>
            <a:srgbClr val="8FA3C4"/>
          </a:solidFill>
          <a:ln/>
        </p:spPr>
      </p:sp>
      <p:sp>
        <p:nvSpPr>
          <p:cNvPr id="6" name="Text 4"/>
          <p:cNvSpPr/>
          <p:nvPr/>
        </p:nvSpPr>
        <p:spPr>
          <a:xfrm>
            <a:off x="548640" y="3429000"/>
            <a:ext cx="11109960" cy="1691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45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disagreement worth noting. </a:t>
            </a:r>
            <a:r>
              <a:rPr lang="en-US" sz="1450" dirty="0">
                <a:solidFill>
                  <a:srgbClr val="3C4A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Some report 99%+ accuracy [4],[11]; others report much smaller gains [5],[8] — both can't be fully right. Likely causes: easier datasets, unclear data splits, or selective reporting.</a:t>
            </a:r>
            <a:endParaRPr lang="en-US" sz="1450" dirty="0"/>
          </a:p>
        </p:txBody>
      </p:sp>
      <p:sp>
        <p:nvSpPr>
          <p:cNvPr id="7" name="Shape 5"/>
          <p:cNvSpPr/>
          <p:nvPr/>
        </p:nvSpPr>
        <p:spPr>
          <a:xfrm>
            <a:off x="548640" y="5257800"/>
            <a:ext cx="11109960" cy="960120"/>
          </a:xfrm>
          <a:prstGeom prst="rect">
            <a:avLst/>
          </a:prstGeom>
          <a:solidFill>
            <a:srgbClr val="0B1D3A"/>
          </a:solidFill>
          <a:ln/>
        </p:spPr>
      </p:sp>
      <p:sp>
        <p:nvSpPr>
          <p:cNvPr id="8" name="Text 6"/>
          <p:cNvSpPr/>
          <p:nvPr/>
        </p:nvSpPr>
        <p:spPr>
          <a:xfrm>
            <a:off x="777240" y="5367528"/>
            <a:ext cx="1065276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400" i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disagreement needs a proper answer — a fair, controlled comparison, not a guess.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457200" y="651052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</a:t>
            </a:r>
            <a:endParaRPr lang="en-US" sz="1000" dirty="0"/>
          </a:p>
        </p:txBody>
      </p:sp>
      <p:sp>
        <p:nvSpPr>
          <p:cNvPr id="10" name="Text 8"/>
          <p:cNvSpPr/>
          <p:nvPr/>
        </p:nvSpPr>
        <p:spPr>
          <a:xfrm>
            <a:off x="11274552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1D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 · POSITIONING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8869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This Project Is Worth Doing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737360"/>
            <a:ext cx="1110996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5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Attention seems to help — but no study has properly tested it with a fair, controlled, multi-dataset comparison. This project fills that gap: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548640" y="2807208"/>
            <a:ext cx="274320" cy="274320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6" name="Text 4"/>
          <p:cNvSpPr/>
          <p:nvPr/>
        </p:nvSpPr>
        <p:spPr>
          <a:xfrm>
            <a:off x="548640" y="2807208"/>
            <a:ext cx="274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1005840" y="2734056"/>
            <a:ext cx="1060704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4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Both models trained &amp; tested the exact same way — a fair comparison.</a:t>
            </a:r>
            <a:endParaRPr lang="en-US" sz="1450" dirty="0"/>
          </a:p>
        </p:txBody>
      </p:sp>
      <p:sp>
        <p:nvSpPr>
          <p:cNvPr id="8" name="Shape 6"/>
          <p:cNvSpPr/>
          <p:nvPr/>
        </p:nvSpPr>
        <p:spPr>
          <a:xfrm>
            <a:off x="548640" y="3648456"/>
            <a:ext cx="274320" cy="274320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9" name="Text 7"/>
          <p:cNvSpPr/>
          <p:nvPr/>
        </p:nvSpPr>
        <p:spPr>
          <a:xfrm>
            <a:off x="548640" y="3648456"/>
            <a:ext cx="274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1005840" y="3575304"/>
            <a:ext cx="1060704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4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Testing happens on three different datasets, not just one.</a:t>
            </a:r>
            <a:endParaRPr lang="en-US" sz="1450" dirty="0"/>
          </a:p>
        </p:txBody>
      </p:sp>
      <p:sp>
        <p:nvSpPr>
          <p:cNvPr id="11" name="Shape 9"/>
          <p:cNvSpPr/>
          <p:nvPr/>
        </p:nvSpPr>
        <p:spPr>
          <a:xfrm>
            <a:off x="548640" y="4489704"/>
            <a:ext cx="274320" cy="274320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2" name="Text 10"/>
          <p:cNvSpPr/>
          <p:nvPr/>
        </p:nvSpPr>
        <p:spPr>
          <a:xfrm>
            <a:off x="548640" y="4489704"/>
            <a:ext cx="274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1005840" y="4416552"/>
            <a:ext cx="1060704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4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Improvements are checked with proper statistical tests, not a single lucky result.</a:t>
            </a:r>
            <a:endParaRPr lang="en-US" sz="1450" dirty="0"/>
          </a:p>
        </p:txBody>
      </p:sp>
      <p:sp>
        <p:nvSpPr>
          <p:cNvPr id="14" name="Shape 12"/>
          <p:cNvSpPr/>
          <p:nvPr/>
        </p:nvSpPr>
        <p:spPr>
          <a:xfrm>
            <a:off x="548640" y="5330952"/>
            <a:ext cx="274320" cy="274320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5" name="Text 13"/>
          <p:cNvSpPr/>
          <p:nvPr/>
        </p:nvSpPr>
        <p:spPr>
          <a:xfrm>
            <a:off x="548640" y="5330952"/>
            <a:ext cx="274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1005840" y="5257800"/>
            <a:ext cx="1060704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4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Attention's effect is isolated from other changes — unlike most past studies.</a:t>
            </a:r>
            <a:endParaRPr lang="en-US" sz="1450" dirty="0"/>
          </a:p>
        </p:txBody>
      </p:sp>
      <p:sp>
        <p:nvSpPr>
          <p:cNvPr id="17" name="Text 15"/>
          <p:cNvSpPr/>
          <p:nvPr/>
        </p:nvSpPr>
        <p:spPr>
          <a:xfrm>
            <a:off x="548640" y="6126480"/>
            <a:ext cx="11109960" cy="502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b="1" i="1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isn't about a new model — it's about honestly testing whether attention works, and reporting the truth either way.</a:t>
            </a:r>
            <a:endParaRPr lang="en-US" sz="1250" dirty="0"/>
          </a:p>
        </p:txBody>
      </p:sp>
      <p:sp>
        <p:nvSpPr>
          <p:cNvPr id="18" name="Text 16"/>
          <p:cNvSpPr/>
          <p:nvPr/>
        </p:nvSpPr>
        <p:spPr>
          <a:xfrm>
            <a:off x="457200" y="651052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Where This Study Sits</a:t>
            </a:r>
            <a:endParaRPr lang="en-US" sz="1000" dirty="0"/>
          </a:p>
        </p:txBody>
      </p:sp>
      <p:sp>
        <p:nvSpPr>
          <p:cNvPr id="19" name="Text 17"/>
          <p:cNvSpPr/>
          <p:nvPr/>
        </p:nvSpPr>
        <p:spPr>
          <a:xfrm>
            <a:off x="11274552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0E7C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 · METHODOLOGY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8869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622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How This Project Is Designed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737360"/>
            <a:ext cx="2697480" cy="3246120"/>
          </a:xfrm>
          <a:prstGeom prst="rect">
            <a:avLst/>
          </a:prstGeom>
          <a:solidFill>
            <a:srgbClr val="0B1D3A"/>
          </a:solidFill>
          <a:ln/>
        </p:spPr>
      </p:sp>
      <p:sp>
        <p:nvSpPr>
          <p:cNvPr id="5" name="Text 3"/>
          <p:cNvSpPr/>
          <p:nvPr/>
        </p:nvSpPr>
        <p:spPr>
          <a:xfrm>
            <a:off x="713232" y="1874520"/>
            <a:ext cx="2368296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kern="0" spc="1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PHILOSOPHY</a:t>
            </a:r>
            <a:endParaRPr lang="en-US" sz="1050" dirty="0"/>
          </a:p>
        </p:txBody>
      </p:sp>
      <p:sp>
        <p:nvSpPr>
          <p:cNvPr id="6" name="Text 4"/>
          <p:cNvSpPr/>
          <p:nvPr/>
        </p:nvSpPr>
        <p:spPr>
          <a:xfrm>
            <a:off x="713232" y="2148840"/>
            <a:ext cx="2368296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Positivist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713232" y="2697480"/>
            <a:ext cx="2368296" cy="2148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Results measured using facts and numbers, under controlled conditions.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3383280" y="1737360"/>
            <a:ext cx="2697480" cy="3246120"/>
          </a:xfrm>
          <a:prstGeom prst="rect">
            <a:avLst/>
          </a:prstGeom>
          <a:solidFill>
            <a:srgbClr val="13284A"/>
          </a:solidFill>
          <a:ln/>
        </p:spPr>
      </p:sp>
      <p:sp>
        <p:nvSpPr>
          <p:cNvPr id="9" name="Text 7"/>
          <p:cNvSpPr/>
          <p:nvPr/>
        </p:nvSpPr>
        <p:spPr>
          <a:xfrm>
            <a:off x="3547872" y="1874520"/>
            <a:ext cx="2368296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kern="0" spc="1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APPROACH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3547872" y="2148840"/>
            <a:ext cx="2368296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Deductive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3547872" y="2697480"/>
            <a:ext cx="2368296" cy="2148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 start with a hypothesis (H1) based on past research, then test it with real data.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6217920" y="1737360"/>
            <a:ext cx="2697480" cy="3246120"/>
          </a:xfrm>
          <a:prstGeom prst="rect">
            <a:avLst/>
          </a:prstGeom>
          <a:solidFill>
            <a:srgbClr val="0B1D3A"/>
          </a:solidFill>
          <a:ln/>
        </p:spPr>
      </p:sp>
      <p:sp>
        <p:nvSpPr>
          <p:cNvPr id="13" name="Text 11"/>
          <p:cNvSpPr/>
          <p:nvPr/>
        </p:nvSpPr>
        <p:spPr>
          <a:xfrm>
            <a:off x="6382512" y="1874520"/>
            <a:ext cx="2368296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kern="0" spc="1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STRATEGY</a:t>
            </a:r>
            <a:endParaRPr lang="en-US" sz="1050" dirty="0"/>
          </a:p>
        </p:txBody>
      </p:sp>
      <p:sp>
        <p:nvSpPr>
          <p:cNvPr id="14" name="Text 12"/>
          <p:cNvSpPr/>
          <p:nvPr/>
        </p:nvSpPr>
        <p:spPr>
          <a:xfrm>
            <a:off x="6382512" y="2148840"/>
            <a:ext cx="2368296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Science Research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6382512" y="2697480"/>
            <a:ext cx="2368296" cy="2148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main output is something built and tested — the hybrid model itself [1].</a:t>
            </a:r>
            <a:endParaRPr lang="en-US" sz="1150" dirty="0"/>
          </a:p>
        </p:txBody>
      </p:sp>
      <p:sp>
        <p:nvSpPr>
          <p:cNvPr id="16" name="Shape 14"/>
          <p:cNvSpPr/>
          <p:nvPr/>
        </p:nvSpPr>
        <p:spPr>
          <a:xfrm>
            <a:off x="9052560" y="1737360"/>
            <a:ext cx="2697480" cy="3246120"/>
          </a:xfrm>
          <a:prstGeom prst="rect">
            <a:avLst/>
          </a:prstGeom>
          <a:solidFill>
            <a:srgbClr val="13284A"/>
          </a:solidFill>
          <a:ln/>
        </p:spPr>
      </p:sp>
      <p:sp>
        <p:nvSpPr>
          <p:cNvPr id="17" name="Text 15"/>
          <p:cNvSpPr/>
          <p:nvPr/>
        </p:nvSpPr>
        <p:spPr>
          <a:xfrm>
            <a:off x="9217152" y="1874520"/>
            <a:ext cx="2368296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kern="0" spc="1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</a:t>
            </a:r>
            <a:endParaRPr lang="en-US" sz="1050" dirty="0"/>
          </a:p>
        </p:txBody>
      </p:sp>
      <p:sp>
        <p:nvSpPr>
          <p:cNvPr id="18" name="Text 16"/>
          <p:cNvSpPr/>
          <p:nvPr/>
        </p:nvSpPr>
        <p:spPr>
          <a:xfrm>
            <a:off x="9217152" y="2148840"/>
            <a:ext cx="2368296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Quantitative Only</a:t>
            </a:r>
            <a:endParaRPr lang="en-US" sz="1500" dirty="0"/>
          </a:p>
        </p:txBody>
      </p:sp>
      <p:sp>
        <p:nvSpPr>
          <p:cNvPr id="19" name="Text 17"/>
          <p:cNvSpPr/>
          <p:nvPr/>
        </p:nvSpPr>
        <p:spPr>
          <a:xfrm>
            <a:off x="9217152" y="2697480"/>
            <a:ext cx="2368296" cy="2148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 result is a number (accuracy, F1-score, etc.) — no interviews or opinions needed.</a:t>
            </a:r>
            <a:endParaRPr lang="en-US" sz="1150" dirty="0"/>
          </a:p>
        </p:txBody>
      </p:sp>
      <p:sp>
        <p:nvSpPr>
          <p:cNvPr id="20" name="Shape 18"/>
          <p:cNvSpPr/>
          <p:nvPr/>
        </p:nvSpPr>
        <p:spPr>
          <a:xfrm>
            <a:off x="548640" y="5166360"/>
            <a:ext cx="11109960" cy="1051560"/>
          </a:xfrm>
          <a:prstGeom prst="rect">
            <a:avLst/>
          </a:prstGeom>
          <a:solidFill>
            <a:srgbClr val="EFF3FA"/>
          </a:solidFill>
          <a:ln/>
        </p:spPr>
      </p:sp>
      <p:sp>
        <p:nvSpPr>
          <p:cNvPr id="21" name="Text 19"/>
          <p:cNvSpPr/>
          <p:nvPr/>
        </p:nvSpPr>
        <p:spPr>
          <a:xfrm>
            <a:off x="777240" y="5285232"/>
            <a:ext cx="1065276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50" i="1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mixed approach (numbers + interviews) was considered but not needed — numbers alone answer these questions.</a:t>
            </a:r>
            <a:endParaRPr lang="en-US" sz="1350" dirty="0"/>
          </a:p>
        </p:txBody>
      </p:sp>
      <p:sp>
        <p:nvSpPr>
          <p:cNvPr id="22" name="Text 20"/>
          <p:cNvSpPr/>
          <p:nvPr/>
        </p:nvSpPr>
        <p:spPr>
          <a:xfrm>
            <a:off x="457200" y="651052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 — Design</a:t>
            </a:r>
            <a:endParaRPr lang="en-US" sz="1000" dirty="0"/>
          </a:p>
        </p:txBody>
      </p:sp>
      <p:sp>
        <p:nvSpPr>
          <p:cNvPr id="23" name="Text 21"/>
          <p:cNvSpPr/>
          <p:nvPr/>
        </p:nvSpPr>
        <p:spPr>
          <a:xfrm>
            <a:off x="11274552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0E7C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 · METHODOLOGY (CONTINUED)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8869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622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LSTM, and Not a Transformer?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737360"/>
            <a:ext cx="11109960" cy="502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3C4A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Transformers are very popular right now [17], so this choice needs explaining. Three simple reasons: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548640" y="2423160"/>
            <a:ext cx="566928" cy="566928"/>
          </a:xfrm>
          <a:prstGeom prst="rect">
            <a:avLst/>
          </a:prstGeom>
          <a:solidFill>
            <a:srgbClr val="0B1D3A"/>
          </a:solidFill>
          <a:ln/>
        </p:spPr>
      </p:sp>
      <p:sp>
        <p:nvSpPr>
          <p:cNvPr id="6" name="Text 4"/>
          <p:cNvSpPr/>
          <p:nvPr/>
        </p:nvSpPr>
        <p:spPr>
          <a:xfrm>
            <a:off x="548640" y="2423160"/>
            <a:ext cx="566928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2C39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1280160" y="2377440"/>
            <a:ext cx="10378440" cy="1143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5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Fair Comparison.  </a:t>
            </a:r>
            <a:r>
              <a:rPr lang="en-US" sz="1350" dirty="0">
                <a:solidFill>
                  <a:srgbClr val="3C4A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Most IoT security research uses LSTM/GRU — so LSTM keeps results comparable.</a:t>
            </a:r>
            <a:endParaRPr lang="en-US" sz="1350" dirty="0"/>
          </a:p>
        </p:txBody>
      </p:sp>
      <p:sp>
        <p:nvSpPr>
          <p:cNvPr id="8" name="Shape 6"/>
          <p:cNvSpPr/>
          <p:nvPr/>
        </p:nvSpPr>
        <p:spPr>
          <a:xfrm>
            <a:off x="548640" y="3794760"/>
            <a:ext cx="566928" cy="566928"/>
          </a:xfrm>
          <a:prstGeom prst="rect">
            <a:avLst/>
          </a:prstGeom>
          <a:solidFill>
            <a:srgbClr val="0B1D3A"/>
          </a:solidFill>
          <a:ln/>
        </p:spPr>
      </p:sp>
      <p:sp>
        <p:nvSpPr>
          <p:cNvPr id="9" name="Text 7"/>
          <p:cNvSpPr/>
          <p:nvPr/>
        </p:nvSpPr>
        <p:spPr>
          <a:xfrm>
            <a:off x="548640" y="3794760"/>
            <a:ext cx="566928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2C39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2000" dirty="0"/>
          </a:p>
        </p:txBody>
      </p:sp>
      <p:sp>
        <p:nvSpPr>
          <p:cNvPr id="10" name="Text 8"/>
          <p:cNvSpPr/>
          <p:nvPr/>
        </p:nvSpPr>
        <p:spPr>
          <a:xfrm>
            <a:off x="1280160" y="3749040"/>
            <a:ext cx="10378440" cy="1143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5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 and Computing Power.  </a:t>
            </a:r>
            <a:r>
              <a:rPr lang="en-US" sz="1350" dirty="0">
                <a:solidFill>
                  <a:srgbClr val="3C4A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Transformers need more data &amp; compute. With 14 weeks and one GPU, LSTM is realistic to finish on time.</a:t>
            </a:r>
            <a:endParaRPr lang="en-US" sz="1350" dirty="0"/>
          </a:p>
        </p:txBody>
      </p:sp>
      <p:sp>
        <p:nvSpPr>
          <p:cNvPr id="11" name="Shape 9"/>
          <p:cNvSpPr/>
          <p:nvPr/>
        </p:nvSpPr>
        <p:spPr>
          <a:xfrm>
            <a:off x="548640" y="5166360"/>
            <a:ext cx="566928" cy="566928"/>
          </a:xfrm>
          <a:prstGeom prst="rect">
            <a:avLst/>
          </a:prstGeom>
          <a:solidFill>
            <a:srgbClr val="0B1D3A"/>
          </a:solidFill>
          <a:ln/>
        </p:spPr>
      </p:sp>
      <p:sp>
        <p:nvSpPr>
          <p:cNvPr id="12" name="Text 10"/>
          <p:cNvSpPr/>
          <p:nvPr/>
        </p:nvSpPr>
        <p:spPr>
          <a:xfrm>
            <a:off x="548640" y="5166360"/>
            <a:ext cx="566928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2C39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1280160" y="5120640"/>
            <a:ext cx="10378440" cy="1143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5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 Answers the Right Question.  </a:t>
            </a:r>
            <a:r>
              <a:rPr lang="en-US" sz="1350" dirty="0">
                <a:solidFill>
                  <a:srgbClr val="3C4A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asks 'does attention help LSTM?' — not 'LSTM vs. transformer' (already studied). So LSTM must be the base.</a:t>
            </a:r>
            <a:endParaRPr lang="en-US" sz="1350" dirty="0"/>
          </a:p>
        </p:txBody>
      </p:sp>
      <p:sp>
        <p:nvSpPr>
          <p:cNvPr id="14" name="Text 12"/>
          <p:cNvSpPr/>
          <p:nvPr/>
        </p:nvSpPr>
        <p:spPr>
          <a:xfrm>
            <a:off x="548640" y="6355080"/>
            <a:ext cx="11109960" cy="457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b="1" i="1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 the best model overall — just the right choice for this question, given time &amp; resources.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457200" y="651052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 — Justification</a:t>
            </a:r>
            <a:endParaRPr lang="en-US" sz="1000" dirty="0"/>
          </a:p>
        </p:txBody>
      </p:sp>
      <p:sp>
        <p:nvSpPr>
          <p:cNvPr id="16" name="Text 14"/>
          <p:cNvSpPr/>
          <p:nvPr/>
        </p:nvSpPr>
        <p:spPr>
          <a:xfrm>
            <a:off x="11274552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0E7C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 · METHODS &amp; MATERIALS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8869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622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How the Testing Actually Works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737360"/>
            <a:ext cx="53949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Step-by-step process</a:t>
            </a: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548640" y="2148840"/>
            <a:ext cx="310896" cy="310896"/>
          </a:xfrm>
          <a:prstGeom prst="ellipse">
            <a:avLst/>
          </a:prstGeom>
          <a:solidFill>
            <a:srgbClr val="0B1D3A"/>
          </a:solidFill>
          <a:ln/>
        </p:spPr>
      </p:sp>
      <p:sp>
        <p:nvSpPr>
          <p:cNvPr id="6" name="Text 4"/>
          <p:cNvSpPr/>
          <p:nvPr/>
        </p:nvSpPr>
        <p:spPr>
          <a:xfrm>
            <a:off x="548640" y="2148840"/>
            <a:ext cx="310896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987552" y="2112264"/>
            <a:ext cx="4937760" cy="502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25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Clean the data and balance the attack types using SMOTE.</a:t>
            </a:r>
            <a:endParaRPr lang="en-US" sz="1250" dirty="0"/>
          </a:p>
        </p:txBody>
      </p:sp>
      <p:sp>
        <p:nvSpPr>
          <p:cNvPr id="8" name="Shape 6"/>
          <p:cNvSpPr/>
          <p:nvPr/>
        </p:nvSpPr>
        <p:spPr>
          <a:xfrm>
            <a:off x="548640" y="2770632"/>
            <a:ext cx="310896" cy="310896"/>
          </a:xfrm>
          <a:prstGeom prst="ellipse">
            <a:avLst/>
          </a:prstGeom>
          <a:solidFill>
            <a:srgbClr val="0B1D3A"/>
          </a:solidFill>
          <a:ln/>
        </p:spPr>
      </p:sp>
      <p:sp>
        <p:nvSpPr>
          <p:cNvPr id="9" name="Text 7"/>
          <p:cNvSpPr/>
          <p:nvPr/>
        </p:nvSpPr>
        <p:spPr>
          <a:xfrm>
            <a:off x="548640" y="2770632"/>
            <a:ext cx="310896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987552" y="2734056"/>
            <a:ext cx="4937760" cy="502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25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Pick the same features for both models — keeps it fair.</a:t>
            </a:r>
            <a:endParaRPr lang="en-US" sz="1250" dirty="0"/>
          </a:p>
        </p:txBody>
      </p:sp>
      <p:sp>
        <p:nvSpPr>
          <p:cNvPr id="11" name="Shape 9"/>
          <p:cNvSpPr/>
          <p:nvPr/>
        </p:nvSpPr>
        <p:spPr>
          <a:xfrm>
            <a:off x="548640" y="3392424"/>
            <a:ext cx="310896" cy="310896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2" name="Text 10"/>
          <p:cNvSpPr/>
          <p:nvPr/>
        </p:nvSpPr>
        <p:spPr>
          <a:xfrm>
            <a:off x="548640" y="3392424"/>
            <a:ext cx="310896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987552" y="3355848"/>
            <a:ext cx="4937760" cy="502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25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the plain LSTM model and the LSTM + Attention model.</a:t>
            </a:r>
            <a:endParaRPr lang="en-US" sz="1250" dirty="0"/>
          </a:p>
        </p:txBody>
      </p:sp>
      <p:sp>
        <p:nvSpPr>
          <p:cNvPr id="14" name="Shape 12"/>
          <p:cNvSpPr/>
          <p:nvPr/>
        </p:nvSpPr>
        <p:spPr>
          <a:xfrm>
            <a:off x="548640" y="4014216"/>
            <a:ext cx="310896" cy="310896"/>
          </a:xfrm>
          <a:prstGeom prst="ellipse">
            <a:avLst/>
          </a:prstGeom>
          <a:solidFill>
            <a:srgbClr val="0B1D3A"/>
          </a:solidFill>
          <a:ln/>
        </p:spPr>
      </p:sp>
      <p:sp>
        <p:nvSpPr>
          <p:cNvPr id="15" name="Text 13"/>
          <p:cNvSpPr/>
          <p:nvPr/>
        </p:nvSpPr>
        <p:spPr>
          <a:xfrm>
            <a:off x="548640" y="4014216"/>
            <a:ext cx="310896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987552" y="3977640"/>
            <a:ext cx="4937760" cy="502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25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Split the data: 70% training, 15% validation, 15% testing.</a:t>
            </a:r>
            <a:endParaRPr lang="en-US" sz="1250" dirty="0"/>
          </a:p>
        </p:txBody>
      </p:sp>
      <p:sp>
        <p:nvSpPr>
          <p:cNvPr id="17" name="Shape 15"/>
          <p:cNvSpPr/>
          <p:nvPr/>
        </p:nvSpPr>
        <p:spPr>
          <a:xfrm>
            <a:off x="548640" y="4636008"/>
            <a:ext cx="310896" cy="310896"/>
          </a:xfrm>
          <a:prstGeom prst="ellipse">
            <a:avLst/>
          </a:prstGeom>
          <a:solidFill>
            <a:srgbClr val="0B1D3A"/>
          </a:solidFill>
          <a:ln/>
        </p:spPr>
      </p:sp>
      <p:sp>
        <p:nvSpPr>
          <p:cNvPr id="18" name="Text 16"/>
          <p:cNvSpPr/>
          <p:nvPr/>
        </p:nvSpPr>
        <p:spPr>
          <a:xfrm>
            <a:off x="548640" y="4636008"/>
            <a:ext cx="310896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987552" y="4599432"/>
            <a:ext cx="4937760" cy="502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25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Measure accuracy, precision, recall, F1-score and false alarms.</a:t>
            </a:r>
            <a:endParaRPr lang="en-US" sz="1250" dirty="0"/>
          </a:p>
        </p:txBody>
      </p:sp>
      <p:sp>
        <p:nvSpPr>
          <p:cNvPr id="20" name="Shape 18"/>
          <p:cNvSpPr/>
          <p:nvPr/>
        </p:nvSpPr>
        <p:spPr>
          <a:xfrm>
            <a:off x="548640" y="5349240"/>
            <a:ext cx="5394960" cy="1051560"/>
          </a:xfrm>
          <a:prstGeom prst="rect">
            <a:avLst/>
          </a:prstGeom>
          <a:solidFill>
            <a:srgbClr val="0B1D3A"/>
          </a:solidFill>
          <a:ln/>
        </p:spPr>
      </p:sp>
      <p:sp>
        <p:nvSpPr>
          <p:cNvPr id="21" name="Text 19"/>
          <p:cNvSpPr/>
          <p:nvPr/>
        </p:nvSpPr>
        <p:spPr>
          <a:xfrm>
            <a:off x="731520" y="5458968"/>
            <a:ext cx="502920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Ethics: all datasets are public &amp; anonymous — no personal data. Every attack type is checked fairly, not just overall accuracy.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6263640" y="1737360"/>
            <a:ext cx="53949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Benchmark datasets</a:t>
            </a:r>
            <a:endParaRPr lang="en-US" sz="1400" dirty="0"/>
          </a:p>
        </p:txBody>
      </p:sp>
      <p:graphicFrame>
        <p:nvGraphicFramePr>
          <p:cNvPr id="23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6263640" y="2103120"/>
          <a:ext cx="5394960" cy="914400"/>
        </p:xfrm>
        <a:graphic>
          <a:graphicData uri="http://schemas.openxmlformats.org/drawingml/2006/table">
            <a:tbl>
              <a:tblPr/>
              <a:tblGrid>
                <a:gridCol w="20116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832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Dataset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1D3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Role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1D3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16223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NSL-KDD [18]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16223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 common, well-known benchmark dataset.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16223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CSE-CIC-IDS2018 [19]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16223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Large dataset with many modern attack types.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16223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TON_IoT [12],[13]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16223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Built specifically for IoT network traffic.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4" name="Text 21"/>
          <p:cNvSpPr/>
          <p:nvPr/>
        </p:nvSpPr>
        <p:spPr>
          <a:xfrm>
            <a:off x="6263640" y="4160520"/>
            <a:ext cx="53949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Evaluation metrics</a:t>
            </a:r>
            <a:endParaRPr lang="en-US" sz="1400" dirty="0"/>
          </a:p>
        </p:txBody>
      </p:sp>
      <p:sp>
        <p:nvSpPr>
          <p:cNvPr id="25" name="Shape 22"/>
          <p:cNvSpPr/>
          <p:nvPr/>
        </p:nvSpPr>
        <p:spPr>
          <a:xfrm>
            <a:off x="6263640" y="4498848"/>
            <a:ext cx="5394960" cy="1417320"/>
          </a:xfrm>
          <a:prstGeom prst="rect">
            <a:avLst/>
          </a:prstGeom>
          <a:solidFill>
            <a:srgbClr val="EFF3FA"/>
          </a:solidFill>
          <a:ln/>
        </p:spPr>
      </p:sp>
      <p:sp>
        <p:nvSpPr>
          <p:cNvPr id="26" name="Text 23"/>
          <p:cNvSpPr/>
          <p:nvPr/>
        </p:nvSpPr>
        <p:spPr>
          <a:xfrm>
            <a:off x="6446520" y="4617720"/>
            <a:ext cx="5029200" cy="1188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35000"/>
              </a:lnSpc>
              <a:buNone/>
            </a:pPr>
            <a:r>
              <a:rPr lang="en-US" sz="1150" dirty="0">
                <a:solidFill>
                  <a:srgbClr val="16223B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Accuracy = (TP+TN)/(TP+TN+FP+FN)</a:t>
            </a:r>
            <a:endParaRPr lang="en-US" sz="1150" dirty="0"/>
          </a:p>
          <a:p>
            <a:pPr marL="0" indent="0">
              <a:lnSpc>
                <a:spcPct val="135000"/>
              </a:lnSpc>
              <a:buNone/>
            </a:pPr>
            <a:r>
              <a:rPr lang="en-US" sz="1150" dirty="0">
                <a:solidFill>
                  <a:srgbClr val="16223B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Precision = TP/(TP+FP)      Recall = TP/(TP+FN)</a:t>
            </a:r>
            <a:endParaRPr lang="en-US" sz="1150" dirty="0"/>
          </a:p>
          <a:p>
            <a:pPr marL="0" indent="0">
              <a:lnSpc>
                <a:spcPct val="135000"/>
              </a:lnSpc>
              <a:buNone/>
            </a:pPr>
            <a:r>
              <a:rPr lang="en-US" sz="1150" dirty="0">
                <a:solidFill>
                  <a:srgbClr val="16223B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F1 = 2×(P×R)/(P+R)      FPR = FP/(FP+TN)</a:t>
            </a:r>
            <a:endParaRPr lang="en-US" sz="1150" dirty="0"/>
          </a:p>
          <a:p>
            <a:pPr marL="0" indent="0">
              <a:lnSpc>
                <a:spcPct val="135000"/>
              </a:lnSpc>
              <a:buNone/>
            </a:pPr>
            <a:r>
              <a:rPr lang="en-US" sz="1150" dirty="0">
                <a:solidFill>
                  <a:srgbClr val="16223B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Supplementary: ROC-AUC, Matthews Correlation Coefficient</a:t>
            </a:r>
            <a:endParaRPr lang="en-US" sz="1150" dirty="0"/>
          </a:p>
        </p:txBody>
      </p:sp>
      <p:sp>
        <p:nvSpPr>
          <p:cNvPr id="27" name="Text 24"/>
          <p:cNvSpPr/>
          <p:nvPr/>
        </p:nvSpPr>
        <p:spPr>
          <a:xfrm>
            <a:off x="457200" y="651052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Methods &amp; Materials</a:t>
            </a:r>
            <a:endParaRPr lang="en-US" sz="1000" dirty="0"/>
          </a:p>
        </p:txBody>
      </p:sp>
      <p:sp>
        <p:nvSpPr>
          <p:cNvPr id="28" name="Text 25"/>
          <p:cNvSpPr/>
          <p:nvPr/>
        </p:nvSpPr>
        <p:spPr>
          <a:xfrm>
            <a:off x="11274552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0E7C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 · PROJECT PLANNING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8869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622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Simple 14-Week Plan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828800"/>
            <a:ext cx="6675120" cy="566928"/>
          </a:xfrm>
          <a:prstGeom prst="rect">
            <a:avLst/>
          </a:prstGeom>
          <a:solidFill>
            <a:srgbClr val="EFF3FA"/>
          </a:solidFill>
          <a:ln/>
        </p:spPr>
      </p:sp>
      <p:sp>
        <p:nvSpPr>
          <p:cNvPr id="5" name="Text 3"/>
          <p:cNvSpPr/>
          <p:nvPr/>
        </p:nvSpPr>
        <p:spPr>
          <a:xfrm>
            <a:off x="731520" y="1828800"/>
            <a:ext cx="493776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 &amp; refinement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5669280" y="1828800"/>
            <a:ext cx="14630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25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W0–W2</a:t>
            </a:r>
            <a:endParaRPr lang="en-US" sz="1250" dirty="0"/>
          </a:p>
        </p:txBody>
      </p:sp>
      <p:sp>
        <p:nvSpPr>
          <p:cNvPr id="7" name="Shape 5"/>
          <p:cNvSpPr/>
          <p:nvPr/>
        </p:nvSpPr>
        <p:spPr>
          <a:xfrm>
            <a:off x="548640" y="2468880"/>
            <a:ext cx="6675120" cy="566928"/>
          </a:xfrm>
          <a:prstGeom prst="rect">
            <a:avLst/>
          </a:prstGeom>
          <a:solidFill>
            <a:srgbClr val="F6F8FC"/>
          </a:solidFill>
          <a:ln/>
        </p:spPr>
      </p:sp>
      <p:sp>
        <p:nvSpPr>
          <p:cNvPr id="8" name="Text 6"/>
          <p:cNvSpPr/>
          <p:nvPr/>
        </p:nvSpPr>
        <p:spPr>
          <a:xfrm>
            <a:off x="731520" y="2468880"/>
            <a:ext cx="493776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Dataset acquisition &amp; pre-processing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5669280" y="2468880"/>
            <a:ext cx="14630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25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W2–W4</a:t>
            </a:r>
            <a:endParaRPr lang="en-US" sz="1250" dirty="0"/>
          </a:p>
        </p:txBody>
      </p:sp>
      <p:sp>
        <p:nvSpPr>
          <p:cNvPr id="10" name="Shape 8"/>
          <p:cNvSpPr/>
          <p:nvPr/>
        </p:nvSpPr>
        <p:spPr>
          <a:xfrm>
            <a:off x="548640" y="3108960"/>
            <a:ext cx="6675120" cy="566928"/>
          </a:xfrm>
          <a:prstGeom prst="rect">
            <a:avLst/>
          </a:prstGeom>
          <a:solidFill>
            <a:srgbClr val="EFF3FA"/>
          </a:solidFill>
          <a:ln/>
        </p:spPr>
      </p:sp>
      <p:sp>
        <p:nvSpPr>
          <p:cNvPr id="11" name="Text 9"/>
          <p:cNvSpPr/>
          <p:nvPr/>
        </p:nvSpPr>
        <p:spPr>
          <a:xfrm>
            <a:off x="731520" y="3108960"/>
            <a:ext cx="493776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Baseline LSTM &amp; hybrid model design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5669280" y="3108960"/>
            <a:ext cx="14630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25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W4–W6</a:t>
            </a:r>
            <a:endParaRPr lang="en-US" sz="1250" dirty="0"/>
          </a:p>
        </p:txBody>
      </p:sp>
      <p:sp>
        <p:nvSpPr>
          <p:cNvPr id="13" name="Shape 11"/>
          <p:cNvSpPr/>
          <p:nvPr/>
        </p:nvSpPr>
        <p:spPr>
          <a:xfrm>
            <a:off x="548640" y="3749040"/>
            <a:ext cx="6675120" cy="566928"/>
          </a:xfrm>
          <a:prstGeom prst="rect">
            <a:avLst/>
          </a:prstGeom>
          <a:solidFill>
            <a:srgbClr val="F6F8FC"/>
          </a:solidFill>
          <a:ln/>
        </p:spPr>
      </p:sp>
      <p:sp>
        <p:nvSpPr>
          <p:cNvPr id="14" name="Text 12"/>
          <p:cNvSpPr/>
          <p:nvPr/>
        </p:nvSpPr>
        <p:spPr>
          <a:xfrm>
            <a:off x="731520" y="3749040"/>
            <a:ext cx="493776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Training &amp; hyperparameter search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5669280" y="3749040"/>
            <a:ext cx="14630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25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W6–W10</a:t>
            </a:r>
            <a:endParaRPr lang="en-US" sz="1250" dirty="0"/>
          </a:p>
        </p:txBody>
      </p:sp>
      <p:sp>
        <p:nvSpPr>
          <p:cNvPr id="16" name="Shape 14"/>
          <p:cNvSpPr/>
          <p:nvPr/>
        </p:nvSpPr>
        <p:spPr>
          <a:xfrm>
            <a:off x="548640" y="4389120"/>
            <a:ext cx="6675120" cy="566928"/>
          </a:xfrm>
          <a:prstGeom prst="rect">
            <a:avLst/>
          </a:prstGeom>
          <a:solidFill>
            <a:srgbClr val="EFF3FA"/>
          </a:solidFill>
          <a:ln/>
        </p:spPr>
      </p:sp>
      <p:sp>
        <p:nvSpPr>
          <p:cNvPr id="17" name="Text 15"/>
          <p:cNvSpPr/>
          <p:nvPr/>
        </p:nvSpPr>
        <p:spPr>
          <a:xfrm>
            <a:off x="731520" y="4389120"/>
            <a:ext cx="493776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Evaluation &amp; statistical testing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5669280" y="4389120"/>
            <a:ext cx="14630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25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W10–W12</a:t>
            </a:r>
            <a:endParaRPr lang="en-US" sz="1250" dirty="0"/>
          </a:p>
        </p:txBody>
      </p:sp>
      <p:sp>
        <p:nvSpPr>
          <p:cNvPr id="19" name="Shape 17"/>
          <p:cNvSpPr/>
          <p:nvPr/>
        </p:nvSpPr>
        <p:spPr>
          <a:xfrm>
            <a:off x="548640" y="5029200"/>
            <a:ext cx="6675120" cy="566928"/>
          </a:xfrm>
          <a:prstGeom prst="rect">
            <a:avLst/>
          </a:prstGeom>
          <a:solidFill>
            <a:srgbClr val="F6F8FC"/>
          </a:solidFill>
          <a:ln/>
        </p:spPr>
      </p:sp>
      <p:sp>
        <p:nvSpPr>
          <p:cNvPr id="20" name="Text 18"/>
          <p:cNvSpPr/>
          <p:nvPr/>
        </p:nvSpPr>
        <p:spPr>
          <a:xfrm>
            <a:off x="731520" y="5029200"/>
            <a:ext cx="493776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Write-up, review &amp; dissemination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5669280" y="5029200"/>
            <a:ext cx="14630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25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W12–W14</a:t>
            </a:r>
            <a:endParaRPr lang="en-US" sz="1250" dirty="0"/>
          </a:p>
        </p:txBody>
      </p:sp>
      <p:sp>
        <p:nvSpPr>
          <p:cNvPr id="22" name="Shape 20"/>
          <p:cNvSpPr/>
          <p:nvPr/>
        </p:nvSpPr>
        <p:spPr>
          <a:xfrm>
            <a:off x="7452360" y="1828800"/>
            <a:ext cx="4206240" cy="3794760"/>
          </a:xfrm>
          <a:prstGeom prst="rect">
            <a:avLst/>
          </a:prstGeom>
          <a:solidFill>
            <a:srgbClr val="0B1D3A"/>
          </a:solidFill>
          <a:ln/>
        </p:spPr>
      </p:sp>
      <p:sp>
        <p:nvSpPr>
          <p:cNvPr id="23" name="Text 21"/>
          <p:cNvSpPr/>
          <p:nvPr/>
        </p:nvSpPr>
        <p:spPr>
          <a:xfrm>
            <a:off x="7680960" y="2011680"/>
            <a:ext cx="3749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Resources &amp; risk plan</a:t>
            </a:r>
            <a:endParaRPr lang="en-US" sz="1400" dirty="0"/>
          </a:p>
        </p:txBody>
      </p:sp>
      <p:sp>
        <p:nvSpPr>
          <p:cNvPr id="24" name="Text 22"/>
          <p:cNvSpPr/>
          <p:nvPr/>
        </p:nvSpPr>
        <p:spPr>
          <a:xfrm>
            <a:off x="7680960" y="2514600"/>
            <a:ext cx="3749040" cy="2971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15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Software:  </a:t>
            </a: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Python, TensorFlow/Keras, and other standard data science tools.
</a:t>
            </a:r>
            <a:r>
              <a:rPr lang="en-US" sz="115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Hardware:  </a:t>
            </a: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GPU computer, with Google Colab as a backup if needed.
</a:t>
            </a:r>
            <a:r>
              <a:rPr lang="en-US" sz="115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If something goes wrong:  </a:t>
            </a: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Datasets backed up early; hyperparameter search kept small. If time runs short, CSE-CIC-IDS2018 is dropped first — the other two still answer the main questions.</a:t>
            </a:r>
            <a:endParaRPr lang="en-US" sz="1150" dirty="0"/>
          </a:p>
        </p:txBody>
      </p:sp>
      <p:sp>
        <p:nvSpPr>
          <p:cNvPr id="25" name="Text 23"/>
          <p:cNvSpPr/>
          <p:nvPr/>
        </p:nvSpPr>
        <p:spPr>
          <a:xfrm>
            <a:off x="457200" y="651052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Planning</a:t>
            </a:r>
            <a:endParaRPr lang="en-US" sz="1000" dirty="0"/>
          </a:p>
        </p:txBody>
      </p:sp>
      <p:sp>
        <p:nvSpPr>
          <p:cNvPr id="26" name="Text 24"/>
          <p:cNvSpPr/>
          <p:nvPr/>
        </p:nvSpPr>
        <p:spPr>
          <a:xfrm>
            <a:off x="11274552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0E7C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 · IMPACT &amp; LIMITATIONS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8869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622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This Project Adds — and What It Can't Do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73736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this project adds</a:t>
            </a: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548640" y="2103120"/>
            <a:ext cx="5394960" cy="1234440"/>
          </a:xfrm>
          <a:prstGeom prst="rect">
            <a:avLst/>
          </a:prstGeom>
          <a:solidFill>
            <a:srgbClr val="EFF3FA"/>
          </a:solidFill>
          <a:ln/>
        </p:spPr>
      </p:sp>
      <p:sp>
        <p:nvSpPr>
          <p:cNvPr id="6" name="Text 4"/>
          <p:cNvSpPr/>
          <p:nvPr/>
        </p:nvSpPr>
        <p:spPr>
          <a:xfrm>
            <a:off x="731520" y="2194560"/>
            <a:ext cx="5029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Academic</a:t>
            </a:r>
            <a:endParaRPr lang="en-US" sz="1250" dirty="0"/>
          </a:p>
        </p:txBody>
      </p:sp>
      <p:sp>
        <p:nvSpPr>
          <p:cNvPr id="7" name="Text 5"/>
          <p:cNvSpPr/>
          <p:nvPr/>
        </p:nvSpPr>
        <p:spPr>
          <a:xfrm>
            <a:off x="731520" y="2487168"/>
            <a:ext cx="502920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3C4A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clear, tested answer to whether attention really helps LSTM models detect IoT attacks.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548640" y="3456432"/>
            <a:ext cx="5394960" cy="1234440"/>
          </a:xfrm>
          <a:prstGeom prst="rect">
            <a:avLst/>
          </a:prstGeom>
          <a:solidFill>
            <a:srgbClr val="EFF3FA"/>
          </a:solidFill>
          <a:ln/>
        </p:spPr>
      </p:sp>
      <p:sp>
        <p:nvSpPr>
          <p:cNvPr id="9" name="Text 7"/>
          <p:cNvSpPr/>
          <p:nvPr/>
        </p:nvSpPr>
        <p:spPr>
          <a:xfrm>
            <a:off x="731520" y="3547872"/>
            <a:ext cx="5029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Methodological</a:t>
            </a:r>
            <a:endParaRPr lang="en-US" sz="1250" dirty="0"/>
          </a:p>
        </p:txBody>
      </p:sp>
      <p:sp>
        <p:nvSpPr>
          <p:cNvPr id="10" name="Text 8"/>
          <p:cNvSpPr/>
          <p:nvPr/>
        </p:nvSpPr>
        <p:spPr>
          <a:xfrm>
            <a:off x="731520" y="3840480"/>
            <a:ext cx="502920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3C4A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reusable, fair testing pipeline for future students or researchers.</a:t>
            </a:r>
            <a:endParaRPr lang="en-US" sz="1150" dirty="0"/>
          </a:p>
        </p:txBody>
      </p:sp>
      <p:sp>
        <p:nvSpPr>
          <p:cNvPr id="11" name="Shape 9"/>
          <p:cNvSpPr/>
          <p:nvPr/>
        </p:nvSpPr>
        <p:spPr>
          <a:xfrm>
            <a:off x="548640" y="4809744"/>
            <a:ext cx="5394960" cy="1234440"/>
          </a:xfrm>
          <a:prstGeom prst="rect">
            <a:avLst/>
          </a:prstGeom>
          <a:solidFill>
            <a:srgbClr val="EFF3FA"/>
          </a:solidFill>
          <a:ln/>
        </p:spPr>
      </p:sp>
      <p:sp>
        <p:nvSpPr>
          <p:cNvPr id="12" name="Text 10"/>
          <p:cNvSpPr/>
          <p:nvPr/>
        </p:nvSpPr>
        <p:spPr>
          <a:xfrm>
            <a:off x="731520" y="4901184"/>
            <a:ext cx="5029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Practical / industrial</a:t>
            </a:r>
            <a:endParaRPr lang="en-US" sz="1250" dirty="0"/>
          </a:p>
        </p:txBody>
      </p:sp>
      <p:sp>
        <p:nvSpPr>
          <p:cNvPr id="13" name="Text 11"/>
          <p:cNvSpPr/>
          <p:nvPr/>
        </p:nvSpPr>
        <p:spPr>
          <a:xfrm>
            <a:off x="731520" y="5193792"/>
            <a:ext cx="502920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3C4A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Useful evidence for companies deciding if attention is worth the extra computing cost.</a:t>
            </a:r>
            <a:endParaRPr lang="en-US" sz="1150" dirty="0"/>
          </a:p>
        </p:txBody>
      </p:sp>
      <p:sp>
        <p:nvSpPr>
          <p:cNvPr id="14" name="Text 12"/>
          <p:cNvSpPr/>
          <p:nvPr/>
        </p:nvSpPr>
        <p:spPr>
          <a:xfrm>
            <a:off x="6263640" y="173736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1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Limitations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6263640" y="2148840"/>
            <a:ext cx="146304" cy="146304"/>
          </a:xfrm>
          <a:prstGeom prst="ellipse">
            <a:avLst/>
          </a:prstGeom>
          <a:solidFill>
            <a:srgbClr val="0B1D3A"/>
          </a:solidFill>
          <a:ln/>
        </p:spPr>
      </p:sp>
      <p:sp>
        <p:nvSpPr>
          <p:cNvPr id="16" name="Text 14"/>
          <p:cNvSpPr/>
          <p:nvPr/>
        </p:nvSpPr>
        <p:spPr>
          <a:xfrm>
            <a:off x="6537960" y="2048256"/>
            <a:ext cx="5120640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Results are based on three datasets only — may not work the same on brand-new attack types.</a:t>
            </a:r>
            <a:endParaRPr lang="en-US" sz="1200" dirty="0"/>
          </a:p>
        </p:txBody>
      </p:sp>
      <p:sp>
        <p:nvSpPr>
          <p:cNvPr id="17" name="Shape 15"/>
          <p:cNvSpPr/>
          <p:nvPr/>
        </p:nvSpPr>
        <p:spPr>
          <a:xfrm>
            <a:off x="6263640" y="2825496"/>
            <a:ext cx="146304" cy="146304"/>
          </a:xfrm>
          <a:prstGeom prst="ellipse">
            <a:avLst/>
          </a:prstGeom>
          <a:solidFill>
            <a:srgbClr val="0B1D3A"/>
          </a:solidFill>
          <a:ln/>
        </p:spPr>
      </p:sp>
      <p:sp>
        <p:nvSpPr>
          <p:cNvPr id="18" name="Text 16"/>
          <p:cNvSpPr/>
          <p:nvPr/>
        </p:nvSpPr>
        <p:spPr>
          <a:xfrm>
            <a:off x="6537960" y="2724912"/>
            <a:ext cx="5120640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Public datasets, however realistic, don't fully match live, real-world attack traffic.</a:t>
            </a:r>
            <a:endParaRPr lang="en-US" sz="1200" dirty="0"/>
          </a:p>
        </p:txBody>
      </p:sp>
      <p:sp>
        <p:nvSpPr>
          <p:cNvPr id="19" name="Shape 17"/>
          <p:cNvSpPr/>
          <p:nvPr/>
        </p:nvSpPr>
        <p:spPr>
          <a:xfrm>
            <a:off x="6263640" y="3502152"/>
            <a:ext cx="146304" cy="146304"/>
          </a:xfrm>
          <a:prstGeom prst="ellipse">
            <a:avLst/>
          </a:prstGeom>
          <a:solidFill>
            <a:srgbClr val="0B1D3A"/>
          </a:solidFill>
          <a:ln/>
        </p:spPr>
      </p:sp>
      <p:sp>
        <p:nvSpPr>
          <p:cNvPr id="20" name="Text 18"/>
          <p:cNvSpPr/>
          <p:nvPr/>
        </p:nvSpPr>
        <p:spPr>
          <a:xfrm>
            <a:off x="6537960" y="3401568"/>
            <a:ext cx="5120640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compute means the settings search isn't exhaustive.</a:t>
            </a:r>
            <a:endParaRPr lang="en-US" sz="1200" dirty="0"/>
          </a:p>
        </p:txBody>
      </p:sp>
      <p:sp>
        <p:nvSpPr>
          <p:cNvPr id="21" name="Shape 19"/>
          <p:cNvSpPr/>
          <p:nvPr/>
        </p:nvSpPr>
        <p:spPr>
          <a:xfrm>
            <a:off x="6263640" y="4178808"/>
            <a:ext cx="146304" cy="146304"/>
          </a:xfrm>
          <a:prstGeom prst="ellipse">
            <a:avLst/>
          </a:prstGeom>
          <a:solidFill>
            <a:srgbClr val="0B1D3A"/>
          </a:solidFill>
          <a:ln/>
        </p:spPr>
      </p:sp>
      <p:sp>
        <p:nvSpPr>
          <p:cNvPr id="22" name="Text 20"/>
          <p:cNvSpPr/>
          <p:nvPr/>
        </p:nvSpPr>
        <p:spPr>
          <a:xfrm>
            <a:off x="6537960" y="4078224"/>
            <a:ext cx="5120640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model is a 'black box' — this project doesn't explain why it makes each decision.</a:t>
            </a:r>
            <a:endParaRPr lang="en-US" sz="1200" dirty="0"/>
          </a:p>
        </p:txBody>
      </p:sp>
      <p:sp>
        <p:nvSpPr>
          <p:cNvPr id="23" name="Shape 21"/>
          <p:cNvSpPr/>
          <p:nvPr/>
        </p:nvSpPr>
        <p:spPr>
          <a:xfrm>
            <a:off x="6263640" y="4855464"/>
            <a:ext cx="146304" cy="146304"/>
          </a:xfrm>
          <a:prstGeom prst="ellipse">
            <a:avLst/>
          </a:prstGeom>
          <a:solidFill>
            <a:srgbClr val="0B1D3A"/>
          </a:solidFill>
          <a:ln/>
        </p:spPr>
      </p:sp>
      <p:sp>
        <p:nvSpPr>
          <p:cNvPr id="24" name="Text 22"/>
          <p:cNvSpPr/>
          <p:nvPr/>
        </p:nvSpPr>
        <p:spPr>
          <a:xfrm>
            <a:off x="6537960" y="4754880"/>
            <a:ext cx="5120640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622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Computing cost is measured where possible, but this isn't a full real-world deployment test.</a:t>
            </a:r>
            <a:endParaRPr lang="en-US" sz="1200" dirty="0"/>
          </a:p>
        </p:txBody>
      </p:sp>
      <p:sp>
        <p:nvSpPr>
          <p:cNvPr id="25" name="Text 23"/>
          <p:cNvSpPr/>
          <p:nvPr/>
        </p:nvSpPr>
        <p:spPr>
          <a:xfrm>
            <a:off x="457200" y="651052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Impact &amp; Limitations</a:t>
            </a:r>
            <a:endParaRPr lang="en-US" sz="1000" dirty="0"/>
          </a:p>
        </p:txBody>
      </p:sp>
      <p:sp>
        <p:nvSpPr>
          <p:cNvPr id="26" name="Text 24"/>
          <p:cNvSpPr/>
          <p:nvPr/>
        </p:nvSpPr>
        <p:spPr>
          <a:xfrm>
            <a:off x="11274552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1D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8869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Selected Sources, IEEE Style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783080"/>
            <a:ext cx="11109960" cy="3840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2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 M. A. Ferrag et al., "Deep learning for cyber security intrusion detection," J. Information Security and Applications, vol. 50, 2020.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548640" y="2240280"/>
            <a:ext cx="11109960" cy="3840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2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[4] N. W. Khan et al., "A hybrid deep learning-based intrusion detection system for IoT networks," Math. Biosciences and Engineering, vol. 20, no. 8, 2023.</a:t>
            </a:r>
            <a:endParaRPr lang="en-US" sz="1250" dirty="0"/>
          </a:p>
        </p:txBody>
      </p:sp>
      <p:sp>
        <p:nvSpPr>
          <p:cNvPr id="6" name="Text 4"/>
          <p:cNvSpPr/>
          <p:nvPr/>
        </p:nvSpPr>
        <p:spPr>
          <a:xfrm>
            <a:off x="548640" y="2697480"/>
            <a:ext cx="11109960" cy="3840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2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[5] W. Wei et al., "Multi-objective evolving LSTM networks with attention for network intrusion detection," Applied Soft Computing, vol. 139, 2023.</a:t>
            </a:r>
            <a:endParaRPr lang="en-US" sz="1250" dirty="0"/>
          </a:p>
        </p:txBody>
      </p:sp>
      <p:sp>
        <p:nvSpPr>
          <p:cNvPr id="7" name="Text 5"/>
          <p:cNvSpPr/>
          <p:nvPr/>
        </p:nvSpPr>
        <p:spPr>
          <a:xfrm>
            <a:off x="548640" y="3154680"/>
            <a:ext cx="11109960" cy="3840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2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[10] E. Alalwany et al., "A robust cross-domain IDS using BiGRU-LSTM-Attention for medical and industrial IoT security," arXiv:2508.12470, 2025.</a:t>
            </a:r>
            <a:endParaRPr lang="en-US" sz="1250" dirty="0"/>
          </a:p>
        </p:txBody>
      </p:sp>
      <p:sp>
        <p:nvSpPr>
          <p:cNvPr id="8" name="Text 6"/>
          <p:cNvSpPr/>
          <p:nvPr/>
        </p:nvSpPr>
        <p:spPr>
          <a:xfrm>
            <a:off x="548640" y="3611880"/>
            <a:ext cx="11109960" cy="3840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2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[11] A. Alabbadi and F. Bajaber, "X-FuseRLSTM: A cross-domain explainable intrusion detection framework in IoT," Sensors, vol. 25, no. 12, 2025.</a:t>
            </a:r>
            <a:endParaRPr lang="en-US" sz="1250" dirty="0"/>
          </a:p>
        </p:txBody>
      </p:sp>
      <p:sp>
        <p:nvSpPr>
          <p:cNvPr id="9" name="Text 7"/>
          <p:cNvSpPr/>
          <p:nvPr/>
        </p:nvSpPr>
        <p:spPr>
          <a:xfrm>
            <a:off x="548640" y="4069080"/>
            <a:ext cx="11109960" cy="3840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2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[12] A. Alsaedi et al., "TON_IoT telemetry dataset," IEEE Access, vol. 8, 2020.</a:t>
            </a:r>
            <a:endParaRPr lang="en-US" sz="1250" dirty="0"/>
          </a:p>
        </p:txBody>
      </p:sp>
      <p:sp>
        <p:nvSpPr>
          <p:cNvPr id="10" name="Text 8"/>
          <p:cNvSpPr/>
          <p:nvPr/>
        </p:nvSpPr>
        <p:spPr>
          <a:xfrm>
            <a:off x="548640" y="4526280"/>
            <a:ext cx="11109960" cy="3840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2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[15] S. Hochreiter and J. Schmidhuber, "Long short-term memory," Neural Computation, vol. 9, no. 8, 1997.</a:t>
            </a:r>
            <a:endParaRPr lang="en-US" sz="1250" dirty="0"/>
          </a:p>
        </p:txBody>
      </p:sp>
      <p:sp>
        <p:nvSpPr>
          <p:cNvPr id="11" name="Text 9"/>
          <p:cNvSpPr/>
          <p:nvPr/>
        </p:nvSpPr>
        <p:spPr>
          <a:xfrm>
            <a:off x="548640" y="4983480"/>
            <a:ext cx="11109960" cy="3840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2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[17] A. Vaswani et al., "Attention is all you need," NeurIPS, vol. 30, 2017.</a:t>
            </a:r>
            <a:endParaRPr lang="en-US" sz="1250" dirty="0"/>
          </a:p>
        </p:txBody>
      </p:sp>
      <p:sp>
        <p:nvSpPr>
          <p:cNvPr id="12" name="Text 10"/>
          <p:cNvSpPr/>
          <p:nvPr/>
        </p:nvSpPr>
        <p:spPr>
          <a:xfrm>
            <a:off x="548640" y="5440680"/>
            <a:ext cx="11109960" cy="3840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2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[19] I. Sharafaldin et al., "Toward generating a new intrusion detection dataset," ICISSP, 2018.</a:t>
            </a:r>
            <a:endParaRPr lang="en-US" sz="1250" dirty="0"/>
          </a:p>
        </p:txBody>
      </p:sp>
      <p:sp>
        <p:nvSpPr>
          <p:cNvPr id="13" name="Text 11"/>
          <p:cNvSpPr/>
          <p:nvPr/>
        </p:nvSpPr>
        <p:spPr>
          <a:xfrm>
            <a:off x="548640" y="6035040"/>
            <a:ext cx="11109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reference list (22 sources) is provided in the accompanying written proposal.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457200" y="651052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1000" dirty="0"/>
          </a:p>
        </p:txBody>
      </p:sp>
      <p:sp>
        <p:nvSpPr>
          <p:cNvPr id="15" name="Text 13"/>
          <p:cNvSpPr/>
          <p:nvPr/>
        </p:nvSpPr>
        <p:spPr>
          <a:xfrm>
            <a:off x="11274552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3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1966</Words>
  <Application>Microsoft Office PowerPoint</Application>
  <PresentationFormat>Widescreen</PresentationFormat>
  <Paragraphs>205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Cambria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Aviral Tyagi</cp:lastModifiedBy>
  <cp:revision>2</cp:revision>
  <dcterms:created xsi:type="dcterms:W3CDTF">2026-08-02T21:32:11Z</dcterms:created>
  <dcterms:modified xsi:type="dcterms:W3CDTF">2026-08-07T00:30:43Z</dcterms:modified>
</cp:coreProperties>
</file>