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061" r:id="rId1"/>
  </p:sldMasterIdLst>
  <p:notesMasterIdLst>
    <p:notesMasterId r:id="rId24"/>
  </p:notesMasterIdLst>
  <p:sldIdLst>
    <p:sldId id="256" r:id="rId2"/>
    <p:sldId id="259" r:id="rId3"/>
    <p:sldId id="260" r:id="rId4"/>
    <p:sldId id="261" r:id="rId5"/>
    <p:sldId id="267" r:id="rId6"/>
    <p:sldId id="268" r:id="rId7"/>
    <p:sldId id="270" r:id="rId8"/>
    <p:sldId id="269" r:id="rId9"/>
    <p:sldId id="288" r:id="rId10"/>
    <p:sldId id="276" r:id="rId11"/>
    <p:sldId id="281" r:id="rId12"/>
    <p:sldId id="271" r:id="rId13"/>
    <p:sldId id="273" r:id="rId14"/>
    <p:sldId id="272" r:id="rId15"/>
    <p:sldId id="265" r:id="rId16"/>
    <p:sldId id="278" r:id="rId17"/>
    <p:sldId id="277" r:id="rId18"/>
    <p:sldId id="279" r:id="rId19"/>
    <p:sldId id="280" r:id="rId20"/>
    <p:sldId id="283" r:id="rId21"/>
    <p:sldId id="285" r:id="rId22"/>
    <p:sldId id="28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FD0BA5-1075-43C5-8C8A-5508F5245897}" v="50" dt="2020-06-17T11:22:43.3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74" autoAdjust="0"/>
  </p:normalViewPr>
  <p:slideViewPr>
    <p:cSldViewPr snapToGrid="0">
      <p:cViewPr varScale="1">
        <p:scale>
          <a:sx n="120" d="100"/>
          <a:sy n="120" d="100"/>
        </p:scale>
        <p:origin x="17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717270-68E6-4B54-A724-9773854E887A}" type="datetimeFigureOut">
              <a:rPr lang="en-GB" smtClean="0"/>
              <a:t>23/12/2022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B3D92B-91DE-4CC6-B372-B54086766991}" type="slidenum">
              <a:rPr lang="en-GB" smtClean="0"/>
              <a:t>‹#›</a:t>
            </a:fld>
            <a:endParaRPr lang="en-GB"/>
          </a:p>
        </p:txBody>
      </p:sp>
    </p:spTree>
    <p:extLst>
      <p:ext uri="{BB962C8B-B14F-4D97-AF65-F5344CB8AC3E}">
        <p14:creationId xmlns:p14="http://schemas.microsoft.com/office/powerpoint/2010/main" val="2787302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first 8 mins and discuss how the service user is approaching their anger. Also note the active listening that is Roger’s is using, how is he allowing the man to speak freely but maintaining his role in the conversation. </a:t>
            </a:r>
          </a:p>
        </p:txBody>
      </p:sp>
      <p:sp>
        <p:nvSpPr>
          <p:cNvPr id="4" name="Slide Number Placeholder 3"/>
          <p:cNvSpPr>
            <a:spLocks noGrp="1"/>
          </p:cNvSpPr>
          <p:nvPr>
            <p:ph type="sldNum" sz="quarter" idx="5"/>
          </p:nvPr>
        </p:nvSpPr>
        <p:spPr/>
        <p:txBody>
          <a:bodyPr/>
          <a:lstStyle/>
          <a:p>
            <a:fld id="{F8B3D92B-91DE-4CC6-B372-B54086766991}" type="slidenum">
              <a:rPr lang="en-GB" smtClean="0"/>
              <a:t>11</a:t>
            </a:fld>
            <a:endParaRPr lang="en-GB"/>
          </a:p>
        </p:txBody>
      </p:sp>
    </p:spTree>
    <p:extLst>
      <p:ext uri="{BB962C8B-B14F-4D97-AF65-F5344CB8AC3E}">
        <p14:creationId xmlns:p14="http://schemas.microsoft.com/office/powerpoint/2010/main" val="2819533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59CA58F-586E-4336-9EE0-9B9EB28B85FF}" type="datetimeFigureOut">
              <a:rPr lang="en-GB" smtClean="0"/>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4109170469"/>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9CA58F-586E-4336-9EE0-9B9EB28B85FF}" type="datetimeFigureOut">
              <a:rPr lang="en-GB" smtClean="0"/>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567444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259CA58F-586E-4336-9EE0-9B9EB28B85FF}" type="datetimeFigureOut">
              <a:rPr lang="en-GB" smtClean="0"/>
              <a:t>23/12/2022</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56DDF037-5842-4C56-BAE6-62F6C0BDAF1A}" type="slidenum">
              <a:rPr lang="en-GB" smtClean="0"/>
              <a:t>‹#›</a:t>
            </a:fld>
            <a:endParaRPr lang="en-GB"/>
          </a:p>
        </p:txBody>
      </p:sp>
    </p:spTree>
    <p:extLst>
      <p:ext uri="{BB962C8B-B14F-4D97-AF65-F5344CB8AC3E}">
        <p14:creationId xmlns:p14="http://schemas.microsoft.com/office/powerpoint/2010/main" val="116808068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59CA58F-586E-4336-9EE0-9B9EB28B85FF}" type="datetimeFigureOut">
              <a:rPr lang="en-GB" smtClean="0"/>
              <a:t>23/12/2022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3287145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9CA58F-586E-4336-9EE0-9B9EB28B85FF}" type="datetimeFigureOut">
              <a:rPr lang="en-GB" smtClean="0"/>
              <a:t>23/12/2022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278084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59CA58F-586E-4336-9EE0-9B9EB28B85FF}" type="datetimeFigureOut">
              <a:rPr lang="en-GB" smtClean="0"/>
              <a:t>23/12/2022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2686705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9CA58F-586E-4336-9EE0-9B9EB28B85FF}" type="datetimeFigureOut">
              <a:rPr lang="en-GB" smtClean="0"/>
              <a:t>23/12/2022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192822630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9CA58F-586E-4336-9EE0-9B9EB28B85FF}" type="datetimeFigureOut">
              <a:rPr lang="en-GB" smtClean="0"/>
              <a:t>23/12/2022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77437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9CA58F-586E-4336-9EE0-9B9EB28B85FF}" type="datetimeFigureOut">
              <a:rPr lang="en-GB" smtClean="0"/>
              <a:t>23/12/2022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876611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9CA58F-586E-4336-9EE0-9B9EB28B85FF}" type="datetimeFigureOut">
              <a:rPr lang="en-GB" smtClean="0"/>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1860547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259CA58F-586E-4336-9EE0-9B9EB28B85FF}" type="datetimeFigureOut">
              <a:rPr lang="en-GB" smtClean="0"/>
              <a:t>23/12/2022</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35724526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9CA58F-586E-4336-9EE0-9B9EB28B85FF}" type="datetimeFigureOut">
              <a:rPr lang="en-GB" smtClean="0"/>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2661043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259CA58F-586E-4336-9EE0-9B9EB28B85FF}" type="datetimeFigureOut">
              <a:rPr lang="en-GB" smtClean="0"/>
              <a:t>23/12/2022</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56DDF037-5842-4C56-BAE6-62F6C0BDAF1A}" type="slidenum">
              <a:rPr lang="en-GB" smtClean="0"/>
              <a:t>‹#›</a:t>
            </a:fld>
            <a:endParaRPr lang="en-GB"/>
          </a:p>
        </p:txBody>
      </p:sp>
    </p:spTree>
    <p:extLst>
      <p:ext uri="{BB962C8B-B14F-4D97-AF65-F5344CB8AC3E}">
        <p14:creationId xmlns:p14="http://schemas.microsoft.com/office/powerpoint/2010/main" val="1653757953"/>
      </p:ext>
    </p:extLst>
  </p:cSld>
  <p:clrMap bg1="dk1" tx1="lt1" bg2="dk2" tx2="lt2" accent1="accent1" accent2="accent2" accent3="accent3" accent4="accent4" accent5="accent5" accent6="accent6" hlink="hlink" folHlink="folHlink"/>
  <p:sldLayoutIdLst>
    <p:sldLayoutId id="2147485062" r:id="rId1"/>
    <p:sldLayoutId id="2147485063" r:id="rId2"/>
    <p:sldLayoutId id="2147485064" r:id="rId3"/>
    <p:sldLayoutId id="2147485065" r:id="rId4"/>
    <p:sldLayoutId id="2147485066" r:id="rId5"/>
    <p:sldLayoutId id="2147485067" r:id="rId6"/>
    <p:sldLayoutId id="2147485068" r:id="rId7"/>
    <p:sldLayoutId id="2147485069" r:id="rId8"/>
    <p:sldLayoutId id="2147485070" r:id="rId9"/>
    <p:sldLayoutId id="2147485071" r:id="rId10"/>
    <p:sldLayoutId id="2147485072" r:id="rId11"/>
    <p:sldLayoutId id="2147485073" r:id="rId12"/>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youtu.be/litXW91UauE" TargetMode="Externa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6.JPG"/><Relationship Id="rId2" Type="http://schemas.openxmlformats.org/officeDocument/2006/relationships/hyperlink" Target="https://www.youtube.com/watch?v=ydPf2WwZQFU" TargetMode="External"/><Relationship Id="rId1" Type="http://schemas.openxmlformats.org/officeDocument/2006/relationships/slideLayout" Target="../slideLayouts/slideLayout12.xml"/><Relationship Id="rId6" Type="http://schemas.openxmlformats.org/officeDocument/2006/relationships/hyperlink" Target="https://www.youtube.com/watch?v=gVlxu7PwvZU" TargetMode="External"/><Relationship Id="rId5" Type="http://schemas.openxmlformats.org/officeDocument/2006/relationships/image" Target="../media/image5.JPG"/><Relationship Id="rId4" Type="http://schemas.openxmlformats.org/officeDocument/2006/relationships/hyperlink" Target="https://www.youtube.com/watch?v=5aNYVW2g1Nw"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uRCD3anKsa0"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7.JPG"/></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12.xml"/><Relationship Id="rId6" Type="http://schemas.openxmlformats.org/officeDocument/2006/relationships/image" Target="../media/image15.png"/><Relationship Id="rId11" Type="http://schemas.openxmlformats.org/officeDocument/2006/relationships/image" Target="../media/image20.svg"/><Relationship Id="rId5" Type="http://schemas.openxmlformats.org/officeDocument/2006/relationships/image" Target="../media/image14.sv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gVlxu7PwvZU" TargetMode="External"/><Relationship Id="rId2" Type="http://schemas.openxmlformats.org/officeDocument/2006/relationships/hyperlink" Target="https://www.youtube.com/watch?v=ydPf2WwZQFU" TargetMode="External"/><Relationship Id="rId1" Type="http://schemas.openxmlformats.org/officeDocument/2006/relationships/slideLayout" Target="../slideLayouts/slideLayout2.xml"/><Relationship Id="rId5" Type="http://schemas.openxmlformats.org/officeDocument/2006/relationships/hyperlink" Target="https://www.youtube.com/watch?v=uRCD3anKsa0" TargetMode="External"/><Relationship Id="rId4" Type="http://schemas.openxmlformats.org/officeDocument/2006/relationships/hyperlink" Target="https://www.youtube.com/watch?v=5aNYVW2g1N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Humanistic Approach</a:t>
            </a:r>
          </a:p>
        </p:txBody>
      </p:sp>
      <p:sp>
        <p:nvSpPr>
          <p:cNvPr id="3" name="Subtitle 2"/>
          <p:cNvSpPr>
            <a:spLocks noGrp="1"/>
          </p:cNvSpPr>
          <p:nvPr>
            <p:ph type="subTitle" idx="1"/>
          </p:nvPr>
        </p:nvSpPr>
        <p:spPr/>
        <p:txBody>
          <a:bodyPr>
            <a:normAutofit/>
          </a:bodyPr>
          <a:lstStyle/>
          <a:p>
            <a:pPr algn="ctr"/>
            <a:r>
              <a:rPr lang="en-GB" sz="2800" dirty="0"/>
              <a:t>(Humanistic, Humanism, Humanist)</a:t>
            </a:r>
          </a:p>
        </p:txBody>
      </p:sp>
      <p:sp>
        <p:nvSpPr>
          <p:cNvPr id="6" name="TextBox 5">
            <a:extLst>
              <a:ext uri="{FF2B5EF4-FFF2-40B4-BE49-F238E27FC236}">
                <a16:creationId xmlns:a16="http://schemas.microsoft.com/office/drawing/2014/main" id="{0AB1F93E-01D5-4009-B9A3-6FC8A9C882DD}"/>
              </a:ext>
            </a:extLst>
          </p:cNvPr>
          <p:cNvSpPr txBox="1"/>
          <p:nvPr/>
        </p:nvSpPr>
        <p:spPr>
          <a:xfrm>
            <a:off x="806822" y="5357308"/>
            <a:ext cx="2355925" cy="769441"/>
          </a:xfrm>
          <a:prstGeom prst="rect">
            <a:avLst/>
          </a:prstGeom>
          <a:noFill/>
        </p:spPr>
        <p:txBody>
          <a:bodyPr wrap="square" rtlCol="0">
            <a:spAutoFit/>
          </a:bodyPr>
          <a:lstStyle/>
          <a:p>
            <a:r>
              <a:rPr lang="en-GB" sz="4400" dirty="0"/>
              <a:t>WEEK 9 </a:t>
            </a:r>
          </a:p>
        </p:txBody>
      </p:sp>
    </p:spTree>
    <p:extLst>
      <p:ext uri="{BB962C8B-B14F-4D97-AF65-F5344CB8AC3E}">
        <p14:creationId xmlns:p14="http://schemas.microsoft.com/office/powerpoint/2010/main" val="2230458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1"/>
          <p:cNvSpPr>
            <a:spLocks noGrp="1" noChangeArrowheads="1"/>
          </p:cNvSpPr>
          <p:nvPr>
            <p:ph type="title"/>
          </p:nvPr>
        </p:nvSpPr>
        <p:spPr>
          <a:xfrm>
            <a:off x="913774" y="263667"/>
            <a:ext cx="10364451" cy="843755"/>
          </a:xfrm>
        </p:spPr>
        <p:txBody>
          <a:bodyPr/>
          <a:lstStyle/>
          <a:p>
            <a:pPr eaLnBrk="1" hangingPunct="1"/>
            <a:r>
              <a:rPr lang="en-US" altLang="en-US" dirty="0"/>
              <a:t>Origins &amp; History</a:t>
            </a:r>
          </a:p>
        </p:txBody>
      </p:sp>
      <p:sp>
        <p:nvSpPr>
          <p:cNvPr id="15362" name="Rectangle 2"/>
          <p:cNvSpPr>
            <a:spLocks noGrp="1" noChangeArrowheads="1"/>
          </p:cNvSpPr>
          <p:nvPr>
            <p:ph sz="quarter" idx="13"/>
          </p:nvPr>
        </p:nvSpPr>
        <p:spPr>
          <a:xfrm>
            <a:off x="1221851" y="2194937"/>
            <a:ext cx="8825659" cy="4217773"/>
          </a:xfrm>
        </p:spPr>
        <p:txBody>
          <a:bodyPr>
            <a:noAutofit/>
          </a:bodyPr>
          <a:lstStyle/>
          <a:p>
            <a:pPr marL="625056" eaLnBrk="1" hangingPunct="1"/>
            <a:r>
              <a:rPr lang="en-US" altLang="en-US" sz="2400" dirty="0"/>
              <a:t>Looks at the whole person and their uniqueness.</a:t>
            </a:r>
          </a:p>
          <a:p>
            <a:pPr marL="625056" eaLnBrk="1" hangingPunct="1"/>
            <a:r>
              <a:rPr lang="en-US" altLang="en-US" sz="2400" dirty="0"/>
              <a:t>Grounded in the belief that people are innately good.</a:t>
            </a:r>
          </a:p>
          <a:p>
            <a:pPr marL="1025106" lvl="1"/>
            <a:r>
              <a:rPr lang="en-US" altLang="en-US" sz="2400" dirty="0"/>
              <a:t>Morals</a:t>
            </a:r>
          </a:p>
          <a:p>
            <a:pPr marL="1025106" lvl="1"/>
            <a:r>
              <a:rPr lang="en-US" altLang="en-US" sz="2400" dirty="0"/>
              <a:t>Ethical Values</a:t>
            </a:r>
          </a:p>
          <a:p>
            <a:pPr marL="1025106" lvl="1"/>
            <a:r>
              <a:rPr lang="en-US" altLang="en-US" sz="2400" dirty="0"/>
              <a:t>Good Intentions </a:t>
            </a:r>
          </a:p>
          <a:p>
            <a:pPr marL="625056" eaLnBrk="1" hangingPunct="1"/>
            <a:r>
              <a:rPr lang="en-US" altLang="en-US" sz="2400" dirty="0"/>
              <a:t>Arose in the late 1950’s as a rebellion to Behaviorist and Psychodynamic approaches</a:t>
            </a:r>
          </a:p>
        </p:txBody>
      </p:sp>
      <p:sp>
        <p:nvSpPr>
          <p:cNvPr id="2" name="Cloud 1"/>
          <p:cNvSpPr/>
          <p:nvPr/>
        </p:nvSpPr>
        <p:spPr>
          <a:xfrm>
            <a:off x="5980801" y="3035196"/>
            <a:ext cx="2356021" cy="1268627"/>
          </a:xfrm>
          <a:prstGeom prst="cloud">
            <a:avLst/>
          </a:prstGeom>
          <a:solidFill>
            <a:schemeClr val="tx2">
              <a:lumMod val="60000"/>
              <a:lumOff val="40000"/>
            </a:schemeClr>
          </a:solidFill>
          <a:ln>
            <a:solidFill>
              <a:schemeClr val="tx1"/>
            </a:solidFill>
          </a:ln>
        </p:spPr>
        <p:style>
          <a:lnRef idx="1">
            <a:schemeClr val="accent2"/>
          </a:lnRef>
          <a:fillRef idx="3">
            <a:schemeClr val="accent2"/>
          </a:fillRef>
          <a:effectRef idx="2">
            <a:schemeClr val="accent2"/>
          </a:effectRef>
          <a:fontRef idx="minor">
            <a:schemeClr val="lt1"/>
          </a:fontRef>
        </p:style>
        <p:txBody>
          <a:bodyPr rtlCol="0" anchor="ctr"/>
          <a:lstStyle/>
          <a:p>
            <a:pPr algn="ctr"/>
            <a:r>
              <a:rPr lang="en-GB" sz="1600" dirty="0">
                <a:solidFill>
                  <a:schemeClr val="bg1"/>
                </a:solidFill>
              </a:rPr>
              <a:t>The</a:t>
            </a:r>
            <a:r>
              <a:rPr lang="en-GB" dirty="0">
                <a:solidFill>
                  <a:schemeClr val="bg1"/>
                </a:solidFill>
              </a:rPr>
              <a:t> driving forces of our behaviour</a:t>
            </a:r>
          </a:p>
        </p:txBody>
      </p:sp>
      <p:cxnSp>
        <p:nvCxnSpPr>
          <p:cNvPr id="4" name="Straight Connector 3"/>
          <p:cNvCxnSpPr>
            <a:cxnSpLocks/>
          </p:cNvCxnSpPr>
          <p:nvPr/>
        </p:nvCxnSpPr>
        <p:spPr>
          <a:xfrm>
            <a:off x="4146166" y="3429000"/>
            <a:ext cx="177525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V="1">
            <a:off x="4418883" y="3657152"/>
            <a:ext cx="1326292" cy="24714"/>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a:cxnSpLocks/>
          </p:cNvCxnSpPr>
          <p:nvPr/>
        </p:nvCxnSpPr>
        <p:spPr>
          <a:xfrm flipV="1">
            <a:off x="4624861" y="3882229"/>
            <a:ext cx="1268475" cy="20382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59381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362">
                                            <p:txEl>
                                              <p:pRg st="0" end="0"/>
                                            </p:txEl>
                                          </p:spTgt>
                                        </p:tgtEl>
                                        <p:attrNameLst>
                                          <p:attrName>style.visibility</p:attrName>
                                        </p:attrNameLst>
                                      </p:cBhvr>
                                      <p:to>
                                        <p:strVal val="visible"/>
                                      </p:to>
                                    </p:set>
                                    <p:animEffect transition="in" filter="fade">
                                      <p:cBhvr>
                                        <p:cTn id="7" dur="500"/>
                                        <p:tgtEl>
                                          <p:spTgt spid="1536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362">
                                            <p:txEl>
                                              <p:pRg st="1" end="1"/>
                                            </p:txEl>
                                          </p:spTgt>
                                        </p:tgtEl>
                                        <p:attrNameLst>
                                          <p:attrName>style.visibility</p:attrName>
                                        </p:attrNameLst>
                                      </p:cBhvr>
                                      <p:to>
                                        <p:strVal val="visible"/>
                                      </p:to>
                                    </p:set>
                                    <p:animEffect transition="in" filter="fade">
                                      <p:cBhvr>
                                        <p:cTn id="12" dur="500"/>
                                        <p:tgtEl>
                                          <p:spTgt spid="1536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362">
                                            <p:txEl>
                                              <p:pRg st="2" end="2"/>
                                            </p:txEl>
                                          </p:spTgt>
                                        </p:tgtEl>
                                        <p:attrNameLst>
                                          <p:attrName>style.visibility</p:attrName>
                                        </p:attrNameLst>
                                      </p:cBhvr>
                                      <p:to>
                                        <p:strVal val="visible"/>
                                      </p:to>
                                    </p:set>
                                    <p:animEffect transition="in" filter="fade">
                                      <p:cBhvr>
                                        <p:cTn id="17" dur="500"/>
                                        <p:tgtEl>
                                          <p:spTgt spid="1536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5362">
                                            <p:txEl>
                                              <p:pRg st="3" end="3"/>
                                            </p:txEl>
                                          </p:spTgt>
                                        </p:tgtEl>
                                        <p:attrNameLst>
                                          <p:attrName>style.visibility</p:attrName>
                                        </p:attrNameLst>
                                      </p:cBhvr>
                                      <p:to>
                                        <p:strVal val="visible"/>
                                      </p:to>
                                    </p:set>
                                    <p:animEffect transition="in" filter="fade">
                                      <p:cBhvr>
                                        <p:cTn id="26" dur="500"/>
                                        <p:tgtEl>
                                          <p:spTgt spid="15362">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5362">
                                            <p:txEl>
                                              <p:pRg st="4" end="4"/>
                                            </p:txEl>
                                          </p:spTgt>
                                        </p:tgtEl>
                                        <p:attrNameLst>
                                          <p:attrName>style.visibility</p:attrName>
                                        </p:attrNameLst>
                                      </p:cBhvr>
                                      <p:to>
                                        <p:strVal val="visible"/>
                                      </p:to>
                                    </p:set>
                                    <p:animEffect transition="in" filter="fade">
                                      <p:cBhvr>
                                        <p:cTn id="35" dur="500"/>
                                        <p:tgtEl>
                                          <p:spTgt spid="15362">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8"/>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2"/>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362">
                                            <p:txEl>
                                              <p:pRg st="5" end="5"/>
                                            </p:txEl>
                                          </p:spTgt>
                                        </p:tgtEl>
                                        <p:attrNameLst>
                                          <p:attrName>style.visibility</p:attrName>
                                        </p:attrNameLst>
                                      </p:cBhvr>
                                      <p:to>
                                        <p:strVal val="visible"/>
                                      </p:to>
                                    </p:set>
                                    <p:animEffect transition="in" filter="fade">
                                      <p:cBhvr>
                                        <p:cTn id="48" dur="500"/>
                                        <p:tgtEl>
                                          <p:spTgt spid="1536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uiExpand="1" build="p" bldLvl="5" autoUpdateAnimBg="0"/>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0081" y="791570"/>
            <a:ext cx="4018839" cy="5262390"/>
          </a:xfrm>
        </p:spPr>
        <p:txBody>
          <a:bodyPr anchor="ctr">
            <a:normAutofit/>
          </a:bodyPr>
          <a:lstStyle/>
          <a:p>
            <a:pPr algn="r"/>
            <a:r>
              <a:rPr lang="en-GB" sz="4800" dirty="0">
                <a:solidFill>
                  <a:schemeClr val="bg1"/>
                </a:solidFill>
              </a:rPr>
              <a:t>Humanistic Approach</a:t>
            </a:r>
            <a:endParaRPr lang="en-GB" sz="4600" dirty="0">
              <a:solidFill>
                <a:schemeClr val="bg1"/>
              </a:solidFill>
            </a:endParaRPr>
          </a:p>
        </p:txBody>
      </p:sp>
      <p:sp>
        <p:nvSpPr>
          <p:cNvPr id="3" name="Content Placeholder 2"/>
          <p:cNvSpPr>
            <a:spLocks noGrp="1"/>
          </p:cNvSpPr>
          <p:nvPr>
            <p:ph sz="quarter" idx="13"/>
          </p:nvPr>
        </p:nvSpPr>
        <p:spPr>
          <a:xfrm>
            <a:off x="5064981" y="2019631"/>
            <a:ext cx="6854024" cy="5052096"/>
          </a:xfrm>
        </p:spPr>
        <p:txBody>
          <a:bodyPr anchor="ctr">
            <a:normAutofit/>
          </a:bodyPr>
          <a:lstStyle/>
          <a:p>
            <a:r>
              <a:rPr lang="en-GB" sz="2000" dirty="0"/>
              <a:t>What we Experience is central to our behaviour</a:t>
            </a:r>
          </a:p>
          <a:p>
            <a:r>
              <a:rPr lang="en-GB" sz="2000" dirty="0"/>
              <a:t>Especially the subjective experience </a:t>
            </a:r>
          </a:p>
          <a:p>
            <a:pPr lvl="1"/>
            <a:r>
              <a:rPr lang="en-GB" dirty="0"/>
              <a:t>Personal feelings</a:t>
            </a:r>
          </a:p>
          <a:p>
            <a:pPr lvl="1"/>
            <a:r>
              <a:rPr lang="en-GB" dirty="0"/>
              <a:t>Tastes</a:t>
            </a:r>
          </a:p>
          <a:p>
            <a:pPr lvl="1"/>
            <a:r>
              <a:rPr lang="en-GB" dirty="0"/>
              <a:t>opinions</a:t>
            </a:r>
          </a:p>
          <a:p>
            <a:pPr algn="just"/>
            <a:r>
              <a:rPr lang="en-GB" sz="2000" dirty="0"/>
              <a:t>An accurate understanding of human behaviour cannot be achieved by studying animals.</a:t>
            </a:r>
          </a:p>
          <a:p>
            <a:pPr algn="just"/>
            <a:r>
              <a:rPr lang="en-GB" sz="2000" dirty="0"/>
              <a:t>Free will exists… not all behaviour is pre-determined</a:t>
            </a:r>
          </a:p>
          <a:p>
            <a:pPr lvl="1"/>
            <a:r>
              <a:rPr lang="en-GB" dirty="0"/>
              <a:t>Personal agency</a:t>
            </a:r>
          </a:p>
          <a:p>
            <a:pPr lvl="2"/>
            <a:r>
              <a:rPr lang="en-GB" sz="2000" dirty="0"/>
              <a:t>Choices we make </a:t>
            </a:r>
          </a:p>
          <a:p>
            <a:pPr lvl="2"/>
            <a:r>
              <a:rPr lang="en-GB" sz="2000" dirty="0"/>
              <a:t>Paths we choose</a:t>
            </a:r>
          </a:p>
          <a:p>
            <a:pPr lvl="2"/>
            <a:r>
              <a:rPr lang="en-GB" sz="2000" dirty="0"/>
              <a:t>consequences</a:t>
            </a:r>
          </a:p>
          <a:p>
            <a:r>
              <a:rPr lang="en-GB" sz="2000" dirty="0"/>
              <a:t>Self-actualisation is normal.    (Gross, 2015)</a:t>
            </a:r>
          </a:p>
          <a:p>
            <a:endParaRPr lang="en-GB" sz="1700" dirty="0"/>
          </a:p>
        </p:txBody>
      </p:sp>
    </p:spTree>
    <p:extLst>
      <p:ext uri="{BB962C8B-B14F-4D97-AF65-F5344CB8AC3E}">
        <p14:creationId xmlns:p14="http://schemas.microsoft.com/office/powerpoint/2010/main" val="2601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16132" y="1252181"/>
            <a:ext cx="3839057" cy="4302457"/>
          </a:xfrm>
        </p:spPr>
        <p:txBody>
          <a:bodyPr>
            <a:normAutofit/>
          </a:bodyPr>
          <a:lstStyle/>
          <a:p>
            <a:r>
              <a:rPr lang="en-GB" sz="4400" dirty="0">
                <a:solidFill>
                  <a:schemeClr val="bg1"/>
                </a:solidFill>
              </a:rPr>
              <a:t>Humanistic Approach</a:t>
            </a:r>
          </a:p>
        </p:txBody>
      </p:sp>
      <p:sp>
        <p:nvSpPr>
          <p:cNvPr id="3" name="Content Placeholder 2"/>
          <p:cNvSpPr>
            <a:spLocks noGrp="1"/>
          </p:cNvSpPr>
          <p:nvPr>
            <p:ph sz="quarter" idx="13"/>
          </p:nvPr>
        </p:nvSpPr>
        <p:spPr>
          <a:xfrm>
            <a:off x="984459" y="1904338"/>
            <a:ext cx="5369029" cy="4480560"/>
          </a:xfrm>
        </p:spPr>
        <p:txBody>
          <a:bodyPr anchor="ctr">
            <a:normAutofit/>
          </a:bodyPr>
          <a:lstStyle/>
          <a:p>
            <a:r>
              <a:rPr lang="en-GB" sz="1900" dirty="0"/>
              <a:t>People are inherently good, and will experience growth if provided with suitable conditions, especially during childhood.</a:t>
            </a:r>
          </a:p>
          <a:p>
            <a:pPr lvl="1"/>
            <a:r>
              <a:rPr lang="en-GB" sz="1900" dirty="0"/>
              <a:t>The study of consciousness and the direct experience</a:t>
            </a:r>
          </a:p>
          <a:p>
            <a:r>
              <a:rPr lang="en-GB" sz="1900" dirty="0"/>
              <a:t>As people are basically good, We have an innate need to make ourselves and the world around us, better!</a:t>
            </a:r>
          </a:p>
          <a:p>
            <a:r>
              <a:rPr lang="en-GB" sz="1900" dirty="0"/>
              <a:t>Each person &amp; each experience is unique</a:t>
            </a:r>
          </a:p>
          <a:p>
            <a:pPr lvl="1"/>
            <a:r>
              <a:rPr lang="en-GB" sz="1900" dirty="0"/>
              <a:t>Psychologists should treat each case individually</a:t>
            </a:r>
          </a:p>
          <a:p>
            <a:pPr lvl="1"/>
            <a:r>
              <a:rPr lang="en-GB" sz="1900" dirty="0"/>
              <a:t>No group studies</a:t>
            </a:r>
          </a:p>
        </p:txBody>
      </p:sp>
    </p:spTree>
    <p:extLst>
      <p:ext uri="{BB962C8B-B14F-4D97-AF65-F5344CB8AC3E}">
        <p14:creationId xmlns:p14="http://schemas.microsoft.com/office/powerpoint/2010/main" val="669382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p:cNvSpPr>
            <a:spLocks noGrp="1"/>
          </p:cNvSpPr>
          <p:nvPr>
            <p:ph type="title" idx="4294967295"/>
          </p:nvPr>
        </p:nvSpPr>
        <p:spPr>
          <a:xfrm>
            <a:off x="6015038" y="685800"/>
            <a:ext cx="6176962" cy="1485900"/>
          </a:xfrm>
        </p:spPr>
        <p:txBody>
          <a:bodyPr vert="horz" lIns="91440" tIns="45720" rIns="91440" bIns="45720" rtlCol="0" anchor="t">
            <a:normAutofit/>
            <a:scene3d>
              <a:camera prst="orthographicFront"/>
              <a:lightRig rig="soft" dir="t"/>
            </a:scene3d>
            <a:sp3d prstMaterial="softEdge">
              <a:bevelT w="25400" h="25400"/>
            </a:sp3d>
          </a:bodyPr>
          <a:lstStyle/>
          <a:p>
            <a:pPr>
              <a:defRPr/>
            </a:pPr>
            <a:r>
              <a:rPr lang="en-US" b="1" dirty="0">
                <a:solidFill>
                  <a:schemeClr val="bg1"/>
                </a:solidFill>
                <a:effectLst>
                  <a:outerShdw blurRad="31750" dist="25400" dir="5400000" algn="tl" rotWithShape="0">
                    <a:srgbClr val="000000">
                      <a:alpha val="25000"/>
                    </a:srgbClr>
                  </a:outerShdw>
                </a:effectLst>
              </a:rPr>
              <a:t>Carl Rogers (1902-1987</a:t>
            </a:r>
            <a:r>
              <a:rPr lang="en-US" b="1" dirty="0">
                <a:effectLst>
                  <a:outerShdw blurRad="31750" dist="25400" dir="5400000" algn="tl" rotWithShape="0">
                    <a:srgbClr val="000000">
                      <a:alpha val="25000"/>
                    </a:srgbClr>
                  </a:outerShdw>
                </a:effectLst>
              </a:rPr>
              <a:t>)</a:t>
            </a:r>
          </a:p>
        </p:txBody>
      </p:sp>
      <p:pic>
        <p:nvPicPr>
          <p:cNvPr id="14340" name="Content Placeholder 3" descr="carl rogers.bmp"/>
          <p:cNvPicPr>
            <a:picLocks noGrp="1" noChangeAspect="1"/>
          </p:cNvPicPr>
          <p:nvPr>
            <p:ph sz="half" idx="4294967295"/>
          </p:nvPr>
        </p:nvPicPr>
        <p:blipFill rotWithShape="1">
          <a:blip r:embed="rId2">
            <a:extLst>
              <a:ext uri="{28A0092B-C50C-407E-A947-70E740481C1C}">
                <a14:useLocalDpi xmlns:a14="http://schemas.microsoft.com/office/drawing/2010/main" val="0"/>
              </a:ext>
            </a:extLst>
          </a:blip>
          <a:srcRect l="6901"/>
          <a:stretch/>
        </p:blipFill>
        <p:spPr>
          <a:xfrm>
            <a:off x="0" y="0"/>
            <a:ext cx="4373563" cy="6858000"/>
          </a:xfrm>
          <a:prstGeom prst="rect">
            <a:avLst/>
          </a:prstGeom>
        </p:spPr>
      </p:pic>
      <p:sp>
        <p:nvSpPr>
          <p:cNvPr id="6" name="Content Placeholder 5"/>
          <p:cNvSpPr>
            <a:spLocks noGrp="1"/>
          </p:cNvSpPr>
          <p:nvPr>
            <p:ph sz="half" idx="4294967295"/>
          </p:nvPr>
        </p:nvSpPr>
        <p:spPr>
          <a:xfrm>
            <a:off x="5219908" y="2230341"/>
            <a:ext cx="6176962" cy="3581400"/>
          </a:xfrm>
        </p:spPr>
        <p:txBody>
          <a:bodyPr vert="horz" lIns="91440" tIns="45720" rIns="91440" bIns="45720" rtlCol="0">
            <a:normAutofit/>
          </a:bodyPr>
          <a:lstStyle/>
          <a:p>
            <a:pPr algn="just">
              <a:defRPr/>
            </a:pPr>
            <a:r>
              <a:rPr lang="en-US" dirty="0"/>
              <a:t>Key theorist in Humanistic Psychology.</a:t>
            </a:r>
          </a:p>
          <a:p>
            <a:pPr algn="just">
              <a:defRPr/>
            </a:pPr>
            <a:endParaRPr lang="en-US" dirty="0"/>
          </a:p>
          <a:p>
            <a:pPr algn="just">
              <a:defRPr/>
            </a:pPr>
            <a:r>
              <a:rPr lang="en-US" dirty="0"/>
              <a:t>Considered by many to be the founder of the approach.</a:t>
            </a:r>
          </a:p>
          <a:p>
            <a:pPr>
              <a:defRPr/>
            </a:pPr>
            <a:endParaRPr lang="en-US" dirty="0">
              <a:solidFill>
                <a:schemeClr val="bg1"/>
              </a:solidFill>
            </a:endParaRPr>
          </a:p>
          <a:p>
            <a:pPr marL="0" indent="0">
              <a:buNone/>
              <a:defRPr/>
            </a:pPr>
            <a:endParaRPr lang="en-US" i="1" cap="none" dirty="0">
              <a:solidFill>
                <a:schemeClr val="bg1"/>
              </a:solidFill>
            </a:endParaRPr>
          </a:p>
          <a:p>
            <a:pPr>
              <a:defRPr/>
            </a:pPr>
            <a:endParaRPr lang="en-US" dirty="0"/>
          </a:p>
        </p:txBody>
      </p:sp>
    </p:spTree>
    <p:extLst>
      <p:ext uri="{BB962C8B-B14F-4D97-AF65-F5344CB8AC3E}">
        <p14:creationId xmlns:p14="http://schemas.microsoft.com/office/powerpoint/2010/main" val="2946743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6571" y="335711"/>
            <a:ext cx="9601200" cy="1485900"/>
          </a:xfrm>
        </p:spPr>
        <p:txBody>
          <a:bodyPr>
            <a:normAutofit/>
          </a:bodyPr>
          <a:lstStyle/>
          <a:p>
            <a:r>
              <a:rPr lang="en-GB" dirty="0"/>
              <a:t>Carl Rogers believed that…</a:t>
            </a:r>
          </a:p>
        </p:txBody>
      </p:sp>
      <p:sp>
        <p:nvSpPr>
          <p:cNvPr id="18433" name="Rectangle 1"/>
          <p:cNvSpPr>
            <a:spLocks noGrp="1" noChangeArrowheads="1"/>
          </p:cNvSpPr>
          <p:nvPr>
            <p:ph sz="quarter" idx="13"/>
          </p:nvPr>
        </p:nvSpPr>
        <p:spPr>
          <a:xfrm>
            <a:off x="1371600" y="2920620"/>
            <a:ext cx="9601200" cy="2946779"/>
          </a:xfrm>
          <a:prstGeom prst="rect">
            <a:avLst/>
          </a:prstGeom>
        </p:spPr>
        <p:txBody>
          <a:bodyPr>
            <a:normAutofit lnSpcReduction="10000"/>
          </a:bodyPr>
          <a:lstStyle/>
          <a:p>
            <a:pPr marL="625056" algn="just"/>
            <a:r>
              <a:rPr lang="en-US" altLang="en-US" dirty="0"/>
              <a:t>Humans have a basic need to feel nurtured &amp; valued by significant people in their lives, such as parents (love, praise &amp; acceptance).</a:t>
            </a:r>
          </a:p>
          <a:p>
            <a:pPr marL="625056" algn="just"/>
            <a:r>
              <a:rPr lang="en-US" altLang="en-US" dirty="0"/>
              <a:t>If this is given freely, without conditions (unconditional positive regard), then people will develop a healthy sense of self-worth, </a:t>
            </a:r>
            <a:r>
              <a:rPr lang="en-US" altLang="en-US" dirty="0" err="1"/>
              <a:t>recognising</a:t>
            </a:r>
            <a:r>
              <a:rPr lang="en-US" altLang="en-US" dirty="0"/>
              <a:t> their abilities &amp; difficulties.</a:t>
            </a:r>
          </a:p>
          <a:p>
            <a:pPr marL="625056" algn="just"/>
            <a:r>
              <a:rPr lang="en-US" altLang="en-US" dirty="0"/>
              <a:t>Children who receive negative regard, such as criticism &amp; blame, develop low self-esteem.</a:t>
            </a:r>
          </a:p>
          <a:p>
            <a:pPr marL="625056" algn="just"/>
            <a:r>
              <a:rPr lang="en-US" altLang="en-US" dirty="0"/>
              <a:t>To avoid this, the parents should blame the behaviour not the child.</a:t>
            </a:r>
          </a:p>
          <a:p>
            <a:pPr marL="625056"/>
            <a:endParaRPr lang="en-US" altLang="en-US" dirty="0"/>
          </a:p>
          <a:p>
            <a:pPr marL="625056"/>
            <a:endParaRPr lang="en-US" altLang="en-US" dirty="0"/>
          </a:p>
        </p:txBody>
      </p:sp>
    </p:spTree>
    <p:extLst>
      <p:ext uri="{BB962C8B-B14F-4D97-AF65-F5344CB8AC3E}">
        <p14:creationId xmlns:p14="http://schemas.microsoft.com/office/powerpoint/2010/main" val="3078493212"/>
      </p:ext>
    </p:extLst>
  </p:cSld>
  <p:clrMapOvr>
    <a:overrideClrMapping bg1="dk1" tx1="lt1" bg2="dk2" tx2="lt2" accent1="accent1" accent2="accent2" accent3="accent3" accent4="accent4" accent5="accent5" accent6="accent6" hlink="hlink" folHlink="folHlink"/>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33">
                                            <p:txEl>
                                              <p:pRg st="0" end="0"/>
                                            </p:txEl>
                                          </p:spTgt>
                                        </p:tgtEl>
                                        <p:attrNameLst>
                                          <p:attrName>style.visibility</p:attrName>
                                        </p:attrNameLst>
                                      </p:cBhvr>
                                      <p:to>
                                        <p:strVal val="visible"/>
                                      </p:to>
                                    </p:set>
                                    <p:animEffect transition="in" filter="fade">
                                      <p:cBhvr>
                                        <p:cTn id="7" dur="500"/>
                                        <p:tgtEl>
                                          <p:spTgt spid="1843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433">
                                            <p:txEl>
                                              <p:pRg st="1" end="1"/>
                                            </p:txEl>
                                          </p:spTgt>
                                        </p:tgtEl>
                                        <p:attrNameLst>
                                          <p:attrName>style.visibility</p:attrName>
                                        </p:attrNameLst>
                                      </p:cBhvr>
                                      <p:to>
                                        <p:strVal val="visible"/>
                                      </p:to>
                                    </p:set>
                                    <p:animEffect transition="in" filter="fade">
                                      <p:cBhvr>
                                        <p:cTn id="12" dur="500"/>
                                        <p:tgtEl>
                                          <p:spTgt spid="1843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433">
                                            <p:txEl>
                                              <p:pRg st="2" end="2"/>
                                            </p:txEl>
                                          </p:spTgt>
                                        </p:tgtEl>
                                        <p:attrNameLst>
                                          <p:attrName>style.visibility</p:attrName>
                                        </p:attrNameLst>
                                      </p:cBhvr>
                                      <p:to>
                                        <p:strVal val="visible"/>
                                      </p:to>
                                    </p:set>
                                    <p:animEffect transition="in" filter="fade">
                                      <p:cBhvr>
                                        <p:cTn id="17" dur="500"/>
                                        <p:tgtEl>
                                          <p:spTgt spid="1843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433">
                                            <p:txEl>
                                              <p:pRg st="3" end="3"/>
                                            </p:txEl>
                                          </p:spTgt>
                                        </p:tgtEl>
                                        <p:attrNameLst>
                                          <p:attrName>style.visibility</p:attrName>
                                        </p:attrNameLst>
                                      </p:cBhvr>
                                      <p:to>
                                        <p:strVal val="visible"/>
                                      </p:to>
                                    </p:set>
                                    <p:animEffect transition="in" filter="fade">
                                      <p:cBhvr>
                                        <p:cTn id="22" dur="500"/>
                                        <p:tgtEl>
                                          <p:spTgt spid="1843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3" grpId="0" uiExpand="1" build="p" bldLvl="5"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1"/>
          <p:cNvSpPr>
            <a:spLocks noGrp="1" noChangeArrowheads="1"/>
          </p:cNvSpPr>
          <p:nvPr>
            <p:ph type="title"/>
          </p:nvPr>
        </p:nvSpPr>
        <p:spPr>
          <a:xfrm>
            <a:off x="978794" y="279401"/>
            <a:ext cx="10364451" cy="774699"/>
          </a:xfrm>
        </p:spPr>
        <p:txBody>
          <a:bodyPr/>
          <a:lstStyle/>
          <a:p>
            <a:pPr eaLnBrk="1" hangingPunct="1"/>
            <a:r>
              <a:rPr lang="en-US" altLang="en-US" dirty="0"/>
              <a:t>A sense of wellbeing</a:t>
            </a:r>
          </a:p>
        </p:txBody>
      </p:sp>
      <p:sp>
        <p:nvSpPr>
          <p:cNvPr id="20482" name="Rectangle 2"/>
          <p:cNvSpPr>
            <a:spLocks noGrp="1" noChangeArrowheads="1"/>
          </p:cNvSpPr>
          <p:nvPr>
            <p:ph sz="quarter" idx="13"/>
          </p:nvPr>
        </p:nvSpPr>
        <p:spPr>
          <a:xfrm>
            <a:off x="978794" y="1481071"/>
            <a:ext cx="9710671" cy="4576830"/>
          </a:xfrm>
          <a:prstGeom prst="rect">
            <a:avLst/>
          </a:prstGeom>
        </p:spPr>
        <p:txBody>
          <a:bodyPr/>
          <a:lstStyle/>
          <a:p>
            <a:pPr marL="396456" indent="0" algn="ctr">
              <a:buNone/>
            </a:pPr>
            <a:r>
              <a:rPr lang="en-US" altLang="en-US" sz="2250" dirty="0"/>
              <a:t>Perceived-self – actual-self – Ideal-self</a:t>
            </a:r>
          </a:p>
          <a:p>
            <a:pPr marL="625056"/>
            <a:endParaRPr lang="en-US" altLang="en-US" sz="2250" dirty="0"/>
          </a:p>
          <a:p>
            <a:pPr marL="625056"/>
            <a:r>
              <a:rPr lang="en-US" altLang="en-US" sz="2250" dirty="0"/>
              <a:t>A healthy sense of wellbeing is established if an individual maintains a reasonable consistency between ideal self &amp; actual self.  This is known as congruence.</a:t>
            </a:r>
          </a:p>
          <a:p>
            <a:pPr marL="625056"/>
            <a:r>
              <a:rPr lang="en-US" altLang="en-US" sz="2250" dirty="0"/>
              <a:t>The greater the gap between the ideal self and the actual self, the greater the incongruence. </a:t>
            </a:r>
          </a:p>
          <a:p>
            <a:pPr marL="625056"/>
            <a:r>
              <a:rPr lang="en-US" altLang="en-US" sz="2250" dirty="0"/>
              <a:t>Incongruence can lead to low self-worth and maladjustment.</a:t>
            </a:r>
          </a:p>
          <a:p>
            <a:pPr marL="1082256" lvl="1"/>
            <a:r>
              <a:rPr lang="en-US" altLang="en-US" sz="2050" dirty="0"/>
              <a:t>Failing to cope with normal social situations </a:t>
            </a:r>
          </a:p>
        </p:txBody>
      </p:sp>
    </p:spTree>
    <p:extLst>
      <p:ext uri="{BB962C8B-B14F-4D97-AF65-F5344CB8AC3E}">
        <p14:creationId xmlns:p14="http://schemas.microsoft.com/office/powerpoint/2010/main" val="3961021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482">
                                            <p:txEl>
                                              <p:pRg st="0" end="0"/>
                                            </p:txEl>
                                          </p:spTgt>
                                        </p:tgtEl>
                                        <p:attrNameLst>
                                          <p:attrName>style.visibility</p:attrName>
                                        </p:attrNameLst>
                                      </p:cBhvr>
                                      <p:to>
                                        <p:strVal val="visible"/>
                                      </p:to>
                                    </p:set>
                                    <p:animEffect transition="in" filter="fade">
                                      <p:cBhvr>
                                        <p:cTn id="7" dur="500"/>
                                        <p:tgtEl>
                                          <p:spTgt spid="2048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482">
                                            <p:txEl>
                                              <p:pRg st="2" end="2"/>
                                            </p:txEl>
                                          </p:spTgt>
                                        </p:tgtEl>
                                        <p:attrNameLst>
                                          <p:attrName>style.visibility</p:attrName>
                                        </p:attrNameLst>
                                      </p:cBhvr>
                                      <p:to>
                                        <p:strVal val="visible"/>
                                      </p:to>
                                    </p:set>
                                    <p:animEffect transition="in" filter="fade">
                                      <p:cBhvr>
                                        <p:cTn id="12" dur="500"/>
                                        <p:tgtEl>
                                          <p:spTgt spid="2048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482">
                                            <p:txEl>
                                              <p:pRg st="3" end="3"/>
                                            </p:txEl>
                                          </p:spTgt>
                                        </p:tgtEl>
                                        <p:attrNameLst>
                                          <p:attrName>style.visibility</p:attrName>
                                        </p:attrNameLst>
                                      </p:cBhvr>
                                      <p:to>
                                        <p:strVal val="visible"/>
                                      </p:to>
                                    </p:set>
                                    <p:animEffect transition="in" filter="fade">
                                      <p:cBhvr>
                                        <p:cTn id="17" dur="500"/>
                                        <p:tgtEl>
                                          <p:spTgt spid="20482">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482">
                                            <p:txEl>
                                              <p:pRg st="4" end="4"/>
                                            </p:txEl>
                                          </p:spTgt>
                                        </p:tgtEl>
                                        <p:attrNameLst>
                                          <p:attrName>style.visibility</p:attrName>
                                        </p:attrNameLst>
                                      </p:cBhvr>
                                      <p:to>
                                        <p:strVal val="visible"/>
                                      </p:to>
                                    </p:set>
                                    <p:animEffect transition="in" filter="fade">
                                      <p:cBhvr>
                                        <p:cTn id="22" dur="500"/>
                                        <p:tgtEl>
                                          <p:spTgt spid="2048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482">
                                            <p:txEl>
                                              <p:pRg st="5" end="5"/>
                                            </p:txEl>
                                          </p:spTgt>
                                        </p:tgtEl>
                                        <p:attrNameLst>
                                          <p:attrName>style.visibility</p:attrName>
                                        </p:attrNameLst>
                                      </p:cBhvr>
                                      <p:to>
                                        <p:strVal val="visible"/>
                                      </p:to>
                                    </p:set>
                                    <p:animEffect transition="in" filter="fade">
                                      <p:cBhvr>
                                        <p:cTn id="27" dur="500"/>
                                        <p:tgtEl>
                                          <p:spTgt spid="2048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uiExpand="1" build="p" bldLvl="5"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8434" name="Picture 1">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l="5617" r="5617"/>
          <a:stretch>
            <a:fillRect/>
          </a:stretch>
        </p:blipFill>
        <p:spPr bwMode="auto">
          <a:xfrm>
            <a:off x="634275" y="1096898"/>
            <a:ext cx="6900380" cy="46642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8435" name="Rectangle 2"/>
          <p:cNvSpPr>
            <a:spLocks noGrp="1" noChangeArrowheads="1"/>
          </p:cNvSpPr>
          <p:nvPr>
            <p:ph type="title"/>
          </p:nvPr>
        </p:nvSpPr>
        <p:spPr>
          <a:xfrm>
            <a:off x="8569666" y="1314922"/>
            <a:ext cx="3176246" cy="3000139"/>
          </a:xfrm>
        </p:spPr>
        <p:txBody>
          <a:bodyPr vert="horz" lIns="91440" tIns="45720" rIns="91440" bIns="45720" rtlCol="0" anchor="b">
            <a:normAutofit/>
          </a:bodyPr>
          <a:lstStyle/>
          <a:p>
            <a:r>
              <a:rPr lang="en-US" altLang="en-US" sz="4800" cap="all" dirty="0">
                <a:solidFill>
                  <a:schemeClr val="bg1"/>
                </a:solidFill>
              </a:rPr>
              <a:t>Ideal self versus real self</a:t>
            </a:r>
          </a:p>
        </p:txBody>
      </p:sp>
      <p:sp>
        <p:nvSpPr>
          <p:cNvPr id="2" name="TextBox 1">
            <a:extLst>
              <a:ext uri="{FF2B5EF4-FFF2-40B4-BE49-F238E27FC236}">
                <a16:creationId xmlns:a16="http://schemas.microsoft.com/office/drawing/2014/main" id="{EBDAF4F8-D761-45A9-8E1F-24509DDECEE2}"/>
              </a:ext>
            </a:extLst>
          </p:cNvPr>
          <p:cNvSpPr txBox="1"/>
          <p:nvPr/>
        </p:nvSpPr>
        <p:spPr>
          <a:xfrm>
            <a:off x="8569666" y="4723075"/>
            <a:ext cx="2466744" cy="1200329"/>
          </a:xfrm>
          <a:prstGeom prst="rect">
            <a:avLst/>
          </a:prstGeom>
          <a:noFill/>
        </p:spPr>
        <p:txBody>
          <a:bodyPr wrap="square" rtlCol="0">
            <a:spAutoFit/>
          </a:bodyPr>
          <a:lstStyle/>
          <a:p>
            <a:r>
              <a:rPr lang="en-GB" dirty="0"/>
              <a:t>We will watch this video together and discuss our perception of the experiment afterwards. </a:t>
            </a:r>
          </a:p>
        </p:txBody>
      </p:sp>
    </p:spTree>
    <p:extLst>
      <p:ext uri="{BB962C8B-B14F-4D97-AF65-F5344CB8AC3E}">
        <p14:creationId xmlns:p14="http://schemas.microsoft.com/office/powerpoint/2010/main" val="112543902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A5E99-7D50-47DC-BE52-36E4D971D32F}"/>
              </a:ext>
            </a:extLst>
          </p:cNvPr>
          <p:cNvSpPr>
            <a:spLocks noGrp="1"/>
          </p:cNvSpPr>
          <p:nvPr>
            <p:ph type="title"/>
          </p:nvPr>
        </p:nvSpPr>
        <p:spPr>
          <a:xfrm>
            <a:off x="752858" y="4736961"/>
            <a:ext cx="10720685" cy="1376570"/>
          </a:xfrm>
        </p:spPr>
        <p:txBody>
          <a:bodyPr vert="horz" lIns="91440" tIns="45720" rIns="91440" bIns="45720" rtlCol="0" anchor="b">
            <a:normAutofit/>
          </a:bodyPr>
          <a:lstStyle/>
          <a:p>
            <a:pPr algn="ctr"/>
            <a:r>
              <a:rPr lang="en-US" sz="3000" cap="all" dirty="0">
                <a:solidFill>
                  <a:schemeClr val="bg1"/>
                </a:solidFill>
              </a:rPr>
              <a:t>Activity – 25 minutes</a:t>
            </a:r>
            <a:br>
              <a:rPr lang="en-US" sz="3000" cap="all" dirty="0">
                <a:solidFill>
                  <a:schemeClr val="bg1"/>
                </a:solidFill>
              </a:rPr>
            </a:br>
            <a:r>
              <a:rPr lang="en-US" sz="3000" cap="all" dirty="0">
                <a:solidFill>
                  <a:schemeClr val="bg1"/>
                </a:solidFill>
              </a:rPr>
              <a:t> </a:t>
            </a:r>
            <a:br>
              <a:rPr lang="en-US" sz="3000" cap="all" dirty="0">
                <a:solidFill>
                  <a:schemeClr val="bg1"/>
                </a:solidFill>
              </a:rPr>
            </a:br>
            <a:r>
              <a:rPr lang="en-US" sz="3000" cap="all" dirty="0">
                <a:solidFill>
                  <a:schemeClr val="bg1"/>
                </a:solidFill>
              </a:rPr>
              <a:t>Watch the videos – take notes and be ready to discuss. </a:t>
            </a:r>
          </a:p>
        </p:txBody>
      </p:sp>
      <p:pic>
        <p:nvPicPr>
          <p:cNvPr id="14" name="Picture 13" descr="A picture containing person, man, indoor, front&#10;&#10;Description automatically generated">
            <a:hlinkClick r:id="rId2"/>
            <a:extLst>
              <a:ext uri="{FF2B5EF4-FFF2-40B4-BE49-F238E27FC236}">
                <a16:creationId xmlns:a16="http://schemas.microsoft.com/office/drawing/2014/main" id="{ADD30814-0904-45CE-A155-B53BF97CA5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15129" y="1444290"/>
            <a:ext cx="3290242" cy="1834309"/>
          </a:xfrm>
          <a:prstGeom prst="rect">
            <a:avLst/>
          </a:prstGeom>
        </p:spPr>
      </p:pic>
      <p:pic>
        <p:nvPicPr>
          <p:cNvPr id="11" name="Picture 10" descr="A person looking at the camera&#10;&#10;Description automatically generated">
            <a:hlinkClick r:id="rId4"/>
            <a:extLst>
              <a:ext uri="{FF2B5EF4-FFF2-40B4-BE49-F238E27FC236}">
                <a16:creationId xmlns:a16="http://schemas.microsoft.com/office/drawing/2014/main" id="{B3415537-7240-4BEF-AB5A-736481091B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11800" y="1462160"/>
            <a:ext cx="3561766" cy="1834309"/>
          </a:xfrm>
          <a:prstGeom prst="rect">
            <a:avLst/>
          </a:prstGeom>
        </p:spPr>
      </p:pic>
      <p:pic>
        <p:nvPicPr>
          <p:cNvPr id="6" name="Picture 5" descr="A person standing in front of a shop&#10;&#10;Description automatically generated">
            <a:hlinkClick r:id="rId6"/>
            <a:extLst>
              <a:ext uri="{FF2B5EF4-FFF2-40B4-BE49-F238E27FC236}">
                <a16:creationId xmlns:a16="http://schemas.microsoft.com/office/drawing/2014/main" id="{77479280-065D-4A7A-8E91-9A6F591B3CE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3291" y="1453194"/>
            <a:ext cx="3561766" cy="1825405"/>
          </a:xfrm>
          <a:prstGeom prst="rect">
            <a:avLst/>
          </a:prstGeom>
        </p:spPr>
      </p:pic>
      <p:sp>
        <p:nvSpPr>
          <p:cNvPr id="7" name="TextBox 6">
            <a:extLst>
              <a:ext uri="{FF2B5EF4-FFF2-40B4-BE49-F238E27FC236}">
                <a16:creationId xmlns:a16="http://schemas.microsoft.com/office/drawing/2014/main" id="{B37D8AE4-7183-440E-9349-4D7B8ADBB9FC}"/>
              </a:ext>
            </a:extLst>
          </p:cNvPr>
          <p:cNvSpPr txBox="1"/>
          <p:nvPr/>
        </p:nvSpPr>
        <p:spPr>
          <a:xfrm>
            <a:off x="349877" y="3286590"/>
            <a:ext cx="3690161" cy="830997"/>
          </a:xfrm>
          <a:prstGeom prst="rect">
            <a:avLst/>
          </a:prstGeom>
          <a:noFill/>
        </p:spPr>
        <p:txBody>
          <a:bodyPr wrap="square" rtlCol="0">
            <a:spAutoFit/>
          </a:bodyPr>
          <a:lstStyle/>
          <a:p>
            <a:pPr algn="ctr">
              <a:spcAft>
                <a:spcPts val="600"/>
              </a:spcAft>
            </a:pPr>
            <a:r>
              <a:rPr lang="en-GB" sz="2400" dirty="0"/>
              <a:t>Ideal self vs Real self video Part 1 </a:t>
            </a:r>
          </a:p>
        </p:txBody>
      </p:sp>
      <p:sp>
        <p:nvSpPr>
          <p:cNvPr id="12" name="TextBox 11">
            <a:extLst>
              <a:ext uri="{FF2B5EF4-FFF2-40B4-BE49-F238E27FC236}">
                <a16:creationId xmlns:a16="http://schemas.microsoft.com/office/drawing/2014/main" id="{1A18906F-C931-401B-984F-0E8A6762CBBF}"/>
              </a:ext>
            </a:extLst>
          </p:cNvPr>
          <p:cNvSpPr txBox="1"/>
          <p:nvPr/>
        </p:nvSpPr>
        <p:spPr>
          <a:xfrm>
            <a:off x="4193119" y="3264453"/>
            <a:ext cx="3840162" cy="830997"/>
          </a:xfrm>
          <a:prstGeom prst="rect">
            <a:avLst/>
          </a:prstGeom>
          <a:noFill/>
        </p:spPr>
        <p:txBody>
          <a:bodyPr wrap="square" rtlCol="0">
            <a:spAutoFit/>
          </a:bodyPr>
          <a:lstStyle/>
          <a:p>
            <a:pPr algn="ctr">
              <a:spcAft>
                <a:spcPts val="600"/>
              </a:spcAft>
            </a:pPr>
            <a:r>
              <a:rPr lang="en-GB" sz="2400" dirty="0"/>
              <a:t>Ideal self vs Real self video Part 2 </a:t>
            </a:r>
          </a:p>
        </p:txBody>
      </p:sp>
      <p:sp>
        <p:nvSpPr>
          <p:cNvPr id="22" name="TextBox 21">
            <a:extLst>
              <a:ext uri="{FF2B5EF4-FFF2-40B4-BE49-F238E27FC236}">
                <a16:creationId xmlns:a16="http://schemas.microsoft.com/office/drawing/2014/main" id="{36B2ED4F-4104-4A4F-B014-74F12CFE0F08}"/>
              </a:ext>
            </a:extLst>
          </p:cNvPr>
          <p:cNvSpPr txBox="1"/>
          <p:nvPr/>
        </p:nvSpPr>
        <p:spPr>
          <a:xfrm>
            <a:off x="8140169" y="3264453"/>
            <a:ext cx="3840162" cy="830997"/>
          </a:xfrm>
          <a:prstGeom prst="rect">
            <a:avLst/>
          </a:prstGeom>
          <a:noFill/>
        </p:spPr>
        <p:txBody>
          <a:bodyPr wrap="square" rtlCol="0">
            <a:spAutoFit/>
          </a:bodyPr>
          <a:lstStyle/>
          <a:p>
            <a:pPr algn="ctr">
              <a:spcAft>
                <a:spcPts val="600"/>
              </a:spcAft>
            </a:pPr>
            <a:r>
              <a:rPr lang="en-GB" sz="2400" dirty="0"/>
              <a:t>Ideal self vs Real self video Part 3</a:t>
            </a:r>
          </a:p>
        </p:txBody>
      </p:sp>
    </p:spTree>
    <p:extLst>
      <p:ext uri="{BB962C8B-B14F-4D97-AF65-F5344CB8AC3E}">
        <p14:creationId xmlns:p14="http://schemas.microsoft.com/office/powerpoint/2010/main" val="940020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562122" y="569456"/>
            <a:ext cx="3697357" cy="5578475"/>
          </a:xfrm>
        </p:spPr>
        <p:txBody>
          <a:bodyPr vert="horz" lIns="91440" tIns="45720" rIns="91440" bIns="45720" rtlCol="0" anchor="ctr">
            <a:normAutofit/>
            <a:scene3d>
              <a:camera prst="orthographicFront"/>
              <a:lightRig rig="soft" dir="t"/>
            </a:scene3d>
            <a:sp3d prstMaterial="softEdge">
              <a:bevelT w="25400" h="25400"/>
            </a:sp3d>
          </a:bodyPr>
          <a:lstStyle/>
          <a:p>
            <a:pPr algn="ctr">
              <a:defRPr/>
            </a:pPr>
            <a:r>
              <a:rPr lang="en-US" sz="4100" b="1" dirty="0">
                <a:effectLst>
                  <a:outerShdw blurRad="31750" dist="25400" dir="5400000" algn="tl" rotWithShape="0">
                    <a:srgbClr val="000000">
                      <a:alpha val="25000"/>
                    </a:srgbClr>
                  </a:outerShdw>
                </a:effectLst>
              </a:rPr>
              <a:t> </a:t>
            </a:r>
            <a:r>
              <a:rPr lang="en-US" sz="4100" b="1" dirty="0">
                <a:solidFill>
                  <a:schemeClr val="bg1"/>
                </a:solidFill>
                <a:effectLst>
                  <a:outerShdw blurRad="31750" dist="25400" dir="5400000" algn="tl" rotWithShape="0">
                    <a:srgbClr val="000000">
                      <a:alpha val="25000"/>
                    </a:srgbClr>
                  </a:outerShdw>
                </a:effectLst>
              </a:rPr>
              <a:t>How did Carl Roger’s define a fully functioning person?</a:t>
            </a:r>
          </a:p>
        </p:txBody>
      </p:sp>
      <p:sp>
        <p:nvSpPr>
          <p:cNvPr id="4" name="Rectangle 3">
            <a:extLst>
              <a:ext uri="{FF2B5EF4-FFF2-40B4-BE49-F238E27FC236}">
                <a16:creationId xmlns:a16="http://schemas.microsoft.com/office/drawing/2014/main" id="{4BE128EA-758E-489D-863F-1C1242881125}"/>
              </a:ext>
            </a:extLst>
          </p:cNvPr>
          <p:cNvSpPr/>
          <p:nvPr/>
        </p:nvSpPr>
        <p:spPr>
          <a:xfrm>
            <a:off x="4901472" y="950835"/>
            <a:ext cx="6506304" cy="529200"/>
          </a:xfrm>
          <a:prstGeom prst="rect">
            <a:avLst/>
          </a:pr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5" name="Freeform: Shape 4">
            <a:extLst>
              <a:ext uri="{FF2B5EF4-FFF2-40B4-BE49-F238E27FC236}">
                <a16:creationId xmlns:a16="http://schemas.microsoft.com/office/drawing/2014/main" id="{177021E0-AD95-46FE-804C-B7909895A649}"/>
              </a:ext>
            </a:extLst>
          </p:cNvPr>
          <p:cNvSpPr/>
          <p:nvPr/>
        </p:nvSpPr>
        <p:spPr>
          <a:xfrm>
            <a:off x="5226787" y="640874"/>
            <a:ext cx="4554412" cy="619920"/>
          </a:xfrm>
          <a:custGeom>
            <a:avLst/>
            <a:gdLst>
              <a:gd name="connsiteX0" fmla="*/ 0 w 4554412"/>
              <a:gd name="connsiteY0" fmla="*/ 103322 h 619920"/>
              <a:gd name="connsiteX1" fmla="*/ 103322 w 4554412"/>
              <a:gd name="connsiteY1" fmla="*/ 0 h 619920"/>
              <a:gd name="connsiteX2" fmla="*/ 4451090 w 4554412"/>
              <a:gd name="connsiteY2" fmla="*/ 0 h 619920"/>
              <a:gd name="connsiteX3" fmla="*/ 4554412 w 4554412"/>
              <a:gd name="connsiteY3" fmla="*/ 103322 h 619920"/>
              <a:gd name="connsiteX4" fmla="*/ 4554412 w 4554412"/>
              <a:gd name="connsiteY4" fmla="*/ 516598 h 619920"/>
              <a:gd name="connsiteX5" fmla="*/ 4451090 w 4554412"/>
              <a:gd name="connsiteY5" fmla="*/ 619920 h 619920"/>
              <a:gd name="connsiteX6" fmla="*/ 103322 w 4554412"/>
              <a:gd name="connsiteY6" fmla="*/ 619920 h 619920"/>
              <a:gd name="connsiteX7" fmla="*/ 0 w 4554412"/>
              <a:gd name="connsiteY7" fmla="*/ 516598 h 619920"/>
              <a:gd name="connsiteX8" fmla="*/ 0 w 4554412"/>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4412" h="619920">
                <a:moveTo>
                  <a:pt x="0" y="103322"/>
                </a:moveTo>
                <a:cubicBezTo>
                  <a:pt x="0" y="46259"/>
                  <a:pt x="46259" y="0"/>
                  <a:pt x="103322" y="0"/>
                </a:cubicBezTo>
                <a:lnTo>
                  <a:pt x="4451090" y="0"/>
                </a:lnTo>
                <a:cubicBezTo>
                  <a:pt x="4508153" y="0"/>
                  <a:pt x="4554412" y="46259"/>
                  <a:pt x="4554412" y="103322"/>
                </a:cubicBezTo>
                <a:lnTo>
                  <a:pt x="4554412" y="516598"/>
                </a:lnTo>
                <a:cubicBezTo>
                  <a:pt x="4554412" y="573661"/>
                  <a:pt x="4508153" y="619920"/>
                  <a:pt x="4451090"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02408" tIns="30262" rIns="202408" bIns="30262" numCol="1" spcCol="1270" anchor="ctr" anchorCtr="0">
            <a:noAutofit/>
          </a:bodyPr>
          <a:lstStyle/>
          <a:p>
            <a:pPr marL="0" lvl="0" indent="0" algn="l" defTabSz="933450">
              <a:lnSpc>
                <a:spcPct val="90000"/>
              </a:lnSpc>
              <a:spcBef>
                <a:spcPct val="0"/>
              </a:spcBef>
              <a:spcAft>
                <a:spcPct val="35000"/>
              </a:spcAft>
              <a:buNone/>
            </a:pPr>
            <a:r>
              <a:rPr lang="en-GB" sz="2100" kern="1200" dirty="0"/>
              <a:t>Open to experience</a:t>
            </a:r>
            <a:endParaRPr lang="en-US" sz="2100" kern="1200" dirty="0"/>
          </a:p>
        </p:txBody>
      </p:sp>
      <p:sp>
        <p:nvSpPr>
          <p:cNvPr id="6" name="Freeform: Shape 5">
            <a:extLst>
              <a:ext uri="{FF2B5EF4-FFF2-40B4-BE49-F238E27FC236}">
                <a16:creationId xmlns:a16="http://schemas.microsoft.com/office/drawing/2014/main" id="{0363F222-BF83-4C64-BB5A-CED1239CF00F}"/>
              </a:ext>
            </a:extLst>
          </p:cNvPr>
          <p:cNvSpPr/>
          <p:nvPr/>
        </p:nvSpPr>
        <p:spPr>
          <a:xfrm>
            <a:off x="4901472" y="1903395"/>
            <a:ext cx="6506304" cy="1455299"/>
          </a:xfrm>
          <a:custGeom>
            <a:avLst/>
            <a:gdLst>
              <a:gd name="connsiteX0" fmla="*/ 0 w 6506304"/>
              <a:gd name="connsiteY0" fmla="*/ 0 h 1455299"/>
              <a:gd name="connsiteX1" fmla="*/ 6506304 w 6506304"/>
              <a:gd name="connsiteY1" fmla="*/ 0 h 1455299"/>
              <a:gd name="connsiteX2" fmla="*/ 6506304 w 6506304"/>
              <a:gd name="connsiteY2" fmla="*/ 1455299 h 1455299"/>
              <a:gd name="connsiteX3" fmla="*/ 0 w 6506304"/>
              <a:gd name="connsiteY3" fmla="*/ 1455299 h 1455299"/>
              <a:gd name="connsiteX4" fmla="*/ 0 w 6506304"/>
              <a:gd name="connsiteY4" fmla="*/ 0 h 1455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6304" h="1455299">
                <a:moveTo>
                  <a:pt x="0" y="0"/>
                </a:moveTo>
                <a:lnTo>
                  <a:pt x="6506304" y="0"/>
                </a:lnTo>
                <a:lnTo>
                  <a:pt x="6506304" y="1455299"/>
                </a:lnTo>
                <a:lnTo>
                  <a:pt x="0" y="1455299"/>
                </a:lnTo>
                <a:lnTo>
                  <a:pt x="0" y="0"/>
                </a:lnTo>
                <a:close/>
              </a:path>
            </a:pathLst>
          </a:custGeom>
        </p:spPr>
        <p:style>
          <a:lnRef idx="2">
            <a:schemeClr val="accent2">
              <a:hueOff val="-41413"/>
              <a:satOff val="-13584"/>
              <a:lumOff val="-495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4961" tIns="437388" rIns="504961" bIns="149352" numCol="1" spcCol="1270" anchor="t" anchorCtr="0">
            <a:noAutofit/>
          </a:bodyPr>
          <a:lstStyle/>
          <a:p>
            <a:pPr marL="228600" lvl="1" indent="-228600" algn="just" defTabSz="933450">
              <a:lnSpc>
                <a:spcPct val="90000"/>
              </a:lnSpc>
              <a:spcBef>
                <a:spcPct val="0"/>
              </a:spcBef>
              <a:spcAft>
                <a:spcPct val="15000"/>
              </a:spcAft>
              <a:buFont typeface="Arial" panose="020B0604020202020204" pitchFamily="34" charset="0"/>
              <a:buChar char="•"/>
            </a:pPr>
            <a:r>
              <a:rPr lang="en-GB" sz="2100" kern="1200" dirty="0"/>
              <a:t>defining the essence of who we really are and accepting our unique place in the world.</a:t>
            </a:r>
            <a:endParaRPr lang="en-US" sz="2100" kern="1200" dirty="0"/>
          </a:p>
          <a:p>
            <a:pPr marL="228600" lvl="1" indent="-228600" algn="just" defTabSz="933450">
              <a:lnSpc>
                <a:spcPct val="90000"/>
              </a:lnSpc>
              <a:spcBef>
                <a:spcPct val="0"/>
              </a:spcBef>
              <a:spcAft>
                <a:spcPct val="15000"/>
              </a:spcAft>
              <a:buFont typeface="Arial" panose="020B0604020202020204" pitchFamily="34" charset="0"/>
              <a:buChar char="•"/>
            </a:pPr>
            <a:r>
              <a:rPr lang="en-GB" sz="2100" kern="1200" dirty="0"/>
              <a:t>Living life to the full.</a:t>
            </a:r>
            <a:endParaRPr lang="en-US" sz="2100" kern="1200" dirty="0"/>
          </a:p>
        </p:txBody>
      </p:sp>
      <p:sp>
        <p:nvSpPr>
          <p:cNvPr id="7" name="Freeform: Shape 6">
            <a:extLst>
              <a:ext uri="{FF2B5EF4-FFF2-40B4-BE49-F238E27FC236}">
                <a16:creationId xmlns:a16="http://schemas.microsoft.com/office/drawing/2014/main" id="{630B3590-3C5A-41DB-9103-8A8BC9A68804}"/>
              </a:ext>
            </a:extLst>
          </p:cNvPr>
          <p:cNvSpPr/>
          <p:nvPr/>
        </p:nvSpPr>
        <p:spPr>
          <a:xfrm>
            <a:off x="5226787" y="1593435"/>
            <a:ext cx="4554412" cy="619920"/>
          </a:xfrm>
          <a:custGeom>
            <a:avLst/>
            <a:gdLst>
              <a:gd name="connsiteX0" fmla="*/ 0 w 4554412"/>
              <a:gd name="connsiteY0" fmla="*/ 103322 h 619920"/>
              <a:gd name="connsiteX1" fmla="*/ 103322 w 4554412"/>
              <a:gd name="connsiteY1" fmla="*/ 0 h 619920"/>
              <a:gd name="connsiteX2" fmla="*/ 4451090 w 4554412"/>
              <a:gd name="connsiteY2" fmla="*/ 0 h 619920"/>
              <a:gd name="connsiteX3" fmla="*/ 4554412 w 4554412"/>
              <a:gd name="connsiteY3" fmla="*/ 103322 h 619920"/>
              <a:gd name="connsiteX4" fmla="*/ 4554412 w 4554412"/>
              <a:gd name="connsiteY4" fmla="*/ 516598 h 619920"/>
              <a:gd name="connsiteX5" fmla="*/ 4451090 w 4554412"/>
              <a:gd name="connsiteY5" fmla="*/ 619920 h 619920"/>
              <a:gd name="connsiteX6" fmla="*/ 103322 w 4554412"/>
              <a:gd name="connsiteY6" fmla="*/ 619920 h 619920"/>
              <a:gd name="connsiteX7" fmla="*/ 0 w 4554412"/>
              <a:gd name="connsiteY7" fmla="*/ 516598 h 619920"/>
              <a:gd name="connsiteX8" fmla="*/ 0 w 4554412"/>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4412" h="619920">
                <a:moveTo>
                  <a:pt x="0" y="103322"/>
                </a:moveTo>
                <a:cubicBezTo>
                  <a:pt x="0" y="46259"/>
                  <a:pt x="46259" y="0"/>
                  <a:pt x="103322" y="0"/>
                </a:cubicBezTo>
                <a:lnTo>
                  <a:pt x="4451090" y="0"/>
                </a:lnTo>
                <a:cubicBezTo>
                  <a:pt x="4508153" y="0"/>
                  <a:pt x="4554412" y="46259"/>
                  <a:pt x="4554412" y="103322"/>
                </a:cubicBezTo>
                <a:lnTo>
                  <a:pt x="4554412" y="516598"/>
                </a:lnTo>
                <a:cubicBezTo>
                  <a:pt x="4554412" y="573661"/>
                  <a:pt x="4508153" y="619920"/>
                  <a:pt x="4451090"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2">
              <a:hueOff val="-41413"/>
              <a:satOff val="-13584"/>
              <a:lumOff val="-4951"/>
              <a:alphaOff val="0"/>
            </a:schemeClr>
          </a:fillRef>
          <a:effectRef idx="0">
            <a:schemeClr val="accent2">
              <a:hueOff val="-41413"/>
              <a:satOff val="-13584"/>
              <a:lumOff val="-4951"/>
              <a:alphaOff val="0"/>
            </a:schemeClr>
          </a:effectRef>
          <a:fontRef idx="minor">
            <a:schemeClr val="lt1"/>
          </a:fontRef>
        </p:style>
        <p:txBody>
          <a:bodyPr spcFirstLastPara="0" vert="horz" wrap="square" lIns="202408" tIns="30262" rIns="202408" bIns="30262" numCol="1" spcCol="1270" anchor="ctr" anchorCtr="0">
            <a:noAutofit/>
          </a:bodyPr>
          <a:lstStyle/>
          <a:p>
            <a:pPr marL="0" lvl="0" indent="0" algn="l" defTabSz="933450">
              <a:lnSpc>
                <a:spcPct val="90000"/>
              </a:lnSpc>
              <a:spcBef>
                <a:spcPct val="0"/>
              </a:spcBef>
              <a:spcAft>
                <a:spcPct val="35000"/>
              </a:spcAft>
              <a:buNone/>
            </a:pPr>
            <a:r>
              <a:rPr lang="en-GB" sz="2100" kern="1200"/>
              <a:t>Existential living</a:t>
            </a:r>
            <a:endParaRPr lang="en-US" sz="2100" kern="1200"/>
          </a:p>
        </p:txBody>
      </p:sp>
      <p:grpSp>
        <p:nvGrpSpPr>
          <p:cNvPr id="14" name="Group 13">
            <a:extLst>
              <a:ext uri="{FF2B5EF4-FFF2-40B4-BE49-F238E27FC236}">
                <a16:creationId xmlns:a16="http://schemas.microsoft.com/office/drawing/2014/main" id="{0D86858B-0469-47B5-B66D-6E32B2D553C6}"/>
              </a:ext>
            </a:extLst>
          </p:cNvPr>
          <p:cNvGrpSpPr/>
          <p:nvPr/>
        </p:nvGrpSpPr>
        <p:grpSpPr>
          <a:xfrm>
            <a:off x="4901472" y="3472095"/>
            <a:ext cx="6506304" cy="839160"/>
            <a:chOff x="4901472" y="3472095"/>
            <a:chExt cx="6506304" cy="839160"/>
          </a:xfrm>
        </p:grpSpPr>
        <p:sp>
          <p:nvSpPr>
            <p:cNvPr id="8" name="Rectangle 7">
              <a:extLst>
                <a:ext uri="{FF2B5EF4-FFF2-40B4-BE49-F238E27FC236}">
                  <a16:creationId xmlns:a16="http://schemas.microsoft.com/office/drawing/2014/main" id="{42BFC09F-D419-4923-B656-149BD2730966}"/>
                </a:ext>
              </a:extLst>
            </p:cNvPr>
            <p:cNvSpPr/>
            <p:nvPr/>
          </p:nvSpPr>
          <p:spPr>
            <a:xfrm>
              <a:off x="4901472" y="3782055"/>
              <a:ext cx="6506304" cy="529200"/>
            </a:xfrm>
            <a:prstGeom prst="rect">
              <a:avLst/>
            </a:prstGeom>
          </p:spPr>
          <p:style>
            <a:lnRef idx="2">
              <a:schemeClr val="accent2">
                <a:hueOff val="-82827"/>
                <a:satOff val="-27168"/>
                <a:lumOff val="-990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F4534A39-0115-4391-89F1-E6E903B0828C}"/>
                </a:ext>
              </a:extLst>
            </p:cNvPr>
            <p:cNvSpPr/>
            <p:nvPr/>
          </p:nvSpPr>
          <p:spPr>
            <a:xfrm>
              <a:off x="5226787" y="3472095"/>
              <a:ext cx="4554412" cy="619920"/>
            </a:xfrm>
            <a:custGeom>
              <a:avLst/>
              <a:gdLst>
                <a:gd name="connsiteX0" fmla="*/ 0 w 4554412"/>
                <a:gd name="connsiteY0" fmla="*/ 103322 h 619920"/>
                <a:gd name="connsiteX1" fmla="*/ 103322 w 4554412"/>
                <a:gd name="connsiteY1" fmla="*/ 0 h 619920"/>
                <a:gd name="connsiteX2" fmla="*/ 4451090 w 4554412"/>
                <a:gd name="connsiteY2" fmla="*/ 0 h 619920"/>
                <a:gd name="connsiteX3" fmla="*/ 4554412 w 4554412"/>
                <a:gd name="connsiteY3" fmla="*/ 103322 h 619920"/>
                <a:gd name="connsiteX4" fmla="*/ 4554412 w 4554412"/>
                <a:gd name="connsiteY4" fmla="*/ 516598 h 619920"/>
                <a:gd name="connsiteX5" fmla="*/ 4451090 w 4554412"/>
                <a:gd name="connsiteY5" fmla="*/ 619920 h 619920"/>
                <a:gd name="connsiteX6" fmla="*/ 103322 w 4554412"/>
                <a:gd name="connsiteY6" fmla="*/ 619920 h 619920"/>
                <a:gd name="connsiteX7" fmla="*/ 0 w 4554412"/>
                <a:gd name="connsiteY7" fmla="*/ 516598 h 619920"/>
                <a:gd name="connsiteX8" fmla="*/ 0 w 4554412"/>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4412" h="619920">
                  <a:moveTo>
                    <a:pt x="0" y="103322"/>
                  </a:moveTo>
                  <a:cubicBezTo>
                    <a:pt x="0" y="46259"/>
                    <a:pt x="46259" y="0"/>
                    <a:pt x="103322" y="0"/>
                  </a:cubicBezTo>
                  <a:lnTo>
                    <a:pt x="4451090" y="0"/>
                  </a:lnTo>
                  <a:cubicBezTo>
                    <a:pt x="4508153" y="0"/>
                    <a:pt x="4554412" y="46259"/>
                    <a:pt x="4554412" y="103322"/>
                  </a:cubicBezTo>
                  <a:lnTo>
                    <a:pt x="4554412" y="516598"/>
                  </a:lnTo>
                  <a:cubicBezTo>
                    <a:pt x="4554412" y="573661"/>
                    <a:pt x="4508153" y="619920"/>
                    <a:pt x="4451090"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2">
                <a:hueOff val="-82827"/>
                <a:satOff val="-27168"/>
                <a:lumOff val="-9901"/>
                <a:alphaOff val="0"/>
              </a:schemeClr>
            </a:fillRef>
            <a:effectRef idx="0">
              <a:schemeClr val="accent2">
                <a:hueOff val="-82827"/>
                <a:satOff val="-27168"/>
                <a:lumOff val="-9901"/>
                <a:alphaOff val="0"/>
              </a:schemeClr>
            </a:effectRef>
            <a:fontRef idx="minor">
              <a:schemeClr val="lt1"/>
            </a:fontRef>
          </p:style>
          <p:txBody>
            <a:bodyPr spcFirstLastPara="0" vert="horz" wrap="square" lIns="202408" tIns="30262" rIns="202408" bIns="30262" numCol="1" spcCol="1270" anchor="ctr" anchorCtr="0">
              <a:noAutofit/>
            </a:bodyPr>
            <a:lstStyle/>
            <a:p>
              <a:pPr marL="0" lvl="0" indent="0" algn="l" defTabSz="933450">
                <a:lnSpc>
                  <a:spcPct val="90000"/>
                </a:lnSpc>
                <a:spcBef>
                  <a:spcPct val="0"/>
                </a:spcBef>
                <a:spcAft>
                  <a:spcPct val="35000"/>
                </a:spcAft>
                <a:buNone/>
              </a:pPr>
              <a:r>
                <a:rPr lang="en-GB" sz="2100" kern="1200"/>
                <a:t>Trust feelings</a:t>
              </a:r>
              <a:endParaRPr lang="en-US" sz="2100" kern="1200"/>
            </a:p>
          </p:txBody>
        </p:sp>
      </p:grpSp>
      <p:sp>
        <p:nvSpPr>
          <p:cNvPr id="10" name="Rectangle 9">
            <a:extLst>
              <a:ext uri="{FF2B5EF4-FFF2-40B4-BE49-F238E27FC236}">
                <a16:creationId xmlns:a16="http://schemas.microsoft.com/office/drawing/2014/main" id="{EC4A277F-5EC6-4767-AADF-C8A3E9BF3260}"/>
              </a:ext>
            </a:extLst>
          </p:cNvPr>
          <p:cNvSpPr/>
          <p:nvPr/>
        </p:nvSpPr>
        <p:spPr>
          <a:xfrm>
            <a:off x="4901472" y="4734615"/>
            <a:ext cx="6506304" cy="529200"/>
          </a:xfrm>
          <a:prstGeom prst="rect">
            <a:avLst/>
          </a:prstGeom>
        </p:spPr>
        <p:style>
          <a:lnRef idx="2">
            <a:schemeClr val="accent2">
              <a:hueOff val="-124240"/>
              <a:satOff val="-40751"/>
              <a:lumOff val="-1485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82E7FB3F-9B68-40BC-A46E-18EB58688105}"/>
              </a:ext>
            </a:extLst>
          </p:cNvPr>
          <p:cNvSpPr/>
          <p:nvPr/>
        </p:nvSpPr>
        <p:spPr>
          <a:xfrm>
            <a:off x="5226787" y="4424655"/>
            <a:ext cx="4554412" cy="619920"/>
          </a:xfrm>
          <a:custGeom>
            <a:avLst/>
            <a:gdLst>
              <a:gd name="connsiteX0" fmla="*/ 0 w 4554412"/>
              <a:gd name="connsiteY0" fmla="*/ 103322 h 619920"/>
              <a:gd name="connsiteX1" fmla="*/ 103322 w 4554412"/>
              <a:gd name="connsiteY1" fmla="*/ 0 h 619920"/>
              <a:gd name="connsiteX2" fmla="*/ 4451090 w 4554412"/>
              <a:gd name="connsiteY2" fmla="*/ 0 h 619920"/>
              <a:gd name="connsiteX3" fmla="*/ 4554412 w 4554412"/>
              <a:gd name="connsiteY3" fmla="*/ 103322 h 619920"/>
              <a:gd name="connsiteX4" fmla="*/ 4554412 w 4554412"/>
              <a:gd name="connsiteY4" fmla="*/ 516598 h 619920"/>
              <a:gd name="connsiteX5" fmla="*/ 4451090 w 4554412"/>
              <a:gd name="connsiteY5" fmla="*/ 619920 h 619920"/>
              <a:gd name="connsiteX6" fmla="*/ 103322 w 4554412"/>
              <a:gd name="connsiteY6" fmla="*/ 619920 h 619920"/>
              <a:gd name="connsiteX7" fmla="*/ 0 w 4554412"/>
              <a:gd name="connsiteY7" fmla="*/ 516598 h 619920"/>
              <a:gd name="connsiteX8" fmla="*/ 0 w 4554412"/>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4412" h="619920">
                <a:moveTo>
                  <a:pt x="0" y="103322"/>
                </a:moveTo>
                <a:cubicBezTo>
                  <a:pt x="0" y="46259"/>
                  <a:pt x="46259" y="0"/>
                  <a:pt x="103322" y="0"/>
                </a:cubicBezTo>
                <a:lnTo>
                  <a:pt x="4451090" y="0"/>
                </a:lnTo>
                <a:cubicBezTo>
                  <a:pt x="4508153" y="0"/>
                  <a:pt x="4554412" y="46259"/>
                  <a:pt x="4554412" y="103322"/>
                </a:cubicBezTo>
                <a:lnTo>
                  <a:pt x="4554412" y="516598"/>
                </a:lnTo>
                <a:cubicBezTo>
                  <a:pt x="4554412" y="573661"/>
                  <a:pt x="4508153" y="619920"/>
                  <a:pt x="4451090"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2">
              <a:hueOff val="-124240"/>
              <a:satOff val="-40751"/>
              <a:lumOff val="-14852"/>
              <a:alphaOff val="0"/>
            </a:schemeClr>
          </a:fillRef>
          <a:effectRef idx="0">
            <a:schemeClr val="accent2">
              <a:hueOff val="-124240"/>
              <a:satOff val="-40751"/>
              <a:lumOff val="-14852"/>
              <a:alphaOff val="0"/>
            </a:schemeClr>
          </a:effectRef>
          <a:fontRef idx="minor">
            <a:schemeClr val="lt1"/>
          </a:fontRef>
        </p:style>
        <p:txBody>
          <a:bodyPr spcFirstLastPara="0" vert="horz" wrap="square" lIns="202408" tIns="30262" rIns="202408" bIns="30262" numCol="1" spcCol="1270" anchor="ctr" anchorCtr="0">
            <a:noAutofit/>
          </a:bodyPr>
          <a:lstStyle/>
          <a:p>
            <a:pPr marL="0" lvl="0" indent="0" algn="l" defTabSz="933450">
              <a:lnSpc>
                <a:spcPct val="90000"/>
              </a:lnSpc>
              <a:spcBef>
                <a:spcPct val="0"/>
              </a:spcBef>
              <a:spcAft>
                <a:spcPct val="35000"/>
              </a:spcAft>
              <a:buNone/>
            </a:pPr>
            <a:r>
              <a:rPr lang="en-GB" sz="2100" kern="1200"/>
              <a:t>Creativity</a:t>
            </a:r>
            <a:endParaRPr lang="en-US" sz="2100" kern="1200"/>
          </a:p>
        </p:txBody>
      </p:sp>
      <p:sp>
        <p:nvSpPr>
          <p:cNvPr id="12" name="Rectangle 11">
            <a:extLst>
              <a:ext uri="{FF2B5EF4-FFF2-40B4-BE49-F238E27FC236}">
                <a16:creationId xmlns:a16="http://schemas.microsoft.com/office/drawing/2014/main" id="{9D14579D-412F-4D89-9784-F035B4B2BA89}"/>
              </a:ext>
            </a:extLst>
          </p:cNvPr>
          <p:cNvSpPr/>
          <p:nvPr/>
        </p:nvSpPr>
        <p:spPr>
          <a:xfrm>
            <a:off x="4901472" y="5687175"/>
            <a:ext cx="6506304" cy="529200"/>
          </a:xfrm>
          <a:prstGeom prst="rect">
            <a:avLst/>
          </a:prstGeom>
        </p:spPr>
        <p:style>
          <a:lnRef idx="2">
            <a:schemeClr val="accent2">
              <a:hueOff val="-165654"/>
              <a:satOff val="-54335"/>
              <a:lumOff val="-19803"/>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10129A36-73B4-4480-AD7B-D99B57CAD5E2}"/>
              </a:ext>
            </a:extLst>
          </p:cNvPr>
          <p:cNvSpPr/>
          <p:nvPr/>
        </p:nvSpPr>
        <p:spPr>
          <a:xfrm>
            <a:off x="5226787" y="5377215"/>
            <a:ext cx="4554412" cy="619920"/>
          </a:xfrm>
          <a:custGeom>
            <a:avLst/>
            <a:gdLst>
              <a:gd name="connsiteX0" fmla="*/ 0 w 4554412"/>
              <a:gd name="connsiteY0" fmla="*/ 103322 h 619920"/>
              <a:gd name="connsiteX1" fmla="*/ 103322 w 4554412"/>
              <a:gd name="connsiteY1" fmla="*/ 0 h 619920"/>
              <a:gd name="connsiteX2" fmla="*/ 4451090 w 4554412"/>
              <a:gd name="connsiteY2" fmla="*/ 0 h 619920"/>
              <a:gd name="connsiteX3" fmla="*/ 4554412 w 4554412"/>
              <a:gd name="connsiteY3" fmla="*/ 103322 h 619920"/>
              <a:gd name="connsiteX4" fmla="*/ 4554412 w 4554412"/>
              <a:gd name="connsiteY4" fmla="*/ 516598 h 619920"/>
              <a:gd name="connsiteX5" fmla="*/ 4451090 w 4554412"/>
              <a:gd name="connsiteY5" fmla="*/ 619920 h 619920"/>
              <a:gd name="connsiteX6" fmla="*/ 103322 w 4554412"/>
              <a:gd name="connsiteY6" fmla="*/ 619920 h 619920"/>
              <a:gd name="connsiteX7" fmla="*/ 0 w 4554412"/>
              <a:gd name="connsiteY7" fmla="*/ 516598 h 619920"/>
              <a:gd name="connsiteX8" fmla="*/ 0 w 4554412"/>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4412" h="619920">
                <a:moveTo>
                  <a:pt x="0" y="103322"/>
                </a:moveTo>
                <a:cubicBezTo>
                  <a:pt x="0" y="46259"/>
                  <a:pt x="46259" y="0"/>
                  <a:pt x="103322" y="0"/>
                </a:cubicBezTo>
                <a:lnTo>
                  <a:pt x="4451090" y="0"/>
                </a:lnTo>
                <a:cubicBezTo>
                  <a:pt x="4508153" y="0"/>
                  <a:pt x="4554412" y="46259"/>
                  <a:pt x="4554412" y="103322"/>
                </a:cubicBezTo>
                <a:lnTo>
                  <a:pt x="4554412" y="516598"/>
                </a:lnTo>
                <a:cubicBezTo>
                  <a:pt x="4554412" y="573661"/>
                  <a:pt x="4508153" y="619920"/>
                  <a:pt x="4451090"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2">
              <a:hueOff val="-165654"/>
              <a:satOff val="-54335"/>
              <a:lumOff val="-19803"/>
              <a:alphaOff val="0"/>
            </a:schemeClr>
          </a:fillRef>
          <a:effectRef idx="0">
            <a:schemeClr val="accent2">
              <a:hueOff val="-165654"/>
              <a:satOff val="-54335"/>
              <a:lumOff val="-19803"/>
              <a:alphaOff val="0"/>
            </a:schemeClr>
          </a:effectRef>
          <a:fontRef idx="minor">
            <a:schemeClr val="lt1"/>
          </a:fontRef>
        </p:style>
        <p:txBody>
          <a:bodyPr spcFirstLastPara="0" vert="horz" wrap="square" lIns="202408" tIns="30262" rIns="202408" bIns="30262" numCol="1" spcCol="1270" anchor="ctr" anchorCtr="0">
            <a:noAutofit/>
          </a:bodyPr>
          <a:lstStyle/>
          <a:p>
            <a:pPr marL="0" lvl="0" indent="0" algn="l" defTabSz="933450">
              <a:lnSpc>
                <a:spcPct val="90000"/>
              </a:lnSpc>
              <a:spcBef>
                <a:spcPct val="0"/>
              </a:spcBef>
              <a:spcAft>
                <a:spcPct val="35000"/>
              </a:spcAft>
              <a:buNone/>
            </a:pPr>
            <a:r>
              <a:rPr lang="en-GB" sz="2100" kern="1200" dirty="0"/>
              <a:t>Fulfilled life</a:t>
            </a:r>
            <a:endParaRPr lang="en-US" sz="2100" kern="1200" dirty="0"/>
          </a:p>
        </p:txBody>
      </p:sp>
    </p:spTree>
    <p:extLst>
      <p:ext uri="{BB962C8B-B14F-4D97-AF65-F5344CB8AC3E}">
        <p14:creationId xmlns:p14="http://schemas.microsoft.com/office/powerpoint/2010/main" val="1632106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fade">
                                      <p:cBhvr>
                                        <p:cTn id="25" dur="500"/>
                                        <p:tgtEl>
                                          <p:spTgt spid="14"/>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par>
                                <p:cTn id="31" presetID="10" presetClass="entr" presetSubtype="0" fill="hold" nodeType="with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fade">
                                      <p:cBhvr>
                                        <p:cTn id="38" dur="500"/>
                                        <p:tgtEl>
                                          <p:spTgt spid="13"/>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11" grpId="0" animBg="1"/>
      <p:bldP spid="1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7860667" y="685800"/>
            <a:ext cx="3656419" cy="1485900"/>
          </a:xfrm>
        </p:spPr>
        <p:txBody>
          <a:bodyPr>
            <a:normAutofit/>
          </a:bodyPr>
          <a:lstStyle/>
          <a:p>
            <a:pPr>
              <a:defRPr/>
            </a:pPr>
            <a:r>
              <a:rPr lang="en-GB" b="1"/>
              <a:t>TREATMENT…</a:t>
            </a:r>
            <a:endParaRPr lang="en-GB" b="1" dirty="0"/>
          </a:p>
        </p:txBody>
      </p:sp>
      <p:sp>
        <p:nvSpPr>
          <p:cNvPr id="29698" name="Rectangle 3"/>
          <p:cNvSpPr>
            <a:spLocks noGrp="1" noChangeArrowheads="1"/>
          </p:cNvSpPr>
          <p:nvPr>
            <p:ph sz="quarter" idx="13"/>
          </p:nvPr>
        </p:nvSpPr>
        <p:spPr>
          <a:xfrm>
            <a:off x="7860667" y="2286000"/>
            <a:ext cx="3656419" cy="3581400"/>
          </a:xfrm>
          <a:prstGeom prst="rect">
            <a:avLst/>
          </a:prstGeom>
        </p:spPr>
        <p:txBody>
          <a:bodyPr>
            <a:normAutofit/>
          </a:bodyPr>
          <a:lstStyle/>
          <a:p>
            <a:pPr marL="0" indent="0" eaLnBrk="1" hangingPunct="1">
              <a:buNone/>
            </a:pPr>
            <a:r>
              <a:rPr lang="en-GB" altLang="en-US" sz="1700" dirty="0"/>
              <a:t>Humanists take a phenomenological approach </a:t>
            </a:r>
          </a:p>
          <a:p>
            <a:pPr marL="0" indent="0" eaLnBrk="1" hangingPunct="1">
              <a:buNone/>
            </a:pPr>
            <a:r>
              <a:rPr lang="en-GB" altLang="en-US" sz="1700" dirty="0"/>
              <a:t>(a method used to examine a human experience and how people should live their lives)</a:t>
            </a:r>
          </a:p>
          <a:p>
            <a:pPr marL="0" indent="0" eaLnBrk="1" hangingPunct="1">
              <a:buNone/>
            </a:pPr>
            <a:endParaRPr lang="en-GB" altLang="en-US" sz="1700" dirty="0"/>
          </a:p>
          <a:p>
            <a:pPr eaLnBrk="1" hangingPunct="1">
              <a:buFont typeface="Wingdings" panose="05000000000000000000" pitchFamily="2" charset="2"/>
              <a:buNone/>
            </a:pPr>
            <a:r>
              <a:rPr lang="en-GB" altLang="en-US" sz="1700" dirty="0"/>
              <a:t>Therefore, they use methods such as:</a:t>
            </a:r>
          </a:p>
          <a:p>
            <a:pPr eaLnBrk="1" hangingPunct="1"/>
            <a:r>
              <a:rPr lang="en-GB" altLang="en-US" sz="1700" dirty="0"/>
              <a:t>Unstructured interviews</a:t>
            </a:r>
          </a:p>
          <a:p>
            <a:pPr eaLnBrk="1" hangingPunct="1"/>
            <a:r>
              <a:rPr lang="en-GB" altLang="en-US" sz="1700" dirty="0"/>
              <a:t>Diaries, letters and biographical material</a:t>
            </a:r>
          </a:p>
        </p:txBody>
      </p:sp>
      <p:pic>
        <p:nvPicPr>
          <p:cNvPr id="5" name="Picture 4" descr="A group of people sitting at a table&#10;&#10;Description automatically generated">
            <a:hlinkClick r:id="rId3"/>
            <a:extLst>
              <a:ext uri="{FF2B5EF4-FFF2-40B4-BE49-F238E27FC236}">
                <a16:creationId xmlns:a16="http://schemas.microsoft.com/office/drawing/2014/main" id="{140C3DED-CFE3-4698-857F-23C3DAEBBA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3561" y="971714"/>
            <a:ext cx="6517065" cy="4594530"/>
          </a:xfrm>
          <a:prstGeom prst="rect">
            <a:avLst/>
          </a:prstGeom>
        </p:spPr>
      </p:pic>
      <p:sp>
        <p:nvSpPr>
          <p:cNvPr id="6" name="TextBox 5">
            <a:extLst>
              <a:ext uri="{FF2B5EF4-FFF2-40B4-BE49-F238E27FC236}">
                <a16:creationId xmlns:a16="http://schemas.microsoft.com/office/drawing/2014/main" id="{CC4E4EC4-86ED-46F0-96FA-4A9244111366}"/>
              </a:ext>
            </a:extLst>
          </p:cNvPr>
          <p:cNvSpPr txBox="1"/>
          <p:nvPr/>
        </p:nvSpPr>
        <p:spPr>
          <a:xfrm>
            <a:off x="706695" y="5689600"/>
            <a:ext cx="7153972" cy="1200329"/>
          </a:xfrm>
          <a:prstGeom prst="rect">
            <a:avLst/>
          </a:prstGeom>
          <a:noFill/>
        </p:spPr>
        <p:txBody>
          <a:bodyPr wrap="square" rtlCol="0">
            <a:spAutoFit/>
          </a:bodyPr>
          <a:lstStyle/>
          <a:p>
            <a:pPr algn="just"/>
            <a:r>
              <a:rPr lang="en-GB" dirty="0"/>
              <a:t>This is a video of a full therapy session between Carl Rogers and a man experiencing anger and hurt after an illness. The interview is 1 hour long, so may be something you are interested in watching in your own time. </a:t>
            </a:r>
          </a:p>
        </p:txBody>
      </p:sp>
      <p:sp>
        <p:nvSpPr>
          <p:cNvPr id="7" name="Rectangle 6">
            <a:extLst>
              <a:ext uri="{FF2B5EF4-FFF2-40B4-BE49-F238E27FC236}">
                <a16:creationId xmlns:a16="http://schemas.microsoft.com/office/drawing/2014/main" id="{8BA3CB8E-C6E3-438B-BC04-C8CD85481859}"/>
              </a:ext>
            </a:extLst>
          </p:cNvPr>
          <p:cNvSpPr/>
          <p:nvPr/>
        </p:nvSpPr>
        <p:spPr>
          <a:xfrm>
            <a:off x="706695" y="5689600"/>
            <a:ext cx="7153972" cy="1168024"/>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28567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animEffect transition="in" filter="fade">
                                      <p:cBhvr>
                                        <p:cTn id="7" dur="500"/>
                                        <p:tgtEl>
                                          <p:spTgt spid="29698">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9698">
                                            <p:txEl>
                                              <p:pRg st="1" end="1"/>
                                            </p:txEl>
                                          </p:spTgt>
                                        </p:tgtEl>
                                        <p:attrNameLst>
                                          <p:attrName>style.visibility</p:attrName>
                                        </p:attrNameLst>
                                      </p:cBhvr>
                                      <p:to>
                                        <p:strVal val="visible"/>
                                      </p:to>
                                    </p:set>
                                    <p:animEffect transition="in" filter="fade">
                                      <p:cBhvr>
                                        <p:cTn id="10" dur="500"/>
                                        <p:tgtEl>
                                          <p:spTgt spid="29698">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9698">
                                            <p:txEl>
                                              <p:pRg st="3" end="3"/>
                                            </p:txEl>
                                          </p:spTgt>
                                        </p:tgtEl>
                                        <p:attrNameLst>
                                          <p:attrName>style.visibility</p:attrName>
                                        </p:attrNameLst>
                                      </p:cBhvr>
                                      <p:to>
                                        <p:strVal val="visible"/>
                                      </p:to>
                                    </p:set>
                                    <p:animEffect transition="in" filter="fade">
                                      <p:cBhvr>
                                        <p:cTn id="15" dur="500"/>
                                        <p:tgtEl>
                                          <p:spTgt spid="29698">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29698">
                                            <p:txEl>
                                              <p:pRg st="4" end="4"/>
                                            </p:txEl>
                                          </p:spTgt>
                                        </p:tgtEl>
                                        <p:attrNameLst>
                                          <p:attrName>style.visibility</p:attrName>
                                        </p:attrNameLst>
                                      </p:cBhvr>
                                      <p:to>
                                        <p:strVal val="visible"/>
                                      </p:to>
                                    </p:set>
                                    <p:animEffect transition="in" filter="fade">
                                      <p:cBhvr>
                                        <p:cTn id="18" dur="500"/>
                                        <p:tgtEl>
                                          <p:spTgt spid="29698">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29698">
                                            <p:txEl>
                                              <p:pRg st="5" end="5"/>
                                            </p:txEl>
                                          </p:spTgt>
                                        </p:tgtEl>
                                        <p:attrNameLst>
                                          <p:attrName>style.visibility</p:attrName>
                                        </p:attrNameLst>
                                      </p:cBhvr>
                                      <p:to>
                                        <p:strVal val="visible"/>
                                      </p:to>
                                    </p:set>
                                    <p:animEffect transition="in" filter="fade">
                                      <p:cBhvr>
                                        <p:cTn id="21" dur="500"/>
                                        <p:tgtEl>
                                          <p:spTgt spid="29698">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fade">
                                      <p:cBhvr>
                                        <p:cTn id="26" dur="1000"/>
                                        <p:tgtEl>
                                          <p:spTgt spid="6">
                                            <p:txEl>
                                              <p:pRg st="0" end="0"/>
                                            </p:txEl>
                                          </p:spTgt>
                                        </p:tgtEl>
                                      </p:cBhvr>
                                    </p:animEffect>
                                    <p:anim calcmode="lin" valueType="num">
                                      <p:cBhvr>
                                        <p:cTn id="27"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6015038" y="685800"/>
            <a:ext cx="6176962" cy="1485900"/>
          </a:xfrm>
        </p:spPr>
        <p:txBody>
          <a:bodyPr vert="horz" lIns="91440" tIns="45720" rIns="91440" bIns="45720" rtlCol="0" anchor="t">
            <a:normAutofit/>
            <a:scene3d>
              <a:camera prst="orthographicFront"/>
              <a:lightRig rig="soft" dir="t"/>
            </a:scene3d>
            <a:sp3d prstMaterial="softEdge">
              <a:bevelT w="25400" h="25400"/>
            </a:sp3d>
          </a:bodyPr>
          <a:lstStyle/>
          <a:p>
            <a:pPr>
              <a:defRPr/>
            </a:pPr>
            <a:r>
              <a:rPr lang="en-US" b="1" dirty="0">
                <a:solidFill>
                  <a:schemeClr val="bg1"/>
                </a:solidFill>
                <a:effectLst>
                  <a:outerShdw blurRad="31750" dist="25400" dir="5400000" algn="tl" rotWithShape="0">
                    <a:srgbClr val="000000">
                      <a:alpha val="25000"/>
                    </a:srgbClr>
                  </a:outerShdw>
                </a:effectLst>
              </a:rPr>
              <a:t>Abraham Maslow </a:t>
            </a:r>
            <a:r>
              <a:rPr lang="en-US" dirty="0">
                <a:solidFill>
                  <a:schemeClr val="bg1"/>
                </a:solidFill>
              </a:rPr>
              <a:t>(1908-1970)</a:t>
            </a:r>
            <a:endParaRPr lang="en-US" b="1" dirty="0">
              <a:solidFill>
                <a:schemeClr val="bg1"/>
              </a:solidFill>
              <a:effectLst>
                <a:outerShdw blurRad="31750" dist="25400" dir="5400000" algn="tl" rotWithShape="0">
                  <a:srgbClr val="000000">
                    <a:alpha val="25000"/>
                  </a:srgbClr>
                </a:outerShdw>
              </a:effectLst>
            </a:endParaRPr>
          </a:p>
        </p:txBody>
      </p:sp>
      <p:sp>
        <p:nvSpPr>
          <p:cNvPr id="11266" name="Content Placeholder 1"/>
          <p:cNvSpPr>
            <a:spLocks noGrp="1"/>
          </p:cNvSpPr>
          <p:nvPr>
            <p:ph idx="4294967295"/>
          </p:nvPr>
        </p:nvSpPr>
        <p:spPr>
          <a:xfrm>
            <a:off x="5468938" y="2286000"/>
            <a:ext cx="6723062" cy="3581400"/>
          </a:xfrm>
        </p:spPr>
        <p:txBody>
          <a:bodyPr vert="horz" lIns="91440" tIns="45720" rIns="91440" bIns="45720" rtlCol="0">
            <a:normAutofit/>
          </a:bodyPr>
          <a:lstStyle/>
          <a:p>
            <a:pPr algn="just"/>
            <a:r>
              <a:rPr lang="en-US" altLang="en-US" sz="2800" dirty="0"/>
              <a:t>Tries to understand and measure human motivation.</a:t>
            </a:r>
          </a:p>
          <a:p>
            <a:pPr algn="just">
              <a:buFont typeface="Franklin Gothic Book" panose="020B0503020102020204" pitchFamily="34" charset="0"/>
              <a:buNone/>
            </a:pPr>
            <a:endParaRPr lang="en-US" altLang="en-US" sz="2800" dirty="0"/>
          </a:p>
          <a:p>
            <a:pPr algn="just"/>
            <a:r>
              <a:rPr lang="en-US" altLang="en-US" sz="2800" dirty="0"/>
              <a:t>Maslow stated that human motivation is based on people seeking fulfilment and change through personal growth.</a:t>
            </a:r>
          </a:p>
          <a:p>
            <a:pPr>
              <a:buFont typeface="Franklin Gothic Book" panose="020B0503020102020204" pitchFamily="34" charset="0"/>
              <a:buNone/>
            </a:pPr>
            <a:endParaRPr lang="en-US" altLang="en-US" dirty="0"/>
          </a:p>
        </p:txBody>
      </p:sp>
      <p:pic>
        <p:nvPicPr>
          <p:cNvPr id="11268" name="Content Placeholder 4" descr="abraham-maslow.jpg"/>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34276" y="1338497"/>
            <a:ext cx="3093388" cy="418025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52443A0C-F0FE-4030-BBA8-73F8F55DC272}"/>
              </a:ext>
            </a:extLst>
          </p:cNvPr>
          <p:cNvSpPr/>
          <p:nvPr/>
        </p:nvSpPr>
        <p:spPr>
          <a:xfrm>
            <a:off x="9034205" y="5612368"/>
            <a:ext cx="2679700" cy="369332"/>
          </a:xfrm>
          <a:prstGeom prst="rect">
            <a:avLst/>
          </a:prstGeom>
        </p:spPr>
        <p:txBody>
          <a:bodyPr wrap="square">
            <a:spAutoFit/>
          </a:bodyPr>
          <a:lstStyle/>
          <a:p>
            <a:pPr>
              <a:defRPr/>
            </a:pPr>
            <a:r>
              <a:rPr lang="en-GB" altLang="en-US" dirty="0"/>
              <a:t>(Carlson &amp; </a:t>
            </a:r>
            <a:r>
              <a:rPr lang="en-GB" altLang="en-US" dirty="0" err="1"/>
              <a:t>Buskist</a:t>
            </a:r>
            <a:r>
              <a:rPr lang="en-GB" altLang="en-US" dirty="0"/>
              <a:t>, 2013)</a:t>
            </a:r>
          </a:p>
        </p:txBody>
      </p:sp>
    </p:spTree>
    <p:extLst>
      <p:ext uri="{BB962C8B-B14F-4D97-AF65-F5344CB8AC3E}">
        <p14:creationId xmlns:p14="http://schemas.microsoft.com/office/powerpoint/2010/main" val="216372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animEffect transition="in" filter="fade">
                                      <p:cBhvr>
                                        <p:cTn id="7" dur="500"/>
                                        <p:tgtEl>
                                          <p:spTgt spid="1126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6">
                                            <p:txEl>
                                              <p:pRg st="2" end="2"/>
                                            </p:txEl>
                                          </p:spTgt>
                                        </p:tgtEl>
                                        <p:attrNameLst>
                                          <p:attrName>style.visibility</p:attrName>
                                        </p:attrNameLst>
                                      </p:cBhvr>
                                      <p:to>
                                        <p:strVal val="visible"/>
                                      </p:to>
                                    </p:set>
                                    <p:animEffect transition="in" filter="fade">
                                      <p:cBhvr>
                                        <p:cTn id="12" dur="500"/>
                                        <p:tgtEl>
                                          <p:spTgt spid="1126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a:t>QUESTION......</a:t>
            </a:r>
          </a:p>
        </p:txBody>
      </p:sp>
      <p:sp>
        <p:nvSpPr>
          <p:cNvPr id="6" name="Text Placeholder 5"/>
          <p:cNvSpPr>
            <a:spLocks noGrp="1"/>
          </p:cNvSpPr>
          <p:nvPr>
            <p:ph type="body" idx="1"/>
          </p:nvPr>
        </p:nvSpPr>
        <p:spPr>
          <a:xfrm>
            <a:off x="2679906" y="3956279"/>
            <a:ext cx="6831673" cy="1086237"/>
          </a:xfrm>
        </p:spPr>
        <p:txBody>
          <a:bodyPr vert="horz" lIns="91440" tIns="45720" rIns="91440" bIns="45720" rtlCol="0">
            <a:normAutofit/>
          </a:bodyPr>
          <a:lstStyle/>
          <a:p>
            <a:pPr algn="ctr">
              <a:spcAft>
                <a:spcPts val="600"/>
              </a:spcAft>
            </a:pPr>
            <a:r>
              <a:rPr lang="en-US" sz="2300"/>
              <a:t>WHAT DO YOU THINK IS NEEDED TO LEAD A HAPPY AND FULFILLING LIFE?</a:t>
            </a:r>
          </a:p>
        </p:txBody>
      </p:sp>
    </p:spTree>
    <p:extLst>
      <p:ext uri="{BB962C8B-B14F-4D97-AF65-F5344CB8AC3E}">
        <p14:creationId xmlns:p14="http://schemas.microsoft.com/office/powerpoint/2010/main" val="4203203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914069"/>
          </a:xfrm>
        </p:spPr>
        <p:txBody>
          <a:bodyPr/>
          <a:lstStyle/>
          <a:p>
            <a:pPr algn="l"/>
            <a:r>
              <a:rPr lang="en-GB" dirty="0"/>
              <a:t>Prioritise…..</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3333" y="1206751"/>
            <a:ext cx="7237073" cy="5592284"/>
          </a:xfrm>
          <a:prstGeom prst="rect">
            <a:avLst/>
          </a:prstGeom>
        </p:spPr>
      </p:pic>
      <p:sp>
        <p:nvSpPr>
          <p:cNvPr id="4" name="Cloud 3"/>
          <p:cNvSpPr/>
          <p:nvPr/>
        </p:nvSpPr>
        <p:spPr>
          <a:xfrm>
            <a:off x="4831486" y="292351"/>
            <a:ext cx="2500765" cy="18288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Self esteem needs</a:t>
            </a:r>
          </a:p>
        </p:txBody>
      </p:sp>
      <p:sp>
        <p:nvSpPr>
          <p:cNvPr id="5" name="Cloud 4"/>
          <p:cNvSpPr/>
          <p:nvPr/>
        </p:nvSpPr>
        <p:spPr>
          <a:xfrm>
            <a:off x="1489146" y="1300294"/>
            <a:ext cx="2305050" cy="18288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Physiological needs</a:t>
            </a:r>
          </a:p>
        </p:txBody>
      </p:sp>
      <p:sp>
        <p:nvSpPr>
          <p:cNvPr id="6" name="Cloud 5"/>
          <p:cNvSpPr/>
          <p:nvPr/>
        </p:nvSpPr>
        <p:spPr>
          <a:xfrm>
            <a:off x="561975" y="4295775"/>
            <a:ext cx="2305050" cy="18288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Self actualisation</a:t>
            </a:r>
          </a:p>
        </p:txBody>
      </p:sp>
      <p:sp>
        <p:nvSpPr>
          <p:cNvPr id="7" name="Cloud 6"/>
          <p:cNvSpPr/>
          <p:nvPr/>
        </p:nvSpPr>
        <p:spPr>
          <a:xfrm>
            <a:off x="8973176" y="4049664"/>
            <a:ext cx="2305050" cy="18288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Safety needs</a:t>
            </a:r>
          </a:p>
        </p:txBody>
      </p:sp>
      <p:sp>
        <p:nvSpPr>
          <p:cNvPr id="8" name="Cloud 7"/>
          <p:cNvSpPr/>
          <p:nvPr/>
        </p:nvSpPr>
        <p:spPr>
          <a:xfrm>
            <a:off x="7430109" y="2019300"/>
            <a:ext cx="2500764" cy="18288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Belongingness &amp; love</a:t>
            </a:r>
          </a:p>
        </p:txBody>
      </p:sp>
    </p:spTree>
    <p:extLst>
      <p:ext uri="{BB962C8B-B14F-4D97-AF65-F5344CB8AC3E}">
        <p14:creationId xmlns:p14="http://schemas.microsoft.com/office/powerpoint/2010/main" val="2015739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animEffect transition="in" filter="fade">
                                      <p:cBhvr>
                                        <p:cTn id="9" dur="500"/>
                                        <p:tgtEl>
                                          <p:spTgt spid="5"/>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9666" y="1314922"/>
            <a:ext cx="3176246" cy="3000139"/>
          </a:xfrm>
        </p:spPr>
        <p:txBody>
          <a:bodyPr vert="horz" lIns="91440" tIns="45720" rIns="91440" bIns="45720" rtlCol="0" anchor="b">
            <a:normAutofit/>
          </a:bodyPr>
          <a:lstStyle/>
          <a:p>
            <a:r>
              <a:rPr lang="en-US" cap="all" dirty="0">
                <a:solidFill>
                  <a:schemeClr val="bg1"/>
                </a:solidFill>
              </a:rPr>
              <a:t>Maslow’s hierarchy of needs</a:t>
            </a:r>
          </a:p>
        </p:txBody>
      </p:sp>
      <p:pic>
        <p:nvPicPr>
          <p:cNvPr id="4" name="Content Placeholder 3"/>
          <p:cNvPicPr>
            <a:picLocks noGrp="1" noChangeAspect="1"/>
          </p:cNvPicPr>
          <p:nvPr>
            <p:ph sz="quarter" idx="13"/>
          </p:nvPr>
        </p:nvPicPr>
        <p:blipFill rotWithShape="1">
          <a:blip r:embed="rId2">
            <a:extLst>
              <a:ext uri="{28A0092B-C50C-407E-A947-70E740481C1C}">
                <a14:useLocalDpi xmlns:a14="http://schemas.microsoft.com/office/drawing/2010/main" val="0"/>
              </a:ext>
            </a:extLst>
          </a:blip>
          <a:srcRect t="5861" b="56457"/>
          <a:stretch/>
        </p:blipFill>
        <p:spPr>
          <a:xfrm>
            <a:off x="446089" y="0"/>
            <a:ext cx="7537346" cy="2882900"/>
          </a:xfrm>
          <a:prstGeom prst="rect">
            <a:avLst/>
          </a:prstGeom>
        </p:spPr>
      </p:pic>
      <p:pic>
        <p:nvPicPr>
          <p:cNvPr id="20" name="Content Placeholder 3">
            <a:extLst>
              <a:ext uri="{FF2B5EF4-FFF2-40B4-BE49-F238E27FC236}">
                <a16:creationId xmlns:a16="http://schemas.microsoft.com/office/drawing/2014/main" id="{8F93965A-F83F-4B2B-B5B2-0E08DAFAE7C4}"/>
              </a:ext>
            </a:extLst>
          </p:cNvPr>
          <p:cNvPicPr>
            <a:picLocks noChangeAspect="1"/>
          </p:cNvPicPr>
          <p:nvPr/>
        </p:nvPicPr>
        <p:blipFill rotWithShape="1">
          <a:blip r:embed="rId2">
            <a:extLst>
              <a:ext uri="{28A0092B-C50C-407E-A947-70E740481C1C}">
                <a14:useLocalDpi xmlns:a14="http://schemas.microsoft.com/office/drawing/2010/main" val="0"/>
              </a:ext>
            </a:extLst>
          </a:blip>
          <a:srcRect l="317" t="43325" r="-317" b="44373"/>
          <a:stretch/>
        </p:blipFill>
        <p:spPr>
          <a:xfrm>
            <a:off x="446088" y="2845948"/>
            <a:ext cx="7537346" cy="941183"/>
          </a:xfrm>
          <a:prstGeom prst="rect">
            <a:avLst/>
          </a:prstGeom>
        </p:spPr>
      </p:pic>
      <p:pic>
        <p:nvPicPr>
          <p:cNvPr id="22" name="Content Placeholder 3">
            <a:extLst>
              <a:ext uri="{FF2B5EF4-FFF2-40B4-BE49-F238E27FC236}">
                <a16:creationId xmlns:a16="http://schemas.microsoft.com/office/drawing/2014/main" id="{9A4FA9A7-C443-458D-A620-20F3FF1CCF3B}"/>
              </a:ext>
            </a:extLst>
          </p:cNvPr>
          <p:cNvPicPr>
            <a:picLocks noChangeAspect="1"/>
          </p:cNvPicPr>
          <p:nvPr/>
        </p:nvPicPr>
        <p:blipFill rotWithShape="1">
          <a:blip r:embed="rId2">
            <a:extLst>
              <a:ext uri="{28A0092B-C50C-407E-A947-70E740481C1C}">
                <a14:useLocalDpi xmlns:a14="http://schemas.microsoft.com/office/drawing/2010/main" val="0"/>
              </a:ext>
            </a:extLst>
          </a:blip>
          <a:srcRect l="-1213" t="54942" r="1213" b="32756"/>
          <a:stretch/>
        </p:blipFill>
        <p:spPr>
          <a:xfrm>
            <a:off x="346901" y="3773704"/>
            <a:ext cx="7537346" cy="941183"/>
          </a:xfrm>
          <a:prstGeom prst="rect">
            <a:avLst/>
          </a:prstGeom>
        </p:spPr>
      </p:pic>
      <p:pic>
        <p:nvPicPr>
          <p:cNvPr id="23" name="Content Placeholder 3">
            <a:extLst>
              <a:ext uri="{FF2B5EF4-FFF2-40B4-BE49-F238E27FC236}">
                <a16:creationId xmlns:a16="http://schemas.microsoft.com/office/drawing/2014/main" id="{4777ECB7-255F-4CE3-8F3F-C7F18EF3571E}"/>
              </a:ext>
            </a:extLst>
          </p:cNvPr>
          <p:cNvPicPr>
            <a:picLocks noChangeAspect="1"/>
          </p:cNvPicPr>
          <p:nvPr/>
        </p:nvPicPr>
        <p:blipFill rotWithShape="1">
          <a:blip r:embed="rId2">
            <a:extLst>
              <a:ext uri="{28A0092B-C50C-407E-A947-70E740481C1C}">
                <a14:useLocalDpi xmlns:a14="http://schemas.microsoft.com/office/drawing/2010/main" val="0"/>
              </a:ext>
            </a:extLst>
          </a:blip>
          <a:srcRect t="68727" b="18971"/>
          <a:stretch/>
        </p:blipFill>
        <p:spPr>
          <a:xfrm>
            <a:off x="446088" y="4682365"/>
            <a:ext cx="7537346" cy="941183"/>
          </a:xfrm>
          <a:prstGeom prst="rect">
            <a:avLst/>
          </a:prstGeom>
        </p:spPr>
      </p:pic>
      <p:pic>
        <p:nvPicPr>
          <p:cNvPr id="25" name="Content Placeholder 3">
            <a:extLst>
              <a:ext uri="{FF2B5EF4-FFF2-40B4-BE49-F238E27FC236}">
                <a16:creationId xmlns:a16="http://schemas.microsoft.com/office/drawing/2014/main" id="{3392E80C-F723-48C7-8CD5-D48525AFF4F8}"/>
              </a:ext>
            </a:extLst>
          </p:cNvPr>
          <p:cNvPicPr>
            <a:picLocks noChangeAspect="1"/>
          </p:cNvPicPr>
          <p:nvPr/>
        </p:nvPicPr>
        <p:blipFill rotWithShape="1">
          <a:blip r:embed="rId2">
            <a:extLst>
              <a:ext uri="{28A0092B-C50C-407E-A947-70E740481C1C}">
                <a14:useLocalDpi xmlns:a14="http://schemas.microsoft.com/office/drawing/2010/main" val="0"/>
              </a:ext>
            </a:extLst>
          </a:blip>
          <a:srcRect t="80328"/>
          <a:stretch/>
        </p:blipFill>
        <p:spPr>
          <a:xfrm>
            <a:off x="442659" y="5613584"/>
            <a:ext cx="7537346" cy="1504957"/>
          </a:xfrm>
          <a:prstGeom prst="rect">
            <a:avLst/>
          </a:prstGeom>
        </p:spPr>
      </p:pic>
    </p:spTree>
    <p:extLst>
      <p:ext uri="{BB962C8B-B14F-4D97-AF65-F5344CB8AC3E}">
        <p14:creationId xmlns:p14="http://schemas.microsoft.com/office/powerpoint/2010/main" val="16788173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000" y="275167"/>
            <a:ext cx="3081867" cy="956733"/>
          </a:xfrm>
        </p:spPr>
        <p:txBody>
          <a:bodyPr/>
          <a:lstStyle/>
          <a:p>
            <a:pPr algn="l"/>
            <a:r>
              <a:rPr lang="en-GB" dirty="0"/>
              <a:t>MASLOW…</a:t>
            </a:r>
          </a:p>
        </p:txBody>
      </p:sp>
      <p:grpSp>
        <p:nvGrpSpPr>
          <p:cNvPr id="13" name="Group 12">
            <a:extLst>
              <a:ext uri="{FF2B5EF4-FFF2-40B4-BE49-F238E27FC236}">
                <a16:creationId xmlns:a16="http://schemas.microsoft.com/office/drawing/2014/main" id="{27B492F1-0A74-48D7-B80E-B5CD0671CB38}"/>
              </a:ext>
            </a:extLst>
          </p:cNvPr>
          <p:cNvGrpSpPr/>
          <p:nvPr/>
        </p:nvGrpSpPr>
        <p:grpSpPr>
          <a:xfrm>
            <a:off x="3708400" y="685944"/>
            <a:ext cx="8407400" cy="1981854"/>
            <a:chOff x="3708400" y="685944"/>
            <a:chExt cx="8407400" cy="1981854"/>
          </a:xfrm>
        </p:grpSpPr>
        <p:sp>
          <p:nvSpPr>
            <p:cNvPr id="7" name="Rectangle 6">
              <a:extLst>
                <a:ext uri="{FF2B5EF4-FFF2-40B4-BE49-F238E27FC236}">
                  <a16:creationId xmlns:a16="http://schemas.microsoft.com/office/drawing/2014/main" id="{0D3A506F-8D06-41FB-AF42-9CA0738CAFAC}"/>
                </a:ext>
              </a:extLst>
            </p:cNvPr>
            <p:cNvSpPr/>
            <p:nvPr/>
          </p:nvSpPr>
          <p:spPr>
            <a:xfrm>
              <a:off x="3708400" y="2163798"/>
              <a:ext cx="8407400" cy="504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09923823-6C7D-4CB4-AE61-008457AA9E69}"/>
                </a:ext>
              </a:extLst>
            </p:cNvPr>
            <p:cNvSpPr/>
            <p:nvPr/>
          </p:nvSpPr>
          <p:spPr>
            <a:xfrm>
              <a:off x="4158401" y="685944"/>
              <a:ext cx="6806151" cy="1773053"/>
            </a:xfrm>
            <a:custGeom>
              <a:avLst/>
              <a:gdLst>
                <a:gd name="connsiteX0" fmla="*/ 0 w 6806151"/>
                <a:gd name="connsiteY0" fmla="*/ 295515 h 1773053"/>
                <a:gd name="connsiteX1" fmla="*/ 295515 w 6806151"/>
                <a:gd name="connsiteY1" fmla="*/ 0 h 1773053"/>
                <a:gd name="connsiteX2" fmla="*/ 6510636 w 6806151"/>
                <a:gd name="connsiteY2" fmla="*/ 0 h 1773053"/>
                <a:gd name="connsiteX3" fmla="*/ 6806151 w 6806151"/>
                <a:gd name="connsiteY3" fmla="*/ 295515 h 1773053"/>
                <a:gd name="connsiteX4" fmla="*/ 6806151 w 6806151"/>
                <a:gd name="connsiteY4" fmla="*/ 1477538 h 1773053"/>
                <a:gd name="connsiteX5" fmla="*/ 6510636 w 6806151"/>
                <a:gd name="connsiteY5" fmla="*/ 1773053 h 1773053"/>
                <a:gd name="connsiteX6" fmla="*/ 295515 w 6806151"/>
                <a:gd name="connsiteY6" fmla="*/ 1773053 h 1773053"/>
                <a:gd name="connsiteX7" fmla="*/ 0 w 6806151"/>
                <a:gd name="connsiteY7" fmla="*/ 1477538 h 1773053"/>
                <a:gd name="connsiteX8" fmla="*/ 0 w 6806151"/>
                <a:gd name="connsiteY8" fmla="*/ 295515 h 1773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06151" h="1773053">
                  <a:moveTo>
                    <a:pt x="0" y="295515"/>
                  </a:moveTo>
                  <a:cubicBezTo>
                    <a:pt x="0" y="132307"/>
                    <a:pt x="132307" y="0"/>
                    <a:pt x="295515" y="0"/>
                  </a:cubicBezTo>
                  <a:lnTo>
                    <a:pt x="6510636" y="0"/>
                  </a:lnTo>
                  <a:cubicBezTo>
                    <a:pt x="6673844" y="0"/>
                    <a:pt x="6806151" y="132307"/>
                    <a:pt x="6806151" y="295515"/>
                  </a:cubicBezTo>
                  <a:lnTo>
                    <a:pt x="6806151" y="1477538"/>
                  </a:lnTo>
                  <a:cubicBezTo>
                    <a:pt x="6806151" y="1640746"/>
                    <a:pt x="6673844" y="1773053"/>
                    <a:pt x="6510636" y="1773053"/>
                  </a:cubicBezTo>
                  <a:lnTo>
                    <a:pt x="295515" y="1773053"/>
                  </a:lnTo>
                  <a:cubicBezTo>
                    <a:pt x="132307" y="1773053"/>
                    <a:pt x="0" y="1640746"/>
                    <a:pt x="0" y="1477538"/>
                  </a:cubicBezTo>
                  <a:lnTo>
                    <a:pt x="0" y="295515"/>
                  </a:lnTo>
                  <a:close/>
                </a:path>
              </a:pathLst>
            </a:custGeom>
            <a:solidFill>
              <a:schemeClr val="accent6">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08999" tIns="86553" rIns="308999" bIns="86553" numCol="1" spcCol="1270" anchor="ctr" anchorCtr="0">
              <a:noAutofit/>
            </a:bodyPr>
            <a:lstStyle/>
            <a:p>
              <a:pPr marL="0" lvl="0" indent="0" algn="just" defTabSz="1066800">
                <a:lnSpc>
                  <a:spcPct val="90000"/>
                </a:lnSpc>
                <a:spcBef>
                  <a:spcPct val="0"/>
                </a:spcBef>
                <a:spcAft>
                  <a:spcPct val="35000"/>
                </a:spcAft>
                <a:buNone/>
              </a:pPr>
              <a:r>
                <a:rPr lang="en-GB" altLang="en-US" sz="2400" kern="1200" dirty="0"/>
                <a:t>Maslow described the experience of self-actualisation as having a ‘peak experience’.</a:t>
              </a:r>
              <a:endParaRPr lang="en-GB" sz="2400" kern="1200" dirty="0"/>
            </a:p>
          </p:txBody>
        </p:sp>
      </p:grpSp>
      <p:sp>
        <p:nvSpPr>
          <p:cNvPr id="9" name="Rectangle 8">
            <a:extLst>
              <a:ext uri="{FF2B5EF4-FFF2-40B4-BE49-F238E27FC236}">
                <a16:creationId xmlns:a16="http://schemas.microsoft.com/office/drawing/2014/main" id="{D94BF5A9-B59D-4446-B2E0-76AC136D222C}"/>
              </a:ext>
            </a:extLst>
          </p:cNvPr>
          <p:cNvSpPr/>
          <p:nvPr/>
        </p:nvSpPr>
        <p:spPr>
          <a:xfrm>
            <a:off x="3708400" y="4127631"/>
            <a:ext cx="8407400" cy="504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814EA39A-925C-462D-927E-22F0E06EB0DB}"/>
              </a:ext>
            </a:extLst>
          </p:cNvPr>
          <p:cNvSpPr/>
          <p:nvPr/>
        </p:nvSpPr>
        <p:spPr>
          <a:xfrm>
            <a:off x="4128770" y="2775798"/>
            <a:ext cx="6869064" cy="1647032"/>
          </a:xfrm>
          <a:custGeom>
            <a:avLst/>
            <a:gdLst>
              <a:gd name="connsiteX0" fmla="*/ 0 w 6869064"/>
              <a:gd name="connsiteY0" fmla="*/ 274511 h 1647032"/>
              <a:gd name="connsiteX1" fmla="*/ 274511 w 6869064"/>
              <a:gd name="connsiteY1" fmla="*/ 0 h 1647032"/>
              <a:gd name="connsiteX2" fmla="*/ 6594553 w 6869064"/>
              <a:gd name="connsiteY2" fmla="*/ 0 h 1647032"/>
              <a:gd name="connsiteX3" fmla="*/ 6869064 w 6869064"/>
              <a:gd name="connsiteY3" fmla="*/ 274511 h 1647032"/>
              <a:gd name="connsiteX4" fmla="*/ 6869064 w 6869064"/>
              <a:gd name="connsiteY4" fmla="*/ 1372521 h 1647032"/>
              <a:gd name="connsiteX5" fmla="*/ 6594553 w 6869064"/>
              <a:gd name="connsiteY5" fmla="*/ 1647032 h 1647032"/>
              <a:gd name="connsiteX6" fmla="*/ 274511 w 6869064"/>
              <a:gd name="connsiteY6" fmla="*/ 1647032 h 1647032"/>
              <a:gd name="connsiteX7" fmla="*/ 0 w 6869064"/>
              <a:gd name="connsiteY7" fmla="*/ 1372521 h 1647032"/>
              <a:gd name="connsiteX8" fmla="*/ 0 w 6869064"/>
              <a:gd name="connsiteY8" fmla="*/ 274511 h 164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9064" h="1647032">
                <a:moveTo>
                  <a:pt x="0" y="274511"/>
                </a:moveTo>
                <a:cubicBezTo>
                  <a:pt x="0" y="122903"/>
                  <a:pt x="122903" y="0"/>
                  <a:pt x="274511" y="0"/>
                </a:cubicBezTo>
                <a:lnTo>
                  <a:pt x="6594553" y="0"/>
                </a:lnTo>
                <a:cubicBezTo>
                  <a:pt x="6746161" y="0"/>
                  <a:pt x="6869064" y="122903"/>
                  <a:pt x="6869064" y="274511"/>
                </a:cubicBezTo>
                <a:lnTo>
                  <a:pt x="6869064" y="1372521"/>
                </a:lnTo>
                <a:cubicBezTo>
                  <a:pt x="6869064" y="1524129"/>
                  <a:pt x="6746161" y="1647032"/>
                  <a:pt x="6594553" y="1647032"/>
                </a:cubicBezTo>
                <a:lnTo>
                  <a:pt x="274511" y="1647032"/>
                </a:lnTo>
                <a:cubicBezTo>
                  <a:pt x="122903" y="1647032"/>
                  <a:pt x="0" y="1524129"/>
                  <a:pt x="0" y="1372521"/>
                </a:cubicBezTo>
                <a:lnTo>
                  <a:pt x="0" y="274511"/>
                </a:lnTo>
                <a:close/>
              </a:path>
            </a:pathLst>
          </a:custGeom>
          <a:solidFill>
            <a:schemeClr val="accent6">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02847" tIns="80401" rIns="302847" bIns="80401" numCol="1" spcCol="1270" anchor="ctr" anchorCtr="0">
            <a:noAutofit/>
          </a:bodyPr>
          <a:lstStyle/>
          <a:p>
            <a:pPr marL="0" lvl="0" indent="0" algn="l" defTabSz="1066800">
              <a:lnSpc>
                <a:spcPct val="90000"/>
              </a:lnSpc>
              <a:spcBef>
                <a:spcPct val="0"/>
              </a:spcBef>
              <a:spcAft>
                <a:spcPct val="35000"/>
              </a:spcAft>
              <a:buNone/>
            </a:pPr>
            <a:r>
              <a:rPr lang="en-GB" altLang="en-US" sz="2400" kern="1200" dirty="0"/>
              <a:t>Some may regard self-actualisation as a deeply religious experience or mythical experience that is of great significance in their life.</a:t>
            </a:r>
            <a:endParaRPr lang="en-GB" sz="2400" kern="1200" dirty="0"/>
          </a:p>
        </p:txBody>
      </p:sp>
      <p:sp>
        <p:nvSpPr>
          <p:cNvPr id="11" name="Rectangle 10">
            <a:extLst>
              <a:ext uri="{FF2B5EF4-FFF2-40B4-BE49-F238E27FC236}">
                <a16:creationId xmlns:a16="http://schemas.microsoft.com/office/drawing/2014/main" id="{504A72C3-4FFF-4C7C-8ACB-D9B126229235}"/>
              </a:ext>
            </a:extLst>
          </p:cNvPr>
          <p:cNvSpPr/>
          <p:nvPr/>
        </p:nvSpPr>
        <p:spPr>
          <a:xfrm>
            <a:off x="3708400" y="6078833"/>
            <a:ext cx="8407400" cy="504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24D99CA4-4A7C-4332-A0EB-3B545DAE0CE2}"/>
              </a:ext>
            </a:extLst>
          </p:cNvPr>
          <p:cNvSpPr/>
          <p:nvPr/>
        </p:nvSpPr>
        <p:spPr>
          <a:xfrm>
            <a:off x="4128770" y="4739631"/>
            <a:ext cx="6889897" cy="1634256"/>
          </a:xfrm>
          <a:custGeom>
            <a:avLst/>
            <a:gdLst>
              <a:gd name="connsiteX0" fmla="*/ 0 w 6889897"/>
              <a:gd name="connsiteY0" fmla="*/ 272381 h 1634256"/>
              <a:gd name="connsiteX1" fmla="*/ 272381 w 6889897"/>
              <a:gd name="connsiteY1" fmla="*/ 0 h 1634256"/>
              <a:gd name="connsiteX2" fmla="*/ 6617516 w 6889897"/>
              <a:gd name="connsiteY2" fmla="*/ 0 h 1634256"/>
              <a:gd name="connsiteX3" fmla="*/ 6889897 w 6889897"/>
              <a:gd name="connsiteY3" fmla="*/ 272381 h 1634256"/>
              <a:gd name="connsiteX4" fmla="*/ 6889897 w 6889897"/>
              <a:gd name="connsiteY4" fmla="*/ 1361875 h 1634256"/>
              <a:gd name="connsiteX5" fmla="*/ 6617516 w 6889897"/>
              <a:gd name="connsiteY5" fmla="*/ 1634256 h 1634256"/>
              <a:gd name="connsiteX6" fmla="*/ 272381 w 6889897"/>
              <a:gd name="connsiteY6" fmla="*/ 1634256 h 1634256"/>
              <a:gd name="connsiteX7" fmla="*/ 0 w 6889897"/>
              <a:gd name="connsiteY7" fmla="*/ 1361875 h 1634256"/>
              <a:gd name="connsiteX8" fmla="*/ 0 w 6889897"/>
              <a:gd name="connsiteY8" fmla="*/ 272381 h 163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89897" h="1634256">
                <a:moveTo>
                  <a:pt x="0" y="272381"/>
                </a:moveTo>
                <a:cubicBezTo>
                  <a:pt x="0" y="121949"/>
                  <a:pt x="121949" y="0"/>
                  <a:pt x="272381" y="0"/>
                </a:cubicBezTo>
                <a:lnTo>
                  <a:pt x="6617516" y="0"/>
                </a:lnTo>
                <a:cubicBezTo>
                  <a:pt x="6767948" y="0"/>
                  <a:pt x="6889897" y="121949"/>
                  <a:pt x="6889897" y="272381"/>
                </a:cubicBezTo>
                <a:lnTo>
                  <a:pt x="6889897" y="1361875"/>
                </a:lnTo>
                <a:cubicBezTo>
                  <a:pt x="6889897" y="1512307"/>
                  <a:pt x="6767948" y="1634256"/>
                  <a:pt x="6617516" y="1634256"/>
                </a:cubicBezTo>
                <a:lnTo>
                  <a:pt x="272381" y="1634256"/>
                </a:lnTo>
                <a:cubicBezTo>
                  <a:pt x="121949" y="1634256"/>
                  <a:pt x="0" y="1512307"/>
                  <a:pt x="0" y="1361875"/>
                </a:cubicBezTo>
                <a:lnTo>
                  <a:pt x="0" y="272381"/>
                </a:lnTo>
                <a:close/>
              </a:path>
            </a:pathLst>
          </a:custGeom>
          <a:solidFill>
            <a:schemeClr val="accent6">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02224" tIns="79778" rIns="302224" bIns="79778" numCol="1" spcCol="1270" anchor="ctr" anchorCtr="0">
            <a:noAutofit/>
          </a:bodyPr>
          <a:lstStyle/>
          <a:p>
            <a:pPr marL="0" lvl="0" indent="0" algn="l" defTabSz="1066800">
              <a:lnSpc>
                <a:spcPct val="90000"/>
              </a:lnSpc>
              <a:spcBef>
                <a:spcPct val="0"/>
              </a:spcBef>
              <a:spcAft>
                <a:spcPct val="35000"/>
              </a:spcAft>
              <a:buNone/>
            </a:pPr>
            <a:r>
              <a:rPr lang="en-GB" altLang="en-US" sz="2400" kern="1200" dirty="0"/>
              <a:t>Moments of self-actualisation do not often occur in life and some people may never achieve this.</a:t>
            </a:r>
            <a:endParaRPr lang="en-GB" sz="2400" kern="1200" dirty="0"/>
          </a:p>
        </p:txBody>
      </p:sp>
    </p:spTree>
    <p:extLst>
      <p:ext uri="{BB962C8B-B14F-4D97-AF65-F5344CB8AC3E}">
        <p14:creationId xmlns:p14="http://schemas.microsoft.com/office/powerpoint/2010/main" val="94356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10" presetClass="entr" presetSubtype="0" fill="hold"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r>
              <a:rPr lang="en-GB" altLang="en-US" dirty="0"/>
              <a:t>Key characteristics of people who self-actualise (Maslow 1970)</a:t>
            </a:r>
            <a:endParaRPr lang="en-US" altLang="en-US" dirty="0"/>
          </a:p>
        </p:txBody>
      </p:sp>
      <p:sp>
        <p:nvSpPr>
          <p:cNvPr id="3" name="Oval 2">
            <a:extLst>
              <a:ext uri="{FF2B5EF4-FFF2-40B4-BE49-F238E27FC236}">
                <a16:creationId xmlns:a16="http://schemas.microsoft.com/office/drawing/2014/main" id="{10B51503-F527-43AB-A03B-8E69906F0D30}"/>
              </a:ext>
            </a:extLst>
          </p:cNvPr>
          <p:cNvSpPr/>
          <p:nvPr/>
        </p:nvSpPr>
        <p:spPr>
          <a:xfrm>
            <a:off x="1701221" y="3066309"/>
            <a:ext cx="1027230" cy="1027230"/>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4" name="Rectangle 3" descr="Target">
            <a:extLst>
              <a:ext uri="{FF2B5EF4-FFF2-40B4-BE49-F238E27FC236}">
                <a16:creationId xmlns:a16="http://schemas.microsoft.com/office/drawing/2014/main" id="{1C265306-DB12-4611-AC3B-1FC18DD4E766}"/>
              </a:ext>
            </a:extLst>
          </p:cNvPr>
          <p:cNvSpPr/>
          <p:nvPr/>
        </p:nvSpPr>
        <p:spPr>
          <a:xfrm>
            <a:off x="1920139" y="3285227"/>
            <a:ext cx="589394" cy="589394"/>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5" name="Freeform: Shape 4">
            <a:extLst>
              <a:ext uri="{FF2B5EF4-FFF2-40B4-BE49-F238E27FC236}">
                <a16:creationId xmlns:a16="http://schemas.microsoft.com/office/drawing/2014/main" id="{CBAA1F5A-1F2A-4920-9E04-1A5C79BB770F}"/>
              </a:ext>
            </a:extLst>
          </p:cNvPr>
          <p:cNvSpPr/>
          <p:nvPr/>
        </p:nvSpPr>
        <p:spPr>
          <a:xfrm>
            <a:off x="1372844" y="4413496"/>
            <a:ext cx="1683984" cy="673593"/>
          </a:xfrm>
          <a:custGeom>
            <a:avLst/>
            <a:gdLst>
              <a:gd name="connsiteX0" fmla="*/ 0 w 1683984"/>
              <a:gd name="connsiteY0" fmla="*/ 0 h 673593"/>
              <a:gd name="connsiteX1" fmla="*/ 1683984 w 1683984"/>
              <a:gd name="connsiteY1" fmla="*/ 0 h 673593"/>
              <a:gd name="connsiteX2" fmla="*/ 1683984 w 1683984"/>
              <a:gd name="connsiteY2" fmla="*/ 673593 h 673593"/>
              <a:gd name="connsiteX3" fmla="*/ 0 w 1683984"/>
              <a:gd name="connsiteY3" fmla="*/ 673593 h 673593"/>
              <a:gd name="connsiteX4" fmla="*/ 0 w 1683984"/>
              <a:gd name="connsiteY4" fmla="*/ 0 h 673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3984" h="673593">
                <a:moveTo>
                  <a:pt x="0" y="0"/>
                </a:moveTo>
                <a:lnTo>
                  <a:pt x="1683984" y="0"/>
                </a:lnTo>
                <a:lnTo>
                  <a:pt x="1683984" y="673593"/>
                </a:lnTo>
                <a:lnTo>
                  <a:pt x="0" y="673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Accurate perceptions of the world;</a:t>
            </a:r>
            <a:endParaRPr lang="en-US" sz="1700" kern="1200"/>
          </a:p>
        </p:txBody>
      </p:sp>
      <p:sp>
        <p:nvSpPr>
          <p:cNvPr id="6" name="Oval 5">
            <a:extLst>
              <a:ext uri="{FF2B5EF4-FFF2-40B4-BE49-F238E27FC236}">
                <a16:creationId xmlns:a16="http://schemas.microsoft.com/office/drawing/2014/main" id="{EFC85838-759D-4A21-B0F8-4FD5C3EBFA23}"/>
              </a:ext>
            </a:extLst>
          </p:cNvPr>
          <p:cNvSpPr/>
          <p:nvPr/>
        </p:nvSpPr>
        <p:spPr>
          <a:xfrm>
            <a:off x="3679903" y="3066309"/>
            <a:ext cx="1027230" cy="1027230"/>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7" name="Rectangle 6" descr="Clapping Hands">
            <a:extLst>
              <a:ext uri="{FF2B5EF4-FFF2-40B4-BE49-F238E27FC236}">
                <a16:creationId xmlns:a16="http://schemas.microsoft.com/office/drawing/2014/main" id="{D15A8D97-8706-4E69-8CCF-FC7C8A2FD493}"/>
              </a:ext>
            </a:extLst>
          </p:cNvPr>
          <p:cNvSpPr/>
          <p:nvPr/>
        </p:nvSpPr>
        <p:spPr>
          <a:xfrm>
            <a:off x="3898821" y="3285227"/>
            <a:ext cx="589394" cy="589394"/>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C181E1BD-A3FE-423A-994A-62472AF98E48}"/>
              </a:ext>
            </a:extLst>
          </p:cNvPr>
          <p:cNvSpPr/>
          <p:nvPr/>
        </p:nvSpPr>
        <p:spPr>
          <a:xfrm>
            <a:off x="3351526" y="4413496"/>
            <a:ext cx="1683984" cy="673593"/>
          </a:xfrm>
          <a:custGeom>
            <a:avLst/>
            <a:gdLst>
              <a:gd name="connsiteX0" fmla="*/ 0 w 1683984"/>
              <a:gd name="connsiteY0" fmla="*/ 0 h 673593"/>
              <a:gd name="connsiteX1" fmla="*/ 1683984 w 1683984"/>
              <a:gd name="connsiteY1" fmla="*/ 0 h 673593"/>
              <a:gd name="connsiteX2" fmla="*/ 1683984 w 1683984"/>
              <a:gd name="connsiteY2" fmla="*/ 673593 h 673593"/>
              <a:gd name="connsiteX3" fmla="*/ 0 w 1683984"/>
              <a:gd name="connsiteY3" fmla="*/ 673593 h 673593"/>
              <a:gd name="connsiteX4" fmla="*/ 0 w 1683984"/>
              <a:gd name="connsiteY4" fmla="*/ 0 h 673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3984" h="673593">
                <a:moveTo>
                  <a:pt x="0" y="0"/>
                </a:moveTo>
                <a:lnTo>
                  <a:pt x="1683984" y="0"/>
                </a:lnTo>
                <a:lnTo>
                  <a:pt x="1683984" y="673593"/>
                </a:lnTo>
                <a:lnTo>
                  <a:pt x="0" y="673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Acceptance of other people;</a:t>
            </a:r>
            <a:endParaRPr lang="en-US" sz="1700" kern="1200"/>
          </a:p>
        </p:txBody>
      </p:sp>
      <p:sp>
        <p:nvSpPr>
          <p:cNvPr id="9" name="Oval 8">
            <a:extLst>
              <a:ext uri="{FF2B5EF4-FFF2-40B4-BE49-F238E27FC236}">
                <a16:creationId xmlns:a16="http://schemas.microsoft.com/office/drawing/2014/main" id="{DE68A31E-C142-4E82-8804-9915CB779BDB}"/>
              </a:ext>
            </a:extLst>
          </p:cNvPr>
          <p:cNvSpPr/>
          <p:nvPr/>
        </p:nvSpPr>
        <p:spPr>
          <a:xfrm>
            <a:off x="5658584" y="3066309"/>
            <a:ext cx="1027230" cy="1027230"/>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0" name="Rectangle 9" descr="Small paint brush">
            <a:extLst>
              <a:ext uri="{FF2B5EF4-FFF2-40B4-BE49-F238E27FC236}">
                <a16:creationId xmlns:a16="http://schemas.microsoft.com/office/drawing/2014/main" id="{15C9F42C-B42E-4D4E-A2AC-309AB02D39D5}"/>
              </a:ext>
            </a:extLst>
          </p:cNvPr>
          <p:cNvSpPr/>
          <p:nvPr/>
        </p:nvSpPr>
        <p:spPr>
          <a:xfrm>
            <a:off x="5877502" y="3285227"/>
            <a:ext cx="589394" cy="589394"/>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E25BA67C-5B40-4BBC-AA3B-E28CB2589A05}"/>
              </a:ext>
            </a:extLst>
          </p:cNvPr>
          <p:cNvSpPr/>
          <p:nvPr/>
        </p:nvSpPr>
        <p:spPr>
          <a:xfrm>
            <a:off x="5330207" y="4413496"/>
            <a:ext cx="1683984" cy="673593"/>
          </a:xfrm>
          <a:custGeom>
            <a:avLst/>
            <a:gdLst>
              <a:gd name="connsiteX0" fmla="*/ 0 w 1683984"/>
              <a:gd name="connsiteY0" fmla="*/ 0 h 673593"/>
              <a:gd name="connsiteX1" fmla="*/ 1683984 w 1683984"/>
              <a:gd name="connsiteY1" fmla="*/ 0 h 673593"/>
              <a:gd name="connsiteX2" fmla="*/ 1683984 w 1683984"/>
              <a:gd name="connsiteY2" fmla="*/ 673593 h 673593"/>
              <a:gd name="connsiteX3" fmla="*/ 0 w 1683984"/>
              <a:gd name="connsiteY3" fmla="*/ 673593 h 673593"/>
              <a:gd name="connsiteX4" fmla="*/ 0 w 1683984"/>
              <a:gd name="connsiteY4" fmla="*/ 0 h 673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3984" h="673593">
                <a:moveTo>
                  <a:pt x="0" y="0"/>
                </a:moveTo>
                <a:lnTo>
                  <a:pt x="1683984" y="0"/>
                </a:lnTo>
                <a:lnTo>
                  <a:pt x="1683984" y="673593"/>
                </a:lnTo>
                <a:lnTo>
                  <a:pt x="0" y="673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Creative;</a:t>
            </a:r>
            <a:endParaRPr lang="en-US" sz="1700" kern="1200"/>
          </a:p>
        </p:txBody>
      </p:sp>
      <p:sp>
        <p:nvSpPr>
          <p:cNvPr id="12" name="Oval 11">
            <a:extLst>
              <a:ext uri="{FF2B5EF4-FFF2-40B4-BE49-F238E27FC236}">
                <a16:creationId xmlns:a16="http://schemas.microsoft.com/office/drawing/2014/main" id="{3EFB36CF-DED7-451F-9F14-C28E3ADD4371}"/>
              </a:ext>
            </a:extLst>
          </p:cNvPr>
          <p:cNvSpPr/>
          <p:nvPr/>
        </p:nvSpPr>
        <p:spPr>
          <a:xfrm>
            <a:off x="7637266" y="3066309"/>
            <a:ext cx="1027230" cy="1027230"/>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3" name="Rectangle 12" descr="Angel Face Outline">
            <a:extLst>
              <a:ext uri="{FF2B5EF4-FFF2-40B4-BE49-F238E27FC236}">
                <a16:creationId xmlns:a16="http://schemas.microsoft.com/office/drawing/2014/main" id="{285ED3BB-BF36-4157-B7D3-DB7B30491ACF}"/>
              </a:ext>
            </a:extLst>
          </p:cNvPr>
          <p:cNvSpPr/>
          <p:nvPr/>
        </p:nvSpPr>
        <p:spPr>
          <a:xfrm>
            <a:off x="7856184" y="3285227"/>
            <a:ext cx="589394" cy="589394"/>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AEC4BBA8-D179-430D-9242-0AD66D1CADA7}"/>
              </a:ext>
            </a:extLst>
          </p:cNvPr>
          <p:cNvSpPr/>
          <p:nvPr/>
        </p:nvSpPr>
        <p:spPr>
          <a:xfrm>
            <a:off x="7308889" y="4413496"/>
            <a:ext cx="1683984" cy="673593"/>
          </a:xfrm>
          <a:custGeom>
            <a:avLst/>
            <a:gdLst>
              <a:gd name="connsiteX0" fmla="*/ 0 w 1683984"/>
              <a:gd name="connsiteY0" fmla="*/ 0 h 673593"/>
              <a:gd name="connsiteX1" fmla="*/ 1683984 w 1683984"/>
              <a:gd name="connsiteY1" fmla="*/ 0 h 673593"/>
              <a:gd name="connsiteX2" fmla="*/ 1683984 w 1683984"/>
              <a:gd name="connsiteY2" fmla="*/ 673593 h 673593"/>
              <a:gd name="connsiteX3" fmla="*/ 0 w 1683984"/>
              <a:gd name="connsiteY3" fmla="*/ 673593 h 673593"/>
              <a:gd name="connsiteX4" fmla="*/ 0 w 1683984"/>
              <a:gd name="connsiteY4" fmla="*/ 0 h 673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3984" h="673593">
                <a:moveTo>
                  <a:pt x="0" y="0"/>
                </a:moveTo>
                <a:lnTo>
                  <a:pt x="1683984" y="0"/>
                </a:lnTo>
                <a:lnTo>
                  <a:pt x="1683984" y="673593"/>
                </a:lnTo>
                <a:lnTo>
                  <a:pt x="0" y="673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Good sense of humour;</a:t>
            </a:r>
            <a:endParaRPr lang="en-US" sz="1700" kern="1200"/>
          </a:p>
        </p:txBody>
      </p:sp>
      <p:sp>
        <p:nvSpPr>
          <p:cNvPr id="15" name="Oval 14">
            <a:extLst>
              <a:ext uri="{FF2B5EF4-FFF2-40B4-BE49-F238E27FC236}">
                <a16:creationId xmlns:a16="http://schemas.microsoft.com/office/drawing/2014/main" id="{DF70ECCC-BF61-496D-8962-D0B0ADC96446}"/>
              </a:ext>
            </a:extLst>
          </p:cNvPr>
          <p:cNvSpPr/>
          <p:nvPr/>
        </p:nvSpPr>
        <p:spPr>
          <a:xfrm>
            <a:off x="9615948" y="3066309"/>
            <a:ext cx="1027230" cy="1027230"/>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6" name="Rectangle 15" descr="Disconnected">
            <a:extLst>
              <a:ext uri="{FF2B5EF4-FFF2-40B4-BE49-F238E27FC236}">
                <a16:creationId xmlns:a16="http://schemas.microsoft.com/office/drawing/2014/main" id="{E33611F1-FF2E-4FD6-B798-840922B5D833}"/>
              </a:ext>
            </a:extLst>
          </p:cNvPr>
          <p:cNvSpPr/>
          <p:nvPr/>
        </p:nvSpPr>
        <p:spPr>
          <a:xfrm>
            <a:off x="9834866" y="3285227"/>
            <a:ext cx="589394" cy="589394"/>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29D09B22-4546-49F9-B374-882B54ED89FB}"/>
              </a:ext>
            </a:extLst>
          </p:cNvPr>
          <p:cNvSpPr/>
          <p:nvPr/>
        </p:nvSpPr>
        <p:spPr>
          <a:xfrm>
            <a:off x="9287571" y="4413496"/>
            <a:ext cx="1683984" cy="673593"/>
          </a:xfrm>
          <a:custGeom>
            <a:avLst/>
            <a:gdLst>
              <a:gd name="connsiteX0" fmla="*/ 0 w 1683984"/>
              <a:gd name="connsiteY0" fmla="*/ 0 h 673593"/>
              <a:gd name="connsiteX1" fmla="*/ 1683984 w 1683984"/>
              <a:gd name="connsiteY1" fmla="*/ 0 h 673593"/>
              <a:gd name="connsiteX2" fmla="*/ 1683984 w 1683984"/>
              <a:gd name="connsiteY2" fmla="*/ 673593 h 673593"/>
              <a:gd name="connsiteX3" fmla="*/ 0 w 1683984"/>
              <a:gd name="connsiteY3" fmla="*/ 673593 h 673593"/>
              <a:gd name="connsiteX4" fmla="*/ 0 w 1683984"/>
              <a:gd name="connsiteY4" fmla="*/ 0 h 673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3984" h="673593">
                <a:moveTo>
                  <a:pt x="0" y="0"/>
                </a:moveTo>
                <a:lnTo>
                  <a:pt x="1683984" y="0"/>
                </a:lnTo>
                <a:lnTo>
                  <a:pt x="1683984" y="673593"/>
                </a:lnTo>
                <a:lnTo>
                  <a:pt x="0" y="673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Can Detach and need privacy.</a:t>
            </a:r>
            <a:endParaRPr lang="en-US" sz="1700" kern="1200"/>
          </a:p>
        </p:txBody>
      </p:sp>
    </p:spTree>
    <p:extLst>
      <p:ext uri="{BB962C8B-B14F-4D97-AF65-F5344CB8AC3E}">
        <p14:creationId xmlns:p14="http://schemas.microsoft.com/office/powerpoint/2010/main" val="2651696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500"/>
                                        <p:tgtEl>
                                          <p:spTgt spid="12"/>
                                        </p:tgtEl>
                                      </p:cBhvr>
                                    </p:animEffect>
                                  </p:childTnLst>
                                </p:cTn>
                              </p:par>
                              <p:par>
                                <p:cTn id="41" presetID="10" presetClass="entr" presetSubtype="0" fill="hold" nodeType="with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fade">
                                      <p:cBhvr>
                                        <p:cTn id="46" dur="500"/>
                                        <p:tgtEl>
                                          <p:spTgt spid="1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fade">
                                      <p:cBhvr>
                                        <p:cTn id="51" dur="500"/>
                                        <p:tgtEl>
                                          <p:spTgt spid="15"/>
                                        </p:tgtEl>
                                      </p:cBhvr>
                                    </p:animEffect>
                                  </p:childTnLst>
                                </p:cTn>
                              </p:par>
                              <p:par>
                                <p:cTn id="52" presetID="10" presetClass="entr" presetSubtype="0" fill="hold" nodeType="with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fade">
                                      <p:cBhvr>
                                        <p:cTn id="54" dur="500"/>
                                        <p:tgtEl>
                                          <p:spTgt spid="16"/>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11" grpId="0"/>
      <p:bldP spid="14" grpId="0"/>
      <p:bldP spid="1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Box 1"/>
          <p:cNvSpPr txBox="1">
            <a:spLocks noChangeArrowheads="1"/>
          </p:cNvSpPr>
          <p:nvPr/>
        </p:nvSpPr>
        <p:spPr bwMode="auto">
          <a:xfrm>
            <a:off x="2351088" y="2133600"/>
            <a:ext cx="7777162" cy="292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4000" b="1" dirty="0"/>
              <a:t>TO WHAT EXTENT DO YOU AGREE WITH THE HUMANISTIC PERSPECTIVE?</a:t>
            </a:r>
          </a:p>
          <a:p>
            <a:pPr algn="ctr" eaLnBrk="1" hangingPunct="1"/>
            <a:endParaRPr lang="en-GB" altLang="en-US" sz="3200" dirty="0"/>
          </a:p>
          <a:p>
            <a:pPr algn="ctr" eaLnBrk="1" hangingPunct="1"/>
            <a:endParaRPr lang="en-US" altLang="en-US" sz="3200" dirty="0">
              <a:solidFill>
                <a:srgbClr val="0070C0"/>
              </a:solidFill>
            </a:endParaRPr>
          </a:p>
        </p:txBody>
      </p:sp>
    </p:spTree>
    <p:extLst>
      <p:ext uri="{BB962C8B-B14F-4D97-AF65-F5344CB8AC3E}">
        <p14:creationId xmlns:p14="http://schemas.microsoft.com/office/powerpoint/2010/main" val="1293369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7650" name="Picture 1"/>
          <p:cNvPicPr>
            <a:picLocks noChangeAspect="1" noChangeArrowheads="1"/>
          </p:cNvPicPr>
          <p:nvPr/>
        </p:nvPicPr>
        <p:blipFill>
          <a:blip r:embed="rId2">
            <a:extLst>
              <a:ext uri="{28A0092B-C50C-407E-A947-70E740481C1C}">
                <a14:useLocalDpi xmlns:a14="http://schemas.microsoft.com/office/drawing/2010/main" val="0"/>
              </a:ext>
            </a:extLst>
          </a:blip>
          <a:srcRect l="21358" r="21248"/>
          <a:stretch>
            <a:fillRect/>
          </a:stretch>
        </p:blipFill>
        <p:spPr bwMode="auto">
          <a:xfrm>
            <a:off x="7620001" y="1347789"/>
            <a:ext cx="3338513" cy="441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2531" name="Rectangle 2"/>
          <p:cNvSpPr>
            <a:spLocks noGrp="1" noChangeArrowheads="1"/>
          </p:cNvSpPr>
          <p:nvPr>
            <p:ph type="title"/>
          </p:nvPr>
        </p:nvSpPr>
        <p:spPr>
          <a:xfrm>
            <a:off x="842338" y="0"/>
            <a:ext cx="10364451" cy="1228725"/>
          </a:xfrm>
        </p:spPr>
        <p:txBody>
          <a:bodyPr vert="horz" lIns="64291" tIns="32146" rIns="64291" bIns="32146" rtlCol="0" anchor="ctr">
            <a:normAutofit/>
          </a:bodyPr>
          <a:lstStyle/>
          <a:p>
            <a:pPr>
              <a:defRPr/>
            </a:pPr>
            <a:r>
              <a:rPr lang="en-GB" dirty="0"/>
              <a:t>TREATMENT…</a:t>
            </a:r>
            <a:endParaRPr dirty="0"/>
          </a:p>
        </p:txBody>
      </p:sp>
      <p:sp>
        <p:nvSpPr>
          <p:cNvPr id="23555" name="Rectangle 3"/>
          <p:cNvSpPr>
            <a:spLocks noGrp="1" noChangeArrowheads="1"/>
          </p:cNvSpPr>
          <p:nvPr>
            <p:ph sz="quarter" idx="13"/>
          </p:nvPr>
        </p:nvSpPr>
        <p:spPr>
          <a:xfrm>
            <a:off x="611750" y="1940145"/>
            <a:ext cx="6534150" cy="4917855"/>
          </a:xfrm>
          <a:prstGeom prst="rect">
            <a:avLst/>
          </a:prstGeom>
        </p:spPr>
        <p:txBody>
          <a:bodyPr lIns="64291" tIns="32146" rIns="64291" bIns="32146">
            <a:normAutofit/>
          </a:bodyPr>
          <a:lstStyle/>
          <a:p>
            <a:pPr marL="592138" algn="just"/>
            <a:r>
              <a:rPr lang="en-US" altLang="en-US" dirty="0"/>
              <a:t>The humanistic approach’s primary application has been to therapeutic treatment.</a:t>
            </a:r>
          </a:p>
          <a:p>
            <a:pPr marL="592138" algn="just"/>
            <a:r>
              <a:rPr lang="en-US" altLang="en-US" dirty="0"/>
              <a:t>Client-centered therapy- whereby the client is encouraged to </a:t>
            </a:r>
            <a:r>
              <a:rPr lang="en-US" altLang="en-US" b="1" dirty="0"/>
              <a:t>develop positive self-regard &amp; overcome mismatch between their perceived self, actual self &amp; ideal self.</a:t>
            </a:r>
          </a:p>
          <a:p>
            <a:pPr marL="592138" algn="just"/>
            <a:r>
              <a:rPr lang="en-US" altLang="en-US" dirty="0"/>
              <a:t>Gestalt therapy- developed by Fritz </a:t>
            </a:r>
            <a:r>
              <a:rPr lang="en-US" altLang="en-US" dirty="0" err="1"/>
              <a:t>Perls</a:t>
            </a:r>
            <a:r>
              <a:rPr lang="en-US" altLang="en-US" dirty="0"/>
              <a:t>, the aim is to help the client become a ‘whole’ (gestalt) person by getting them to accept every aspect of themselves.</a:t>
            </a:r>
          </a:p>
          <a:p>
            <a:pPr marL="592138" algn="just"/>
            <a:r>
              <a:rPr lang="en-US" altLang="en-US" dirty="0"/>
              <a:t>Techniques of gestalt therapy include confrontation, dream analysis, and role playing.</a:t>
            </a:r>
          </a:p>
        </p:txBody>
      </p:sp>
    </p:spTree>
    <p:extLst>
      <p:ext uri="{BB962C8B-B14F-4D97-AF65-F5344CB8AC3E}">
        <p14:creationId xmlns:p14="http://schemas.microsoft.com/office/powerpoint/2010/main" val="1272951669"/>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fade">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fade">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fade">
                                      <p:cBhvr>
                                        <p:cTn id="17" dur="500"/>
                                        <p:tgtEl>
                                          <p:spTgt spid="235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fade">
                                      <p:cBhvr>
                                        <p:cTn id="22" dur="500"/>
                                        <p:tgtEl>
                                          <p:spTgt spid="235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uiExpand="1" build="p" bldLvl="5"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2067" y="-29352"/>
            <a:ext cx="9548281" cy="1895838"/>
          </a:xfrm>
        </p:spPr>
        <p:txBody>
          <a:bodyPr anchor="ctr">
            <a:normAutofit/>
          </a:bodyPr>
          <a:lstStyle/>
          <a:p>
            <a:pPr algn="r"/>
            <a:r>
              <a:rPr lang="en-GB" sz="3600" dirty="0">
                <a:solidFill>
                  <a:schemeClr val="bg2"/>
                </a:solidFill>
              </a:rPr>
              <a:t>Strengths of the Humanistic Approach</a:t>
            </a:r>
          </a:p>
        </p:txBody>
      </p:sp>
      <p:sp>
        <p:nvSpPr>
          <p:cNvPr id="6" name="Block Arc 5">
            <a:extLst>
              <a:ext uri="{FF2B5EF4-FFF2-40B4-BE49-F238E27FC236}">
                <a16:creationId xmlns:a16="http://schemas.microsoft.com/office/drawing/2014/main" id="{525E72E1-2A20-4C6E-96A4-A186568708FF}"/>
              </a:ext>
            </a:extLst>
          </p:cNvPr>
          <p:cNvSpPr/>
          <p:nvPr/>
        </p:nvSpPr>
        <p:spPr>
          <a:xfrm>
            <a:off x="-4672025" y="472734"/>
            <a:ext cx="7293488" cy="7293488"/>
          </a:xfrm>
          <a:prstGeom prst="blockArc">
            <a:avLst>
              <a:gd name="adj1" fmla="val 18900000"/>
              <a:gd name="adj2" fmla="val 2700000"/>
              <a:gd name="adj3" fmla="val 296"/>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grpSp>
        <p:nvGrpSpPr>
          <p:cNvPr id="17" name="Group 16">
            <a:extLst>
              <a:ext uri="{FF2B5EF4-FFF2-40B4-BE49-F238E27FC236}">
                <a16:creationId xmlns:a16="http://schemas.microsoft.com/office/drawing/2014/main" id="{2AD2FEE5-EBC6-494F-A162-F18AFBC54E98}"/>
              </a:ext>
            </a:extLst>
          </p:cNvPr>
          <p:cNvGrpSpPr/>
          <p:nvPr/>
        </p:nvGrpSpPr>
        <p:grpSpPr>
          <a:xfrm>
            <a:off x="1940749" y="1931041"/>
            <a:ext cx="7961917" cy="1042009"/>
            <a:chOff x="3993482" y="960149"/>
            <a:chExt cx="7961917" cy="1042009"/>
          </a:xfrm>
        </p:grpSpPr>
        <p:sp>
          <p:nvSpPr>
            <p:cNvPr id="7" name="Freeform: Shape 6">
              <a:extLst>
                <a:ext uri="{FF2B5EF4-FFF2-40B4-BE49-F238E27FC236}">
                  <a16:creationId xmlns:a16="http://schemas.microsoft.com/office/drawing/2014/main" id="{58259264-04F7-4E4A-8C7F-E5339D0FE78E}"/>
                </a:ext>
              </a:extLst>
            </p:cNvPr>
            <p:cNvSpPr/>
            <p:nvPr/>
          </p:nvSpPr>
          <p:spPr>
            <a:xfrm>
              <a:off x="4514486" y="1064350"/>
              <a:ext cx="7440913" cy="833607"/>
            </a:xfrm>
            <a:custGeom>
              <a:avLst/>
              <a:gdLst>
                <a:gd name="connsiteX0" fmla="*/ 0 w 7440913"/>
                <a:gd name="connsiteY0" fmla="*/ 0 h 833607"/>
                <a:gd name="connsiteX1" fmla="*/ 7440913 w 7440913"/>
                <a:gd name="connsiteY1" fmla="*/ 0 h 833607"/>
                <a:gd name="connsiteX2" fmla="*/ 7440913 w 7440913"/>
                <a:gd name="connsiteY2" fmla="*/ 833607 h 833607"/>
                <a:gd name="connsiteX3" fmla="*/ 0 w 7440913"/>
                <a:gd name="connsiteY3" fmla="*/ 833607 h 833607"/>
                <a:gd name="connsiteX4" fmla="*/ 0 w 7440913"/>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0913" h="833607">
                  <a:moveTo>
                    <a:pt x="0" y="0"/>
                  </a:moveTo>
                  <a:lnTo>
                    <a:pt x="7440913" y="0"/>
                  </a:lnTo>
                  <a:lnTo>
                    <a:pt x="7440913" y="833607"/>
                  </a:lnTo>
                  <a:lnTo>
                    <a:pt x="0" y="833607"/>
                  </a:lnTo>
                  <a:lnTo>
                    <a:pt x="0" y="0"/>
                  </a:lnTo>
                  <a:close/>
                </a:path>
              </a:pathLst>
            </a:custGeom>
            <a:solidFill>
              <a:srgbClr val="00B05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61676"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Emphasises the need to study consciousness and human experience.</a:t>
              </a:r>
            </a:p>
          </p:txBody>
        </p:sp>
        <p:sp>
          <p:nvSpPr>
            <p:cNvPr id="9" name="Oval 8">
              <a:extLst>
                <a:ext uri="{FF2B5EF4-FFF2-40B4-BE49-F238E27FC236}">
                  <a16:creationId xmlns:a16="http://schemas.microsoft.com/office/drawing/2014/main" id="{181ACEEB-96D2-4C1B-812E-2AFB68DE185C}"/>
                </a:ext>
              </a:extLst>
            </p:cNvPr>
            <p:cNvSpPr/>
            <p:nvPr/>
          </p:nvSpPr>
          <p:spPr>
            <a:xfrm>
              <a:off x="3993482" y="960149"/>
              <a:ext cx="1042009" cy="104200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8" name="Group 17">
            <a:extLst>
              <a:ext uri="{FF2B5EF4-FFF2-40B4-BE49-F238E27FC236}">
                <a16:creationId xmlns:a16="http://schemas.microsoft.com/office/drawing/2014/main" id="{BB3CF7A0-96E7-4B49-A3D9-1ECF3CBD62E3}"/>
              </a:ext>
            </a:extLst>
          </p:cNvPr>
          <p:cNvGrpSpPr/>
          <p:nvPr/>
        </p:nvGrpSpPr>
        <p:grpSpPr>
          <a:xfrm>
            <a:off x="2188088" y="3129677"/>
            <a:ext cx="7483991" cy="1042009"/>
            <a:chOff x="4471408" y="2210777"/>
            <a:chExt cx="7483991" cy="1042009"/>
          </a:xfrm>
        </p:grpSpPr>
        <p:sp>
          <p:nvSpPr>
            <p:cNvPr id="11" name="Freeform: Shape 10">
              <a:extLst>
                <a:ext uri="{FF2B5EF4-FFF2-40B4-BE49-F238E27FC236}">
                  <a16:creationId xmlns:a16="http://schemas.microsoft.com/office/drawing/2014/main" id="{974E1F1D-6C8A-475A-B90A-314EA287B77A}"/>
                </a:ext>
              </a:extLst>
            </p:cNvPr>
            <p:cNvSpPr/>
            <p:nvPr/>
          </p:nvSpPr>
          <p:spPr>
            <a:xfrm>
              <a:off x="4992413" y="2314978"/>
              <a:ext cx="6962986" cy="833607"/>
            </a:xfrm>
            <a:custGeom>
              <a:avLst/>
              <a:gdLst>
                <a:gd name="connsiteX0" fmla="*/ 0 w 6962986"/>
                <a:gd name="connsiteY0" fmla="*/ 0 h 833607"/>
                <a:gd name="connsiteX1" fmla="*/ 6962986 w 6962986"/>
                <a:gd name="connsiteY1" fmla="*/ 0 h 833607"/>
                <a:gd name="connsiteX2" fmla="*/ 6962986 w 6962986"/>
                <a:gd name="connsiteY2" fmla="*/ 833607 h 833607"/>
                <a:gd name="connsiteX3" fmla="*/ 0 w 6962986"/>
                <a:gd name="connsiteY3" fmla="*/ 833607 h 833607"/>
                <a:gd name="connsiteX4" fmla="*/ 0 w 6962986"/>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2986" h="833607">
                  <a:moveTo>
                    <a:pt x="0" y="0"/>
                  </a:moveTo>
                  <a:lnTo>
                    <a:pt x="6962986" y="0"/>
                  </a:lnTo>
                  <a:lnTo>
                    <a:pt x="6962986" y="833607"/>
                  </a:lnTo>
                  <a:lnTo>
                    <a:pt x="0" y="833607"/>
                  </a:lnTo>
                  <a:lnTo>
                    <a:pt x="0" y="0"/>
                  </a:lnTo>
                  <a:close/>
                </a:path>
              </a:pathLst>
            </a:custGeom>
            <a:solidFill>
              <a:srgbClr val="00B0F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61676"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Looks to fill the gaps not explained by other approaches.</a:t>
              </a:r>
            </a:p>
          </p:txBody>
        </p:sp>
        <p:sp>
          <p:nvSpPr>
            <p:cNvPr id="12" name="Oval 11">
              <a:extLst>
                <a:ext uri="{FF2B5EF4-FFF2-40B4-BE49-F238E27FC236}">
                  <a16:creationId xmlns:a16="http://schemas.microsoft.com/office/drawing/2014/main" id="{2C6B1F87-BC68-4967-AB7B-0E5A69CFD88E}"/>
                </a:ext>
              </a:extLst>
            </p:cNvPr>
            <p:cNvSpPr/>
            <p:nvPr/>
          </p:nvSpPr>
          <p:spPr>
            <a:xfrm>
              <a:off x="4471408" y="2210777"/>
              <a:ext cx="1042009" cy="104200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9" name="Group 18">
            <a:extLst>
              <a:ext uri="{FF2B5EF4-FFF2-40B4-BE49-F238E27FC236}">
                <a16:creationId xmlns:a16="http://schemas.microsoft.com/office/drawing/2014/main" id="{DEDCD683-7F5A-4AC2-BAC8-948FA4D44773}"/>
              </a:ext>
            </a:extLst>
          </p:cNvPr>
          <p:cNvGrpSpPr/>
          <p:nvPr/>
        </p:nvGrpSpPr>
        <p:grpSpPr>
          <a:xfrm>
            <a:off x="2116525" y="4414003"/>
            <a:ext cx="7483991" cy="1042009"/>
            <a:chOff x="4471408" y="3461405"/>
            <a:chExt cx="7483991" cy="1042009"/>
          </a:xfrm>
        </p:grpSpPr>
        <p:sp>
          <p:nvSpPr>
            <p:cNvPr id="13" name="Freeform: Shape 12">
              <a:extLst>
                <a:ext uri="{FF2B5EF4-FFF2-40B4-BE49-F238E27FC236}">
                  <a16:creationId xmlns:a16="http://schemas.microsoft.com/office/drawing/2014/main" id="{06791957-67AA-408F-A28C-FD98A73C25AC}"/>
                </a:ext>
              </a:extLst>
            </p:cNvPr>
            <p:cNvSpPr/>
            <p:nvPr/>
          </p:nvSpPr>
          <p:spPr>
            <a:xfrm>
              <a:off x="4992413" y="3565606"/>
              <a:ext cx="6962986" cy="833607"/>
            </a:xfrm>
            <a:custGeom>
              <a:avLst/>
              <a:gdLst>
                <a:gd name="connsiteX0" fmla="*/ 0 w 6962986"/>
                <a:gd name="connsiteY0" fmla="*/ 0 h 833607"/>
                <a:gd name="connsiteX1" fmla="*/ 6962986 w 6962986"/>
                <a:gd name="connsiteY1" fmla="*/ 0 h 833607"/>
                <a:gd name="connsiteX2" fmla="*/ 6962986 w 6962986"/>
                <a:gd name="connsiteY2" fmla="*/ 833607 h 833607"/>
                <a:gd name="connsiteX3" fmla="*/ 0 w 6962986"/>
                <a:gd name="connsiteY3" fmla="*/ 833607 h 833607"/>
                <a:gd name="connsiteX4" fmla="*/ 0 w 6962986"/>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2986" h="833607">
                  <a:moveTo>
                    <a:pt x="0" y="0"/>
                  </a:moveTo>
                  <a:lnTo>
                    <a:pt x="6962986" y="0"/>
                  </a:lnTo>
                  <a:lnTo>
                    <a:pt x="6962986" y="833607"/>
                  </a:lnTo>
                  <a:lnTo>
                    <a:pt x="0" y="833607"/>
                  </a:lnTo>
                  <a:lnTo>
                    <a:pt x="0" y="0"/>
                  </a:lnTo>
                  <a:close/>
                </a:path>
              </a:pathLst>
            </a:custGeom>
            <a:solidFill>
              <a:srgbClr val="FFC0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61676"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Emphasises individualism – personality and abnormality are not uniform.</a:t>
              </a:r>
            </a:p>
          </p:txBody>
        </p:sp>
        <p:sp>
          <p:nvSpPr>
            <p:cNvPr id="14" name="Oval 13">
              <a:extLst>
                <a:ext uri="{FF2B5EF4-FFF2-40B4-BE49-F238E27FC236}">
                  <a16:creationId xmlns:a16="http://schemas.microsoft.com/office/drawing/2014/main" id="{6E185FFA-AEF8-45C6-96B0-12E85535C738}"/>
                </a:ext>
              </a:extLst>
            </p:cNvPr>
            <p:cNvSpPr/>
            <p:nvPr/>
          </p:nvSpPr>
          <p:spPr>
            <a:xfrm>
              <a:off x="4471408" y="3461405"/>
              <a:ext cx="1042009" cy="104200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0" name="Group 19">
            <a:extLst>
              <a:ext uri="{FF2B5EF4-FFF2-40B4-BE49-F238E27FC236}">
                <a16:creationId xmlns:a16="http://schemas.microsoft.com/office/drawing/2014/main" id="{FB17E6D8-D49A-4BCB-8130-8AA0A30D5C5A}"/>
              </a:ext>
            </a:extLst>
          </p:cNvPr>
          <p:cNvGrpSpPr/>
          <p:nvPr/>
        </p:nvGrpSpPr>
        <p:grpSpPr>
          <a:xfrm>
            <a:off x="1535232" y="5569107"/>
            <a:ext cx="7961917" cy="1042009"/>
            <a:chOff x="3993482" y="4712034"/>
            <a:chExt cx="7961917" cy="1042009"/>
          </a:xfrm>
        </p:grpSpPr>
        <p:sp>
          <p:nvSpPr>
            <p:cNvPr id="15" name="Freeform: Shape 14">
              <a:extLst>
                <a:ext uri="{FF2B5EF4-FFF2-40B4-BE49-F238E27FC236}">
                  <a16:creationId xmlns:a16="http://schemas.microsoft.com/office/drawing/2014/main" id="{A6D587F8-2C42-4B51-90FA-D825AF305BF5}"/>
                </a:ext>
              </a:extLst>
            </p:cNvPr>
            <p:cNvSpPr/>
            <p:nvPr/>
          </p:nvSpPr>
          <p:spPr>
            <a:xfrm>
              <a:off x="4514486" y="4816235"/>
              <a:ext cx="7440913" cy="833607"/>
            </a:xfrm>
            <a:custGeom>
              <a:avLst/>
              <a:gdLst>
                <a:gd name="connsiteX0" fmla="*/ 0 w 7440913"/>
                <a:gd name="connsiteY0" fmla="*/ 0 h 833607"/>
                <a:gd name="connsiteX1" fmla="*/ 7440913 w 7440913"/>
                <a:gd name="connsiteY1" fmla="*/ 0 h 833607"/>
                <a:gd name="connsiteX2" fmla="*/ 7440913 w 7440913"/>
                <a:gd name="connsiteY2" fmla="*/ 833607 h 833607"/>
                <a:gd name="connsiteX3" fmla="*/ 0 w 7440913"/>
                <a:gd name="connsiteY3" fmla="*/ 833607 h 833607"/>
                <a:gd name="connsiteX4" fmla="*/ 0 w 7440913"/>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0913" h="833607">
                  <a:moveTo>
                    <a:pt x="0" y="0"/>
                  </a:moveTo>
                  <a:lnTo>
                    <a:pt x="7440913" y="0"/>
                  </a:lnTo>
                  <a:lnTo>
                    <a:pt x="7440913" y="833607"/>
                  </a:lnTo>
                  <a:lnTo>
                    <a:pt x="0" y="833607"/>
                  </a:lnTo>
                  <a:lnTo>
                    <a:pt x="0" y="0"/>
                  </a:lnTo>
                  <a:close/>
                </a:path>
              </a:pathLst>
            </a:custGeom>
            <a:solidFill>
              <a:schemeClr val="accent6">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661676"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a:t>Emphasises motivation and self-actualisation.</a:t>
              </a:r>
              <a:endParaRPr lang="en-GB" sz="2600" kern="1200" dirty="0"/>
            </a:p>
          </p:txBody>
        </p:sp>
        <p:sp>
          <p:nvSpPr>
            <p:cNvPr id="16" name="Oval 15">
              <a:extLst>
                <a:ext uri="{FF2B5EF4-FFF2-40B4-BE49-F238E27FC236}">
                  <a16:creationId xmlns:a16="http://schemas.microsoft.com/office/drawing/2014/main" id="{E52135F0-F891-4016-B3C6-0A1CF624438B}"/>
                </a:ext>
              </a:extLst>
            </p:cNvPr>
            <p:cNvSpPr/>
            <p:nvPr/>
          </p:nvSpPr>
          <p:spPr>
            <a:xfrm>
              <a:off x="3993482" y="4712034"/>
              <a:ext cx="1042009" cy="104200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2982228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847100" y="142267"/>
            <a:ext cx="10364451" cy="1596177"/>
          </a:xfrm>
        </p:spPr>
        <p:txBody>
          <a:bodyPr/>
          <a:lstStyle/>
          <a:p>
            <a:pPr>
              <a:defRPr/>
            </a:pPr>
            <a:r>
              <a:rPr lang="en-GB" dirty="0"/>
              <a:t>Criticisms OF THE HUMANISTIC APPROACH</a:t>
            </a:r>
            <a:r>
              <a:rPr lang="en-GB" b="1" dirty="0"/>
              <a:t> </a:t>
            </a:r>
          </a:p>
        </p:txBody>
      </p:sp>
      <p:sp>
        <p:nvSpPr>
          <p:cNvPr id="26626" name="Content Placeholder 2"/>
          <p:cNvSpPr>
            <a:spLocks noGrp="1"/>
          </p:cNvSpPr>
          <p:nvPr>
            <p:ph sz="quarter" idx="13"/>
          </p:nvPr>
        </p:nvSpPr>
        <p:spPr>
          <a:xfrm>
            <a:off x="938254" y="1900362"/>
            <a:ext cx="9096279" cy="4581416"/>
          </a:xfrm>
          <a:prstGeom prst="rect">
            <a:avLst/>
          </a:prstGeom>
        </p:spPr>
        <p:txBody>
          <a:bodyPr>
            <a:normAutofit/>
          </a:bodyPr>
          <a:lstStyle/>
          <a:p>
            <a:pPr marL="292100" indent="-292100">
              <a:lnSpc>
                <a:spcPct val="80000"/>
              </a:lnSpc>
            </a:pPr>
            <a:endParaRPr lang="en-GB" altLang="en-US" sz="2400" dirty="0"/>
          </a:p>
          <a:p>
            <a:pPr marL="292100" indent="-292100" algn="just">
              <a:lnSpc>
                <a:spcPct val="80000"/>
              </a:lnSpc>
            </a:pPr>
            <a:r>
              <a:rPr lang="en-GB" altLang="en-US" dirty="0"/>
              <a:t>The belief in individual free-will goes against the deterministic nature of science.</a:t>
            </a:r>
          </a:p>
          <a:p>
            <a:pPr marL="292100" indent="-292100" algn="just">
              <a:lnSpc>
                <a:spcPct val="80000"/>
              </a:lnSpc>
              <a:buNone/>
            </a:pPr>
            <a:endParaRPr lang="en-GB" altLang="en-US" dirty="0"/>
          </a:p>
          <a:p>
            <a:pPr marL="292100" indent="-292100" algn="just">
              <a:lnSpc>
                <a:spcPct val="80000"/>
              </a:lnSpc>
            </a:pPr>
            <a:r>
              <a:rPr lang="en-GB" altLang="en-US" dirty="0"/>
              <a:t>Focuses too much on individualism and not on theories that can be generalised.</a:t>
            </a:r>
          </a:p>
          <a:p>
            <a:pPr marL="292100" indent="-292100" algn="just">
              <a:lnSpc>
                <a:spcPct val="80000"/>
              </a:lnSpc>
            </a:pPr>
            <a:endParaRPr lang="en-GB" altLang="en-US" dirty="0"/>
          </a:p>
          <a:p>
            <a:pPr marL="292100" indent="-292100" algn="just">
              <a:lnSpc>
                <a:spcPct val="80000"/>
              </a:lnSpc>
            </a:pPr>
            <a:r>
              <a:rPr lang="en-GB" altLang="en-US" dirty="0"/>
              <a:t>Humanistic psychology reads more like a philosophical guide on how to live a fulfilling life rather than a scientific explanation of people.</a:t>
            </a:r>
            <a:br>
              <a:rPr lang="en-GB" altLang="en-US" dirty="0"/>
            </a:br>
            <a:endParaRPr lang="en-GB" altLang="en-US" dirty="0"/>
          </a:p>
          <a:p>
            <a:pPr marL="292100" indent="-292100" algn="just">
              <a:lnSpc>
                <a:spcPct val="80000"/>
              </a:lnSpc>
            </a:pPr>
            <a:r>
              <a:rPr lang="en-GB" altLang="en-US" dirty="0"/>
              <a:t>Things like consciousness and emotion are among the most difficult aspects of Psychology to study – due to their subjective nature.</a:t>
            </a:r>
          </a:p>
        </p:txBody>
      </p:sp>
    </p:spTree>
    <p:extLst>
      <p:ext uri="{BB962C8B-B14F-4D97-AF65-F5344CB8AC3E}">
        <p14:creationId xmlns:p14="http://schemas.microsoft.com/office/powerpoint/2010/main" val="2946251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626">
                                            <p:txEl>
                                              <p:pRg st="1" end="1"/>
                                            </p:txEl>
                                          </p:spTgt>
                                        </p:tgtEl>
                                        <p:attrNameLst>
                                          <p:attrName>style.visibility</p:attrName>
                                        </p:attrNameLst>
                                      </p:cBhvr>
                                      <p:to>
                                        <p:strVal val="visible"/>
                                      </p:to>
                                    </p:set>
                                    <p:animEffect transition="in" filter="fade">
                                      <p:cBhvr>
                                        <p:cTn id="7" dur="500"/>
                                        <p:tgtEl>
                                          <p:spTgt spid="2662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626">
                                            <p:txEl>
                                              <p:pRg st="3" end="3"/>
                                            </p:txEl>
                                          </p:spTgt>
                                        </p:tgtEl>
                                        <p:attrNameLst>
                                          <p:attrName>style.visibility</p:attrName>
                                        </p:attrNameLst>
                                      </p:cBhvr>
                                      <p:to>
                                        <p:strVal val="visible"/>
                                      </p:to>
                                    </p:set>
                                    <p:animEffect transition="in" filter="fade">
                                      <p:cBhvr>
                                        <p:cTn id="12" dur="500"/>
                                        <p:tgtEl>
                                          <p:spTgt spid="26626">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626">
                                            <p:txEl>
                                              <p:pRg st="5" end="5"/>
                                            </p:txEl>
                                          </p:spTgt>
                                        </p:tgtEl>
                                        <p:attrNameLst>
                                          <p:attrName>style.visibility</p:attrName>
                                        </p:attrNameLst>
                                      </p:cBhvr>
                                      <p:to>
                                        <p:strVal val="visible"/>
                                      </p:to>
                                    </p:set>
                                    <p:animEffect transition="in" filter="fade">
                                      <p:cBhvr>
                                        <p:cTn id="17" dur="500"/>
                                        <p:tgtEl>
                                          <p:spTgt spid="26626">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6626">
                                            <p:txEl>
                                              <p:pRg st="6" end="6"/>
                                            </p:txEl>
                                          </p:spTgt>
                                        </p:tgtEl>
                                        <p:attrNameLst>
                                          <p:attrName>style.visibility</p:attrName>
                                        </p:attrNameLst>
                                      </p:cBhvr>
                                      <p:to>
                                        <p:strVal val="visible"/>
                                      </p:to>
                                    </p:set>
                                    <p:animEffect transition="in" filter="fade">
                                      <p:cBhvr>
                                        <p:cTn id="22" dur="500"/>
                                        <p:tgtEl>
                                          <p:spTgt spid="2662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C47-D0FC-4FE5-A07E-B9F4C86151E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BB03471-A987-4494-BCC1-0FB0F60A6EEA}"/>
              </a:ext>
            </a:extLst>
          </p:cNvPr>
          <p:cNvSpPr>
            <a:spLocks noGrp="1"/>
          </p:cNvSpPr>
          <p:nvPr>
            <p:ph idx="1"/>
          </p:nvPr>
        </p:nvSpPr>
        <p:spPr>
          <a:xfrm>
            <a:off x="527436" y="2162753"/>
            <a:ext cx="10668000" cy="4035839"/>
          </a:xfrm>
        </p:spPr>
        <p:txBody>
          <a:bodyPr>
            <a:normAutofit fontScale="85000" lnSpcReduction="20000"/>
          </a:bodyPr>
          <a:lstStyle/>
          <a:p>
            <a:pPr algn="just"/>
            <a:r>
              <a:rPr lang="en-GB" altLang="en-US" dirty="0"/>
              <a:t>Carlson, N, R., </a:t>
            </a:r>
            <a:r>
              <a:rPr lang="en-GB" altLang="en-US" dirty="0" err="1"/>
              <a:t>Buskist</a:t>
            </a:r>
            <a:r>
              <a:rPr lang="en-GB" altLang="en-US" dirty="0"/>
              <a:t>, W., (2013),</a:t>
            </a:r>
            <a:r>
              <a:rPr lang="en-GB" altLang="en-US" i="1" dirty="0"/>
              <a:t> Psychology </a:t>
            </a:r>
            <a:r>
              <a:rPr lang="en-GB" altLang="en-US" dirty="0"/>
              <a:t>: UEL, Pearson Education UK, ProQuest </a:t>
            </a:r>
            <a:r>
              <a:rPr lang="en-GB" altLang="en-US" dirty="0" err="1"/>
              <a:t>Ebook</a:t>
            </a:r>
            <a:r>
              <a:rPr lang="en-GB" altLang="en-US" dirty="0"/>
              <a:t> Central,</a:t>
            </a:r>
            <a:endParaRPr lang="en-GB" dirty="0"/>
          </a:p>
          <a:p>
            <a:pPr algn="just"/>
            <a:r>
              <a:rPr lang="en-GB" dirty="0" err="1"/>
              <a:t>Chapmancoaching</a:t>
            </a:r>
            <a:r>
              <a:rPr lang="en-GB" dirty="0"/>
              <a:t>, (2018), </a:t>
            </a:r>
            <a:r>
              <a:rPr lang="en-GB" i="1" dirty="0"/>
              <a:t>Self Concept Part #3 – What you can do!, </a:t>
            </a:r>
            <a:r>
              <a:rPr lang="en-GB" dirty="0"/>
              <a:t>[video] Available: </a:t>
            </a:r>
            <a:r>
              <a:rPr lang="en-GB" dirty="0">
                <a:hlinkClick r:id="rId2"/>
              </a:rPr>
              <a:t>https://www.youtube.com/watch?v=ydPf2WwZQFU</a:t>
            </a:r>
            <a:r>
              <a:rPr lang="en-GB" dirty="0"/>
              <a:t>, [Accessed 12/06/2020] </a:t>
            </a:r>
          </a:p>
          <a:p>
            <a:pPr algn="just"/>
            <a:r>
              <a:rPr lang="en-GB" dirty="0" err="1"/>
              <a:t>Chapmancoaching</a:t>
            </a:r>
            <a:r>
              <a:rPr lang="en-GB" dirty="0"/>
              <a:t>, (2018), </a:t>
            </a:r>
            <a:r>
              <a:rPr lang="en-GB" i="1" dirty="0"/>
              <a:t>Self Concept Part #1 – Carl Roger’s Theory on Self Esteem, </a:t>
            </a:r>
            <a:r>
              <a:rPr lang="en-GB" dirty="0"/>
              <a:t>[video] Available: </a:t>
            </a:r>
            <a:r>
              <a:rPr lang="en-GB" dirty="0">
                <a:hlinkClick r:id="rId3"/>
              </a:rPr>
              <a:t>https://www.youtube.com/watch?v=gVlxu7PwvZU</a:t>
            </a:r>
            <a:r>
              <a:rPr lang="en-GB" dirty="0"/>
              <a:t>, [Accessed 12/06/2020] </a:t>
            </a:r>
          </a:p>
          <a:p>
            <a:pPr algn="just"/>
            <a:r>
              <a:rPr lang="en-GB" dirty="0" err="1"/>
              <a:t>Chapmancoaching</a:t>
            </a:r>
            <a:r>
              <a:rPr lang="en-GB" dirty="0"/>
              <a:t>, (2018), </a:t>
            </a:r>
            <a:r>
              <a:rPr lang="en-GB" i="1" dirty="0"/>
              <a:t>Self Concept Part #2 – Conditions of worth, </a:t>
            </a:r>
            <a:r>
              <a:rPr lang="en-GB" dirty="0"/>
              <a:t>[video] Available: </a:t>
            </a:r>
            <a:r>
              <a:rPr lang="en-GB" dirty="0">
                <a:hlinkClick r:id="rId4"/>
              </a:rPr>
              <a:t>https://www.youtube.com/watch?v=5aNYVW2g1Nw</a:t>
            </a:r>
            <a:r>
              <a:rPr lang="en-GB" dirty="0"/>
              <a:t>, [Accessed 12/06/2020] </a:t>
            </a:r>
          </a:p>
          <a:p>
            <a:pPr algn="just"/>
            <a:r>
              <a:rPr lang="en-GB" dirty="0"/>
              <a:t>Fernald, D., (2008), </a:t>
            </a:r>
            <a:r>
              <a:rPr lang="en-GB" i="1" dirty="0"/>
              <a:t>Psychology – Six Perspectives, </a:t>
            </a:r>
            <a:r>
              <a:rPr lang="en-GB" dirty="0"/>
              <a:t>London, Sage Publications. </a:t>
            </a:r>
          </a:p>
          <a:p>
            <a:pPr algn="just"/>
            <a:r>
              <a:rPr lang="en-GB" altLang="en-US" dirty="0"/>
              <a:t>Gross, R, D., (2015), </a:t>
            </a:r>
            <a:r>
              <a:rPr lang="en-GB" altLang="en-US" i="1" dirty="0"/>
              <a:t>Psychology: The Science of Mind and Behaviour, </a:t>
            </a:r>
            <a:r>
              <a:rPr lang="en-GB" altLang="en-US" dirty="0"/>
              <a:t>7th Edition, Hodder Education Group, EBSCO Publishing : eBook Collection (EBSCOhost)</a:t>
            </a:r>
            <a:endParaRPr lang="en-GB" dirty="0"/>
          </a:p>
          <a:p>
            <a:pPr algn="just"/>
            <a:r>
              <a:rPr lang="en-GB" dirty="0"/>
              <a:t>Hill, A.,(2017), </a:t>
            </a:r>
            <a:r>
              <a:rPr lang="en-GB" i="1" dirty="0"/>
              <a:t>Carl Rogers Counsels An Individual On Anger, </a:t>
            </a:r>
            <a:r>
              <a:rPr lang="en-GB" dirty="0"/>
              <a:t>[video] Available: </a:t>
            </a:r>
            <a:r>
              <a:rPr lang="en-GB" dirty="0">
                <a:hlinkClick r:id="rId5"/>
              </a:rPr>
              <a:t>https://www.youtube.com/watch?v=uRCD3anKsa0</a:t>
            </a:r>
            <a:r>
              <a:rPr lang="en-GB" dirty="0"/>
              <a:t>, [Accessed 12/06/2020]</a:t>
            </a:r>
          </a:p>
          <a:p>
            <a:pPr algn="just"/>
            <a:r>
              <a:rPr lang="en-GB" dirty="0"/>
              <a:t>Rogers, C., (1951), </a:t>
            </a:r>
            <a:r>
              <a:rPr lang="en-GB" i="1" dirty="0"/>
              <a:t>Client Centred Therapy, </a:t>
            </a:r>
            <a:r>
              <a:rPr lang="en-GB" dirty="0"/>
              <a:t>Kindle Edition. </a:t>
            </a:r>
          </a:p>
          <a:p>
            <a:endParaRPr lang="en-GB" dirty="0"/>
          </a:p>
          <a:p>
            <a:endParaRPr lang="en-GB" dirty="0"/>
          </a:p>
          <a:p>
            <a:endParaRPr lang="en-GB" dirty="0"/>
          </a:p>
        </p:txBody>
      </p:sp>
    </p:spTree>
    <p:extLst>
      <p:ext uri="{BB962C8B-B14F-4D97-AF65-F5344CB8AC3E}">
        <p14:creationId xmlns:p14="http://schemas.microsoft.com/office/powerpoint/2010/main" val="308031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135</TotalTime>
  <Words>1220</Words>
  <Application>Microsoft Office PowerPoint</Application>
  <PresentationFormat>Widescreen</PresentationFormat>
  <Paragraphs>125</Paragraphs>
  <Slides>22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Corbel</vt:lpstr>
      <vt:lpstr>Franklin Gothic Book</vt:lpstr>
      <vt:lpstr>Wingdings</vt:lpstr>
      <vt:lpstr>Banded</vt:lpstr>
      <vt:lpstr>The Humanistic Approach</vt:lpstr>
      <vt:lpstr>Origins &amp; History</vt:lpstr>
      <vt:lpstr>Humanistic Approach</vt:lpstr>
      <vt:lpstr>Humanistic Approach</vt:lpstr>
      <vt:lpstr>Carl Rogers (1902-1987)</vt:lpstr>
      <vt:lpstr>Carl Rogers believed that…</vt:lpstr>
      <vt:lpstr>A sense of wellbeing</vt:lpstr>
      <vt:lpstr>Ideal self versus real self</vt:lpstr>
      <vt:lpstr>Activity – 25 minutes   Watch the videos – take notes and be ready to discuss. </vt:lpstr>
      <vt:lpstr> How did Carl Roger’s define a fully functioning person?</vt:lpstr>
      <vt:lpstr>TREATMENT…</vt:lpstr>
      <vt:lpstr>Abraham Maslow (1908-1970)</vt:lpstr>
      <vt:lpstr>QUESTION......</vt:lpstr>
      <vt:lpstr>Prioritise…..</vt:lpstr>
      <vt:lpstr>Maslow’s hierarchy of needs</vt:lpstr>
      <vt:lpstr>MASLOW…</vt:lpstr>
      <vt:lpstr>Key characteristics of people who self-actualise (Maslow 1970)</vt:lpstr>
      <vt:lpstr>PowerPoint Presentation</vt:lpstr>
      <vt:lpstr>TREATMENT…</vt:lpstr>
      <vt:lpstr>Strengths of the Humanistic Approach</vt:lpstr>
      <vt:lpstr>Criticisms OF THE HUMANISTIC APPROACH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Humanistic Approach</dc:title>
  <dc:creator>Rebecca Stewart</dc:creator>
  <cp:lastModifiedBy>Rebecca Stewart</cp:lastModifiedBy>
  <cp:revision>18</cp:revision>
  <dcterms:created xsi:type="dcterms:W3CDTF">2020-06-15T21:09:57Z</dcterms:created>
  <dcterms:modified xsi:type="dcterms:W3CDTF">2022-12-23T09:58:25Z</dcterms:modified>
</cp:coreProperties>
</file>