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4630400" cy="8229600"/>
  <p:notesSz cx="8229600" cy="14630400"/>
  <p:embeddedFontLst>
    <p:embeddedFont>
      <p:font typeface="Microsoft JhengHei" panose="020B0604030504040204" pitchFamily="34" charset="-120"/>
      <p:regular r:id="rId21"/>
      <p:bold r:id="rId22"/>
    </p:embeddedFont>
    <p:embeddedFont>
      <p:font typeface="Microsoft YaHei" panose="020B0503020204020204" pitchFamily="34" charset="-122"/>
      <p:regular r:id="rId23"/>
      <p:bold r:id="rId24"/>
    </p:embeddedFont>
    <p:embeddedFont>
      <p:font typeface="Microsoft YaHei Light" panose="020B0502040204020203" pitchFamily="34" charset="-122"/>
      <p:regular r:id="rId25"/>
    </p:embeddedFont>
    <p:embeddedFont>
      <p:font typeface="Microsoft YaHei UI" panose="020B0503020204020204" pitchFamily="34" charset="-122"/>
      <p:regular r:id="rId26"/>
      <p:bold r:id="rId27"/>
    </p:embeddedFont>
    <p:embeddedFont>
      <p:font typeface="Microsoft YaHei UI Light" panose="020B0502040204020203" pitchFamily="34" charset="-122"/>
      <p:regular r:id="rId28"/>
    </p:embeddedFont>
    <p:embeddedFont>
      <p:font typeface="Montserrat" panose="00000500000000000000" pitchFamily="2" charset="0"/>
      <p:regular r:id="rId2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75" d="100"/>
          <a:sy n="75" d="100"/>
        </p:scale>
        <p:origin x="370" y="-25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font" Target="fonts/font1.fntdata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5.fntdata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29" Type="http://schemas.openxmlformats.org/officeDocument/2006/relationships/font" Target="fonts/font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font" Target="fonts/font8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font" Target="fonts/font7.fntdata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trick Kawala" userId="a77dbb10-3448-4a46-a64d-1ebab2c61381" providerId="ADAL" clId="{47E812E1-38BF-4995-BA1E-E79DAA088203}"/>
    <pc:docChg chg="undo custSel modSld">
      <pc:chgData name="Patrick Kawala" userId="a77dbb10-3448-4a46-a64d-1ebab2c61381" providerId="ADAL" clId="{47E812E1-38BF-4995-BA1E-E79DAA088203}" dt="2026-03-11T14:04:08.780" v="90" actId="2711"/>
      <pc:docMkLst>
        <pc:docMk/>
      </pc:docMkLst>
      <pc:sldChg chg="modSp mod">
        <pc:chgData name="Patrick Kawala" userId="a77dbb10-3448-4a46-a64d-1ebab2c61381" providerId="ADAL" clId="{47E812E1-38BF-4995-BA1E-E79DAA088203}" dt="2026-03-11T14:04:08.780" v="90" actId="2711"/>
        <pc:sldMkLst>
          <pc:docMk/>
          <pc:sldMk cId="0" sldId="256"/>
        </pc:sldMkLst>
        <pc:spChg chg="mod">
          <ac:chgData name="Patrick Kawala" userId="a77dbb10-3448-4a46-a64d-1ebab2c61381" providerId="ADAL" clId="{47E812E1-38BF-4995-BA1E-E79DAA088203}" dt="2026-03-11T14:03:00.284" v="86" actId="14100"/>
          <ac:spMkLst>
            <pc:docMk/>
            <pc:sldMk cId="0" sldId="256"/>
            <ac:spMk id="3" creationId="{00000000-0000-0000-0000-000000000000}"/>
          </ac:spMkLst>
        </pc:spChg>
        <pc:spChg chg="mod">
          <ac:chgData name="Patrick Kawala" userId="a77dbb10-3448-4a46-a64d-1ebab2c61381" providerId="ADAL" clId="{47E812E1-38BF-4995-BA1E-E79DAA088203}" dt="2026-03-11T14:04:08.780" v="90" actId="2711"/>
          <ac:spMkLst>
            <pc:docMk/>
            <pc:sldMk cId="0" sldId="256"/>
            <ac:spMk id="4" creationId="{00000000-0000-0000-0000-000000000000}"/>
          </ac:spMkLst>
        </pc:spChg>
      </pc:sldChg>
      <pc:sldChg chg="modSp mod">
        <pc:chgData name="Patrick Kawala" userId="a77dbb10-3448-4a46-a64d-1ebab2c61381" providerId="ADAL" clId="{47E812E1-38BF-4995-BA1E-E79DAA088203}" dt="2026-03-11T13:40:55.825" v="47" actId="2711"/>
        <pc:sldMkLst>
          <pc:docMk/>
          <pc:sldMk cId="0" sldId="260"/>
        </pc:sldMkLst>
        <pc:spChg chg="mod">
          <ac:chgData name="Patrick Kawala" userId="a77dbb10-3448-4a46-a64d-1ebab2c61381" providerId="ADAL" clId="{47E812E1-38BF-4995-BA1E-E79DAA088203}" dt="2026-03-11T13:40:55.825" v="47" actId="2711"/>
          <ac:spMkLst>
            <pc:docMk/>
            <pc:sldMk cId="0" sldId="260"/>
            <ac:spMk id="5" creationId="{00000000-0000-0000-0000-000000000000}"/>
          </ac:spMkLst>
        </pc:spChg>
      </pc:sldChg>
      <pc:sldChg chg="modSp mod">
        <pc:chgData name="Patrick Kawala" userId="a77dbb10-3448-4a46-a64d-1ebab2c61381" providerId="ADAL" clId="{47E812E1-38BF-4995-BA1E-E79DAA088203}" dt="2026-03-11T14:00:34.511" v="81" actId="2711"/>
        <pc:sldMkLst>
          <pc:docMk/>
          <pc:sldMk cId="0" sldId="261"/>
        </pc:sldMkLst>
        <pc:spChg chg="mod">
          <ac:chgData name="Patrick Kawala" userId="a77dbb10-3448-4a46-a64d-1ebab2c61381" providerId="ADAL" clId="{47E812E1-38BF-4995-BA1E-E79DAA088203}" dt="2026-03-11T14:00:34.511" v="81" actId="2711"/>
          <ac:spMkLst>
            <pc:docMk/>
            <pc:sldMk cId="0" sldId="261"/>
            <ac:spMk id="5" creationId="{00000000-0000-0000-0000-000000000000}"/>
          </ac:spMkLst>
        </pc:spChg>
        <pc:spChg chg="mod">
          <ac:chgData name="Patrick Kawala" userId="a77dbb10-3448-4a46-a64d-1ebab2c61381" providerId="ADAL" clId="{47E812E1-38BF-4995-BA1E-E79DAA088203}" dt="2026-03-11T14:00:19.249" v="80" actId="2711"/>
          <ac:spMkLst>
            <pc:docMk/>
            <pc:sldMk cId="0" sldId="261"/>
            <ac:spMk id="8" creationId="{00000000-0000-0000-0000-000000000000}"/>
          </ac:spMkLst>
        </pc:spChg>
        <pc:spChg chg="mod">
          <ac:chgData name="Patrick Kawala" userId="a77dbb10-3448-4a46-a64d-1ebab2c61381" providerId="ADAL" clId="{47E812E1-38BF-4995-BA1E-E79DAA088203}" dt="2026-03-11T13:59:55.555" v="79" actId="20577"/>
          <ac:spMkLst>
            <pc:docMk/>
            <pc:sldMk cId="0" sldId="261"/>
            <ac:spMk id="11" creationId="{00000000-0000-0000-0000-000000000000}"/>
          </ac:spMkLst>
        </pc:spChg>
      </pc:sldChg>
      <pc:sldChg chg="modSp mod">
        <pc:chgData name="Patrick Kawala" userId="a77dbb10-3448-4a46-a64d-1ebab2c61381" providerId="ADAL" clId="{47E812E1-38BF-4995-BA1E-E79DAA088203}" dt="2026-03-11T13:40:16.541" v="46" actId="2711"/>
        <pc:sldMkLst>
          <pc:docMk/>
          <pc:sldMk cId="0" sldId="262"/>
        </pc:sldMkLst>
        <pc:spChg chg="mod">
          <ac:chgData name="Patrick Kawala" userId="a77dbb10-3448-4a46-a64d-1ebab2c61381" providerId="ADAL" clId="{47E812E1-38BF-4995-BA1E-E79DAA088203}" dt="2026-03-11T13:39:22.931" v="43" actId="2711"/>
          <ac:spMkLst>
            <pc:docMk/>
            <pc:sldMk cId="0" sldId="262"/>
            <ac:spMk id="5" creationId="{00000000-0000-0000-0000-000000000000}"/>
          </ac:spMkLst>
        </pc:spChg>
        <pc:spChg chg="mod">
          <ac:chgData name="Patrick Kawala" userId="a77dbb10-3448-4a46-a64d-1ebab2c61381" providerId="ADAL" clId="{47E812E1-38BF-4995-BA1E-E79DAA088203}" dt="2026-03-11T13:40:16.541" v="46" actId="2711"/>
          <ac:spMkLst>
            <pc:docMk/>
            <pc:sldMk cId="0" sldId="262"/>
            <ac:spMk id="6" creationId="{00000000-0000-0000-0000-000000000000}"/>
          </ac:spMkLst>
        </pc:spChg>
      </pc:sldChg>
      <pc:sldChg chg="modSp mod">
        <pc:chgData name="Patrick Kawala" userId="a77dbb10-3448-4a46-a64d-1ebab2c61381" providerId="ADAL" clId="{47E812E1-38BF-4995-BA1E-E79DAA088203}" dt="2026-03-11T13:41:25.092" v="48" actId="2711"/>
        <pc:sldMkLst>
          <pc:docMk/>
          <pc:sldMk cId="0" sldId="264"/>
        </pc:sldMkLst>
        <pc:spChg chg="mod">
          <ac:chgData name="Patrick Kawala" userId="a77dbb10-3448-4a46-a64d-1ebab2c61381" providerId="ADAL" clId="{47E812E1-38BF-4995-BA1E-E79DAA088203}" dt="2026-03-11T13:41:25.092" v="48" actId="2711"/>
          <ac:spMkLst>
            <pc:docMk/>
            <pc:sldMk cId="0" sldId="264"/>
            <ac:spMk id="15" creationId="{00000000-0000-0000-0000-000000000000}"/>
          </ac:spMkLst>
        </pc:spChg>
      </pc:sldChg>
      <pc:sldChg chg="modSp mod">
        <pc:chgData name="Patrick Kawala" userId="a77dbb10-3448-4a46-a64d-1ebab2c61381" providerId="ADAL" clId="{47E812E1-38BF-4995-BA1E-E79DAA088203}" dt="2026-03-11T13:58:40.596" v="76" actId="2711"/>
        <pc:sldMkLst>
          <pc:docMk/>
          <pc:sldMk cId="0" sldId="265"/>
        </pc:sldMkLst>
        <pc:spChg chg="mod">
          <ac:chgData name="Patrick Kawala" userId="a77dbb10-3448-4a46-a64d-1ebab2c61381" providerId="ADAL" clId="{47E812E1-38BF-4995-BA1E-E79DAA088203}" dt="2026-03-11T13:58:40.596" v="76" actId="2711"/>
          <ac:spMkLst>
            <pc:docMk/>
            <pc:sldMk cId="0" sldId="265"/>
            <ac:spMk id="6" creationId="{00000000-0000-0000-0000-000000000000}"/>
          </ac:spMkLst>
        </pc:spChg>
      </pc:sldChg>
      <pc:sldChg chg="modSp mod">
        <pc:chgData name="Patrick Kawala" userId="a77dbb10-3448-4a46-a64d-1ebab2c61381" providerId="ADAL" clId="{47E812E1-38BF-4995-BA1E-E79DAA088203}" dt="2026-03-11T13:42:14.978" v="51" actId="2711"/>
        <pc:sldMkLst>
          <pc:docMk/>
          <pc:sldMk cId="0" sldId="266"/>
        </pc:sldMkLst>
        <pc:spChg chg="mod">
          <ac:chgData name="Patrick Kawala" userId="a77dbb10-3448-4a46-a64d-1ebab2c61381" providerId="ADAL" clId="{47E812E1-38BF-4995-BA1E-E79DAA088203}" dt="2026-03-11T13:42:14.978" v="51" actId="2711"/>
          <ac:spMkLst>
            <pc:docMk/>
            <pc:sldMk cId="0" sldId="266"/>
            <ac:spMk id="6" creationId="{00000000-0000-0000-0000-000000000000}"/>
          </ac:spMkLst>
        </pc:spChg>
      </pc:sldChg>
      <pc:sldChg chg="modSp mod">
        <pc:chgData name="Patrick Kawala" userId="a77dbb10-3448-4a46-a64d-1ebab2c61381" providerId="ADAL" clId="{47E812E1-38BF-4995-BA1E-E79DAA088203}" dt="2026-03-11T13:58:04.963" v="75" actId="2711"/>
        <pc:sldMkLst>
          <pc:docMk/>
          <pc:sldMk cId="0" sldId="267"/>
        </pc:sldMkLst>
        <pc:spChg chg="mod">
          <ac:chgData name="Patrick Kawala" userId="a77dbb10-3448-4a46-a64d-1ebab2c61381" providerId="ADAL" clId="{47E812E1-38BF-4995-BA1E-E79DAA088203}" dt="2026-03-11T13:58:04.963" v="75" actId="2711"/>
          <ac:spMkLst>
            <pc:docMk/>
            <pc:sldMk cId="0" sldId="267"/>
            <ac:spMk id="4" creationId="{00000000-0000-0000-0000-000000000000}"/>
          </ac:spMkLst>
        </pc:spChg>
        <pc:spChg chg="mod">
          <ac:chgData name="Patrick Kawala" userId="a77dbb10-3448-4a46-a64d-1ebab2c61381" providerId="ADAL" clId="{47E812E1-38BF-4995-BA1E-E79DAA088203}" dt="2026-03-11T13:42:44.018" v="53" actId="2711"/>
          <ac:spMkLst>
            <pc:docMk/>
            <pc:sldMk cId="0" sldId="267"/>
            <ac:spMk id="5" creationId="{00000000-0000-0000-0000-000000000000}"/>
          </ac:spMkLst>
        </pc:spChg>
      </pc:sldChg>
      <pc:sldChg chg="modSp mod">
        <pc:chgData name="Patrick Kawala" userId="a77dbb10-3448-4a46-a64d-1ebab2c61381" providerId="ADAL" clId="{47E812E1-38BF-4995-BA1E-E79DAA088203}" dt="2026-03-11T13:57:26.473" v="74" actId="255"/>
        <pc:sldMkLst>
          <pc:docMk/>
          <pc:sldMk cId="0" sldId="268"/>
        </pc:sldMkLst>
        <pc:spChg chg="mod">
          <ac:chgData name="Patrick Kawala" userId="a77dbb10-3448-4a46-a64d-1ebab2c61381" providerId="ADAL" clId="{47E812E1-38BF-4995-BA1E-E79DAA088203}" dt="2026-03-11T13:57:26.473" v="74" actId="255"/>
          <ac:spMkLst>
            <pc:docMk/>
            <pc:sldMk cId="0" sldId="268"/>
            <ac:spMk id="4" creationId="{00000000-0000-0000-0000-000000000000}"/>
          </ac:spMkLst>
        </pc:spChg>
      </pc:sldChg>
      <pc:sldChg chg="modSp mod">
        <pc:chgData name="Patrick Kawala" userId="a77dbb10-3448-4a46-a64d-1ebab2c61381" providerId="ADAL" clId="{47E812E1-38BF-4995-BA1E-E79DAA088203}" dt="2026-03-11T13:45:27.338" v="62" actId="14100"/>
        <pc:sldMkLst>
          <pc:docMk/>
          <pc:sldMk cId="0" sldId="269"/>
        </pc:sldMkLst>
        <pc:spChg chg="mod">
          <ac:chgData name="Patrick Kawala" userId="a77dbb10-3448-4a46-a64d-1ebab2c61381" providerId="ADAL" clId="{47E812E1-38BF-4995-BA1E-E79DAA088203}" dt="2026-03-11T13:45:03.012" v="60" actId="14100"/>
          <ac:spMkLst>
            <pc:docMk/>
            <pc:sldMk cId="0" sldId="269"/>
            <ac:spMk id="6" creationId="{00000000-0000-0000-0000-000000000000}"/>
          </ac:spMkLst>
        </pc:spChg>
        <pc:spChg chg="mod">
          <ac:chgData name="Patrick Kawala" userId="a77dbb10-3448-4a46-a64d-1ebab2c61381" providerId="ADAL" clId="{47E812E1-38BF-4995-BA1E-E79DAA088203}" dt="2026-03-11T13:44:44.507" v="58" actId="14100"/>
          <ac:spMkLst>
            <pc:docMk/>
            <pc:sldMk cId="0" sldId="269"/>
            <ac:spMk id="9" creationId="{00000000-0000-0000-0000-000000000000}"/>
          </ac:spMkLst>
        </pc:spChg>
        <pc:spChg chg="mod">
          <ac:chgData name="Patrick Kawala" userId="a77dbb10-3448-4a46-a64d-1ebab2c61381" providerId="ADAL" clId="{47E812E1-38BF-4995-BA1E-E79DAA088203}" dt="2026-03-11T13:45:27.338" v="62" actId="14100"/>
          <ac:spMkLst>
            <pc:docMk/>
            <pc:sldMk cId="0" sldId="269"/>
            <ac:spMk id="12" creationId="{00000000-0000-0000-0000-000000000000}"/>
          </ac:spMkLst>
        </pc:spChg>
      </pc:sldChg>
      <pc:sldChg chg="modSp mod">
        <pc:chgData name="Patrick Kawala" userId="a77dbb10-3448-4a46-a64d-1ebab2c61381" providerId="ADAL" clId="{47E812E1-38BF-4995-BA1E-E79DAA088203}" dt="2026-03-11T13:52:00.757" v="63" actId="2711"/>
        <pc:sldMkLst>
          <pc:docMk/>
          <pc:sldMk cId="0" sldId="271"/>
        </pc:sldMkLst>
        <pc:spChg chg="mod">
          <ac:chgData name="Patrick Kawala" userId="a77dbb10-3448-4a46-a64d-1ebab2c61381" providerId="ADAL" clId="{47E812E1-38BF-4995-BA1E-E79DAA088203}" dt="2026-03-11T13:52:00.757" v="63" actId="2711"/>
          <ac:spMkLst>
            <pc:docMk/>
            <pc:sldMk cId="0" sldId="271"/>
            <ac:spMk id="6" creationId="{00000000-0000-0000-0000-000000000000}"/>
          </ac:spMkLst>
        </pc:spChg>
      </pc:sldChg>
      <pc:sldChg chg="modSp mod">
        <pc:chgData name="Patrick Kawala" userId="a77dbb10-3448-4a46-a64d-1ebab2c61381" providerId="ADAL" clId="{47E812E1-38BF-4995-BA1E-E79DAA088203}" dt="2026-03-11T13:55:59.879" v="70" actId="2711"/>
        <pc:sldMkLst>
          <pc:docMk/>
          <pc:sldMk cId="0" sldId="272"/>
        </pc:sldMkLst>
        <pc:spChg chg="mod">
          <ac:chgData name="Patrick Kawala" userId="a77dbb10-3448-4a46-a64d-1ebab2c61381" providerId="ADAL" clId="{47E812E1-38BF-4995-BA1E-E79DAA088203}" dt="2026-03-11T13:52:44.738" v="64" actId="2711"/>
          <ac:spMkLst>
            <pc:docMk/>
            <pc:sldMk cId="0" sldId="272"/>
            <ac:spMk id="4" creationId="{00000000-0000-0000-0000-000000000000}"/>
          </ac:spMkLst>
        </pc:spChg>
        <pc:spChg chg="mod">
          <ac:chgData name="Patrick Kawala" userId="a77dbb10-3448-4a46-a64d-1ebab2c61381" providerId="ADAL" clId="{47E812E1-38BF-4995-BA1E-E79DAA088203}" dt="2026-03-11T13:53:59.582" v="65" actId="2711"/>
          <ac:spMkLst>
            <pc:docMk/>
            <pc:sldMk cId="0" sldId="272"/>
            <ac:spMk id="6" creationId="{00000000-0000-0000-0000-000000000000}"/>
          </ac:spMkLst>
        </pc:spChg>
        <pc:spChg chg="mod">
          <ac:chgData name="Patrick Kawala" userId="a77dbb10-3448-4a46-a64d-1ebab2c61381" providerId="ADAL" clId="{47E812E1-38BF-4995-BA1E-E79DAA088203}" dt="2026-03-11T13:54:12.956" v="66" actId="2711"/>
          <ac:spMkLst>
            <pc:docMk/>
            <pc:sldMk cId="0" sldId="272"/>
            <ac:spMk id="8" creationId="{00000000-0000-0000-0000-000000000000}"/>
          </ac:spMkLst>
        </pc:spChg>
        <pc:spChg chg="mod">
          <ac:chgData name="Patrick Kawala" userId="a77dbb10-3448-4a46-a64d-1ebab2c61381" providerId="ADAL" clId="{47E812E1-38BF-4995-BA1E-E79DAA088203}" dt="2026-03-11T13:54:42.783" v="67" actId="2711"/>
          <ac:spMkLst>
            <pc:docMk/>
            <pc:sldMk cId="0" sldId="272"/>
            <ac:spMk id="10" creationId="{00000000-0000-0000-0000-000000000000}"/>
          </ac:spMkLst>
        </pc:spChg>
        <pc:spChg chg="mod">
          <ac:chgData name="Patrick Kawala" userId="a77dbb10-3448-4a46-a64d-1ebab2c61381" providerId="ADAL" clId="{47E812E1-38BF-4995-BA1E-E79DAA088203}" dt="2026-03-11T13:55:20.308" v="68" actId="2711"/>
          <ac:spMkLst>
            <pc:docMk/>
            <pc:sldMk cId="0" sldId="272"/>
            <ac:spMk id="12" creationId="{00000000-0000-0000-0000-000000000000}"/>
          </ac:spMkLst>
        </pc:spChg>
        <pc:spChg chg="mod">
          <ac:chgData name="Patrick Kawala" userId="a77dbb10-3448-4a46-a64d-1ebab2c61381" providerId="ADAL" clId="{47E812E1-38BF-4995-BA1E-E79DAA088203}" dt="2026-03-11T13:55:40.894" v="69" actId="2711"/>
          <ac:spMkLst>
            <pc:docMk/>
            <pc:sldMk cId="0" sldId="272"/>
            <ac:spMk id="14" creationId="{00000000-0000-0000-0000-000000000000}"/>
          </ac:spMkLst>
        </pc:spChg>
        <pc:spChg chg="mod">
          <ac:chgData name="Patrick Kawala" userId="a77dbb10-3448-4a46-a64d-1ebab2c61381" providerId="ADAL" clId="{47E812E1-38BF-4995-BA1E-E79DAA088203}" dt="2026-03-11T13:55:59.879" v="70" actId="2711"/>
          <ac:spMkLst>
            <pc:docMk/>
            <pc:sldMk cId="0" sldId="272"/>
            <ac:spMk id="16" creationId="{00000000-0000-0000-0000-000000000000}"/>
          </ac:spMkLst>
        </pc:spChg>
      </pc:sldChg>
      <pc:sldChg chg="modSp mod">
        <pc:chgData name="Patrick Kawala" userId="a77dbb10-3448-4a46-a64d-1ebab2c61381" providerId="ADAL" clId="{47E812E1-38BF-4995-BA1E-E79DAA088203}" dt="2026-03-11T13:56:34.999" v="72" actId="2711"/>
        <pc:sldMkLst>
          <pc:docMk/>
          <pc:sldMk cId="0" sldId="273"/>
        </pc:sldMkLst>
        <pc:spChg chg="mod">
          <ac:chgData name="Patrick Kawala" userId="a77dbb10-3448-4a46-a64d-1ebab2c61381" providerId="ADAL" clId="{47E812E1-38BF-4995-BA1E-E79DAA088203}" dt="2026-03-11T13:56:34.999" v="72" actId="2711"/>
          <ac:spMkLst>
            <pc:docMk/>
            <pc:sldMk cId="0" sldId="273"/>
            <ac:spMk id="5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153742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C8A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4">
              <a:alpha val="95000"/>
            </a:srgbClr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C8AB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4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C8AB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4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C8AB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4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C8AB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4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C8AB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4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C8AB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4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C8AB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4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C8AB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4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C8AB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4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1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C8AB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4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2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C8AB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4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3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C8AB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4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4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C8AB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4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5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C8AB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4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6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C8AB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4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7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C8AB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4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8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C8AB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4">
              <a:alpha val="95000"/>
            </a:srgbClr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sv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png"/><Relationship Id="rId9" Type="http://schemas.openxmlformats.org/officeDocument/2006/relationships/image" Target="../media/image11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11/j.1540-4560.1993.tb01192.x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doi.org/10.1016/j.buildenv.2020.106888" TargetMode="External"/><Relationship Id="rId5" Type="http://schemas.openxmlformats.org/officeDocument/2006/relationships/hyperlink" Target="https://doi.org/10.1016/j.buildenv.2020.106933" TargetMode="External"/><Relationship Id="rId4" Type="http://schemas.openxmlformats.org/officeDocument/2006/relationships/hyperlink" Target="https://www.researchgate.net/publication/325046772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044" y="3356610"/>
            <a:ext cx="3802380" cy="151638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1254084"/>
            <a:ext cx="7556421" cy="4963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6650"/>
              </a:lnSpc>
              <a:buNone/>
            </a:pPr>
            <a:r>
              <a:rPr lang="en-US" sz="4800" dirty="0">
                <a:solidFill>
                  <a:srgbClr val="532418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Marcellus" pitchFamily="34" charset="-120"/>
              </a:rPr>
              <a:t>Thermal Comfort Perception Among Different Genders and Vulnerable People in Academic Settings in Wales</a:t>
            </a:r>
            <a:endParaRPr lang="en-US" sz="48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4" name="Text 1"/>
          <p:cNvSpPr/>
          <p:nvPr/>
        </p:nvSpPr>
        <p:spPr>
          <a:xfrm>
            <a:off x="6280190" y="6680597"/>
            <a:ext cx="7556421" cy="2947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750" dirty="0">
                <a:solidFill>
                  <a:srgbClr val="67534F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Montserrat" pitchFamily="34" charset="-120"/>
              </a:rPr>
              <a:t>Patrick Kawala </a:t>
            </a: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— </a:t>
            </a:r>
            <a:r>
              <a:rPr lang="en-US" sz="1750" dirty="0">
                <a:solidFill>
                  <a:srgbClr val="67534F"/>
                </a:solidFill>
                <a:latin typeface="Microsoft YaHei Light" panose="020B0502040204020203" pitchFamily="34" charset="-122"/>
                <a:ea typeface="Microsoft YaHei Light" panose="020B0502040204020203" pitchFamily="34" charset="-122"/>
                <a:cs typeface="Montserrat" pitchFamily="34" charset="-120"/>
              </a:rPr>
              <a:t>MSc Property &amp; Facilities Management</a:t>
            </a:r>
            <a:endParaRPr lang="en-US" sz="1750" dirty="0">
              <a:latin typeface="Microsoft YaHei Light" panose="020B0502040204020203" pitchFamily="34" charset="-122"/>
              <a:ea typeface="Microsoft YaHei Light" panose="020B0502040204020203" pitchFamily="34" charset="-122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785223"/>
            <a:ext cx="6582608" cy="8477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6650"/>
              </a:lnSpc>
              <a:buNone/>
            </a:pPr>
            <a:r>
              <a:rPr lang="en-US" sz="5100" dirty="0">
                <a:solidFill>
                  <a:srgbClr val="532418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Presentation Structure</a:t>
            </a:r>
            <a:endParaRPr lang="en-US" sz="5100" dirty="0"/>
          </a:p>
        </p:txBody>
      </p:sp>
      <p:sp>
        <p:nvSpPr>
          <p:cNvPr id="3" name="Text 1"/>
          <p:cNvSpPr/>
          <p:nvPr/>
        </p:nvSpPr>
        <p:spPr>
          <a:xfrm>
            <a:off x="793790" y="3086576"/>
            <a:ext cx="226814" cy="2947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750" dirty="0">
                <a:solidFill>
                  <a:srgbClr val="67534F"/>
                </a:solidFill>
                <a:latin typeface="Marcellus Light" pitchFamily="34" charset="0"/>
                <a:ea typeface="Marcellus Light" pitchFamily="34" charset="-122"/>
                <a:cs typeface="Marcellus Light" pitchFamily="34" charset="-120"/>
              </a:rPr>
              <a:t>01</a:t>
            </a:r>
            <a:endParaRPr lang="en-US" sz="1750" dirty="0"/>
          </a:p>
        </p:txBody>
      </p:sp>
      <p:sp>
        <p:nvSpPr>
          <p:cNvPr id="4" name="Shape 2"/>
          <p:cNvSpPr/>
          <p:nvPr/>
        </p:nvSpPr>
        <p:spPr>
          <a:xfrm>
            <a:off x="793790" y="3452932"/>
            <a:ext cx="6407944" cy="30480"/>
          </a:xfrm>
          <a:prstGeom prst="rect">
            <a:avLst/>
          </a:prstGeom>
          <a:solidFill>
            <a:srgbClr val="FF954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793790" y="3627239"/>
            <a:ext cx="3667958" cy="4238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550" dirty="0">
                <a:solidFill>
                  <a:srgbClr val="67534F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Introduction &amp; Rationale</a:t>
            </a:r>
            <a:endParaRPr lang="en-US" sz="2550" dirty="0"/>
          </a:p>
        </p:txBody>
      </p:sp>
      <p:sp>
        <p:nvSpPr>
          <p:cNvPr id="6" name="Text 4"/>
          <p:cNvSpPr/>
          <p:nvPr/>
        </p:nvSpPr>
        <p:spPr>
          <a:xfrm>
            <a:off x="793790" y="4187190"/>
            <a:ext cx="6407944" cy="2947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Context and motivation for the study</a:t>
            </a:r>
            <a:endParaRPr lang="en-US" sz="1750" dirty="0"/>
          </a:p>
        </p:txBody>
      </p:sp>
      <p:sp>
        <p:nvSpPr>
          <p:cNvPr id="7" name="Text 5"/>
          <p:cNvSpPr/>
          <p:nvPr/>
        </p:nvSpPr>
        <p:spPr>
          <a:xfrm>
            <a:off x="7428548" y="3086576"/>
            <a:ext cx="226814" cy="2947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750" dirty="0">
                <a:solidFill>
                  <a:srgbClr val="67534F"/>
                </a:solidFill>
                <a:latin typeface="Marcellus Light" pitchFamily="34" charset="0"/>
                <a:ea typeface="Marcellus Light" pitchFamily="34" charset="-122"/>
                <a:cs typeface="Marcellus Light" pitchFamily="34" charset="-120"/>
              </a:rPr>
              <a:t>02</a:t>
            </a:r>
            <a:endParaRPr lang="en-US" sz="1750" dirty="0"/>
          </a:p>
        </p:txBody>
      </p:sp>
      <p:sp>
        <p:nvSpPr>
          <p:cNvPr id="8" name="Shape 6"/>
          <p:cNvSpPr/>
          <p:nvPr/>
        </p:nvSpPr>
        <p:spPr>
          <a:xfrm>
            <a:off x="7428548" y="3452932"/>
            <a:ext cx="6408063" cy="30480"/>
          </a:xfrm>
          <a:prstGeom prst="rect">
            <a:avLst/>
          </a:prstGeom>
          <a:solidFill>
            <a:srgbClr val="FF954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7428548" y="3627239"/>
            <a:ext cx="3591401" cy="4238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550" dirty="0">
                <a:solidFill>
                  <a:srgbClr val="67534F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Aim &amp; Literature Review</a:t>
            </a:r>
            <a:endParaRPr lang="en-US" sz="2550" dirty="0"/>
          </a:p>
        </p:txBody>
      </p:sp>
      <p:sp>
        <p:nvSpPr>
          <p:cNvPr id="10" name="Text 8"/>
          <p:cNvSpPr/>
          <p:nvPr/>
        </p:nvSpPr>
        <p:spPr>
          <a:xfrm>
            <a:off x="7428548" y="4187190"/>
            <a:ext cx="6408063" cy="2947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Research objectives and theoretical frameworks</a:t>
            </a:r>
            <a:endParaRPr lang="en-US" sz="1750" dirty="0"/>
          </a:p>
        </p:txBody>
      </p:sp>
      <p:sp>
        <p:nvSpPr>
          <p:cNvPr id="11" name="Text 9"/>
          <p:cNvSpPr/>
          <p:nvPr/>
        </p:nvSpPr>
        <p:spPr>
          <a:xfrm>
            <a:off x="793790" y="4878824"/>
            <a:ext cx="226814" cy="2947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750" dirty="0">
                <a:solidFill>
                  <a:srgbClr val="67534F"/>
                </a:solidFill>
                <a:latin typeface="Marcellus Light" pitchFamily="34" charset="0"/>
                <a:ea typeface="Marcellus Light" pitchFamily="34" charset="-122"/>
                <a:cs typeface="Marcellus Light" pitchFamily="34" charset="-120"/>
              </a:rPr>
              <a:t>03</a:t>
            </a:r>
            <a:endParaRPr lang="en-US" sz="1750" dirty="0"/>
          </a:p>
        </p:txBody>
      </p:sp>
      <p:sp>
        <p:nvSpPr>
          <p:cNvPr id="12" name="Shape 10"/>
          <p:cNvSpPr/>
          <p:nvPr/>
        </p:nvSpPr>
        <p:spPr>
          <a:xfrm>
            <a:off x="793790" y="5245179"/>
            <a:ext cx="6407944" cy="30480"/>
          </a:xfrm>
          <a:prstGeom prst="rect">
            <a:avLst/>
          </a:prstGeom>
          <a:solidFill>
            <a:srgbClr val="FF954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793790" y="5419487"/>
            <a:ext cx="3608308" cy="4238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550" dirty="0">
                <a:solidFill>
                  <a:srgbClr val="67534F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Methodology &amp; Analysis</a:t>
            </a:r>
            <a:endParaRPr lang="en-US" sz="2550" dirty="0"/>
          </a:p>
        </p:txBody>
      </p:sp>
      <p:sp>
        <p:nvSpPr>
          <p:cNvPr id="14" name="Text 12"/>
          <p:cNvSpPr/>
          <p:nvPr/>
        </p:nvSpPr>
        <p:spPr>
          <a:xfrm>
            <a:off x="793790" y="5979438"/>
            <a:ext cx="6407944" cy="2947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Research design, sample, and statistical tools</a:t>
            </a:r>
            <a:endParaRPr lang="en-US" sz="1750" dirty="0"/>
          </a:p>
        </p:txBody>
      </p:sp>
      <p:sp>
        <p:nvSpPr>
          <p:cNvPr id="15" name="Text 13"/>
          <p:cNvSpPr/>
          <p:nvPr/>
        </p:nvSpPr>
        <p:spPr>
          <a:xfrm>
            <a:off x="7428548" y="4878824"/>
            <a:ext cx="226814" cy="2947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750" dirty="0">
                <a:solidFill>
                  <a:srgbClr val="67534F"/>
                </a:solidFill>
                <a:latin typeface="Marcellus Light" pitchFamily="34" charset="0"/>
                <a:ea typeface="Marcellus Light" pitchFamily="34" charset="-122"/>
                <a:cs typeface="Marcellus Light" pitchFamily="34" charset="-120"/>
              </a:rPr>
              <a:t>04</a:t>
            </a:r>
            <a:endParaRPr lang="en-US" sz="1750" dirty="0"/>
          </a:p>
        </p:txBody>
      </p:sp>
      <p:sp>
        <p:nvSpPr>
          <p:cNvPr id="16" name="Shape 14"/>
          <p:cNvSpPr/>
          <p:nvPr/>
        </p:nvSpPr>
        <p:spPr>
          <a:xfrm>
            <a:off x="7428548" y="5245179"/>
            <a:ext cx="6408063" cy="30480"/>
          </a:xfrm>
          <a:prstGeom prst="rect">
            <a:avLst/>
          </a:prstGeom>
          <a:solidFill>
            <a:srgbClr val="FF954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7428548" y="5419487"/>
            <a:ext cx="3444121" cy="4238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550" dirty="0">
                <a:solidFill>
                  <a:srgbClr val="67534F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Results &amp; Contributions</a:t>
            </a:r>
            <a:endParaRPr lang="en-US" sz="2550" dirty="0"/>
          </a:p>
        </p:txBody>
      </p:sp>
      <p:sp>
        <p:nvSpPr>
          <p:cNvPr id="18" name="Text 16"/>
          <p:cNvSpPr/>
          <p:nvPr/>
        </p:nvSpPr>
        <p:spPr>
          <a:xfrm>
            <a:off x="7428548" y="5979438"/>
            <a:ext cx="6408063" cy="2947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Key findings, implications, and limitations</a:t>
            </a:r>
            <a:endParaRPr lang="en-US" sz="17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968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878681"/>
            <a:ext cx="6521291" cy="8477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6650"/>
              </a:lnSpc>
              <a:buNone/>
            </a:pPr>
            <a:r>
              <a:rPr lang="en-US" sz="5100" dirty="0">
                <a:solidFill>
                  <a:srgbClr val="532418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Introduction</a:t>
            </a:r>
            <a:endParaRPr lang="en-US" sz="5100" dirty="0"/>
          </a:p>
        </p:txBody>
      </p:sp>
      <p:sp>
        <p:nvSpPr>
          <p:cNvPr id="4" name="Text 1"/>
          <p:cNvSpPr/>
          <p:nvPr/>
        </p:nvSpPr>
        <p:spPr>
          <a:xfrm>
            <a:off x="793790" y="2066568"/>
            <a:ext cx="7556421" cy="14739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Thermal comfort is a fundamental determinant of occupant wellbeing and cognitive performance. In higher education settings, uncomfortable indoor environments can impair concentration, reduce attendance, and undermine learning outcomes.</a:t>
            </a:r>
            <a:endParaRPr lang="en-US" sz="1750" dirty="0"/>
          </a:p>
        </p:txBody>
      </p:sp>
      <p:sp>
        <p:nvSpPr>
          <p:cNvPr id="5" name="Shape 2"/>
          <p:cNvSpPr/>
          <p:nvPr/>
        </p:nvSpPr>
        <p:spPr>
          <a:xfrm>
            <a:off x="793790" y="3795713"/>
            <a:ext cx="7556421" cy="1664137"/>
          </a:xfrm>
          <a:prstGeom prst="roundRect">
            <a:avLst>
              <a:gd name="adj" fmla="val 5725"/>
            </a:avLst>
          </a:prstGeom>
          <a:solidFill>
            <a:srgbClr val="FFFFF4">
              <a:alpha val="95000"/>
            </a:srgbClr>
          </a:solidFill>
          <a:ln w="30480">
            <a:solidFill>
              <a:srgbClr val="FFE0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1051084" y="4053007"/>
            <a:ext cx="3791783" cy="4238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550" dirty="0">
                <a:solidFill>
                  <a:srgbClr val="67534F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Wellbeing &amp; Performance</a:t>
            </a:r>
            <a:endParaRPr lang="en-US" sz="2550" dirty="0"/>
          </a:p>
        </p:txBody>
      </p:sp>
      <p:sp>
        <p:nvSpPr>
          <p:cNvPr id="7" name="Text 4"/>
          <p:cNvSpPr/>
          <p:nvPr/>
        </p:nvSpPr>
        <p:spPr>
          <a:xfrm>
            <a:off x="1051084" y="4612958"/>
            <a:ext cx="7041832" cy="5895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Thermal discomfort is linked to reduced focus, fatigue, and diminished academic productivity.</a:t>
            </a:r>
            <a:endParaRPr lang="en-US" sz="1750" dirty="0"/>
          </a:p>
        </p:txBody>
      </p:sp>
      <p:sp>
        <p:nvSpPr>
          <p:cNvPr id="8" name="Shape 5"/>
          <p:cNvSpPr/>
          <p:nvPr/>
        </p:nvSpPr>
        <p:spPr>
          <a:xfrm>
            <a:off x="793790" y="5686663"/>
            <a:ext cx="7556421" cy="1664137"/>
          </a:xfrm>
          <a:prstGeom prst="roundRect">
            <a:avLst>
              <a:gd name="adj" fmla="val 5725"/>
            </a:avLst>
          </a:prstGeom>
          <a:solidFill>
            <a:srgbClr val="FFFFF4">
              <a:alpha val="95000"/>
            </a:srgbClr>
          </a:solidFill>
          <a:ln w="30480">
            <a:solidFill>
              <a:srgbClr val="FFE0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1051084" y="5943957"/>
            <a:ext cx="3260646" cy="4238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550" dirty="0">
                <a:solidFill>
                  <a:srgbClr val="67534F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Competing Priorities</a:t>
            </a:r>
            <a:endParaRPr lang="en-US" sz="2550" dirty="0"/>
          </a:p>
        </p:txBody>
      </p:sp>
      <p:sp>
        <p:nvSpPr>
          <p:cNvPr id="10" name="Text 7"/>
          <p:cNvSpPr/>
          <p:nvPr/>
        </p:nvSpPr>
        <p:spPr>
          <a:xfrm>
            <a:off x="1051084" y="6503908"/>
            <a:ext cx="7041832" cy="5895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Universities must balance occupant comfort against institutional energy efficiency targets.</a:t>
            </a:r>
            <a:endParaRPr lang="en-US" sz="17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343620"/>
            <a:ext cx="6521291" cy="8477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6650"/>
              </a:lnSpc>
              <a:buNone/>
            </a:pPr>
            <a:r>
              <a:rPr lang="en-US" sz="5100" dirty="0">
                <a:solidFill>
                  <a:srgbClr val="532418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Rationale</a:t>
            </a:r>
            <a:endParaRPr lang="en-US" sz="5100" dirty="0"/>
          </a:p>
        </p:txBody>
      </p:sp>
      <p:sp>
        <p:nvSpPr>
          <p:cNvPr id="3" name="Text 1"/>
          <p:cNvSpPr/>
          <p:nvPr/>
        </p:nvSpPr>
        <p:spPr>
          <a:xfrm>
            <a:off x="793790" y="2644973"/>
            <a:ext cx="13042821" cy="5895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Despite growing interest in indoor environmental quality, significant gaps remain — particularly within Welsh higher education.</a:t>
            </a:r>
            <a:endParaRPr lang="en-US" sz="1750" dirty="0"/>
          </a:p>
        </p:txBody>
      </p:sp>
      <p:sp>
        <p:nvSpPr>
          <p:cNvPr id="4" name="Shape 2"/>
          <p:cNvSpPr/>
          <p:nvPr/>
        </p:nvSpPr>
        <p:spPr>
          <a:xfrm>
            <a:off x="793790" y="3489722"/>
            <a:ext cx="4196358" cy="3396258"/>
          </a:xfrm>
          <a:prstGeom prst="roundRect">
            <a:avLst>
              <a:gd name="adj" fmla="val 4308"/>
            </a:avLst>
          </a:prstGeom>
          <a:solidFill>
            <a:srgbClr val="FFFFF4">
              <a:alpha val="95000"/>
            </a:srgbClr>
          </a:solidFill>
          <a:ln w="30480">
            <a:solidFill>
              <a:srgbClr val="FFE0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763310" y="3489722"/>
            <a:ext cx="121920" cy="3396258"/>
          </a:xfrm>
          <a:prstGeom prst="roundRect">
            <a:avLst>
              <a:gd name="adj" fmla="val 78139"/>
            </a:avLst>
          </a:prstGeom>
          <a:solidFill>
            <a:srgbClr val="FF954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2524" y="3747016"/>
            <a:ext cx="3590330" cy="8477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550" dirty="0">
                <a:solidFill>
                  <a:srgbClr val="67534F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Underrepresented Context</a:t>
            </a:r>
            <a:endParaRPr lang="en-US" sz="2550" dirty="0"/>
          </a:p>
        </p:txBody>
      </p:sp>
      <p:sp>
        <p:nvSpPr>
          <p:cNvPr id="7" name="Text 5"/>
          <p:cNvSpPr/>
          <p:nvPr/>
        </p:nvSpPr>
        <p:spPr>
          <a:xfrm>
            <a:off x="1142524" y="4730829"/>
            <a:ext cx="3590330" cy="14739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Few studies focus specifically on Welsh HE settings; existing research is predominantly drawn from England and Scotland.</a:t>
            </a:r>
            <a:endParaRPr lang="en-US" sz="1750" dirty="0"/>
          </a:p>
        </p:txBody>
      </p:sp>
      <p:sp>
        <p:nvSpPr>
          <p:cNvPr id="8" name="Shape 6"/>
          <p:cNvSpPr/>
          <p:nvPr/>
        </p:nvSpPr>
        <p:spPr>
          <a:xfrm>
            <a:off x="5216962" y="3489722"/>
            <a:ext cx="4196358" cy="3396258"/>
          </a:xfrm>
          <a:prstGeom prst="roundRect">
            <a:avLst>
              <a:gd name="adj" fmla="val 4308"/>
            </a:avLst>
          </a:prstGeom>
          <a:solidFill>
            <a:srgbClr val="FFFFF4">
              <a:alpha val="95000"/>
            </a:srgbClr>
          </a:solidFill>
          <a:ln w="30480">
            <a:solidFill>
              <a:srgbClr val="FFE0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5186482" y="3489722"/>
            <a:ext cx="121920" cy="3396258"/>
          </a:xfrm>
          <a:prstGeom prst="roundRect">
            <a:avLst>
              <a:gd name="adj" fmla="val 78139"/>
            </a:avLst>
          </a:prstGeom>
          <a:solidFill>
            <a:srgbClr val="FF954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5565696" y="3747016"/>
            <a:ext cx="3590330" cy="12715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550" dirty="0">
                <a:solidFill>
                  <a:srgbClr val="67534F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Homogeneous Treatment of Occupants</a:t>
            </a:r>
            <a:endParaRPr lang="en-US" sz="2550" dirty="0"/>
          </a:p>
        </p:txBody>
      </p:sp>
      <p:sp>
        <p:nvSpPr>
          <p:cNvPr id="11" name="Text 9"/>
          <p:cNvSpPr/>
          <p:nvPr/>
        </p:nvSpPr>
        <p:spPr>
          <a:xfrm>
            <a:off x="5565696" y="5154692"/>
            <a:ext cx="3590330" cy="14739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Building management systems typically apply uniform setpoints, overlooking variation across gender and vulnerability groups.</a:t>
            </a:r>
            <a:endParaRPr lang="en-US" sz="1750" dirty="0"/>
          </a:p>
        </p:txBody>
      </p:sp>
      <p:sp>
        <p:nvSpPr>
          <p:cNvPr id="12" name="Shape 10"/>
          <p:cNvSpPr/>
          <p:nvPr/>
        </p:nvSpPr>
        <p:spPr>
          <a:xfrm>
            <a:off x="9640133" y="3489722"/>
            <a:ext cx="4196358" cy="3396258"/>
          </a:xfrm>
          <a:prstGeom prst="roundRect">
            <a:avLst>
              <a:gd name="adj" fmla="val 4308"/>
            </a:avLst>
          </a:prstGeom>
          <a:solidFill>
            <a:srgbClr val="FFFFF4">
              <a:alpha val="95000"/>
            </a:srgbClr>
          </a:solidFill>
          <a:ln w="30480">
            <a:solidFill>
              <a:srgbClr val="FFE0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9609653" y="3489722"/>
            <a:ext cx="121920" cy="3396258"/>
          </a:xfrm>
          <a:prstGeom prst="roundRect">
            <a:avLst>
              <a:gd name="adj" fmla="val 78139"/>
            </a:avLst>
          </a:prstGeom>
          <a:solidFill>
            <a:srgbClr val="FF954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9988868" y="3747016"/>
            <a:ext cx="3260646" cy="4238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550" dirty="0">
                <a:solidFill>
                  <a:srgbClr val="67534F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Methodological Gap</a:t>
            </a:r>
            <a:endParaRPr lang="en-US" sz="2550" dirty="0"/>
          </a:p>
        </p:txBody>
      </p:sp>
      <p:sp>
        <p:nvSpPr>
          <p:cNvPr id="15" name="Text 13"/>
          <p:cNvSpPr/>
          <p:nvPr/>
        </p:nvSpPr>
        <p:spPr>
          <a:xfrm>
            <a:off x="9988868" y="4306967"/>
            <a:ext cx="3590330" cy="14739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Inferential statistical testing — such as chi-square and logistic regression — is rarely applied in comfort perception studies within this domain.</a:t>
            </a:r>
            <a:endParaRPr lang="en-US" sz="17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76072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6280190" y="1294209"/>
            <a:ext cx="1530191" cy="324088"/>
          </a:xfrm>
          <a:prstGeom prst="roundRect">
            <a:avLst>
              <a:gd name="adj" fmla="val 21165"/>
            </a:avLst>
          </a:prstGeom>
          <a:solidFill>
            <a:srgbClr val="FFE0C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6402586" y="1355408"/>
            <a:ext cx="1285399" cy="2016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2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RESEARCH AIM</a:t>
            </a:r>
            <a:endParaRPr lang="en-US" sz="1250" dirty="0"/>
          </a:p>
        </p:txBody>
      </p:sp>
      <p:sp>
        <p:nvSpPr>
          <p:cNvPr id="5" name="Text 2"/>
          <p:cNvSpPr/>
          <p:nvPr/>
        </p:nvSpPr>
        <p:spPr>
          <a:xfrm>
            <a:off x="6280191" y="1691760"/>
            <a:ext cx="6978609" cy="41626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8250"/>
              </a:lnSpc>
              <a:buNone/>
            </a:pPr>
            <a:r>
              <a:rPr lang="en-US" sz="4800" dirty="0">
                <a:solidFill>
                  <a:srgbClr val="532418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Marcellus" pitchFamily="34" charset="-120"/>
              </a:rPr>
              <a:t>Does gender or vulnerability influence thermal comfort perception?</a:t>
            </a:r>
            <a:endParaRPr lang="en-US" sz="4800" dirty="0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6" name="Text 3"/>
          <p:cNvSpPr/>
          <p:nvPr/>
        </p:nvSpPr>
        <p:spPr>
          <a:xfrm>
            <a:off x="6077416" y="6178748"/>
            <a:ext cx="7759196" cy="139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60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This study investigates whether individual characteristics — specifically gender and vulnerability status — are statistically significant predictors of thermal comfort perception among university occupants in Wales.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203841"/>
            <a:ext cx="7039451" cy="8477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6650"/>
              </a:lnSpc>
              <a:buNone/>
            </a:pPr>
            <a:r>
              <a:rPr lang="en-US" sz="5100" dirty="0">
                <a:solidFill>
                  <a:srgbClr val="532418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Theoretical Frameworks</a:t>
            </a:r>
            <a:endParaRPr lang="en-US" sz="5100" dirty="0"/>
          </a:p>
        </p:txBody>
      </p:sp>
      <p:sp>
        <p:nvSpPr>
          <p:cNvPr id="3" name="Text 1"/>
          <p:cNvSpPr/>
          <p:nvPr/>
        </p:nvSpPr>
        <p:spPr>
          <a:xfrm>
            <a:off x="793790" y="2505194"/>
            <a:ext cx="13042821" cy="5895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Three complementary frameworks underpin the study's conceptual design, collectively highlighting the complexity of comfort perception.</a:t>
            </a:r>
            <a:endParaRPr lang="en-US" sz="1750" dirty="0"/>
          </a:p>
        </p:txBody>
      </p:sp>
      <p:sp>
        <p:nvSpPr>
          <p:cNvPr id="4" name="Shape 2"/>
          <p:cNvSpPr/>
          <p:nvPr/>
        </p:nvSpPr>
        <p:spPr>
          <a:xfrm>
            <a:off x="793790" y="3349943"/>
            <a:ext cx="4196358" cy="3675817"/>
          </a:xfrm>
          <a:prstGeom prst="roundRect">
            <a:avLst>
              <a:gd name="adj" fmla="val 2592"/>
            </a:avLst>
          </a:prstGeom>
          <a:solidFill>
            <a:srgbClr val="FFFFF4"/>
          </a:solidFill>
          <a:ln w="22860">
            <a:solidFill>
              <a:srgbClr val="FFE0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1043464" y="3599617"/>
            <a:ext cx="3697010" cy="8477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550" dirty="0">
                <a:solidFill>
                  <a:srgbClr val="67534F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Marcellus" pitchFamily="34" charset="-120"/>
              </a:rPr>
              <a:t>Predicted Mean Vote (Fanger, 1970)</a:t>
            </a:r>
            <a:endParaRPr lang="en-US" sz="255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6" name="Text 4"/>
          <p:cNvSpPr/>
          <p:nvPr/>
        </p:nvSpPr>
        <p:spPr>
          <a:xfrm>
            <a:off x="1043464" y="4583430"/>
            <a:ext cx="3697010" cy="20635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 physics-based model identifying six environmental and personal variables — including air temperature, radiant temperature, humidity, air velocity, clothing, and activity — as determinants of comfort.</a:t>
            </a:r>
            <a:endParaRPr lang="en-US" sz="1750" dirty="0"/>
          </a:p>
        </p:txBody>
      </p:sp>
      <p:sp>
        <p:nvSpPr>
          <p:cNvPr id="7" name="Shape 5"/>
          <p:cNvSpPr/>
          <p:nvPr/>
        </p:nvSpPr>
        <p:spPr>
          <a:xfrm>
            <a:off x="5216962" y="3349943"/>
            <a:ext cx="4196358" cy="3675817"/>
          </a:xfrm>
          <a:prstGeom prst="roundRect">
            <a:avLst>
              <a:gd name="adj" fmla="val 2592"/>
            </a:avLst>
          </a:prstGeom>
          <a:solidFill>
            <a:srgbClr val="FFFFF4"/>
          </a:solidFill>
          <a:ln w="22860">
            <a:solidFill>
              <a:srgbClr val="FFE0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466636" y="3599617"/>
            <a:ext cx="3697010" cy="12715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550" dirty="0">
                <a:solidFill>
                  <a:srgbClr val="67534F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Marcellus" pitchFamily="34" charset="-120"/>
              </a:rPr>
              <a:t>Adaptive Comfort Model (de Dear &amp; Brager, 1998)</a:t>
            </a:r>
            <a:endParaRPr lang="en-US" sz="255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9" name="Text 7"/>
          <p:cNvSpPr/>
          <p:nvPr/>
        </p:nvSpPr>
        <p:spPr>
          <a:xfrm>
            <a:off x="5466636" y="5007292"/>
            <a:ext cx="3697010" cy="17687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Proposes that occupants adapt behaviourally, physiologically, and psychologically to thermal environments, making context and history central to perceived comfort.</a:t>
            </a:r>
            <a:endParaRPr lang="en-US" sz="1750" dirty="0"/>
          </a:p>
        </p:txBody>
      </p:sp>
      <p:sp>
        <p:nvSpPr>
          <p:cNvPr id="10" name="Shape 8"/>
          <p:cNvSpPr/>
          <p:nvPr/>
        </p:nvSpPr>
        <p:spPr>
          <a:xfrm>
            <a:off x="9640133" y="3349943"/>
            <a:ext cx="4196358" cy="3675817"/>
          </a:xfrm>
          <a:prstGeom prst="roundRect">
            <a:avLst>
              <a:gd name="adj" fmla="val 2592"/>
            </a:avLst>
          </a:prstGeom>
          <a:solidFill>
            <a:srgbClr val="FFFFF4"/>
          </a:solidFill>
          <a:ln w="22860">
            <a:solidFill>
              <a:srgbClr val="FFE0CC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1" name="Text 9"/>
          <p:cNvSpPr/>
          <p:nvPr/>
        </p:nvSpPr>
        <p:spPr>
          <a:xfrm>
            <a:off x="9889808" y="3599617"/>
            <a:ext cx="3697010" cy="8477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550" dirty="0">
                <a:solidFill>
                  <a:srgbClr val="67534F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Marcellus" pitchFamily="34" charset="-120"/>
              </a:rPr>
              <a:t>Person–Environment Fit (Caplan &amp; Harrison, 1993)</a:t>
            </a:r>
            <a:endParaRPr lang="en-US" sz="255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9889808" y="4871205"/>
            <a:ext cx="3697010" cy="17758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Frames comfort as an interaction between individual attributes and environmental conditions, suggesting that misfit — not just absolute temperature — drives discomfort.</a:t>
            </a:r>
            <a:endParaRPr lang="en-US" sz="17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918567"/>
            <a:ext cx="6521291" cy="8477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6650"/>
              </a:lnSpc>
              <a:buNone/>
            </a:pPr>
            <a:r>
              <a:rPr lang="en-US" sz="5100" dirty="0">
                <a:solidFill>
                  <a:srgbClr val="532418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Methodology</a:t>
            </a:r>
            <a:endParaRPr lang="en-US" sz="51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2361605"/>
            <a:ext cx="8284131" cy="4694277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9638943" y="2506980"/>
            <a:ext cx="3260646" cy="4238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550" dirty="0">
                <a:solidFill>
                  <a:srgbClr val="532418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Research Design</a:t>
            </a:r>
            <a:endParaRPr lang="en-US" sz="2550" dirty="0"/>
          </a:p>
        </p:txBody>
      </p:sp>
      <p:sp>
        <p:nvSpPr>
          <p:cNvPr id="5" name="Text 2"/>
          <p:cNvSpPr/>
          <p:nvPr/>
        </p:nvSpPr>
        <p:spPr>
          <a:xfrm>
            <a:off x="9638943" y="3157657"/>
            <a:ext cx="4205168" cy="1179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 </a:t>
            </a:r>
            <a:r>
              <a:rPr lang="en-US" sz="1750" b="1" dirty="0">
                <a:solidFill>
                  <a:srgbClr val="67534F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Montserrat" pitchFamily="34" charset="-120"/>
              </a:rPr>
              <a:t>quantitative longitudinal design </a:t>
            </a: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was adopted, collecting repeated cross-sectional comfort perceptions over multiple survey periods.</a:t>
            </a:r>
            <a:endParaRPr lang="en-US" sz="1750" dirty="0"/>
          </a:p>
        </p:txBody>
      </p:sp>
      <p:sp>
        <p:nvSpPr>
          <p:cNvPr id="6" name="Text 3"/>
          <p:cNvSpPr/>
          <p:nvPr/>
        </p:nvSpPr>
        <p:spPr>
          <a:xfrm>
            <a:off x="9638943" y="4540925"/>
            <a:ext cx="4205168" cy="25169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300"/>
              </a:lnSpc>
              <a:buSzPct val="100000"/>
              <a:buChar char="•"/>
            </a:pPr>
            <a:r>
              <a:rPr lang="en-US" sz="1750" b="1" dirty="0">
                <a:solidFill>
                  <a:srgbClr val="67534F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Montserrat" pitchFamily="34" charset="-120"/>
              </a:rPr>
              <a:t>Sample:</a:t>
            </a:r>
            <a:r>
              <a:rPr lang="en-US" sz="1750" dirty="0">
                <a:solidFill>
                  <a:srgbClr val="67534F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Montserrat" pitchFamily="34" charset="-120"/>
              </a:rPr>
              <a:t> </a:t>
            </a: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77 university participants across two gender groups</a:t>
            </a:r>
            <a:endParaRPr lang="en-US" sz="1750" dirty="0"/>
          </a:p>
          <a:p>
            <a:pPr marL="342900" indent="-342900" algn="l">
              <a:lnSpc>
                <a:spcPts val="2300"/>
              </a:lnSpc>
              <a:buSzPct val="100000"/>
              <a:buChar char="•"/>
            </a:pPr>
            <a:r>
              <a:rPr lang="en-US" sz="1750" b="1" dirty="0">
                <a:solidFill>
                  <a:srgbClr val="67534F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Montserrat" pitchFamily="34" charset="-120"/>
              </a:rPr>
              <a:t>Instruments:</a:t>
            </a:r>
            <a:r>
              <a:rPr lang="en-US" sz="1750" dirty="0">
                <a:solidFill>
                  <a:srgbClr val="67534F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Montserrat" pitchFamily="34" charset="-120"/>
              </a:rPr>
              <a:t> </a:t>
            </a: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Structured surveys paired with concurrent environmental sensor data</a:t>
            </a:r>
            <a:endParaRPr lang="en-US" sz="1750" dirty="0"/>
          </a:p>
          <a:p>
            <a:pPr marL="342900" indent="-342900" algn="l">
              <a:lnSpc>
                <a:spcPts val="2300"/>
              </a:lnSpc>
              <a:buSzPct val="100000"/>
              <a:buChar char="•"/>
            </a:pPr>
            <a:r>
              <a:rPr lang="en-US" sz="1750" b="1" dirty="0">
                <a:solidFill>
                  <a:srgbClr val="67534F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Montserrat" pitchFamily="34" charset="-120"/>
              </a:rPr>
              <a:t>Analysis:</a:t>
            </a:r>
            <a:r>
              <a:rPr lang="en-US" sz="1750" dirty="0">
                <a:solidFill>
                  <a:srgbClr val="67534F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Montserrat" pitchFamily="34" charset="-120"/>
              </a:rPr>
              <a:t> </a:t>
            </a: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Statistical processing conducted in SPSS</a:t>
            </a:r>
            <a:endParaRPr lang="en-US" sz="17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768429"/>
            <a:ext cx="6521291" cy="8477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6650"/>
              </a:lnSpc>
              <a:buNone/>
            </a:pPr>
            <a:r>
              <a:rPr lang="en-US" sz="5100" dirty="0">
                <a:solidFill>
                  <a:srgbClr val="532418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Data Analysis Strategy</a:t>
            </a:r>
            <a:endParaRPr lang="en-US" sz="51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4959" y="2069782"/>
            <a:ext cx="7660481" cy="4546521"/>
          </a:xfrm>
          <a:prstGeom prst="rect">
            <a:avLst/>
          </a:prstGeom>
        </p:spPr>
      </p:pic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397778" y="3181028"/>
            <a:ext cx="652129" cy="652131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8816770" y="5525845"/>
            <a:ext cx="1904221" cy="4385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450"/>
              </a:lnSpc>
              <a:buNone/>
            </a:pPr>
            <a:r>
              <a:rPr lang="en-US" sz="2650" dirty="0">
                <a:solidFill>
                  <a:srgbClr val="67534F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Logistic</a:t>
            </a:r>
            <a:endParaRPr lang="en-US" sz="2650" dirty="0"/>
          </a:p>
        </p:txBody>
      </p:sp>
      <p:pic>
        <p:nvPicPr>
          <p:cNvPr id="6" name="Image 2" descr="preencoded.png"/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010368" y="3182250"/>
            <a:ext cx="652130" cy="652131"/>
          </a:xfrm>
          <a:prstGeom prst="rect">
            <a:avLst/>
          </a:prstGeom>
        </p:spPr>
      </p:pic>
      <p:sp>
        <p:nvSpPr>
          <p:cNvPr id="7" name="Text 2"/>
          <p:cNvSpPr/>
          <p:nvPr/>
        </p:nvSpPr>
        <p:spPr>
          <a:xfrm>
            <a:off x="6416929" y="5525845"/>
            <a:ext cx="1904221" cy="4385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450"/>
              </a:lnSpc>
              <a:buNone/>
            </a:pPr>
            <a:r>
              <a:rPr lang="en-US" sz="2650" dirty="0">
                <a:solidFill>
                  <a:srgbClr val="67534F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Chi-Square</a:t>
            </a:r>
            <a:endParaRPr lang="en-US" sz="2650" dirty="0"/>
          </a:p>
        </p:txBody>
      </p:sp>
      <p:pic>
        <p:nvPicPr>
          <p:cNvPr id="8" name="Image 3" descr="preencoded.png"/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610528" y="3182250"/>
            <a:ext cx="652130" cy="652131"/>
          </a:xfrm>
          <a:prstGeom prst="rect">
            <a:avLst/>
          </a:prstGeom>
        </p:spPr>
      </p:pic>
      <p:sp>
        <p:nvSpPr>
          <p:cNvPr id="9" name="Text 3"/>
          <p:cNvSpPr/>
          <p:nvPr/>
        </p:nvSpPr>
        <p:spPr>
          <a:xfrm>
            <a:off x="3977961" y="5525845"/>
            <a:ext cx="1904221" cy="4385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450"/>
              </a:lnSpc>
              <a:buNone/>
            </a:pPr>
            <a:r>
              <a:rPr lang="en-US" sz="2650" dirty="0">
                <a:solidFill>
                  <a:srgbClr val="67534F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Descriptive</a:t>
            </a:r>
            <a:endParaRPr lang="en-US" sz="2650" dirty="0"/>
          </a:p>
        </p:txBody>
      </p:sp>
      <p:sp>
        <p:nvSpPr>
          <p:cNvPr id="10" name="Text 4"/>
          <p:cNvSpPr/>
          <p:nvPr/>
        </p:nvSpPr>
        <p:spPr>
          <a:xfrm>
            <a:off x="793790" y="6871454"/>
            <a:ext cx="13042821" cy="5895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This three-stage approach moves from exploratory description to inferential testing and predictive modelling, enabling a rigorous examination of both association and causation.</a:t>
            </a:r>
            <a:endParaRPr lang="en-US" sz="17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024176"/>
            <a:ext cx="6521291" cy="8477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6650"/>
              </a:lnSpc>
              <a:buNone/>
            </a:pPr>
            <a:r>
              <a:rPr lang="en-US" sz="5100" dirty="0">
                <a:solidFill>
                  <a:srgbClr val="532418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Key Statistical Results</a:t>
            </a:r>
            <a:endParaRPr lang="en-US" sz="5100" dirty="0"/>
          </a:p>
        </p:txBody>
      </p:sp>
      <p:sp>
        <p:nvSpPr>
          <p:cNvPr id="3" name="Text 1"/>
          <p:cNvSpPr/>
          <p:nvPr/>
        </p:nvSpPr>
        <p:spPr>
          <a:xfrm>
            <a:off x="793790" y="2325529"/>
            <a:ext cx="13042821" cy="5895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Binary logistic regression was used to assess whether environmental variables predicted thermal comfort outcomes. The model yielded the following results:</a:t>
            </a:r>
            <a:endParaRPr lang="en-US" sz="1750" dirty="0"/>
          </a:p>
        </p:txBody>
      </p:sp>
      <p:sp>
        <p:nvSpPr>
          <p:cNvPr id="4" name="Text 2"/>
          <p:cNvSpPr/>
          <p:nvPr/>
        </p:nvSpPr>
        <p:spPr>
          <a:xfrm>
            <a:off x="793790" y="3283625"/>
            <a:ext cx="4158615" cy="74842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850"/>
              </a:lnSpc>
              <a:buNone/>
            </a:pPr>
            <a:r>
              <a:rPr lang="en-US" sz="5850" dirty="0">
                <a:solidFill>
                  <a:srgbClr val="67534F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0.042</a:t>
            </a:r>
            <a:endParaRPr lang="en-US" sz="5850" dirty="0"/>
          </a:p>
        </p:txBody>
      </p:sp>
      <p:sp>
        <p:nvSpPr>
          <p:cNvPr id="5" name="Text 3"/>
          <p:cNvSpPr/>
          <p:nvPr/>
        </p:nvSpPr>
        <p:spPr>
          <a:xfrm>
            <a:off x="1242774" y="4315420"/>
            <a:ext cx="3260646" cy="4238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300"/>
              </a:lnSpc>
              <a:buNone/>
            </a:pPr>
            <a:r>
              <a:rPr lang="en-US" sz="2550" dirty="0">
                <a:solidFill>
                  <a:srgbClr val="67534F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Nagelkerke R²</a:t>
            </a:r>
            <a:endParaRPr lang="en-US" sz="2550" dirty="0"/>
          </a:p>
        </p:txBody>
      </p:sp>
      <p:sp>
        <p:nvSpPr>
          <p:cNvPr id="6" name="Text 4"/>
          <p:cNvSpPr/>
          <p:nvPr/>
        </p:nvSpPr>
        <p:spPr>
          <a:xfrm>
            <a:off x="793790" y="4875371"/>
            <a:ext cx="4158615" cy="884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300"/>
              </a:lnSpc>
              <a:buNone/>
            </a:pP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Very limited variance in comfort explained by environmental predictors</a:t>
            </a:r>
            <a:endParaRPr lang="en-US" sz="1750" dirty="0"/>
          </a:p>
        </p:txBody>
      </p:sp>
      <p:sp>
        <p:nvSpPr>
          <p:cNvPr id="7" name="Text 5"/>
          <p:cNvSpPr/>
          <p:nvPr/>
        </p:nvSpPr>
        <p:spPr>
          <a:xfrm>
            <a:off x="5235893" y="3283625"/>
            <a:ext cx="4158615" cy="74842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850"/>
              </a:lnSpc>
              <a:buNone/>
            </a:pPr>
            <a:r>
              <a:rPr lang="en-US" sz="5850" dirty="0">
                <a:solidFill>
                  <a:srgbClr val="67534F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.305</a:t>
            </a:r>
            <a:endParaRPr lang="en-US" sz="5850" dirty="0"/>
          </a:p>
        </p:txBody>
      </p:sp>
      <p:sp>
        <p:nvSpPr>
          <p:cNvPr id="8" name="Text 6"/>
          <p:cNvSpPr/>
          <p:nvPr/>
        </p:nvSpPr>
        <p:spPr>
          <a:xfrm>
            <a:off x="5684877" y="4315420"/>
            <a:ext cx="3260646" cy="4238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300"/>
              </a:lnSpc>
              <a:buNone/>
            </a:pPr>
            <a:r>
              <a:rPr lang="en-US" sz="2550" dirty="0">
                <a:solidFill>
                  <a:srgbClr val="67534F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Omnibus p-value</a:t>
            </a:r>
            <a:endParaRPr lang="en-US" sz="2550" dirty="0"/>
          </a:p>
        </p:txBody>
      </p:sp>
      <p:sp>
        <p:nvSpPr>
          <p:cNvPr id="9" name="Text 7"/>
          <p:cNvSpPr/>
          <p:nvPr/>
        </p:nvSpPr>
        <p:spPr>
          <a:xfrm>
            <a:off x="5235893" y="4875371"/>
            <a:ext cx="4158615" cy="5895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300"/>
              </a:lnSpc>
              <a:buNone/>
            </a:pP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Model not statistically significant at conventional thresholds</a:t>
            </a:r>
            <a:endParaRPr lang="en-US" sz="1750" dirty="0"/>
          </a:p>
        </p:txBody>
      </p:sp>
      <p:sp>
        <p:nvSpPr>
          <p:cNvPr id="10" name="Text 8"/>
          <p:cNvSpPr/>
          <p:nvPr/>
        </p:nvSpPr>
        <p:spPr>
          <a:xfrm>
            <a:off x="9677995" y="3283625"/>
            <a:ext cx="4158615" cy="74842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850"/>
              </a:lnSpc>
              <a:buNone/>
            </a:pPr>
            <a:r>
              <a:rPr lang="en-US" sz="5850" dirty="0">
                <a:solidFill>
                  <a:srgbClr val="67534F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77</a:t>
            </a:r>
            <a:endParaRPr lang="en-US" sz="5850" dirty="0"/>
          </a:p>
        </p:txBody>
      </p:sp>
      <p:sp>
        <p:nvSpPr>
          <p:cNvPr id="11" name="Text 9"/>
          <p:cNvSpPr/>
          <p:nvPr/>
        </p:nvSpPr>
        <p:spPr>
          <a:xfrm>
            <a:off x="10126980" y="4315420"/>
            <a:ext cx="3260646" cy="4238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300"/>
              </a:lnSpc>
              <a:buNone/>
            </a:pPr>
            <a:r>
              <a:rPr lang="en-US" sz="2550" dirty="0">
                <a:solidFill>
                  <a:srgbClr val="67534F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Participants</a:t>
            </a:r>
            <a:endParaRPr lang="en-US" sz="2550" dirty="0"/>
          </a:p>
        </p:txBody>
      </p:sp>
      <p:sp>
        <p:nvSpPr>
          <p:cNvPr id="12" name="Text 10"/>
          <p:cNvSpPr/>
          <p:nvPr/>
        </p:nvSpPr>
        <p:spPr>
          <a:xfrm>
            <a:off x="9677995" y="4875371"/>
            <a:ext cx="4158615" cy="5895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300"/>
              </a:lnSpc>
              <a:buNone/>
            </a:pP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Longitudinal sample across the survey period</a:t>
            </a:r>
            <a:endParaRPr lang="en-US" sz="1750" dirty="0"/>
          </a:p>
        </p:txBody>
      </p:sp>
      <p:sp>
        <p:nvSpPr>
          <p:cNvPr id="13" name="Shape 11"/>
          <p:cNvSpPr/>
          <p:nvPr/>
        </p:nvSpPr>
        <p:spPr>
          <a:xfrm>
            <a:off x="793790" y="6014918"/>
            <a:ext cx="13042821" cy="1190506"/>
          </a:xfrm>
          <a:prstGeom prst="roundRect">
            <a:avLst>
              <a:gd name="adj" fmla="val 8002"/>
            </a:avLst>
          </a:prstGeom>
          <a:solidFill>
            <a:srgbClr val="FFD1B3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0604" y="6328529"/>
            <a:ext cx="283488" cy="226814"/>
          </a:xfrm>
          <a:prstGeom prst="rect">
            <a:avLst/>
          </a:prstGeom>
        </p:spPr>
      </p:pic>
      <p:sp>
        <p:nvSpPr>
          <p:cNvPr id="15" name="Text 12"/>
          <p:cNvSpPr/>
          <p:nvPr/>
        </p:nvSpPr>
        <p:spPr>
          <a:xfrm>
            <a:off x="1530906" y="6298406"/>
            <a:ext cx="12078891" cy="5895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750" dirty="0">
                <a:solidFill>
                  <a:srgbClr val="000000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Temperature and humidity were </a:t>
            </a:r>
            <a:r>
              <a:rPr lang="en-US" sz="1750" b="1" dirty="0">
                <a:solidFill>
                  <a:srgbClr val="00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Montserrat" pitchFamily="34" charset="-120"/>
              </a:rPr>
              <a:t>not significant predictors</a:t>
            </a:r>
            <a:r>
              <a:rPr lang="en-US" sz="1750" dirty="0">
                <a:solidFill>
                  <a:srgbClr val="0000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Montserrat" pitchFamily="34" charset="-120"/>
              </a:rPr>
              <a:t> </a:t>
            </a:r>
            <a:r>
              <a:rPr lang="en-US" sz="1750" dirty="0">
                <a:solidFill>
                  <a:srgbClr val="000000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of thermal comfort, suggesting that comfort perception is driven by factors beyond measured environmental variables alone.</a:t>
            </a:r>
            <a:endParaRPr lang="en-US" sz="17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851297"/>
            <a:ext cx="7458670" cy="7628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6000"/>
              </a:lnSpc>
              <a:buNone/>
            </a:pPr>
            <a:r>
              <a:rPr lang="en-US" sz="4600" dirty="0">
                <a:solidFill>
                  <a:srgbClr val="532418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Gender vs Thermal Comfort</a:t>
            </a:r>
            <a:endParaRPr lang="en-US" sz="46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7523" y="2490430"/>
            <a:ext cx="5715953" cy="4286964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9602867" y="2073354"/>
            <a:ext cx="2934533" cy="3814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2300" dirty="0">
                <a:solidFill>
                  <a:srgbClr val="532418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Chi-Square Findings</a:t>
            </a:r>
            <a:endParaRPr lang="en-US" sz="2300" dirty="0"/>
          </a:p>
        </p:txBody>
      </p:sp>
      <p:sp>
        <p:nvSpPr>
          <p:cNvPr id="5" name="Text 2"/>
          <p:cNvSpPr/>
          <p:nvPr/>
        </p:nvSpPr>
        <p:spPr>
          <a:xfrm>
            <a:off x="9602867" y="2638544"/>
            <a:ext cx="4241244" cy="756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60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No statistically significant association was found between gender and thermal comfort perception.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9602867" y="3560326"/>
            <a:ext cx="4241244" cy="2145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1950"/>
              </a:lnSpc>
              <a:buSzPct val="100000"/>
              <a:buChar char="•"/>
            </a:pPr>
            <a:r>
              <a:rPr lang="en-US" sz="160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Chi-square p-value = </a:t>
            </a:r>
            <a:r>
              <a:rPr lang="en-US" sz="1600" b="1" dirty="0">
                <a:solidFill>
                  <a:srgbClr val="67534F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Montserrat" pitchFamily="34" charset="-120"/>
              </a:rPr>
              <a:t>.437</a:t>
            </a:r>
            <a:r>
              <a:rPr lang="en-US" sz="1600" dirty="0">
                <a:solidFill>
                  <a:srgbClr val="67534F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Montserrat" pitchFamily="34" charset="-120"/>
              </a:rPr>
              <a:t> </a:t>
            </a:r>
            <a:r>
              <a:rPr lang="en-US" sz="160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— well above the α = 0.05 threshold</a:t>
            </a:r>
            <a:endParaRPr lang="en-US" sz="1600" dirty="0"/>
          </a:p>
          <a:p>
            <a:pPr marL="342900" indent="-342900" algn="l">
              <a:lnSpc>
                <a:spcPts val="1950"/>
              </a:lnSpc>
              <a:buSzPct val="100000"/>
              <a:buChar char="•"/>
            </a:pPr>
            <a:r>
              <a:rPr lang="en-US" sz="160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Male participants reported slightly higher rates of comfort, but the difference was not significant</a:t>
            </a:r>
            <a:endParaRPr lang="en-US" sz="1600" dirty="0"/>
          </a:p>
          <a:p>
            <a:pPr marL="342900" indent="-342900" algn="l">
              <a:lnSpc>
                <a:spcPts val="1950"/>
              </a:lnSpc>
              <a:buSzPct val="100000"/>
              <a:buChar char="•"/>
            </a:pPr>
            <a:r>
              <a:rPr lang="en-US" sz="160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Female participants reported marginally more discomfort, yet this did not reach statistical significance</a:t>
            </a:r>
            <a:endParaRPr lang="en-US" sz="1600" dirty="0"/>
          </a:p>
        </p:txBody>
      </p:sp>
      <p:sp>
        <p:nvSpPr>
          <p:cNvPr id="7" name="Shape 4"/>
          <p:cNvSpPr/>
          <p:nvPr/>
        </p:nvSpPr>
        <p:spPr>
          <a:xfrm>
            <a:off x="9602867" y="5913001"/>
            <a:ext cx="4241244" cy="1258491"/>
          </a:xfrm>
          <a:prstGeom prst="roundRect">
            <a:avLst>
              <a:gd name="adj" fmla="val 6813"/>
            </a:avLst>
          </a:prstGeom>
          <a:solidFill>
            <a:srgbClr val="FFD1B3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06940" y="6187559"/>
            <a:ext cx="255151" cy="204073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10266164" y="6147673"/>
            <a:ext cx="3373874" cy="756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Gender alone does not reliably predict comfort outcomes in this sample.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964644"/>
            <a:ext cx="7516773" cy="8052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6300"/>
              </a:lnSpc>
              <a:buNone/>
            </a:pPr>
            <a:r>
              <a:rPr lang="en-US" sz="4850" dirty="0">
                <a:solidFill>
                  <a:srgbClr val="532418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Overall Comfort Responses</a:t>
            </a:r>
            <a:endParaRPr lang="en-US" sz="48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23812" y="2408277"/>
            <a:ext cx="6033611" cy="4525208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9620964" y="2281595"/>
            <a:ext cx="4223147" cy="8053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150"/>
              </a:lnSpc>
              <a:buNone/>
            </a:pPr>
            <a:r>
              <a:rPr lang="en-US" sz="2400" dirty="0">
                <a:solidFill>
                  <a:srgbClr val="532418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Distribution of Perceived Comfort</a:t>
            </a:r>
            <a:endParaRPr lang="en-US" sz="2400" dirty="0"/>
          </a:p>
        </p:txBody>
      </p:sp>
      <p:sp>
        <p:nvSpPr>
          <p:cNvPr id="5" name="Text 2"/>
          <p:cNvSpPr/>
          <p:nvPr/>
        </p:nvSpPr>
        <p:spPr>
          <a:xfrm>
            <a:off x="9620964" y="3291602"/>
            <a:ext cx="4223147" cy="8193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6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Across all survey responses, comfort perceptions were distributed as follows:</a:t>
            </a:r>
            <a:endParaRPr lang="en-US" sz="1650" dirty="0"/>
          </a:p>
        </p:txBody>
      </p:sp>
      <p:sp>
        <p:nvSpPr>
          <p:cNvPr id="6" name="Text 3"/>
          <p:cNvSpPr/>
          <p:nvPr/>
        </p:nvSpPr>
        <p:spPr>
          <a:xfrm>
            <a:off x="9620964" y="4295180"/>
            <a:ext cx="4223147" cy="9625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150"/>
              </a:lnSpc>
              <a:buSzPct val="100000"/>
              <a:buChar char="•"/>
            </a:pPr>
            <a:r>
              <a:rPr lang="en-US" sz="1650" b="1" dirty="0">
                <a:solidFill>
                  <a:srgbClr val="67534F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Montserrat" pitchFamily="34" charset="-120"/>
              </a:rPr>
              <a:t>48%</a:t>
            </a:r>
            <a:r>
              <a:rPr lang="en-US" sz="1650" dirty="0">
                <a:solidFill>
                  <a:srgbClr val="67534F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Montserrat" pitchFamily="34" charset="-120"/>
              </a:rPr>
              <a:t> </a:t>
            </a:r>
            <a:r>
              <a:rPr lang="en-US" sz="16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reported feeling comfortable</a:t>
            </a:r>
            <a:endParaRPr lang="en-US" sz="1650" dirty="0"/>
          </a:p>
          <a:p>
            <a:pPr marL="342900" indent="-342900" algn="l">
              <a:lnSpc>
                <a:spcPts val="2150"/>
              </a:lnSpc>
              <a:buSzPct val="100000"/>
              <a:buChar char="•"/>
            </a:pPr>
            <a:r>
              <a:rPr lang="en-US" sz="1650" b="1" dirty="0">
                <a:solidFill>
                  <a:srgbClr val="67534F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Montserrat" pitchFamily="34" charset="-120"/>
              </a:rPr>
              <a:t>34%</a:t>
            </a:r>
            <a:r>
              <a:rPr lang="en-US" sz="1650" dirty="0">
                <a:solidFill>
                  <a:srgbClr val="67534F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Montserrat" pitchFamily="34" charset="-120"/>
              </a:rPr>
              <a:t> </a:t>
            </a:r>
            <a:r>
              <a:rPr lang="en-US" sz="16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reported feeling too cold</a:t>
            </a:r>
            <a:endParaRPr lang="en-US" sz="1650" dirty="0"/>
          </a:p>
          <a:p>
            <a:pPr marL="342900" indent="-342900" algn="l">
              <a:lnSpc>
                <a:spcPts val="2150"/>
              </a:lnSpc>
              <a:buSzPct val="100000"/>
              <a:buChar char="•"/>
            </a:pPr>
            <a:r>
              <a:rPr lang="en-US" sz="1650" b="1" dirty="0">
                <a:solidFill>
                  <a:srgbClr val="67534F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Montserrat" pitchFamily="34" charset="-120"/>
              </a:rPr>
              <a:t>18%</a:t>
            </a:r>
            <a:r>
              <a:rPr lang="en-US" sz="1650" dirty="0">
                <a:solidFill>
                  <a:srgbClr val="67534F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Montserrat" pitchFamily="34" charset="-120"/>
              </a:rPr>
              <a:t> </a:t>
            </a:r>
            <a:r>
              <a:rPr lang="en-US" sz="16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reported feeling too warm</a:t>
            </a:r>
            <a:endParaRPr lang="en-US" sz="1650" dirty="0"/>
          </a:p>
        </p:txBody>
      </p:sp>
      <p:sp>
        <p:nvSpPr>
          <p:cNvPr id="7" name="Text 4"/>
          <p:cNvSpPr/>
          <p:nvPr/>
        </p:nvSpPr>
        <p:spPr>
          <a:xfrm>
            <a:off x="9620964" y="5441871"/>
            <a:ext cx="4223147" cy="16387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6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Over half of participants experienced some form of thermal discomfort, with cold discomfort substantially outweighing heat complaints — consistent with the Welsh climate context.</a:t>
            </a:r>
            <a:endParaRPr lang="en-US" sz="16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663416"/>
            <a:ext cx="9191268" cy="7628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6000"/>
              </a:lnSpc>
              <a:buNone/>
            </a:pPr>
            <a:r>
              <a:rPr lang="en-US" sz="4600" dirty="0">
                <a:solidFill>
                  <a:srgbClr val="532418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Outdoor Temperature Distribution</a:t>
            </a:r>
            <a:endParaRPr lang="en-US" sz="46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7523" y="2490430"/>
            <a:ext cx="5715953" cy="4286964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9602867" y="1885474"/>
            <a:ext cx="4168259" cy="3814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2300" dirty="0">
                <a:solidFill>
                  <a:srgbClr val="532418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Marcellus" pitchFamily="34" charset="-120"/>
              </a:rPr>
              <a:t>Contextual Environmental Data</a:t>
            </a:r>
            <a:endParaRPr lang="en-US" sz="23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5" name="Text 2"/>
          <p:cNvSpPr/>
          <p:nvPr/>
        </p:nvSpPr>
        <p:spPr>
          <a:xfrm>
            <a:off x="9602867" y="2450663"/>
            <a:ext cx="4241244" cy="1260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60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Outdoor temperatures recorded during the survey period ranged approximately from </a:t>
            </a:r>
            <a:r>
              <a:rPr lang="en-US" sz="1600" b="1" dirty="0">
                <a:solidFill>
                  <a:srgbClr val="67534F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Montserrat" pitchFamily="34" charset="-120"/>
              </a:rPr>
              <a:t>2°C to 15°C</a:t>
            </a:r>
            <a:r>
              <a:rPr lang="en-US" sz="160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, with the majority of readings clustering between </a:t>
            </a:r>
            <a:r>
              <a:rPr lang="en-US" sz="1600" b="1" dirty="0">
                <a:solidFill>
                  <a:srgbClr val="67534F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Montserrat" pitchFamily="34" charset="-120"/>
              </a:rPr>
              <a:t>8°C and 10°C</a:t>
            </a:r>
            <a:r>
              <a:rPr lang="en-US" sz="1600" dirty="0">
                <a:solidFill>
                  <a:srgbClr val="67534F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Montserrat" pitchFamily="34" charset="-120"/>
              </a:rPr>
              <a:t>.</a:t>
            </a:r>
            <a:endParaRPr lang="en-US" sz="1600" dirty="0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6" name="Text 3"/>
          <p:cNvSpPr/>
          <p:nvPr/>
        </p:nvSpPr>
        <p:spPr>
          <a:xfrm>
            <a:off x="9602867" y="3876794"/>
            <a:ext cx="4241244" cy="1260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60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This cool temperate range reflects typical Welsh autumn/winter conditions and provides important context for interpreting the prevalence of cold discomfort among participants.</a:t>
            </a:r>
            <a:endParaRPr lang="en-US" sz="1600" dirty="0"/>
          </a:p>
        </p:txBody>
      </p:sp>
      <p:sp>
        <p:nvSpPr>
          <p:cNvPr id="7" name="Shape 4"/>
          <p:cNvSpPr/>
          <p:nvPr/>
        </p:nvSpPr>
        <p:spPr>
          <a:xfrm>
            <a:off x="9602867" y="5344358"/>
            <a:ext cx="4241244" cy="2015014"/>
          </a:xfrm>
          <a:prstGeom prst="roundRect">
            <a:avLst>
              <a:gd name="adj" fmla="val 4255"/>
            </a:avLst>
          </a:prstGeom>
          <a:solidFill>
            <a:srgbClr val="FFD1B3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06940" y="5618917"/>
            <a:ext cx="255151" cy="204073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10266164" y="5579031"/>
            <a:ext cx="3373874" cy="1513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Despite this cool outdoor context, indoor temperature was not a statistically significant predictor of comfort — suggesting the role of adaptive and psychological factors.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9680" y="0"/>
            <a:ext cx="576072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793790" y="767239"/>
            <a:ext cx="2888456" cy="324088"/>
          </a:xfrm>
          <a:prstGeom prst="roundRect">
            <a:avLst>
              <a:gd name="adj" fmla="val 21165"/>
            </a:avLst>
          </a:prstGeom>
          <a:solidFill>
            <a:srgbClr val="FFE0C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916186" y="828437"/>
            <a:ext cx="2643664" cy="2016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50"/>
              </a:lnSpc>
              <a:buNone/>
            </a:pPr>
            <a:r>
              <a:rPr lang="en-US" sz="12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CONTRIBUTION TO LITERATURE</a:t>
            </a:r>
            <a:endParaRPr lang="en-US" sz="1250" dirty="0"/>
          </a:p>
        </p:txBody>
      </p:sp>
      <p:sp>
        <p:nvSpPr>
          <p:cNvPr id="5" name="Text 2"/>
          <p:cNvSpPr/>
          <p:nvPr/>
        </p:nvSpPr>
        <p:spPr>
          <a:xfrm>
            <a:off x="793790" y="1164788"/>
            <a:ext cx="7556421" cy="15256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6000"/>
              </a:lnSpc>
              <a:buNone/>
            </a:pPr>
            <a:r>
              <a:rPr lang="en-US" sz="4600" dirty="0">
                <a:solidFill>
                  <a:srgbClr val="532418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What This Study Adds to Knowledge</a:t>
            </a:r>
            <a:endParaRPr lang="en-US" sz="4600" dirty="0"/>
          </a:p>
        </p:txBody>
      </p:sp>
      <p:sp>
        <p:nvSpPr>
          <p:cNvPr id="6" name="Shape 3"/>
          <p:cNvSpPr/>
          <p:nvPr/>
        </p:nvSpPr>
        <p:spPr>
          <a:xfrm>
            <a:off x="793790" y="2965966"/>
            <a:ext cx="7556421" cy="4496276"/>
          </a:xfrm>
          <a:prstGeom prst="roundRect">
            <a:avLst>
              <a:gd name="adj" fmla="val 1907"/>
            </a:avLst>
          </a:prstGeom>
          <a:solidFill>
            <a:srgbClr val="FFFFF4"/>
          </a:solidFill>
          <a:ln w="22860">
            <a:solidFill>
              <a:srgbClr val="FFE0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816650" y="2988826"/>
            <a:ext cx="3755350" cy="2794278"/>
          </a:xfrm>
          <a:prstGeom prst="roundRect">
            <a:avLst>
              <a:gd name="adj" fmla="val 3068"/>
            </a:avLst>
          </a:prstGeom>
          <a:solidFill>
            <a:srgbClr val="FFFFF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1020723" y="3192899"/>
            <a:ext cx="2934533" cy="3814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2300" dirty="0">
                <a:solidFill>
                  <a:srgbClr val="67534F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Welsh HE Context</a:t>
            </a:r>
            <a:endParaRPr lang="en-US" sz="2300" dirty="0"/>
          </a:p>
        </p:txBody>
      </p:sp>
      <p:sp>
        <p:nvSpPr>
          <p:cNvPr id="9" name="Text 6"/>
          <p:cNvSpPr/>
          <p:nvPr/>
        </p:nvSpPr>
        <p:spPr>
          <a:xfrm>
            <a:off x="1020723" y="3684508"/>
            <a:ext cx="3347204" cy="1260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60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Provides empirical evidence from a geographically and institutionally distinct setting, filling a gap in the UK comfort literature.</a:t>
            </a:r>
            <a:endParaRPr lang="en-US" sz="1600" dirty="0"/>
          </a:p>
        </p:txBody>
      </p:sp>
      <p:sp>
        <p:nvSpPr>
          <p:cNvPr id="10" name="Shape 7"/>
          <p:cNvSpPr/>
          <p:nvPr/>
        </p:nvSpPr>
        <p:spPr>
          <a:xfrm>
            <a:off x="4572000" y="2988826"/>
            <a:ext cx="3755350" cy="2794278"/>
          </a:xfrm>
          <a:prstGeom prst="rect">
            <a:avLst/>
          </a:prstGeom>
          <a:solidFill>
            <a:srgbClr val="FFFFF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4572000" y="2988826"/>
            <a:ext cx="22860" cy="2794278"/>
          </a:xfrm>
          <a:prstGeom prst="roundRect">
            <a:avLst>
              <a:gd name="adj" fmla="val 375070"/>
            </a:avLst>
          </a:prstGeom>
          <a:solidFill>
            <a:srgbClr val="FFE0C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4776073" y="3192899"/>
            <a:ext cx="3347204" cy="7629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2300" dirty="0">
                <a:solidFill>
                  <a:srgbClr val="67534F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Support for Adaptive Comfort</a:t>
            </a:r>
            <a:endParaRPr lang="en-US" sz="2300" dirty="0"/>
          </a:p>
        </p:txBody>
      </p:sp>
      <p:sp>
        <p:nvSpPr>
          <p:cNvPr id="13" name="Text 10"/>
          <p:cNvSpPr/>
          <p:nvPr/>
        </p:nvSpPr>
        <p:spPr>
          <a:xfrm>
            <a:off x="4776073" y="4065984"/>
            <a:ext cx="3347204" cy="1513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60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Results align with the Adaptive Comfort Model — environmental variables alone cannot account for perceived comfort; behavioural and contextual factors are key.</a:t>
            </a:r>
            <a:endParaRPr lang="en-US" sz="1600" dirty="0"/>
          </a:p>
        </p:txBody>
      </p:sp>
      <p:sp>
        <p:nvSpPr>
          <p:cNvPr id="14" name="Shape 11"/>
          <p:cNvSpPr/>
          <p:nvPr/>
        </p:nvSpPr>
        <p:spPr>
          <a:xfrm>
            <a:off x="816650" y="5783104"/>
            <a:ext cx="7510701" cy="1656278"/>
          </a:xfrm>
          <a:prstGeom prst="rect">
            <a:avLst/>
          </a:prstGeom>
          <a:solidFill>
            <a:srgbClr val="FFFFF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Shape 12"/>
          <p:cNvSpPr/>
          <p:nvPr/>
        </p:nvSpPr>
        <p:spPr>
          <a:xfrm>
            <a:off x="816650" y="5783104"/>
            <a:ext cx="7510701" cy="22860"/>
          </a:xfrm>
          <a:prstGeom prst="roundRect">
            <a:avLst>
              <a:gd name="adj" fmla="val 375070"/>
            </a:avLst>
          </a:prstGeom>
          <a:solidFill>
            <a:srgbClr val="FFE0C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1020723" y="5987177"/>
            <a:ext cx="3388281" cy="3814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2300" dirty="0">
                <a:solidFill>
                  <a:srgbClr val="67534F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Complexity of Perception</a:t>
            </a:r>
            <a:endParaRPr lang="en-US" sz="2300" dirty="0"/>
          </a:p>
        </p:txBody>
      </p:sp>
      <p:sp>
        <p:nvSpPr>
          <p:cNvPr id="17" name="Text 14"/>
          <p:cNvSpPr/>
          <p:nvPr/>
        </p:nvSpPr>
        <p:spPr>
          <a:xfrm>
            <a:off x="1020723" y="6478786"/>
            <a:ext cx="7102554" cy="756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60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Challenges assumptions that gender is a straightforward predictor of comfort, reinforcing the need for nuanced, individual-level approaches.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240155"/>
            <a:ext cx="7154466" cy="8477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6650"/>
              </a:lnSpc>
              <a:buNone/>
            </a:pPr>
            <a:r>
              <a:rPr lang="en-US" sz="5100" dirty="0">
                <a:solidFill>
                  <a:srgbClr val="532418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Contribution to Practice</a:t>
            </a:r>
            <a:endParaRPr lang="en-US" sz="5100" dirty="0"/>
          </a:p>
        </p:txBody>
      </p:sp>
      <p:sp>
        <p:nvSpPr>
          <p:cNvPr id="3" name="Text 1"/>
          <p:cNvSpPr/>
          <p:nvPr/>
        </p:nvSpPr>
        <p:spPr>
          <a:xfrm>
            <a:off x="793790" y="2541508"/>
            <a:ext cx="13042821" cy="5895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Findings carry direct implications for estates management, building operations, and sustainability policy within universities.</a:t>
            </a:r>
            <a:endParaRPr lang="en-US" sz="175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93790" y="3386257"/>
            <a:ext cx="566976" cy="566976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793790" y="4236720"/>
            <a:ext cx="3260646" cy="4238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550" dirty="0">
                <a:solidFill>
                  <a:srgbClr val="67534F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Estates Management</a:t>
            </a:r>
            <a:endParaRPr lang="en-US" sz="2550" dirty="0"/>
          </a:p>
        </p:txBody>
      </p:sp>
      <p:sp>
        <p:nvSpPr>
          <p:cNvPr id="6" name="Text 3"/>
          <p:cNvSpPr/>
          <p:nvPr/>
        </p:nvSpPr>
        <p:spPr>
          <a:xfrm>
            <a:off x="701041" y="4796671"/>
            <a:ext cx="3807817" cy="14009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Facilities teams should move beyond fixed setpoint strategies and consider occupant diversity when setting HVAC parameters.</a:t>
            </a:r>
            <a:endParaRPr lang="en-US" sz="1750" dirty="0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235893" y="3386257"/>
            <a:ext cx="566976" cy="566976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5235893" y="4236720"/>
            <a:ext cx="4158615" cy="8477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550" dirty="0">
                <a:solidFill>
                  <a:srgbClr val="67534F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Adaptive Comfort Strategies</a:t>
            </a:r>
            <a:endParaRPr lang="en-US" sz="2550" dirty="0"/>
          </a:p>
        </p:txBody>
      </p:sp>
      <p:sp>
        <p:nvSpPr>
          <p:cNvPr id="9" name="Text 5"/>
          <p:cNvSpPr/>
          <p:nvPr/>
        </p:nvSpPr>
        <p:spPr>
          <a:xfrm>
            <a:off x="5235893" y="4796671"/>
            <a:ext cx="3715067" cy="21926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Encouraging adaptive opportunities — such as operable windows, personal controls, and mixed-mode ventilation — can improve satisfaction without increasing energy consumption.</a:t>
            </a:r>
            <a:endParaRPr lang="en-US" sz="1750" dirty="0"/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677995" y="3386257"/>
            <a:ext cx="566976" cy="566976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9677995" y="4236720"/>
            <a:ext cx="4148495" cy="4238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550" dirty="0">
                <a:solidFill>
                  <a:srgbClr val="67534F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Occupant Feedback Systems</a:t>
            </a:r>
            <a:endParaRPr lang="en-US" sz="2550" dirty="0"/>
          </a:p>
        </p:txBody>
      </p:sp>
      <p:sp>
        <p:nvSpPr>
          <p:cNvPr id="12" name="Text 7"/>
          <p:cNvSpPr/>
          <p:nvPr/>
        </p:nvSpPr>
        <p:spPr>
          <a:xfrm>
            <a:off x="9677995" y="4796670"/>
            <a:ext cx="3977045" cy="16244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Regular comfort surveys should be integrated into building management practices to capture subjective perceptions alongside sensor data.</a:t>
            </a:r>
            <a:endParaRPr lang="en-US" sz="17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669846"/>
            <a:ext cx="7907179" cy="7628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6000"/>
              </a:lnSpc>
              <a:buNone/>
            </a:pPr>
            <a:r>
              <a:rPr lang="en-US" sz="4600" dirty="0">
                <a:solidFill>
                  <a:srgbClr val="532418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Limitations &amp; Future Research</a:t>
            </a:r>
            <a:endParaRPr lang="en-US" sz="4600" dirty="0"/>
          </a:p>
        </p:txBody>
      </p:sp>
      <p:sp>
        <p:nvSpPr>
          <p:cNvPr id="3" name="Text 1"/>
          <p:cNvSpPr/>
          <p:nvPr/>
        </p:nvSpPr>
        <p:spPr>
          <a:xfrm>
            <a:off x="793790" y="1891903"/>
            <a:ext cx="2934533" cy="3814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2300" dirty="0">
                <a:solidFill>
                  <a:srgbClr val="532418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Current Limitations</a:t>
            </a:r>
            <a:endParaRPr lang="en-US" sz="2300" dirty="0"/>
          </a:p>
        </p:txBody>
      </p:sp>
      <p:sp>
        <p:nvSpPr>
          <p:cNvPr id="4" name="Shape 2"/>
          <p:cNvSpPr/>
          <p:nvPr/>
        </p:nvSpPr>
        <p:spPr>
          <a:xfrm>
            <a:off x="793790" y="2480072"/>
            <a:ext cx="3044309" cy="2913578"/>
          </a:xfrm>
          <a:prstGeom prst="roundRect">
            <a:avLst>
              <a:gd name="adj" fmla="val 2943"/>
            </a:avLst>
          </a:prstGeom>
          <a:solidFill>
            <a:srgbClr val="FFFFF4">
              <a:alpha val="95000"/>
            </a:srgbClr>
          </a:solidFill>
          <a:ln w="22860">
            <a:solidFill>
              <a:srgbClr val="FFE0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1020723" y="2707005"/>
            <a:ext cx="2590443" cy="3814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2300" dirty="0">
                <a:solidFill>
                  <a:srgbClr val="67534F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Small Sample Size</a:t>
            </a:r>
            <a:endParaRPr lang="en-US" sz="2300" dirty="0"/>
          </a:p>
        </p:txBody>
      </p:sp>
      <p:sp>
        <p:nvSpPr>
          <p:cNvPr id="6" name="Text 4"/>
          <p:cNvSpPr/>
          <p:nvPr/>
        </p:nvSpPr>
        <p:spPr>
          <a:xfrm>
            <a:off x="1020723" y="3272195"/>
            <a:ext cx="2590443" cy="1008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60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 = 77 limits statistical power and generalisability beyond the study institution.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4021812" y="2480072"/>
            <a:ext cx="3044428" cy="2913578"/>
          </a:xfrm>
          <a:prstGeom prst="roundRect">
            <a:avLst>
              <a:gd name="adj" fmla="val 2943"/>
            </a:avLst>
          </a:prstGeom>
          <a:solidFill>
            <a:srgbClr val="FFFFF4">
              <a:alpha val="95000"/>
            </a:srgbClr>
          </a:solidFill>
          <a:ln w="22860">
            <a:solidFill>
              <a:srgbClr val="FFE0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248745" y="2707005"/>
            <a:ext cx="2590562" cy="7629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2300" dirty="0">
                <a:solidFill>
                  <a:srgbClr val="67534F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Binary Comfort Variable</a:t>
            </a:r>
            <a:endParaRPr lang="en-US" sz="2300" dirty="0"/>
          </a:p>
        </p:txBody>
      </p:sp>
      <p:sp>
        <p:nvSpPr>
          <p:cNvPr id="9" name="Text 7"/>
          <p:cNvSpPr/>
          <p:nvPr/>
        </p:nvSpPr>
        <p:spPr>
          <a:xfrm>
            <a:off x="4248745" y="3653671"/>
            <a:ext cx="2590562" cy="1513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60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Reducing comfort to a binary outcome (comfortable / not comfortable) may obscure gradations of thermal perception.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793790" y="5577364"/>
            <a:ext cx="6272451" cy="1775579"/>
          </a:xfrm>
          <a:prstGeom prst="roundRect">
            <a:avLst>
              <a:gd name="adj" fmla="val 4829"/>
            </a:avLst>
          </a:prstGeom>
          <a:solidFill>
            <a:srgbClr val="FFFFF4">
              <a:alpha val="95000"/>
            </a:srgbClr>
          </a:solidFill>
          <a:ln w="22860">
            <a:solidFill>
              <a:srgbClr val="FFE0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020723" y="5804297"/>
            <a:ext cx="2934533" cy="3814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2300" dirty="0">
                <a:solidFill>
                  <a:srgbClr val="67534F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No Indoor Sensors</a:t>
            </a:r>
            <a:endParaRPr lang="en-US" sz="2300" dirty="0"/>
          </a:p>
        </p:txBody>
      </p:sp>
      <p:sp>
        <p:nvSpPr>
          <p:cNvPr id="12" name="Text 10"/>
          <p:cNvSpPr/>
          <p:nvPr/>
        </p:nvSpPr>
        <p:spPr>
          <a:xfrm>
            <a:off x="1020723" y="6369487"/>
            <a:ext cx="5818584" cy="756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60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Absence of indoor temperature and humidity monitoring limits environmental analysis to outdoor data.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7571780" y="1891903"/>
            <a:ext cx="4011811" cy="3814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2300" dirty="0">
                <a:solidFill>
                  <a:srgbClr val="532418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Directions for Future Research</a:t>
            </a:r>
            <a:endParaRPr lang="en-US" sz="2300" dirty="0"/>
          </a:p>
        </p:txBody>
      </p:sp>
      <p:sp>
        <p:nvSpPr>
          <p:cNvPr id="14" name="Text 12"/>
          <p:cNvSpPr/>
          <p:nvPr/>
        </p:nvSpPr>
        <p:spPr>
          <a:xfrm>
            <a:off x="7571780" y="2457093"/>
            <a:ext cx="6272451" cy="2210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1950"/>
              </a:lnSpc>
              <a:buSzPct val="100000"/>
              <a:buChar char="•"/>
            </a:pPr>
            <a:r>
              <a:rPr lang="en-US" sz="160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Expand sample across multiple Welsh universities and disciplines</a:t>
            </a:r>
            <a:endParaRPr lang="en-US" sz="1600" dirty="0"/>
          </a:p>
          <a:p>
            <a:pPr marL="342900" indent="-342900" algn="l">
              <a:lnSpc>
                <a:spcPts val="1950"/>
              </a:lnSpc>
              <a:buSzPct val="100000"/>
              <a:buChar char="•"/>
            </a:pPr>
            <a:r>
              <a:rPr lang="en-US" sz="160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Deploy indoor environmental monitoring sensors for co-located physiological and perceptual data</a:t>
            </a:r>
            <a:endParaRPr lang="en-US" sz="1600" dirty="0"/>
          </a:p>
          <a:p>
            <a:pPr marL="342900" indent="-342900" algn="l">
              <a:lnSpc>
                <a:spcPts val="1950"/>
              </a:lnSpc>
              <a:buSzPct val="100000"/>
              <a:buChar char="•"/>
            </a:pPr>
            <a:r>
              <a:rPr lang="en-US" sz="160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Adopt a continuous comfort scale (e.g. ASHRAE 7-point scale) in future surveys</a:t>
            </a:r>
            <a:endParaRPr lang="en-US" sz="1600" dirty="0"/>
          </a:p>
          <a:p>
            <a:pPr marL="342900" indent="-342900" algn="l">
              <a:lnSpc>
                <a:spcPts val="1950"/>
              </a:lnSpc>
              <a:buSzPct val="100000"/>
              <a:buChar char="•"/>
            </a:pPr>
            <a:r>
              <a:rPr lang="en-US" sz="160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Explore intersectional vulnerability factors including age, disability, and acclimatisation history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9680" y="0"/>
            <a:ext cx="576072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793790" y="1411486"/>
            <a:ext cx="1536502" cy="371832"/>
          </a:xfrm>
          <a:prstGeom prst="roundRect">
            <a:avLst>
              <a:gd name="adj" fmla="val 20497"/>
            </a:avLst>
          </a:prstGeom>
          <a:solidFill>
            <a:srgbClr val="FFE0C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929878" y="1479471"/>
            <a:ext cx="1264325" cy="2358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40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CONCLUSION</a:t>
            </a:r>
            <a:endParaRPr lang="en-US" sz="1400" dirty="0"/>
          </a:p>
        </p:txBody>
      </p:sp>
      <p:sp>
        <p:nvSpPr>
          <p:cNvPr id="5" name="Text 2"/>
          <p:cNvSpPr/>
          <p:nvPr/>
        </p:nvSpPr>
        <p:spPr>
          <a:xfrm>
            <a:off x="793790" y="1874044"/>
            <a:ext cx="7556421" cy="1695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6650"/>
              </a:lnSpc>
              <a:buNone/>
            </a:pPr>
            <a:r>
              <a:rPr lang="en-US" sz="5100" dirty="0">
                <a:solidFill>
                  <a:srgbClr val="532418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Thermal Comfort Is Multidimensional</a:t>
            </a:r>
            <a:endParaRPr lang="en-US" sz="5100" dirty="0"/>
          </a:p>
        </p:txBody>
      </p:sp>
      <p:sp>
        <p:nvSpPr>
          <p:cNvPr id="6" name="Text 3"/>
          <p:cNvSpPr/>
          <p:nvPr/>
        </p:nvSpPr>
        <p:spPr>
          <a:xfrm>
            <a:off x="793790" y="3909655"/>
            <a:ext cx="7556421" cy="14739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This study demonstrates that </a:t>
            </a:r>
            <a:r>
              <a:rPr lang="en-US" sz="1750" b="1" dirty="0">
                <a:solidFill>
                  <a:srgbClr val="67534F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Montserrat" pitchFamily="34" charset="-120"/>
              </a:rPr>
              <a:t>environmental variables alone — including temperature and humidity — are insufficient to explain thermal comfort perception</a:t>
            </a:r>
            <a:r>
              <a:rPr lang="en-US" sz="1750" dirty="0">
                <a:solidFill>
                  <a:srgbClr val="67534F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Montserrat" pitchFamily="34" charset="-120"/>
              </a:rPr>
              <a:t> </a:t>
            </a: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in a Welsh university context. Gender was not found to be a statistically significant predictor.</a:t>
            </a:r>
            <a:endParaRPr lang="en-US" sz="1750" dirty="0"/>
          </a:p>
        </p:txBody>
      </p:sp>
      <p:sp>
        <p:nvSpPr>
          <p:cNvPr id="7" name="Text 4"/>
          <p:cNvSpPr/>
          <p:nvPr/>
        </p:nvSpPr>
        <p:spPr>
          <a:xfrm>
            <a:off x="793790" y="5638800"/>
            <a:ext cx="7556421" cy="1179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These findings reinforce the value of adaptive and person-</a:t>
            </a:r>
            <a:r>
              <a:rPr lang="en-US" sz="1750" dirty="0" err="1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centred</a:t>
            </a: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frameworks, and call for building management strategies that acknowledge the complexity and heterogeneity of occupant experience.</a:t>
            </a:r>
            <a:endParaRPr lang="en-US" sz="17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912614"/>
            <a:ext cx="5869067" cy="7628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6000"/>
              </a:lnSpc>
              <a:buNone/>
            </a:pPr>
            <a:r>
              <a:rPr lang="en-US" sz="4600" dirty="0">
                <a:solidFill>
                  <a:srgbClr val="532418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References</a:t>
            </a:r>
            <a:endParaRPr lang="en-US" sz="4600" dirty="0"/>
          </a:p>
        </p:txBody>
      </p:sp>
      <p:sp>
        <p:nvSpPr>
          <p:cNvPr id="3" name="Shape 1"/>
          <p:cNvSpPr/>
          <p:nvPr/>
        </p:nvSpPr>
        <p:spPr>
          <a:xfrm>
            <a:off x="770930" y="2020014"/>
            <a:ext cx="45720" cy="1810941"/>
          </a:xfrm>
          <a:prstGeom prst="rect">
            <a:avLst/>
          </a:prstGeom>
          <a:solidFill>
            <a:srgbClr val="FF954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1043583" y="2042874"/>
            <a:ext cx="3944779" cy="1513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600" dirty="0">
                <a:solidFill>
                  <a:srgbClr val="67534F"/>
                </a:solidFill>
                <a:latin typeface="Microsoft YaHei Light" panose="020B0502040204020203" pitchFamily="34" charset="-122"/>
                <a:ea typeface="Microsoft YaHei Light" panose="020B0502040204020203" pitchFamily="34" charset="-122"/>
                <a:cs typeface="Montserrat" pitchFamily="34" charset="-120"/>
              </a:rPr>
              <a:t>ASHRAE (2020). </a:t>
            </a:r>
            <a:r>
              <a:rPr lang="en-US" sz="1600" i="1" dirty="0">
                <a:solidFill>
                  <a:srgbClr val="67534F"/>
                </a:solidFill>
                <a:latin typeface="Microsoft YaHei Light" panose="020B0502040204020203" pitchFamily="34" charset="-122"/>
                <a:ea typeface="Microsoft YaHei Light" panose="020B0502040204020203" pitchFamily="34" charset="-122"/>
                <a:cs typeface="Montserrat" pitchFamily="34" charset="-120"/>
              </a:rPr>
              <a:t>ANSI/ASHRAE Standard 55-2020: Thermal Environmental Conditions for Human Occupancy</a:t>
            </a:r>
            <a:r>
              <a:rPr lang="en-US" sz="1600" dirty="0">
                <a:solidFill>
                  <a:srgbClr val="67534F"/>
                </a:solidFill>
                <a:latin typeface="Microsoft YaHei Light" panose="020B0502040204020203" pitchFamily="34" charset="-122"/>
                <a:ea typeface="Microsoft YaHei Light" panose="020B0502040204020203" pitchFamily="34" charset="-122"/>
                <a:cs typeface="Montserrat" pitchFamily="34" charset="-120"/>
              </a:rPr>
              <a:t>. American Society of Heating, Refrigerating and Air-Conditioning Engineers.</a:t>
            </a:r>
            <a:endParaRPr lang="en-US" sz="1600" dirty="0">
              <a:latin typeface="Microsoft YaHei Light" panose="020B0502040204020203" pitchFamily="34" charset="-122"/>
              <a:ea typeface="Microsoft YaHei Light" panose="020B0502040204020203" pitchFamily="34" charset="-122"/>
            </a:endParaRPr>
          </a:p>
        </p:txBody>
      </p:sp>
      <p:sp>
        <p:nvSpPr>
          <p:cNvPr id="5" name="Shape 3"/>
          <p:cNvSpPr/>
          <p:nvPr/>
        </p:nvSpPr>
        <p:spPr>
          <a:xfrm>
            <a:off x="5195054" y="2020014"/>
            <a:ext cx="45720" cy="1810941"/>
          </a:xfrm>
          <a:prstGeom prst="rect">
            <a:avLst/>
          </a:prstGeom>
          <a:solidFill>
            <a:srgbClr val="FF954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467707" y="2042874"/>
            <a:ext cx="3944779" cy="1765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600" dirty="0">
                <a:solidFill>
                  <a:srgbClr val="67534F"/>
                </a:solidFill>
                <a:latin typeface="Microsoft YaHei Light" panose="020B0502040204020203" pitchFamily="34" charset="-122"/>
                <a:ea typeface="Microsoft YaHei Light" panose="020B0502040204020203" pitchFamily="34" charset="-122"/>
                <a:cs typeface="Montserrat" pitchFamily="34" charset="-120"/>
              </a:rPr>
              <a:t>Caplan, R. D., &amp; Van Harrison, R. (1993). Person–environment fit theory: Some history, recent developments, and future directions. </a:t>
            </a:r>
            <a:r>
              <a:rPr lang="en-US" sz="1600" i="1" dirty="0">
                <a:solidFill>
                  <a:srgbClr val="67534F"/>
                </a:solidFill>
                <a:latin typeface="Microsoft YaHei Light" panose="020B0502040204020203" pitchFamily="34" charset="-122"/>
                <a:ea typeface="Microsoft YaHei Light" panose="020B0502040204020203" pitchFamily="34" charset="-122"/>
                <a:cs typeface="Montserrat" pitchFamily="34" charset="-120"/>
              </a:rPr>
              <a:t>Journal of Social Issues</a:t>
            </a:r>
            <a:r>
              <a:rPr lang="en-US" sz="1600" dirty="0">
                <a:solidFill>
                  <a:srgbClr val="67534F"/>
                </a:solidFill>
                <a:latin typeface="Microsoft YaHei Light" panose="020B0502040204020203" pitchFamily="34" charset="-122"/>
                <a:ea typeface="Microsoft YaHei Light" panose="020B0502040204020203" pitchFamily="34" charset="-122"/>
                <a:cs typeface="Montserrat" pitchFamily="34" charset="-120"/>
              </a:rPr>
              <a:t>, 49(4), 253–275. </a:t>
            </a:r>
            <a:r>
              <a:rPr lang="en-US" sz="1600" u="sng" dirty="0">
                <a:solidFill>
                  <a:srgbClr val="FF954F"/>
                </a:solidFill>
                <a:latin typeface="Microsoft YaHei Light" panose="020B0502040204020203" pitchFamily="34" charset="-122"/>
                <a:ea typeface="Microsoft YaHei Light" panose="020B0502040204020203" pitchFamily="34" charset="-122"/>
                <a:cs typeface="Montserrat" pitchFamily="34" charset="-12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https://doi.org/10.1111/j.1540-4560.1993.tb01192.x</a:t>
            </a:r>
            <a:endParaRPr lang="en-US" sz="1600" dirty="0">
              <a:latin typeface="Microsoft YaHei Light" panose="020B0502040204020203" pitchFamily="34" charset="-122"/>
              <a:ea typeface="Microsoft YaHei Light" panose="020B0502040204020203" pitchFamily="34" charset="-122"/>
            </a:endParaRPr>
          </a:p>
        </p:txBody>
      </p:sp>
      <p:sp>
        <p:nvSpPr>
          <p:cNvPr id="7" name="Shape 5"/>
          <p:cNvSpPr/>
          <p:nvPr/>
        </p:nvSpPr>
        <p:spPr>
          <a:xfrm>
            <a:off x="9619178" y="2020014"/>
            <a:ext cx="45720" cy="1810941"/>
          </a:xfrm>
          <a:prstGeom prst="rect">
            <a:avLst/>
          </a:prstGeom>
          <a:solidFill>
            <a:srgbClr val="FF954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9891832" y="2042874"/>
            <a:ext cx="3944779" cy="1260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600" dirty="0">
                <a:solidFill>
                  <a:srgbClr val="67534F"/>
                </a:solidFill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Montserrat" pitchFamily="34" charset="-120"/>
              </a:rPr>
              <a:t>de Dear, R. &amp; Brager, G. (1998). Developing an adaptive model of thermal comfort and preference. </a:t>
            </a:r>
            <a:r>
              <a:rPr lang="en-US" sz="1600" i="1" dirty="0">
                <a:solidFill>
                  <a:srgbClr val="67534F"/>
                </a:solidFill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Montserrat" pitchFamily="34" charset="-120"/>
              </a:rPr>
              <a:t>ASHRAE Transactions</a:t>
            </a:r>
            <a:r>
              <a:rPr lang="en-US" sz="1600" dirty="0">
                <a:solidFill>
                  <a:srgbClr val="67534F"/>
                </a:solidFill>
                <a:latin typeface="Microsoft YaHei UI Light" panose="020B0502040204020203" pitchFamily="34" charset="-122"/>
                <a:ea typeface="Microsoft YaHei UI Light" panose="020B0502040204020203" pitchFamily="34" charset="-122"/>
                <a:cs typeface="Montserrat" pitchFamily="34" charset="-120"/>
              </a:rPr>
              <a:t>, 104(1), pp. 145–167.</a:t>
            </a:r>
            <a:endParaRPr lang="en-US" sz="1600" dirty="0">
              <a:latin typeface="Microsoft YaHei UI Light" panose="020B0502040204020203" pitchFamily="34" charset="-122"/>
              <a:ea typeface="Microsoft YaHei UI Light" panose="020B0502040204020203" pitchFamily="34" charset="-122"/>
            </a:endParaRPr>
          </a:p>
        </p:txBody>
      </p:sp>
      <p:sp>
        <p:nvSpPr>
          <p:cNvPr id="9" name="Shape 7"/>
          <p:cNvSpPr/>
          <p:nvPr/>
        </p:nvSpPr>
        <p:spPr>
          <a:xfrm>
            <a:off x="770930" y="4152662"/>
            <a:ext cx="45720" cy="2315289"/>
          </a:xfrm>
          <a:prstGeom prst="rect">
            <a:avLst/>
          </a:prstGeom>
          <a:solidFill>
            <a:srgbClr val="FF954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043583" y="4175522"/>
            <a:ext cx="3944779" cy="1008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600" dirty="0">
                <a:solidFill>
                  <a:srgbClr val="67534F"/>
                </a:solidFill>
                <a:latin typeface="Microsoft YaHei Light" panose="020B0502040204020203" pitchFamily="34" charset="-122"/>
                <a:ea typeface="Microsoft YaHei Light" panose="020B0502040204020203" pitchFamily="34" charset="-122"/>
                <a:cs typeface="Montserrat" pitchFamily="34" charset="-120"/>
              </a:rPr>
              <a:t>Fanger, P. O. (1970). </a:t>
            </a:r>
            <a:r>
              <a:rPr lang="en-US" sz="1600" i="1" dirty="0">
                <a:solidFill>
                  <a:srgbClr val="67534F"/>
                </a:solidFill>
                <a:latin typeface="Microsoft YaHei Light" panose="020B0502040204020203" pitchFamily="34" charset="-122"/>
                <a:ea typeface="Microsoft YaHei Light" panose="020B0502040204020203" pitchFamily="34" charset="-122"/>
                <a:cs typeface="Montserrat" pitchFamily="34" charset="-120"/>
              </a:rPr>
              <a:t>Thermal Comfort: Analysis and Applications in Environmental Engineering</a:t>
            </a:r>
            <a:r>
              <a:rPr lang="en-US" sz="1600" dirty="0">
                <a:solidFill>
                  <a:srgbClr val="67534F"/>
                </a:solidFill>
                <a:latin typeface="Microsoft YaHei Light" panose="020B0502040204020203" pitchFamily="34" charset="-122"/>
                <a:ea typeface="Microsoft YaHei Light" panose="020B0502040204020203" pitchFamily="34" charset="-122"/>
                <a:cs typeface="Montserrat" pitchFamily="34" charset="-120"/>
              </a:rPr>
              <a:t>. Copenhagen: Danish Technical Press.</a:t>
            </a:r>
            <a:endParaRPr lang="en-US" sz="1600" dirty="0">
              <a:latin typeface="Microsoft YaHei Light" panose="020B0502040204020203" pitchFamily="34" charset="-122"/>
              <a:ea typeface="Microsoft YaHei Light" panose="020B0502040204020203" pitchFamily="34" charset="-122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5195054" y="4152662"/>
            <a:ext cx="45720" cy="2315289"/>
          </a:xfrm>
          <a:prstGeom prst="rect">
            <a:avLst/>
          </a:prstGeom>
          <a:solidFill>
            <a:srgbClr val="FF954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5467707" y="4175522"/>
            <a:ext cx="3944779" cy="1513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600" dirty="0">
                <a:solidFill>
                  <a:srgbClr val="67534F"/>
                </a:solidFill>
                <a:latin typeface="Microsoft YaHei Light" panose="020B0502040204020203" pitchFamily="34" charset="-122"/>
                <a:ea typeface="Microsoft YaHei Light" panose="020B0502040204020203" pitchFamily="34" charset="-122"/>
                <a:cs typeface="Montserrat" pitchFamily="34" charset="-120"/>
              </a:rPr>
              <a:t>Jowkar, M., &amp; Montazami, A. (2018). Thermal comfort in UK higher educational buildings: The influence of thermal history on students' thermal comfort. </a:t>
            </a:r>
            <a:r>
              <a:rPr lang="en-US" sz="1600" i="1" dirty="0">
                <a:solidFill>
                  <a:srgbClr val="67534F"/>
                </a:solidFill>
                <a:latin typeface="Microsoft YaHei Light" panose="020B0502040204020203" pitchFamily="34" charset="-122"/>
                <a:ea typeface="Microsoft YaHei Light" panose="020B0502040204020203" pitchFamily="34" charset="-122"/>
                <a:cs typeface="Montserrat" pitchFamily="34" charset="-120"/>
              </a:rPr>
              <a:t>Windsor Conference</a:t>
            </a:r>
            <a:r>
              <a:rPr lang="en-US" sz="1600" dirty="0">
                <a:solidFill>
                  <a:srgbClr val="67534F"/>
                </a:solidFill>
                <a:latin typeface="Microsoft YaHei Light" panose="020B0502040204020203" pitchFamily="34" charset="-122"/>
                <a:ea typeface="Microsoft YaHei Light" panose="020B0502040204020203" pitchFamily="34" charset="-122"/>
                <a:cs typeface="Montserrat" pitchFamily="34" charset="-120"/>
              </a:rPr>
              <a:t>. </a:t>
            </a:r>
            <a:r>
              <a:rPr lang="en-US" sz="1600" u="sng" dirty="0">
                <a:solidFill>
                  <a:srgbClr val="FF954F"/>
                </a:solidFill>
                <a:latin typeface="Microsoft YaHei Light" panose="020B0502040204020203" pitchFamily="34" charset="-122"/>
                <a:ea typeface="Microsoft YaHei Light" panose="020B0502040204020203" pitchFamily="34" charset="-122"/>
                <a:cs typeface="Montserrat" pitchFamily="34" charset="-12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ResearchGate</a:t>
            </a:r>
            <a:endParaRPr lang="en-US" sz="1600" dirty="0">
              <a:latin typeface="Microsoft YaHei Light" panose="020B0502040204020203" pitchFamily="34" charset="-122"/>
              <a:ea typeface="Microsoft YaHei Light" panose="020B0502040204020203" pitchFamily="34" charset="-122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9619178" y="4152662"/>
            <a:ext cx="45720" cy="2315289"/>
          </a:xfrm>
          <a:prstGeom prst="rect">
            <a:avLst/>
          </a:prstGeom>
          <a:solidFill>
            <a:srgbClr val="FF954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9891832" y="4175522"/>
            <a:ext cx="3944779" cy="2269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600" dirty="0">
                <a:solidFill>
                  <a:srgbClr val="67534F"/>
                </a:solidFill>
                <a:latin typeface="Microsoft YaHei Light" panose="020B0502040204020203" pitchFamily="34" charset="-122"/>
                <a:ea typeface="Microsoft YaHei Light" panose="020B0502040204020203" pitchFamily="34" charset="-122"/>
                <a:cs typeface="Montserrat" pitchFamily="34" charset="-120"/>
              </a:rPr>
              <a:t>Jowkar, M., Rijal, H. B., Montazami, A., Brusey, J. &amp; Temeljotov-Salaj, A. (2020). The influence of acclimatization, age and gender-related differences on thermal perception in university buildings. </a:t>
            </a:r>
            <a:r>
              <a:rPr lang="en-US" sz="1600" i="1" dirty="0">
                <a:solidFill>
                  <a:srgbClr val="67534F"/>
                </a:solidFill>
                <a:latin typeface="Microsoft YaHei Light" panose="020B0502040204020203" pitchFamily="34" charset="-122"/>
                <a:ea typeface="Microsoft YaHei Light" panose="020B0502040204020203" pitchFamily="34" charset="-122"/>
                <a:cs typeface="Montserrat" pitchFamily="34" charset="-120"/>
              </a:rPr>
              <a:t>Building and Environment</a:t>
            </a:r>
            <a:r>
              <a:rPr lang="en-US" sz="1600" dirty="0">
                <a:solidFill>
                  <a:srgbClr val="67534F"/>
                </a:solidFill>
                <a:latin typeface="Microsoft YaHei Light" panose="020B0502040204020203" pitchFamily="34" charset="-122"/>
                <a:ea typeface="Microsoft YaHei Light" panose="020B0502040204020203" pitchFamily="34" charset="-122"/>
                <a:cs typeface="Montserrat" pitchFamily="34" charset="-120"/>
              </a:rPr>
              <a:t>, 182, 106933. </a:t>
            </a:r>
            <a:r>
              <a:rPr lang="en-US" sz="1600" u="sng" dirty="0">
                <a:solidFill>
                  <a:srgbClr val="FF954F"/>
                </a:solidFill>
                <a:latin typeface="Microsoft YaHei Light" panose="020B0502040204020203" pitchFamily="34" charset="-122"/>
                <a:ea typeface="Microsoft YaHei Light" panose="020B0502040204020203" pitchFamily="34" charset="-122"/>
                <a:cs typeface="Montserrat" pitchFamily="34" charset="-12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https://doi.org/10.1016/j.buildenv.2020.106933</a:t>
            </a:r>
            <a:endParaRPr lang="en-US" sz="1600" dirty="0">
              <a:latin typeface="Microsoft YaHei Light" panose="020B0502040204020203" pitchFamily="34" charset="-122"/>
              <a:ea typeface="Microsoft YaHei Light" panose="020B0502040204020203" pitchFamily="34" charset="-122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770930" y="6789658"/>
            <a:ext cx="45720" cy="550069"/>
          </a:xfrm>
          <a:prstGeom prst="rect">
            <a:avLst/>
          </a:prstGeom>
          <a:solidFill>
            <a:srgbClr val="FF954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1043583" y="6812518"/>
            <a:ext cx="12793028" cy="5043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600" dirty="0">
                <a:solidFill>
                  <a:srgbClr val="67534F"/>
                </a:solidFill>
                <a:latin typeface="Microsoft YaHei Light" panose="020B0502040204020203" pitchFamily="34" charset="-122"/>
                <a:ea typeface="Microsoft YaHei Light" panose="020B0502040204020203" pitchFamily="34" charset="-122"/>
                <a:cs typeface="Montserrat" pitchFamily="34" charset="-120"/>
              </a:rPr>
              <a:t>Rijal, H. B., Montazami, A., &amp; Jowkar, M. (2020). The influence of acclimatization, age, and gender on thermal perception in university buildings. </a:t>
            </a:r>
            <a:r>
              <a:rPr lang="en-US" sz="1600" i="1" dirty="0">
                <a:solidFill>
                  <a:srgbClr val="67534F"/>
                </a:solidFill>
                <a:latin typeface="Microsoft YaHei Light" panose="020B0502040204020203" pitchFamily="34" charset="-122"/>
                <a:ea typeface="Microsoft YaHei Light" panose="020B0502040204020203" pitchFamily="34" charset="-122"/>
                <a:cs typeface="Montserrat" pitchFamily="34" charset="-120"/>
              </a:rPr>
              <a:t>Building and Environment</a:t>
            </a:r>
            <a:r>
              <a:rPr lang="en-US" sz="1600" dirty="0">
                <a:solidFill>
                  <a:srgbClr val="67534F"/>
                </a:solidFill>
                <a:latin typeface="Microsoft YaHei Light" panose="020B0502040204020203" pitchFamily="34" charset="-122"/>
                <a:ea typeface="Microsoft YaHei Light" panose="020B0502040204020203" pitchFamily="34" charset="-122"/>
                <a:cs typeface="Montserrat" pitchFamily="34" charset="-120"/>
              </a:rPr>
              <a:t>, 178, 106888. </a:t>
            </a:r>
            <a:r>
              <a:rPr lang="en-US" sz="1600" u="sng" dirty="0">
                <a:solidFill>
                  <a:srgbClr val="FF954F"/>
                </a:solidFill>
                <a:latin typeface="Microsoft YaHei Light" panose="020B0502040204020203" pitchFamily="34" charset="-122"/>
                <a:ea typeface="Microsoft YaHei Light" panose="020B0502040204020203" pitchFamily="34" charset="-122"/>
                <a:cs typeface="Montserrat" pitchFamily="34" charset="-12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https://doi.org/10.1016/j.buildenv.2020.106888</a:t>
            </a:r>
            <a:endParaRPr lang="en-US" sz="1600" dirty="0">
              <a:latin typeface="Microsoft YaHei Light" panose="020B0502040204020203" pitchFamily="34" charset="-122"/>
              <a:ea typeface="Microsoft YaHei Light" panose="020B0502040204020203" pitchFamily="34" charset="-122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2789992"/>
            <a:ext cx="7556421" cy="11699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9200"/>
              </a:lnSpc>
              <a:buNone/>
            </a:pPr>
            <a:r>
              <a:rPr lang="en-US" sz="7050" dirty="0">
                <a:solidFill>
                  <a:srgbClr val="532418"/>
                </a:solidFill>
                <a:latin typeface="Marcellus" pitchFamily="34" charset="0"/>
                <a:ea typeface="Marcellus" pitchFamily="34" charset="-122"/>
                <a:cs typeface="Marcellus" pitchFamily="34" charset="-120"/>
              </a:rPr>
              <a:t>Thank You</a:t>
            </a:r>
            <a:endParaRPr lang="en-US" sz="7050" dirty="0"/>
          </a:p>
        </p:txBody>
      </p:sp>
      <p:sp>
        <p:nvSpPr>
          <p:cNvPr id="4" name="Text 1"/>
          <p:cNvSpPr/>
          <p:nvPr/>
        </p:nvSpPr>
        <p:spPr>
          <a:xfrm>
            <a:off x="6280190" y="4300061"/>
            <a:ext cx="7556421" cy="2947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Questions and discussion are warmly welcomed.</a:t>
            </a:r>
            <a:endParaRPr lang="en-US" sz="1750" dirty="0"/>
          </a:p>
        </p:txBody>
      </p:sp>
      <p:sp>
        <p:nvSpPr>
          <p:cNvPr id="5" name="Text 2"/>
          <p:cNvSpPr/>
          <p:nvPr/>
        </p:nvSpPr>
        <p:spPr>
          <a:xfrm>
            <a:off x="6280190" y="4850011"/>
            <a:ext cx="7556421" cy="5895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750" b="1" dirty="0">
                <a:solidFill>
                  <a:srgbClr val="67534F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Montserrat" pitchFamily="34" charset="-120"/>
              </a:rPr>
              <a:t>Patrick Kawala</a:t>
            </a:r>
            <a:r>
              <a:rPr lang="en-US" sz="1750" dirty="0">
                <a:solidFill>
                  <a:srgbClr val="67534F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Montserrat" pitchFamily="34" charset="-120"/>
              </a:rPr>
              <a:t> </a:t>
            </a: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— MSc Property &amp; Facilities Management</a:t>
            </a:r>
            <a:endParaRPr lang="en-US" sz="1750" dirty="0"/>
          </a:p>
          <a:p>
            <a:pPr marL="0" indent="0" algn="l">
              <a:lnSpc>
                <a:spcPts val="2300"/>
              </a:lnSpc>
              <a:buNone/>
            </a:pPr>
            <a:r>
              <a:rPr lang="en-US" sz="1750" dirty="0">
                <a:solidFill>
                  <a:srgbClr val="67534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University of Wales Trinity Saint David</a:t>
            </a:r>
            <a:endParaRPr lang="en-US" sz="17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1450</Words>
  <Application>Microsoft Office PowerPoint</Application>
  <PresentationFormat>Custom</PresentationFormat>
  <Paragraphs>145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8" baseType="lpstr">
      <vt:lpstr>Microsoft YaHei Light</vt:lpstr>
      <vt:lpstr>Microsoft YaHei UI</vt:lpstr>
      <vt:lpstr>Microsoft JhengHei</vt:lpstr>
      <vt:lpstr>Microsoft YaHei</vt:lpstr>
      <vt:lpstr>Montserrat</vt:lpstr>
      <vt:lpstr>Arial</vt:lpstr>
      <vt:lpstr>Marcellus</vt:lpstr>
      <vt:lpstr>Marcellus Light</vt:lpstr>
      <vt:lpstr>Microsoft YaHei UI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>Patrick Kawala</cp:lastModifiedBy>
  <cp:revision>2</cp:revision>
  <dcterms:created xsi:type="dcterms:W3CDTF">2026-03-11T13:25:19Z</dcterms:created>
  <dcterms:modified xsi:type="dcterms:W3CDTF">2026-03-11T14:04:10Z</dcterms:modified>
</cp:coreProperties>
</file>