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3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4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5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6.xml" ContentType="application/vnd.openxmlformats-officedocument.theme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theme/theme7.xml" ContentType="application/vnd.openxmlformats-officedocument.theme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8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9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theme/theme10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  <p:sldMasterId id="2147483770" r:id="rId2"/>
    <p:sldMasterId id="2147483787" r:id="rId3"/>
    <p:sldMasterId id="2147483816" r:id="rId4"/>
    <p:sldMasterId id="2147483828" r:id="rId5"/>
    <p:sldMasterId id="2147483846" r:id="rId6"/>
    <p:sldMasterId id="2147483863" r:id="rId7"/>
    <p:sldMasterId id="2147483875" r:id="rId8"/>
    <p:sldMasterId id="2147483893" r:id="rId9"/>
    <p:sldMasterId id="2147483905" r:id="rId10"/>
  </p:sldMasterIdLst>
  <p:sldIdLst>
    <p:sldId id="256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7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C610D9-E252-4100-9D99-20F38383692B}" v="2" dt="2026-03-13T16:55:42.4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1" d="100"/>
          <a:sy n="71" d="100"/>
        </p:scale>
        <p:origin x="77" y="3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microsoft.com/office/2015/10/relationships/revisionInfo" Target="revisionInfo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a nadeem" userId="c0346526f50a2696" providerId="LiveId" clId="{ADE2E123-1B77-44EA-8872-6EF6982A48A9}"/>
    <pc:docChg chg="undo custSel addSld delSld modSld sldOrd">
      <pc:chgData name="sadia nadeem" userId="c0346526f50a2696" providerId="LiveId" clId="{ADE2E123-1B77-44EA-8872-6EF6982A48A9}" dt="2026-03-13T16:55:56.123" v="39" actId="26606"/>
      <pc:docMkLst>
        <pc:docMk/>
      </pc:docMkLst>
      <pc:sldChg chg="modSp mod">
        <pc:chgData name="sadia nadeem" userId="c0346526f50a2696" providerId="LiveId" clId="{ADE2E123-1B77-44EA-8872-6EF6982A48A9}" dt="2026-03-13T16:53:05.794" v="4" actId="20577"/>
        <pc:sldMkLst>
          <pc:docMk/>
          <pc:sldMk cId="484317797" sldId="265"/>
        </pc:sldMkLst>
        <pc:spChg chg="mod">
          <ac:chgData name="sadia nadeem" userId="c0346526f50a2696" providerId="LiveId" clId="{ADE2E123-1B77-44EA-8872-6EF6982A48A9}" dt="2026-03-13T16:53:05.794" v="4" actId="20577"/>
          <ac:spMkLst>
            <pc:docMk/>
            <pc:sldMk cId="484317797" sldId="265"/>
            <ac:spMk id="3" creationId="{706BD633-6381-EFF0-6F39-5B59B01AF1C3}"/>
          </ac:spMkLst>
        </pc:spChg>
        <pc:picChg chg="mod">
          <ac:chgData name="sadia nadeem" userId="c0346526f50a2696" providerId="LiveId" clId="{ADE2E123-1B77-44EA-8872-6EF6982A48A9}" dt="2026-03-13T12:28:27.043" v="1" actId="1076"/>
          <ac:picMkLst>
            <pc:docMk/>
            <pc:sldMk cId="484317797" sldId="265"/>
            <ac:picMk id="5" creationId="{F8A969E1-0E9A-AECC-8CE6-6EFF41E94F1E}"/>
          </ac:picMkLst>
        </pc:picChg>
      </pc:sldChg>
      <pc:sldChg chg="new del">
        <pc:chgData name="sadia nadeem" userId="c0346526f50a2696" providerId="LiveId" clId="{ADE2E123-1B77-44EA-8872-6EF6982A48A9}" dt="2026-03-13T16:54:19.381" v="7" actId="2696"/>
        <pc:sldMkLst>
          <pc:docMk/>
          <pc:sldMk cId="4072069240" sldId="266"/>
        </pc:sldMkLst>
      </pc:sldChg>
      <pc:sldChg chg="addSp delSp modSp new mod ord setBg">
        <pc:chgData name="sadia nadeem" userId="c0346526f50a2696" providerId="LiveId" clId="{ADE2E123-1B77-44EA-8872-6EF6982A48A9}" dt="2026-03-13T16:55:56.123" v="39" actId="26606"/>
        <pc:sldMkLst>
          <pc:docMk/>
          <pc:sldMk cId="2401420058" sldId="267"/>
        </pc:sldMkLst>
        <pc:spChg chg="add mod">
          <ac:chgData name="sadia nadeem" userId="c0346526f50a2696" providerId="LiveId" clId="{ADE2E123-1B77-44EA-8872-6EF6982A48A9}" dt="2026-03-13T16:55:56.123" v="39" actId="26606"/>
          <ac:spMkLst>
            <pc:docMk/>
            <pc:sldMk cId="2401420058" sldId="267"/>
            <ac:spMk id="2" creationId="{50FC5429-EAAB-DFC7-88E4-DD4164243080}"/>
          </ac:spMkLst>
        </pc:spChg>
        <pc:spChg chg="add del">
          <ac:chgData name="sadia nadeem" userId="c0346526f50a2696" providerId="LiveId" clId="{ADE2E123-1B77-44EA-8872-6EF6982A48A9}" dt="2026-03-13T16:55:50.258" v="37" actId="26606"/>
          <ac:spMkLst>
            <pc:docMk/>
            <pc:sldMk cId="2401420058" sldId="267"/>
            <ac:spMk id="15" creationId="{946E2E74-06CA-4173-B7B0-204D27B19DFF}"/>
          </ac:spMkLst>
        </pc:spChg>
        <pc:spChg chg="add del">
          <ac:chgData name="sadia nadeem" userId="c0346526f50a2696" providerId="LiveId" clId="{ADE2E123-1B77-44EA-8872-6EF6982A48A9}" dt="2026-03-13T16:55:50.258" v="37" actId="26606"/>
          <ac:spMkLst>
            <pc:docMk/>
            <pc:sldMk cId="2401420058" sldId="267"/>
            <ac:spMk id="17" creationId="{6970E1C9-C9F9-481F-894F-6978A15CF586}"/>
          </ac:spMkLst>
        </pc:spChg>
        <pc:spChg chg="add del">
          <ac:chgData name="sadia nadeem" userId="c0346526f50a2696" providerId="LiveId" clId="{ADE2E123-1B77-44EA-8872-6EF6982A48A9}" dt="2026-03-13T16:55:50.258" v="37" actId="26606"/>
          <ac:spMkLst>
            <pc:docMk/>
            <pc:sldMk cId="2401420058" sldId="267"/>
            <ac:spMk id="19" creationId="{A995FB36-9688-49FD-8F26-AD60717627CB}"/>
          </ac:spMkLst>
        </pc:spChg>
        <pc:spChg chg="add del">
          <ac:chgData name="sadia nadeem" userId="c0346526f50a2696" providerId="LiveId" clId="{ADE2E123-1B77-44EA-8872-6EF6982A48A9}" dt="2026-03-13T16:55:56.123" v="39" actId="26606"/>
          <ac:spMkLst>
            <pc:docMk/>
            <pc:sldMk cId="2401420058" sldId="267"/>
            <ac:spMk id="26" creationId="{7E3F2784-92E5-48AF-8AA7-DA101BE3CA17}"/>
          </ac:spMkLst>
        </pc:spChg>
        <pc:spChg chg="add del">
          <ac:chgData name="sadia nadeem" userId="c0346526f50a2696" providerId="LiveId" clId="{ADE2E123-1B77-44EA-8872-6EF6982A48A9}" dt="2026-03-13T16:55:56.123" v="39" actId="26606"/>
          <ac:spMkLst>
            <pc:docMk/>
            <pc:sldMk cId="2401420058" sldId="267"/>
            <ac:spMk id="27" creationId="{BDC48685-54C0-406B-BCC6-CD5287724F4D}"/>
          </ac:spMkLst>
        </pc:spChg>
        <pc:grpChg chg="add del">
          <ac:chgData name="sadia nadeem" userId="c0346526f50a2696" providerId="LiveId" clId="{ADE2E123-1B77-44EA-8872-6EF6982A48A9}" dt="2026-03-13T16:55:50.258" v="37" actId="26606"/>
          <ac:grpSpMkLst>
            <pc:docMk/>
            <pc:sldMk cId="2401420058" sldId="267"/>
            <ac:grpSpMk id="7" creationId="{C7572773-EFED-4240-886B-69624490C9C9}"/>
          </ac:grpSpMkLst>
        </pc:grpChg>
        <pc:grpChg chg="add del">
          <ac:chgData name="sadia nadeem" userId="c0346526f50a2696" providerId="LiveId" clId="{ADE2E123-1B77-44EA-8872-6EF6982A48A9}" dt="2026-03-13T16:55:56.123" v="39" actId="26606"/>
          <ac:grpSpMkLst>
            <pc:docMk/>
            <pc:sldMk cId="2401420058" sldId="267"/>
            <ac:grpSpMk id="23" creationId="{C7572773-EFED-4240-886B-69624490C9C9}"/>
          </ac:grpSpMkLst>
        </pc:grpChg>
        <pc:cxnChg chg="add del">
          <ac:chgData name="sadia nadeem" userId="c0346526f50a2696" providerId="LiveId" clId="{ADE2E123-1B77-44EA-8872-6EF6982A48A9}" dt="2026-03-13T16:55:50.258" v="37" actId="26606"/>
          <ac:cxnSpMkLst>
            <pc:docMk/>
            <pc:sldMk cId="2401420058" sldId="267"/>
            <ac:cxnSpMk id="13" creationId="{B3C176ED-7D6F-4F56-A1F8-9687B0C63187}"/>
          </ac:cxnSpMkLst>
        </pc:cxnChg>
        <pc:cxnChg chg="add del">
          <ac:chgData name="sadia nadeem" userId="c0346526f50a2696" providerId="LiveId" clId="{ADE2E123-1B77-44EA-8872-6EF6982A48A9}" dt="2026-03-13T16:55:50.258" v="37" actId="26606"/>
          <ac:cxnSpMkLst>
            <pc:docMk/>
            <pc:sldMk cId="2401420058" sldId="267"/>
            <ac:cxnSpMk id="21" creationId="{DE8DFF79-735F-44E8-8B9C-D1F28BED791D}"/>
          </ac:cxnSpMkLst>
        </pc:cxnChg>
        <pc:cxnChg chg="add del">
          <ac:chgData name="sadia nadeem" userId="c0346526f50a2696" providerId="LiveId" clId="{ADE2E123-1B77-44EA-8872-6EF6982A48A9}" dt="2026-03-13T16:55:56.123" v="39" actId="26606"/>
          <ac:cxnSpMkLst>
            <pc:docMk/>
            <pc:sldMk cId="2401420058" sldId="267"/>
            <ac:cxnSpMk id="25" creationId="{B3C176ED-7D6F-4F56-A1F8-9687B0C63187}"/>
          </ac:cxnSpMkLst>
        </pc:cxnChg>
        <pc:cxnChg chg="add del">
          <ac:chgData name="sadia nadeem" userId="c0346526f50a2696" providerId="LiveId" clId="{ADE2E123-1B77-44EA-8872-6EF6982A48A9}" dt="2026-03-13T16:55:56.123" v="39" actId="26606"/>
          <ac:cxnSpMkLst>
            <pc:docMk/>
            <pc:sldMk cId="2401420058" sldId="267"/>
            <ac:cxnSpMk id="28" creationId="{DE9E818D-F990-490E-9599-A842EBC9B0DC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Relationship Id="rId1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647AA3-EF40-49EC-AB54-64ADDD0CF7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2DBD74F-57EE-4D17-9707-FEAD9CFF4910}">
      <dgm:prSet custT="1"/>
      <dgm:spPr/>
      <dgm:t>
        <a:bodyPr/>
        <a:lstStyle/>
        <a:p>
          <a:r>
            <a:rPr lang="en-GB" sz="2400" b="1">
              <a:solidFill>
                <a:srgbClr val="C00000"/>
              </a:solidFill>
            </a:rPr>
            <a:t>Key External Factors</a:t>
          </a:r>
          <a:endParaRPr lang="en-US" sz="2400" b="1" dirty="0">
            <a:solidFill>
              <a:srgbClr val="C00000"/>
            </a:solidFill>
          </a:endParaRPr>
        </a:p>
      </dgm:t>
    </dgm:pt>
    <dgm:pt modelId="{5E665105-64EA-4547-96A7-DE46BE7E103C}" type="parTrans" cxnId="{2315FDE9-7F24-476A-9921-FDE99DDF7122}">
      <dgm:prSet/>
      <dgm:spPr/>
      <dgm:t>
        <a:bodyPr/>
        <a:lstStyle/>
        <a:p>
          <a:endParaRPr lang="en-US"/>
        </a:p>
      </dgm:t>
    </dgm:pt>
    <dgm:pt modelId="{D3F4A0E7-536E-44B9-83A0-9710919A5F1D}" type="sibTrans" cxnId="{2315FDE9-7F24-476A-9921-FDE99DDF7122}">
      <dgm:prSet/>
      <dgm:spPr/>
      <dgm:t>
        <a:bodyPr/>
        <a:lstStyle/>
        <a:p>
          <a:endParaRPr lang="en-US"/>
        </a:p>
      </dgm:t>
    </dgm:pt>
    <dgm:pt modelId="{1DF9BC3C-1684-4D55-8E04-0BE8A68C513B}">
      <dgm:prSet custT="1"/>
      <dgm:spPr/>
      <dgm:t>
        <a:bodyPr/>
        <a:lstStyle/>
        <a:p>
          <a:r>
            <a:rPr lang="en-GB" sz="2000" b="1">
              <a:solidFill>
                <a:schemeClr val="tx1"/>
              </a:solidFill>
            </a:rPr>
            <a:t>Technological:</a:t>
          </a:r>
          <a:endParaRPr lang="en-US" sz="2000" dirty="0">
            <a:solidFill>
              <a:schemeClr val="tx1"/>
            </a:solidFill>
          </a:endParaRPr>
        </a:p>
      </dgm:t>
    </dgm:pt>
    <dgm:pt modelId="{9F103452-21B9-4968-9F3E-333B8512D2A4}" type="parTrans" cxnId="{D3DE3BA9-12A3-49CB-B59F-1082851E2B9C}">
      <dgm:prSet/>
      <dgm:spPr/>
      <dgm:t>
        <a:bodyPr/>
        <a:lstStyle/>
        <a:p>
          <a:endParaRPr lang="en-US"/>
        </a:p>
      </dgm:t>
    </dgm:pt>
    <dgm:pt modelId="{BA0AC139-8931-4A99-9A49-B8F98CE03CDF}" type="sibTrans" cxnId="{D3DE3BA9-12A3-49CB-B59F-1082851E2B9C}">
      <dgm:prSet/>
      <dgm:spPr/>
      <dgm:t>
        <a:bodyPr/>
        <a:lstStyle/>
        <a:p>
          <a:endParaRPr lang="en-US"/>
        </a:p>
      </dgm:t>
    </dgm:pt>
    <dgm:pt modelId="{EF851418-9939-4B09-8BE3-6D3844D38CAC}">
      <dgm:prSet/>
      <dgm:spPr/>
      <dgm:t>
        <a:bodyPr/>
        <a:lstStyle/>
        <a:p>
          <a:r>
            <a:rPr lang="en-GB" dirty="0"/>
            <a:t> Rapid growth of AI tools enabling personalised career platforms (</a:t>
          </a:r>
          <a:r>
            <a:rPr lang="en-GB" dirty="0" err="1"/>
            <a:t>Luckin</a:t>
          </a:r>
          <a:r>
            <a:rPr lang="en-GB" dirty="0"/>
            <a:t> et al., 2016).</a:t>
          </a:r>
          <a:endParaRPr lang="en-US" dirty="0"/>
        </a:p>
      </dgm:t>
    </dgm:pt>
    <dgm:pt modelId="{8E8AF343-567E-49B6-A3A5-1DBDA38FD8EC}" type="parTrans" cxnId="{5F65AAFC-0E97-4F62-B6AE-0DA46C6292F2}">
      <dgm:prSet/>
      <dgm:spPr/>
      <dgm:t>
        <a:bodyPr/>
        <a:lstStyle/>
        <a:p>
          <a:endParaRPr lang="en-US"/>
        </a:p>
      </dgm:t>
    </dgm:pt>
    <dgm:pt modelId="{D8B8667B-59EB-40B7-A6AB-F7CDF0347292}" type="sibTrans" cxnId="{5F65AAFC-0E97-4F62-B6AE-0DA46C6292F2}">
      <dgm:prSet/>
      <dgm:spPr/>
      <dgm:t>
        <a:bodyPr/>
        <a:lstStyle/>
        <a:p>
          <a:endParaRPr lang="en-US"/>
        </a:p>
      </dgm:t>
    </dgm:pt>
    <dgm:pt modelId="{AF4B1FC3-4628-427D-A1D0-AEA21F145CEB}">
      <dgm:prSet custT="1"/>
      <dgm:spPr/>
      <dgm:t>
        <a:bodyPr/>
        <a:lstStyle/>
        <a:p>
          <a:r>
            <a:rPr lang="en-GB" sz="2000" b="1"/>
            <a:t>Economic:</a:t>
          </a:r>
          <a:endParaRPr lang="en-US" sz="2000" dirty="0"/>
        </a:p>
      </dgm:t>
    </dgm:pt>
    <dgm:pt modelId="{5E1FF7D0-2F05-41B2-84BD-A22C4A947431}" type="parTrans" cxnId="{915DF026-671D-4A41-8FC3-CC6339266FB7}">
      <dgm:prSet/>
      <dgm:spPr/>
      <dgm:t>
        <a:bodyPr/>
        <a:lstStyle/>
        <a:p>
          <a:endParaRPr lang="en-US"/>
        </a:p>
      </dgm:t>
    </dgm:pt>
    <dgm:pt modelId="{BD62D98E-9EC3-40C4-9DAA-548515F19BA4}" type="sibTrans" cxnId="{915DF026-671D-4A41-8FC3-CC6339266FB7}">
      <dgm:prSet/>
      <dgm:spPr/>
      <dgm:t>
        <a:bodyPr/>
        <a:lstStyle/>
        <a:p>
          <a:endParaRPr lang="en-US"/>
        </a:p>
      </dgm:t>
    </dgm:pt>
    <dgm:pt modelId="{46303850-07DC-4553-A31A-1319D1101190}">
      <dgm:prSet/>
      <dgm:spPr/>
      <dgm:t>
        <a:bodyPr/>
        <a:lstStyle/>
        <a:p>
          <a:r>
            <a:rPr lang="en-GB" dirty="0"/>
            <a:t>Increasing competition in the graduate job market (Statista, 2023).</a:t>
          </a:r>
          <a:endParaRPr lang="en-US" dirty="0"/>
        </a:p>
      </dgm:t>
    </dgm:pt>
    <dgm:pt modelId="{5366E715-2943-470B-9793-A2DAE51B6B4F}" type="parTrans" cxnId="{638E39E2-D634-4FB5-90B0-DA7BE11326BE}">
      <dgm:prSet/>
      <dgm:spPr/>
      <dgm:t>
        <a:bodyPr/>
        <a:lstStyle/>
        <a:p>
          <a:endParaRPr lang="en-US"/>
        </a:p>
      </dgm:t>
    </dgm:pt>
    <dgm:pt modelId="{446B5A51-F456-4793-ADE7-A2F37C2917E4}" type="sibTrans" cxnId="{638E39E2-D634-4FB5-90B0-DA7BE11326BE}">
      <dgm:prSet/>
      <dgm:spPr/>
      <dgm:t>
        <a:bodyPr/>
        <a:lstStyle/>
        <a:p>
          <a:endParaRPr lang="en-US"/>
        </a:p>
      </dgm:t>
    </dgm:pt>
    <dgm:pt modelId="{BE812AC7-CDAC-4A4A-9CB4-8E6468F5192C}">
      <dgm:prSet custT="1"/>
      <dgm:spPr/>
      <dgm:t>
        <a:bodyPr/>
        <a:lstStyle/>
        <a:p>
          <a:r>
            <a:rPr lang="en-GB" sz="2000" b="1"/>
            <a:t>Social</a:t>
          </a:r>
          <a:r>
            <a:rPr lang="en-GB" sz="1600" b="1"/>
            <a:t>:</a:t>
          </a:r>
          <a:endParaRPr lang="en-US" sz="1600" dirty="0"/>
        </a:p>
      </dgm:t>
    </dgm:pt>
    <dgm:pt modelId="{AECC5A6A-58C1-41B7-9C6E-40DB4B2D8F66}" type="parTrans" cxnId="{A2A4F3F8-DCD7-4396-9E6D-BA085D4FAF45}">
      <dgm:prSet/>
      <dgm:spPr/>
      <dgm:t>
        <a:bodyPr/>
        <a:lstStyle/>
        <a:p>
          <a:endParaRPr lang="en-US"/>
        </a:p>
      </dgm:t>
    </dgm:pt>
    <dgm:pt modelId="{4F1DF27B-79A5-45CC-8A2C-22FF2849515D}" type="sibTrans" cxnId="{A2A4F3F8-DCD7-4396-9E6D-BA085D4FAF45}">
      <dgm:prSet/>
      <dgm:spPr/>
      <dgm:t>
        <a:bodyPr/>
        <a:lstStyle/>
        <a:p>
          <a:endParaRPr lang="en-US"/>
        </a:p>
      </dgm:t>
    </dgm:pt>
    <dgm:pt modelId="{8FB36E01-E33E-4C1D-8A26-3C8A7E244B04}">
      <dgm:prSet/>
      <dgm:spPr/>
      <dgm:t>
        <a:bodyPr/>
        <a:lstStyle/>
        <a:p>
          <a:r>
            <a:rPr lang="en-GB" dirty="0"/>
            <a:t>Universities placing greater emphasis on graduate employment outcomes (Office for Students, 2022).</a:t>
          </a:r>
          <a:endParaRPr lang="en-US" dirty="0"/>
        </a:p>
      </dgm:t>
    </dgm:pt>
    <dgm:pt modelId="{36C8CD85-EF90-4C1B-81DD-CB6D4D3F447F}" type="parTrans" cxnId="{8F8C58F2-9B19-4390-9C60-DF8E80B299BA}">
      <dgm:prSet/>
      <dgm:spPr/>
      <dgm:t>
        <a:bodyPr/>
        <a:lstStyle/>
        <a:p>
          <a:endParaRPr lang="en-US"/>
        </a:p>
      </dgm:t>
    </dgm:pt>
    <dgm:pt modelId="{B7F09F03-8F53-4436-A568-25550C141C8E}" type="sibTrans" cxnId="{8F8C58F2-9B19-4390-9C60-DF8E80B299BA}">
      <dgm:prSet/>
      <dgm:spPr/>
      <dgm:t>
        <a:bodyPr/>
        <a:lstStyle/>
        <a:p>
          <a:endParaRPr lang="en-US"/>
        </a:p>
      </dgm:t>
    </dgm:pt>
    <dgm:pt modelId="{03FAEF51-DCCD-4E22-902D-1758C21CEEB3}" type="pres">
      <dgm:prSet presAssocID="{DE647AA3-EF40-49EC-AB54-64ADDD0CF7C3}" presName="root" presStyleCnt="0">
        <dgm:presLayoutVars>
          <dgm:dir/>
          <dgm:resizeHandles val="exact"/>
        </dgm:presLayoutVars>
      </dgm:prSet>
      <dgm:spPr/>
    </dgm:pt>
    <dgm:pt modelId="{BB9B5396-E2D7-41F7-8924-741A9E06916A}" type="pres">
      <dgm:prSet presAssocID="{E2DBD74F-57EE-4D17-9707-FEAD9CFF4910}" presName="compNode" presStyleCnt="0"/>
      <dgm:spPr/>
    </dgm:pt>
    <dgm:pt modelId="{FFDA3E11-AD8F-4C30-B4B4-A32692BD1286}" type="pres">
      <dgm:prSet presAssocID="{E2DBD74F-57EE-4D17-9707-FEAD9CFF4910}" presName="bgRect" presStyleLbl="bgShp" presStyleIdx="0" presStyleCnt="7" custLinFactNeighborX="-276" custLinFactNeighborY="2060"/>
      <dgm:spPr/>
    </dgm:pt>
    <dgm:pt modelId="{E3371E76-3503-4645-AF39-1070A11F989E}" type="pres">
      <dgm:prSet presAssocID="{E2DBD74F-57EE-4D17-9707-FEAD9CFF4910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0B34456-C024-4CD2-B1CA-2B43EB55F0A5}" type="pres">
      <dgm:prSet presAssocID="{E2DBD74F-57EE-4D17-9707-FEAD9CFF4910}" presName="spaceRect" presStyleCnt="0"/>
      <dgm:spPr/>
    </dgm:pt>
    <dgm:pt modelId="{EC937308-3B45-4ED9-AB6F-036402F93F4D}" type="pres">
      <dgm:prSet presAssocID="{E2DBD74F-57EE-4D17-9707-FEAD9CFF4910}" presName="parTx" presStyleLbl="revTx" presStyleIdx="0" presStyleCnt="7">
        <dgm:presLayoutVars>
          <dgm:chMax val="0"/>
          <dgm:chPref val="0"/>
        </dgm:presLayoutVars>
      </dgm:prSet>
      <dgm:spPr/>
    </dgm:pt>
    <dgm:pt modelId="{88D5D97F-04E5-473A-9A68-D6F5412373DD}" type="pres">
      <dgm:prSet presAssocID="{D3F4A0E7-536E-44B9-83A0-9710919A5F1D}" presName="sibTrans" presStyleCnt="0"/>
      <dgm:spPr/>
    </dgm:pt>
    <dgm:pt modelId="{33B6027B-BF4C-428B-B3C0-F0A85ED70530}" type="pres">
      <dgm:prSet presAssocID="{1DF9BC3C-1684-4D55-8E04-0BE8A68C513B}" presName="compNode" presStyleCnt="0"/>
      <dgm:spPr/>
    </dgm:pt>
    <dgm:pt modelId="{0D685817-E4F2-496C-A46F-2901C8F6CBFB}" type="pres">
      <dgm:prSet presAssocID="{1DF9BC3C-1684-4D55-8E04-0BE8A68C513B}" presName="bgRect" presStyleLbl="bgShp" presStyleIdx="1" presStyleCnt="7"/>
      <dgm:spPr/>
    </dgm:pt>
    <dgm:pt modelId="{98EC1C3F-D24F-48DC-8240-E1409B54F8E1}" type="pres">
      <dgm:prSet presAssocID="{1DF9BC3C-1684-4D55-8E04-0BE8A68C513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9F61669B-4ED9-425E-B07B-D45FB6C57D90}" type="pres">
      <dgm:prSet presAssocID="{1DF9BC3C-1684-4D55-8E04-0BE8A68C513B}" presName="spaceRect" presStyleCnt="0"/>
      <dgm:spPr/>
    </dgm:pt>
    <dgm:pt modelId="{AC4C2AF4-D494-43FE-A73B-DA26C88DBF78}" type="pres">
      <dgm:prSet presAssocID="{1DF9BC3C-1684-4D55-8E04-0BE8A68C513B}" presName="parTx" presStyleLbl="revTx" presStyleIdx="1" presStyleCnt="7">
        <dgm:presLayoutVars>
          <dgm:chMax val="0"/>
          <dgm:chPref val="0"/>
        </dgm:presLayoutVars>
      </dgm:prSet>
      <dgm:spPr/>
    </dgm:pt>
    <dgm:pt modelId="{44236417-D3E6-4044-8A0F-9E411D6DFB6D}" type="pres">
      <dgm:prSet presAssocID="{BA0AC139-8931-4A99-9A49-B8F98CE03CDF}" presName="sibTrans" presStyleCnt="0"/>
      <dgm:spPr/>
    </dgm:pt>
    <dgm:pt modelId="{21E3F4CF-2A0C-4680-8FFE-F325F5071C7F}" type="pres">
      <dgm:prSet presAssocID="{EF851418-9939-4B09-8BE3-6D3844D38CAC}" presName="compNode" presStyleCnt="0"/>
      <dgm:spPr/>
    </dgm:pt>
    <dgm:pt modelId="{6BB12AC4-7220-4203-9406-144733F7568F}" type="pres">
      <dgm:prSet presAssocID="{EF851418-9939-4B09-8BE3-6D3844D38CAC}" presName="bgRect" presStyleLbl="bgShp" presStyleIdx="2" presStyleCnt="7"/>
      <dgm:spPr/>
    </dgm:pt>
    <dgm:pt modelId="{A8E67B13-DB98-4F63-A02E-84C1F00FD99D}" type="pres">
      <dgm:prSet presAssocID="{EF851418-9939-4B09-8BE3-6D3844D38CA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998C35E-7B99-48EB-B348-0EB41C991207}" type="pres">
      <dgm:prSet presAssocID="{EF851418-9939-4B09-8BE3-6D3844D38CAC}" presName="spaceRect" presStyleCnt="0"/>
      <dgm:spPr/>
    </dgm:pt>
    <dgm:pt modelId="{17E74530-192E-4FA3-AD24-3718E9EFFD1A}" type="pres">
      <dgm:prSet presAssocID="{EF851418-9939-4B09-8BE3-6D3844D38CAC}" presName="parTx" presStyleLbl="revTx" presStyleIdx="2" presStyleCnt="7">
        <dgm:presLayoutVars>
          <dgm:chMax val="0"/>
          <dgm:chPref val="0"/>
        </dgm:presLayoutVars>
      </dgm:prSet>
      <dgm:spPr/>
    </dgm:pt>
    <dgm:pt modelId="{195A9336-0CB7-47F1-ADD8-2F807A887B5E}" type="pres">
      <dgm:prSet presAssocID="{D8B8667B-59EB-40B7-A6AB-F7CDF0347292}" presName="sibTrans" presStyleCnt="0"/>
      <dgm:spPr/>
    </dgm:pt>
    <dgm:pt modelId="{B73A5FC1-578D-4C26-9E26-C020364D1EC7}" type="pres">
      <dgm:prSet presAssocID="{AF4B1FC3-4628-427D-A1D0-AEA21F145CEB}" presName="compNode" presStyleCnt="0"/>
      <dgm:spPr/>
    </dgm:pt>
    <dgm:pt modelId="{017ABD6A-55AD-4152-B791-B56360CFE27C}" type="pres">
      <dgm:prSet presAssocID="{AF4B1FC3-4628-427D-A1D0-AEA21F145CEB}" presName="bgRect" presStyleLbl="bgShp" presStyleIdx="3" presStyleCnt="7"/>
      <dgm:spPr/>
    </dgm:pt>
    <dgm:pt modelId="{31015F23-45F5-42D4-8A77-E5C03503FE13}" type="pres">
      <dgm:prSet presAssocID="{AF4B1FC3-4628-427D-A1D0-AEA21F145CE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F28C8F0A-F47D-4384-B837-847BABC126AB}" type="pres">
      <dgm:prSet presAssocID="{AF4B1FC3-4628-427D-A1D0-AEA21F145CEB}" presName="spaceRect" presStyleCnt="0"/>
      <dgm:spPr/>
    </dgm:pt>
    <dgm:pt modelId="{D9FB2B45-1783-4773-AADD-78EF50A82118}" type="pres">
      <dgm:prSet presAssocID="{AF4B1FC3-4628-427D-A1D0-AEA21F145CEB}" presName="parTx" presStyleLbl="revTx" presStyleIdx="3" presStyleCnt="7">
        <dgm:presLayoutVars>
          <dgm:chMax val="0"/>
          <dgm:chPref val="0"/>
        </dgm:presLayoutVars>
      </dgm:prSet>
      <dgm:spPr/>
    </dgm:pt>
    <dgm:pt modelId="{4B2123D7-BB48-42BA-8A7C-39CFB089F6EB}" type="pres">
      <dgm:prSet presAssocID="{BD62D98E-9EC3-40C4-9DAA-548515F19BA4}" presName="sibTrans" presStyleCnt="0"/>
      <dgm:spPr/>
    </dgm:pt>
    <dgm:pt modelId="{3A65000F-3568-43DF-B431-79B26FA1E4C6}" type="pres">
      <dgm:prSet presAssocID="{46303850-07DC-4553-A31A-1319D1101190}" presName="compNode" presStyleCnt="0"/>
      <dgm:spPr/>
    </dgm:pt>
    <dgm:pt modelId="{9BAEA7A3-97B6-4DAC-8150-67537C3B591D}" type="pres">
      <dgm:prSet presAssocID="{46303850-07DC-4553-A31A-1319D1101190}" presName="bgRect" presStyleLbl="bgShp" presStyleIdx="4" presStyleCnt="7"/>
      <dgm:spPr/>
    </dgm:pt>
    <dgm:pt modelId="{FF970077-CFD9-4B96-8616-1D5887636925}" type="pres">
      <dgm:prSet presAssocID="{46303850-07DC-4553-A31A-1319D110119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B58200E2-3ED6-4805-AFEA-CD448C8A9BA4}" type="pres">
      <dgm:prSet presAssocID="{46303850-07DC-4553-A31A-1319D1101190}" presName="spaceRect" presStyleCnt="0"/>
      <dgm:spPr/>
    </dgm:pt>
    <dgm:pt modelId="{FE55D712-DF82-4F82-B72A-C626DCC1127E}" type="pres">
      <dgm:prSet presAssocID="{46303850-07DC-4553-A31A-1319D1101190}" presName="parTx" presStyleLbl="revTx" presStyleIdx="4" presStyleCnt="7">
        <dgm:presLayoutVars>
          <dgm:chMax val="0"/>
          <dgm:chPref val="0"/>
        </dgm:presLayoutVars>
      </dgm:prSet>
      <dgm:spPr/>
    </dgm:pt>
    <dgm:pt modelId="{2B58DB72-0C85-4B54-AC08-C2DAC597A335}" type="pres">
      <dgm:prSet presAssocID="{446B5A51-F456-4793-ADE7-A2F37C2917E4}" presName="sibTrans" presStyleCnt="0"/>
      <dgm:spPr/>
    </dgm:pt>
    <dgm:pt modelId="{668E79DB-CA3E-4FB2-8CE5-FF48377D399C}" type="pres">
      <dgm:prSet presAssocID="{BE812AC7-CDAC-4A4A-9CB4-8E6468F5192C}" presName="compNode" presStyleCnt="0"/>
      <dgm:spPr/>
    </dgm:pt>
    <dgm:pt modelId="{A9276914-ED1C-4E95-9874-E8356DE2C3D9}" type="pres">
      <dgm:prSet presAssocID="{BE812AC7-CDAC-4A4A-9CB4-8E6468F5192C}" presName="bgRect" presStyleLbl="bgShp" presStyleIdx="5" presStyleCnt="7"/>
      <dgm:spPr/>
    </dgm:pt>
    <dgm:pt modelId="{26312EBD-9F10-4F47-B244-EDDBF4FA41BA}" type="pres">
      <dgm:prSet presAssocID="{BE812AC7-CDAC-4A4A-9CB4-8E6468F5192C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A74138C0-45BA-487B-961F-7677172733FD}" type="pres">
      <dgm:prSet presAssocID="{BE812AC7-CDAC-4A4A-9CB4-8E6468F5192C}" presName="spaceRect" presStyleCnt="0"/>
      <dgm:spPr/>
    </dgm:pt>
    <dgm:pt modelId="{61AA4192-867D-40FF-965A-0544D13F5D8D}" type="pres">
      <dgm:prSet presAssocID="{BE812AC7-CDAC-4A4A-9CB4-8E6468F5192C}" presName="parTx" presStyleLbl="revTx" presStyleIdx="5" presStyleCnt="7">
        <dgm:presLayoutVars>
          <dgm:chMax val="0"/>
          <dgm:chPref val="0"/>
        </dgm:presLayoutVars>
      </dgm:prSet>
      <dgm:spPr/>
    </dgm:pt>
    <dgm:pt modelId="{1892B42B-A543-4A16-ABBB-779525D40FE1}" type="pres">
      <dgm:prSet presAssocID="{4F1DF27B-79A5-45CC-8A2C-22FF2849515D}" presName="sibTrans" presStyleCnt="0"/>
      <dgm:spPr/>
    </dgm:pt>
    <dgm:pt modelId="{42520C95-EF04-42E4-82D2-08C3BCF50CB8}" type="pres">
      <dgm:prSet presAssocID="{8FB36E01-E33E-4C1D-8A26-3C8A7E244B04}" presName="compNode" presStyleCnt="0"/>
      <dgm:spPr/>
    </dgm:pt>
    <dgm:pt modelId="{C38AE786-70D9-4715-B3A6-B32160150488}" type="pres">
      <dgm:prSet presAssocID="{8FB36E01-E33E-4C1D-8A26-3C8A7E244B04}" presName="bgRect" presStyleLbl="bgShp" presStyleIdx="6" presStyleCnt="7"/>
      <dgm:spPr/>
    </dgm:pt>
    <dgm:pt modelId="{290D0BBE-F85F-4D0F-8124-C89C5878B4F6}" type="pres">
      <dgm:prSet presAssocID="{8FB36E01-E33E-4C1D-8A26-3C8A7E244B0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64214F8-0C45-438B-9B14-04AA0ABB8C1B}" type="pres">
      <dgm:prSet presAssocID="{8FB36E01-E33E-4C1D-8A26-3C8A7E244B04}" presName="spaceRect" presStyleCnt="0"/>
      <dgm:spPr/>
    </dgm:pt>
    <dgm:pt modelId="{975F0573-62A1-418F-999D-B1D7009D24C6}" type="pres">
      <dgm:prSet presAssocID="{8FB36E01-E33E-4C1D-8A26-3C8A7E244B0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6C58819-6C50-43AA-B1E5-20A67A10691F}" type="presOf" srcId="{E2DBD74F-57EE-4D17-9707-FEAD9CFF4910}" destId="{EC937308-3B45-4ED9-AB6F-036402F93F4D}" srcOrd="0" destOrd="0" presId="urn:microsoft.com/office/officeart/2018/2/layout/IconVerticalSolidList"/>
    <dgm:cxn modelId="{915DF026-671D-4A41-8FC3-CC6339266FB7}" srcId="{DE647AA3-EF40-49EC-AB54-64ADDD0CF7C3}" destId="{AF4B1FC3-4628-427D-A1D0-AEA21F145CEB}" srcOrd="3" destOrd="0" parTransId="{5E1FF7D0-2F05-41B2-84BD-A22C4A947431}" sibTransId="{BD62D98E-9EC3-40C4-9DAA-548515F19BA4}"/>
    <dgm:cxn modelId="{F7C75C3E-E69B-4FC7-B606-BE69CA83B4E5}" type="presOf" srcId="{8FB36E01-E33E-4C1D-8A26-3C8A7E244B04}" destId="{975F0573-62A1-418F-999D-B1D7009D24C6}" srcOrd="0" destOrd="0" presId="urn:microsoft.com/office/officeart/2018/2/layout/IconVerticalSolidList"/>
    <dgm:cxn modelId="{2827955E-6056-414A-B4E9-F9535541A59A}" type="presOf" srcId="{1DF9BC3C-1684-4D55-8E04-0BE8A68C513B}" destId="{AC4C2AF4-D494-43FE-A73B-DA26C88DBF78}" srcOrd="0" destOrd="0" presId="urn:microsoft.com/office/officeart/2018/2/layout/IconVerticalSolidList"/>
    <dgm:cxn modelId="{7ED0B16B-25AD-4403-A6DD-514E941B29E9}" type="presOf" srcId="{46303850-07DC-4553-A31A-1319D1101190}" destId="{FE55D712-DF82-4F82-B72A-C626DCC1127E}" srcOrd="0" destOrd="0" presId="urn:microsoft.com/office/officeart/2018/2/layout/IconVerticalSolidList"/>
    <dgm:cxn modelId="{E0E223A2-B5B0-4048-96FB-798F44DC4FF4}" type="presOf" srcId="{DE647AA3-EF40-49EC-AB54-64ADDD0CF7C3}" destId="{03FAEF51-DCCD-4E22-902D-1758C21CEEB3}" srcOrd="0" destOrd="0" presId="urn:microsoft.com/office/officeart/2018/2/layout/IconVerticalSolidList"/>
    <dgm:cxn modelId="{D3DE3BA9-12A3-49CB-B59F-1082851E2B9C}" srcId="{DE647AA3-EF40-49EC-AB54-64ADDD0CF7C3}" destId="{1DF9BC3C-1684-4D55-8E04-0BE8A68C513B}" srcOrd="1" destOrd="0" parTransId="{9F103452-21B9-4968-9F3E-333B8512D2A4}" sibTransId="{BA0AC139-8931-4A99-9A49-B8F98CE03CDF}"/>
    <dgm:cxn modelId="{F6320DAF-D106-4271-BCC4-E25C22549E35}" type="presOf" srcId="{BE812AC7-CDAC-4A4A-9CB4-8E6468F5192C}" destId="{61AA4192-867D-40FF-965A-0544D13F5D8D}" srcOrd="0" destOrd="0" presId="urn:microsoft.com/office/officeart/2018/2/layout/IconVerticalSolidList"/>
    <dgm:cxn modelId="{919F60D1-2F77-4621-9014-9E7DAD0EA806}" type="presOf" srcId="{AF4B1FC3-4628-427D-A1D0-AEA21F145CEB}" destId="{D9FB2B45-1783-4773-AADD-78EF50A82118}" srcOrd="0" destOrd="0" presId="urn:microsoft.com/office/officeart/2018/2/layout/IconVerticalSolidList"/>
    <dgm:cxn modelId="{04C024DE-E859-42A2-9789-948AAA99D52E}" type="presOf" srcId="{EF851418-9939-4B09-8BE3-6D3844D38CAC}" destId="{17E74530-192E-4FA3-AD24-3718E9EFFD1A}" srcOrd="0" destOrd="0" presId="urn:microsoft.com/office/officeart/2018/2/layout/IconVerticalSolidList"/>
    <dgm:cxn modelId="{638E39E2-D634-4FB5-90B0-DA7BE11326BE}" srcId="{DE647AA3-EF40-49EC-AB54-64ADDD0CF7C3}" destId="{46303850-07DC-4553-A31A-1319D1101190}" srcOrd="4" destOrd="0" parTransId="{5366E715-2943-470B-9793-A2DAE51B6B4F}" sibTransId="{446B5A51-F456-4793-ADE7-A2F37C2917E4}"/>
    <dgm:cxn modelId="{2315FDE9-7F24-476A-9921-FDE99DDF7122}" srcId="{DE647AA3-EF40-49EC-AB54-64ADDD0CF7C3}" destId="{E2DBD74F-57EE-4D17-9707-FEAD9CFF4910}" srcOrd="0" destOrd="0" parTransId="{5E665105-64EA-4547-96A7-DE46BE7E103C}" sibTransId="{D3F4A0E7-536E-44B9-83A0-9710919A5F1D}"/>
    <dgm:cxn modelId="{8F8C58F2-9B19-4390-9C60-DF8E80B299BA}" srcId="{DE647AA3-EF40-49EC-AB54-64ADDD0CF7C3}" destId="{8FB36E01-E33E-4C1D-8A26-3C8A7E244B04}" srcOrd="6" destOrd="0" parTransId="{36C8CD85-EF90-4C1B-81DD-CB6D4D3F447F}" sibTransId="{B7F09F03-8F53-4436-A568-25550C141C8E}"/>
    <dgm:cxn modelId="{A2A4F3F8-DCD7-4396-9E6D-BA085D4FAF45}" srcId="{DE647AA3-EF40-49EC-AB54-64ADDD0CF7C3}" destId="{BE812AC7-CDAC-4A4A-9CB4-8E6468F5192C}" srcOrd="5" destOrd="0" parTransId="{AECC5A6A-58C1-41B7-9C6E-40DB4B2D8F66}" sibTransId="{4F1DF27B-79A5-45CC-8A2C-22FF2849515D}"/>
    <dgm:cxn modelId="{5F65AAFC-0E97-4F62-B6AE-0DA46C6292F2}" srcId="{DE647AA3-EF40-49EC-AB54-64ADDD0CF7C3}" destId="{EF851418-9939-4B09-8BE3-6D3844D38CAC}" srcOrd="2" destOrd="0" parTransId="{8E8AF343-567E-49B6-A3A5-1DBDA38FD8EC}" sibTransId="{D8B8667B-59EB-40B7-A6AB-F7CDF0347292}"/>
    <dgm:cxn modelId="{60EB44E5-0F19-4CDE-8FB5-37C0B9753FB9}" type="presParOf" srcId="{03FAEF51-DCCD-4E22-902D-1758C21CEEB3}" destId="{BB9B5396-E2D7-41F7-8924-741A9E06916A}" srcOrd="0" destOrd="0" presId="urn:microsoft.com/office/officeart/2018/2/layout/IconVerticalSolidList"/>
    <dgm:cxn modelId="{D6FA1CC4-A653-413A-9EE5-9C9736F8FBC9}" type="presParOf" srcId="{BB9B5396-E2D7-41F7-8924-741A9E06916A}" destId="{FFDA3E11-AD8F-4C30-B4B4-A32692BD1286}" srcOrd="0" destOrd="0" presId="urn:microsoft.com/office/officeart/2018/2/layout/IconVerticalSolidList"/>
    <dgm:cxn modelId="{9B268BEA-4D5E-4B43-9663-B01D4CDBB970}" type="presParOf" srcId="{BB9B5396-E2D7-41F7-8924-741A9E06916A}" destId="{E3371E76-3503-4645-AF39-1070A11F989E}" srcOrd="1" destOrd="0" presId="urn:microsoft.com/office/officeart/2018/2/layout/IconVerticalSolidList"/>
    <dgm:cxn modelId="{2CD0DFE5-DAB5-4F2F-B290-D13F53A6AD78}" type="presParOf" srcId="{BB9B5396-E2D7-41F7-8924-741A9E06916A}" destId="{F0B34456-C024-4CD2-B1CA-2B43EB55F0A5}" srcOrd="2" destOrd="0" presId="urn:microsoft.com/office/officeart/2018/2/layout/IconVerticalSolidList"/>
    <dgm:cxn modelId="{52C88AAC-D8AE-4F03-BF0F-B437102CEB23}" type="presParOf" srcId="{BB9B5396-E2D7-41F7-8924-741A9E06916A}" destId="{EC937308-3B45-4ED9-AB6F-036402F93F4D}" srcOrd="3" destOrd="0" presId="urn:microsoft.com/office/officeart/2018/2/layout/IconVerticalSolidList"/>
    <dgm:cxn modelId="{416DFB36-25B8-4A0D-AA98-19D4A7A7B946}" type="presParOf" srcId="{03FAEF51-DCCD-4E22-902D-1758C21CEEB3}" destId="{88D5D97F-04E5-473A-9A68-D6F5412373DD}" srcOrd="1" destOrd="0" presId="urn:microsoft.com/office/officeart/2018/2/layout/IconVerticalSolidList"/>
    <dgm:cxn modelId="{EFF518B7-DCD7-4388-95C5-D4D53EB19A36}" type="presParOf" srcId="{03FAEF51-DCCD-4E22-902D-1758C21CEEB3}" destId="{33B6027B-BF4C-428B-B3C0-F0A85ED70530}" srcOrd="2" destOrd="0" presId="urn:microsoft.com/office/officeart/2018/2/layout/IconVerticalSolidList"/>
    <dgm:cxn modelId="{8A437E3D-E4A2-4140-832F-55C0EF6D758B}" type="presParOf" srcId="{33B6027B-BF4C-428B-B3C0-F0A85ED70530}" destId="{0D685817-E4F2-496C-A46F-2901C8F6CBFB}" srcOrd="0" destOrd="0" presId="urn:microsoft.com/office/officeart/2018/2/layout/IconVerticalSolidList"/>
    <dgm:cxn modelId="{3C32A81F-7269-4E31-B85F-77758C831CFD}" type="presParOf" srcId="{33B6027B-BF4C-428B-B3C0-F0A85ED70530}" destId="{98EC1C3F-D24F-48DC-8240-E1409B54F8E1}" srcOrd="1" destOrd="0" presId="urn:microsoft.com/office/officeart/2018/2/layout/IconVerticalSolidList"/>
    <dgm:cxn modelId="{A64D315B-40A6-4643-9807-7DF5DA21F448}" type="presParOf" srcId="{33B6027B-BF4C-428B-B3C0-F0A85ED70530}" destId="{9F61669B-4ED9-425E-B07B-D45FB6C57D90}" srcOrd="2" destOrd="0" presId="urn:microsoft.com/office/officeart/2018/2/layout/IconVerticalSolidList"/>
    <dgm:cxn modelId="{843103C9-7D19-4A95-9593-35F20BE87171}" type="presParOf" srcId="{33B6027B-BF4C-428B-B3C0-F0A85ED70530}" destId="{AC4C2AF4-D494-43FE-A73B-DA26C88DBF78}" srcOrd="3" destOrd="0" presId="urn:microsoft.com/office/officeart/2018/2/layout/IconVerticalSolidList"/>
    <dgm:cxn modelId="{DD11F36F-BD5F-4980-99B2-3CB8062A767A}" type="presParOf" srcId="{03FAEF51-DCCD-4E22-902D-1758C21CEEB3}" destId="{44236417-D3E6-4044-8A0F-9E411D6DFB6D}" srcOrd="3" destOrd="0" presId="urn:microsoft.com/office/officeart/2018/2/layout/IconVerticalSolidList"/>
    <dgm:cxn modelId="{CDD9D4B1-8616-471F-A20B-B2FBCA9D53D8}" type="presParOf" srcId="{03FAEF51-DCCD-4E22-902D-1758C21CEEB3}" destId="{21E3F4CF-2A0C-4680-8FFE-F325F5071C7F}" srcOrd="4" destOrd="0" presId="urn:microsoft.com/office/officeart/2018/2/layout/IconVerticalSolidList"/>
    <dgm:cxn modelId="{A5950369-3ADA-496D-9905-5489D7C8CBF9}" type="presParOf" srcId="{21E3F4CF-2A0C-4680-8FFE-F325F5071C7F}" destId="{6BB12AC4-7220-4203-9406-144733F7568F}" srcOrd="0" destOrd="0" presId="urn:microsoft.com/office/officeart/2018/2/layout/IconVerticalSolidList"/>
    <dgm:cxn modelId="{D6A348EE-1C15-4FF5-BC4E-CD947FF64C53}" type="presParOf" srcId="{21E3F4CF-2A0C-4680-8FFE-F325F5071C7F}" destId="{A8E67B13-DB98-4F63-A02E-84C1F00FD99D}" srcOrd="1" destOrd="0" presId="urn:microsoft.com/office/officeart/2018/2/layout/IconVerticalSolidList"/>
    <dgm:cxn modelId="{5B320203-F6E9-4045-AEF4-BC0C9D5A555B}" type="presParOf" srcId="{21E3F4CF-2A0C-4680-8FFE-F325F5071C7F}" destId="{2998C35E-7B99-48EB-B348-0EB41C991207}" srcOrd="2" destOrd="0" presId="urn:microsoft.com/office/officeart/2018/2/layout/IconVerticalSolidList"/>
    <dgm:cxn modelId="{0A8FFF1E-A040-4916-B5D6-EB55AAEED173}" type="presParOf" srcId="{21E3F4CF-2A0C-4680-8FFE-F325F5071C7F}" destId="{17E74530-192E-4FA3-AD24-3718E9EFFD1A}" srcOrd="3" destOrd="0" presId="urn:microsoft.com/office/officeart/2018/2/layout/IconVerticalSolidList"/>
    <dgm:cxn modelId="{D7062183-D5CC-4008-8F9C-903CE18246E0}" type="presParOf" srcId="{03FAEF51-DCCD-4E22-902D-1758C21CEEB3}" destId="{195A9336-0CB7-47F1-ADD8-2F807A887B5E}" srcOrd="5" destOrd="0" presId="urn:microsoft.com/office/officeart/2018/2/layout/IconVerticalSolidList"/>
    <dgm:cxn modelId="{34CFF1E2-E3DF-48E5-AFDC-88B2819CB110}" type="presParOf" srcId="{03FAEF51-DCCD-4E22-902D-1758C21CEEB3}" destId="{B73A5FC1-578D-4C26-9E26-C020364D1EC7}" srcOrd="6" destOrd="0" presId="urn:microsoft.com/office/officeart/2018/2/layout/IconVerticalSolidList"/>
    <dgm:cxn modelId="{8AC2CA21-0104-4EF8-9E56-399B0F9EFF08}" type="presParOf" srcId="{B73A5FC1-578D-4C26-9E26-C020364D1EC7}" destId="{017ABD6A-55AD-4152-B791-B56360CFE27C}" srcOrd="0" destOrd="0" presId="urn:microsoft.com/office/officeart/2018/2/layout/IconVerticalSolidList"/>
    <dgm:cxn modelId="{0C002819-4D97-47A7-95C0-3BFA60DD2979}" type="presParOf" srcId="{B73A5FC1-578D-4C26-9E26-C020364D1EC7}" destId="{31015F23-45F5-42D4-8A77-E5C03503FE13}" srcOrd="1" destOrd="0" presId="urn:microsoft.com/office/officeart/2018/2/layout/IconVerticalSolidList"/>
    <dgm:cxn modelId="{D3EFAE03-C657-4AAE-85F7-2AEF07FCEB65}" type="presParOf" srcId="{B73A5FC1-578D-4C26-9E26-C020364D1EC7}" destId="{F28C8F0A-F47D-4384-B837-847BABC126AB}" srcOrd="2" destOrd="0" presId="urn:microsoft.com/office/officeart/2018/2/layout/IconVerticalSolidList"/>
    <dgm:cxn modelId="{ED204D8A-7A80-42CF-9596-CFAB6C218FB4}" type="presParOf" srcId="{B73A5FC1-578D-4C26-9E26-C020364D1EC7}" destId="{D9FB2B45-1783-4773-AADD-78EF50A82118}" srcOrd="3" destOrd="0" presId="urn:microsoft.com/office/officeart/2018/2/layout/IconVerticalSolidList"/>
    <dgm:cxn modelId="{AE6478D7-B509-4407-88F6-F95A5622CA1C}" type="presParOf" srcId="{03FAEF51-DCCD-4E22-902D-1758C21CEEB3}" destId="{4B2123D7-BB48-42BA-8A7C-39CFB089F6EB}" srcOrd="7" destOrd="0" presId="urn:microsoft.com/office/officeart/2018/2/layout/IconVerticalSolidList"/>
    <dgm:cxn modelId="{85F8D4A3-9CA9-433B-A79E-88AE2A4C55E3}" type="presParOf" srcId="{03FAEF51-DCCD-4E22-902D-1758C21CEEB3}" destId="{3A65000F-3568-43DF-B431-79B26FA1E4C6}" srcOrd="8" destOrd="0" presId="urn:microsoft.com/office/officeart/2018/2/layout/IconVerticalSolidList"/>
    <dgm:cxn modelId="{0346DA03-F0E3-43F2-932E-D52469718ED8}" type="presParOf" srcId="{3A65000F-3568-43DF-B431-79B26FA1E4C6}" destId="{9BAEA7A3-97B6-4DAC-8150-67537C3B591D}" srcOrd="0" destOrd="0" presId="urn:microsoft.com/office/officeart/2018/2/layout/IconVerticalSolidList"/>
    <dgm:cxn modelId="{208769DF-25EE-4014-AAD7-4E6A53BBD3DF}" type="presParOf" srcId="{3A65000F-3568-43DF-B431-79B26FA1E4C6}" destId="{FF970077-CFD9-4B96-8616-1D5887636925}" srcOrd="1" destOrd="0" presId="urn:microsoft.com/office/officeart/2018/2/layout/IconVerticalSolidList"/>
    <dgm:cxn modelId="{921B22D2-E4EE-4001-A8E6-FB559041375E}" type="presParOf" srcId="{3A65000F-3568-43DF-B431-79B26FA1E4C6}" destId="{B58200E2-3ED6-4805-AFEA-CD448C8A9BA4}" srcOrd="2" destOrd="0" presId="urn:microsoft.com/office/officeart/2018/2/layout/IconVerticalSolidList"/>
    <dgm:cxn modelId="{3D0D1107-B02F-4A1C-B4B4-36AFA0475F89}" type="presParOf" srcId="{3A65000F-3568-43DF-B431-79B26FA1E4C6}" destId="{FE55D712-DF82-4F82-B72A-C626DCC1127E}" srcOrd="3" destOrd="0" presId="urn:microsoft.com/office/officeart/2018/2/layout/IconVerticalSolidList"/>
    <dgm:cxn modelId="{565C09CF-1102-4BBF-9127-B0681DE38C27}" type="presParOf" srcId="{03FAEF51-DCCD-4E22-902D-1758C21CEEB3}" destId="{2B58DB72-0C85-4B54-AC08-C2DAC597A335}" srcOrd="9" destOrd="0" presId="urn:microsoft.com/office/officeart/2018/2/layout/IconVerticalSolidList"/>
    <dgm:cxn modelId="{8CDCE087-E88D-4A49-883D-744844A925A6}" type="presParOf" srcId="{03FAEF51-DCCD-4E22-902D-1758C21CEEB3}" destId="{668E79DB-CA3E-4FB2-8CE5-FF48377D399C}" srcOrd="10" destOrd="0" presId="urn:microsoft.com/office/officeart/2018/2/layout/IconVerticalSolidList"/>
    <dgm:cxn modelId="{715F805D-26C1-4D1B-BBA9-3251EFCCFAFB}" type="presParOf" srcId="{668E79DB-CA3E-4FB2-8CE5-FF48377D399C}" destId="{A9276914-ED1C-4E95-9874-E8356DE2C3D9}" srcOrd="0" destOrd="0" presId="urn:microsoft.com/office/officeart/2018/2/layout/IconVerticalSolidList"/>
    <dgm:cxn modelId="{C043FD92-38B7-4546-93EC-4B998485207D}" type="presParOf" srcId="{668E79DB-CA3E-4FB2-8CE5-FF48377D399C}" destId="{26312EBD-9F10-4F47-B244-EDDBF4FA41BA}" srcOrd="1" destOrd="0" presId="urn:microsoft.com/office/officeart/2018/2/layout/IconVerticalSolidList"/>
    <dgm:cxn modelId="{7BC70BC3-24C5-4115-8828-5FF4FC8313AD}" type="presParOf" srcId="{668E79DB-CA3E-4FB2-8CE5-FF48377D399C}" destId="{A74138C0-45BA-487B-961F-7677172733FD}" srcOrd="2" destOrd="0" presId="urn:microsoft.com/office/officeart/2018/2/layout/IconVerticalSolidList"/>
    <dgm:cxn modelId="{6391CD9B-0C02-405A-B2BD-74624A62E00B}" type="presParOf" srcId="{668E79DB-CA3E-4FB2-8CE5-FF48377D399C}" destId="{61AA4192-867D-40FF-965A-0544D13F5D8D}" srcOrd="3" destOrd="0" presId="urn:microsoft.com/office/officeart/2018/2/layout/IconVerticalSolidList"/>
    <dgm:cxn modelId="{7EAA972F-2EC8-4556-9347-E6E49E98F742}" type="presParOf" srcId="{03FAEF51-DCCD-4E22-902D-1758C21CEEB3}" destId="{1892B42B-A543-4A16-ABBB-779525D40FE1}" srcOrd="11" destOrd="0" presId="urn:microsoft.com/office/officeart/2018/2/layout/IconVerticalSolidList"/>
    <dgm:cxn modelId="{E814FF78-CD92-4F7F-8662-F1D392590922}" type="presParOf" srcId="{03FAEF51-DCCD-4E22-902D-1758C21CEEB3}" destId="{42520C95-EF04-42E4-82D2-08C3BCF50CB8}" srcOrd="12" destOrd="0" presId="urn:microsoft.com/office/officeart/2018/2/layout/IconVerticalSolidList"/>
    <dgm:cxn modelId="{9EE8D6CC-D346-476D-909E-0362A962C412}" type="presParOf" srcId="{42520C95-EF04-42E4-82D2-08C3BCF50CB8}" destId="{C38AE786-70D9-4715-B3A6-B32160150488}" srcOrd="0" destOrd="0" presId="urn:microsoft.com/office/officeart/2018/2/layout/IconVerticalSolidList"/>
    <dgm:cxn modelId="{A54C052D-C295-4446-8D17-660CE4117F22}" type="presParOf" srcId="{42520C95-EF04-42E4-82D2-08C3BCF50CB8}" destId="{290D0BBE-F85F-4D0F-8124-C89C5878B4F6}" srcOrd="1" destOrd="0" presId="urn:microsoft.com/office/officeart/2018/2/layout/IconVerticalSolidList"/>
    <dgm:cxn modelId="{EB32C181-7070-488F-867E-04C324E99E6E}" type="presParOf" srcId="{42520C95-EF04-42E4-82D2-08C3BCF50CB8}" destId="{664214F8-0C45-438B-9B14-04AA0ABB8C1B}" srcOrd="2" destOrd="0" presId="urn:microsoft.com/office/officeart/2018/2/layout/IconVerticalSolidList"/>
    <dgm:cxn modelId="{3930DE51-B4B3-445B-8330-FD54210B2865}" type="presParOf" srcId="{42520C95-EF04-42E4-82D2-08C3BCF50CB8}" destId="{975F0573-62A1-418F-999D-B1D7009D24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A3E11-AD8F-4C30-B4B4-A32692BD1286}">
      <dsp:nvSpPr>
        <dsp:cNvPr id="0" name=""/>
        <dsp:cNvSpPr/>
      </dsp:nvSpPr>
      <dsp:spPr>
        <a:xfrm>
          <a:off x="0" y="12385"/>
          <a:ext cx="7345295" cy="5807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71E76-3503-4645-AF39-1070A11F989E}">
      <dsp:nvSpPr>
        <dsp:cNvPr id="0" name=""/>
        <dsp:cNvSpPr/>
      </dsp:nvSpPr>
      <dsp:spPr>
        <a:xfrm>
          <a:off x="175680" y="131093"/>
          <a:ext cx="319419" cy="3194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37308-3B45-4ED9-AB6F-036402F93F4D}">
      <dsp:nvSpPr>
        <dsp:cNvPr id="0" name=""/>
        <dsp:cNvSpPr/>
      </dsp:nvSpPr>
      <dsp:spPr>
        <a:xfrm>
          <a:off x="670781" y="421"/>
          <a:ext cx="6674513" cy="580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464" tIns="61464" rIns="61464" bIns="6146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rgbClr val="C00000"/>
              </a:solidFill>
            </a:rPr>
            <a:t>Key External Factors</a:t>
          </a:r>
          <a:endParaRPr lang="en-US" sz="2400" b="1" kern="1200" dirty="0">
            <a:solidFill>
              <a:srgbClr val="C00000"/>
            </a:solidFill>
          </a:endParaRPr>
        </a:p>
      </dsp:txBody>
      <dsp:txXfrm>
        <a:off x="670781" y="421"/>
        <a:ext cx="6674513" cy="580763"/>
      </dsp:txXfrm>
    </dsp:sp>
    <dsp:sp modelId="{0D685817-E4F2-496C-A46F-2901C8F6CBFB}">
      <dsp:nvSpPr>
        <dsp:cNvPr id="0" name=""/>
        <dsp:cNvSpPr/>
      </dsp:nvSpPr>
      <dsp:spPr>
        <a:xfrm>
          <a:off x="0" y="726375"/>
          <a:ext cx="7345295" cy="5807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C1C3F-D24F-48DC-8240-E1409B54F8E1}">
      <dsp:nvSpPr>
        <dsp:cNvPr id="0" name=""/>
        <dsp:cNvSpPr/>
      </dsp:nvSpPr>
      <dsp:spPr>
        <a:xfrm>
          <a:off x="175680" y="857047"/>
          <a:ext cx="319419" cy="3194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4C2AF4-D494-43FE-A73B-DA26C88DBF78}">
      <dsp:nvSpPr>
        <dsp:cNvPr id="0" name=""/>
        <dsp:cNvSpPr/>
      </dsp:nvSpPr>
      <dsp:spPr>
        <a:xfrm>
          <a:off x="670781" y="726375"/>
          <a:ext cx="6674513" cy="580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464" tIns="61464" rIns="61464" bIns="6146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>
              <a:solidFill>
                <a:schemeClr val="tx1"/>
              </a:solidFill>
            </a:rPr>
            <a:t>Technological:</a:t>
          </a:r>
          <a:endParaRPr lang="en-US" sz="2000" kern="1200" dirty="0">
            <a:solidFill>
              <a:schemeClr val="tx1"/>
            </a:solidFill>
          </a:endParaRPr>
        </a:p>
      </dsp:txBody>
      <dsp:txXfrm>
        <a:off x="670781" y="726375"/>
        <a:ext cx="6674513" cy="580763"/>
      </dsp:txXfrm>
    </dsp:sp>
    <dsp:sp modelId="{6BB12AC4-7220-4203-9406-144733F7568F}">
      <dsp:nvSpPr>
        <dsp:cNvPr id="0" name=""/>
        <dsp:cNvSpPr/>
      </dsp:nvSpPr>
      <dsp:spPr>
        <a:xfrm>
          <a:off x="0" y="1452329"/>
          <a:ext cx="7345295" cy="5807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E67B13-DB98-4F63-A02E-84C1F00FD99D}">
      <dsp:nvSpPr>
        <dsp:cNvPr id="0" name=""/>
        <dsp:cNvSpPr/>
      </dsp:nvSpPr>
      <dsp:spPr>
        <a:xfrm>
          <a:off x="175680" y="1583001"/>
          <a:ext cx="319419" cy="3194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E74530-192E-4FA3-AD24-3718E9EFFD1A}">
      <dsp:nvSpPr>
        <dsp:cNvPr id="0" name=""/>
        <dsp:cNvSpPr/>
      </dsp:nvSpPr>
      <dsp:spPr>
        <a:xfrm>
          <a:off x="670781" y="1452329"/>
          <a:ext cx="6674513" cy="580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464" tIns="61464" rIns="61464" bIns="614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Rapid growth of AI tools enabling personalised career platforms (</a:t>
          </a:r>
          <a:r>
            <a:rPr lang="en-GB" sz="1600" kern="1200" dirty="0" err="1"/>
            <a:t>Luckin</a:t>
          </a:r>
          <a:r>
            <a:rPr lang="en-GB" sz="1600" kern="1200" dirty="0"/>
            <a:t> et al., 2016).</a:t>
          </a:r>
          <a:endParaRPr lang="en-US" sz="1600" kern="1200" dirty="0"/>
        </a:p>
      </dsp:txBody>
      <dsp:txXfrm>
        <a:off x="670781" y="1452329"/>
        <a:ext cx="6674513" cy="580763"/>
      </dsp:txXfrm>
    </dsp:sp>
    <dsp:sp modelId="{017ABD6A-55AD-4152-B791-B56360CFE27C}">
      <dsp:nvSpPr>
        <dsp:cNvPr id="0" name=""/>
        <dsp:cNvSpPr/>
      </dsp:nvSpPr>
      <dsp:spPr>
        <a:xfrm>
          <a:off x="0" y="2178283"/>
          <a:ext cx="7345295" cy="5807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015F23-45F5-42D4-8A77-E5C03503FE13}">
      <dsp:nvSpPr>
        <dsp:cNvPr id="0" name=""/>
        <dsp:cNvSpPr/>
      </dsp:nvSpPr>
      <dsp:spPr>
        <a:xfrm>
          <a:off x="175680" y="2308955"/>
          <a:ext cx="319419" cy="3194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FB2B45-1783-4773-AADD-78EF50A82118}">
      <dsp:nvSpPr>
        <dsp:cNvPr id="0" name=""/>
        <dsp:cNvSpPr/>
      </dsp:nvSpPr>
      <dsp:spPr>
        <a:xfrm>
          <a:off x="670781" y="2178283"/>
          <a:ext cx="6674513" cy="580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464" tIns="61464" rIns="61464" bIns="6146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Economic:</a:t>
          </a:r>
          <a:endParaRPr lang="en-US" sz="2000" kern="1200" dirty="0"/>
        </a:p>
      </dsp:txBody>
      <dsp:txXfrm>
        <a:off x="670781" y="2178283"/>
        <a:ext cx="6674513" cy="580763"/>
      </dsp:txXfrm>
    </dsp:sp>
    <dsp:sp modelId="{9BAEA7A3-97B6-4DAC-8150-67537C3B591D}">
      <dsp:nvSpPr>
        <dsp:cNvPr id="0" name=""/>
        <dsp:cNvSpPr/>
      </dsp:nvSpPr>
      <dsp:spPr>
        <a:xfrm>
          <a:off x="0" y="2904237"/>
          <a:ext cx="7345295" cy="5807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70077-CFD9-4B96-8616-1D5887636925}">
      <dsp:nvSpPr>
        <dsp:cNvPr id="0" name=""/>
        <dsp:cNvSpPr/>
      </dsp:nvSpPr>
      <dsp:spPr>
        <a:xfrm>
          <a:off x="175680" y="3034909"/>
          <a:ext cx="319419" cy="31941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5D712-DF82-4F82-B72A-C626DCC1127E}">
      <dsp:nvSpPr>
        <dsp:cNvPr id="0" name=""/>
        <dsp:cNvSpPr/>
      </dsp:nvSpPr>
      <dsp:spPr>
        <a:xfrm>
          <a:off x="670781" y="2904237"/>
          <a:ext cx="6674513" cy="580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464" tIns="61464" rIns="61464" bIns="614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Increasing competition in the graduate job market (Statista, 2023).</a:t>
          </a:r>
          <a:endParaRPr lang="en-US" sz="1600" kern="1200" dirty="0"/>
        </a:p>
      </dsp:txBody>
      <dsp:txXfrm>
        <a:off x="670781" y="2904237"/>
        <a:ext cx="6674513" cy="580763"/>
      </dsp:txXfrm>
    </dsp:sp>
    <dsp:sp modelId="{A9276914-ED1C-4E95-9874-E8356DE2C3D9}">
      <dsp:nvSpPr>
        <dsp:cNvPr id="0" name=""/>
        <dsp:cNvSpPr/>
      </dsp:nvSpPr>
      <dsp:spPr>
        <a:xfrm>
          <a:off x="0" y="3630191"/>
          <a:ext cx="7345295" cy="5807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312EBD-9F10-4F47-B244-EDDBF4FA41BA}">
      <dsp:nvSpPr>
        <dsp:cNvPr id="0" name=""/>
        <dsp:cNvSpPr/>
      </dsp:nvSpPr>
      <dsp:spPr>
        <a:xfrm>
          <a:off x="175680" y="3760862"/>
          <a:ext cx="319419" cy="31941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A4192-867D-40FF-965A-0544D13F5D8D}">
      <dsp:nvSpPr>
        <dsp:cNvPr id="0" name=""/>
        <dsp:cNvSpPr/>
      </dsp:nvSpPr>
      <dsp:spPr>
        <a:xfrm>
          <a:off x="670781" y="3630191"/>
          <a:ext cx="6674513" cy="580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464" tIns="61464" rIns="61464" bIns="6146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Social</a:t>
          </a:r>
          <a:r>
            <a:rPr lang="en-GB" sz="1600" b="1" kern="1200"/>
            <a:t>:</a:t>
          </a:r>
          <a:endParaRPr lang="en-US" sz="1600" kern="1200" dirty="0"/>
        </a:p>
      </dsp:txBody>
      <dsp:txXfrm>
        <a:off x="670781" y="3630191"/>
        <a:ext cx="6674513" cy="580763"/>
      </dsp:txXfrm>
    </dsp:sp>
    <dsp:sp modelId="{C38AE786-70D9-4715-B3A6-B32160150488}">
      <dsp:nvSpPr>
        <dsp:cNvPr id="0" name=""/>
        <dsp:cNvSpPr/>
      </dsp:nvSpPr>
      <dsp:spPr>
        <a:xfrm>
          <a:off x="0" y="4356145"/>
          <a:ext cx="7345295" cy="5807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D0BBE-F85F-4D0F-8124-C89C5878B4F6}">
      <dsp:nvSpPr>
        <dsp:cNvPr id="0" name=""/>
        <dsp:cNvSpPr/>
      </dsp:nvSpPr>
      <dsp:spPr>
        <a:xfrm>
          <a:off x="175680" y="4486816"/>
          <a:ext cx="319419" cy="31941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F0573-62A1-418F-999D-B1D7009D24C6}">
      <dsp:nvSpPr>
        <dsp:cNvPr id="0" name=""/>
        <dsp:cNvSpPr/>
      </dsp:nvSpPr>
      <dsp:spPr>
        <a:xfrm>
          <a:off x="670781" y="4356145"/>
          <a:ext cx="6674513" cy="5807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464" tIns="61464" rIns="61464" bIns="614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Universities placing greater emphasis on graduate employment outcomes (Office for Students, 2022).</a:t>
          </a:r>
          <a:endParaRPr lang="en-US" sz="1600" kern="1200" dirty="0"/>
        </a:p>
      </dsp:txBody>
      <dsp:txXfrm>
        <a:off x="670781" y="4356145"/>
        <a:ext cx="6674513" cy="580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8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0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68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22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909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799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5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108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630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494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581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55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2820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7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452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1731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233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110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37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4330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0584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2821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6753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5097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772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297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6122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5724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096560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8042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6044148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1167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7843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6589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18036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9164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4674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8684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297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35872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009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06766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994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4434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845552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3431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25792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459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865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439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50253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068365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97989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187919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3329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280856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45822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456916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200405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309774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37528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345469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51125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22877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01070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353101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0886101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25657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355561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07508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0778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350403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739138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92535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577644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161735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444793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2101146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41262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3082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472826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06442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24930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73948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4191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4355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68754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541993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304909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05011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896588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86921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15088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82888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828994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1968324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356619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3085689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63164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6298052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939664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84535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776226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5320642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8502797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002669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920337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231017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4061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46872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313720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42781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17205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35757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785087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85982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609714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19257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29583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178792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916049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34375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65DEB-3615-EB86-AA32-2CE5A87E84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E29C84-5C68-98DB-1204-20F374CCA6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34189-BB35-E324-CB5B-D2EBEAA8E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FBC58-693E-631B-F916-DCA8C4F523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F5CCB-D67C-1A33-61AD-1113AE27D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3125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0B2DD-D51D-A539-7003-BAEFE34E5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97413-18B9-2F5F-83EC-D9375BFB8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1E68B-300F-2429-53EF-66CF9C0C2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F72166-86DA-117A-FA3A-DDFC35D85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008A9-21C3-21C1-C387-692B6E71A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698328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E3DC8-12C5-7B5F-EBEE-3B0F07072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BCD94-C05F-7DEC-69BD-4990366073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8301D-7273-50DA-1E07-2B2DB6F1D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26D44-933E-ECC4-9254-750B488A8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F5D01-C188-CB60-2B90-16A123F84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823447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85B10-4D0B-4D31-4590-1FCA2AC9C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FAD3E-C349-377B-045B-01617C70E7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DDBC1B-27EE-C301-C2F3-F7FF85F2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0DE2F9-0F96-D159-F2C7-75102CD945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67B4A-A1F4-ED4F-A7E5-CCBDB15DA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8FD23-A5CC-DE4A-3859-0AF2602AB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279604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1A7E4-F335-D12A-6577-B97DAF9C7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D9C94-543A-60EC-61D6-A10FF0656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91C1F-7416-48BB-FDB4-B4846DBF08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6D50F7-2E57-7BDC-8B13-B26605A064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9D815-C799-5FF7-F81F-3FED5932B6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534AF4-D179-F466-D775-F3BCB1133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4BAF8B-EAAD-7F6E-979A-48F490A19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B7F417-5C03-37F6-1E89-30FC0F0A4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69618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790CD-003D-DB1D-FAAA-F78C113379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078821-9C06-221E-7271-D53D0896EB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348F-F30D-D305-17FB-99204C0F4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EE3563-09FF-2193-BA2C-3CEB85939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520338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16B1F2-1B52-A945-1819-F6837B1E5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9C60A8-2DE8-40CF-3AA8-C7E6D4C25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00E0AB-2C67-8F14-B082-5F4FF79A2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590284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2B185-E8A5-C7E1-87E0-1BB16C2B2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623C0-7A0D-79C3-247A-C3B5E127B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7C9461-00FB-3F55-7FFA-AE1183BA18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B5D7F3-E162-8D3B-1D36-22F6930E1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1070C8-A7E9-726A-C328-4CCF31942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22D7CA-94F7-CC45-30D3-9E69C8214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85449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AB55-D41F-FB55-A298-8CE4426FE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15DD2B-74EA-343D-7651-FBF6B1CC89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1C9345-AD49-BCBD-F72B-B39D2E548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6FE40-51C1-346A-112D-D5184DB17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92FE9F-8DA6-6ED8-9AD5-037734762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AABDFC-9924-07EA-A6B9-6C9653A54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08156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28185-9753-9854-D32A-1A2270328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9F2075-E851-5471-F7D0-8EEEE1E3B2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DB480F-1148-B4C2-84C7-8F30E7340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0FE68-EE74-27C8-E24B-EC6223BB1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097D5-FA7A-CBD1-A1D7-C1D8404E1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91212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A1EA97-799F-68CA-ADDC-CDD9782FD0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F894D8-01ED-3C41-65AF-C06D4FE09B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95ACA-C592-6FE4-8E26-CEB37612B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5D539-186A-FAE1-193E-901F772AF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AF671-80FE-71A5-1013-E2C9EF020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680419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5622220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87176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4956040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3503387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4351735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0235513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264943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1047848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022594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20359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7024259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878012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428809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8694353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6457828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6018844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1277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slideLayout" Target="../slideLayouts/slideLayout46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slideLayout" Target="../slideLayouts/slideLayout45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35.xml"/><Relationship Id="rId16" Type="http://schemas.openxmlformats.org/officeDocument/2006/relationships/slideLayout" Target="../slideLayouts/slideLayout49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slideLayout" Target="../slideLayouts/slideLayout4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slideLayout" Target="../slideLayouts/slideLayout73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17" Type="http://schemas.openxmlformats.org/officeDocument/2006/relationships/slideLayout" Target="../slideLayouts/slideLayout77.xml"/><Relationship Id="rId2" Type="http://schemas.openxmlformats.org/officeDocument/2006/relationships/slideLayout" Target="../slideLayouts/slideLayout62.xml"/><Relationship Id="rId16" Type="http://schemas.openxmlformats.org/officeDocument/2006/relationships/slideLayout" Target="../slideLayouts/slideLayout76.xml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5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70.xml"/><Relationship Id="rId19" Type="http://schemas.openxmlformats.org/officeDocument/2006/relationships/image" Target="../media/image9.png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Relationship Id="rId14" Type="http://schemas.openxmlformats.org/officeDocument/2006/relationships/slideLayout" Target="../slideLayouts/slideLayout7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slideLayout" Target="../slideLayouts/slideLayout90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slideLayout" Target="../slideLayouts/slideLayout89.xml"/><Relationship Id="rId17" Type="http://schemas.openxmlformats.org/officeDocument/2006/relationships/theme" Target="../theme/theme6.xml"/><Relationship Id="rId2" Type="http://schemas.openxmlformats.org/officeDocument/2006/relationships/slideLayout" Target="../slideLayouts/slideLayout79.xml"/><Relationship Id="rId16" Type="http://schemas.openxmlformats.org/officeDocument/2006/relationships/slideLayout" Target="../slideLayouts/slideLayout93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Relationship Id="rId14" Type="http://schemas.openxmlformats.org/officeDocument/2006/relationships/slideLayout" Target="../slideLayouts/slideLayout9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1.xml"/><Relationship Id="rId13" Type="http://schemas.openxmlformats.org/officeDocument/2006/relationships/image" Target="../media/image13.jpg"/><Relationship Id="rId3" Type="http://schemas.openxmlformats.org/officeDocument/2006/relationships/slideLayout" Target="../slideLayouts/slideLayout96.xml"/><Relationship Id="rId7" Type="http://schemas.openxmlformats.org/officeDocument/2006/relationships/slideLayout" Target="../slideLayouts/slideLayout100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95.xml"/><Relationship Id="rId1" Type="http://schemas.openxmlformats.org/officeDocument/2006/relationships/slideLayout" Target="../slideLayouts/slideLayout94.xml"/><Relationship Id="rId6" Type="http://schemas.openxmlformats.org/officeDocument/2006/relationships/slideLayout" Target="../slideLayouts/slideLayout99.xml"/><Relationship Id="rId11" Type="http://schemas.openxmlformats.org/officeDocument/2006/relationships/slideLayout" Target="../slideLayouts/slideLayout104.xml"/><Relationship Id="rId5" Type="http://schemas.openxmlformats.org/officeDocument/2006/relationships/slideLayout" Target="../slideLayouts/slideLayout98.xml"/><Relationship Id="rId10" Type="http://schemas.openxmlformats.org/officeDocument/2006/relationships/slideLayout" Target="../slideLayouts/slideLayout103.xml"/><Relationship Id="rId4" Type="http://schemas.openxmlformats.org/officeDocument/2006/relationships/slideLayout" Target="../slideLayouts/slideLayout97.xml"/><Relationship Id="rId9" Type="http://schemas.openxmlformats.org/officeDocument/2006/relationships/slideLayout" Target="../slideLayouts/slideLayout102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2.xml"/><Relationship Id="rId13" Type="http://schemas.openxmlformats.org/officeDocument/2006/relationships/slideLayout" Target="../slideLayouts/slideLayout117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07.xml"/><Relationship Id="rId7" Type="http://schemas.openxmlformats.org/officeDocument/2006/relationships/slideLayout" Target="../slideLayouts/slideLayout111.xml"/><Relationship Id="rId12" Type="http://schemas.openxmlformats.org/officeDocument/2006/relationships/slideLayout" Target="../slideLayouts/slideLayout116.xml"/><Relationship Id="rId17" Type="http://schemas.openxmlformats.org/officeDocument/2006/relationships/slideLayout" Target="../slideLayouts/slideLayout121.xml"/><Relationship Id="rId2" Type="http://schemas.openxmlformats.org/officeDocument/2006/relationships/slideLayout" Target="../slideLayouts/slideLayout106.xml"/><Relationship Id="rId16" Type="http://schemas.openxmlformats.org/officeDocument/2006/relationships/slideLayout" Target="../slideLayouts/slideLayout120.xml"/><Relationship Id="rId1" Type="http://schemas.openxmlformats.org/officeDocument/2006/relationships/slideLayout" Target="../slideLayouts/slideLayout105.xml"/><Relationship Id="rId6" Type="http://schemas.openxmlformats.org/officeDocument/2006/relationships/slideLayout" Target="../slideLayouts/slideLayout110.xml"/><Relationship Id="rId11" Type="http://schemas.openxmlformats.org/officeDocument/2006/relationships/slideLayout" Target="../slideLayouts/slideLayout115.xml"/><Relationship Id="rId5" Type="http://schemas.openxmlformats.org/officeDocument/2006/relationships/slideLayout" Target="../slideLayouts/slideLayout109.xml"/><Relationship Id="rId15" Type="http://schemas.openxmlformats.org/officeDocument/2006/relationships/slideLayout" Target="../slideLayouts/slideLayout119.xml"/><Relationship Id="rId10" Type="http://schemas.openxmlformats.org/officeDocument/2006/relationships/slideLayout" Target="../slideLayouts/slideLayout114.xml"/><Relationship Id="rId19" Type="http://schemas.openxmlformats.org/officeDocument/2006/relationships/image" Target="../media/image15.png"/><Relationship Id="rId4" Type="http://schemas.openxmlformats.org/officeDocument/2006/relationships/slideLayout" Target="../slideLayouts/slideLayout108.xml"/><Relationship Id="rId9" Type="http://schemas.openxmlformats.org/officeDocument/2006/relationships/slideLayout" Target="../slideLayouts/slideLayout113.xml"/><Relationship Id="rId14" Type="http://schemas.openxmlformats.org/officeDocument/2006/relationships/slideLayout" Target="../slideLayouts/slideLayout118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13" Type="http://schemas.openxmlformats.org/officeDocument/2006/relationships/slideLayout" Target="../slideLayouts/slideLayout145.xml"/><Relationship Id="rId18" Type="http://schemas.openxmlformats.org/officeDocument/2006/relationships/theme" Target="../theme/theme1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slideLayout" Target="../slideLayouts/slideLayout144.xml"/><Relationship Id="rId17" Type="http://schemas.openxmlformats.org/officeDocument/2006/relationships/slideLayout" Target="../slideLayouts/slideLayout149.xml"/><Relationship Id="rId2" Type="http://schemas.openxmlformats.org/officeDocument/2006/relationships/slideLayout" Target="../slideLayouts/slideLayout134.xml"/><Relationship Id="rId16" Type="http://schemas.openxmlformats.org/officeDocument/2006/relationships/slideLayout" Target="../slideLayouts/slideLayout148.xml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5" Type="http://schemas.openxmlformats.org/officeDocument/2006/relationships/slideLayout" Target="../slideLayouts/slideLayout147.xml"/><Relationship Id="rId10" Type="http://schemas.openxmlformats.org/officeDocument/2006/relationships/slideLayout" Target="../slideLayouts/slideLayout142.xml"/><Relationship Id="rId19" Type="http://schemas.openxmlformats.org/officeDocument/2006/relationships/image" Target="../media/image17.png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Relationship Id="rId14" Type="http://schemas.openxmlformats.org/officeDocument/2006/relationships/slideLayout" Target="../slideLayouts/slideLayout1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180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  <p:sldLayoutId id="214748376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710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494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  <p:sldLayoutId id="2147483799" r:id="rId12"/>
    <p:sldLayoutId id="2147483800" r:id="rId13"/>
    <p:sldLayoutId id="2147483801" r:id="rId14"/>
    <p:sldLayoutId id="2147483802" r:id="rId15"/>
    <p:sldLayoutId id="214748380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6258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464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44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  <p:sldLayoutId id="2147483858" r:id="rId12"/>
    <p:sldLayoutId id="2147483859" r:id="rId13"/>
    <p:sldLayoutId id="2147483860" r:id="rId14"/>
    <p:sldLayoutId id="2147483861" r:id="rId15"/>
    <p:sldLayoutId id="214748386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421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3234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6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  <p:sldLayoutId id="2147483887" r:id="rId12"/>
    <p:sldLayoutId id="2147483888" r:id="rId13"/>
    <p:sldLayoutId id="2147483889" r:id="rId14"/>
    <p:sldLayoutId id="2147483890" r:id="rId15"/>
    <p:sldLayoutId id="2147483891" r:id="rId16"/>
    <p:sldLayoutId id="214748389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BC332F-4C27-2480-E613-586AE5279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E093D9-638B-BEE7-E557-565F3544EA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7CDE1-5AD1-70FF-8F62-9CD98AEBCB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F97D3-2B94-E237-3A6D-BA8A8824C8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4986E-B167-CE77-C788-FE235CF9ED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670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820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  <p:sldLayoutId id="2147483917" r:id="rId12"/>
    <p:sldLayoutId id="2147483918" r:id="rId13"/>
    <p:sldLayoutId id="2147483919" r:id="rId14"/>
    <p:sldLayoutId id="2147483920" r:id="rId15"/>
    <p:sldLayoutId id="2147483921" r:id="rId16"/>
    <p:sldLayoutId id="214748392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0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hare.google/5wCdkycVtXhpwNDqD" TargetMode="External"/><Relationship Id="rId7" Type="http://schemas.openxmlformats.org/officeDocument/2006/relationships/hyperlink" Target="https://www.statista.com/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95.xml"/><Relationship Id="rId6" Type="http://schemas.openxmlformats.org/officeDocument/2006/relationships/hyperlink" Target="https://www.officeforstudents.org.uk/" TargetMode="External"/><Relationship Id="rId5" Type="http://schemas.openxmlformats.org/officeDocument/2006/relationships/hyperlink" Target="https://www.linkedin.com/" TargetMode="External"/><Relationship Id="rId4" Type="http://schemas.openxmlformats.org/officeDocument/2006/relationships/hyperlink" Target="https://share.google/s5UKuJjiv3aVtswwJ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930" y="629266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CareerBoost AI – Business Plan Presentation</a:t>
            </a:r>
          </a:p>
          <a:p>
            <a:pPr>
              <a:lnSpc>
                <a:spcPct val="90000"/>
              </a:lnSpc>
            </a:pPr>
            <a:r>
              <a:rPr lang="en-US" sz="33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  <a:p>
            <a:pPr>
              <a:lnSpc>
                <a:spcPct val="90000"/>
              </a:lnSpc>
            </a:pPr>
            <a:endParaRPr lang="en-US" sz="33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895" y="1853250"/>
            <a:ext cx="5077826" cy="439515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Programme: </a:t>
            </a:r>
            <a:r>
              <a:rPr lang="en-US" dirty="0">
                <a:solidFill>
                  <a:schemeClr val="tx1"/>
                </a:solidFill>
              </a:rPr>
              <a:t>CertHE Business Skills for the Workplace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Module: </a:t>
            </a:r>
            <a:r>
              <a:rPr lang="en-US" dirty="0">
                <a:solidFill>
                  <a:schemeClr val="tx1"/>
                </a:solidFill>
              </a:rPr>
              <a:t>Enterprise and Entrepreneurship (LCLM4006)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PRESENTATION:</a:t>
            </a:r>
            <a:r>
              <a:rPr lang="en-US" dirty="0">
                <a:solidFill>
                  <a:schemeClr val="tx1"/>
                </a:solidFill>
              </a:rPr>
              <a:t> Business Plan – CareerBoost AI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Lecturer: </a:t>
            </a:r>
            <a:r>
              <a:rPr lang="en-US" dirty="0">
                <a:solidFill>
                  <a:schemeClr val="tx1"/>
                </a:solidFill>
              </a:rPr>
              <a:t>Shujun Xiao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CDD328DA-FCFA-0CAB-0648-D0084EE8D6C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4160" r="13497"/>
          <a:stretch>
            <a:fillRect/>
          </a:stretch>
        </p:blipFill>
        <p:spPr>
          <a:xfrm>
            <a:off x="7167239" y="2052213"/>
            <a:ext cx="3300980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C829A-7697-274D-B921-E9B25FF76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8042" y="609600"/>
            <a:ext cx="9454105" cy="897771"/>
          </a:xfrm>
        </p:spPr>
        <p:txBody>
          <a:bodyPr anchor="t">
            <a:normAutofit fontScale="90000"/>
          </a:bodyPr>
          <a:lstStyle/>
          <a:p>
            <a:r>
              <a:rPr lang="en-GB" b="1" dirty="0"/>
              <a:t>BUSINESS IDEA</a:t>
            </a:r>
            <a:br>
              <a:rPr lang="en-GB" b="1" dirty="0"/>
            </a:br>
            <a:endParaRPr lang="en-US" dirty="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BB3CA98-B8B9-245A-6AAA-7F99B5D010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07371"/>
            <a:ext cx="5220430" cy="4818125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 err="1">
                <a:latin typeface="Arial Nova"/>
                <a:ea typeface="+mn-lt"/>
                <a:cs typeface="+mn-lt"/>
              </a:rPr>
              <a:t>CareerBoost</a:t>
            </a:r>
            <a:r>
              <a:rPr lang="en-GB" b="1" dirty="0">
                <a:latin typeface="Arial Nova"/>
                <a:ea typeface="+mn-lt"/>
                <a:cs typeface="+mn-lt"/>
              </a:rPr>
              <a:t> AI</a:t>
            </a:r>
            <a:endParaRPr lang="en-GB" b="1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 Nova"/>
                <a:ea typeface="+mn-lt"/>
                <a:cs typeface="+mn-lt"/>
              </a:rPr>
              <a:t>An AI‑powered platform designed to enhance graduate employability.</a:t>
            </a:r>
            <a:endParaRPr lang="en-GB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 Nova"/>
                <a:ea typeface="+mn-lt"/>
                <a:cs typeface="+mn-lt"/>
              </a:rPr>
              <a:t>Mission Statement:</a:t>
            </a:r>
            <a:endParaRPr lang="en-GB" b="1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 Nova"/>
                <a:ea typeface="+mn-lt"/>
                <a:cs typeface="+mn-lt"/>
              </a:rPr>
              <a:t>To empower students and graduates with accessible, personalised, and technology‑driven career development tools.</a:t>
            </a:r>
            <a:endParaRPr lang="en-GB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 Nova"/>
                <a:ea typeface="+mn-lt"/>
                <a:cs typeface="+mn-lt"/>
              </a:rPr>
              <a:t>Services:</a:t>
            </a:r>
            <a:endParaRPr lang="en-GB" b="1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 Nova"/>
                <a:ea typeface="+mn-lt"/>
                <a:cs typeface="+mn-lt"/>
              </a:rPr>
              <a:t> AI‑powered CV optimisation</a:t>
            </a:r>
            <a:endParaRPr lang="en-GB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 Nova"/>
                <a:ea typeface="+mn-lt"/>
                <a:cs typeface="+mn-lt"/>
              </a:rPr>
              <a:t> Mock interview simulations</a:t>
            </a:r>
            <a:endParaRPr lang="en-GB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 Nova"/>
                <a:ea typeface="+mn-lt"/>
                <a:cs typeface="+mn-lt"/>
              </a:rPr>
              <a:t>Skills‑gap analysis</a:t>
            </a:r>
            <a:endParaRPr lang="en-GB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 Nova"/>
                <a:ea typeface="+mn-lt"/>
                <a:cs typeface="+mn-lt"/>
              </a:rPr>
              <a:t>Problem:</a:t>
            </a:r>
            <a:endParaRPr lang="en-GB" b="1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 Nova"/>
                <a:ea typeface="+mn-lt"/>
                <a:cs typeface="+mn-lt"/>
              </a:rPr>
              <a:t> The graduate job market is increasingly competitive (Brown, Lauder and Ashton, 2011).</a:t>
            </a:r>
            <a:endParaRPr lang="en-GB" dirty="0">
              <a:latin typeface="Arial Nova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b="1" dirty="0">
                <a:latin typeface="Arial Nova"/>
                <a:ea typeface="+mn-lt"/>
                <a:cs typeface="+mn-lt"/>
              </a:rPr>
              <a:t>Goal:</a:t>
            </a:r>
            <a:endParaRPr lang="en-GB" dirty="0">
              <a:latin typeface="Arial Nova"/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Arial Nova"/>
                <a:ea typeface="+mn-lt"/>
                <a:cs typeface="+mn-lt"/>
              </a:rPr>
              <a:t>Help students prepare more effectively for job applications and interviews</a:t>
            </a:r>
            <a:r>
              <a:rPr lang="en-GB" sz="1100" dirty="0">
                <a:latin typeface="Arial Nova"/>
                <a:ea typeface="+mn-lt"/>
                <a:cs typeface="+mn-lt"/>
              </a:rPr>
              <a:t>.</a:t>
            </a:r>
            <a:endParaRPr lang="en-GB" sz="1100" dirty="0">
              <a:latin typeface="Arial Nova"/>
            </a:endParaRP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1026" name="Picture 2" descr="Ai In Business Pictures | Download Free ...">
            <a:extLst>
              <a:ext uri="{FF2B5EF4-FFF2-40B4-BE49-F238E27FC236}">
                <a16:creationId xmlns:a16="http://schemas.microsoft.com/office/drawing/2014/main" id="{BF1718B7-BF5B-FA9B-E9AF-2FDCFDEE8C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44" r="21640"/>
          <a:stretch>
            <a:fillRect/>
          </a:stretch>
        </p:blipFill>
        <p:spPr bwMode="auto">
          <a:xfrm>
            <a:off x="6545338" y="2159000"/>
            <a:ext cx="3459274" cy="3337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F874FA-09CC-76A6-16CB-B89484EDDFA3}"/>
              </a:ext>
            </a:extLst>
          </p:cNvPr>
          <p:cNvSpPr txBox="1"/>
          <p:nvPr/>
        </p:nvSpPr>
        <p:spPr>
          <a:xfrm>
            <a:off x="7899816" y="5602069"/>
            <a:ext cx="23234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Getty,2023 (</a:t>
            </a:r>
            <a:r>
              <a:rPr lang="en-GB" dirty="0" err="1"/>
              <a:t>unsplash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35754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hool and office supplies">
            <a:extLst>
              <a:ext uri="{FF2B5EF4-FFF2-40B4-BE49-F238E27FC236}">
                <a16:creationId xmlns:a16="http://schemas.microsoft.com/office/drawing/2014/main" id="{72592D93-2AC1-1EE5-9B3F-D1C69F73A5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93" r="-2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CB6332-A8B8-8FD0-74F3-798663DFA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sz="3300" b="1">
                <a:latin typeface="Arial Nova"/>
              </a:rPr>
              <a:t>UNIQUE SELLING POINTS</a:t>
            </a: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13A55-0F75-B63F-329C-40F46DEE76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 Nova"/>
                <a:ea typeface="+mn-lt"/>
                <a:cs typeface="+mn-lt"/>
              </a:rPr>
              <a:t>Why </a:t>
            </a:r>
            <a:r>
              <a:rPr lang="en-GB" b="1" dirty="0" err="1">
                <a:latin typeface="Arial Nova"/>
                <a:ea typeface="+mn-lt"/>
                <a:cs typeface="+mn-lt"/>
              </a:rPr>
              <a:t>CareerBoost</a:t>
            </a:r>
            <a:r>
              <a:rPr lang="en-GB" b="1" dirty="0">
                <a:latin typeface="Arial Nova"/>
                <a:ea typeface="+mn-lt"/>
                <a:cs typeface="+mn-lt"/>
              </a:rPr>
              <a:t> AI is Different?</a:t>
            </a:r>
            <a:endParaRPr lang="en-GB" dirty="0">
              <a:latin typeface="Arial Nova"/>
            </a:endParaRPr>
          </a:p>
          <a:p>
            <a:pPr marL="457200" indent="-457200"/>
            <a:r>
              <a:rPr lang="en-GB">
                <a:latin typeface="Arial Nova"/>
                <a:ea typeface="+mn-lt"/>
                <a:cs typeface="+mn-lt"/>
              </a:rPr>
              <a:t>Personalised AI feedback</a:t>
            </a:r>
            <a:endParaRPr lang="en-GB">
              <a:latin typeface="Arial Nova"/>
            </a:endParaRPr>
          </a:p>
          <a:p>
            <a:pPr marL="457200" indent="-457200"/>
            <a:r>
              <a:rPr lang="en-GB">
                <a:latin typeface="Arial Nova"/>
                <a:ea typeface="+mn-lt"/>
                <a:cs typeface="+mn-lt"/>
              </a:rPr>
              <a:t>Realistic interview practice simulations</a:t>
            </a:r>
            <a:endParaRPr lang="en-GB">
              <a:latin typeface="Arial Nova"/>
            </a:endParaRPr>
          </a:p>
          <a:p>
            <a:pPr marL="457200" indent="-457200"/>
            <a:r>
              <a:rPr lang="en-GB">
                <a:latin typeface="Arial Nova"/>
                <a:ea typeface="+mn-lt"/>
                <a:cs typeface="+mn-lt"/>
              </a:rPr>
              <a:t>Tailored skills‑gap recommendation All essential tools in one </a:t>
            </a:r>
            <a:r>
              <a:rPr lang="en-GB" dirty="0">
                <a:latin typeface="Arial Nova"/>
                <a:ea typeface="+mn-lt"/>
                <a:cs typeface="+mn-lt"/>
              </a:rPr>
              <a:t>platform</a:t>
            </a:r>
            <a:endParaRPr lang="en-GB">
              <a:latin typeface="Arial Nova"/>
            </a:endParaRPr>
          </a:p>
          <a:p>
            <a:pPr marL="457200" indent="-457200"/>
            <a:r>
              <a:rPr lang="en-GB">
                <a:latin typeface="Arial Nova"/>
                <a:ea typeface="+mn-lt"/>
                <a:cs typeface="+mn-lt"/>
              </a:rPr>
              <a:t>Affordable and student‑friendly</a:t>
            </a:r>
            <a:endParaRPr lang="en-GB">
              <a:latin typeface="Arial Nova"/>
            </a:endParaRPr>
          </a:p>
          <a:p>
            <a:pPr marL="457200" indent="-457200"/>
            <a:r>
              <a:rPr lang="en-GB">
                <a:latin typeface="Arial Nova"/>
                <a:ea typeface="+mn-lt"/>
                <a:cs typeface="+mn-lt"/>
              </a:rPr>
              <a:t>AI enables personalised digital learning and career guidance (Luckin et al., 2016).</a:t>
            </a:r>
            <a:endParaRPr lang="en-GB"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964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289A1-7596-0879-C386-62591D158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Arial Nova"/>
              </a:rPr>
              <a:t>LEGAL STRUCTURE &amp;MANAGEMENT</a:t>
            </a:r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3F98F-CE1C-34FD-3B92-75D325D6F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500" b="1">
                <a:latin typeface="Arial Nova"/>
                <a:ea typeface="+mn-lt"/>
                <a:cs typeface="+mn-lt"/>
              </a:rPr>
              <a:t>Legal Format:</a:t>
            </a:r>
            <a:endParaRPr lang="en-GB" sz="1500" b="1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 Private Limited Company (Ltd)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 b="1">
                <a:latin typeface="Arial Nova"/>
                <a:ea typeface="+mn-lt"/>
                <a:cs typeface="+mn-lt"/>
              </a:rPr>
              <a:t>Advantages: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 • Limited liability protection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 • Increased credibility with investors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 • Easier access to external funding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Limited companies reduce personal financial risk (Burns, 2020).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 b="1">
                <a:latin typeface="Arial Nova"/>
                <a:ea typeface="+mn-lt"/>
                <a:cs typeface="+mn-lt"/>
              </a:rPr>
              <a:t>Management Team: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 • Founder &amp; CEO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 • Chief Technology Officer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 • Marketing Manager</a:t>
            </a:r>
            <a:endParaRPr lang="en-GB" sz="1500">
              <a:latin typeface="Arial Nova"/>
            </a:endParaRPr>
          </a:p>
          <a:p>
            <a:pPr marL="0" indent="0">
              <a:buNone/>
            </a:pPr>
            <a:r>
              <a:rPr lang="en-GB" sz="1500">
                <a:latin typeface="Arial Nova"/>
                <a:ea typeface="+mn-lt"/>
                <a:cs typeface="+mn-lt"/>
              </a:rPr>
              <a:t> • Customer Support Officer</a:t>
            </a:r>
            <a:endParaRPr lang="en-GB" sz="1500">
              <a:latin typeface="Arial Nova"/>
            </a:endParaRPr>
          </a:p>
          <a:p>
            <a:endParaRPr lang="en-GB" sz="1500" b="1">
              <a:latin typeface="Arial Nova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292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4109C4-FB0F-86FE-CDA7-6339F6699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284580"/>
            <a:ext cx="2641225" cy="2892007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PESTLE ANALYSIS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8C6D8E6C-EC92-5F3D-930E-B40B3F06E5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9786264"/>
              </p:ext>
            </p:extLst>
          </p:nvPr>
        </p:nvGraphicFramePr>
        <p:xfrm>
          <a:off x="4200062" y="830424"/>
          <a:ext cx="7345295" cy="4937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How to Conduct a PESTLE Analysis">
            <a:extLst>
              <a:ext uri="{FF2B5EF4-FFF2-40B4-BE49-F238E27FC236}">
                <a16:creationId xmlns:a16="http://schemas.microsoft.com/office/drawing/2014/main" id="{C33CFBB7-5104-CE94-6F6E-CD5A97224D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43" y="2920483"/>
            <a:ext cx="2454551" cy="263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150C75-93A1-DA88-BCE2-5BFC0774F92D}"/>
              </a:ext>
            </a:extLst>
          </p:cNvPr>
          <p:cNvSpPr txBox="1"/>
          <p:nvPr/>
        </p:nvSpPr>
        <p:spPr>
          <a:xfrm>
            <a:off x="839450" y="5767754"/>
            <a:ext cx="25885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Image: </a:t>
            </a:r>
            <a:r>
              <a:rPr lang="en-GB" dirty="0" err="1"/>
              <a:t>vectorscore</a:t>
            </a:r>
            <a:r>
              <a:rPr lang="en-GB" dirty="0"/>
              <a:t> (n.d.), iStock.</a:t>
            </a:r>
          </a:p>
        </p:txBody>
      </p:sp>
    </p:spTree>
    <p:extLst>
      <p:ext uri="{BB962C8B-B14F-4D97-AF65-F5344CB8AC3E}">
        <p14:creationId xmlns:p14="http://schemas.microsoft.com/office/powerpoint/2010/main" val="1053962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2793F-56ED-A772-C5BC-5FF1F209F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19"/>
            <a:ext cx="4325112" cy="1049235"/>
          </a:xfrm>
        </p:spPr>
        <p:txBody>
          <a:bodyPr>
            <a:normAutofit/>
          </a:bodyPr>
          <a:lstStyle/>
          <a:p>
            <a:r>
              <a:rPr lang="en-GB" sz="2800"/>
              <a:t>MARKETING STRGEGIES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43251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EC4F1-C381-20EC-20A7-4031D5FAB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57" y="2015732"/>
            <a:ext cx="6411558" cy="479925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b="1" dirty="0">
                <a:ea typeface="+mn-lt"/>
                <a:cs typeface="+mn-lt"/>
              </a:rPr>
              <a:t>1. Social Media Marketing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ea typeface="+mn-lt"/>
                <a:cs typeface="+mn-lt"/>
              </a:rPr>
              <a:t>Platforms: Instagram, TikTok, LinkedIn (LinkedIn, 2023)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dirty="0">
                <a:ea typeface="+mn-lt"/>
                <a:cs typeface="+mn-lt"/>
              </a:rPr>
              <a:t>Strategy: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ea typeface="+mn-lt"/>
                <a:cs typeface="+mn-lt"/>
              </a:rPr>
              <a:t> • Career tips and short educational videos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ea typeface="+mn-lt"/>
                <a:cs typeface="+mn-lt"/>
              </a:rPr>
              <a:t> • Student success stories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ea typeface="+mn-lt"/>
                <a:cs typeface="+mn-lt"/>
              </a:rPr>
              <a:t> • Paid targeted advertisements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dirty="0">
                <a:ea typeface="+mn-lt"/>
                <a:cs typeface="+mn-lt"/>
              </a:rPr>
              <a:t>2. University Partnerships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ea typeface="+mn-lt"/>
                <a:cs typeface="+mn-lt"/>
              </a:rPr>
              <a:t>• Collaboration with university career services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ea typeface="+mn-lt"/>
                <a:cs typeface="+mn-lt"/>
              </a:rPr>
              <a:t> • Workshops and promotional events</a:t>
            </a:r>
            <a:endParaRPr lang="en-GB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800" dirty="0">
                <a:ea typeface="+mn-lt"/>
                <a:cs typeface="+mn-lt"/>
              </a:rPr>
              <a:t> • Direct access to large student audiences</a:t>
            </a:r>
            <a:endParaRPr lang="en-GB" sz="1800" dirty="0"/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14" name="Graphic 13" descr="Connections">
            <a:extLst>
              <a:ext uri="{FF2B5EF4-FFF2-40B4-BE49-F238E27FC236}">
                <a16:creationId xmlns:a16="http://schemas.microsoft.com/office/drawing/2014/main" id="{E7E4D577-9597-B27D-A201-F59BF8DE5A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17733" y="1128652"/>
            <a:ext cx="4637119" cy="4637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828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2723366-C73B-4ED6-ADEF-29911C6BC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7A4152-8E41-4D1C-B88C-57C5C430A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1" y="484632"/>
            <a:ext cx="11222737" cy="147963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6FA18E-A8DA-173E-31A3-2FDCEFEC1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FUNDING REQUIREMENTS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9F76F5-72D4-4814-9169-8F535AEEB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747" y="648377"/>
            <a:ext cx="10890504" cy="115214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6202988-4466-42C5-B33A-AFABF051B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62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BE9D2-2159-C7A1-A439-7224A8288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612256"/>
            <a:ext cx="6998745" cy="32636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ea typeface="+mn-lt"/>
                <a:cs typeface="+mn-lt"/>
              </a:rPr>
              <a:t>Startup Funding Needed:</a:t>
            </a:r>
            <a:r>
              <a:rPr lang="en-GB" sz="2200" dirty="0">
                <a:ea typeface="+mn-lt"/>
                <a:cs typeface="+mn-lt"/>
              </a:rPr>
              <a:t> £30,000</a:t>
            </a: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ea typeface="+mn-lt"/>
                <a:cs typeface="+mn-lt"/>
              </a:rPr>
              <a:t>Funding Sources:</a:t>
            </a: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>
                <a:ea typeface="+mn-lt"/>
                <a:cs typeface="+mn-lt"/>
              </a:rPr>
              <a:t> • Founder investment</a:t>
            </a: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>
                <a:ea typeface="+mn-lt"/>
                <a:cs typeface="+mn-lt"/>
              </a:rPr>
              <a:t> • Angel investors</a:t>
            </a: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>
                <a:ea typeface="+mn-lt"/>
                <a:cs typeface="+mn-lt"/>
              </a:rPr>
              <a:t> • University enterprise grants</a:t>
            </a: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>
                <a:ea typeface="+mn-lt"/>
                <a:cs typeface="+mn-lt"/>
              </a:rPr>
              <a:t> • Small business loan</a:t>
            </a: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>
                <a:ea typeface="+mn-lt"/>
                <a:cs typeface="+mn-lt"/>
              </a:rPr>
              <a:t>Angel investors often provide both funding and mentorship</a:t>
            </a: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3074" name="Picture 2" descr="Funding Pictures | Download Free Images ...">
            <a:extLst>
              <a:ext uri="{FF2B5EF4-FFF2-40B4-BE49-F238E27FC236}">
                <a16:creationId xmlns:a16="http://schemas.microsoft.com/office/drawing/2014/main" id="{A8718F63-29C0-84C3-50CA-1824F4A6F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8696" y="2806953"/>
            <a:ext cx="2717791" cy="2875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86D3D7-CF2E-36EF-A95B-3318BD968978}"/>
              </a:ext>
            </a:extLst>
          </p:cNvPr>
          <p:cNvSpPr txBox="1"/>
          <p:nvPr/>
        </p:nvSpPr>
        <p:spPr>
          <a:xfrm>
            <a:off x="9948043" y="5716173"/>
            <a:ext cx="1754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(Hoehne, n.d.)</a:t>
            </a:r>
          </a:p>
          <a:p>
            <a:r>
              <a:rPr lang="en-GB" dirty="0" err="1"/>
              <a:t>unsplash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826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F2B1EE1E-E03A-E522-410E-FFBB28A666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874"/>
          <a:stretch>
            <a:fillRect/>
          </a:stretch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48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9BA71-C2F8-076D-9762-9604641CE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EFFFF"/>
                </a:solidFill>
              </a:rPr>
              <a:t>FUNDING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2EF50-7355-4A14-A21F-EFB887406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2017668"/>
            <a:ext cx="3750205" cy="385781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Startup Costs: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AI &amp; App Development – £15,000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Website &amp; Hosting – £2,000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Marketing – £5,000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Legal Registration – £1,500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Operational Costs – £6,500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Total Investment: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 £30,000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Digital platforms allow low operational costs and easy scalability.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144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A969E1-0E9A-AECC-8CE6-6EFF41E94F1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3"/>
          <a:stretch>
            <a:fillRect/>
          </a:stretch>
        </p:blipFill>
        <p:spPr>
          <a:xfrm>
            <a:off x="93307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CD8A1-056D-698C-CCF2-BAE9FF8B5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REFERENCES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BD633-6381-EFF0-6F39-5B59B01AF1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718456"/>
            <a:ext cx="6085091" cy="5664199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dirty="0">
                <a:ea typeface="+mn-lt"/>
                <a:cs typeface="+mn-lt"/>
              </a:rPr>
              <a:t>Brown, P., Lauder, H. and Ashton, D. (2011) </a:t>
            </a:r>
            <a:r>
              <a:rPr lang="en-GB" sz="1500" i="1" dirty="0">
                <a:ea typeface="+mn-lt"/>
                <a:cs typeface="+mn-lt"/>
              </a:rPr>
              <a:t>The Global Auction: The Broken Promises of Education, Jobs and Incomes.</a:t>
            </a:r>
            <a:r>
              <a:rPr lang="en-GB" sz="1500" dirty="0">
                <a:ea typeface="+mn-lt"/>
                <a:cs typeface="+mn-lt"/>
              </a:rPr>
              <a:t> Oxford: Oxford University Press.</a:t>
            </a:r>
            <a:endParaRPr lang="en-GB" sz="1500" dirty="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dirty="0">
                <a:ea typeface="+mn-lt"/>
                <a:cs typeface="+mn-lt"/>
              </a:rPr>
              <a:t>Burns, P. (2020) </a:t>
            </a:r>
            <a:r>
              <a:rPr lang="en-GB" sz="1500" i="1" dirty="0">
                <a:ea typeface="+mn-lt"/>
                <a:cs typeface="+mn-lt"/>
              </a:rPr>
              <a:t>Entrepreneurship and Small Business.</a:t>
            </a:r>
            <a:r>
              <a:rPr lang="en-GB" sz="1500" dirty="0">
                <a:ea typeface="+mn-lt"/>
                <a:cs typeface="+mn-lt"/>
              </a:rPr>
              <a:t> 5th </a:t>
            </a:r>
            <a:r>
              <a:rPr lang="en-GB" sz="1500" dirty="0" err="1">
                <a:ea typeface="+mn-lt"/>
                <a:cs typeface="+mn-lt"/>
              </a:rPr>
              <a:t>edn</a:t>
            </a:r>
            <a:r>
              <a:rPr lang="en-GB" sz="1500" dirty="0">
                <a:ea typeface="+mn-lt"/>
                <a:cs typeface="+mn-lt"/>
              </a:rPr>
              <a:t>. London: Palgrave Macmillan.</a:t>
            </a:r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b="1" dirty="0"/>
              <a:t>Getty (2023) </a:t>
            </a:r>
            <a:r>
              <a:rPr lang="en-GB" sz="1500" b="1" i="1" dirty="0"/>
              <a:t>Human and robotic hand shaking in a business context</a:t>
            </a:r>
            <a:r>
              <a:rPr lang="en-GB" sz="1500" b="1" dirty="0"/>
              <a:t>. Getty Images for </a:t>
            </a:r>
            <a:r>
              <a:rPr lang="en-GB" sz="1500" b="1" dirty="0" err="1"/>
              <a:t>Unsplash</a:t>
            </a:r>
            <a:r>
              <a:rPr lang="en-GB" sz="1500" b="1" dirty="0"/>
              <a:t>+. Available at: </a:t>
            </a:r>
            <a:r>
              <a:rPr lang="en-GB" sz="1500" b="1" dirty="0">
                <a:hlinkClick r:id="rId3"/>
              </a:rPr>
              <a:t>https://share.google/5wCdkycVtXhpwNDqD</a:t>
            </a:r>
            <a:r>
              <a:rPr lang="en-GB" sz="1500" b="1" dirty="0"/>
              <a:t> (Accessed: 13 March 2026).</a:t>
            </a:r>
            <a:endParaRPr lang="en-GB" sz="1500" dirty="0">
              <a:ea typeface="+mn-lt"/>
              <a:cs typeface="+mn-lt"/>
            </a:endParaRPr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b="1" dirty="0"/>
              <a:t>Hoehne, J. (n.d.) </a:t>
            </a:r>
            <a:r>
              <a:rPr lang="en-GB" sz="1500" b="1" i="1" dirty="0"/>
              <a:t>Stacks of coins with a jar spilling coins</a:t>
            </a:r>
            <a:r>
              <a:rPr lang="en-GB" sz="1500" b="1" dirty="0"/>
              <a:t>. </a:t>
            </a:r>
            <a:r>
              <a:rPr lang="en-GB" sz="1500" b="1" dirty="0" err="1"/>
              <a:t>Unsplash</a:t>
            </a:r>
            <a:r>
              <a:rPr lang="en-GB" sz="1500" b="1" dirty="0"/>
              <a:t>. Available at: </a:t>
            </a:r>
            <a:r>
              <a:rPr lang="en-GB" sz="1500" b="1" dirty="0">
                <a:hlinkClick r:id="rId4"/>
              </a:rPr>
              <a:t>https://share.google/s5UKuJjiv3aVtswwJ</a:t>
            </a:r>
            <a:r>
              <a:rPr lang="en-GB" sz="1500" b="1" dirty="0"/>
              <a:t> (Accessed: 13 March 2026).</a:t>
            </a:r>
            <a:endParaRPr lang="en-GB" sz="1500" dirty="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dirty="0">
                <a:ea typeface="+mn-lt"/>
                <a:cs typeface="+mn-lt"/>
              </a:rPr>
              <a:t>LinkedIn (2023) </a:t>
            </a:r>
            <a:r>
              <a:rPr lang="en-GB" sz="1500" i="1" dirty="0">
                <a:ea typeface="+mn-lt"/>
                <a:cs typeface="+mn-lt"/>
              </a:rPr>
              <a:t>LinkedIn.</a:t>
            </a:r>
            <a:r>
              <a:rPr lang="en-GB" sz="1500" dirty="0">
                <a:ea typeface="+mn-lt"/>
                <a:cs typeface="+mn-lt"/>
              </a:rPr>
              <a:t> Available at: </a:t>
            </a:r>
            <a:r>
              <a:rPr lang="en-GB" sz="1500" dirty="0">
                <a:ea typeface="+mn-lt"/>
                <a:cs typeface="+mn-lt"/>
                <a:hlinkClick r:id="rId5"/>
              </a:rPr>
              <a:t>https://www.linkedin.com</a:t>
            </a:r>
            <a:endParaRPr lang="en-GB" sz="1500" dirty="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dirty="0" err="1">
                <a:ea typeface="+mn-lt"/>
                <a:cs typeface="+mn-lt"/>
              </a:rPr>
              <a:t>Luckin</a:t>
            </a:r>
            <a:r>
              <a:rPr lang="en-GB" sz="1500" dirty="0">
                <a:ea typeface="+mn-lt"/>
                <a:cs typeface="+mn-lt"/>
              </a:rPr>
              <a:t>, R. et al. (2016) </a:t>
            </a:r>
            <a:r>
              <a:rPr lang="en-GB" sz="1500" i="1" dirty="0">
                <a:ea typeface="+mn-lt"/>
                <a:cs typeface="+mn-lt"/>
              </a:rPr>
              <a:t>Intelligence Unleashed: An Argument for AI in Education.</a:t>
            </a:r>
            <a:r>
              <a:rPr lang="en-GB" sz="1500" dirty="0">
                <a:ea typeface="+mn-lt"/>
                <a:cs typeface="+mn-lt"/>
              </a:rPr>
              <a:t> London: Pearson.</a:t>
            </a:r>
            <a:endParaRPr lang="en-GB" sz="1500" dirty="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dirty="0">
                <a:ea typeface="+mn-lt"/>
                <a:cs typeface="+mn-lt"/>
              </a:rPr>
              <a:t>Office for Students (2022) </a:t>
            </a:r>
            <a:r>
              <a:rPr lang="en-GB" sz="1500" i="1" dirty="0">
                <a:ea typeface="+mn-lt"/>
                <a:cs typeface="+mn-lt"/>
              </a:rPr>
              <a:t>Graduate Outcomes Data.</a:t>
            </a:r>
            <a:r>
              <a:rPr lang="en-GB" sz="1500" dirty="0">
                <a:ea typeface="+mn-lt"/>
                <a:cs typeface="+mn-lt"/>
              </a:rPr>
              <a:t> Available at: </a:t>
            </a:r>
            <a:r>
              <a:rPr lang="en-GB" sz="1500" dirty="0">
                <a:ea typeface="+mn-lt"/>
                <a:cs typeface="+mn-lt"/>
                <a:hlinkClick r:id="rId6"/>
              </a:rPr>
              <a:t>https://www.officeforstudents.org.uk</a:t>
            </a:r>
            <a:endParaRPr lang="en-GB" sz="1500" dirty="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dirty="0">
                <a:ea typeface="+mn-lt"/>
                <a:cs typeface="+mn-lt"/>
              </a:rPr>
              <a:t>Statista (2023) </a:t>
            </a:r>
            <a:r>
              <a:rPr lang="en-GB" sz="1500" i="1" dirty="0">
                <a:ea typeface="+mn-lt"/>
                <a:cs typeface="+mn-lt"/>
              </a:rPr>
              <a:t>UK Graduate Employment Statistics.</a:t>
            </a:r>
            <a:r>
              <a:rPr lang="en-GB" sz="1500" dirty="0">
                <a:ea typeface="+mn-lt"/>
                <a:cs typeface="+mn-lt"/>
              </a:rPr>
              <a:t> Available at: </a:t>
            </a:r>
            <a:r>
              <a:rPr lang="en-GB" sz="1500" dirty="0">
                <a:ea typeface="+mn-lt"/>
                <a:cs typeface="+mn-lt"/>
                <a:hlinkClick r:id="rId7"/>
              </a:rPr>
              <a:t>https://www.statista.com</a:t>
            </a:r>
            <a:endParaRPr lang="en-GB" sz="1500" dirty="0"/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r>
              <a:rPr lang="en-GB" sz="1500" b="1" dirty="0" err="1"/>
              <a:t>vectorscore</a:t>
            </a:r>
            <a:r>
              <a:rPr lang="en-GB" sz="1500" b="1" dirty="0"/>
              <a:t> (n.d.) </a:t>
            </a:r>
            <a:r>
              <a:rPr lang="en-GB" sz="1500" b="1" i="1" dirty="0"/>
              <a:t>PESTEL analysis infographic</a:t>
            </a:r>
            <a:r>
              <a:rPr lang="en-GB" sz="1500" b="1" dirty="0"/>
              <a:t>. iStock. Available at: </a:t>
            </a:r>
            <a:r>
              <a:rPr lang="en-GB" sz="1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https://www.istockphoto.com/photos/pestel-analysis </a:t>
            </a:r>
            <a:r>
              <a:rPr lang="en-GB" sz="1500" b="1" dirty="0"/>
              <a:t>(istockphoto.com in Bing) (Accessed: 13 March 2026).</a:t>
            </a:r>
            <a:endParaRPr lang="en-GB" sz="1600" b="1" dirty="0">
              <a:latin typeface="Arial Nova"/>
            </a:endParaRPr>
          </a:p>
          <a:p>
            <a:pPr>
              <a:lnSpc>
                <a:spcPct val="110000"/>
              </a:lnSpc>
              <a:buFont typeface="Wingdings" panose="020B0604020202020204" pitchFamily="34" charset="0"/>
              <a:buChar char="§"/>
            </a:pPr>
            <a:endParaRPr lang="en-GB" sz="1600" dirty="0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317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0FC5429-EAAB-DFC7-88E4-DD4164243080}"/>
              </a:ext>
            </a:extLst>
          </p:cNvPr>
          <p:cNvSpPr/>
          <p:nvPr/>
        </p:nvSpPr>
        <p:spPr>
          <a:xfrm>
            <a:off x="3869300" y="2967335"/>
            <a:ext cx="44533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THANK YOU</a:t>
            </a:r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14200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jpeg"/></Relationships>
</file>

<file path=ppt/theme/_rels/them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image" Target="../media/image7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2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4.xml><?xml version="1.0" encoding="utf-8"?>
<a:theme xmlns:a="http://schemas.openxmlformats.org/drawingml/2006/main" name="1_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5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6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7.xml><?xml version="1.0" encoding="utf-8"?>
<a:theme xmlns:a="http://schemas.openxmlformats.org/drawingml/2006/main" name="2_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ppt/theme/theme8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10.xml><?xml version="1.0" encoding="utf-8"?>
<a:theme xmlns:a="http://schemas.openxmlformats.org/drawingml/2006/main" name="1_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113</TotalTime>
  <Words>720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10</vt:i4>
      </vt:variant>
    </vt:vector>
  </HeadingPairs>
  <TitlesOfParts>
    <vt:vector size="32" baseType="lpstr">
      <vt:lpstr>Aptos</vt:lpstr>
      <vt:lpstr>Aptos Display</vt:lpstr>
      <vt:lpstr>Arial</vt:lpstr>
      <vt:lpstr>Arial Nova</vt:lpstr>
      <vt:lpstr>Century Gothic</vt:lpstr>
      <vt:lpstr>Garamond</vt:lpstr>
      <vt:lpstr>Gill Sans MT</vt:lpstr>
      <vt:lpstr>Palatino Linotype</vt:lpstr>
      <vt:lpstr>Trebuchet MS</vt:lpstr>
      <vt:lpstr>Tw Cen MT</vt:lpstr>
      <vt:lpstr>Wingdings</vt:lpstr>
      <vt:lpstr>Wingdings 3</vt:lpstr>
      <vt:lpstr>Ion</vt:lpstr>
      <vt:lpstr>1_Facet</vt:lpstr>
      <vt:lpstr>2_Facet</vt:lpstr>
      <vt:lpstr>1_Gallery</vt:lpstr>
      <vt:lpstr>Organic</vt:lpstr>
      <vt:lpstr>Wisp</vt:lpstr>
      <vt:lpstr>2_Gallery</vt:lpstr>
      <vt:lpstr>Circuit</vt:lpstr>
      <vt:lpstr>Office Theme</vt:lpstr>
      <vt:lpstr>1_Organic</vt:lpstr>
      <vt:lpstr>CareerBoost AI – Business Plan Presentation   </vt:lpstr>
      <vt:lpstr>BUSINESS IDEA </vt:lpstr>
      <vt:lpstr>UNIQUE SELLING POINTS</vt:lpstr>
      <vt:lpstr>LEGAL STRUCTURE &amp;MANAGEMENT</vt:lpstr>
      <vt:lpstr>PESTLE ANALYSIS</vt:lpstr>
      <vt:lpstr>MARKETING STRGEGIES</vt:lpstr>
      <vt:lpstr>FUNDING REQUIREMENTS</vt:lpstr>
      <vt:lpstr>FUNDING ALLOCATION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sadia nadeem</cp:lastModifiedBy>
  <cp:revision>131</cp:revision>
  <dcterms:created xsi:type="dcterms:W3CDTF">2026-03-13T10:01:34Z</dcterms:created>
  <dcterms:modified xsi:type="dcterms:W3CDTF">2026-03-13T16:56:01Z</dcterms:modified>
</cp:coreProperties>
</file>