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54"/>
  </p:notesMasterIdLst>
  <p:handoutMasterIdLst>
    <p:handoutMasterId r:id="rId55"/>
  </p:handoutMasterIdLst>
  <p:sldIdLst>
    <p:sldId id="271" r:id="rId5"/>
    <p:sldId id="408" r:id="rId6"/>
    <p:sldId id="324" r:id="rId7"/>
    <p:sldId id="286" r:id="rId8"/>
    <p:sldId id="322" r:id="rId9"/>
    <p:sldId id="323" r:id="rId10"/>
    <p:sldId id="414" r:id="rId11"/>
    <p:sldId id="292" r:id="rId12"/>
    <p:sldId id="316" r:id="rId13"/>
    <p:sldId id="293" r:id="rId14"/>
    <p:sldId id="297" r:id="rId15"/>
    <p:sldId id="294" r:id="rId16"/>
    <p:sldId id="295" r:id="rId17"/>
    <p:sldId id="296" r:id="rId18"/>
    <p:sldId id="410" r:id="rId19"/>
    <p:sldId id="300" r:id="rId20"/>
    <p:sldId id="317" r:id="rId21"/>
    <p:sldId id="301" r:id="rId22"/>
    <p:sldId id="303" r:id="rId23"/>
    <p:sldId id="304" r:id="rId24"/>
    <p:sldId id="305" r:id="rId25"/>
    <p:sldId id="412" r:id="rId26"/>
    <p:sldId id="413" r:id="rId27"/>
    <p:sldId id="409" r:id="rId28"/>
    <p:sldId id="318" r:id="rId29"/>
    <p:sldId id="321" r:id="rId30"/>
    <p:sldId id="326" r:id="rId31"/>
    <p:sldId id="358" r:id="rId32"/>
    <p:sldId id="309" r:id="rId33"/>
    <p:sldId id="307" r:id="rId34"/>
    <p:sldId id="308" r:id="rId35"/>
    <p:sldId id="403" r:id="rId36"/>
    <p:sldId id="415" r:id="rId37"/>
    <p:sldId id="394" r:id="rId38"/>
    <p:sldId id="395" r:id="rId39"/>
    <p:sldId id="396" r:id="rId40"/>
    <p:sldId id="335" r:id="rId41"/>
    <p:sldId id="397" r:id="rId42"/>
    <p:sldId id="401" r:id="rId43"/>
    <p:sldId id="402" r:id="rId44"/>
    <p:sldId id="356" r:id="rId45"/>
    <p:sldId id="352" r:id="rId46"/>
    <p:sldId id="353" r:id="rId47"/>
    <p:sldId id="354" r:id="rId48"/>
    <p:sldId id="355" r:id="rId49"/>
    <p:sldId id="405" r:id="rId50"/>
    <p:sldId id="404" r:id="rId51"/>
    <p:sldId id="406" r:id="rId52"/>
    <p:sldId id="407" r:id="rId53"/>
  </p:sldIdLst>
  <p:sldSz cx="9144000" cy="6858000" type="screen4x3"/>
  <p:notesSz cx="6797675" cy="9926638"/>
  <p:embeddedFontLst>
    <p:embeddedFont>
      <p:font typeface="Calibri" panose="020F0502020204030204" pitchFamily="34" charset="0"/>
      <p:regular r:id="rId56"/>
      <p:bold r:id="rId57"/>
      <p:italic r:id="rId58"/>
      <p:boldItalic r:id="rId59"/>
    </p:embeddedFont>
    <p:embeddedFont>
      <p:font typeface="Helvetica" panose="020B0604020202020204" pitchFamily="34" charset="0"/>
      <p:regular r:id="rId60"/>
      <p:bold r:id="rId61"/>
      <p:italic r:id="rId62"/>
      <p:boldItalic r:id="rId63"/>
    </p:embeddedFont>
    <p:embeddedFont>
      <p:font typeface="Segoe UI" panose="020B0502040204020203" pitchFamily="34" charset="0"/>
      <p:regular r:id="rId64"/>
      <p:bold r:id="rId65"/>
      <p:italic r:id="rId66"/>
      <p:boldItalic r:id="rId6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339" autoAdjust="0"/>
    <p:restoredTop sz="70596" autoAdjust="0"/>
  </p:normalViewPr>
  <p:slideViewPr>
    <p:cSldViewPr>
      <p:cViewPr varScale="1">
        <p:scale>
          <a:sx n="56" d="100"/>
          <a:sy n="56" d="100"/>
        </p:scale>
        <p:origin x="1476" y="44"/>
      </p:cViewPr>
      <p:guideLst>
        <p:guide orient="horz" pos="2160"/>
        <p:guide pos="2880"/>
      </p:guideLst>
    </p:cSldViewPr>
  </p:slideViewPr>
  <p:outlineViewPr>
    <p:cViewPr>
      <p:scale>
        <a:sx n="33" d="100"/>
        <a:sy n="33" d="100"/>
      </p:scale>
      <p:origin x="0" y="0"/>
    </p:cViewPr>
  </p:outlineViewPr>
  <p:notesTextViewPr>
    <p:cViewPr>
      <p:scale>
        <a:sx n="1" d="1"/>
        <a:sy n="1" d="1"/>
      </p:scale>
      <p:origin x="0" y="-104"/>
    </p:cViewPr>
  </p:notesTextViewPr>
  <p:notesViewPr>
    <p:cSldViewPr>
      <p:cViewPr varScale="1">
        <p:scale>
          <a:sx n="46" d="100"/>
          <a:sy n="46" d="100"/>
        </p:scale>
        <p:origin x="2808" y="5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font" Target="fonts/font8.fntdata"/><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font" Target="fonts/font3.fntdata"/><Relationship Id="rId66" Type="http://schemas.openxmlformats.org/officeDocument/2006/relationships/font" Target="fonts/font11.fntdata"/><Relationship Id="rId5" Type="http://schemas.openxmlformats.org/officeDocument/2006/relationships/slide" Target="slides/slide1.xml"/><Relationship Id="rId61" Type="http://schemas.openxmlformats.org/officeDocument/2006/relationships/font" Target="fonts/font6.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1.fntdata"/><Relationship Id="rId64" Type="http://schemas.openxmlformats.org/officeDocument/2006/relationships/font" Target="fonts/font9.fntdata"/><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font" Target="fonts/font4.fntdata"/><Relationship Id="rId67" Type="http://schemas.openxmlformats.org/officeDocument/2006/relationships/font" Target="fonts/font12.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62" Type="http://schemas.openxmlformats.org/officeDocument/2006/relationships/font" Target="fonts/font7.fntdata"/><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font" Target="fonts/font2.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font" Target="fonts/font5.fntdata"/><Relationship Id="rId65" Type="http://schemas.openxmlformats.org/officeDocument/2006/relationships/font" Target="fonts/font10.fntdata"/><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2B7037-E789-47BB-8D30-563FB0B4236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A8164441-E44C-422C-9404-089011177AB3}">
      <dgm:prSet/>
      <dgm:spPr/>
      <dgm:t>
        <a:bodyPr/>
        <a:lstStyle/>
        <a:p>
          <a:r>
            <a:rPr lang="en-GB" dirty="0"/>
            <a:t>The Burning Desire</a:t>
          </a:r>
        </a:p>
      </dgm:t>
    </dgm:pt>
    <dgm:pt modelId="{980EA4C6-6848-4137-B18D-57C5A167BB17}" type="parTrans" cxnId="{8F018158-76D1-423B-9BCE-2DCCAD67417A}">
      <dgm:prSet/>
      <dgm:spPr/>
      <dgm:t>
        <a:bodyPr/>
        <a:lstStyle/>
        <a:p>
          <a:endParaRPr lang="en-GB"/>
        </a:p>
      </dgm:t>
    </dgm:pt>
    <dgm:pt modelId="{FC57030D-4F31-43BB-81C6-A608296DEAA0}" type="sibTrans" cxnId="{8F018158-76D1-423B-9BCE-2DCCAD67417A}">
      <dgm:prSet/>
      <dgm:spPr/>
      <dgm:t>
        <a:bodyPr/>
        <a:lstStyle/>
        <a:p>
          <a:endParaRPr lang="en-GB"/>
        </a:p>
      </dgm:t>
    </dgm:pt>
    <dgm:pt modelId="{A2E69851-BD44-466D-9F0C-5E10995D9213}">
      <dgm:prSet/>
      <dgm:spPr/>
      <dgm:t>
        <a:bodyPr/>
        <a:lstStyle/>
        <a:p>
          <a:r>
            <a:rPr lang="en-GB"/>
            <a:t>The Replication</a:t>
          </a:r>
        </a:p>
      </dgm:t>
    </dgm:pt>
    <dgm:pt modelId="{47F3377F-C559-4657-B531-0AE1512D8927}" type="parTrans" cxnId="{0155E6EF-743C-4F05-A4E8-BD5F9A560FB1}">
      <dgm:prSet/>
      <dgm:spPr/>
      <dgm:t>
        <a:bodyPr/>
        <a:lstStyle/>
        <a:p>
          <a:endParaRPr lang="en-GB"/>
        </a:p>
      </dgm:t>
    </dgm:pt>
    <dgm:pt modelId="{69F5E741-7B0F-43BC-8FD3-701032744D73}" type="sibTrans" cxnId="{0155E6EF-743C-4F05-A4E8-BD5F9A560FB1}">
      <dgm:prSet/>
      <dgm:spPr/>
      <dgm:t>
        <a:bodyPr/>
        <a:lstStyle/>
        <a:p>
          <a:endParaRPr lang="en-GB"/>
        </a:p>
      </dgm:t>
    </dgm:pt>
    <dgm:pt modelId="{809A4580-3F12-41C9-A025-736BDCAB7095}">
      <dgm:prSet/>
      <dgm:spPr/>
      <dgm:t>
        <a:bodyPr/>
        <a:lstStyle/>
        <a:p>
          <a:r>
            <a:rPr lang="en-GB"/>
            <a:t>The Practical</a:t>
          </a:r>
        </a:p>
      </dgm:t>
    </dgm:pt>
    <dgm:pt modelId="{A16AEC7E-04DE-4E6D-9668-848248F18797}" type="parTrans" cxnId="{D2E8B6C7-F712-46EF-AEAA-90E30EB2A9EA}">
      <dgm:prSet/>
      <dgm:spPr/>
      <dgm:t>
        <a:bodyPr/>
        <a:lstStyle/>
        <a:p>
          <a:endParaRPr lang="en-GB"/>
        </a:p>
      </dgm:t>
    </dgm:pt>
    <dgm:pt modelId="{C20EA6AE-1657-40C5-AF11-9409AABFFDB3}" type="sibTrans" cxnId="{D2E8B6C7-F712-46EF-AEAA-90E30EB2A9EA}">
      <dgm:prSet/>
      <dgm:spPr/>
      <dgm:t>
        <a:bodyPr/>
        <a:lstStyle/>
        <a:p>
          <a:endParaRPr lang="en-GB"/>
        </a:p>
      </dgm:t>
    </dgm:pt>
    <dgm:pt modelId="{00ED300F-14DD-4D00-92BC-6085F307A7C4}">
      <dgm:prSet/>
      <dgm:spPr/>
      <dgm:t>
        <a:bodyPr/>
        <a:lstStyle/>
        <a:p>
          <a:r>
            <a:rPr lang="en-GB"/>
            <a:t>The Convenient Access</a:t>
          </a:r>
        </a:p>
      </dgm:t>
    </dgm:pt>
    <dgm:pt modelId="{A9C51800-BCA4-4E13-9A69-6E018949C819}" type="parTrans" cxnId="{2C1DE5B7-C20F-44A7-B64F-C942EDC9E9FF}">
      <dgm:prSet/>
      <dgm:spPr/>
      <dgm:t>
        <a:bodyPr/>
        <a:lstStyle/>
        <a:p>
          <a:endParaRPr lang="en-GB"/>
        </a:p>
      </dgm:t>
    </dgm:pt>
    <dgm:pt modelId="{4E498B17-9BBE-4A38-9A69-B737463FF4FB}" type="sibTrans" cxnId="{2C1DE5B7-C20F-44A7-B64F-C942EDC9E9FF}">
      <dgm:prSet/>
      <dgm:spPr/>
      <dgm:t>
        <a:bodyPr/>
        <a:lstStyle/>
        <a:p>
          <a:endParaRPr lang="en-GB"/>
        </a:p>
      </dgm:t>
    </dgm:pt>
    <dgm:pt modelId="{3EF56003-E2D3-4E64-BECD-A39FCD2BAB84}" type="pres">
      <dgm:prSet presAssocID="{002B7037-E789-47BB-8D30-563FB0B4236F}" presName="Name0" presStyleCnt="0">
        <dgm:presLayoutVars>
          <dgm:dir/>
          <dgm:animLvl val="lvl"/>
          <dgm:resizeHandles val="exact"/>
        </dgm:presLayoutVars>
      </dgm:prSet>
      <dgm:spPr/>
    </dgm:pt>
    <dgm:pt modelId="{371E57F6-2E24-4313-9C4A-30FECC18ECC3}" type="pres">
      <dgm:prSet presAssocID="{A8164441-E44C-422C-9404-089011177AB3}" presName="linNode" presStyleCnt="0"/>
      <dgm:spPr/>
    </dgm:pt>
    <dgm:pt modelId="{CE521116-7CDC-4499-B791-BCE18225255B}" type="pres">
      <dgm:prSet presAssocID="{A8164441-E44C-422C-9404-089011177AB3}" presName="parentText" presStyleLbl="node1" presStyleIdx="0" presStyleCnt="4" custLinFactNeighborX="-68262" custLinFactNeighborY="45959">
        <dgm:presLayoutVars>
          <dgm:chMax val="1"/>
          <dgm:bulletEnabled val="1"/>
        </dgm:presLayoutVars>
      </dgm:prSet>
      <dgm:spPr/>
    </dgm:pt>
    <dgm:pt modelId="{F77CECD9-240D-418A-9425-523F08A88964}" type="pres">
      <dgm:prSet presAssocID="{FC57030D-4F31-43BB-81C6-A608296DEAA0}" presName="sp" presStyleCnt="0"/>
      <dgm:spPr/>
    </dgm:pt>
    <dgm:pt modelId="{3E4026C1-3714-4325-9C2D-D39273EA0A35}" type="pres">
      <dgm:prSet presAssocID="{A2E69851-BD44-466D-9F0C-5E10995D9213}" presName="linNode" presStyleCnt="0"/>
      <dgm:spPr/>
    </dgm:pt>
    <dgm:pt modelId="{565AAE16-8B43-43E3-8D99-340EADEAB42A}" type="pres">
      <dgm:prSet presAssocID="{A2E69851-BD44-466D-9F0C-5E10995D9213}" presName="parentText" presStyleLbl="node1" presStyleIdx="1" presStyleCnt="4" custLinFactNeighborX="69252" custLinFactNeighborY="-59484">
        <dgm:presLayoutVars>
          <dgm:chMax val="1"/>
          <dgm:bulletEnabled val="1"/>
        </dgm:presLayoutVars>
      </dgm:prSet>
      <dgm:spPr/>
    </dgm:pt>
    <dgm:pt modelId="{44B58173-A8F0-4BE6-9359-3AEC06EAD17B}" type="pres">
      <dgm:prSet presAssocID="{69F5E741-7B0F-43BC-8FD3-701032744D73}" presName="sp" presStyleCnt="0"/>
      <dgm:spPr/>
    </dgm:pt>
    <dgm:pt modelId="{C4232A2B-ABFA-4841-A5FE-114250BE6275}" type="pres">
      <dgm:prSet presAssocID="{809A4580-3F12-41C9-A025-736BDCAB7095}" presName="linNode" presStyleCnt="0"/>
      <dgm:spPr/>
    </dgm:pt>
    <dgm:pt modelId="{3C13F317-CD8D-43AC-A554-48587DD18379}" type="pres">
      <dgm:prSet presAssocID="{809A4580-3F12-41C9-A025-736BDCAB7095}" presName="parentText" presStyleLbl="node1" presStyleIdx="2" presStyleCnt="4" custLinFactNeighborX="-68262" custLinFactNeighborY="-516">
        <dgm:presLayoutVars>
          <dgm:chMax val="1"/>
          <dgm:bulletEnabled val="1"/>
        </dgm:presLayoutVars>
      </dgm:prSet>
      <dgm:spPr/>
    </dgm:pt>
    <dgm:pt modelId="{385C48BB-BA2A-49B7-838C-9489B6740135}" type="pres">
      <dgm:prSet presAssocID="{C20EA6AE-1657-40C5-AF11-9409AABFFDB3}" presName="sp" presStyleCnt="0"/>
      <dgm:spPr/>
    </dgm:pt>
    <dgm:pt modelId="{52F5F266-F2BB-4840-BF01-2A6017CF08D7}" type="pres">
      <dgm:prSet presAssocID="{00ED300F-14DD-4D00-92BC-6085F307A7C4}" presName="linNode" presStyleCnt="0"/>
      <dgm:spPr/>
    </dgm:pt>
    <dgm:pt modelId="{AAAC3B8C-056F-4967-8FE5-AD54B8FBAD2A}" type="pres">
      <dgm:prSet presAssocID="{00ED300F-14DD-4D00-92BC-6085F307A7C4}" presName="parentText" presStyleLbl="node1" presStyleIdx="3" presStyleCnt="4" custLinFactY="-8028" custLinFactNeighborX="69252" custLinFactNeighborY="-100000">
        <dgm:presLayoutVars>
          <dgm:chMax val="1"/>
          <dgm:bulletEnabled val="1"/>
        </dgm:presLayoutVars>
      </dgm:prSet>
      <dgm:spPr/>
    </dgm:pt>
  </dgm:ptLst>
  <dgm:cxnLst>
    <dgm:cxn modelId="{6B59771C-D47E-40BB-85EA-1E495D8DD1F7}" type="presOf" srcId="{A2E69851-BD44-466D-9F0C-5E10995D9213}" destId="{565AAE16-8B43-43E3-8D99-340EADEAB42A}" srcOrd="0" destOrd="0" presId="urn:microsoft.com/office/officeart/2005/8/layout/vList5"/>
    <dgm:cxn modelId="{4D49AF77-3094-49FF-89A0-122D06E473BE}" type="presOf" srcId="{809A4580-3F12-41C9-A025-736BDCAB7095}" destId="{3C13F317-CD8D-43AC-A554-48587DD18379}" srcOrd="0" destOrd="0" presId="urn:microsoft.com/office/officeart/2005/8/layout/vList5"/>
    <dgm:cxn modelId="{8F018158-76D1-423B-9BCE-2DCCAD67417A}" srcId="{002B7037-E789-47BB-8D30-563FB0B4236F}" destId="{A8164441-E44C-422C-9404-089011177AB3}" srcOrd="0" destOrd="0" parTransId="{980EA4C6-6848-4137-B18D-57C5A167BB17}" sibTransId="{FC57030D-4F31-43BB-81C6-A608296DEAA0}"/>
    <dgm:cxn modelId="{9F267391-5B05-4383-B54D-9C46F0EC3833}" type="presOf" srcId="{00ED300F-14DD-4D00-92BC-6085F307A7C4}" destId="{AAAC3B8C-056F-4967-8FE5-AD54B8FBAD2A}" srcOrd="0" destOrd="0" presId="urn:microsoft.com/office/officeart/2005/8/layout/vList5"/>
    <dgm:cxn modelId="{2C1DE5B7-C20F-44A7-B64F-C942EDC9E9FF}" srcId="{002B7037-E789-47BB-8D30-563FB0B4236F}" destId="{00ED300F-14DD-4D00-92BC-6085F307A7C4}" srcOrd="3" destOrd="0" parTransId="{A9C51800-BCA4-4E13-9A69-6E018949C819}" sibTransId="{4E498B17-9BBE-4A38-9A69-B737463FF4FB}"/>
    <dgm:cxn modelId="{D2E8B6C7-F712-46EF-AEAA-90E30EB2A9EA}" srcId="{002B7037-E789-47BB-8D30-563FB0B4236F}" destId="{809A4580-3F12-41C9-A025-736BDCAB7095}" srcOrd="2" destOrd="0" parTransId="{A16AEC7E-04DE-4E6D-9668-848248F18797}" sibTransId="{C20EA6AE-1657-40C5-AF11-9409AABFFDB3}"/>
    <dgm:cxn modelId="{0155E6EF-743C-4F05-A4E8-BD5F9A560FB1}" srcId="{002B7037-E789-47BB-8D30-563FB0B4236F}" destId="{A2E69851-BD44-466D-9F0C-5E10995D9213}" srcOrd="1" destOrd="0" parTransId="{47F3377F-C559-4657-B531-0AE1512D8927}" sibTransId="{69F5E741-7B0F-43BC-8FD3-701032744D73}"/>
    <dgm:cxn modelId="{975A92F6-906E-4516-8245-84950A7206C5}" type="presOf" srcId="{002B7037-E789-47BB-8D30-563FB0B4236F}" destId="{3EF56003-E2D3-4E64-BECD-A39FCD2BAB84}" srcOrd="0" destOrd="0" presId="urn:microsoft.com/office/officeart/2005/8/layout/vList5"/>
    <dgm:cxn modelId="{9B60F2F8-0C3B-408C-AA7D-B9756F2A8D7C}" type="presOf" srcId="{A8164441-E44C-422C-9404-089011177AB3}" destId="{CE521116-7CDC-4499-B791-BCE18225255B}" srcOrd="0" destOrd="0" presId="urn:microsoft.com/office/officeart/2005/8/layout/vList5"/>
    <dgm:cxn modelId="{C5DA9FC4-33F1-4693-860B-74058BC7A5D1}" type="presParOf" srcId="{3EF56003-E2D3-4E64-BECD-A39FCD2BAB84}" destId="{371E57F6-2E24-4313-9C4A-30FECC18ECC3}" srcOrd="0" destOrd="0" presId="urn:microsoft.com/office/officeart/2005/8/layout/vList5"/>
    <dgm:cxn modelId="{39EA1446-A2DF-4FB0-9016-7C171A44B388}" type="presParOf" srcId="{371E57F6-2E24-4313-9C4A-30FECC18ECC3}" destId="{CE521116-7CDC-4499-B791-BCE18225255B}" srcOrd="0" destOrd="0" presId="urn:microsoft.com/office/officeart/2005/8/layout/vList5"/>
    <dgm:cxn modelId="{E9347713-6859-4A6E-8F1C-4D7CE049F8AF}" type="presParOf" srcId="{3EF56003-E2D3-4E64-BECD-A39FCD2BAB84}" destId="{F77CECD9-240D-418A-9425-523F08A88964}" srcOrd="1" destOrd="0" presId="urn:microsoft.com/office/officeart/2005/8/layout/vList5"/>
    <dgm:cxn modelId="{C54C18BA-895A-4919-A028-654614CD13FE}" type="presParOf" srcId="{3EF56003-E2D3-4E64-BECD-A39FCD2BAB84}" destId="{3E4026C1-3714-4325-9C2D-D39273EA0A35}" srcOrd="2" destOrd="0" presId="urn:microsoft.com/office/officeart/2005/8/layout/vList5"/>
    <dgm:cxn modelId="{0AA3DCE2-FF7D-4964-A1A3-5701505F0163}" type="presParOf" srcId="{3E4026C1-3714-4325-9C2D-D39273EA0A35}" destId="{565AAE16-8B43-43E3-8D99-340EADEAB42A}" srcOrd="0" destOrd="0" presId="urn:microsoft.com/office/officeart/2005/8/layout/vList5"/>
    <dgm:cxn modelId="{6313B9A2-22DC-44F5-8902-9DC0F0210098}" type="presParOf" srcId="{3EF56003-E2D3-4E64-BECD-A39FCD2BAB84}" destId="{44B58173-A8F0-4BE6-9359-3AEC06EAD17B}" srcOrd="3" destOrd="0" presId="urn:microsoft.com/office/officeart/2005/8/layout/vList5"/>
    <dgm:cxn modelId="{9D793732-B126-4683-8CFB-45B4A11F66CB}" type="presParOf" srcId="{3EF56003-E2D3-4E64-BECD-A39FCD2BAB84}" destId="{C4232A2B-ABFA-4841-A5FE-114250BE6275}" srcOrd="4" destOrd="0" presId="urn:microsoft.com/office/officeart/2005/8/layout/vList5"/>
    <dgm:cxn modelId="{8B99C2E6-4F1E-4050-8246-DEC8143EBDEF}" type="presParOf" srcId="{C4232A2B-ABFA-4841-A5FE-114250BE6275}" destId="{3C13F317-CD8D-43AC-A554-48587DD18379}" srcOrd="0" destOrd="0" presId="urn:microsoft.com/office/officeart/2005/8/layout/vList5"/>
    <dgm:cxn modelId="{16416510-2C30-4654-A8E2-E8D09429BFC5}" type="presParOf" srcId="{3EF56003-E2D3-4E64-BECD-A39FCD2BAB84}" destId="{385C48BB-BA2A-49B7-838C-9489B6740135}" srcOrd="5" destOrd="0" presId="urn:microsoft.com/office/officeart/2005/8/layout/vList5"/>
    <dgm:cxn modelId="{9D56BBA0-6BB2-41FF-9D4B-06A8569EA2A8}" type="presParOf" srcId="{3EF56003-E2D3-4E64-BECD-A39FCD2BAB84}" destId="{52F5F266-F2BB-4840-BF01-2A6017CF08D7}" srcOrd="6" destOrd="0" presId="urn:microsoft.com/office/officeart/2005/8/layout/vList5"/>
    <dgm:cxn modelId="{5C8A24D4-C2A9-45D2-8C5E-7C01BC7D956B}" type="presParOf" srcId="{52F5F266-F2BB-4840-BF01-2A6017CF08D7}" destId="{AAAC3B8C-056F-4967-8FE5-AD54B8FBAD2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1AADCA-47A4-4BAD-9647-06D6F41960E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73C8F6A-4BE2-45E8-B360-02D20F8FE81F}">
      <dgm:prSet phldrT="[Text]"/>
      <dgm:spPr/>
      <dgm:t>
        <a:bodyPr/>
        <a:lstStyle/>
        <a:p>
          <a:r>
            <a:rPr lang="en-GB" dirty="0"/>
            <a:t>Focus on a 'live' HR issue</a:t>
          </a:r>
        </a:p>
      </dgm:t>
    </dgm:pt>
    <dgm:pt modelId="{E8941D79-73B0-409E-9B97-82727759A0CF}" type="parTrans" cxnId="{2DE5B64A-C0E7-438C-8D9C-42D62B2AB256}">
      <dgm:prSet/>
      <dgm:spPr/>
      <dgm:t>
        <a:bodyPr/>
        <a:lstStyle/>
        <a:p>
          <a:endParaRPr lang="en-GB"/>
        </a:p>
      </dgm:t>
    </dgm:pt>
    <dgm:pt modelId="{6502F26B-58F4-48BA-B6DC-3DA8B48C1C72}" type="sibTrans" cxnId="{2DE5B64A-C0E7-438C-8D9C-42D62B2AB256}">
      <dgm:prSet/>
      <dgm:spPr/>
      <dgm:t>
        <a:bodyPr/>
        <a:lstStyle/>
        <a:p>
          <a:endParaRPr lang="en-GB"/>
        </a:p>
      </dgm:t>
    </dgm:pt>
    <dgm:pt modelId="{98DDFFB2-A4AE-4158-A3AF-CC9F302048AB}">
      <dgm:prSet phldrT="[Text]"/>
      <dgm:spPr/>
      <dgm:t>
        <a:bodyPr/>
        <a:lstStyle/>
        <a:p>
          <a:r>
            <a:rPr lang="en-GB" dirty="0"/>
            <a:t>Assessment of existing knowledge about the issue</a:t>
          </a:r>
        </a:p>
      </dgm:t>
    </dgm:pt>
    <dgm:pt modelId="{7CA9666F-4290-4FE1-8576-3BFBDC22426B}" type="parTrans" cxnId="{14A6E537-79E1-4648-B102-1A895425C985}">
      <dgm:prSet/>
      <dgm:spPr/>
      <dgm:t>
        <a:bodyPr/>
        <a:lstStyle/>
        <a:p>
          <a:endParaRPr lang="en-GB"/>
        </a:p>
      </dgm:t>
    </dgm:pt>
    <dgm:pt modelId="{71A5E428-4616-4E33-861D-EE8DE007ABB4}" type="sibTrans" cxnId="{14A6E537-79E1-4648-B102-1A895425C985}">
      <dgm:prSet/>
      <dgm:spPr/>
      <dgm:t>
        <a:bodyPr/>
        <a:lstStyle/>
        <a:p>
          <a:endParaRPr lang="en-GB"/>
        </a:p>
      </dgm:t>
    </dgm:pt>
    <dgm:pt modelId="{C16FE99F-0C87-48F2-8C77-0FE442B6DAA8}">
      <dgm:prSet phldrT="[Text]" custT="1"/>
      <dgm:spPr/>
      <dgm:t>
        <a:bodyPr/>
        <a:lstStyle/>
        <a:p>
          <a:r>
            <a:rPr lang="en-GB" sz="1600" dirty="0"/>
            <a:t>Journal articles</a:t>
          </a:r>
        </a:p>
      </dgm:t>
    </dgm:pt>
    <dgm:pt modelId="{42A77C09-E363-4475-9EF4-2D4A309B51CF}" type="parTrans" cxnId="{C9791AC3-B991-48DC-B7EC-3482D23067CF}">
      <dgm:prSet/>
      <dgm:spPr/>
      <dgm:t>
        <a:bodyPr/>
        <a:lstStyle/>
        <a:p>
          <a:endParaRPr lang="en-GB"/>
        </a:p>
      </dgm:t>
    </dgm:pt>
    <dgm:pt modelId="{1EC7719D-4300-45A2-8AA9-98E365717C43}" type="sibTrans" cxnId="{C9791AC3-B991-48DC-B7EC-3482D23067CF}">
      <dgm:prSet/>
      <dgm:spPr/>
      <dgm:t>
        <a:bodyPr/>
        <a:lstStyle/>
        <a:p>
          <a:endParaRPr lang="en-GB"/>
        </a:p>
      </dgm:t>
    </dgm:pt>
    <dgm:pt modelId="{EE474425-87AE-4F70-9D7B-5797DD2881BB}">
      <dgm:prSet phldrT="[Text]" custT="1"/>
      <dgm:spPr/>
      <dgm:t>
        <a:bodyPr/>
        <a:lstStyle/>
        <a:p>
          <a:r>
            <a:rPr lang="en-GB" sz="1600" dirty="0"/>
            <a:t>Research reports</a:t>
          </a:r>
        </a:p>
      </dgm:t>
    </dgm:pt>
    <dgm:pt modelId="{1568320B-8F26-48DA-9E21-2D88F9254837}" type="parTrans" cxnId="{26749FF9-7397-435B-9823-646EA613BF9B}">
      <dgm:prSet/>
      <dgm:spPr/>
      <dgm:t>
        <a:bodyPr/>
        <a:lstStyle/>
        <a:p>
          <a:endParaRPr lang="en-GB"/>
        </a:p>
      </dgm:t>
    </dgm:pt>
    <dgm:pt modelId="{DACE780B-84BF-4174-862A-28A8ABE40BE1}" type="sibTrans" cxnId="{26749FF9-7397-435B-9823-646EA613BF9B}">
      <dgm:prSet/>
      <dgm:spPr/>
      <dgm:t>
        <a:bodyPr/>
        <a:lstStyle/>
        <a:p>
          <a:endParaRPr lang="en-GB"/>
        </a:p>
      </dgm:t>
    </dgm:pt>
    <dgm:pt modelId="{D71A72A5-6518-4EBD-925D-E03D1D8AF824}">
      <dgm:prSet phldrT="[Text]" custT="1"/>
      <dgm:spPr/>
      <dgm:t>
        <a:bodyPr/>
        <a:lstStyle/>
        <a:p>
          <a:r>
            <a:rPr lang="en-GB" sz="1600" dirty="0"/>
            <a:t>Contemporary practice</a:t>
          </a:r>
        </a:p>
      </dgm:t>
    </dgm:pt>
    <dgm:pt modelId="{6679DA09-79EB-455A-87B6-247EF2654EB8}" type="parTrans" cxnId="{A34CF3FE-D708-4A6F-B735-6AE87E78D641}">
      <dgm:prSet/>
      <dgm:spPr/>
      <dgm:t>
        <a:bodyPr/>
        <a:lstStyle/>
        <a:p>
          <a:endParaRPr lang="en-GB"/>
        </a:p>
      </dgm:t>
    </dgm:pt>
    <dgm:pt modelId="{A9FFF376-4FE4-400F-9E00-E011E4D00EEC}" type="sibTrans" cxnId="{A34CF3FE-D708-4A6F-B735-6AE87E78D641}">
      <dgm:prSet/>
      <dgm:spPr/>
      <dgm:t>
        <a:bodyPr/>
        <a:lstStyle/>
        <a:p>
          <a:endParaRPr lang="en-GB"/>
        </a:p>
      </dgm:t>
    </dgm:pt>
    <dgm:pt modelId="{F9BEC969-AD1F-4606-B2A4-755C435696EF}">
      <dgm:prSet phldrT="[Text]"/>
      <dgm:spPr/>
      <dgm:t>
        <a:bodyPr/>
        <a:lstStyle/>
        <a:p>
          <a:r>
            <a:rPr lang="en-GB" dirty="0"/>
            <a:t>Collect and analyse data</a:t>
          </a:r>
        </a:p>
      </dgm:t>
    </dgm:pt>
    <dgm:pt modelId="{C6D41F53-2F9B-4ADC-B36F-026D987C6606}" type="parTrans" cxnId="{CB9FA73F-9F00-45B3-83DB-D70F3B8B08E7}">
      <dgm:prSet/>
      <dgm:spPr/>
      <dgm:t>
        <a:bodyPr/>
        <a:lstStyle/>
        <a:p>
          <a:endParaRPr lang="en-GB"/>
        </a:p>
      </dgm:t>
    </dgm:pt>
    <dgm:pt modelId="{33D21AAD-F61A-49C6-B708-188F355276C8}" type="sibTrans" cxnId="{CB9FA73F-9F00-45B3-83DB-D70F3B8B08E7}">
      <dgm:prSet/>
      <dgm:spPr/>
      <dgm:t>
        <a:bodyPr/>
        <a:lstStyle/>
        <a:p>
          <a:endParaRPr lang="en-GB"/>
        </a:p>
      </dgm:t>
    </dgm:pt>
    <dgm:pt modelId="{256C58AF-4CAF-472C-A2CC-15FF43A2E43E}">
      <dgm:prSet phldrT="[Text]" custT="1"/>
      <dgm:spPr/>
      <dgm:t>
        <a:bodyPr/>
        <a:lstStyle/>
        <a:p>
          <a:r>
            <a:rPr lang="en-GB" sz="1600" dirty="0"/>
            <a:t>Link between literature review and research study</a:t>
          </a:r>
        </a:p>
      </dgm:t>
    </dgm:pt>
    <dgm:pt modelId="{1A1203CA-A68B-4788-9C73-C7CC158854F4}" type="parTrans" cxnId="{EF5DA904-C979-43EE-9160-6E026A15977F}">
      <dgm:prSet/>
      <dgm:spPr/>
      <dgm:t>
        <a:bodyPr/>
        <a:lstStyle/>
        <a:p>
          <a:endParaRPr lang="en-GB"/>
        </a:p>
      </dgm:t>
    </dgm:pt>
    <dgm:pt modelId="{C81EB49B-3714-4D7F-8C94-A3A61127E42E}" type="sibTrans" cxnId="{EF5DA904-C979-43EE-9160-6E026A15977F}">
      <dgm:prSet/>
      <dgm:spPr/>
      <dgm:t>
        <a:bodyPr/>
        <a:lstStyle/>
        <a:p>
          <a:endParaRPr lang="en-GB"/>
        </a:p>
      </dgm:t>
    </dgm:pt>
    <dgm:pt modelId="{C8C6126E-E4EA-4F3D-A945-16661D9F7CF7}">
      <dgm:prSet phldrT="[Text]" custT="1"/>
      <dgm:spPr/>
      <dgm:t>
        <a:bodyPr/>
        <a:lstStyle/>
        <a:p>
          <a:r>
            <a:rPr lang="en-GB" sz="1600" dirty="0"/>
            <a:t>Justification for research methods</a:t>
          </a:r>
        </a:p>
      </dgm:t>
    </dgm:pt>
    <dgm:pt modelId="{22703C62-B9D0-4D21-BE49-597FAB973141}" type="parTrans" cxnId="{22BC31CF-ADBE-4B57-A0C2-35246CF945DD}">
      <dgm:prSet/>
      <dgm:spPr/>
      <dgm:t>
        <a:bodyPr/>
        <a:lstStyle/>
        <a:p>
          <a:endParaRPr lang="en-GB"/>
        </a:p>
      </dgm:t>
    </dgm:pt>
    <dgm:pt modelId="{E3DA8F8C-DC30-4B7B-9446-E2FA10A098D9}" type="sibTrans" cxnId="{22BC31CF-ADBE-4B57-A0C2-35246CF945DD}">
      <dgm:prSet/>
      <dgm:spPr/>
      <dgm:t>
        <a:bodyPr/>
        <a:lstStyle/>
        <a:p>
          <a:endParaRPr lang="en-GB"/>
        </a:p>
      </dgm:t>
    </dgm:pt>
    <dgm:pt modelId="{A390C737-E3E5-4610-AC56-AC5E2C4C0618}">
      <dgm:prSet phldrT="[Text]" custT="1"/>
      <dgm:spPr/>
      <dgm:t>
        <a:bodyPr/>
        <a:lstStyle/>
        <a:p>
          <a:r>
            <a:rPr lang="en-GB" sz="1600" dirty="0"/>
            <a:t>Insightful analysis</a:t>
          </a:r>
        </a:p>
      </dgm:t>
    </dgm:pt>
    <dgm:pt modelId="{BDAA3CF8-21B0-4A00-BE52-1F78386AD897}" type="parTrans" cxnId="{12DA22AB-F30B-4F76-AE97-F7E2C2A0AF0A}">
      <dgm:prSet/>
      <dgm:spPr/>
      <dgm:t>
        <a:bodyPr/>
        <a:lstStyle/>
        <a:p>
          <a:endParaRPr lang="en-GB"/>
        </a:p>
      </dgm:t>
    </dgm:pt>
    <dgm:pt modelId="{ABC3F969-E18A-4245-B7C6-8C722ED779D7}" type="sibTrans" cxnId="{12DA22AB-F30B-4F76-AE97-F7E2C2A0AF0A}">
      <dgm:prSet/>
      <dgm:spPr/>
      <dgm:t>
        <a:bodyPr/>
        <a:lstStyle/>
        <a:p>
          <a:endParaRPr lang="en-GB"/>
        </a:p>
      </dgm:t>
    </dgm:pt>
    <dgm:pt modelId="{1A3F5F42-512F-43CB-BF04-FF67CC41830D}">
      <dgm:prSet phldrT="[Text]" custT="1"/>
      <dgm:spPr/>
      <dgm:t>
        <a:bodyPr/>
        <a:lstStyle/>
        <a:p>
          <a:r>
            <a:rPr lang="en-GB" sz="1600" dirty="0"/>
            <a:t>Leads to recommendations for action</a:t>
          </a:r>
        </a:p>
      </dgm:t>
    </dgm:pt>
    <dgm:pt modelId="{9D8C27B9-8F06-479C-8967-E14765578AEF}" type="sibTrans" cxnId="{7C2EFA1B-E255-4FEA-83C6-C94A3FD0B282}">
      <dgm:prSet/>
      <dgm:spPr/>
      <dgm:t>
        <a:bodyPr/>
        <a:lstStyle/>
        <a:p>
          <a:endParaRPr lang="en-GB"/>
        </a:p>
      </dgm:t>
    </dgm:pt>
    <dgm:pt modelId="{6A1B8B68-311D-46E2-ABA8-5C754A9492C6}" type="parTrans" cxnId="{7C2EFA1B-E255-4FEA-83C6-C94A3FD0B282}">
      <dgm:prSet/>
      <dgm:spPr/>
      <dgm:t>
        <a:bodyPr/>
        <a:lstStyle/>
        <a:p>
          <a:endParaRPr lang="en-GB"/>
        </a:p>
      </dgm:t>
    </dgm:pt>
    <dgm:pt modelId="{D2206B0F-A21C-4D3D-A3A3-D42BA92C7F64}">
      <dgm:prSet phldrT="[Text]" custT="1"/>
      <dgm:spPr/>
      <dgm:t>
        <a:bodyPr/>
        <a:lstStyle/>
        <a:p>
          <a:r>
            <a:rPr lang="en-GB" sz="1600" dirty="0"/>
            <a:t>Relevant to context</a:t>
          </a:r>
        </a:p>
      </dgm:t>
    </dgm:pt>
    <dgm:pt modelId="{17EBAAD8-34DD-4F42-8AC0-B8CBABB47FAD}" type="sibTrans" cxnId="{773317DB-A411-434F-95BD-B37EF270983A}">
      <dgm:prSet/>
      <dgm:spPr/>
      <dgm:t>
        <a:bodyPr/>
        <a:lstStyle/>
        <a:p>
          <a:endParaRPr lang="en-GB"/>
        </a:p>
      </dgm:t>
    </dgm:pt>
    <dgm:pt modelId="{BD062208-774E-42F0-A6B7-565B13127B8B}" type="parTrans" cxnId="{773317DB-A411-434F-95BD-B37EF270983A}">
      <dgm:prSet/>
      <dgm:spPr/>
      <dgm:t>
        <a:bodyPr/>
        <a:lstStyle/>
        <a:p>
          <a:endParaRPr lang="en-GB"/>
        </a:p>
      </dgm:t>
    </dgm:pt>
    <dgm:pt modelId="{1BC286AD-848D-4F75-884C-FB8CDEDDEDED}">
      <dgm:prSet phldrT="[Text]" custT="1"/>
      <dgm:spPr/>
      <dgm:t>
        <a:bodyPr/>
        <a:lstStyle/>
        <a:p>
          <a:r>
            <a:rPr lang="en-GB" sz="1600" dirty="0"/>
            <a:t>Important but manageable topic</a:t>
          </a:r>
        </a:p>
      </dgm:t>
    </dgm:pt>
    <dgm:pt modelId="{A1A511F9-7407-4721-895D-22A77854432B}" type="sibTrans" cxnId="{99808A6F-E7D4-4D4E-8071-076DAC276FE7}">
      <dgm:prSet/>
      <dgm:spPr/>
      <dgm:t>
        <a:bodyPr/>
        <a:lstStyle/>
        <a:p>
          <a:endParaRPr lang="en-GB"/>
        </a:p>
      </dgm:t>
    </dgm:pt>
    <dgm:pt modelId="{26354650-AAE7-45FF-B84D-1700F3AEA5DE}" type="parTrans" cxnId="{99808A6F-E7D4-4D4E-8071-076DAC276FE7}">
      <dgm:prSet/>
      <dgm:spPr/>
      <dgm:t>
        <a:bodyPr/>
        <a:lstStyle/>
        <a:p>
          <a:endParaRPr lang="en-GB"/>
        </a:p>
      </dgm:t>
    </dgm:pt>
    <dgm:pt modelId="{3525AA89-48AE-4831-AA2B-EFF1064A3B57}" type="pres">
      <dgm:prSet presAssocID="{E61AADCA-47A4-4BAD-9647-06D6F41960E4}" presName="Name0" presStyleCnt="0">
        <dgm:presLayoutVars>
          <dgm:dir/>
          <dgm:animLvl val="lvl"/>
          <dgm:resizeHandles/>
        </dgm:presLayoutVars>
      </dgm:prSet>
      <dgm:spPr/>
    </dgm:pt>
    <dgm:pt modelId="{E43FE3F5-BA2D-475D-9124-79F763D3D8A2}" type="pres">
      <dgm:prSet presAssocID="{273C8F6A-4BE2-45E8-B360-02D20F8FE81F}" presName="linNode" presStyleCnt="0"/>
      <dgm:spPr/>
    </dgm:pt>
    <dgm:pt modelId="{5EB9723C-FA10-41C6-9577-A479DE6B9200}" type="pres">
      <dgm:prSet presAssocID="{273C8F6A-4BE2-45E8-B360-02D20F8FE81F}" presName="parentShp" presStyleLbl="node1" presStyleIdx="0" presStyleCnt="3">
        <dgm:presLayoutVars>
          <dgm:bulletEnabled val="1"/>
        </dgm:presLayoutVars>
      </dgm:prSet>
      <dgm:spPr/>
    </dgm:pt>
    <dgm:pt modelId="{A58CC925-7744-4F22-ABFE-5F2F87799044}" type="pres">
      <dgm:prSet presAssocID="{273C8F6A-4BE2-45E8-B360-02D20F8FE81F}" presName="childShp" presStyleLbl="bgAccFollowNode1" presStyleIdx="0" presStyleCnt="3">
        <dgm:presLayoutVars>
          <dgm:bulletEnabled val="1"/>
        </dgm:presLayoutVars>
      </dgm:prSet>
      <dgm:spPr/>
    </dgm:pt>
    <dgm:pt modelId="{2938CA83-AEA4-4149-BFEB-C7CD99FBE7E6}" type="pres">
      <dgm:prSet presAssocID="{6502F26B-58F4-48BA-B6DC-3DA8B48C1C72}" presName="spacing" presStyleCnt="0"/>
      <dgm:spPr/>
    </dgm:pt>
    <dgm:pt modelId="{670825E9-50E8-4AD3-9303-CA74F1F636A4}" type="pres">
      <dgm:prSet presAssocID="{98DDFFB2-A4AE-4158-A3AF-CC9F302048AB}" presName="linNode" presStyleCnt="0"/>
      <dgm:spPr/>
    </dgm:pt>
    <dgm:pt modelId="{BA40ACB2-4F87-40E1-A5C9-776A483667EC}" type="pres">
      <dgm:prSet presAssocID="{98DDFFB2-A4AE-4158-A3AF-CC9F302048AB}" presName="parentShp" presStyleLbl="node1" presStyleIdx="1" presStyleCnt="3">
        <dgm:presLayoutVars>
          <dgm:bulletEnabled val="1"/>
        </dgm:presLayoutVars>
      </dgm:prSet>
      <dgm:spPr/>
    </dgm:pt>
    <dgm:pt modelId="{40B2F2D4-1E32-4883-85B9-F6A15D7C3056}" type="pres">
      <dgm:prSet presAssocID="{98DDFFB2-A4AE-4158-A3AF-CC9F302048AB}" presName="childShp" presStyleLbl="bgAccFollowNode1" presStyleIdx="1" presStyleCnt="3">
        <dgm:presLayoutVars>
          <dgm:bulletEnabled val="1"/>
        </dgm:presLayoutVars>
      </dgm:prSet>
      <dgm:spPr/>
    </dgm:pt>
    <dgm:pt modelId="{D6B7F7C0-4C4B-45DE-8186-3859434268C3}" type="pres">
      <dgm:prSet presAssocID="{71A5E428-4616-4E33-861D-EE8DE007ABB4}" presName="spacing" presStyleCnt="0"/>
      <dgm:spPr/>
    </dgm:pt>
    <dgm:pt modelId="{99FA8D71-EDF6-4923-9214-ED460A49B4F3}" type="pres">
      <dgm:prSet presAssocID="{F9BEC969-AD1F-4606-B2A4-755C435696EF}" presName="linNode" presStyleCnt="0"/>
      <dgm:spPr/>
    </dgm:pt>
    <dgm:pt modelId="{2815C758-CBBA-4E69-85D2-9EE069678D95}" type="pres">
      <dgm:prSet presAssocID="{F9BEC969-AD1F-4606-B2A4-755C435696EF}" presName="parentShp" presStyleLbl="node1" presStyleIdx="2" presStyleCnt="3">
        <dgm:presLayoutVars>
          <dgm:bulletEnabled val="1"/>
        </dgm:presLayoutVars>
      </dgm:prSet>
      <dgm:spPr/>
    </dgm:pt>
    <dgm:pt modelId="{00689A57-48EC-449D-946F-CE1445E3EFB9}" type="pres">
      <dgm:prSet presAssocID="{F9BEC969-AD1F-4606-B2A4-755C435696EF}" presName="childShp" presStyleLbl="bgAccFollowNode1" presStyleIdx="2" presStyleCnt="3">
        <dgm:presLayoutVars>
          <dgm:bulletEnabled val="1"/>
        </dgm:presLayoutVars>
      </dgm:prSet>
      <dgm:spPr/>
    </dgm:pt>
  </dgm:ptLst>
  <dgm:cxnLst>
    <dgm:cxn modelId="{EF5DA904-C979-43EE-9160-6E026A15977F}" srcId="{F9BEC969-AD1F-4606-B2A4-755C435696EF}" destId="{256C58AF-4CAF-472C-A2CC-15FF43A2E43E}" srcOrd="0" destOrd="0" parTransId="{1A1203CA-A68B-4788-9C73-C7CC158854F4}" sibTransId="{C81EB49B-3714-4D7F-8C94-A3A61127E42E}"/>
    <dgm:cxn modelId="{7C2EFA1B-E255-4FEA-83C6-C94A3FD0B282}" srcId="{273C8F6A-4BE2-45E8-B360-02D20F8FE81F}" destId="{1A3F5F42-512F-43CB-BF04-FF67CC41830D}" srcOrd="2" destOrd="0" parTransId="{6A1B8B68-311D-46E2-ABA8-5C754A9492C6}" sibTransId="{9D8C27B9-8F06-479C-8967-E14765578AEF}"/>
    <dgm:cxn modelId="{DC727E23-F0F5-4F9D-9A12-10426109D93D}" type="presOf" srcId="{98DDFFB2-A4AE-4158-A3AF-CC9F302048AB}" destId="{BA40ACB2-4F87-40E1-A5C9-776A483667EC}" srcOrd="0" destOrd="0" presId="urn:microsoft.com/office/officeart/2005/8/layout/vList6"/>
    <dgm:cxn modelId="{2B05C433-6654-43B2-AEA2-75AA34601DFF}" type="presOf" srcId="{A390C737-E3E5-4610-AC56-AC5E2C4C0618}" destId="{00689A57-48EC-449D-946F-CE1445E3EFB9}" srcOrd="0" destOrd="2" presId="urn:microsoft.com/office/officeart/2005/8/layout/vList6"/>
    <dgm:cxn modelId="{14A6E537-79E1-4648-B102-1A895425C985}" srcId="{E61AADCA-47A4-4BAD-9647-06D6F41960E4}" destId="{98DDFFB2-A4AE-4158-A3AF-CC9F302048AB}" srcOrd="1" destOrd="0" parTransId="{7CA9666F-4290-4FE1-8576-3BFBDC22426B}" sibTransId="{71A5E428-4616-4E33-861D-EE8DE007ABB4}"/>
    <dgm:cxn modelId="{277BA83A-8BA3-4D40-A9FA-4D85E9568CBB}" type="presOf" srcId="{1A3F5F42-512F-43CB-BF04-FF67CC41830D}" destId="{A58CC925-7744-4F22-ABFE-5F2F87799044}" srcOrd="0" destOrd="2" presId="urn:microsoft.com/office/officeart/2005/8/layout/vList6"/>
    <dgm:cxn modelId="{1237543F-9D13-40F5-BDCB-5E66BEB28217}" type="presOf" srcId="{F9BEC969-AD1F-4606-B2A4-755C435696EF}" destId="{2815C758-CBBA-4E69-85D2-9EE069678D95}" srcOrd="0" destOrd="0" presId="urn:microsoft.com/office/officeart/2005/8/layout/vList6"/>
    <dgm:cxn modelId="{CB9FA73F-9F00-45B3-83DB-D70F3B8B08E7}" srcId="{E61AADCA-47A4-4BAD-9647-06D6F41960E4}" destId="{F9BEC969-AD1F-4606-B2A4-755C435696EF}" srcOrd="2" destOrd="0" parTransId="{C6D41F53-2F9B-4ADC-B36F-026D987C6606}" sibTransId="{33D21AAD-F61A-49C6-B708-188F355276C8}"/>
    <dgm:cxn modelId="{8F0B165D-2289-4940-A14C-D2467C91B827}" type="presOf" srcId="{D71A72A5-6518-4EBD-925D-E03D1D8AF824}" destId="{40B2F2D4-1E32-4883-85B9-F6A15D7C3056}" srcOrd="0" destOrd="2" presId="urn:microsoft.com/office/officeart/2005/8/layout/vList6"/>
    <dgm:cxn modelId="{83350943-3820-45D3-A6AB-0EBA1E7F6E2B}" type="presOf" srcId="{E61AADCA-47A4-4BAD-9647-06D6F41960E4}" destId="{3525AA89-48AE-4831-AA2B-EFF1064A3B57}" srcOrd="0" destOrd="0" presId="urn:microsoft.com/office/officeart/2005/8/layout/vList6"/>
    <dgm:cxn modelId="{2DE5B64A-C0E7-438C-8D9C-42D62B2AB256}" srcId="{E61AADCA-47A4-4BAD-9647-06D6F41960E4}" destId="{273C8F6A-4BE2-45E8-B360-02D20F8FE81F}" srcOrd="0" destOrd="0" parTransId="{E8941D79-73B0-409E-9B97-82727759A0CF}" sibTransId="{6502F26B-58F4-48BA-B6DC-3DA8B48C1C72}"/>
    <dgm:cxn modelId="{99808A6F-E7D4-4D4E-8071-076DAC276FE7}" srcId="{273C8F6A-4BE2-45E8-B360-02D20F8FE81F}" destId="{1BC286AD-848D-4F75-884C-FB8CDEDDEDED}" srcOrd="0" destOrd="0" parTransId="{26354650-AAE7-45FF-B84D-1700F3AEA5DE}" sibTransId="{A1A511F9-7407-4721-895D-22A77854432B}"/>
    <dgm:cxn modelId="{26C0AF8C-F2B0-491F-8484-A7CBD0591725}" type="presOf" srcId="{C8C6126E-E4EA-4F3D-A945-16661D9F7CF7}" destId="{00689A57-48EC-449D-946F-CE1445E3EFB9}" srcOrd="0" destOrd="1" presId="urn:microsoft.com/office/officeart/2005/8/layout/vList6"/>
    <dgm:cxn modelId="{92FE229C-E759-49A9-8018-971D84535608}" type="presOf" srcId="{EE474425-87AE-4F70-9D7B-5797DD2881BB}" destId="{40B2F2D4-1E32-4883-85B9-F6A15D7C3056}" srcOrd="0" destOrd="1" presId="urn:microsoft.com/office/officeart/2005/8/layout/vList6"/>
    <dgm:cxn modelId="{9550659E-EE4D-4507-AB5F-11F5CD7E4F81}" type="presOf" srcId="{256C58AF-4CAF-472C-A2CC-15FF43A2E43E}" destId="{00689A57-48EC-449D-946F-CE1445E3EFB9}" srcOrd="0" destOrd="0" presId="urn:microsoft.com/office/officeart/2005/8/layout/vList6"/>
    <dgm:cxn modelId="{12DA22AB-F30B-4F76-AE97-F7E2C2A0AF0A}" srcId="{F9BEC969-AD1F-4606-B2A4-755C435696EF}" destId="{A390C737-E3E5-4610-AC56-AC5E2C4C0618}" srcOrd="2" destOrd="0" parTransId="{BDAA3CF8-21B0-4A00-BE52-1F78386AD897}" sibTransId="{ABC3F969-E18A-4245-B7C6-8C722ED779D7}"/>
    <dgm:cxn modelId="{4A4D26BC-E7D6-485D-B661-43CDA0C8694F}" type="presOf" srcId="{1BC286AD-848D-4F75-884C-FB8CDEDDEDED}" destId="{A58CC925-7744-4F22-ABFE-5F2F87799044}" srcOrd="0" destOrd="0" presId="urn:microsoft.com/office/officeart/2005/8/layout/vList6"/>
    <dgm:cxn modelId="{C9791AC3-B991-48DC-B7EC-3482D23067CF}" srcId="{98DDFFB2-A4AE-4158-A3AF-CC9F302048AB}" destId="{C16FE99F-0C87-48F2-8C77-0FE442B6DAA8}" srcOrd="0" destOrd="0" parTransId="{42A77C09-E363-4475-9EF4-2D4A309B51CF}" sibTransId="{1EC7719D-4300-45A2-8AA9-98E365717C43}"/>
    <dgm:cxn modelId="{22BC31CF-ADBE-4B57-A0C2-35246CF945DD}" srcId="{F9BEC969-AD1F-4606-B2A4-755C435696EF}" destId="{C8C6126E-E4EA-4F3D-A945-16661D9F7CF7}" srcOrd="1" destOrd="0" parTransId="{22703C62-B9D0-4D21-BE49-597FAB973141}" sibTransId="{E3DA8F8C-DC30-4B7B-9446-E2FA10A098D9}"/>
    <dgm:cxn modelId="{D5469ED8-F16D-4E8C-87B2-99F445A334A0}" type="presOf" srcId="{C16FE99F-0C87-48F2-8C77-0FE442B6DAA8}" destId="{40B2F2D4-1E32-4883-85B9-F6A15D7C3056}" srcOrd="0" destOrd="0" presId="urn:microsoft.com/office/officeart/2005/8/layout/vList6"/>
    <dgm:cxn modelId="{58DFB5DA-697D-4855-9045-69D343ACD5B1}" type="presOf" srcId="{273C8F6A-4BE2-45E8-B360-02D20F8FE81F}" destId="{5EB9723C-FA10-41C6-9577-A479DE6B9200}" srcOrd="0" destOrd="0" presId="urn:microsoft.com/office/officeart/2005/8/layout/vList6"/>
    <dgm:cxn modelId="{773317DB-A411-434F-95BD-B37EF270983A}" srcId="{273C8F6A-4BE2-45E8-B360-02D20F8FE81F}" destId="{D2206B0F-A21C-4D3D-A3A3-D42BA92C7F64}" srcOrd="1" destOrd="0" parTransId="{BD062208-774E-42F0-A6B7-565B13127B8B}" sibTransId="{17EBAAD8-34DD-4F42-8AC0-B8CBABB47FAD}"/>
    <dgm:cxn modelId="{F58FC6E4-222E-42F0-B2BA-2AECFE97CAB9}" type="presOf" srcId="{D2206B0F-A21C-4D3D-A3A3-D42BA92C7F64}" destId="{A58CC925-7744-4F22-ABFE-5F2F87799044}" srcOrd="0" destOrd="1" presId="urn:microsoft.com/office/officeart/2005/8/layout/vList6"/>
    <dgm:cxn modelId="{26749FF9-7397-435B-9823-646EA613BF9B}" srcId="{98DDFFB2-A4AE-4158-A3AF-CC9F302048AB}" destId="{EE474425-87AE-4F70-9D7B-5797DD2881BB}" srcOrd="1" destOrd="0" parTransId="{1568320B-8F26-48DA-9E21-2D88F9254837}" sibTransId="{DACE780B-84BF-4174-862A-28A8ABE40BE1}"/>
    <dgm:cxn modelId="{A34CF3FE-D708-4A6F-B735-6AE87E78D641}" srcId="{98DDFFB2-A4AE-4158-A3AF-CC9F302048AB}" destId="{D71A72A5-6518-4EBD-925D-E03D1D8AF824}" srcOrd="2" destOrd="0" parTransId="{6679DA09-79EB-455A-87B6-247EF2654EB8}" sibTransId="{A9FFF376-4FE4-400F-9E00-E011E4D00EEC}"/>
    <dgm:cxn modelId="{C5580BB5-3A86-4433-9545-F72FE4FBC448}" type="presParOf" srcId="{3525AA89-48AE-4831-AA2B-EFF1064A3B57}" destId="{E43FE3F5-BA2D-475D-9124-79F763D3D8A2}" srcOrd="0" destOrd="0" presId="urn:microsoft.com/office/officeart/2005/8/layout/vList6"/>
    <dgm:cxn modelId="{882D427E-DBA4-4882-B531-30728F6EDA38}" type="presParOf" srcId="{E43FE3F5-BA2D-475D-9124-79F763D3D8A2}" destId="{5EB9723C-FA10-41C6-9577-A479DE6B9200}" srcOrd="0" destOrd="0" presId="urn:microsoft.com/office/officeart/2005/8/layout/vList6"/>
    <dgm:cxn modelId="{6D69F565-0955-4301-946B-F1BC0289BFDA}" type="presParOf" srcId="{E43FE3F5-BA2D-475D-9124-79F763D3D8A2}" destId="{A58CC925-7744-4F22-ABFE-5F2F87799044}" srcOrd="1" destOrd="0" presId="urn:microsoft.com/office/officeart/2005/8/layout/vList6"/>
    <dgm:cxn modelId="{C1200AC5-9A47-427D-B122-3CA15A95E045}" type="presParOf" srcId="{3525AA89-48AE-4831-AA2B-EFF1064A3B57}" destId="{2938CA83-AEA4-4149-BFEB-C7CD99FBE7E6}" srcOrd="1" destOrd="0" presId="urn:microsoft.com/office/officeart/2005/8/layout/vList6"/>
    <dgm:cxn modelId="{1BDA8833-ECC3-46EE-8FCC-29CA3713DBFE}" type="presParOf" srcId="{3525AA89-48AE-4831-AA2B-EFF1064A3B57}" destId="{670825E9-50E8-4AD3-9303-CA74F1F636A4}" srcOrd="2" destOrd="0" presId="urn:microsoft.com/office/officeart/2005/8/layout/vList6"/>
    <dgm:cxn modelId="{A3675313-664F-440A-9DDE-0EADA5FCEB17}" type="presParOf" srcId="{670825E9-50E8-4AD3-9303-CA74F1F636A4}" destId="{BA40ACB2-4F87-40E1-A5C9-776A483667EC}" srcOrd="0" destOrd="0" presId="urn:microsoft.com/office/officeart/2005/8/layout/vList6"/>
    <dgm:cxn modelId="{05D279B7-F6DB-4FB8-8005-EB64A1A11AD0}" type="presParOf" srcId="{670825E9-50E8-4AD3-9303-CA74F1F636A4}" destId="{40B2F2D4-1E32-4883-85B9-F6A15D7C3056}" srcOrd="1" destOrd="0" presId="urn:microsoft.com/office/officeart/2005/8/layout/vList6"/>
    <dgm:cxn modelId="{8957C65A-91DF-4BBC-83D1-AF577627CD3A}" type="presParOf" srcId="{3525AA89-48AE-4831-AA2B-EFF1064A3B57}" destId="{D6B7F7C0-4C4B-45DE-8186-3859434268C3}" srcOrd="3" destOrd="0" presId="urn:microsoft.com/office/officeart/2005/8/layout/vList6"/>
    <dgm:cxn modelId="{77A904D4-5D84-4223-B3CC-D438C58339A1}" type="presParOf" srcId="{3525AA89-48AE-4831-AA2B-EFF1064A3B57}" destId="{99FA8D71-EDF6-4923-9214-ED460A49B4F3}" srcOrd="4" destOrd="0" presId="urn:microsoft.com/office/officeart/2005/8/layout/vList6"/>
    <dgm:cxn modelId="{CEBAEDA2-E64C-4F85-91EC-CDDD39E7623C}" type="presParOf" srcId="{99FA8D71-EDF6-4923-9214-ED460A49B4F3}" destId="{2815C758-CBBA-4E69-85D2-9EE069678D95}" srcOrd="0" destOrd="0" presId="urn:microsoft.com/office/officeart/2005/8/layout/vList6"/>
    <dgm:cxn modelId="{1EFA56DC-67F0-4A17-A6E5-F69CD5883423}" type="presParOf" srcId="{99FA8D71-EDF6-4923-9214-ED460A49B4F3}" destId="{00689A57-48EC-449D-946F-CE1445E3EFB9}"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EC3DBC-6984-4D0C-B3DF-3FB4C133A618}"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F892BAB-F924-4FE9-8892-904A6D8C8C91}">
      <dgm:prSet/>
      <dgm:spPr/>
      <dgm:t>
        <a:bodyPr/>
        <a:lstStyle/>
        <a:p>
          <a:r>
            <a:rPr lang="en-GB" b="1" dirty="0"/>
            <a:t>Reliable</a:t>
          </a:r>
          <a:r>
            <a:rPr lang="en-GB" dirty="0"/>
            <a:t> </a:t>
          </a:r>
        </a:p>
      </dgm:t>
    </dgm:pt>
    <dgm:pt modelId="{AEF6217B-0DBF-4DFC-BF10-021ACD614BD0}" type="parTrans" cxnId="{CAA666B3-8A80-4902-8009-391F9F555DA6}">
      <dgm:prSet/>
      <dgm:spPr/>
      <dgm:t>
        <a:bodyPr/>
        <a:lstStyle/>
        <a:p>
          <a:endParaRPr lang="en-GB"/>
        </a:p>
      </dgm:t>
    </dgm:pt>
    <dgm:pt modelId="{4576D762-EA19-4805-8E37-70154C89918B}" type="sibTrans" cxnId="{CAA666B3-8A80-4902-8009-391F9F555DA6}">
      <dgm:prSet/>
      <dgm:spPr/>
      <dgm:t>
        <a:bodyPr/>
        <a:lstStyle/>
        <a:p>
          <a:endParaRPr lang="en-GB"/>
        </a:p>
      </dgm:t>
    </dgm:pt>
    <dgm:pt modelId="{5406B6B8-E963-4073-B13F-FE12A9472C2B}">
      <dgm:prSet/>
      <dgm:spPr/>
      <dgm:t>
        <a:bodyPr/>
        <a:lstStyle/>
        <a:p>
          <a:r>
            <a:rPr lang="en-GB" b="1" dirty="0"/>
            <a:t>Replicable</a:t>
          </a:r>
          <a:endParaRPr lang="en-GB" dirty="0"/>
        </a:p>
      </dgm:t>
    </dgm:pt>
    <dgm:pt modelId="{40248454-E680-405D-9E63-AB33D9BF7E22}" type="parTrans" cxnId="{FBB75E85-EE7E-4463-8B22-FA9E8B274DD7}">
      <dgm:prSet/>
      <dgm:spPr/>
      <dgm:t>
        <a:bodyPr/>
        <a:lstStyle/>
        <a:p>
          <a:endParaRPr lang="en-GB"/>
        </a:p>
      </dgm:t>
    </dgm:pt>
    <dgm:pt modelId="{53FA7C58-089E-4480-8880-449B28D11BB1}" type="sibTrans" cxnId="{FBB75E85-EE7E-4463-8B22-FA9E8B274DD7}">
      <dgm:prSet/>
      <dgm:spPr/>
      <dgm:t>
        <a:bodyPr/>
        <a:lstStyle/>
        <a:p>
          <a:endParaRPr lang="en-GB"/>
        </a:p>
      </dgm:t>
    </dgm:pt>
    <dgm:pt modelId="{1104694D-7CCE-4673-B16B-8D45BC76994D}">
      <dgm:prSet/>
      <dgm:spPr/>
      <dgm:t>
        <a:bodyPr/>
        <a:lstStyle/>
        <a:p>
          <a:r>
            <a:rPr lang="en-GB" b="1" dirty="0"/>
            <a:t>Valid</a:t>
          </a:r>
          <a:endParaRPr lang="en-GB" dirty="0"/>
        </a:p>
      </dgm:t>
    </dgm:pt>
    <dgm:pt modelId="{75C5E345-6FD9-4EEE-8C55-C569F143E531}" type="parTrans" cxnId="{20CD63A3-ADFF-420C-A378-E4AF84A515F5}">
      <dgm:prSet/>
      <dgm:spPr/>
      <dgm:t>
        <a:bodyPr/>
        <a:lstStyle/>
        <a:p>
          <a:endParaRPr lang="en-GB"/>
        </a:p>
      </dgm:t>
    </dgm:pt>
    <dgm:pt modelId="{9EC0A6B9-3889-40E7-AC00-E656DA67F81A}" type="sibTrans" cxnId="{20CD63A3-ADFF-420C-A378-E4AF84A515F5}">
      <dgm:prSet/>
      <dgm:spPr/>
      <dgm:t>
        <a:bodyPr/>
        <a:lstStyle/>
        <a:p>
          <a:endParaRPr lang="en-GB"/>
        </a:p>
      </dgm:t>
    </dgm:pt>
    <dgm:pt modelId="{29B2B4CD-7F3E-4ACB-97B7-894EB6F7C1A9}">
      <dgm:prSet/>
      <dgm:spPr/>
      <dgm:t>
        <a:bodyPr/>
        <a:lstStyle/>
        <a:p>
          <a:r>
            <a:rPr lang="en-GB" dirty="0"/>
            <a:t>Are the results repeatable / data method collection consistent</a:t>
          </a:r>
        </a:p>
      </dgm:t>
    </dgm:pt>
    <dgm:pt modelId="{44EBCED6-6718-484E-A062-0D6A038A344E}" type="parTrans" cxnId="{DDE8258F-0B9B-4FAC-86FE-A68D7E7695DF}">
      <dgm:prSet/>
      <dgm:spPr/>
      <dgm:t>
        <a:bodyPr/>
        <a:lstStyle/>
        <a:p>
          <a:endParaRPr lang="en-GB"/>
        </a:p>
      </dgm:t>
    </dgm:pt>
    <dgm:pt modelId="{10AD4000-6EAC-478C-95BC-1A7570B1744C}" type="sibTrans" cxnId="{DDE8258F-0B9B-4FAC-86FE-A68D7E7695DF}">
      <dgm:prSet/>
      <dgm:spPr/>
      <dgm:t>
        <a:bodyPr/>
        <a:lstStyle/>
        <a:p>
          <a:endParaRPr lang="en-GB"/>
        </a:p>
      </dgm:t>
    </dgm:pt>
    <dgm:pt modelId="{E0EF3665-0035-4B34-AE87-FB854C5D1FB4}">
      <dgm:prSet/>
      <dgm:spPr/>
      <dgm:t>
        <a:bodyPr/>
        <a:lstStyle/>
        <a:p>
          <a:r>
            <a:rPr lang="en-GB" dirty="0"/>
            <a:t>Can another researcher replicate it the same/new setting</a:t>
          </a:r>
        </a:p>
      </dgm:t>
    </dgm:pt>
    <dgm:pt modelId="{6F3C58F6-9B80-4E9B-9746-E7E3F2A4F17B}" type="parTrans" cxnId="{5F6C0608-7629-4055-B31E-5019922F6CA1}">
      <dgm:prSet/>
      <dgm:spPr/>
      <dgm:t>
        <a:bodyPr/>
        <a:lstStyle/>
        <a:p>
          <a:endParaRPr lang="en-GB"/>
        </a:p>
      </dgm:t>
    </dgm:pt>
    <dgm:pt modelId="{5C68B8FE-D758-4C68-85D4-8776A3A2A740}" type="sibTrans" cxnId="{5F6C0608-7629-4055-B31E-5019922F6CA1}">
      <dgm:prSet/>
      <dgm:spPr/>
      <dgm:t>
        <a:bodyPr/>
        <a:lstStyle/>
        <a:p>
          <a:endParaRPr lang="en-GB"/>
        </a:p>
      </dgm:t>
    </dgm:pt>
    <dgm:pt modelId="{ED23B3C4-3BC5-429F-8665-CA00C21BD96F}">
      <dgm:prSet/>
      <dgm:spPr/>
      <dgm:t>
        <a:bodyPr/>
        <a:lstStyle/>
        <a:p>
          <a:r>
            <a:rPr lang="en-GB" dirty="0"/>
            <a:t>Conclusions drawn must be consistent with the data that has been collected</a:t>
          </a:r>
        </a:p>
      </dgm:t>
    </dgm:pt>
    <dgm:pt modelId="{2C991242-CC17-4941-99CB-C2C15B40759A}" type="parTrans" cxnId="{AFFE6D4A-5502-44D3-A2FA-D9E1DC58A487}">
      <dgm:prSet/>
      <dgm:spPr/>
      <dgm:t>
        <a:bodyPr/>
        <a:lstStyle/>
        <a:p>
          <a:endParaRPr lang="en-GB"/>
        </a:p>
      </dgm:t>
    </dgm:pt>
    <dgm:pt modelId="{B4EFE5C6-F8F4-45CE-B7DA-41C4D7DFE5AF}" type="sibTrans" cxnId="{AFFE6D4A-5502-44D3-A2FA-D9E1DC58A487}">
      <dgm:prSet/>
      <dgm:spPr/>
      <dgm:t>
        <a:bodyPr/>
        <a:lstStyle/>
        <a:p>
          <a:endParaRPr lang="en-GB"/>
        </a:p>
      </dgm:t>
    </dgm:pt>
    <dgm:pt modelId="{9B165D58-E4CD-4865-AF29-F85FB6292C18}" type="pres">
      <dgm:prSet presAssocID="{0BEC3DBC-6984-4D0C-B3DF-3FB4C133A618}" presName="linearFlow" presStyleCnt="0">
        <dgm:presLayoutVars>
          <dgm:dir/>
          <dgm:animLvl val="lvl"/>
          <dgm:resizeHandles val="exact"/>
        </dgm:presLayoutVars>
      </dgm:prSet>
      <dgm:spPr/>
    </dgm:pt>
    <dgm:pt modelId="{7E927201-C9D6-42D2-83DA-57A75B4BB956}" type="pres">
      <dgm:prSet presAssocID="{2F892BAB-F924-4FE9-8892-904A6D8C8C91}" presName="composite" presStyleCnt="0"/>
      <dgm:spPr/>
    </dgm:pt>
    <dgm:pt modelId="{56292191-7ACB-4C53-97DE-E8EC6543D5A4}" type="pres">
      <dgm:prSet presAssocID="{2F892BAB-F924-4FE9-8892-904A6D8C8C91}" presName="parentText" presStyleLbl="alignNode1" presStyleIdx="0" presStyleCnt="3">
        <dgm:presLayoutVars>
          <dgm:chMax val="1"/>
          <dgm:bulletEnabled val="1"/>
        </dgm:presLayoutVars>
      </dgm:prSet>
      <dgm:spPr/>
    </dgm:pt>
    <dgm:pt modelId="{59EE29DD-43A2-4EB4-AC9B-E4D797F42187}" type="pres">
      <dgm:prSet presAssocID="{2F892BAB-F924-4FE9-8892-904A6D8C8C91}" presName="descendantText" presStyleLbl="alignAcc1" presStyleIdx="0" presStyleCnt="3">
        <dgm:presLayoutVars>
          <dgm:bulletEnabled val="1"/>
        </dgm:presLayoutVars>
      </dgm:prSet>
      <dgm:spPr/>
    </dgm:pt>
    <dgm:pt modelId="{7EEB4EAE-4828-456C-AD8D-55CCE17B86DA}" type="pres">
      <dgm:prSet presAssocID="{4576D762-EA19-4805-8E37-70154C89918B}" presName="sp" presStyleCnt="0"/>
      <dgm:spPr/>
    </dgm:pt>
    <dgm:pt modelId="{C4F809BE-F350-4E6F-83C5-BBB3A22F0D07}" type="pres">
      <dgm:prSet presAssocID="{5406B6B8-E963-4073-B13F-FE12A9472C2B}" presName="composite" presStyleCnt="0"/>
      <dgm:spPr/>
    </dgm:pt>
    <dgm:pt modelId="{501160C7-2108-4001-BEE2-202D3DA622E1}" type="pres">
      <dgm:prSet presAssocID="{5406B6B8-E963-4073-B13F-FE12A9472C2B}" presName="parentText" presStyleLbl="alignNode1" presStyleIdx="1" presStyleCnt="3">
        <dgm:presLayoutVars>
          <dgm:chMax val="1"/>
          <dgm:bulletEnabled val="1"/>
        </dgm:presLayoutVars>
      </dgm:prSet>
      <dgm:spPr/>
    </dgm:pt>
    <dgm:pt modelId="{04AA5DBC-0822-478C-B762-DF42088CCDE1}" type="pres">
      <dgm:prSet presAssocID="{5406B6B8-E963-4073-B13F-FE12A9472C2B}" presName="descendantText" presStyleLbl="alignAcc1" presStyleIdx="1" presStyleCnt="3">
        <dgm:presLayoutVars>
          <dgm:bulletEnabled val="1"/>
        </dgm:presLayoutVars>
      </dgm:prSet>
      <dgm:spPr/>
    </dgm:pt>
    <dgm:pt modelId="{FC374CDD-55A9-4798-A96E-8FBCB12EBE10}" type="pres">
      <dgm:prSet presAssocID="{53FA7C58-089E-4480-8880-449B28D11BB1}" presName="sp" presStyleCnt="0"/>
      <dgm:spPr/>
    </dgm:pt>
    <dgm:pt modelId="{9481E476-76C8-4316-BEAD-082835DA9F28}" type="pres">
      <dgm:prSet presAssocID="{1104694D-7CCE-4673-B16B-8D45BC76994D}" presName="composite" presStyleCnt="0"/>
      <dgm:spPr/>
    </dgm:pt>
    <dgm:pt modelId="{4F4A5A2F-547C-4922-882C-163AF9297079}" type="pres">
      <dgm:prSet presAssocID="{1104694D-7CCE-4673-B16B-8D45BC76994D}" presName="parentText" presStyleLbl="alignNode1" presStyleIdx="2" presStyleCnt="3">
        <dgm:presLayoutVars>
          <dgm:chMax val="1"/>
          <dgm:bulletEnabled val="1"/>
        </dgm:presLayoutVars>
      </dgm:prSet>
      <dgm:spPr/>
    </dgm:pt>
    <dgm:pt modelId="{D5780869-8618-496F-B17A-F33B06E0CA24}" type="pres">
      <dgm:prSet presAssocID="{1104694D-7CCE-4673-B16B-8D45BC76994D}" presName="descendantText" presStyleLbl="alignAcc1" presStyleIdx="2" presStyleCnt="3">
        <dgm:presLayoutVars>
          <dgm:bulletEnabled val="1"/>
        </dgm:presLayoutVars>
      </dgm:prSet>
      <dgm:spPr/>
    </dgm:pt>
  </dgm:ptLst>
  <dgm:cxnLst>
    <dgm:cxn modelId="{5F6C0608-7629-4055-B31E-5019922F6CA1}" srcId="{5406B6B8-E963-4073-B13F-FE12A9472C2B}" destId="{E0EF3665-0035-4B34-AE87-FB854C5D1FB4}" srcOrd="0" destOrd="0" parTransId="{6F3C58F6-9B80-4E9B-9746-E7E3F2A4F17B}" sibTransId="{5C68B8FE-D758-4C68-85D4-8776A3A2A740}"/>
    <dgm:cxn modelId="{132D5718-DF6D-4B93-BEC3-B323F0C29C3C}" type="presOf" srcId="{5406B6B8-E963-4073-B13F-FE12A9472C2B}" destId="{501160C7-2108-4001-BEE2-202D3DA622E1}" srcOrd="0" destOrd="0" presId="urn:microsoft.com/office/officeart/2005/8/layout/chevron2"/>
    <dgm:cxn modelId="{A5FEA261-808E-4334-8C8E-2BC13CDB96CE}" type="presOf" srcId="{1104694D-7CCE-4673-B16B-8D45BC76994D}" destId="{4F4A5A2F-547C-4922-882C-163AF9297079}" srcOrd="0" destOrd="0" presId="urn:microsoft.com/office/officeart/2005/8/layout/chevron2"/>
    <dgm:cxn modelId="{AFFE6D4A-5502-44D3-A2FA-D9E1DC58A487}" srcId="{1104694D-7CCE-4673-B16B-8D45BC76994D}" destId="{ED23B3C4-3BC5-429F-8665-CA00C21BD96F}" srcOrd="0" destOrd="0" parTransId="{2C991242-CC17-4941-99CB-C2C15B40759A}" sibTransId="{B4EFE5C6-F8F4-45CE-B7DA-41C4D7DFE5AF}"/>
    <dgm:cxn modelId="{E0108450-8327-4E32-8A2E-2C5ED15A35E1}" type="presOf" srcId="{ED23B3C4-3BC5-429F-8665-CA00C21BD96F}" destId="{D5780869-8618-496F-B17A-F33B06E0CA24}" srcOrd="0" destOrd="0" presId="urn:microsoft.com/office/officeart/2005/8/layout/chevron2"/>
    <dgm:cxn modelId="{DBFC6E71-D78E-4CFD-8A21-6868082F7BE6}" type="presOf" srcId="{2F892BAB-F924-4FE9-8892-904A6D8C8C91}" destId="{56292191-7ACB-4C53-97DE-E8EC6543D5A4}" srcOrd="0" destOrd="0" presId="urn:microsoft.com/office/officeart/2005/8/layout/chevron2"/>
    <dgm:cxn modelId="{FBB75E85-EE7E-4463-8B22-FA9E8B274DD7}" srcId="{0BEC3DBC-6984-4D0C-B3DF-3FB4C133A618}" destId="{5406B6B8-E963-4073-B13F-FE12A9472C2B}" srcOrd="1" destOrd="0" parTransId="{40248454-E680-405D-9E63-AB33D9BF7E22}" sibTransId="{53FA7C58-089E-4480-8880-449B28D11BB1}"/>
    <dgm:cxn modelId="{DDE8258F-0B9B-4FAC-86FE-A68D7E7695DF}" srcId="{2F892BAB-F924-4FE9-8892-904A6D8C8C91}" destId="{29B2B4CD-7F3E-4ACB-97B7-894EB6F7C1A9}" srcOrd="0" destOrd="0" parTransId="{44EBCED6-6718-484E-A062-0D6A038A344E}" sibTransId="{10AD4000-6EAC-478C-95BC-1A7570B1744C}"/>
    <dgm:cxn modelId="{20CD63A3-ADFF-420C-A378-E4AF84A515F5}" srcId="{0BEC3DBC-6984-4D0C-B3DF-3FB4C133A618}" destId="{1104694D-7CCE-4673-B16B-8D45BC76994D}" srcOrd="2" destOrd="0" parTransId="{75C5E345-6FD9-4EEE-8C55-C569F143E531}" sibTransId="{9EC0A6B9-3889-40E7-AC00-E656DA67F81A}"/>
    <dgm:cxn modelId="{628C96A4-36B5-420A-92E3-2459637F4537}" type="presOf" srcId="{29B2B4CD-7F3E-4ACB-97B7-894EB6F7C1A9}" destId="{59EE29DD-43A2-4EB4-AC9B-E4D797F42187}" srcOrd="0" destOrd="0" presId="urn:microsoft.com/office/officeart/2005/8/layout/chevron2"/>
    <dgm:cxn modelId="{25E0B0A4-CADA-4C05-8A1D-196196AE442F}" type="presOf" srcId="{E0EF3665-0035-4B34-AE87-FB854C5D1FB4}" destId="{04AA5DBC-0822-478C-B762-DF42088CCDE1}" srcOrd="0" destOrd="0" presId="urn:microsoft.com/office/officeart/2005/8/layout/chevron2"/>
    <dgm:cxn modelId="{CAA666B3-8A80-4902-8009-391F9F555DA6}" srcId="{0BEC3DBC-6984-4D0C-B3DF-3FB4C133A618}" destId="{2F892BAB-F924-4FE9-8892-904A6D8C8C91}" srcOrd="0" destOrd="0" parTransId="{AEF6217B-0DBF-4DFC-BF10-021ACD614BD0}" sibTransId="{4576D762-EA19-4805-8E37-70154C89918B}"/>
    <dgm:cxn modelId="{62C72BF0-4317-4FD4-B426-4D7A22D412C6}" type="presOf" srcId="{0BEC3DBC-6984-4D0C-B3DF-3FB4C133A618}" destId="{9B165D58-E4CD-4865-AF29-F85FB6292C18}" srcOrd="0" destOrd="0" presId="urn:microsoft.com/office/officeart/2005/8/layout/chevron2"/>
    <dgm:cxn modelId="{EBAD9A1A-7852-4215-846F-EAE72CBEEAED}" type="presParOf" srcId="{9B165D58-E4CD-4865-AF29-F85FB6292C18}" destId="{7E927201-C9D6-42D2-83DA-57A75B4BB956}" srcOrd="0" destOrd="0" presId="urn:microsoft.com/office/officeart/2005/8/layout/chevron2"/>
    <dgm:cxn modelId="{EEB71A85-C2C1-4562-A744-420A2BD50190}" type="presParOf" srcId="{7E927201-C9D6-42D2-83DA-57A75B4BB956}" destId="{56292191-7ACB-4C53-97DE-E8EC6543D5A4}" srcOrd="0" destOrd="0" presId="urn:microsoft.com/office/officeart/2005/8/layout/chevron2"/>
    <dgm:cxn modelId="{985EF391-4FEE-45BA-BCE5-1C8C3E62041D}" type="presParOf" srcId="{7E927201-C9D6-42D2-83DA-57A75B4BB956}" destId="{59EE29DD-43A2-4EB4-AC9B-E4D797F42187}" srcOrd="1" destOrd="0" presId="urn:microsoft.com/office/officeart/2005/8/layout/chevron2"/>
    <dgm:cxn modelId="{2D3D3F99-3471-43A6-B513-EBFAA2A94C76}" type="presParOf" srcId="{9B165D58-E4CD-4865-AF29-F85FB6292C18}" destId="{7EEB4EAE-4828-456C-AD8D-55CCE17B86DA}" srcOrd="1" destOrd="0" presId="urn:microsoft.com/office/officeart/2005/8/layout/chevron2"/>
    <dgm:cxn modelId="{C6B200E1-1BC5-4B10-AC98-02EB147A05B5}" type="presParOf" srcId="{9B165D58-E4CD-4865-AF29-F85FB6292C18}" destId="{C4F809BE-F350-4E6F-83C5-BBB3A22F0D07}" srcOrd="2" destOrd="0" presId="urn:microsoft.com/office/officeart/2005/8/layout/chevron2"/>
    <dgm:cxn modelId="{D80D9004-7E04-4EE0-A404-EFA377FD3BC0}" type="presParOf" srcId="{C4F809BE-F350-4E6F-83C5-BBB3A22F0D07}" destId="{501160C7-2108-4001-BEE2-202D3DA622E1}" srcOrd="0" destOrd="0" presId="urn:microsoft.com/office/officeart/2005/8/layout/chevron2"/>
    <dgm:cxn modelId="{EB9DA5E6-21B9-46A9-B508-FB5916D61582}" type="presParOf" srcId="{C4F809BE-F350-4E6F-83C5-BBB3A22F0D07}" destId="{04AA5DBC-0822-478C-B762-DF42088CCDE1}" srcOrd="1" destOrd="0" presId="urn:microsoft.com/office/officeart/2005/8/layout/chevron2"/>
    <dgm:cxn modelId="{8980A160-126A-4F0B-A3B0-F703FB1F3DC4}" type="presParOf" srcId="{9B165D58-E4CD-4865-AF29-F85FB6292C18}" destId="{FC374CDD-55A9-4798-A96E-8FBCB12EBE10}" srcOrd="3" destOrd="0" presId="urn:microsoft.com/office/officeart/2005/8/layout/chevron2"/>
    <dgm:cxn modelId="{30F27E68-16E8-4032-BF27-CBC7A51EC8F2}" type="presParOf" srcId="{9B165D58-E4CD-4865-AF29-F85FB6292C18}" destId="{9481E476-76C8-4316-BEAD-082835DA9F28}" srcOrd="4" destOrd="0" presId="urn:microsoft.com/office/officeart/2005/8/layout/chevron2"/>
    <dgm:cxn modelId="{D0E78D4F-86E0-40C1-8234-7015391B6CCD}" type="presParOf" srcId="{9481E476-76C8-4316-BEAD-082835DA9F28}" destId="{4F4A5A2F-547C-4922-882C-163AF9297079}" srcOrd="0" destOrd="0" presId="urn:microsoft.com/office/officeart/2005/8/layout/chevron2"/>
    <dgm:cxn modelId="{57CC3E00-50E4-446C-BF3A-CC6FA2EC7021}" type="presParOf" srcId="{9481E476-76C8-4316-BEAD-082835DA9F28}" destId="{D5780869-8618-496F-B17A-F33B06E0CA2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EBC174-AC26-4DA3-B4F5-E7F3A68EBAD6}" type="doc">
      <dgm:prSet loTypeId="urn:microsoft.com/office/officeart/2005/8/layout/radial5" loCatId="cycle" qsTypeId="urn:microsoft.com/office/officeart/2005/8/quickstyle/3d9" qsCatId="3D" csTypeId="urn:microsoft.com/office/officeart/2005/8/colors/colorful4" csCatId="colorful" phldr="1"/>
      <dgm:spPr/>
      <dgm:t>
        <a:bodyPr/>
        <a:lstStyle/>
        <a:p>
          <a:endParaRPr lang="en-GB"/>
        </a:p>
      </dgm:t>
    </dgm:pt>
    <dgm:pt modelId="{0E43129D-643E-48A3-9FDD-976A7742A947}">
      <dgm:prSet phldrT="[Text]"/>
      <dgm:spPr/>
      <dgm:t>
        <a:bodyPr/>
        <a:lstStyle/>
        <a:p>
          <a:r>
            <a:rPr lang="en-GB" dirty="0"/>
            <a:t>Primary Data</a:t>
          </a:r>
        </a:p>
      </dgm:t>
    </dgm:pt>
    <dgm:pt modelId="{318D37F0-0E43-46C7-8C5D-789F0B431820}" type="parTrans" cxnId="{D9256710-7C7B-427D-8190-32D569FC4B9C}">
      <dgm:prSet/>
      <dgm:spPr/>
      <dgm:t>
        <a:bodyPr/>
        <a:lstStyle/>
        <a:p>
          <a:endParaRPr lang="en-GB"/>
        </a:p>
      </dgm:t>
    </dgm:pt>
    <dgm:pt modelId="{D124C368-4640-4993-9690-81FFC4355AAE}" type="sibTrans" cxnId="{D9256710-7C7B-427D-8190-32D569FC4B9C}">
      <dgm:prSet/>
      <dgm:spPr/>
      <dgm:t>
        <a:bodyPr/>
        <a:lstStyle/>
        <a:p>
          <a:endParaRPr lang="en-GB"/>
        </a:p>
      </dgm:t>
    </dgm:pt>
    <dgm:pt modelId="{37E4BFC8-4E87-4A59-8A59-D860322E44C4}">
      <dgm:prSet phldrT="[Text]" custT="1"/>
      <dgm:spPr/>
      <dgm:t>
        <a:bodyPr/>
        <a:lstStyle/>
        <a:p>
          <a:r>
            <a:rPr lang="en-GB" sz="2000" dirty="0"/>
            <a:t>Surveys </a:t>
          </a:r>
        </a:p>
      </dgm:t>
    </dgm:pt>
    <dgm:pt modelId="{4A62B6ED-44DA-4185-BC99-BE79163FF064}" type="parTrans" cxnId="{79073153-A975-4C62-9379-C4C0F4D6CA21}">
      <dgm:prSet/>
      <dgm:spPr/>
      <dgm:t>
        <a:bodyPr/>
        <a:lstStyle/>
        <a:p>
          <a:endParaRPr lang="en-GB" dirty="0"/>
        </a:p>
      </dgm:t>
    </dgm:pt>
    <dgm:pt modelId="{67A03D45-127C-4D8A-932F-09C700FB5B62}" type="sibTrans" cxnId="{79073153-A975-4C62-9379-C4C0F4D6CA21}">
      <dgm:prSet/>
      <dgm:spPr/>
      <dgm:t>
        <a:bodyPr/>
        <a:lstStyle/>
        <a:p>
          <a:endParaRPr lang="en-GB"/>
        </a:p>
      </dgm:t>
    </dgm:pt>
    <dgm:pt modelId="{60256D3C-5245-416C-91AE-8E8FBBDB442C}">
      <dgm:prSet phldrT="[Text]"/>
      <dgm:spPr/>
      <dgm:t>
        <a:bodyPr/>
        <a:lstStyle/>
        <a:p>
          <a:r>
            <a:rPr lang="en-GB" dirty="0"/>
            <a:t>Interviews</a:t>
          </a:r>
        </a:p>
      </dgm:t>
    </dgm:pt>
    <dgm:pt modelId="{27E5ECC1-50B3-4B0B-A351-5709132715CE}" type="parTrans" cxnId="{FDC5275C-6339-45BF-8455-3AD252AF8CB1}">
      <dgm:prSet/>
      <dgm:spPr/>
      <dgm:t>
        <a:bodyPr/>
        <a:lstStyle/>
        <a:p>
          <a:endParaRPr lang="en-GB" dirty="0"/>
        </a:p>
      </dgm:t>
    </dgm:pt>
    <dgm:pt modelId="{CBD0BB32-037B-41BA-BC29-E9D82DBE06E0}" type="sibTrans" cxnId="{FDC5275C-6339-45BF-8455-3AD252AF8CB1}">
      <dgm:prSet/>
      <dgm:spPr/>
      <dgm:t>
        <a:bodyPr/>
        <a:lstStyle/>
        <a:p>
          <a:endParaRPr lang="en-GB"/>
        </a:p>
      </dgm:t>
    </dgm:pt>
    <dgm:pt modelId="{8B78B7EA-A34A-416B-836B-977D9A1B4586}">
      <dgm:prSet phldrT="[Text]"/>
      <dgm:spPr/>
      <dgm:t>
        <a:bodyPr/>
        <a:lstStyle/>
        <a:p>
          <a:r>
            <a:rPr lang="en-GB" dirty="0"/>
            <a:t>Focus Groups</a:t>
          </a:r>
        </a:p>
      </dgm:t>
    </dgm:pt>
    <dgm:pt modelId="{E8E3CA79-43B0-416F-ADD2-0A263D77D308}" type="parTrans" cxnId="{65F19CB3-DBB1-416A-8C48-A8F6FD8B5E3F}">
      <dgm:prSet/>
      <dgm:spPr/>
      <dgm:t>
        <a:bodyPr/>
        <a:lstStyle/>
        <a:p>
          <a:endParaRPr lang="en-GB" dirty="0"/>
        </a:p>
      </dgm:t>
    </dgm:pt>
    <dgm:pt modelId="{2F948D53-0563-4F5F-AE16-DC459A4F7918}" type="sibTrans" cxnId="{65F19CB3-DBB1-416A-8C48-A8F6FD8B5E3F}">
      <dgm:prSet/>
      <dgm:spPr/>
      <dgm:t>
        <a:bodyPr/>
        <a:lstStyle/>
        <a:p>
          <a:endParaRPr lang="en-GB"/>
        </a:p>
      </dgm:t>
    </dgm:pt>
    <dgm:pt modelId="{1A22C126-B123-4742-B0D4-3F298ABFA9CC}">
      <dgm:prSet phldrT="[Text]" custT="1"/>
      <dgm:spPr/>
      <dgm:t>
        <a:bodyPr/>
        <a:lstStyle/>
        <a:p>
          <a:r>
            <a:rPr lang="en-GB" sz="1400" dirty="0"/>
            <a:t>Observations</a:t>
          </a:r>
        </a:p>
      </dgm:t>
    </dgm:pt>
    <dgm:pt modelId="{5954C31B-D2CC-460E-A662-CAF048E86CF7}" type="parTrans" cxnId="{CE14C8E2-41F2-4817-855D-2573E655E0D3}">
      <dgm:prSet/>
      <dgm:spPr/>
      <dgm:t>
        <a:bodyPr/>
        <a:lstStyle/>
        <a:p>
          <a:endParaRPr lang="en-GB" dirty="0"/>
        </a:p>
      </dgm:t>
    </dgm:pt>
    <dgm:pt modelId="{7EFDD106-D685-45D1-8000-63ED433E820E}" type="sibTrans" cxnId="{CE14C8E2-41F2-4817-855D-2573E655E0D3}">
      <dgm:prSet/>
      <dgm:spPr/>
      <dgm:t>
        <a:bodyPr/>
        <a:lstStyle/>
        <a:p>
          <a:endParaRPr lang="en-GB"/>
        </a:p>
      </dgm:t>
    </dgm:pt>
    <dgm:pt modelId="{30574F2E-E1E7-4C7A-85CC-D6BAE8E57FDA}" type="pres">
      <dgm:prSet presAssocID="{BEEBC174-AC26-4DA3-B4F5-E7F3A68EBAD6}" presName="Name0" presStyleCnt="0">
        <dgm:presLayoutVars>
          <dgm:chMax val="1"/>
          <dgm:dir/>
          <dgm:animLvl val="ctr"/>
          <dgm:resizeHandles val="exact"/>
        </dgm:presLayoutVars>
      </dgm:prSet>
      <dgm:spPr/>
    </dgm:pt>
    <dgm:pt modelId="{0F6AFEA8-4296-4531-AE8F-EC6246F43662}" type="pres">
      <dgm:prSet presAssocID="{0E43129D-643E-48A3-9FDD-976A7742A947}" presName="centerShape" presStyleLbl="node0" presStyleIdx="0" presStyleCnt="1"/>
      <dgm:spPr/>
    </dgm:pt>
    <dgm:pt modelId="{05DA5007-D479-4910-BB73-DDB0FC1040FF}" type="pres">
      <dgm:prSet presAssocID="{4A62B6ED-44DA-4185-BC99-BE79163FF064}" presName="parTrans" presStyleLbl="sibTrans2D1" presStyleIdx="0" presStyleCnt="4" custFlipVert="1" custFlipHor="1"/>
      <dgm:spPr/>
    </dgm:pt>
    <dgm:pt modelId="{486273AB-F343-4EAA-BE1F-D0897349B6CB}" type="pres">
      <dgm:prSet presAssocID="{4A62B6ED-44DA-4185-BC99-BE79163FF064}" presName="connectorText" presStyleLbl="sibTrans2D1" presStyleIdx="0" presStyleCnt="4"/>
      <dgm:spPr/>
    </dgm:pt>
    <dgm:pt modelId="{3CE4EA2E-B6E4-4624-B83D-BE0CB0135914}" type="pres">
      <dgm:prSet presAssocID="{37E4BFC8-4E87-4A59-8A59-D860322E44C4}" presName="node" presStyleLbl="node1" presStyleIdx="0" presStyleCnt="4">
        <dgm:presLayoutVars>
          <dgm:bulletEnabled val="1"/>
        </dgm:presLayoutVars>
      </dgm:prSet>
      <dgm:spPr/>
    </dgm:pt>
    <dgm:pt modelId="{A3E12664-AB8E-4D8F-9315-A39142EB6633}" type="pres">
      <dgm:prSet presAssocID="{27E5ECC1-50B3-4B0B-A351-5709132715CE}" presName="parTrans" presStyleLbl="sibTrans2D1" presStyleIdx="1" presStyleCnt="4" custFlipHor="1"/>
      <dgm:spPr/>
    </dgm:pt>
    <dgm:pt modelId="{6E6EC50E-D533-49E2-892A-5871BEF9293C}" type="pres">
      <dgm:prSet presAssocID="{27E5ECC1-50B3-4B0B-A351-5709132715CE}" presName="connectorText" presStyleLbl="sibTrans2D1" presStyleIdx="1" presStyleCnt="4"/>
      <dgm:spPr/>
    </dgm:pt>
    <dgm:pt modelId="{38A64850-6B2B-4E79-AD70-255BC3252ABE}" type="pres">
      <dgm:prSet presAssocID="{60256D3C-5245-416C-91AE-8E8FBBDB442C}" presName="node" presStyleLbl="node1" presStyleIdx="1" presStyleCnt="4">
        <dgm:presLayoutVars>
          <dgm:bulletEnabled val="1"/>
        </dgm:presLayoutVars>
      </dgm:prSet>
      <dgm:spPr/>
    </dgm:pt>
    <dgm:pt modelId="{CD8A6169-C57C-4DD3-9007-4E8CC7B9DABF}" type="pres">
      <dgm:prSet presAssocID="{E8E3CA79-43B0-416F-ADD2-0A263D77D308}" presName="parTrans" presStyleLbl="sibTrans2D1" presStyleIdx="2" presStyleCnt="4" custFlipVert="1" custFlipHor="0"/>
      <dgm:spPr/>
    </dgm:pt>
    <dgm:pt modelId="{BB749B41-E62F-43EC-96DF-21957D5B5FB6}" type="pres">
      <dgm:prSet presAssocID="{E8E3CA79-43B0-416F-ADD2-0A263D77D308}" presName="connectorText" presStyleLbl="sibTrans2D1" presStyleIdx="2" presStyleCnt="4"/>
      <dgm:spPr/>
    </dgm:pt>
    <dgm:pt modelId="{AA4ECAA7-ECDC-4F33-9B3F-19B2CA6C1595}" type="pres">
      <dgm:prSet presAssocID="{8B78B7EA-A34A-416B-836B-977D9A1B4586}" presName="node" presStyleLbl="node1" presStyleIdx="2" presStyleCnt="4">
        <dgm:presLayoutVars>
          <dgm:bulletEnabled val="1"/>
        </dgm:presLayoutVars>
      </dgm:prSet>
      <dgm:spPr/>
    </dgm:pt>
    <dgm:pt modelId="{5DF8C1DE-0EA5-43FF-92A8-ACA3421A9AD2}" type="pres">
      <dgm:prSet presAssocID="{5954C31B-D2CC-460E-A662-CAF048E86CF7}" presName="parTrans" presStyleLbl="sibTrans2D1" presStyleIdx="3" presStyleCnt="4" custFlipHor="1"/>
      <dgm:spPr/>
    </dgm:pt>
    <dgm:pt modelId="{AFCA8346-2661-4CDB-9B84-E3CFF9AD3076}" type="pres">
      <dgm:prSet presAssocID="{5954C31B-D2CC-460E-A662-CAF048E86CF7}" presName="connectorText" presStyleLbl="sibTrans2D1" presStyleIdx="3" presStyleCnt="4"/>
      <dgm:spPr/>
    </dgm:pt>
    <dgm:pt modelId="{423C848C-16BC-40E0-BFBC-9AD66503E9AB}" type="pres">
      <dgm:prSet presAssocID="{1A22C126-B123-4742-B0D4-3F298ABFA9CC}" presName="node" presStyleLbl="node1" presStyleIdx="3" presStyleCnt="4">
        <dgm:presLayoutVars>
          <dgm:bulletEnabled val="1"/>
        </dgm:presLayoutVars>
      </dgm:prSet>
      <dgm:spPr/>
    </dgm:pt>
  </dgm:ptLst>
  <dgm:cxnLst>
    <dgm:cxn modelId="{A6988505-D865-4959-94F3-F125960C4744}" type="presOf" srcId="{60256D3C-5245-416C-91AE-8E8FBBDB442C}" destId="{38A64850-6B2B-4E79-AD70-255BC3252ABE}" srcOrd="0" destOrd="0" presId="urn:microsoft.com/office/officeart/2005/8/layout/radial5"/>
    <dgm:cxn modelId="{D9256710-7C7B-427D-8190-32D569FC4B9C}" srcId="{BEEBC174-AC26-4DA3-B4F5-E7F3A68EBAD6}" destId="{0E43129D-643E-48A3-9FDD-976A7742A947}" srcOrd="0" destOrd="0" parTransId="{318D37F0-0E43-46C7-8C5D-789F0B431820}" sibTransId="{D124C368-4640-4993-9690-81FFC4355AAE}"/>
    <dgm:cxn modelId="{7951E324-06E4-4341-8869-DEFDEFAFC069}" type="presOf" srcId="{4A62B6ED-44DA-4185-BC99-BE79163FF064}" destId="{486273AB-F343-4EAA-BE1F-D0897349B6CB}" srcOrd="1" destOrd="0" presId="urn:microsoft.com/office/officeart/2005/8/layout/radial5"/>
    <dgm:cxn modelId="{FDC5275C-6339-45BF-8455-3AD252AF8CB1}" srcId="{0E43129D-643E-48A3-9FDD-976A7742A947}" destId="{60256D3C-5245-416C-91AE-8E8FBBDB442C}" srcOrd="1" destOrd="0" parTransId="{27E5ECC1-50B3-4B0B-A351-5709132715CE}" sibTransId="{CBD0BB32-037B-41BA-BC29-E9D82DBE06E0}"/>
    <dgm:cxn modelId="{9C072243-6A63-4BD7-9FAA-336E4F27D38C}" type="presOf" srcId="{27E5ECC1-50B3-4B0B-A351-5709132715CE}" destId="{6E6EC50E-D533-49E2-892A-5871BEF9293C}" srcOrd="1" destOrd="0" presId="urn:microsoft.com/office/officeart/2005/8/layout/radial5"/>
    <dgm:cxn modelId="{DB47024A-3BAA-4C86-B535-A65C3367CE7C}" type="presOf" srcId="{4A62B6ED-44DA-4185-BC99-BE79163FF064}" destId="{05DA5007-D479-4910-BB73-DDB0FC1040FF}" srcOrd="0" destOrd="0" presId="urn:microsoft.com/office/officeart/2005/8/layout/radial5"/>
    <dgm:cxn modelId="{654DFF72-A4F4-4821-B766-9700861A8575}" type="presOf" srcId="{5954C31B-D2CC-460E-A662-CAF048E86CF7}" destId="{AFCA8346-2661-4CDB-9B84-E3CFF9AD3076}" srcOrd="1" destOrd="0" presId="urn:microsoft.com/office/officeart/2005/8/layout/radial5"/>
    <dgm:cxn modelId="{79073153-A975-4C62-9379-C4C0F4D6CA21}" srcId="{0E43129D-643E-48A3-9FDD-976A7742A947}" destId="{37E4BFC8-4E87-4A59-8A59-D860322E44C4}" srcOrd="0" destOrd="0" parTransId="{4A62B6ED-44DA-4185-BC99-BE79163FF064}" sibTransId="{67A03D45-127C-4D8A-932F-09C700FB5B62}"/>
    <dgm:cxn modelId="{4B61DF7E-47D2-44F1-B1B3-5840AD43223E}" type="presOf" srcId="{BEEBC174-AC26-4DA3-B4F5-E7F3A68EBAD6}" destId="{30574F2E-E1E7-4C7A-85CC-D6BAE8E57FDA}" srcOrd="0" destOrd="0" presId="urn:microsoft.com/office/officeart/2005/8/layout/radial5"/>
    <dgm:cxn modelId="{E4E5D988-CC73-46F5-9322-7F33E7D1B5F6}" type="presOf" srcId="{E8E3CA79-43B0-416F-ADD2-0A263D77D308}" destId="{CD8A6169-C57C-4DD3-9007-4E8CC7B9DABF}" srcOrd="0" destOrd="0" presId="urn:microsoft.com/office/officeart/2005/8/layout/radial5"/>
    <dgm:cxn modelId="{117D5D90-8DEA-4242-A926-712DA1078C5D}" type="presOf" srcId="{37E4BFC8-4E87-4A59-8A59-D860322E44C4}" destId="{3CE4EA2E-B6E4-4624-B83D-BE0CB0135914}" srcOrd="0" destOrd="0" presId="urn:microsoft.com/office/officeart/2005/8/layout/radial5"/>
    <dgm:cxn modelId="{10B57E9C-548B-4548-9FE8-93A9134B9FA1}" type="presOf" srcId="{5954C31B-D2CC-460E-A662-CAF048E86CF7}" destId="{5DF8C1DE-0EA5-43FF-92A8-ACA3421A9AD2}" srcOrd="0" destOrd="0" presId="urn:microsoft.com/office/officeart/2005/8/layout/radial5"/>
    <dgm:cxn modelId="{CAA5B79E-1564-415B-8C77-B824A55CD696}" type="presOf" srcId="{8B78B7EA-A34A-416B-836B-977D9A1B4586}" destId="{AA4ECAA7-ECDC-4F33-9B3F-19B2CA6C1595}" srcOrd="0" destOrd="0" presId="urn:microsoft.com/office/officeart/2005/8/layout/radial5"/>
    <dgm:cxn modelId="{65F19CB3-DBB1-416A-8C48-A8F6FD8B5E3F}" srcId="{0E43129D-643E-48A3-9FDD-976A7742A947}" destId="{8B78B7EA-A34A-416B-836B-977D9A1B4586}" srcOrd="2" destOrd="0" parTransId="{E8E3CA79-43B0-416F-ADD2-0A263D77D308}" sibTransId="{2F948D53-0563-4F5F-AE16-DC459A4F7918}"/>
    <dgm:cxn modelId="{3D3016B4-A25E-4590-B1BE-3286DE077550}" type="presOf" srcId="{E8E3CA79-43B0-416F-ADD2-0A263D77D308}" destId="{BB749B41-E62F-43EC-96DF-21957D5B5FB6}" srcOrd="1" destOrd="0" presId="urn:microsoft.com/office/officeart/2005/8/layout/radial5"/>
    <dgm:cxn modelId="{005F31CF-7A8C-4595-97EE-981430D94853}" type="presOf" srcId="{0E43129D-643E-48A3-9FDD-976A7742A947}" destId="{0F6AFEA8-4296-4531-AE8F-EC6246F43662}" srcOrd="0" destOrd="0" presId="urn:microsoft.com/office/officeart/2005/8/layout/radial5"/>
    <dgm:cxn modelId="{08A4D0D3-9BAA-4CB1-9B26-5A649874F144}" type="presOf" srcId="{27E5ECC1-50B3-4B0B-A351-5709132715CE}" destId="{A3E12664-AB8E-4D8F-9315-A39142EB6633}" srcOrd="0" destOrd="0" presId="urn:microsoft.com/office/officeart/2005/8/layout/radial5"/>
    <dgm:cxn modelId="{CE14C8E2-41F2-4817-855D-2573E655E0D3}" srcId="{0E43129D-643E-48A3-9FDD-976A7742A947}" destId="{1A22C126-B123-4742-B0D4-3F298ABFA9CC}" srcOrd="3" destOrd="0" parTransId="{5954C31B-D2CC-460E-A662-CAF048E86CF7}" sibTransId="{7EFDD106-D685-45D1-8000-63ED433E820E}"/>
    <dgm:cxn modelId="{2368D6F1-1924-4741-BE2B-A8881529EFB2}" type="presOf" srcId="{1A22C126-B123-4742-B0D4-3F298ABFA9CC}" destId="{423C848C-16BC-40E0-BFBC-9AD66503E9AB}" srcOrd="0" destOrd="0" presId="urn:microsoft.com/office/officeart/2005/8/layout/radial5"/>
    <dgm:cxn modelId="{C8DBCE8A-F4BB-48A1-B942-B3617A259561}" type="presParOf" srcId="{30574F2E-E1E7-4C7A-85CC-D6BAE8E57FDA}" destId="{0F6AFEA8-4296-4531-AE8F-EC6246F43662}" srcOrd="0" destOrd="0" presId="urn:microsoft.com/office/officeart/2005/8/layout/radial5"/>
    <dgm:cxn modelId="{D0E14A8F-C295-4B92-A027-9D9782A1E0E2}" type="presParOf" srcId="{30574F2E-E1E7-4C7A-85CC-D6BAE8E57FDA}" destId="{05DA5007-D479-4910-BB73-DDB0FC1040FF}" srcOrd="1" destOrd="0" presId="urn:microsoft.com/office/officeart/2005/8/layout/radial5"/>
    <dgm:cxn modelId="{110A0DA4-4DF4-4480-A17B-16A042A417B6}" type="presParOf" srcId="{05DA5007-D479-4910-BB73-DDB0FC1040FF}" destId="{486273AB-F343-4EAA-BE1F-D0897349B6CB}" srcOrd="0" destOrd="0" presId="urn:microsoft.com/office/officeart/2005/8/layout/radial5"/>
    <dgm:cxn modelId="{670C92FC-50D2-476F-89D1-D744433BCE93}" type="presParOf" srcId="{30574F2E-E1E7-4C7A-85CC-D6BAE8E57FDA}" destId="{3CE4EA2E-B6E4-4624-B83D-BE0CB0135914}" srcOrd="2" destOrd="0" presId="urn:microsoft.com/office/officeart/2005/8/layout/radial5"/>
    <dgm:cxn modelId="{33028755-A3DD-41C8-8870-39FE5D9CFFD7}" type="presParOf" srcId="{30574F2E-E1E7-4C7A-85CC-D6BAE8E57FDA}" destId="{A3E12664-AB8E-4D8F-9315-A39142EB6633}" srcOrd="3" destOrd="0" presId="urn:microsoft.com/office/officeart/2005/8/layout/radial5"/>
    <dgm:cxn modelId="{228A993F-F458-480C-B038-833C09BB5288}" type="presParOf" srcId="{A3E12664-AB8E-4D8F-9315-A39142EB6633}" destId="{6E6EC50E-D533-49E2-892A-5871BEF9293C}" srcOrd="0" destOrd="0" presId="urn:microsoft.com/office/officeart/2005/8/layout/radial5"/>
    <dgm:cxn modelId="{DD220A8B-8129-42EA-9E8E-2CC881F64A61}" type="presParOf" srcId="{30574F2E-E1E7-4C7A-85CC-D6BAE8E57FDA}" destId="{38A64850-6B2B-4E79-AD70-255BC3252ABE}" srcOrd="4" destOrd="0" presId="urn:microsoft.com/office/officeart/2005/8/layout/radial5"/>
    <dgm:cxn modelId="{AA7A7A29-7042-4501-BB78-C08A3E8DD808}" type="presParOf" srcId="{30574F2E-E1E7-4C7A-85CC-D6BAE8E57FDA}" destId="{CD8A6169-C57C-4DD3-9007-4E8CC7B9DABF}" srcOrd="5" destOrd="0" presId="urn:microsoft.com/office/officeart/2005/8/layout/radial5"/>
    <dgm:cxn modelId="{F0352749-3D03-4C91-B516-B0F562FAA290}" type="presParOf" srcId="{CD8A6169-C57C-4DD3-9007-4E8CC7B9DABF}" destId="{BB749B41-E62F-43EC-96DF-21957D5B5FB6}" srcOrd="0" destOrd="0" presId="urn:microsoft.com/office/officeart/2005/8/layout/radial5"/>
    <dgm:cxn modelId="{928B532B-9C2A-4A59-A202-2FC6274024DA}" type="presParOf" srcId="{30574F2E-E1E7-4C7A-85CC-D6BAE8E57FDA}" destId="{AA4ECAA7-ECDC-4F33-9B3F-19B2CA6C1595}" srcOrd="6" destOrd="0" presId="urn:microsoft.com/office/officeart/2005/8/layout/radial5"/>
    <dgm:cxn modelId="{2EF81CF2-868E-47E0-8147-D2E9929E6BDA}" type="presParOf" srcId="{30574F2E-E1E7-4C7A-85CC-D6BAE8E57FDA}" destId="{5DF8C1DE-0EA5-43FF-92A8-ACA3421A9AD2}" srcOrd="7" destOrd="0" presId="urn:microsoft.com/office/officeart/2005/8/layout/radial5"/>
    <dgm:cxn modelId="{5451AE70-65E8-44D7-A82E-BA5AE5B1030F}" type="presParOf" srcId="{5DF8C1DE-0EA5-43FF-92A8-ACA3421A9AD2}" destId="{AFCA8346-2661-4CDB-9B84-E3CFF9AD3076}" srcOrd="0" destOrd="0" presId="urn:microsoft.com/office/officeart/2005/8/layout/radial5"/>
    <dgm:cxn modelId="{FB9D8DC8-00B6-4BD3-82A7-B9B8140A3F47}" type="presParOf" srcId="{30574F2E-E1E7-4C7A-85CC-D6BAE8E57FDA}" destId="{423C848C-16BC-40E0-BFBC-9AD66503E9AB}"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21116-7CDC-4499-B791-BCE18225255B}">
      <dsp:nvSpPr>
        <dsp:cNvPr id="0" name=""/>
        <dsp:cNvSpPr/>
      </dsp:nvSpPr>
      <dsp:spPr>
        <a:xfrm>
          <a:off x="540055" y="443318"/>
          <a:ext cx="2618210" cy="960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The Burning Desire</a:t>
          </a:r>
        </a:p>
      </dsp:txBody>
      <dsp:txXfrm>
        <a:off x="586931" y="490194"/>
        <a:ext cx="2524458" cy="866500"/>
      </dsp:txXfrm>
    </dsp:sp>
    <dsp:sp modelId="{565AAE16-8B43-43E3-8D99-340EADEAB42A}">
      <dsp:nvSpPr>
        <dsp:cNvPr id="0" name=""/>
        <dsp:cNvSpPr/>
      </dsp:nvSpPr>
      <dsp:spPr>
        <a:xfrm>
          <a:off x="4140461" y="439064"/>
          <a:ext cx="2618210" cy="960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The Replication</a:t>
          </a:r>
        </a:p>
      </dsp:txBody>
      <dsp:txXfrm>
        <a:off x="4187337" y="485940"/>
        <a:ext cx="2524458" cy="866500"/>
      </dsp:txXfrm>
    </dsp:sp>
    <dsp:sp modelId="{3C13F317-CD8D-43AC-A554-48587DD18379}">
      <dsp:nvSpPr>
        <dsp:cNvPr id="0" name=""/>
        <dsp:cNvSpPr/>
      </dsp:nvSpPr>
      <dsp:spPr>
        <a:xfrm>
          <a:off x="540055" y="2013571"/>
          <a:ext cx="2618210" cy="960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The Practical</a:t>
          </a:r>
        </a:p>
      </dsp:txBody>
      <dsp:txXfrm>
        <a:off x="586931" y="2060447"/>
        <a:ext cx="2524458" cy="866500"/>
      </dsp:txXfrm>
    </dsp:sp>
    <dsp:sp modelId="{AAAC3B8C-056F-4967-8FE5-AD54B8FBAD2A}">
      <dsp:nvSpPr>
        <dsp:cNvPr id="0" name=""/>
        <dsp:cNvSpPr/>
      </dsp:nvSpPr>
      <dsp:spPr>
        <a:xfrm>
          <a:off x="4140461" y="1989449"/>
          <a:ext cx="2618210" cy="960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The Convenient Access</a:t>
          </a:r>
        </a:p>
      </dsp:txBody>
      <dsp:txXfrm>
        <a:off x="4187337" y="2036325"/>
        <a:ext cx="2524458" cy="866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CC925-7744-4F22-ABFE-5F2F87799044}">
      <dsp:nvSpPr>
        <dsp:cNvPr id="0" name=""/>
        <dsp:cNvSpPr/>
      </dsp:nvSpPr>
      <dsp:spPr>
        <a:xfrm>
          <a:off x="3108960" y="0"/>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Important but manageable topic</a:t>
          </a:r>
        </a:p>
        <a:p>
          <a:pPr marL="171450" lvl="1" indent="-171450" algn="l" defTabSz="711200">
            <a:lnSpc>
              <a:spcPct val="90000"/>
            </a:lnSpc>
            <a:spcBef>
              <a:spcPct val="0"/>
            </a:spcBef>
            <a:spcAft>
              <a:spcPct val="15000"/>
            </a:spcAft>
            <a:buChar char="•"/>
          </a:pPr>
          <a:r>
            <a:rPr lang="en-GB" sz="1600" kern="1200" dirty="0"/>
            <a:t>Relevant to context</a:t>
          </a:r>
        </a:p>
        <a:p>
          <a:pPr marL="171450" lvl="1" indent="-171450" algn="l" defTabSz="711200">
            <a:lnSpc>
              <a:spcPct val="90000"/>
            </a:lnSpc>
            <a:spcBef>
              <a:spcPct val="0"/>
            </a:spcBef>
            <a:spcAft>
              <a:spcPct val="15000"/>
            </a:spcAft>
            <a:buChar char="•"/>
          </a:pPr>
          <a:r>
            <a:rPr lang="en-GB" sz="1600" kern="1200" dirty="0"/>
            <a:t>Leads to recommendations for action</a:t>
          </a:r>
        </a:p>
      </dsp:txBody>
      <dsp:txXfrm>
        <a:off x="3108960" y="160734"/>
        <a:ext cx="4181237" cy="964406"/>
      </dsp:txXfrm>
    </dsp:sp>
    <dsp:sp modelId="{5EB9723C-FA10-41C6-9577-A479DE6B9200}">
      <dsp:nvSpPr>
        <dsp:cNvPr id="0" name=""/>
        <dsp:cNvSpPr/>
      </dsp:nvSpPr>
      <dsp:spPr>
        <a:xfrm>
          <a:off x="0" y="0"/>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Focus on a 'live' HR issue</a:t>
          </a:r>
        </a:p>
      </dsp:txBody>
      <dsp:txXfrm>
        <a:off x="62771" y="62771"/>
        <a:ext cx="2983418" cy="1160332"/>
      </dsp:txXfrm>
    </dsp:sp>
    <dsp:sp modelId="{40B2F2D4-1E32-4883-85B9-F6A15D7C3056}">
      <dsp:nvSpPr>
        <dsp:cNvPr id="0" name=""/>
        <dsp:cNvSpPr/>
      </dsp:nvSpPr>
      <dsp:spPr>
        <a:xfrm>
          <a:off x="3108960" y="1414462"/>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Journal articles</a:t>
          </a:r>
        </a:p>
        <a:p>
          <a:pPr marL="171450" lvl="1" indent="-171450" algn="l" defTabSz="711200">
            <a:lnSpc>
              <a:spcPct val="90000"/>
            </a:lnSpc>
            <a:spcBef>
              <a:spcPct val="0"/>
            </a:spcBef>
            <a:spcAft>
              <a:spcPct val="15000"/>
            </a:spcAft>
            <a:buChar char="•"/>
          </a:pPr>
          <a:r>
            <a:rPr lang="en-GB" sz="1600" kern="1200" dirty="0"/>
            <a:t>Research reports</a:t>
          </a:r>
        </a:p>
        <a:p>
          <a:pPr marL="171450" lvl="1" indent="-171450" algn="l" defTabSz="711200">
            <a:lnSpc>
              <a:spcPct val="90000"/>
            </a:lnSpc>
            <a:spcBef>
              <a:spcPct val="0"/>
            </a:spcBef>
            <a:spcAft>
              <a:spcPct val="15000"/>
            </a:spcAft>
            <a:buChar char="•"/>
          </a:pPr>
          <a:r>
            <a:rPr lang="en-GB" sz="1600" kern="1200" dirty="0"/>
            <a:t>Contemporary practice</a:t>
          </a:r>
        </a:p>
      </dsp:txBody>
      <dsp:txXfrm>
        <a:off x="3108960" y="1575196"/>
        <a:ext cx="4181237" cy="964406"/>
      </dsp:txXfrm>
    </dsp:sp>
    <dsp:sp modelId="{BA40ACB2-4F87-40E1-A5C9-776A483667EC}">
      <dsp:nvSpPr>
        <dsp:cNvPr id="0" name=""/>
        <dsp:cNvSpPr/>
      </dsp:nvSpPr>
      <dsp:spPr>
        <a:xfrm>
          <a:off x="0" y="1414462"/>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Assessment of existing knowledge about the issue</a:t>
          </a:r>
        </a:p>
      </dsp:txBody>
      <dsp:txXfrm>
        <a:off x="62771" y="1477233"/>
        <a:ext cx="2983418" cy="1160332"/>
      </dsp:txXfrm>
    </dsp:sp>
    <dsp:sp modelId="{00689A57-48EC-449D-946F-CE1445E3EFB9}">
      <dsp:nvSpPr>
        <dsp:cNvPr id="0" name=""/>
        <dsp:cNvSpPr/>
      </dsp:nvSpPr>
      <dsp:spPr>
        <a:xfrm>
          <a:off x="3108960" y="2828924"/>
          <a:ext cx="4663440" cy="128587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Link between literature review and research study</a:t>
          </a:r>
        </a:p>
        <a:p>
          <a:pPr marL="171450" lvl="1" indent="-171450" algn="l" defTabSz="711200">
            <a:lnSpc>
              <a:spcPct val="90000"/>
            </a:lnSpc>
            <a:spcBef>
              <a:spcPct val="0"/>
            </a:spcBef>
            <a:spcAft>
              <a:spcPct val="15000"/>
            </a:spcAft>
            <a:buChar char="•"/>
          </a:pPr>
          <a:r>
            <a:rPr lang="en-GB" sz="1600" kern="1200" dirty="0"/>
            <a:t>Justification for research methods</a:t>
          </a:r>
        </a:p>
        <a:p>
          <a:pPr marL="171450" lvl="1" indent="-171450" algn="l" defTabSz="711200">
            <a:lnSpc>
              <a:spcPct val="90000"/>
            </a:lnSpc>
            <a:spcBef>
              <a:spcPct val="0"/>
            </a:spcBef>
            <a:spcAft>
              <a:spcPct val="15000"/>
            </a:spcAft>
            <a:buChar char="•"/>
          </a:pPr>
          <a:r>
            <a:rPr lang="en-GB" sz="1600" kern="1200" dirty="0"/>
            <a:t>Insightful analysis</a:t>
          </a:r>
        </a:p>
      </dsp:txBody>
      <dsp:txXfrm>
        <a:off x="3108960" y="2989658"/>
        <a:ext cx="4181237" cy="964406"/>
      </dsp:txXfrm>
    </dsp:sp>
    <dsp:sp modelId="{2815C758-CBBA-4E69-85D2-9EE069678D95}">
      <dsp:nvSpPr>
        <dsp:cNvPr id="0" name=""/>
        <dsp:cNvSpPr/>
      </dsp:nvSpPr>
      <dsp:spPr>
        <a:xfrm>
          <a:off x="0" y="2828924"/>
          <a:ext cx="3108960" cy="12858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Collect and analyse data</a:t>
          </a:r>
        </a:p>
      </dsp:txBody>
      <dsp:txXfrm>
        <a:off x="62771" y="2891695"/>
        <a:ext cx="2983418" cy="11603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92191-7ACB-4C53-97DE-E8EC6543D5A4}">
      <dsp:nvSpPr>
        <dsp:cNvPr id="0" name=""/>
        <dsp:cNvSpPr/>
      </dsp:nvSpPr>
      <dsp:spPr>
        <a:xfrm rot="5400000">
          <a:off x="-215455" y="215846"/>
          <a:ext cx="1436372" cy="100546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Reliable</a:t>
          </a:r>
          <a:r>
            <a:rPr lang="en-GB" sz="1600" kern="1200" dirty="0"/>
            <a:t> </a:t>
          </a:r>
        </a:p>
      </dsp:txBody>
      <dsp:txXfrm rot="-5400000">
        <a:off x="1" y="503120"/>
        <a:ext cx="1005460" cy="430912"/>
      </dsp:txXfrm>
    </dsp:sp>
    <dsp:sp modelId="{59EE29DD-43A2-4EB4-AC9B-E4D797F42187}">
      <dsp:nvSpPr>
        <dsp:cNvPr id="0" name=""/>
        <dsp:cNvSpPr/>
      </dsp:nvSpPr>
      <dsp:spPr>
        <a:xfrm rot="5400000">
          <a:off x="4150709" y="-3144857"/>
          <a:ext cx="933642" cy="722413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Are the results repeatable / data method collection consistent</a:t>
          </a:r>
        </a:p>
      </dsp:txBody>
      <dsp:txXfrm rot="-5400000">
        <a:off x="1005461" y="45968"/>
        <a:ext cx="7178562" cy="842488"/>
      </dsp:txXfrm>
    </dsp:sp>
    <dsp:sp modelId="{501160C7-2108-4001-BEE2-202D3DA622E1}">
      <dsp:nvSpPr>
        <dsp:cNvPr id="0" name=""/>
        <dsp:cNvSpPr/>
      </dsp:nvSpPr>
      <dsp:spPr>
        <a:xfrm rot="5400000">
          <a:off x="-215455" y="1455785"/>
          <a:ext cx="1436372" cy="100546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Replicable</a:t>
          </a:r>
          <a:endParaRPr lang="en-GB" sz="1600" kern="1200" dirty="0"/>
        </a:p>
      </dsp:txBody>
      <dsp:txXfrm rot="-5400000">
        <a:off x="1" y="1743059"/>
        <a:ext cx="1005460" cy="430912"/>
      </dsp:txXfrm>
    </dsp:sp>
    <dsp:sp modelId="{04AA5DBC-0822-478C-B762-DF42088CCDE1}">
      <dsp:nvSpPr>
        <dsp:cNvPr id="0" name=""/>
        <dsp:cNvSpPr/>
      </dsp:nvSpPr>
      <dsp:spPr>
        <a:xfrm rot="5400000">
          <a:off x="4150709" y="-1904918"/>
          <a:ext cx="933642" cy="722413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Can another researcher replicate it the same/new setting</a:t>
          </a:r>
        </a:p>
      </dsp:txBody>
      <dsp:txXfrm rot="-5400000">
        <a:off x="1005461" y="1285907"/>
        <a:ext cx="7178562" cy="842488"/>
      </dsp:txXfrm>
    </dsp:sp>
    <dsp:sp modelId="{4F4A5A2F-547C-4922-882C-163AF9297079}">
      <dsp:nvSpPr>
        <dsp:cNvPr id="0" name=""/>
        <dsp:cNvSpPr/>
      </dsp:nvSpPr>
      <dsp:spPr>
        <a:xfrm rot="5400000">
          <a:off x="-215455" y="2695724"/>
          <a:ext cx="1436372" cy="100546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Valid</a:t>
          </a:r>
          <a:endParaRPr lang="en-GB" sz="1600" kern="1200" dirty="0"/>
        </a:p>
      </dsp:txBody>
      <dsp:txXfrm rot="-5400000">
        <a:off x="1" y="2982998"/>
        <a:ext cx="1005460" cy="430912"/>
      </dsp:txXfrm>
    </dsp:sp>
    <dsp:sp modelId="{D5780869-8618-496F-B17A-F33B06E0CA24}">
      <dsp:nvSpPr>
        <dsp:cNvPr id="0" name=""/>
        <dsp:cNvSpPr/>
      </dsp:nvSpPr>
      <dsp:spPr>
        <a:xfrm rot="5400000">
          <a:off x="4150709" y="-664979"/>
          <a:ext cx="933642" cy="722413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Conclusions drawn must be consistent with the data that has been collected</a:t>
          </a:r>
        </a:p>
      </dsp:txBody>
      <dsp:txXfrm rot="-5400000">
        <a:off x="1005461" y="2525846"/>
        <a:ext cx="7178562" cy="8424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AFEA8-4296-4531-AE8F-EC6246F43662}">
      <dsp:nvSpPr>
        <dsp:cNvPr id="0" name=""/>
        <dsp:cNvSpPr/>
      </dsp:nvSpPr>
      <dsp:spPr>
        <a:xfrm>
          <a:off x="3736337" y="2123399"/>
          <a:ext cx="1513841" cy="1513841"/>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9210" tIns="29210" rIns="29210" bIns="29210" numCol="1" spcCol="1270" anchor="ctr" anchorCtr="0">
          <a:noAutofit/>
          <a:sp3d extrusionH="28000" prstMaterial="matte"/>
        </a:bodyPr>
        <a:lstStyle/>
        <a:p>
          <a:pPr marL="0" lvl="0" indent="0" algn="ctr" defTabSz="1022350">
            <a:lnSpc>
              <a:spcPct val="90000"/>
            </a:lnSpc>
            <a:spcBef>
              <a:spcPct val="0"/>
            </a:spcBef>
            <a:spcAft>
              <a:spcPct val="35000"/>
            </a:spcAft>
            <a:buNone/>
          </a:pPr>
          <a:r>
            <a:rPr lang="en-GB" sz="2300" kern="1200" dirty="0"/>
            <a:t>Primary Data</a:t>
          </a:r>
        </a:p>
      </dsp:txBody>
      <dsp:txXfrm>
        <a:off x="3958034" y="2345096"/>
        <a:ext cx="1070447" cy="1070447"/>
      </dsp:txXfrm>
    </dsp:sp>
    <dsp:sp modelId="{05DA5007-D479-4910-BB73-DDB0FC1040FF}">
      <dsp:nvSpPr>
        <dsp:cNvPr id="0" name=""/>
        <dsp:cNvSpPr/>
      </dsp:nvSpPr>
      <dsp:spPr>
        <a:xfrm rot="16200000" flipH="1" flipV="1">
          <a:off x="4332520" y="1571865"/>
          <a:ext cx="321475" cy="514706"/>
        </a:xfrm>
        <a:prstGeom prst="rightArrow">
          <a:avLst>
            <a:gd name="adj1" fmla="val 60000"/>
            <a:gd name="adj2" fmla="val 50000"/>
          </a:avLst>
        </a:prstGeom>
        <a:solidFill>
          <a:schemeClr val="accent4">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rot="-10800000">
        <a:off x="4380741" y="1626585"/>
        <a:ext cx="225033" cy="308824"/>
      </dsp:txXfrm>
    </dsp:sp>
    <dsp:sp modelId="{3CE4EA2E-B6E4-4624-B83D-BE0CB0135914}">
      <dsp:nvSpPr>
        <dsp:cNvPr id="0" name=""/>
        <dsp:cNvSpPr/>
      </dsp:nvSpPr>
      <dsp:spPr>
        <a:xfrm>
          <a:off x="3736337" y="2999"/>
          <a:ext cx="1513841" cy="1513841"/>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5400" tIns="25400" rIns="25400" bIns="25400" numCol="1" spcCol="1270" anchor="ctr" anchorCtr="0">
          <a:noAutofit/>
          <a:sp3d extrusionH="28000" prstMaterial="matte"/>
        </a:bodyPr>
        <a:lstStyle/>
        <a:p>
          <a:pPr marL="0" lvl="0" indent="0" algn="ctr" defTabSz="889000">
            <a:lnSpc>
              <a:spcPct val="90000"/>
            </a:lnSpc>
            <a:spcBef>
              <a:spcPct val="0"/>
            </a:spcBef>
            <a:spcAft>
              <a:spcPct val="35000"/>
            </a:spcAft>
            <a:buNone/>
          </a:pPr>
          <a:r>
            <a:rPr lang="en-GB" sz="2000" kern="1200" dirty="0"/>
            <a:t>Surveys </a:t>
          </a:r>
        </a:p>
      </dsp:txBody>
      <dsp:txXfrm>
        <a:off x="3958034" y="224696"/>
        <a:ext cx="1070447" cy="1070447"/>
      </dsp:txXfrm>
    </dsp:sp>
    <dsp:sp modelId="{A3E12664-AB8E-4D8F-9315-A39142EB6633}">
      <dsp:nvSpPr>
        <dsp:cNvPr id="0" name=""/>
        <dsp:cNvSpPr/>
      </dsp:nvSpPr>
      <dsp:spPr>
        <a:xfrm flipH="1">
          <a:off x="5383621" y="2622966"/>
          <a:ext cx="321475" cy="514706"/>
        </a:xfrm>
        <a:prstGeom prst="rightArrow">
          <a:avLst>
            <a:gd name="adj1" fmla="val 60000"/>
            <a:gd name="adj2" fmla="val 50000"/>
          </a:avLst>
        </a:prstGeom>
        <a:solidFill>
          <a:schemeClr val="accent4">
            <a:hueOff val="-1488257"/>
            <a:satOff val="8966"/>
            <a:lumOff val="719"/>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a:off x="5480063" y="2725907"/>
        <a:ext cx="225033" cy="308824"/>
      </dsp:txXfrm>
    </dsp:sp>
    <dsp:sp modelId="{38A64850-6B2B-4E79-AD70-255BC3252ABE}">
      <dsp:nvSpPr>
        <dsp:cNvPr id="0" name=""/>
        <dsp:cNvSpPr/>
      </dsp:nvSpPr>
      <dsp:spPr>
        <a:xfrm>
          <a:off x="5856736" y="2123399"/>
          <a:ext cx="1513841" cy="1513841"/>
        </a:xfrm>
        <a:prstGeom prst="ellipse">
          <a:avLst/>
        </a:prstGeom>
        <a:solidFill>
          <a:schemeClr val="accent4">
            <a:hueOff val="-1488257"/>
            <a:satOff val="8966"/>
            <a:lumOff val="719"/>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sp3d extrusionH="28000" prstMaterial="matte"/>
        </a:bodyPr>
        <a:lstStyle/>
        <a:p>
          <a:pPr marL="0" lvl="0" indent="0" algn="ctr" defTabSz="800100">
            <a:lnSpc>
              <a:spcPct val="90000"/>
            </a:lnSpc>
            <a:spcBef>
              <a:spcPct val="0"/>
            </a:spcBef>
            <a:spcAft>
              <a:spcPct val="35000"/>
            </a:spcAft>
            <a:buNone/>
          </a:pPr>
          <a:r>
            <a:rPr lang="en-GB" sz="1800" kern="1200" dirty="0"/>
            <a:t>Interviews</a:t>
          </a:r>
        </a:p>
      </dsp:txBody>
      <dsp:txXfrm>
        <a:off x="6078433" y="2345096"/>
        <a:ext cx="1070447" cy="1070447"/>
      </dsp:txXfrm>
    </dsp:sp>
    <dsp:sp modelId="{CD8A6169-C57C-4DD3-9007-4E8CC7B9DABF}">
      <dsp:nvSpPr>
        <dsp:cNvPr id="0" name=""/>
        <dsp:cNvSpPr/>
      </dsp:nvSpPr>
      <dsp:spPr>
        <a:xfrm rot="16200000" flipV="1">
          <a:off x="4332520" y="3674068"/>
          <a:ext cx="321475" cy="514706"/>
        </a:xfrm>
        <a:prstGeom prst="rightArrow">
          <a:avLst>
            <a:gd name="adj1" fmla="val 60000"/>
            <a:gd name="adj2" fmla="val 50000"/>
          </a:avLst>
        </a:prstGeom>
        <a:solidFill>
          <a:schemeClr val="accent4">
            <a:hueOff val="-2976513"/>
            <a:satOff val="17933"/>
            <a:lumOff val="1437"/>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rot="-10800000">
        <a:off x="4380741" y="3825230"/>
        <a:ext cx="225033" cy="308824"/>
      </dsp:txXfrm>
    </dsp:sp>
    <dsp:sp modelId="{AA4ECAA7-ECDC-4F33-9B3F-19B2CA6C1595}">
      <dsp:nvSpPr>
        <dsp:cNvPr id="0" name=""/>
        <dsp:cNvSpPr/>
      </dsp:nvSpPr>
      <dsp:spPr>
        <a:xfrm>
          <a:off x="3736337" y="4243798"/>
          <a:ext cx="1513841" cy="1513841"/>
        </a:xfrm>
        <a:prstGeom prst="ellipse">
          <a:avLst/>
        </a:prstGeom>
        <a:solidFill>
          <a:schemeClr val="accent4">
            <a:hueOff val="-2976513"/>
            <a:satOff val="17933"/>
            <a:lumOff val="1437"/>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sp3d extrusionH="28000" prstMaterial="matte"/>
        </a:bodyPr>
        <a:lstStyle/>
        <a:p>
          <a:pPr marL="0" lvl="0" indent="0" algn="ctr" defTabSz="800100">
            <a:lnSpc>
              <a:spcPct val="90000"/>
            </a:lnSpc>
            <a:spcBef>
              <a:spcPct val="0"/>
            </a:spcBef>
            <a:spcAft>
              <a:spcPct val="35000"/>
            </a:spcAft>
            <a:buNone/>
          </a:pPr>
          <a:r>
            <a:rPr lang="en-GB" sz="1800" kern="1200" dirty="0"/>
            <a:t>Focus Groups</a:t>
          </a:r>
        </a:p>
      </dsp:txBody>
      <dsp:txXfrm>
        <a:off x="3958034" y="4465495"/>
        <a:ext cx="1070447" cy="1070447"/>
      </dsp:txXfrm>
    </dsp:sp>
    <dsp:sp modelId="{5DF8C1DE-0EA5-43FF-92A8-ACA3421A9AD2}">
      <dsp:nvSpPr>
        <dsp:cNvPr id="0" name=""/>
        <dsp:cNvSpPr/>
      </dsp:nvSpPr>
      <dsp:spPr>
        <a:xfrm rot="10800000" flipH="1">
          <a:off x="3281418" y="2622966"/>
          <a:ext cx="321475" cy="514706"/>
        </a:xfrm>
        <a:prstGeom prst="rightArrow">
          <a:avLst>
            <a:gd name="adj1" fmla="val 60000"/>
            <a:gd name="adj2" fmla="val 50000"/>
          </a:avLst>
        </a:prstGeom>
        <a:solidFill>
          <a:schemeClr val="accent4">
            <a:hueOff val="-4464770"/>
            <a:satOff val="26899"/>
            <a:lumOff val="2156"/>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rot="10800000">
        <a:off x="3281418" y="2725907"/>
        <a:ext cx="225033" cy="308824"/>
      </dsp:txXfrm>
    </dsp:sp>
    <dsp:sp modelId="{423C848C-16BC-40E0-BFBC-9AD66503E9AB}">
      <dsp:nvSpPr>
        <dsp:cNvPr id="0" name=""/>
        <dsp:cNvSpPr/>
      </dsp:nvSpPr>
      <dsp:spPr>
        <a:xfrm>
          <a:off x="1615937" y="2123399"/>
          <a:ext cx="1513841" cy="1513841"/>
        </a:xfrm>
        <a:prstGeom prst="ellipse">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7780" tIns="17780" rIns="17780" bIns="17780" numCol="1" spcCol="1270" anchor="ctr" anchorCtr="0">
          <a:noAutofit/>
          <a:sp3d extrusionH="28000" prstMaterial="matte"/>
        </a:bodyPr>
        <a:lstStyle/>
        <a:p>
          <a:pPr marL="0" lvl="0" indent="0" algn="ctr" defTabSz="622300">
            <a:lnSpc>
              <a:spcPct val="90000"/>
            </a:lnSpc>
            <a:spcBef>
              <a:spcPct val="0"/>
            </a:spcBef>
            <a:spcAft>
              <a:spcPct val="35000"/>
            </a:spcAft>
            <a:buNone/>
          </a:pPr>
          <a:r>
            <a:rPr lang="en-GB" sz="1400" kern="1200" dirty="0"/>
            <a:t>Observations</a:t>
          </a:r>
        </a:p>
      </dsp:txBody>
      <dsp:txXfrm>
        <a:off x="1837634" y="2345096"/>
        <a:ext cx="1070447" cy="107044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dirty="0"/>
              <a:t>insert header</a:t>
            </a: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15/09/2020</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dirty="0"/>
              <a:t>insert header</a:t>
            </a: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15/09/2020</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dirty="0"/>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co.uk/news-views/coronavirus/webinars/using-evidence-HR-decision-making-17-june-202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cipd.co.uk/knowledge/study-guides/business-report-writing"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skills developed as part of this module, aim to help you as learners and HR practitioners, become more confident and comfortable with research and using evidence available to us to support our ideas, moving beyond relying on opinion and intuition, producing stronger businesses cases for our stakeholders. </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a:t>
            </a:fld>
            <a:endParaRPr lang="en-GB" dirty="0"/>
          </a:p>
        </p:txBody>
      </p:sp>
    </p:spTree>
    <p:extLst>
      <p:ext uri="{BB962C8B-B14F-4D97-AF65-F5344CB8AC3E}">
        <p14:creationId xmlns:p14="http://schemas.microsoft.com/office/powerpoint/2010/main" val="3236547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Studying Human Resource Management Chapter 5 by Perkins and Woodhams, also a sample chapter ‘Investigating and Researching HR issues’</a:t>
            </a:r>
          </a:p>
          <a:p>
            <a:endParaRPr lang="en-GB" dirty="0"/>
          </a:p>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dirty="0"/>
          </a:p>
        </p:txBody>
      </p:sp>
    </p:spTree>
    <p:extLst>
      <p:ext uri="{BB962C8B-B14F-4D97-AF65-F5344CB8AC3E}">
        <p14:creationId xmlns:p14="http://schemas.microsoft.com/office/powerpoint/2010/main" val="2685085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new CIPD’s profession map – you do also need to be aware of the 2013 Profession Map for the purpose of your studies. Both are available on the CIPD’s website.) </a:t>
            </a:r>
          </a:p>
          <a:p>
            <a:endParaRPr lang="en-GB" dirty="0"/>
          </a:p>
          <a:p>
            <a:r>
              <a:rPr lang="en-GB" dirty="0"/>
              <a:t>Evidence-Based is one of the 3 main values at the centre of the new Profession Map and considered to be a vital skill to develop. </a:t>
            </a:r>
          </a:p>
          <a:p>
            <a:r>
              <a:rPr lang="en-GB" dirty="0"/>
              <a:t>If you are asked to produce a business case for change or make recommendations on how to improve an organisational practice, your work and opinion will carry much more weight and credibility with the key stakeholders when it is supported with robust evidence from a variety of credible sources. </a:t>
            </a:r>
          </a:p>
        </p:txBody>
      </p:sp>
      <p:sp>
        <p:nvSpPr>
          <p:cNvPr id="4" name="Slide Number Placeholder 3"/>
          <p:cNvSpPr>
            <a:spLocks noGrp="1"/>
          </p:cNvSpPr>
          <p:nvPr>
            <p:ph type="sldNum" sz="quarter" idx="5"/>
          </p:nvPr>
        </p:nvSpPr>
        <p:spPr/>
        <p:txBody>
          <a:bodyPr/>
          <a:lstStyle/>
          <a:p>
            <a:fld id="{2E77DE39-8C43-41EA-A72F-BA87F309D135}" type="slidenum">
              <a:rPr lang="en-GB" smtClean="0"/>
              <a:t>5</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mean? Firstly, it is about identifying a problem and using these principles to guide us through the process of gathering and analysing evidence to be used when creating a solution or suggestions for change. </a:t>
            </a:r>
          </a:p>
          <a:p>
            <a:endParaRPr lang="en-GB" dirty="0"/>
          </a:p>
          <a:p>
            <a:r>
              <a:rPr lang="en-GB" dirty="0"/>
              <a:t>If I was new to town and wanted to go to a good restaurant, how might I research this? Trip adviser? Locals? What’s the likelihood that I would find a good restaurant if I did all these things? Much higher than if I did one/none. Evidence-based decision making increases the likelihood that you will make the right decision for your organisation and have a good outcome. </a:t>
            </a:r>
          </a:p>
          <a:p>
            <a:r>
              <a:rPr lang="en-US" b="1" i="0" dirty="0">
                <a:solidFill>
                  <a:srgbClr val="58595B"/>
                </a:solidFill>
                <a:effectLst/>
                <a:latin typeface="Open Sans"/>
              </a:rPr>
              <a:t>Evidence-based practice is a useful concept for understanding whether practices in HR lead to the desired outcomes, and whether these practices are being used to the best effect.</a:t>
            </a:r>
          </a:p>
          <a:p>
            <a:endParaRPr lang="en-GB" dirty="0"/>
          </a:p>
          <a:p>
            <a:r>
              <a:rPr lang="en-GB" dirty="0"/>
              <a:t>Watch the video Using Evidence in HR decision-making: 10 lessons from the Covid-19 Crisis, part of the Coronavirus webinar series.</a:t>
            </a:r>
          </a:p>
          <a:p>
            <a:r>
              <a:rPr lang="en-GB" dirty="0">
                <a:hlinkClick r:id="rId3"/>
              </a:rPr>
              <a:t>https://www.cipd.co.uk/news-views/coronavirus/webinars/using-evidence-HR-decision-making-17-june-2020</a:t>
            </a:r>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6</a:t>
            </a:fld>
            <a:endParaRPr lang="en-GB" dirty="0"/>
          </a:p>
        </p:txBody>
      </p:sp>
    </p:spTree>
    <p:extLst>
      <p:ext uri="{BB962C8B-B14F-4D97-AF65-F5344CB8AC3E}">
        <p14:creationId xmlns:p14="http://schemas.microsoft.com/office/powerpoint/2010/main" val="190290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8</a:t>
            </a:fld>
            <a:endParaRPr lang="en-GB" dirty="0"/>
          </a:p>
        </p:txBody>
      </p:sp>
    </p:spTree>
    <p:extLst>
      <p:ext uri="{BB962C8B-B14F-4D97-AF65-F5344CB8AC3E}">
        <p14:creationId xmlns:p14="http://schemas.microsoft.com/office/powerpoint/2010/main" val="22181029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Breaking down the research process into key steps – Anderson has created a roadmap, listing the stages of the research process, though not all research will include all stages. This is a useful map to use when planning your own research for activity 2 of your assignment.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10</a:t>
            </a:fld>
            <a:endParaRPr lang="en-GB" dirty="0"/>
          </a:p>
        </p:txBody>
      </p:sp>
    </p:spTree>
    <p:extLst>
      <p:ext uri="{BB962C8B-B14F-4D97-AF65-F5344CB8AC3E}">
        <p14:creationId xmlns:p14="http://schemas.microsoft.com/office/powerpoint/2010/main" val="1320308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dirty="0"/>
          </a:p>
        </p:txBody>
      </p:sp>
    </p:spTree>
    <p:extLst>
      <p:ext uri="{BB962C8B-B14F-4D97-AF65-F5344CB8AC3E}">
        <p14:creationId xmlns:p14="http://schemas.microsoft.com/office/powerpoint/2010/main" val="2981801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first stage in the research project journey is to define the research topic. Horn suggests there are a number of ways to identify a topic:</a:t>
            </a:r>
          </a:p>
          <a:p>
            <a:r>
              <a:rPr lang="en-GB" b="1" dirty="0"/>
              <a:t>The Burning Desire </a:t>
            </a:r>
            <a:r>
              <a:rPr lang="en-GB" dirty="0"/>
              <a:t>strategy is based on an issue or a problem that you have wanted to investigate for a long time. The topic is important to you, although you may at the same time think it not specially important to the academic world or the professional world.</a:t>
            </a:r>
          </a:p>
          <a:p>
            <a:endParaRPr lang="en-GB" dirty="0"/>
          </a:p>
          <a:p>
            <a:r>
              <a:rPr lang="en-GB" b="1" dirty="0"/>
              <a:t>The Replication </a:t>
            </a:r>
            <a:r>
              <a:rPr lang="en-GB" dirty="0"/>
              <a:t>strategy works by finding some published research in an area that interests you or your organisation, and adjusting the scope and context, and then repeating the research.</a:t>
            </a:r>
          </a:p>
          <a:p>
            <a:endParaRPr lang="en-GB" dirty="0"/>
          </a:p>
          <a:p>
            <a:r>
              <a:rPr lang="en-GB" b="1" dirty="0"/>
              <a:t>The Practical</a:t>
            </a:r>
            <a:r>
              <a:rPr lang="en-GB" dirty="0"/>
              <a:t> organisational problems exist everywhere and can provide useful research topics. These topics may be highlighted by your management or been highlighted in a staff survey for attention.</a:t>
            </a:r>
          </a:p>
          <a:p>
            <a:endParaRPr lang="en-GB" dirty="0"/>
          </a:p>
          <a:p>
            <a:r>
              <a:rPr lang="en-GB" dirty="0"/>
              <a:t>The </a:t>
            </a:r>
            <a:r>
              <a:rPr lang="en-GB" b="1" dirty="0"/>
              <a:t>Convenient access </a:t>
            </a:r>
            <a:r>
              <a:rPr lang="en-GB" dirty="0"/>
              <a:t>strategy focuses on research around the access you have acquired</a:t>
            </a:r>
          </a:p>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dirty="0"/>
          </a:p>
        </p:txBody>
      </p:sp>
    </p:spTree>
    <p:extLst>
      <p:ext uri="{BB962C8B-B14F-4D97-AF65-F5344CB8AC3E}">
        <p14:creationId xmlns:p14="http://schemas.microsoft.com/office/powerpoint/2010/main" val="514617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your tasks is to talk to your manager to find out if there are any ‘live’ HR issues or priorities to help you decide on a topic for your research report. Considering each of these stages will help you when completing your research proposal document.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13</a:t>
            </a:fld>
            <a:endParaRPr lang="en-GB" dirty="0"/>
          </a:p>
        </p:txBody>
      </p:sp>
    </p:spTree>
    <p:extLst>
      <p:ext uri="{BB962C8B-B14F-4D97-AF65-F5344CB8AC3E}">
        <p14:creationId xmlns:p14="http://schemas.microsoft.com/office/powerpoint/2010/main" val="2444351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consider the stakeholders when deciding on a research topic to ensure it is relevant and beneficial.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14</a:t>
            </a:fld>
            <a:endParaRPr lang="en-GB" dirty="0"/>
          </a:p>
        </p:txBody>
      </p:sp>
    </p:spTree>
    <p:extLst>
      <p:ext uri="{BB962C8B-B14F-4D97-AF65-F5344CB8AC3E}">
        <p14:creationId xmlns:p14="http://schemas.microsoft.com/office/powerpoint/2010/main" val="2754064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is key to all research projects and there are different types of data:</a:t>
            </a:r>
          </a:p>
          <a:p>
            <a:endParaRPr lang="en-GB" dirty="0"/>
          </a:p>
          <a:p>
            <a:r>
              <a:rPr lang="en-GB" dirty="0"/>
              <a:t>Note that primary data is information you collect through conducting your own research, not data you analyse from pre collected information. For example, as part of your research you may analyse company data such as the results of a staff survey or absence figures, this is secondary data as it already exists. </a:t>
            </a:r>
          </a:p>
          <a:p>
            <a:endParaRPr lang="en-GB" dirty="0"/>
          </a:p>
          <a:p>
            <a:r>
              <a:rPr lang="en-GB" dirty="0"/>
              <a:t>Which one would you look at first when carrying out your research?</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15</a:t>
            </a:fld>
            <a:endParaRPr lang="en-GB" dirty="0"/>
          </a:p>
        </p:txBody>
      </p:sp>
    </p:spTree>
    <p:extLst>
      <p:ext uri="{BB962C8B-B14F-4D97-AF65-F5344CB8AC3E}">
        <p14:creationId xmlns:p14="http://schemas.microsoft.com/office/powerpoint/2010/main" val="214062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types of data – </a:t>
            </a:r>
          </a:p>
          <a:p>
            <a:r>
              <a:rPr lang="en-GB" dirty="0"/>
              <a:t>Qualitative is based around words, opinions etc and can be used to understand why something is happening in an organisation</a:t>
            </a:r>
          </a:p>
          <a:p>
            <a:r>
              <a:rPr lang="en-GB" dirty="0"/>
              <a:t>Quantitative is based around numbers and statistics.</a:t>
            </a:r>
          </a:p>
          <a:p>
            <a:endParaRPr lang="en-GB" dirty="0"/>
          </a:p>
          <a:p>
            <a:r>
              <a:rPr lang="en-GB" dirty="0"/>
              <a:t>Important to be aware of these different types of data as they are collected and analysed in different ways, so the type of data your research aims to collect will influence your research methods. </a:t>
            </a:r>
          </a:p>
          <a:p>
            <a:endParaRPr lang="en-GB" dirty="0"/>
          </a:p>
          <a:p>
            <a:r>
              <a:rPr lang="en-GB" dirty="0"/>
              <a:t>Can you think of examples of HR data for each type? </a:t>
            </a:r>
          </a:p>
          <a:p>
            <a:r>
              <a:rPr lang="en-GB" dirty="0"/>
              <a:t>Quantitative – number of employees, demographic statistics, rate of absence/turnover</a:t>
            </a:r>
          </a:p>
          <a:p>
            <a:r>
              <a:rPr lang="en-GB" dirty="0"/>
              <a:t>Qualitative – staff surveys, exit interviews, appraisals/performance reviews</a:t>
            </a:r>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step in the research project journey, is deciding on the design of the research as there are different frameworks that can be used to collect data. </a:t>
            </a:r>
          </a:p>
          <a:p>
            <a:r>
              <a:rPr lang="en-GB" dirty="0"/>
              <a:t>Each approach has its strengths and weaknesses, with each considered appropriate in different situations, influenced by time and resources as well as the HR topic being researched.</a:t>
            </a:r>
          </a:p>
          <a:p>
            <a:r>
              <a:rPr lang="en-GB" dirty="0"/>
              <a:t>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17</a:t>
            </a:fld>
            <a:endParaRPr lang="en-GB" dirty="0"/>
          </a:p>
        </p:txBody>
      </p:sp>
    </p:spTree>
    <p:extLst>
      <p:ext uri="{BB962C8B-B14F-4D97-AF65-F5344CB8AC3E}">
        <p14:creationId xmlns:p14="http://schemas.microsoft.com/office/powerpoint/2010/main" val="1643724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18</a:t>
            </a:fld>
            <a:endParaRPr lang="en-GB" dirty="0"/>
          </a:p>
        </p:txBody>
      </p:sp>
    </p:spTree>
    <p:extLst>
      <p:ext uri="{BB962C8B-B14F-4D97-AF65-F5344CB8AC3E}">
        <p14:creationId xmlns:p14="http://schemas.microsoft.com/office/powerpoint/2010/main" val="2202305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Which ever research design is chosen, it much meet these 3 basic criteria set out by Bryman and Bell (2015) </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22</a:t>
            </a:fld>
            <a:endParaRPr lang="en-GB" dirty="0"/>
          </a:p>
        </p:txBody>
      </p:sp>
    </p:spTree>
    <p:extLst>
      <p:ext uri="{BB962C8B-B14F-4D97-AF65-F5344CB8AC3E}">
        <p14:creationId xmlns:p14="http://schemas.microsoft.com/office/powerpoint/2010/main" val="2152863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23</a:t>
            </a:fld>
            <a:endParaRPr lang="en-GB" dirty="0"/>
          </a:p>
        </p:txBody>
      </p:sp>
    </p:spTree>
    <p:extLst>
      <p:ext uri="{BB962C8B-B14F-4D97-AF65-F5344CB8AC3E}">
        <p14:creationId xmlns:p14="http://schemas.microsoft.com/office/powerpoint/2010/main" val="250597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decided on a research topic and approach, the next step in the journey is to gather the information that already exists on the area. This is done through a critical review of the literature. Depending on your research approach, desk based secondary research may be the extent of your data gathering, but often it is the first step in the data gathering process, as the literature provides the basis for your primary research, asking yourself: </a:t>
            </a:r>
          </a:p>
          <a:p>
            <a:r>
              <a:rPr lang="en-GB" dirty="0"/>
              <a:t>What have you learned from the literature that will inform your primary research and how will your research add to what already exists?</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24</a:t>
            </a:fld>
            <a:endParaRPr lang="en-GB" dirty="0"/>
          </a:p>
        </p:txBody>
      </p:sp>
    </p:spTree>
    <p:extLst>
      <p:ext uri="{BB962C8B-B14F-4D97-AF65-F5344CB8AC3E}">
        <p14:creationId xmlns:p14="http://schemas.microsoft.com/office/powerpoint/2010/main" val="1550767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Establishes the terms and context</a:t>
            </a:r>
            <a:r>
              <a:rPr lang="en-GB" sz="1200" dirty="0"/>
              <a:t>. </a:t>
            </a:r>
            <a:r>
              <a:rPr lang="en-GB" sz="1200" i="1" dirty="0"/>
              <a:t>How else will you define exactly what you’re looking at and where its limits are?</a:t>
            </a:r>
          </a:p>
          <a:p>
            <a:r>
              <a:rPr lang="en-GB" sz="1200" b="1" dirty="0"/>
              <a:t>Presents a survey of preceding literature on the topic. </a:t>
            </a:r>
            <a:r>
              <a:rPr lang="en-GB" sz="1200" i="1" dirty="0"/>
              <a:t>How else will you know what’s been done already?</a:t>
            </a:r>
          </a:p>
          <a:p>
            <a:r>
              <a:rPr lang="en-GB" sz="1200" b="1" dirty="0"/>
              <a:t>Explores ways that others have solved similar questions/problems. </a:t>
            </a:r>
            <a:r>
              <a:rPr lang="en-GB" sz="1200" i="1" dirty="0"/>
              <a:t>How else will you select an appropriate methodology and approach?</a:t>
            </a:r>
          </a:p>
          <a:p>
            <a:r>
              <a:rPr lang="en-GB" sz="1200" b="1" dirty="0"/>
              <a:t>Outlines the relationship of these texts to each other. </a:t>
            </a:r>
            <a:r>
              <a:rPr lang="en-GB" sz="1200" i="1" dirty="0"/>
              <a:t>How else will you know what the different perspectives and debates are, and where you are coming from?</a:t>
            </a:r>
          </a:p>
          <a:p>
            <a:r>
              <a:rPr lang="en-GB" sz="1200" b="1" dirty="0"/>
              <a:t>Evaluates the quality and relevance of the literature. </a:t>
            </a:r>
            <a:r>
              <a:rPr lang="en-GB" sz="1200" i="1" dirty="0"/>
              <a:t>How else will you be able to build on or reject it?</a:t>
            </a:r>
          </a:p>
          <a:p>
            <a:r>
              <a:rPr lang="en-GB" sz="1200" b="1" dirty="0"/>
              <a:t>Establishes the gaps or inadequacies. </a:t>
            </a:r>
            <a:r>
              <a:rPr lang="en-GB" sz="1200" i="1" dirty="0"/>
              <a:t>How else will you justify your own contribution?</a:t>
            </a:r>
          </a:p>
          <a:p>
            <a:r>
              <a:rPr lang="en-GB" sz="1200" b="1" dirty="0"/>
              <a:t>Demonstrates your scholarly rigour. </a:t>
            </a:r>
            <a:r>
              <a:rPr lang="en-GB" sz="1200" i="1" dirty="0"/>
              <a:t>How else can I have faith in your conclusions?</a:t>
            </a:r>
            <a:endParaRPr lang="en-GB" sz="1200" b="1" dirty="0"/>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25</a:t>
            </a:fld>
            <a:endParaRPr lang="en-GB" dirty="0"/>
          </a:p>
        </p:txBody>
      </p:sp>
    </p:spTree>
    <p:extLst>
      <p:ext uri="{BB962C8B-B14F-4D97-AF65-F5344CB8AC3E}">
        <p14:creationId xmlns:p14="http://schemas.microsoft.com/office/powerpoint/2010/main" val="12168586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40837-779E-4BE0-834A-69DA6342FC45}" type="slidenum">
              <a:rPr lang="en-GB" smtClean="0"/>
              <a:t>26</a:t>
            </a:fld>
            <a:endParaRPr lang="en-GB"/>
          </a:p>
        </p:txBody>
      </p:sp>
    </p:spTree>
    <p:extLst>
      <p:ext uri="{BB962C8B-B14F-4D97-AF65-F5344CB8AC3E}">
        <p14:creationId xmlns:p14="http://schemas.microsoft.com/office/powerpoint/2010/main" val="3059338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27</a:t>
            </a:fld>
            <a:endParaRPr lang="en-GB" dirty="0"/>
          </a:p>
        </p:txBody>
      </p:sp>
    </p:spTree>
    <p:extLst>
      <p:ext uri="{BB962C8B-B14F-4D97-AF65-F5344CB8AC3E}">
        <p14:creationId xmlns:p14="http://schemas.microsoft.com/office/powerpoint/2010/main" val="3661232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variety of high quality, recent, credible sources.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28</a:t>
            </a:fld>
            <a:endParaRPr lang="en-GB" dirty="0"/>
          </a:p>
        </p:txBody>
      </p:sp>
    </p:spTree>
    <p:extLst>
      <p:ext uri="{BB962C8B-B14F-4D97-AF65-F5344CB8AC3E}">
        <p14:creationId xmlns:p14="http://schemas.microsoft.com/office/powerpoint/2010/main" val="3836265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research journey, after the literature review, comes obtaining data of good quality. To do this, you need to consider the best approach to collecting data for your topic.  </a:t>
            </a:r>
          </a:p>
          <a:p>
            <a:r>
              <a:rPr lang="en-GB" dirty="0"/>
              <a:t>Anderson (2013) and Bryman and Bell (2015) say that one or more of these data collection methods are usually used in a research project.</a:t>
            </a:r>
          </a:p>
          <a:p>
            <a:endParaRPr lang="en-GB" dirty="0"/>
          </a:p>
          <a:p>
            <a:r>
              <a:rPr lang="en-GB" dirty="0"/>
              <a:t>There are pros and cons to each approach, which can be used to choose and justify the data collection method for your research, taking into consideration the topic, type of data you wish to collect and limitations like time and access to resources. – following slides will go through some of these, chapter 5 of the core text book also gives detail on each method.   </a:t>
            </a:r>
          </a:p>
          <a:p>
            <a:endParaRPr lang="en-GB" dirty="0"/>
          </a:p>
          <a:p>
            <a:r>
              <a:rPr lang="en-GB" dirty="0"/>
              <a:t>Methods of data analysis depend on the type of data collected – quantitative data can be analysed through use of spreadsheets or statistical software. </a:t>
            </a:r>
          </a:p>
          <a:p>
            <a:r>
              <a:rPr lang="en-GB" dirty="0"/>
              <a:t>Qualitative data can be input into a database and then search for key words to find patterns and trends.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29</a:t>
            </a:fld>
            <a:endParaRPr lang="en-GB" dirty="0"/>
          </a:p>
        </p:txBody>
      </p:sp>
    </p:spTree>
    <p:extLst>
      <p:ext uri="{BB962C8B-B14F-4D97-AF65-F5344CB8AC3E}">
        <p14:creationId xmlns:p14="http://schemas.microsoft.com/office/powerpoint/2010/main" val="40116119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Questionnaires or surveys – a document with specific questions, can be open or closed questions.</a:t>
            </a:r>
          </a:p>
          <a:p>
            <a:endParaRPr lang="en-GB" dirty="0"/>
          </a:p>
          <a:p>
            <a:r>
              <a:rPr lang="en-GB" dirty="0"/>
              <a:t>Interviews – also question based, though can be structured or unstructured. Interviews allow opportunity for further probing on questions or to clarify the meaning/purpose.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30</a:t>
            </a:fld>
            <a:endParaRPr lang="en-GB" dirty="0"/>
          </a:p>
        </p:txBody>
      </p:sp>
    </p:spTree>
    <p:extLst>
      <p:ext uri="{BB962C8B-B14F-4D97-AF65-F5344CB8AC3E}">
        <p14:creationId xmlns:p14="http://schemas.microsoft.com/office/powerpoint/2010/main" val="494924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groups – how groups of individuals make sense of concepts/ideas, enabling the researcher to gather a range of opinions and attitudes </a:t>
            </a:r>
          </a:p>
          <a:p>
            <a:endParaRPr lang="en-GB" dirty="0"/>
          </a:p>
          <a:p>
            <a:r>
              <a:rPr lang="en-GB" dirty="0"/>
              <a:t>Observations – researcher immerses themselves in the research setting to gather data on the reality of the workplace.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31</a:t>
            </a:fld>
            <a:endParaRPr lang="en-GB" dirty="0"/>
          </a:p>
        </p:txBody>
      </p:sp>
    </p:spTree>
    <p:extLst>
      <p:ext uri="{BB962C8B-B14F-4D97-AF65-F5344CB8AC3E}">
        <p14:creationId xmlns:p14="http://schemas.microsoft.com/office/powerpoint/2010/main" val="18590006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Unlikely to be able to collect data from every individual in the organisation, so you need to consider sampling – choosing a proportion of the population that is representative of the wider group. </a:t>
            </a:r>
          </a:p>
          <a:p>
            <a:endParaRPr lang="en-GB" dirty="0"/>
          </a:p>
          <a:p>
            <a:r>
              <a:rPr lang="en-GB" dirty="0"/>
              <a:t>Simple random sampling – as the name suggests, participants are randomly selected</a:t>
            </a:r>
          </a:p>
          <a:p>
            <a:r>
              <a:rPr lang="en-GB" dirty="0"/>
              <a:t>Systematic sampling – you choose a set sampling interval or ratio – </a:t>
            </a:r>
            <a:r>
              <a:rPr lang="en-GB" dirty="0" err="1"/>
              <a:t>eg</a:t>
            </a:r>
            <a:r>
              <a:rPr lang="en-GB" dirty="0"/>
              <a:t> one in every 10 employees</a:t>
            </a:r>
          </a:p>
          <a:p>
            <a:r>
              <a:rPr lang="en-GB" dirty="0"/>
              <a:t>Stratified sampling – the population is divided into sub-populations (</a:t>
            </a:r>
            <a:r>
              <a:rPr lang="en-GB" dirty="0" err="1"/>
              <a:t>eg</a:t>
            </a:r>
            <a:r>
              <a:rPr lang="en-GB" dirty="0"/>
              <a:t> grade, age group) and a random sample drawn from each</a:t>
            </a:r>
          </a:p>
          <a:p>
            <a:r>
              <a:rPr lang="en-GB" dirty="0"/>
              <a:t>Cluster sampling – identify sample clusters (units) from the overall population and then draw a random or systematic sample from within each of the clusters. </a:t>
            </a:r>
          </a:p>
          <a:p>
            <a:endParaRPr lang="en-GB" dirty="0"/>
          </a:p>
          <a:p>
            <a:r>
              <a:rPr lang="en-GB" dirty="0"/>
              <a:t>Sample size – depends on overall population. This needs to be considered as part of your research proposal document. </a:t>
            </a:r>
          </a:p>
          <a:p>
            <a:endParaRPr lang="en-GB" dirty="0"/>
          </a:p>
        </p:txBody>
      </p:sp>
      <p:sp>
        <p:nvSpPr>
          <p:cNvPr id="4" name="Header Placeholder 3"/>
          <p:cNvSpPr>
            <a:spLocks noGrp="1"/>
          </p:cNvSpPr>
          <p:nvPr>
            <p:ph type="hdr" sz="quarter" idx="10"/>
          </p:nvPr>
        </p:nvSpPr>
        <p:spPr/>
        <p:txBody>
          <a:bodyPr/>
          <a:lstStyle/>
          <a:p>
            <a:r>
              <a:rPr lang="en-GB"/>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32</a:t>
            </a:fld>
            <a:endParaRPr lang="en-GB" dirty="0"/>
          </a:p>
        </p:txBody>
      </p:sp>
    </p:spTree>
    <p:extLst>
      <p:ext uri="{BB962C8B-B14F-4D97-AF65-F5344CB8AC3E}">
        <p14:creationId xmlns:p14="http://schemas.microsoft.com/office/powerpoint/2010/main" val="42022812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latin typeface="Calibri" panose="020F0502020204030204" pitchFamily="34" charset="0"/>
              </a:rPr>
              <a:t>Aim: Broad statements of desired outcomes, or the general intentions of the research, which 'paint a picture' of your research project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0" i="0" u="none" strike="noStrike" dirty="0" err="1">
                <a:solidFill>
                  <a:srgbClr val="000000"/>
                </a:solidFill>
                <a:effectLst/>
                <a:latin typeface="Calibri" panose="020F0502020204030204" pitchFamily="34" charset="0"/>
              </a:rPr>
              <a:t>Emphasise</a:t>
            </a:r>
            <a:r>
              <a:rPr lang="en-US" b="0" i="0" u="none" strike="noStrike" dirty="0">
                <a:solidFill>
                  <a:srgbClr val="000000"/>
                </a:solidFill>
                <a:effectLst/>
                <a:latin typeface="Calibri" panose="020F0502020204030204" pitchFamily="34" charset="0"/>
              </a:rPr>
              <a:t> what is to be accomplished (not how it is to be accomplished)</a:t>
            </a:r>
            <a:endParaRPr lang="en-US" b="0" i="0" dirty="0">
              <a:solidFill>
                <a:srgbClr val="000000"/>
              </a:solidFill>
              <a:effectLst/>
              <a:latin typeface="Segoe UI" panose="020B0502040204020203" pitchFamily="34" charset="0"/>
            </a:endParaRPr>
          </a:p>
          <a:p>
            <a:endParaRPr lang="en-GB" dirty="0"/>
          </a:p>
          <a:p>
            <a:r>
              <a:rPr lang="en-GB" dirty="0"/>
              <a:t>Objectives – the steps you are going to take to achieve your aim.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36</a:t>
            </a:fld>
            <a:endParaRPr lang="en-GB" dirty="0"/>
          </a:p>
        </p:txBody>
      </p:sp>
    </p:spTree>
    <p:extLst>
      <p:ext uri="{BB962C8B-B14F-4D97-AF65-F5344CB8AC3E}">
        <p14:creationId xmlns:p14="http://schemas.microsoft.com/office/powerpoint/2010/main" val="41634139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Methodology refers to the research approach and design, as we have seen, there are different ways to collect data, depending on the type of data and nature of the research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Which approach you feel more comfortable with can determine the type of research you do – influencing the topic and data collection methods.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Important to be aware of the strengths and weaknesses of the different types of research design and collection methods to know what approach will be most suitable for your research and to justify your chosen methodology over others. You will also need to consider the limitations of your chosen research methodology.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38</a:t>
            </a:fld>
            <a:endParaRPr lang="en-GB" dirty="0"/>
          </a:p>
        </p:txBody>
      </p:sp>
    </p:spTree>
    <p:extLst>
      <p:ext uri="{BB962C8B-B14F-4D97-AF65-F5344CB8AC3E}">
        <p14:creationId xmlns:p14="http://schemas.microsoft.com/office/powerpoint/2010/main" val="2771609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consider when planning your research design and approach. </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39</a:t>
            </a:fld>
            <a:endParaRPr lang="en-GB" dirty="0"/>
          </a:p>
        </p:txBody>
      </p:sp>
    </p:spTree>
    <p:extLst>
      <p:ext uri="{BB962C8B-B14F-4D97-AF65-F5344CB8AC3E}">
        <p14:creationId xmlns:p14="http://schemas.microsoft.com/office/powerpoint/2010/main" val="21822816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40</a:t>
            </a:fld>
            <a:endParaRPr lang="en-GB" dirty="0"/>
          </a:p>
        </p:txBody>
      </p:sp>
    </p:spTree>
    <p:extLst>
      <p:ext uri="{BB962C8B-B14F-4D97-AF65-F5344CB8AC3E}">
        <p14:creationId xmlns:p14="http://schemas.microsoft.com/office/powerpoint/2010/main" val="12636856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you report your results, using charts/tables/visual aids to set out the data.</a:t>
            </a:r>
          </a:p>
          <a:p>
            <a:r>
              <a:rPr lang="en-GB" dirty="0"/>
              <a:t>Your analysis methods will depend on the type of data you have collected. </a:t>
            </a:r>
          </a:p>
          <a:p>
            <a:endParaRPr lang="en-GB" dirty="0"/>
          </a:p>
          <a:p>
            <a:r>
              <a:rPr lang="en-GB" dirty="0"/>
              <a:t>The findings section of your report includes a discussion of what you have found, key themes or patterns and how this links and compares to the secondary literature.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41</a:t>
            </a:fld>
            <a:endParaRPr lang="en-GB" dirty="0"/>
          </a:p>
        </p:txBody>
      </p:sp>
    </p:spTree>
    <p:extLst>
      <p:ext uri="{BB962C8B-B14F-4D97-AF65-F5344CB8AC3E}">
        <p14:creationId xmlns:p14="http://schemas.microsoft.com/office/powerpoint/2010/main" val="21868235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58595B"/>
                </a:solidFill>
                <a:effectLst/>
                <a:latin typeface="Open Sans"/>
              </a:rPr>
              <a:t>To be academically acceptable, any outcomes stated should not be just the author’s ideas alone, they must be backed up with valid, appropriate evidence.- CIPD</a:t>
            </a:r>
            <a:endParaRPr lang="en-GB" dirty="0"/>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42</a:t>
            </a:fld>
            <a:endParaRPr lang="en-GB" dirty="0"/>
          </a:p>
        </p:txBody>
      </p:sp>
    </p:spTree>
    <p:extLst>
      <p:ext uri="{BB962C8B-B14F-4D97-AF65-F5344CB8AC3E}">
        <p14:creationId xmlns:p14="http://schemas.microsoft.com/office/powerpoint/2010/main" val="24461258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an action plan.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44</a:t>
            </a:fld>
            <a:endParaRPr lang="en-GB" dirty="0"/>
          </a:p>
        </p:txBody>
      </p:sp>
    </p:spTree>
    <p:extLst>
      <p:ext uri="{BB962C8B-B14F-4D97-AF65-F5344CB8AC3E}">
        <p14:creationId xmlns:p14="http://schemas.microsoft.com/office/powerpoint/2010/main" val="31608185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Guidance in the CIPD’s ‘How to write a persuasive business report’:</a:t>
            </a:r>
          </a:p>
          <a:p>
            <a:r>
              <a:rPr lang="en-GB" dirty="0">
                <a:hlinkClick r:id="rId3"/>
              </a:rPr>
              <a:t>Https://www.cipd.co.uk/knowledge/study-guides/business-report-writing</a:t>
            </a:r>
            <a:endParaRPr lang="en-GB" dirty="0"/>
          </a:p>
          <a:p>
            <a:endParaRPr lang="en-GB" dirty="0"/>
          </a:p>
          <a:p>
            <a:r>
              <a:rPr lang="en-GB" dirty="0"/>
              <a:t>Template for Research Report on Moodle, shows structure and some detail on what to include in each section. </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45</a:t>
            </a:fld>
            <a:endParaRPr lang="en-GB" dirty="0"/>
          </a:p>
        </p:txBody>
      </p:sp>
    </p:spTree>
    <p:extLst>
      <p:ext uri="{BB962C8B-B14F-4D97-AF65-F5344CB8AC3E}">
        <p14:creationId xmlns:p14="http://schemas.microsoft.com/office/powerpoint/2010/main" val="27040947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46</a:t>
            </a:fld>
            <a:endParaRPr lang="en-GB" dirty="0"/>
          </a:p>
        </p:txBody>
      </p:sp>
    </p:spTree>
    <p:extLst>
      <p:ext uri="{BB962C8B-B14F-4D97-AF65-F5344CB8AC3E}">
        <p14:creationId xmlns:p14="http://schemas.microsoft.com/office/powerpoint/2010/main" val="26292928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Ethics form on Moodle before completing any primary research, submit by recap session on 3</a:t>
            </a:r>
            <a:r>
              <a:rPr lang="en-GB" baseline="30000" dirty="0"/>
              <a:t>rd</a:t>
            </a:r>
            <a:r>
              <a:rPr lang="en-GB" dirty="0"/>
              <a:t> of March.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47</a:t>
            </a:fld>
            <a:endParaRPr lang="en-GB" dirty="0"/>
          </a:p>
        </p:txBody>
      </p:sp>
    </p:spTree>
    <p:extLst>
      <p:ext uri="{BB962C8B-B14F-4D97-AF65-F5344CB8AC3E}">
        <p14:creationId xmlns:p14="http://schemas.microsoft.com/office/powerpoint/2010/main" val="27587024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49</a:t>
            </a:fld>
            <a:endParaRPr lang="en-GB" dirty="0"/>
          </a:p>
        </p:txBody>
      </p:sp>
    </p:spTree>
    <p:extLst>
      <p:ext uri="{BB962C8B-B14F-4D97-AF65-F5344CB8AC3E}">
        <p14:creationId xmlns:p14="http://schemas.microsoft.com/office/powerpoint/2010/main" val="1337155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15/09/2020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150256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827584" y="1916832"/>
            <a:ext cx="7772400" cy="2123658"/>
          </a:xfrm>
        </p:spPr>
        <p:txBody>
          <a:bodyPr>
            <a:normAutofit/>
          </a:bodyPr>
          <a:lstStyle/>
          <a:p>
            <a:r>
              <a:rPr lang="en-GB" dirty="0">
                <a:solidFill>
                  <a:schemeClr val="accent4"/>
                </a:solidFill>
              </a:rPr>
              <a:t>Using a Research Approach in HR </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a:solidFill>
                  <a:schemeClr val="bg1"/>
                </a:solidFill>
              </a:rPr>
              <a:t>Rachael Jones September 2020</a:t>
            </a:r>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C7C44-A543-49B2-B3E3-591DB4E913EA}"/>
              </a:ext>
            </a:extLst>
          </p:cNvPr>
          <p:cNvSpPr>
            <a:spLocks noGrp="1"/>
          </p:cNvSpPr>
          <p:nvPr>
            <p:ph type="title"/>
          </p:nvPr>
        </p:nvSpPr>
        <p:spPr/>
        <p:txBody>
          <a:bodyPr/>
          <a:lstStyle/>
          <a:p>
            <a:r>
              <a:rPr lang="en-GB" dirty="0"/>
              <a:t>Purpose and aim</a:t>
            </a:r>
          </a:p>
        </p:txBody>
      </p:sp>
      <p:sp>
        <p:nvSpPr>
          <p:cNvPr id="3" name="Content Placeholder 2">
            <a:extLst>
              <a:ext uri="{FF2B5EF4-FFF2-40B4-BE49-F238E27FC236}">
                <a16:creationId xmlns:a16="http://schemas.microsoft.com/office/drawing/2014/main" id="{96046852-C9FB-40A6-B5CF-EC2E67232B66}"/>
              </a:ext>
            </a:extLst>
          </p:cNvPr>
          <p:cNvSpPr>
            <a:spLocks noGrp="1"/>
          </p:cNvSpPr>
          <p:nvPr>
            <p:ph idx="1"/>
          </p:nvPr>
        </p:nvSpPr>
        <p:spPr/>
        <p:txBody>
          <a:bodyPr>
            <a:normAutofit fontScale="77500" lnSpcReduction="20000"/>
          </a:bodyPr>
          <a:lstStyle/>
          <a:p>
            <a:pPr marL="0" indent="0">
              <a:buNone/>
            </a:pPr>
            <a:r>
              <a:rPr lang="en-US" dirty="0"/>
              <a:t>Human Resources (HR) professionals need to be able to present a viable and realistic case for improvement based on sound work-based research and an understanding of what is considered good practice. This core unit develops the skills of research and enquiry in order to enable learners to identify appropriate data sources to support an investigation into an area of HR practice and to </a:t>
            </a:r>
            <a:r>
              <a:rPr lang="en-US" dirty="0" err="1"/>
              <a:t>synthesise</a:t>
            </a:r>
            <a:r>
              <a:rPr lang="en-US" dirty="0"/>
              <a:t> and apply this data, to evaluate the role of HR in business and strategy formulation and implementation, and to prepare and present a business case for improvement</a:t>
            </a:r>
            <a:endParaRPr lang="en-GB" dirty="0"/>
          </a:p>
        </p:txBody>
      </p:sp>
    </p:spTree>
    <p:extLst>
      <p:ext uri="{BB962C8B-B14F-4D97-AF65-F5344CB8AC3E}">
        <p14:creationId xmlns:p14="http://schemas.microsoft.com/office/powerpoint/2010/main" val="305460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BAB3-AD12-4358-9ED5-1B13208F5976}"/>
              </a:ext>
            </a:extLst>
          </p:cNvPr>
          <p:cNvSpPr>
            <a:spLocks noGrp="1"/>
          </p:cNvSpPr>
          <p:nvPr>
            <p:ph type="title"/>
          </p:nvPr>
        </p:nvSpPr>
        <p:spPr/>
        <p:txBody>
          <a:bodyPr/>
          <a:lstStyle/>
          <a:p>
            <a:r>
              <a:rPr lang="en-GB" dirty="0"/>
              <a:t>Learning Outcomes</a:t>
            </a:r>
          </a:p>
        </p:txBody>
      </p:sp>
      <p:sp>
        <p:nvSpPr>
          <p:cNvPr id="7" name="Content Placeholder 6">
            <a:extLst>
              <a:ext uri="{FF2B5EF4-FFF2-40B4-BE49-F238E27FC236}">
                <a16:creationId xmlns:a16="http://schemas.microsoft.com/office/drawing/2014/main" id="{F4309A60-7254-47DF-BD67-3B46E1FB2686}"/>
              </a:ext>
            </a:extLst>
          </p:cNvPr>
          <p:cNvSpPr>
            <a:spLocks noGrp="1"/>
          </p:cNvSpPr>
          <p:nvPr>
            <p:ph idx="1"/>
          </p:nvPr>
        </p:nvSpPr>
        <p:spPr/>
        <p:txBody>
          <a:bodyPr>
            <a:normAutofit/>
          </a:bodyPr>
          <a:lstStyle/>
          <a:p>
            <a:pPr marL="342900" lvl="0" indent="-342900">
              <a:buFont typeface="+mj-lt"/>
              <a:buAutoNum type="arabicPeriod"/>
            </a:pPr>
            <a:r>
              <a:rPr lang="en-GB" sz="2800" dirty="0">
                <a:effectLst/>
                <a:ea typeface="Calibri" panose="020F0502020204030204" pitchFamily="34" charset="0"/>
                <a:cs typeface="Times New Roman" panose="02020603050405020304" pitchFamily="18" charset="0"/>
              </a:rPr>
              <a:t>Understand the meaning of research and the research process</a:t>
            </a:r>
          </a:p>
          <a:p>
            <a:pPr marL="342900" lvl="0" indent="-342900">
              <a:buFont typeface="+mj-lt"/>
              <a:buAutoNum type="arabicPeriod"/>
            </a:pPr>
            <a:r>
              <a:rPr lang="en-GB" sz="2800" dirty="0">
                <a:effectLst/>
                <a:ea typeface="Calibri" panose="020F0502020204030204" pitchFamily="34" charset="0"/>
                <a:cs typeface="Times New Roman" panose="02020603050405020304" pitchFamily="18" charset="0"/>
              </a:rPr>
              <a:t>Be able to conduct a data review and analyse the findings</a:t>
            </a:r>
          </a:p>
          <a:p>
            <a:pPr marL="342900" lvl="0" indent="-342900">
              <a:buFont typeface="+mj-lt"/>
              <a:buAutoNum type="arabicPeriod"/>
            </a:pPr>
            <a:r>
              <a:rPr lang="en-GB" sz="2800" dirty="0">
                <a:effectLst/>
                <a:ea typeface="Calibri" panose="020F0502020204030204" pitchFamily="34" charset="0"/>
                <a:cs typeface="Times New Roman" panose="02020603050405020304" pitchFamily="18" charset="0"/>
              </a:rPr>
              <a:t>Be able to draw meaningful conclusions and make recommendations</a:t>
            </a:r>
          </a:p>
          <a:p>
            <a:pPr marL="342900" lvl="0" indent="-342900">
              <a:buFont typeface="+mj-lt"/>
              <a:buAutoNum type="arabicPeriod"/>
            </a:pPr>
            <a:r>
              <a:rPr lang="en-GB" sz="2800" dirty="0">
                <a:ea typeface="Calibri" panose="020F0502020204030204" pitchFamily="34" charset="0"/>
                <a:cs typeface="Times New Roman" panose="02020603050405020304" pitchFamily="18" charset="0"/>
              </a:rPr>
              <a:t>Be able to prepare clear, business-focussed reports on an HR issue</a:t>
            </a:r>
            <a:endParaRPr lang="en-GB" sz="2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3270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Core Resources</a:t>
            </a:r>
          </a:p>
        </p:txBody>
      </p:sp>
      <p:sp>
        <p:nvSpPr>
          <p:cNvPr id="5" name="Vertical Text Placeholder 4"/>
          <p:cNvSpPr>
            <a:spLocks noGrp="1"/>
          </p:cNvSpPr>
          <p:nvPr>
            <p:ph type="body" orient="vert" idx="1"/>
          </p:nvPr>
        </p:nvSpPr>
        <p:spPr/>
        <p:txBody>
          <a:bodyPr>
            <a:normAutofit lnSpcReduction="10000"/>
          </a:bodyPr>
          <a:lstStyle/>
          <a:p>
            <a:r>
              <a:rPr lang="en-GB" dirty="0"/>
              <a:t>Essential Texts</a:t>
            </a:r>
          </a:p>
          <a:p>
            <a:r>
              <a:rPr lang="en-GB" dirty="0"/>
              <a:t>Module descriptor</a:t>
            </a:r>
          </a:p>
          <a:p>
            <a:r>
              <a:rPr lang="en-GB" dirty="0"/>
              <a:t>Lesson plan</a:t>
            </a:r>
          </a:p>
          <a:p>
            <a:r>
              <a:rPr lang="en-GB" dirty="0"/>
              <a:t>Assessment activity</a:t>
            </a:r>
          </a:p>
          <a:p>
            <a:r>
              <a:rPr lang="en-GB" dirty="0"/>
              <a:t>Assessment marking scheme</a:t>
            </a:r>
          </a:p>
          <a:p>
            <a:r>
              <a:rPr lang="en-GB" dirty="0"/>
              <a:t>Moodle page and resources</a:t>
            </a:r>
          </a:p>
          <a:p>
            <a:r>
              <a:rPr lang="en-GB" dirty="0"/>
              <a:t>Your student group</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169886"/>
            <a:ext cx="2280207" cy="2827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EAB1F79D-BC1A-49DB-8202-9B73F2EB84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4248" y="930324"/>
            <a:ext cx="2016224" cy="2827066"/>
          </a:xfrm>
          <a:prstGeom prst="rect">
            <a:avLst/>
          </a:prstGeom>
        </p:spPr>
      </p:pic>
    </p:spTree>
    <p:extLst>
      <p:ext uri="{BB962C8B-B14F-4D97-AF65-F5344CB8AC3E}">
        <p14:creationId xmlns:p14="http://schemas.microsoft.com/office/powerpoint/2010/main" val="936202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570384" y="1058455"/>
            <a:ext cx="8003232" cy="4741090"/>
          </a:xfrm>
          <a:prstGeom prst="rect">
            <a:avLst/>
          </a:prstGeom>
        </p:spPr>
      </p:pic>
      <p:pic>
        <p:nvPicPr>
          <p:cNvPr id="5" name="Picture 4">
            <a:extLst>
              <a:ext uri="{FF2B5EF4-FFF2-40B4-BE49-F238E27FC236}">
                <a16:creationId xmlns:a16="http://schemas.microsoft.com/office/drawing/2014/main" id="{49D4EDC1-F52C-4BB4-B14F-CE518C518A4C}"/>
              </a:ext>
            </a:extLst>
          </p:cNvPr>
          <p:cNvPicPr>
            <a:picLocks noChangeAspect="1"/>
          </p:cNvPicPr>
          <p:nvPr/>
        </p:nvPicPr>
        <p:blipFill>
          <a:blip r:embed="rId4"/>
          <a:stretch>
            <a:fillRect/>
          </a:stretch>
        </p:blipFill>
        <p:spPr>
          <a:xfrm>
            <a:off x="5364088" y="3429000"/>
            <a:ext cx="3621882" cy="2103799"/>
          </a:xfrm>
          <a:prstGeom prst="rect">
            <a:avLst/>
          </a:prstGeom>
        </p:spPr>
      </p:pic>
      <p:sp>
        <p:nvSpPr>
          <p:cNvPr id="6" name="Title 5">
            <a:extLst>
              <a:ext uri="{FF2B5EF4-FFF2-40B4-BE49-F238E27FC236}">
                <a16:creationId xmlns:a16="http://schemas.microsoft.com/office/drawing/2014/main" id="{D544DC07-0575-46B0-A7D7-2D288CCB5EB4}"/>
              </a:ext>
            </a:extLst>
          </p:cNvPr>
          <p:cNvSpPr>
            <a:spLocks noGrp="1"/>
          </p:cNvSpPr>
          <p:nvPr>
            <p:ph type="title"/>
          </p:nvPr>
        </p:nvSpPr>
        <p:spPr>
          <a:xfrm>
            <a:off x="457200" y="0"/>
            <a:ext cx="8229600" cy="1143000"/>
          </a:xfrm>
        </p:spPr>
        <p:txBody>
          <a:bodyPr/>
          <a:lstStyle/>
          <a:p>
            <a:r>
              <a:rPr lang="en-GB" dirty="0"/>
              <a:t>The CIPD’s New Profession Map</a:t>
            </a:r>
          </a:p>
        </p:txBody>
      </p:sp>
    </p:spTree>
    <p:extLst>
      <p:ext uri="{BB962C8B-B14F-4D97-AF65-F5344CB8AC3E}">
        <p14:creationId xmlns:p14="http://schemas.microsoft.com/office/powerpoint/2010/main" val="981877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56C3-6C63-40B3-90C4-FB7972242051}"/>
              </a:ext>
            </a:extLst>
          </p:cNvPr>
          <p:cNvSpPr>
            <a:spLocks noGrp="1"/>
          </p:cNvSpPr>
          <p:nvPr>
            <p:ph type="title"/>
          </p:nvPr>
        </p:nvSpPr>
        <p:spPr>
          <a:xfrm>
            <a:off x="487039" y="1556792"/>
            <a:ext cx="3960440" cy="3744416"/>
          </a:xfrm>
        </p:spPr>
        <p:txBody>
          <a:bodyPr>
            <a:normAutofit/>
          </a:bodyPr>
          <a:lstStyle/>
          <a:p>
            <a:r>
              <a:rPr lang="en-GB" dirty="0"/>
              <a:t>Using Evidence in HR decision-making</a:t>
            </a:r>
            <a:endParaRPr lang="en-GB" sz="2700" dirty="0"/>
          </a:p>
        </p:txBody>
      </p:sp>
      <p:pic>
        <p:nvPicPr>
          <p:cNvPr id="4" name="Content Placeholder 3">
            <a:extLst>
              <a:ext uri="{FF2B5EF4-FFF2-40B4-BE49-F238E27FC236}">
                <a16:creationId xmlns:a16="http://schemas.microsoft.com/office/drawing/2014/main" id="{73594B58-AA79-45BD-8D14-5CEEC9609045}"/>
              </a:ext>
            </a:extLst>
          </p:cNvPr>
          <p:cNvPicPr>
            <a:picLocks noGrp="1" noChangeAspect="1"/>
          </p:cNvPicPr>
          <p:nvPr>
            <p:ph idx="1"/>
          </p:nvPr>
        </p:nvPicPr>
        <p:blipFill>
          <a:blip r:embed="rId3"/>
          <a:stretch>
            <a:fillRect/>
          </a:stretch>
        </p:blipFill>
        <p:spPr>
          <a:xfrm>
            <a:off x="4982082" y="0"/>
            <a:ext cx="3674880" cy="6858000"/>
          </a:xfrm>
          <a:prstGeom prst="rect">
            <a:avLst/>
          </a:prstGeom>
        </p:spPr>
      </p:pic>
    </p:spTree>
    <p:extLst>
      <p:ext uri="{BB962C8B-B14F-4D97-AF65-F5344CB8AC3E}">
        <p14:creationId xmlns:p14="http://schemas.microsoft.com/office/powerpoint/2010/main" val="247592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683568" y="3993083"/>
            <a:ext cx="7772400" cy="1362075"/>
          </a:xfrm>
        </p:spPr>
        <p:txBody>
          <a:bodyPr anchor="t">
            <a:normAutofit/>
          </a:bodyPr>
          <a:lstStyle/>
          <a:p>
            <a:pPr>
              <a:lnSpc>
                <a:spcPct val="90000"/>
              </a:lnSpc>
            </a:pPr>
            <a:r>
              <a:rPr lang="en-GB" sz="2800" dirty="0"/>
              <a:t>LO1: Understand the meaning of research and the research process.</a:t>
            </a:r>
          </a:p>
        </p:txBody>
      </p:sp>
    </p:spTree>
    <p:extLst>
      <p:ext uri="{BB962C8B-B14F-4D97-AF65-F5344CB8AC3E}">
        <p14:creationId xmlns:p14="http://schemas.microsoft.com/office/powerpoint/2010/main" val="272044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B90E9A-8C2C-44D0-8BE7-D5CCD8BF5EB7}"/>
              </a:ext>
            </a:extLst>
          </p:cNvPr>
          <p:cNvSpPr>
            <a:spLocks noGrp="1"/>
          </p:cNvSpPr>
          <p:nvPr>
            <p:ph type="title"/>
          </p:nvPr>
        </p:nvSpPr>
        <p:spPr/>
        <p:txBody>
          <a:bodyPr/>
          <a:lstStyle/>
          <a:p>
            <a:r>
              <a:rPr lang="en-GB" dirty="0"/>
              <a:t>What is Research</a:t>
            </a:r>
          </a:p>
        </p:txBody>
      </p:sp>
      <p:sp>
        <p:nvSpPr>
          <p:cNvPr id="5" name="Vertical Text Placeholder 4"/>
          <p:cNvSpPr>
            <a:spLocks noGrp="1"/>
          </p:cNvSpPr>
          <p:nvPr>
            <p:ph idx="1"/>
          </p:nvPr>
        </p:nvSpPr>
        <p:spPr/>
        <p:txBody>
          <a:bodyPr>
            <a:normAutofit fontScale="62500" lnSpcReduction="20000"/>
          </a:bodyPr>
          <a:lstStyle/>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r>
              <a:rPr lang="en-US" dirty="0">
                <a:latin typeface="Helvetica" charset="0"/>
                <a:ea typeface="Helvetica" charset="0"/>
                <a:cs typeface="Helvetica" charset="0"/>
                <a:sym typeface="Helvetica" charset="0"/>
              </a:rPr>
              <a:t>Research can be used to:</a:t>
            </a:r>
          </a:p>
          <a:p>
            <a:pPr marL="189749" indent="-189749" defTabSz="914145">
              <a:lnSpc>
                <a:spcPct val="80000"/>
              </a:lnSpc>
              <a:spcBef>
                <a:spcPts val="352"/>
              </a:spcBef>
              <a:buNone/>
              <a:defRPr/>
            </a:pPr>
            <a:endParaRPr lang="en-US" dirty="0">
              <a:latin typeface="Helvetica" charset="0"/>
              <a:ea typeface="Helvetica" charset="0"/>
              <a:cs typeface="Helvetica" charset="0"/>
              <a:sym typeface="Helvetica" charset="0"/>
            </a:endParaRP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Investigate an issue</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Provide solutions to a problem</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Support decision making</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Generate and enhance intellectual capital</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Benchmark good practice/performance to ensure continuous improvement</a:t>
            </a:r>
          </a:p>
        </p:txBody>
      </p:sp>
      <p:pic>
        <p:nvPicPr>
          <p:cNvPr id="7" name="Picture 6"/>
          <p:cNvPicPr>
            <a:picLocks noChangeAspect="1"/>
          </p:cNvPicPr>
          <p:nvPr/>
        </p:nvPicPr>
        <p:blipFill>
          <a:blip r:embed="rId3"/>
          <a:stretch>
            <a:fillRect/>
          </a:stretch>
        </p:blipFill>
        <p:spPr>
          <a:xfrm>
            <a:off x="7020272" y="2353043"/>
            <a:ext cx="1944793" cy="2347163"/>
          </a:xfrm>
          <a:prstGeom prst="rect">
            <a:avLst/>
          </a:prstGeom>
        </p:spPr>
      </p:pic>
      <p:sp>
        <p:nvSpPr>
          <p:cNvPr id="8" name="Rectangle 7"/>
          <p:cNvSpPr/>
          <p:nvPr/>
        </p:nvSpPr>
        <p:spPr>
          <a:xfrm>
            <a:off x="442486" y="1421615"/>
            <a:ext cx="7894582" cy="1200329"/>
          </a:xfrm>
          <a:prstGeom prst="rect">
            <a:avLst/>
          </a:prstGeom>
          <a:noFill/>
        </p:spPr>
        <p:txBody>
          <a:bodyPr wrap="square">
            <a:spAutoFit/>
          </a:bodyPr>
          <a:lstStyle/>
          <a:p>
            <a:pPr marL="189749" indent="-189749" defTabSz="914145">
              <a:defRPr/>
            </a:pPr>
            <a:r>
              <a:rPr lang="en-US" sz="2000" dirty="0">
                <a:ea typeface="Helvetica" charset="0"/>
                <a:cs typeface="Helvetica" charset="0"/>
                <a:sym typeface="Helvetica" charset="0"/>
              </a:rPr>
              <a:t>   </a:t>
            </a:r>
            <a:r>
              <a:rPr lang="en-US" sz="2400" b="1" i="1" dirty="0">
                <a:ea typeface="Helvetica" charset="0"/>
                <a:cs typeface="Helvetica" charset="0"/>
                <a:sym typeface="Helvetica" charset="0"/>
              </a:rPr>
              <a:t>Systematic</a:t>
            </a:r>
            <a:r>
              <a:rPr lang="en-US" sz="2400" dirty="0">
                <a:ea typeface="Helvetica" charset="0"/>
                <a:cs typeface="Helvetica" charset="0"/>
                <a:sym typeface="Helvetica" charset="0"/>
              </a:rPr>
              <a:t> </a:t>
            </a:r>
            <a:r>
              <a:rPr lang="en-US" sz="2400" i="1" dirty="0">
                <a:latin typeface="+mj-lt"/>
                <a:ea typeface="Helvetica" charset="0"/>
                <a:cs typeface="Helvetica" charset="0"/>
                <a:sym typeface="Helvetica" charset="0"/>
              </a:rPr>
              <a:t>(i</a:t>
            </a:r>
            <a:r>
              <a:rPr lang="en-GB" sz="2400" i="1" dirty="0">
                <a:latin typeface="+mj-lt"/>
              </a:rPr>
              <a:t>nvolving a system, method, or plan) </a:t>
            </a:r>
            <a:r>
              <a:rPr lang="en-US" sz="2400" dirty="0">
                <a:ea typeface="Helvetica" charset="0"/>
                <a:cs typeface="Helvetica" charset="0"/>
                <a:sym typeface="Helvetica" charset="0"/>
              </a:rPr>
              <a:t>process of enquiry and investigation in order to enhance knowledge of a particular issue or problem</a:t>
            </a:r>
            <a:r>
              <a:rPr lang="en-US" dirty="0">
                <a:ea typeface="Helvetica" charset="0"/>
                <a:cs typeface="Helvetica" charset="0"/>
                <a:sym typeface="Helvetica" charset="0"/>
              </a:rPr>
              <a:t>.    </a:t>
            </a:r>
          </a:p>
        </p:txBody>
      </p:sp>
    </p:spTree>
    <p:extLst>
      <p:ext uri="{BB962C8B-B14F-4D97-AF65-F5344CB8AC3E}">
        <p14:creationId xmlns:p14="http://schemas.microsoft.com/office/powerpoint/2010/main" val="2750747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191-5BBB-4FA4-9DE9-5427BDEBC34F}"/>
              </a:ext>
            </a:extLst>
          </p:cNvPr>
          <p:cNvSpPr>
            <a:spLocks noGrp="1"/>
          </p:cNvSpPr>
          <p:nvPr>
            <p:ph type="title"/>
          </p:nvPr>
        </p:nvSpPr>
        <p:spPr>
          <a:xfrm>
            <a:off x="457200" y="274638"/>
            <a:ext cx="8229600" cy="813816"/>
          </a:xfrm>
        </p:spPr>
        <p:txBody>
          <a:bodyPr>
            <a:normAutofit/>
          </a:bodyPr>
          <a:lstStyle/>
          <a:p>
            <a:r>
              <a:rPr lang="en-GB" sz="3600" dirty="0"/>
              <a:t>Components of the Research Process</a:t>
            </a:r>
          </a:p>
        </p:txBody>
      </p:sp>
      <p:sp>
        <p:nvSpPr>
          <p:cNvPr id="4" name="TextBox 3">
            <a:extLst>
              <a:ext uri="{FF2B5EF4-FFF2-40B4-BE49-F238E27FC236}">
                <a16:creationId xmlns:a16="http://schemas.microsoft.com/office/drawing/2014/main" id="{7EF2F667-1700-496C-8DF2-AD5DFD24055E}"/>
              </a:ext>
            </a:extLst>
          </p:cNvPr>
          <p:cNvSpPr txBox="1"/>
          <p:nvPr/>
        </p:nvSpPr>
        <p:spPr>
          <a:xfrm>
            <a:off x="3347864" y="1196752"/>
            <a:ext cx="2160240" cy="1200329"/>
          </a:xfrm>
          <a:prstGeom prst="rect">
            <a:avLst/>
          </a:prstGeom>
          <a:noFill/>
        </p:spPr>
        <p:txBody>
          <a:bodyPr wrap="square" rtlCol="0">
            <a:spAutoFit/>
          </a:bodyPr>
          <a:lstStyle/>
          <a:p>
            <a:r>
              <a:rPr lang="en-GB" dirty="0"/>
              <a:t>Identify HR Issue/opportunity and define research topic</a:t>
            </a:r>
          </a:p>
        </p:txBody>
      </p:sp>
      <p:sp>
        <p:nvSpPr>
          <p:cNvPr id="5" name="TextBox 4">
            <a:extLst>
              <a:ext uri="{FF2B5EF4-FFF2-40B4-BE49-F238E27FC236}">
                <a16:creationId xmlns:a16="http://schemas.microsoft.com/office/drawing/2014/main" id="{E47C88AB-08B9-40C1-86FB-C9F3138AD278}"/>
              </a:ext>
            </a:extLst>
          </p:cNvPr>
          <p:cNvSpPr txBox="1"/>
          <p:nvPr/>
        </p:nvSpPr>
        <p:spPr>
          <a:xfrm>
            <a:off x="6012160" y="2782669"/>
            <a:ext cx="1800200" cy="646331"/>
          </a:xfrm>
          <a:prstGeom prst="rect">
            <a:avLst/>
          </a:prstGeom>
          <a:noFill/>
        </p:spPr>
        <p:txBody>
          <a:bodyPr wrap="square" rtlCol="0">
            <a:spAutoFit/>
          </a:bodyPr>
          <a:lstStyle/>
          <a:p>
            <a:r>
              <a:rPr lang="en-GB" dirty="0"/>
              <a:t>Evaluate what is already known</a:t>
            </a:r>
          </a:p>
        </p:txBody>
      </p:sp>
      <p:sp>
        <p:nvSpPr>
          <p:cNvPr id="6" name="TextBox 5">
            <a:extLst>
              <a:ext uri="{FF2B5EF4-FFF2-40B4-BE49-F238E27FC236}">
                <a16:creationId xmlns:a16="http://schemas.microsoft.com/office/drawing/2014/main" id="{CD771BA2-D2D1-4480-9357-10AF5FB4299A}"/>
              </a:ext>
            </a:extLst>
          </p:cNvPr>
          <p:cNvSpPr txBox="1"/>
          <p:nvPr/>
        </p:nvSpPr>
        <p:spPr>
          <a:xfrm>
            <a:off x="3339728" y="4293096"/>
            <a:ext cx="2160240" cy="646331"/>
          </a:xfrm>
          <a:prstGeom prst="rect">
            <a:avLst/>
          </a:prstGeom>
          <a:noFill/>
        </p:spPr>
        <p:txBody>
          <a:bodyPr wrap="square" rtlCol="0">
            <a:spAutoFit/>
          </a:bodyPr>
          <a:lstStyle/>
          <a:p>
            <a:r>
              <a:rPr lang="en-GB" dirty="0"/>
              <a:t>Obtain information of good quality</a:t>
            </a:r>
          </a:p>
        </p:txBody>
      </p:sp>
      <p:sp>
        <p:nvSpPr>
          <p:cNvPr id="7" name="TextBox 6">
            <a:extLst>
              <a:ext uri="{FF2B5EF4-FFF2-40B4-BE49-F238E27FC236}">
                <a16:creationId xmlns:a16="http://schemas.microsoft.com/office/drawing/2014/main" id="{0CC6342A-2467-4A2A-805A-71600412E912}"/>
              </a:ext>
            </a:extLst>
          </p:cNvPr>
          <p:cNvSpPr txBox="1"/>
          <p:nvPr/>
        </p:nvSpPr>
        <p:spPr>
          <a:xfrm>
            <a:off x="1331640" y="2663200"/>
            <a:ext cx="1800200" cy="1200329"/>
          </a:xfrm>
          <a:prstGeom prst="rect">
            <a:avLst/>
          </a:prstGeom>
          <a:noFill/>
        </p:spPr>
        <p:txBody>
          <a:bodyPr wrap="square" rtlCol="0">
            <a:spAutoFit/>
          </a:bodyPr>
          <a:lstStyle/>
          <a:p>
            <a:r>
              <a:rPr lang="en-GB" dirty="0"/>
              <a:t>Interpret the information and formulate conclusions</a:t>
            </a:r>
          </a:p>
        </p:txBody>
      </p:sp>
      <p:sp>
        <p:nvSpPr>
          <p:cNvPr id="8" name="TextBox 7">
            <a:extLst>
              <a:ext uri="{FF2B5EF4-FFF2-40B4-BE49-F238E27FC236}">
                <a16:creationId xmlns:a16="http://schemas.microsoft.com/office/drawing/2014/main" id="{D2818E20-742D-4E73-A8A5-4A5387DC0857}"/>
              </a:ext>
            </a:extLst>
          </p:cNvPr>
          <p:cNvSpPr txBox="1"/>
          <p:nvPr/>
        </p:nvSpPr>
        <p:spPr>
          <a:xfrm>
            <a:off x="6444208" y="5229200"/>
            <a:ext cx="2376264" cy="369332"/>
          </a:xfrm>
          <a:prstGeom prst="rect">
            <a:avLst/>
          </a:prstGeom>
          <a:noFill/>
        </p:spPr>
        <p:txBody>
          <a:bodyPr wrap="square" rtlCol="0">
            <a:spAutoFit/>
          </a:bodyPr>
          <a:lstStyle/>
          <a:p>
            <a:r>
              <a:rPr lang="en-GB" dirty="0"/>
              <a:t>Anderson (2013)</a:t>
            </a:r>
          </a:p>
        </p:txBody>
      </p:sp>
      <p:sp>
        <p:nvSpPr>
          <p:cNvPr id="9" name="Arrow: Bent 8">
            <a:extLst>
              <a:ext uri="{FF2B5EF4-FFF2-40B4-BE49-F238E27FC236}">
                <a16:creationId xmlns:a16="http://schemas.microsoft.com/office/drawing/2014/main" id="{EA159EE6-730D-4F55-B918-BB0005D8A6D0}"/>
              </a:ext>
            </a:extLst>
          </p:cNvPr>
          <p:cNvSpPr/>
          <p:nvPr/>
        </p:nvSpPr>
        <p:spPr>
          <a:xfrm>
            <a:off x="2195736" y="1700807"/>
            <a:ext cx="936104" cy="6962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Arrow: Bent 9">
            <a:extLst>
              <a:ext uri="{FF2B5EF4-FFF2-40B4-BE49-F238E27FC236}">
                <a16:creationId xmlns:a16="http://schemas.microsoft.com/office/drawing/2014/main" id="{7EE44235-0A39-4DDB-8AE6-FD5AC238091D}"/>
              </a:ext>
            </a:extLst>
          </p:cNvPr>
          <p:cNvSpPr/>
          <p:nvPr/>
        </p:nvSpPr>
        <p:spPr>
          <a:xfrm rot="5400000">
            <a:off x="5868144" y="1772816"/>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Bent 10">
            <a:extLst>
              <a:ext uri="{FF2B5EF4-FFF2-40B4-BE49-F238E27FC236}">
                <a16:creationId xmlns:a16="http://schemas.microsoft.com/office/drawing/2014/main" id="{5B4E5482-EE5F-4998-8553-63830DDF5485}"/>
              </a:ext>
            </a:extLst>
          </p:cNvPr>
          <p:cNvSpPr/>
          <p:nvPr/>
        </p:nvSpPr>
        <p:spPr>
          <a:xfrm rot="10800000">
            <a:off x="5895576" y="3907315"/>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Bent 11">
            <a:extLst>
              <a:ext uri="{FF2B5EF4-FFF2-40B4-BE49-F238E27FC236}">
                <a16:creationId xmlns:a16="http://schemas.microsoft.com/office/drawing/2014/main" id="{45601D80-6C52-480D-B2A1-EB85E3B459AC}"/>
              </a:ext>
            </a:extLst>
          </p:cNvPr>
          <p:cNvSpPr/>
          <p:nvPr/>
        </p:nvSpPr>
        <p:spPr>
          <a:xfrm rot="16200000">
            <a:off x="2223168" y="4098179"/>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85104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961" y="116632"/>
            <a:ext cx="8229600" cy="929329"/>
          </a:xfrm>
        </p:spPr>
        <p:txBody>
          <a:bodyPr>
            <a:normAutofit/>
          </a:bodyPr>
          <a:lstStyle/>
          <a:p>
            <a:r>
              <a:rPr lang="en-GB" sz="2800" dirty="0"/>
              <a:t>The Research Process</a:t>
            </a:r>
          </a:p>
        </p:txBody>
      </p:sp>
      <p:sp>
        <p:nvSpPr>
          <p:cNvPr id="4" name="Vertical Text Placeholder 3"/>
          <p:cNvSpPr>
            <a:spLocks noGrp="1"/>
          </p:cNvSpPr>
          <p:nvPr>
            <p:ph type="body" orient="vert" idx="13"/>
          </p:nvPr>
        </p:nvSpPr>
        <p:spPr>
          <a:xfrm>
            <a:off x="449961" y="908720"/>
            <a:ext cx="8317230" cy="455040"/>
          </a:xfrm>
        </p:spPr>
        <p:txBody>
          <a:bodyPr/>
          <a:lstStyle/>
          <a:p>
            <a:pPr marL="0" indent="0">
              <a:buNone/>
            </a:pPr>
            <a:r>
              <a:rPr lang="en-GB" sz="2400" dirty="0"/>
              <a:t>The research project journey – Anderson 2013</a:t>
            </a:r>
          </a:p>
        </p:txBody>
      </p:sp>
      <p:pic>
        <p:nvPicPr>
          <p:cNvPr id="5" name="Content Placeholder 4" descr="figure 10.JPG"/>
          <p:cNvPicPr>
            <a:picLocks noChangeAspect="1"/>
          </p:cNvPicPr>
          <p:nvPr/>
        </p:nvPicPr>
        <p:blipFill>
          <a:blip r:embed="rId3" cstate="print">
            <a:lum bright="-6000" contrast="24000"/>
          </a:blip>
          <a:srcRect t="46419"/>
          <a:stretch>
            <a:fillRect/>
          </a:stretch>
        </p:blipFill>
        <p:spPr bwMode="auto">
          <a:xfrm>
            <a:off x="0" y="1628800"/>
            <a:ext cx="9144000" cy="5400600"/>
          </a:xfrm>
          <a:prstGeom prst="rect">
            <a:avLst/>
          </a:prstGeom>
          <a:noFill/>
          <a:ln w="9525">
            <a:noFill/>
            <a:miter lim="800000"/>
            <a:headEnd/>
            <a:tailEnd/>
          </a:ln>
        </p:spPr>
      </p:pic>
    </p:spTree>
    <p:extLst>
      <p:ext uri="{BB962C8B-B14F-4D97-AF65-F5344CB8AC3E}">
        <p14:creationId xmlns:p14="http://schemas.microsoft.com/office/powerpoint/2010/main" val="1074218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Vertical Text Placeholder 3"/>
          <p:cNvSpPr>
            <a:spLocks noGrp="1"/>
          </p:cNvSpPr>
          <p:nvPr>
            <p:ph type="body" orient="vert" idx="13"/>
          </p:nvPr>
        </p:nvSpPr>
        <p:spPr>
          <a:xfrm>
            <a:off x="413385" y="620688"/>
            <a:ext cx="8317230" cy="558693"/>
          </a:xfrm>
        </p:spPr>
        <p:txBody>
          <a:bodyPr/>
          <a:lstStyle/>
          <a:p>
            <a:pPr marL="0" indent="0">
              <a:buNone/>
            </a:pPr>
            <a:r>
              <a:rPr lang="en-GB" sz="2400" dirty="0"/>
              <a:t>The research project journey continued</a:t>
            </a:r>
          </a:p>
        </p:txBody>
      </p:sp>
      <p:pic>
        <p:nvPicPr>
          <p:cNvPr id="6" name="Content Placeholder 4" descr="figure 10.JPG"/>
          <p:cNvPicPr>
            <a:picLocks noChangeAspect="1"/>
          </p:cNvPicPr>
          <p:nvPr/>
        </p:nvPicPr>
        <p:blipFill rotWithShape="1">
          <a:blip r:embed="rId3" cstate="print">
            <a:lum bright="-6000" contrast="24000"/>
          </a:blip>
          <a:srcRect t="4034" b="52358"/>
          <a:stretch/>
        </p:blipFill>
        <p:spPr bwMode="auto">
          <a:xfrm>
            <a:off x="413385" y="1412776"/>
            <a:ext cx="8072494" cy="3689779"/>
          </a:xfrm>
          <a:prstGeom prst="rect">
            <a:avLst/>
          </a:prstGeom>
          <a:noFill/>
          <a:ln w="9525">
            <a:noFill/>
            <a:miter lim="800000"/>
            <a:headEnd/>
            <a:tailEnd/>
          </a:ln>
        </p:spPr>
      </p:pic>
      <p:sp>
        <p:nvSpPr>
          <p:cNvPr id="3" name="Line Callout 1 2"/>
          <p:cNvSpPr/>
          <p:nvPr/>
        </p:nvSpPr>
        <p:spPr>
          <a:xfrm>
            <a:off x="5508104" y="3717032"/>
            <a:ext cx="2088232" cy="1152128"/>
          </a:xfrm>
          <a:prstGeom prst="borderCallout1">
            <a:avLst>
              <a:gd name="adj1" fmla="val -5478"/>
              <a:gd name="adj2" fmla="val 99063"/>
              <a:gd name="adj3" fmla="val -134788"/>
              <a:gd name="adj4" fmla="val 10593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Upload to Turnitin by 5</a:t>
            </a:r>
            <a:r>
              <a:rPr lang="en-GB" baseline="30000" dirty="0"/>
              <a:t>th</a:t>
            </a:r>
            <a:r>
              <a:rPr lang="en-GB" dirty="0"/>
              <a:t> July 2021</a:t>
            </a:r>
          </a:p>
        </p:txBody>
      </p:sp>
    </p:spTree>
    <p:extLst>
      <p:ext uri="{BB962C8B-B14F-4D97-AF65-F5344CB8AC3E}">
        <p14:creationId xmlns:p14="http://schemas.microsoft.com/office/powerpoint/2010/main" val="170890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dirty="0"/>
              <a:t>Identifying and defining the research topic</a:t>
            </a:r>
          </a:p>
        </p:txBody>
      </p:sp>
      <p:sp>
        <p:nvSpPr>
          <p:cNvPr id="4" name="Vertical Text Placeholder 3"/>
          <p:cNvSpPr>
            <a:spLocks noGrp="1"/>
          </p:cNvSpPr>
          <p:nvPr>
            <p:ph sz="half" idx="1"/>
          </p:nvPr>
        </p:nvSpPr>
        <p:spPr>
          <a:xfrm>
            <a:off x="4572000" y="5220348"/>
            <a:ext cx="4690864" cy="416479"/>
          </a:xfrm>
        </p:spPr>
        <p:txBody>
          <a:bodyPr>
            <a:normAutofit/>
          </a:bodyPr>
          <a:lstStyle/>
          <a:p>
            <a:pPr marL="0" indent="0">
              <a:buNone/>
            </a:pPr>
            <a:r>
              <a:rPr lang="en-GB" sz="2000" dirty="0"/>
              <a:t>Horn (2012) Methods of Identification </a:t>
            </a:r>
          </a:p>
        </p:txBody>
      </p:sp>
      <p:graphicFrame>
        <p:nvGraphicFramePr>
          <p:cNvPr id="5" name="Content Placeholder 4">
            <a:extLst>
              <a:ext uri="{FF2B5EF4-FFF2-40B4-BE49-F238E27FC236}">
                <a16:creationId xmlns:a16="http://schemas.microsoft.com/office/drawing/2014/main" id="{E6C5A61F-CA08-4275-AB11-62FDFBAF8301}"/>
              </a:ext>
            </a:extLst>
          </p:cNvPr>
          <p:cNvGraphicFramePr>
            <a:graphicFrameLocks noGrp="1"/>
          </p:cNvGraphicFramePr>
          <p:nvPr>
            <p:ph sz="half" idx="2"/>
            <p:extLst>
              <p:ext uri="{D42A27DB-BD31-4B8C-83A1-F6EECF244321}">
                <p14:modId xmlns:p14="http://schemas.microsoft.com/office/powerpoint/2010/main" val="3871231809"/>
              </p:ext>
            </p:extLst>
          </p:nvPr>
        </p:nvGraphicFramePr>
        <p:xfrm>
          <a:off x="935596" y="1439547"/>
          <a:ext cx="7272808"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5021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How to identify an area of HR Practice for investigation</a:t>
            </a:r>
          </a:p>
        </p:txBody>
      </p:sp>
      <p:graphicFrame>
        <p:nvGraphicFramePr>
          <p:cNvPr id="5" name="Content Placeholder 3"/>
          <p:cNvGraphicFramePr>
            <a:graphicFrameLocks/>
          </p:cNvGraphicFramePr>
          <p:nvPr/>
        </p:nvGraphicFramePr>
        <p:xfrm>
          <a:off x="634184" y="1371600"/>
          <a:ext cx="7772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2421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Vertical Text Placeholder 3"/>
          <p:cNvSpPr>
            <a:spLocks noGrp="1"/>
          </p:cNvSpPr>
          <p:nvPr>
            <p:ph type="title"/>
          </p:nvPr>
        </p:nvSpPr>
        <p:spPr>
          <a:xfrm>
            <a:off x="457200" y="274638"/>
            <a:ext cx="8229600" cy="1143000"/>
          </a:xfrm>
        </p:spPr>
        <p:txBody>
          <a:bodyPr anchor="ctr">
            <a:normAutofit/>
          </a:bodyPr>
          <a:lstStyle/>
          <a:p>
            <a:pPr marL="0" indent="0">
              <a:buNone/>
            </a:pPr>
            <a:r>
              <a:rPr lang="en-GB" dirty="0"/>
              <a:t>Who are the stakeholders?</a:t>
            </a:r>
          </a:p>
        </p:txBody>
      </p:sp>
      <p:sp>
        <p:nvSpPr>
          <p:cNvPr id="3" name="Vertical Text Placeholder 2"/>
          <p:cNvSpPr>
            <a:spLocks noGrp="1"/>
          </p:cNvSpPr>
          <p:nvPr>
            <p:ph idx="1"/>
          </p:nvPr>
        </p:nvSpPr>
        <p:spPr>
          <a:xfrm>
            <a:off x="457200" y="1600201"/>
            <a:ext cx="8229600" cy="3917032"/>
          </a:xfrm>
        </p:spPr>
        <p:txBody>
          <a:bodyPr>
            <a:normAutofit/>
          </a:bodyPr>
          <a:lstStyle/>
          <a:p>
            <a:pPr>
              <a:lnSpc>
                <a:spcPct val="90000"/>
              </a:lnSpc>
            </a:pPr>
            <a:r>
              <a:rPr lang="en-GB" dirty="0"/>
              <a:t>Who will be the recipient of the report and what are they looking for?</a:t>
            </a:r>
            <a:endParaRPr lang="en-GB"/>
          </a:p>
          <a:p>
            <a:pPr>
              <a:lnSpc>
                <a:spcPct val="90000"/>
              </a:lnSpc>
            </a:pPr>
            <a:r>
              <a:rPr lang="en-GB" dirty="0"/>
              <a:t>Who will be involved and how will it impact them – consider access to information</a:t>
            </a:r>
            <a:endParaRPr lang="en-GB"/>
          </a:p>
          <a:p>
            <a:pPr>
              <a:lnSpc>
                <a:spcPct val="90000"/>
              </a:lnSpc>
            </a:pPr>
            <a:r>
              <a:rPr lang="en-GB" dirty="0"/>
              <a:t>What will be the impact of your proposed recommendations on any other stakeholder groups?</a:t>
            </a:r>
            <a:endParaRPr lang="en-GB"/>
          </a:p>
        </p:txBody>
      </p:sp>
    </p:spTree>
    <p:extLst>
      <p:ext uri="{BB962C8B-B14F-4D97-AF65-F5344CB8AC3E}">
        <p14:creationId xmlns:p14="http://schemas.microsoft.com/office/powerpoint/2010/main" val="908561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ADEF-57CF-4D62-ADD0-F21F7534926A}"/>
              </a:ext>
            </a:extLst>
          </p:cNvPr>
          <p:cNvSpPr>
            <a:spLocks noGrp="1"/>
          </p:cNvSpPr>
          <p:nvPr>
            <p:ph type="title"/>
          </p:nvPr>
        </p:nvSpPr>
        <p:spPr/>
        <p:txBody>
          <a:bodyPr/>
          <a:lstStyle/>
          <a:p>
            <a:r>
              <a:rPr lang="en-GB" dirty="0"/>
              <a:t>Types of Data</a:t>
            </a:r>
          </a:p>
        </p:txBody>
      </p:sp>
      <p:sp>
        <p:nvSpPr>
          <p:cNvPr id="3" name="Text Placeholder 2">
            <a:extLst>
              <a:ext uri="{FF2B5EF4-FFF2-40B4-BE49-F238E27FC236}">
                <a16:creationId xmlns:a16="http://schemas.microsoft.com/office/drawing/2014/main" id="{78532C07-FBCB-48A1-8DB9-F958AE701B42}"/>
              </a:ext>
            </a:extLst>
          </p:cNvPr>
          <p:cNvSpPr>
            <a:spLocks noGrp="1"/>
          </p:cNvSpPr>
          <p:nvPr>
            <p:ph type="body" idx="1"/>
          </p:nvPr>
        </p:nvSpPr>
        <p:spPr/>
        <p:txBody>
          <a:bodyPr/>
          <a:lstStyle/>
          <a:p>
            <a:r>
              <a:rPr lang="en-GB" dirty="0"/>
              <a:t>Primary Data</a:t>
            </a:r>
          </a:p>
        </p:txBody>
      </p:sp>
      <p:sp>
        <p:nvSpPr>
          <p:cNvPr id="4" name="Content Placeholder 3">
            <a:extLst>
              <a:ext uri="{FF2B5EF4-FFF2-40B4-BE49-F238E27FC236}">
                <a16:creationId xmlns:a16="http://schemas.microsoft.com/office/drawing/2014/main" id="{225D2C2A-24B9-4B45-8F8B-91FED416B2E0}"/>
              </a:ext>
            </a:extLst>
          </p:cNvPr>
          <p:cNvSpPr>
            <a:spLocks noGrp="1"/>
          </p:cNvSpPr>
          <p:nvPr>
            <p:ph sz="half" idx="2"/>
          </p:nvPr>
        </p:nvSpPr>
        <p:spPr/>
        <p:txBody>
          <a:bodyPr/>
          <a:lstStyle/>
          <a:p>
            <a:r>
              <a:rPr lang="en-GB" dirty="0"/>
              <a:t>Information collected for the study in which it is used (Horn, 2012)</a:t>
            </a:r>
          </a:p>
          <a:p>
            <a:r>
              <a:rPr lang="en-GB" dirty="0"/>
              <a:t>‘New’ data</a:t>
            </a:r>
          </a:p>
          <a:p>
            <a:r>
              <a:rPr lang="en-GB" dirty="0" err="1"/>
              <a:t>Eg</a:t>
            </a:r>
            <a:r>
              <a:rPr lang="en-GB" dirty="0"/>
              <a:t>: questionnaires, focus groups, surveys, interviews</a:t>
            </a:r>
          </a:p>
          <a:p>
            <a:endParaRPr lang="en-GB" dirty="0"/>
          </a:p>
        </p:txBody>
      </p:sp>
      <p:sp>
        <p:nvSpPr>
          <p:cNvPr id="5" name="Text Placeholder 4">
            <a:extLst>
              <a:ext uri="{FF2B5EF4-FFF2-40B4-BE49-F238E27FC236}">
                <a16:creationId xmlns:a16="http://schemas.microsoft.com/office/drawing/2014/main" id="{69225C19-AD92-4519-B04E-06D6A51A3BF2}"/>
              </a:ext>
            </a:extLst>
          </p:cNvPr>
          <p:cNvSpPr>
            <a:spLocks noGrp="1"/>
          </p:cNvSpPr>
          <p:nvPr>
            <p:ph type="body" sz="quarter" idx="3"/>
          </p:nvPr>
        </p:nvSpPr>
        <p:spPr/>
        <p:txBody>
          <a:bodyPr/>
          <a:lstStyle/>
          <a:p>
            <a:r>
              <a:rPr lang="en-GB" dirty="0"/>
              <a:t>Secondary Data</a:t>
            </a:r>
          </a:p>
        </p:txBody>
      </p:sp>
      <p:sp>
        <p:nvSpPr>
          <p:cNvPr id="6" name="Content Placeholder 5">
            <a:extLst>
              <a:ext uri="{FF2B5EF4-FFF2-40B4-BE49-F238E27FC236}">
                <a16:creationId xmlns:a16="http://schemas.microsoft.com/office/drawing/2014/main" id="{1E179EE4-0E91-4D68-8CE9-EAF468C51C2B}"/>
              </a:ext>
            </a:extLst>
          </p:cNvPr>
          <p:cNvSpPr>
            <a:spLocks noGrp="1"/>
          </p:cNvSpPr>
          <p:nvPr>
            <p:ph sz="quarter" idx="4"/>
          </p:nvPr>
        </p:nvSpPr>
        <p:spPr/>
        <p:txBody>
          <a:bodyPr/>
          <a:lstStyle/>
          <a:p>
            <a:r>
              <a:rPr lang="en-GB" dirty="0"/>
              <a:t>Information from previous research projects or academic writing</a:t>
            </a:r>
          </a:p>
          <a:p>
            <a:r>
              <a:rPr lang="en-GB" dirty="0"/>
              <a:t>Data that already exists </a:t>
            </a:r>
          </a:p>
          <a:p>
            <a:r>
              <a:rPr lang="en-GB" dirty="0" err="1"/>
              <a:t>Eg</a:t>
            </a:r>
            <a:r>
              <a:rPr lang="en-GB" dirty="0"/>
              <a:t>: academic journals, industry reports, market research, podcasts, studies</a:t>
            </a:r>
          </a:p>
        </p:txBody>
      </p:sp>
    </p:spTree>
    <p:extLst>
      <p:ext uri="{BB962C8B-B14F-4D97-AF65-F5344CB8AC3E}">
        <p14:creationId xmlns:p14="http://schemas.microsoft.com/office/powerpoint/2010/main" val="4002935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Vertical Text Placeholder 3"/>
          <p:cNvSpPr>
            <a:spLocks noGrp="1"/>
          </p:cNvSpPr>
          <p:nvPr>
            <p:ph type="title"/>
          </p:nvPr>
        </p:nvSpPr>
        <p:spPr>
          <a:xfrm>
            <a:off x="457200" y="274638"/>
            <a:ext cx="8229600" cy="1143000"/>
          </a:xfrm>
        </p:spPr>
        <p:txBody>
          <a:bodyPr anchor="ctr">
            <a:normAutofit/>
          </a:bodyPr>
          <a:lstStyle/>
          <a:p>
            <a:pPr marL="0" indent="0">
              <a:buNone/>
            </a:pPr>
            <a:r>
              <a:rPr lang="en-GB"/>
              <a:t>Quantitative and Qualitative</a:t>
            </a:r>
          </a:p>
        </p:txBody>
      </p:sp>
      <p:pic>
        <p:nvPicPr>
          <p:cNvPr id="6" name="Picture 5" descr="A close up of text on a white background&#10;&#10;Description automatically generated"/>
          <p:cNvPicPr>
            <a:picLocks noChangeAspect="1"/>
          </p:cNvPicPr>
          <p:nvPr/>
        </p:nvPicPr>
        <p:blipFill>
          <a:blip r:embed="rId3"/>
          <a:stretch>
            <a:fillRect/>
          </a:stretch>
        </p:blipFill>
        <p:spPr>
          <a:xfrm>
            <a:off x="978393" y="1600201"/>
            <a:ext cx="7187214" cy="3917032"/>
          </a:xfrm>
          <a:prstGeom prst="rect">
            <a:avLst/>
          </a:prstGeom>
          <a:noFill/>
        </p:spPr>
      </p:pic>
    </p:spTree>
    <p:extLst>
      <p:ext uri="{BB962C8B-B14F-4D97-AF65-F5344CB8AC3E}">
        <p14:creationId xmlns:p14="http://schemas.microsoft.com/office/powerpoint/2010/main" val="2905709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2E2D-7424-4CDE-95AB-0F05F46E8CD4}"/>
              </a:ext>
            </a:extLst>
          </p:cNvPr>
          <p:cNvSpPr>
            <a:spLocks noGrp="1"/>
          </p:cNvSpPr>
          <p:nvPr>
            <p:ph type="title"/>
          </p:nvPr>
        </p:nvSpPr>
        <p:spPr/>
        <p:txBody>
          <a:bodyPr>
            <a:normAutofit fontScale="90000"/>
          </a:bodyPr>
          <a:lstStyle/>
          <a:p>
            <a:r>
              <a:rPr lang="en-GB" dirty="0"/>
              <a:t>Different Approaches to Research Design</a:t>
            </a:r>
          </a:p>
        </p:txBody>
      </p:sp>
      <p:sp>
        <p:nvSpPr>
          <p:cNvPr id="3" name="Content Placeholder 2">
            <a:extLst>
              <a:ext uri="{FF2B5EF4-FFF2-40B4-BE49-F238E27FC236}">
                <a16:creationId xmlns:a16="http://schemas.microsoft.com/office/drawing/2014/main" id="{00140704-B3EF-4F47-934E-5D747ED03FCE}"/>
              </a:ext>
            </a:extLst>
          </p:cNvPr>
          <p:cNvSpPr>
            <a:spLocks noGrp="1"/>
          </p:cNvSpPr>
          <p:nvPr>
            <p:ph idx="1"/>
          </p:nvPr>
        </p:nvSpPr>
        <p:spPr>
          <a:xfrm>
            <a:off x="457200" y="1916831"/>
            <a:ext cx="8229600" cy="3600401"/>
          </a:xfrm>
        </p:spPr>
        <p:txBody>
          <a:bodyPr/>
          <a:lstStyle/>
          <a:p>
            <a:r>
              <a:rPr lang="en-GB" dirty="0"/>
              <a:t>Cross Sectional</a:t>
            </a:r>
          </a:p>
          <a:p>
            <a:r>
              <a:rPr lang="en-GB" dirty="0"/>
              <a:t>Case Study</a:t>
            </a:r>
          </a:p>
          <a:p>
            <a:r>
              <a:rPr lang="en-GB" dirty="0"/>
              <a:t>Action </a:t>
            </a:r>
          </a:p>
          <a:p>
            <a:r>
              <a:rPr lang="en-GB" dirty="0"/>
              <a:t>Comparative</a:t>
            </a:r>
          </a:p>
          <a:p>
            <a:endParaRPr lang="en-GB" dirty="0"/>
          </a:p>
          <a:p>
            <a:pPr marL="0" indent="0">
              <a:buNone/>
            </a:pPr>
            <a:r>
              <a:rPr lang="en-GB" dirty="0"/>
              <a:t>See pages 96 onwards of core textbook. </a:t>
            </a:r>
          </a:p>
        </p:txBody>
      </p:sp>
    </p:spTree>
    <p:extLst>
      <p:ext uri="{BB962C8B-B14F-4D97-AF65-F5344CB8AC3E}">
        <p14:creationId xmlns:p14="http://schemas.microsoft.com/office/powerpoint/2010/main" val="3770995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Vertical Text Placeholder 3"/>
          <p:cNvSpPr>
            <a:spLocks noGrp="1"/>
          </p:cNvSpPr>
          <p:nvPr>
            <p:ph type="body" orient="vert" idx="13"/>
          </p:nvPr>
        </p:nvSpPr>
        <p:spPr>
          <a:xfrm>
            <a:off x="388139" y="392490"/>
            <a:ext cx="8317230" cy="529781"/>
          </a:xfrm>
        </p:spPr>
        <p:txBody>
          <a:bodyPr/>
          <a:lstStyle/>
          <a:p>
            <a:pPr marL="0" indent="0">
              <a:buNone/>
            </a:pPr>
            <a:r>
              <a:rPr lang="en-GB" sz="2400" dirty="0"/>
              <a:t>Research Design: Cross Sectional</a:t>
            </a:r>
          </a:p>
        </p:txBody>
      </p:sp>
      <p:sp>
        <p:nvSpPr>
          <p:cNvPr id="5" name="Content Placeholder 2"/>
          <p:cNvSpPr txBox="1">
            <a:spLocks/>
          </p:cNvSpPr>
          <p:nvPr/>
        </p:nvSpPr>
        <p:spPr>
          <a:xfrm>
            <a:off x="315600" y="986033"/>
            <a:ext cx="8229600" cy="4019157"/>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a:t>Collection of data in a relatively standardised form from groups/individuals at a single point in time</a:t>
            </a:r>
          </a:p>
          <a:p>
            <a:pPr marL="0" indent="0">
              <a:buFont typeface="Arial" pitchFamily="34" charset="0"/>
              <a:buNone/>
            </a:pPr>
            <a:endParaRPr lang="en-GB" sz="1800" dirty="0"/>
          </a:p>
          <a:p>
            <a:pPr>
              <a:buFont typeface="Wingdings" panose="05000000000000000000" pitchFamily="2" charset="2"/>
              <a:buChar char="§"/>
            </a:pPr>
            <a:r>
              <a:rPr lang="en-GB" sz="1800" dirty="0"/>
              <a:t>Useful when trying to uncover patterns/make comparisons between groups/scenarios</a:t>
            </a:r>
          </a:p>
          <a:p>
            <a:pPr>
              <a:buFont typeface="Wingdings" panose="05000000000000000000" pitchFamily="2" charset="2"/>
              <a:buChar char="§"/>
            </a:pPr>
            <a:r>
              <a:rPr lang="en-GB" sz="1800" dirty="0"/>
              <a:t>Relatively cheap to organise/administer; can achieve a broad coverage</a:t>
            </a:r>
          </a:p>
          <a:p>
            <a:pPr>
              <a:buFont typeface="Wingdings" panose="05000000000000000000" pitchFamily="2" charset="2"/>
              <a:buChar char="§"/>
            </a:pPr>
            <a:r>
              <a:rPr lang="en-GB" sz="1800" dirty="0"/>
              <a:t>Can lead to a production of a large amount of information</a:t>
            </a:r>
          </a:p>
          <a:p>
            <a:pPr>
              <a:buFont typeface="Wingdings" panose="05000000000000000000" pitchFamily="2" charset="2"/>
              <a:buChar char="§"/>
            </a:pPr>
            <a:endParaRPr lang="en-GB" sz="1800" dirty="0"/>
          </a:p>
          <a:p>
            <a:pPr>
              <a:buFont typeface="Wingdings" panose="05000000000000000000" pitchFamily="2" charset="2"/>
              <a:buChar char="§"/>
            </a:pPr>
            <a:r>
              <a:rPr lang="en-GB" sz="1800" dirty="0"/>
              <a:t>Can be inappropriate at times as depth is sacrificed for breadth</a:t>
            </a:r>
          </a:p>
          <a:p>
            <a:pPr>
              <a:buFont typeface="Wingdings" panose="05000000000000000000" pitchFamily="2" charset="2"/>
              <a:buChar char="§"/>
            </a:pPr>
            <a:r>
              <a:rPr lang="en-GB" sz="1800" dirty="0"/>
              <a:t>Poor survey/interview Qs can lead to poor quality data</a:t>
            </a:r>
          </a:p>
          <a:p>
            <a:pPr>
              <a:buFont typeface="Wingdings" panose="05000000000000000000" pitchFamily="2" charset="2"/>
              <a:buChar char="§"/>
            </a:pPr>
            <a:r>
              <a:rPr lang="en-GB" sz="1800" dirty="0"/>
              <a:t>Lack of control over how individuals respond to questions</a:t>
            </a:r>
          </a:p>
          <a:p>
            <a:pPr>
              <a:buFont typeface="Wingdings" panose="05000000000000000000" pitchFamily="2" charset="2"/>
              <a:buChar char="§"/>
            </a:pPr>
            <a:r>
              <a:rPr lang="en-GB" sz="1800" dirty="0"/>
              <a:t>Different individuals may interpret questions in different ways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9541" y="2065074"/>
            <a:ext cx="85725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9541" y="3813667"/>
            <a:ext cx="8763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407728" y="5068952"/>
            <a:ext cx="8221161" cy="646331"/>
          </a:xfrm>
          <a:prstGeom prst="rect">
            <a:avLst/>
          </a:prstGeom>
          <a:solidFill>
            <a:schemeClr val="accent4">
              <a:lumMod val="20000"/>
              <a:lumOff val="80000"/>
            </a:schemeClr>
          </a:solidFill>
        </p:spPr>
        <p:txBody>
          <a:bodyPr wrap="none" rtlCol="0">
            <a:spAutoFit/>
          </a:bodyPr>
          <a:lstStyle/>
          <a:p>
            <a:r>
              <a:rPr lang="en-GB" dirty="0"/>
              <a:t>e.g. Distributing a questionnaire on employee engagement to an organisation’s</a:t>
            </a:r>
          </a:p>
          <a:p>
            <a:r>
              <a:rPr lang="en-GB" dirty="0"/>
              <a:t>employees, and analysing the data for patterns and trends</a:t>
            </a:r>
          </a:p>
        </p:txBody>
      </p:sp>
    </p:spTree>
    <p:extLst>
      <p:ext uri="{BB962C8B-B14F-4D97-AF65-F5344CB8AC3E}">
        <p14:creationId xmlns:p14="http://schemas.microsoft.com/office/powerpoint/2010/main" val="3710660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404783" y="1052736"/>
            <a:ext cx="8318832" cy="3930559"/>
          </a:xfrm>
        </p:spPr>
        <p:txBody>
          <a:bodyPr>
            <a:normAutofit/>
          </a:bodyPr>
          <a:lstStyle/>
          <a:p>
            <a:pPr marL="0" indent="0">
              <a:buNone/>
            </a:pPr>
            <a:r>
              <a:rPr lang="en-GB" sz="2400" b="1" dirty="0"/>
              <a:t>Detailed investigation into a situation which might be a single case/small no. of related cases</a:t>
            </a:r>
          </a:p>
          <a:p>
            <a:pPr marL="0" indent="0">
              <a:buNone/>
            </a:pPr>
            <a:endParaRPr lang="en-GB" sz="1800" dirty="0"/>
          </a:p>
          <a:p>
            <a:pPr>
              <a:buFont typeface="Wingdings" panose="05000000000000000000" pitchFamily="2" charset="2"/>
              <a:buChar char="§"/>
            </a:pPr>
            <a:r>
              <a:rPr lang="en-GB" sz="1800" dirty="0"/>
              <a:t>Useful where issues being examined difficult to separate from wider context</a:t>
            </a:r>
          </a:p>
          <a:p>
            <a:pPr>
              <a:buFont typeface="Wingdings" panose="05000000000000000000" pitchFamily="2" charset="2"/>
              <a:buChar char="§"/>
            </a:pPr>
            <a:r>
              <a:rPr lang="en-GB" sz="1800" dirty="0"/>
              <a:t>Interviews and observation commonly used</a:t>
            </a:r>
          </a:p>
          <a:p>
            <a:pPr>
              <a:buFont typeface="Wingdings" panose="05000000000000000000" pitchFamily="2" charset="2"/>
              <a:buChar char="§"/>
            </a:pPr>
            <a:r>
              <a:rPr lang="en-GB" sz="1800" dirty="0"/>
              <a:t>Data can be complex and detailed</a:t>
            </a:r>
          </a:p>
          <a:p>
            <a:pPr>
              <a:buFont typeface="Wingdings" panose="05000000000000000000" pitchFamily="2" charset="2"/>
              <a:buChar char="§"/>
            </a:pPr>
            <a:r>
              <a:rPr lang="en-GB" sz="1800" dirty="0"/>
              <a:t>Can focus on one issue</a:t>
            </a:r>
          </a:p>
          <a:p>
            <a:pPr>
              <a:buFont typeface="Wingdings" panose="05000000000000000000" pitchFamily="2" charset="2"/>
              <a:buChar char="§"/>
            </a:pPr>
            <a:endParaRPr lang="en-GB" sz="1800" dirty="0"/>
          </a:p>
          <a:p>
            <a:pPr>
              <a:buFont typeface="Wingdings" panose="05000000000000000000" pitchFamily="2" charset="2"/>
              <a:buChar char="§"/>
            </a:pPr>
            <a:r>
              <a:rPr lang="en-GB" sz="1800" dirty="0"/>
              <a:t>Can overproduce qualitative data which can be difficult to analyse</a:t>
            </a:r>
          </a:p>
          <a:p>
            <a:pPr>
              <a:buFont typeface="Wingdings" panose="05000000000000000000" pitchFamily="2" charset="2"/>
              <a:buChar char="§"/>
            </a:pPr>
            <a:r>
              <a:rPr lang="en-GB" sz="1800" dirty="0"/>
              <a:t>Difficult to impossible to cross—check information</a:t>
            </a:r>
          </a:p>
          <a:p>
            <a:pPr>
              <a:buFont typeface="Wingdings" panose="05000000000000000000" pitchFamily="2" charset="2"/>
              <a:buChar char="§"/>
            </a:pPr>
            <a:r>
              <a:rPr lang="en-GB" sz="1800" dirty="0"/>
              <a:t>Ability to generalise from results limited (so specific to a specific setting)</a:t>
            </a:r>
          </a:p>
          <a:p>
            <a:pPr>
              <a:buFont typeface="Wingdings" panose="05000000000000000000" pitchFamily="2" charset="2"/>
              <a:buChar char="§"/>
            </a:pPr>
            <a:endParaRPr lang="en-GB" sz="1800" dirty="0"/>
          </a:p>
          <a:p>
            <a:pPr>
              <a:buFont typeface="Wingdings" panose="05000000000000000000" pitchFamily="2" charset="2"/>
              <a:buChar char="§"/>
            </a:pPr>
            <a:endParaRPr lang="en-GB" sz="1800" dirty="0"/>
          </a:p>
        </p:txBody>
      </p:sp>
      <p:sp>
        <p:nvSpPr>
          <p:cNvPr id="5" name="Vertical Text Placeholder 4"/>
          <p:cNvSpPr>
            <a:spLocks noGrp="1"/>
          </p:cNvSpPr>
          <p:nvPr>
            <p:ph type="body" orient="vert" idx="13"/>
          </p:nvPr>
        </p:nvSpPr>
        <p:spPr>
          <a:xfrm>
            <a:off x="406385" y="461700"/>
            <a:ext cx="8317230" cy="591036"/>
          </a:xfrm>
        </p:spPr>
        <p:txBody>
          <a:bodyPr/>
          <a:lstStyle/>
          <a:p>
            <a:pPr marL="0" indent="0">
              <a:buNone/>
            </a:pPr>
            <a:r>
              <a:rPr lang="en-GB" sz="2400" dirty="0"/>
              <a:t>Research Designs: Case study</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6862" y="2777739"/>
            <a:ext cx="85725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7812" y="3789040"/>
            <a:ext cx="8763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801530" y="5301208"/>
            <a:ext cx="5540940" cy="369332"/>
          </a:xfrm>
          <a:prstGeom prst="rect">
            <a:avLst/>
          </a:prstGeom>
          <a:solidFill>
            <a:schemeClr val="accent4">
              <a:lumMod val="20000"/>
              <a:lumOff val="80000"/>
            </a:schemeClr>
          </a:solidFill>
        </p:spPr>
        <p:txBody>
          <a:bodyPr wrap="none" rtlCol="0">
            <a:spAutoFit/>
          </a:bodyPr>
          <a:lstStyle/>
          <a:p>
            <a:r>
              <a:rPr lang="en-GB" dirty="0"/>
              <a:t>e.g. to discover more about an organisation’s culture</a:t>
            </a:r>
          </a:p>
        </p:txBody>
      </p:sp>
    </p:spTree>
    <p:extLst>
      <p:ext uri="{BB962C8B-B14F-4D97-AF65-F5344CB8AC3E}">
        <p14:creationId xmlns:p14="http://schemas.microsoft.com/office/powerpoint/2010/main" val="4093045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387130" y="888995"/>
            <a:ext cx="8318832" cy="3930559"/>
          </a:xfrm>
        </p:spPr>
        <p:txBody>
          <a:bodyPr/>
          <a:lstStyle/>
          <a:p>
            <a:pPr marL="0" indent="0">
              <a:buNone/>
            </a:pPr>
            <a:r>
              <a:rPr lang="en-GB" sz="2400" b="1" dirty="0"/>
              <a:t>Grounded in problem-solving, aim is to understand and promote change</a:t>
            </a:r>
          </a:p>
          <a:p>
            <a:pPr marL="0" indent="0">
              <a:buNone/>
            </a:pPr>
            <a:r>
              <a:rPr lang="en-GB" sz="2400" b="1" dirty="0"/>
              <a:t>Researchers are involved in a continual cycle of planning, taking action, and observing the effects of that action</a:t>
            </a:r>
            <a:endParaRPr lang="en-GB" sz="1800" dirty="0"/>
          </a:p>
          <a:p>
            <a:pPr marL="400050">
              <a:buFont typeface="Wingdings" panose="05000000000000000000" pitchFamily="2" charset="2"/>
              <a:buChar char="§"/>
            </a:pPr>
            <a:r>
              <a:rPr lang="en-GB" sz="2000" dirty="0"/>
              <a:t>Can be used to solve a specific problem in an organisation</a:t>
            </a:r>
          </a:p>
          <a:p>
            <a:pPr>
              <a:buFont typeface="Wingdings" panose="05000000000000000000" pitchFamily="2" charset="2"/>
              <a:buChar char="§"/>
            </a:pPr>
            <a:endParaRPr lang="en-GB" sz="1800" dirty="0"/>
          </a:p>
        </p:txBody>
      </p:sp>
      <p:sp>
        <p:nvSpPr>
          <p:cNvPr id="6" name="Vertical Text Placeholder 5"/>
          <p:cNvSpPr>
            <a:spLocks noGrp="1"/>
          </p:cNvSpPr>
          <p:nvPr>
            <p:ph type="body" orient="vert" idx="13"/>
          </p:nvPr>
        </p:nvSpPr>
        <p:spPr>
          <a:xfrm>
            <a:off x="391422" y="461755"/>
            <a:ext cx="8317230" cy="590981"/>
          </a:xfrm>
        </p:spPr>
        <p:txBody>
          <a:bodyPr/>
          <a:lstStyle/>
          <a:p>
            <a:pPr marL="0" indent="0">
              <a:buNone/>
            </a:pPr>
            <a:r>
              <a:rPr lang="en-GB" sz="2400" dirty="0"/>
              <a:t>Research Designs: Action Research</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9620" y="2675041"/>
            <a:ext cx="85725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116" y="3637587"/>
            <a:ext cx="8763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97050" y="4483581"/>
            <a:ext cx="8208912" cy="1200329"/>
          </a:xfrm>
          <a:prstGeom prst="rect">
            <a:avLst/>
          </a:prstGeom>
          <a:solidFill>
            <a:schemeClr val="accent4">
              <a:lumMod val="20000"/>
              <a:lumOff val="80000"/>
            </a:schemeClr>
          </a:solidFill>
        </p:spPr>
        <p:txBody>
          <a:bodyPr wrap="square" rtlCol="0">
            <a:spAutoFit/>
          </a:bodyPr>
          <a:lstStyle/>
          <a:p>
            <a:r>
              <a:rPr lang="en-GB" dirty="0"/>
              <a:t>e.g. Involving employees, managers and TU reps in the planning and design of a system to promote employee voice and participation  at work – this way patterns of thinking can be changed, contributes to practical action and experimentation with different ideas and solutions</a:t>
            </a:r>
          </a:p>
        </p:txBody>
      </p:sp>
      <p:sp>
        <p:nvSpPr>
          <p:cNvPr id="5" name="TextBox 4"/>
          <p:cNvSpPr txBox="1"/>
          <p:nvPr/>
        </p:nvSpPr>
        <p:spPr>
          <a:xfrm>
            <a:off x="432397" y="3717032"/>
            <a:ext cx="5830892" cy="707886"/>
          </a:xfrm>
          <a:prstGeom prst="rect">
            <a:avLst/>
          </a:prstGeom>
          <a:noFill/>
        </p:spPr>
        <p:txBody>
          <a:bodyPr wrap="none" rtlCol="0">
            <a:spAutoFit/>
          </a:bodyPr>
          <a:lstStyle/>
          <a:p>
            <a:pPr marL="285750" indent="-285750">
              <a:buFont typeface="Wingdings" panose="05000000000000000000" pitchFamily="2" charset="2"/>
              <a:buChar char="§"/>
            </a:pPr>
            <a:r>
              <a:rPr lang="en-GB" sz="2000" dirty="0">
                <a:latin typeface="+mj-lt"/>
              </a:rPr>
              <a:t>Can be overly descriptive (rather than explain why)</a:t>
            </a:r>
          </a:p>
          <a:p>
            <a:pPr marL="285750" indent="-285750">
              <a:buFont typeface="Wingdings" panose="05000000000000000000" pitchFamily="2" charset="2"/>
              <a:buChar char="§"/>
            </a:pPr>
            <a:r>
              <a:rPr lang="en-GB" sz="2000" dirty="0">
                <a:latin typeface="+mj-lt"/>
              </a:rPr>
              <a:t>Can be resource intensive</a:t>
            </a:r>
          </a:p>
        </p:txBody>
      </p:sp>
    </p:spTree>
    <p:extLst>
      <p:ext uri="{BB962C8B-B14F-4D97-AF65-F5344CB8AC3E}">
        <p14:creationId xmlns:p14="http://schemas.microsoft.com/office/powerpoint/2010/main" val="797825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405584" y="1322383"/>
            <a:ext cx="8318832" cy="3930559"/>
          </a:xfrm>
        </p:spPr>
        <p:txBody>
          <a:bodyPr/>
          <a:lstStyle/>
          <a:p>
            <a:pPr marL="0" indent="0">
              <a:buNone/>
            </a:pPr>
            <a:r>
              <a:rPr lang="en-GB" sz="2400" b="1" dirty="0"/>
              <a:t>Comparisons to be made between different groups/situations, usually internationally</a:t>
            </a:r>
            <a:endParaRPr lang="en-GB" sz="2400" dirty="0"/>
          </a:p>
          <a:p>
            <a:pPr>
              <a:buFont typeface="Wingdings" panose="05000000000000000000" pitchFamily="2" charset="2"/>
              <a:buChar char="§"/>
            </a:pPr>
            <a:endParaRPr lang="en-GB" sz="1800" dirty="0"/>
          </a:p>
        </p:txBody>
      </p:sp>
      <p:sp>
        <p:nvSpPr>
          <p:cNvPr id="5" name="Vertical Text Placeholder 4"/>
          <p:cNvSpPr>
            <a:spLocks noGrp="1"/>
          </p:cNvSpPr>
          <p:nvPr>
            <p:ph type="body" orient="vert" idx="13"/>
          </p:nvPr>
        </p:nvSpPr>
        <p:spPr>
          <a:xfrm>
            <a:off x="406385" y="506553"/>
            <a:ext cx="8317230" cy="638557"/>
          </a:xfrm>
        </p:spPr>
        <p:txBody>
          <a:bodyPr/>
          <a:lstStyle/>
          <a:p>
            <a:pPr marL="0" indent="0">
              <a:buNone/>
            </a:pPr>
            <a:r>
              <a:rPr lang="en-GB" sz="2400" dirty="0"/>
              <a:t>Research Designs: Comparative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9917" y="2420888"/>
            <a:ext cx="85725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0392" y="3790380"/>
            <a:ext cx="8763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32397" y="4797152"/>
            <a:ext cx="8208912" cy="369332"/>
          </a:xfrm>
          <a:prstGeom prst="rect">
            <a:avLst/>
          </a:prstGeom>
          <a:solidFill>
            <a:schemeClr val="accent4">
              <a:lumMod val="20000"/>
              <a:lumOff val="80000"/>
            </a:schemeClr>
          </a:solidFill>
        </p:spPr>
        <p:txBody>
          <a:bodyPr wrap="square" rtlCol="0">
            <a:spAutoFit/>
          </a:bodyPr>
          <a:lstStyle/>
          <a:p>
            <a:r>
              <a:rPr lang="en-GB" dirty="0"/>
              <a:t>e.g.  Compare levels of staff engagement at different company sites</a:t>
            </a:r>
          </a:p>
        </p:txBody>
      </p:sp>
      <p:sp>
        <p:nvSpPr>
          <p:cNvPr id="6" name="TextBox 5"/>
          <p:cNvSpPr txBox="1"/>
          <p:nvPr/>
        </p:nvSpPr>
        <p:spPr>
          <a:xfrm>
            <a:off x="174901" y="2216574"/>
            <a:ext cx="8086453" cy="707886"/>
          </a:xfrm>
          <a:prstGeom prst="rect">
            <a:avLst/>
          </a:prstGeom>
          <a:noFill/>
        </p:spPr>
        <p:txBody>
          <a:bodyPr wrap="square" rtlCol="0">
            <a:spAutoFit/>
          </a:bodyPr>
          <a:lstStyle/>
          <a:p>
            <a:pPr marL="342900" indent="-342900">
              <a:buFont typeface="Wingdings" panose="05000000000000000000" pitchFamily="2" charset="2"/>
              <a:buChar char="§"/>
            </a:pPr>
            <a:r>
              <a:rPr lang="en-GB" sz="2000" dirty="0">
                <a:latin typeface="+mn-lt"/>
              </a:rPr>
              <a:t>Allows for comparisons to be made between different groups/situations</a:t>
            </a:r>
          </a:p>
          <a:p>
            <a:pPr marL="342900" indent="-342900">
              <a:buFont typeface="Wingdings" panose="05000000000000000000" pitchFamily="2" charset="2"/>
              <a:buChar char="§"/>
            </a:pPr>
            <a:r>
              <a:rPr lang="en-GB" sz="2000" dirty="0">
                <a:latin typeface="+mn-lt"/>
              </a:rPr>
              <a:t>Can tell a lot about how HR practices work in different environments</a:t>
            </a:r>
          </a:p>
        </p:txBody>
      </p:sp>
      <p:sp>
        <p:nvSpPr>
          <p:cNvPr id="9" name="TextBox 8"/>
          <p:cNvSpPr txBox="1"/>
          <p:nvPr/>
        </p:nvSpPr>
        <p:spPr>
          <a:xfrm>
            <a:off x="157729" y="3729226"/>
            <a:ext cx="8086453" cy="707886"/>
          </a:xfrm>
          <a:prstGeom prst="rect">
            <a:avLst/>
          </a:prstGeom>
          <a:noFill/>
        </p:spPr>
        <p:txBody>
          <a:bodyPr wrap="square" rtlCol="0">
            <a:spAutoFit/>
          </a:bodyPr>
          <a:lstStyle/>
          <a:p>
            <a:pPr marL="342900" indent="-342900">
              <a:buFont typeface="Wingdings" panose="05000000000000000000" pitchFamily="2" charset="2"/>
              <a:buChar char="§"/>
            </a:pPr>
            <a:r>
              <a:rPr lang="en-GB" sz="2000" dirty="0">
                <a:latin typeface="+mn-lt"/>
              </a:rPr>
              <a:t>Can be difficult to administer/organise</a:t>
            </a:r>
          </a:p>
          <a:p>
            <a:pPr marL="342900" indent="-342900">
              <a:buFont typeface="Wingdings" panose="05000000000000000000" pitchFamily="2" charset="2"/>
              <a:buChar char="§"/>
            </a:pPr>
            <a:r>
              <a:rPr lang="en-GB" sz="2000" dirty="0">
                <a:latin typeface="+mn-lt"/>
              </a:rPr>
              <a:t>Difficult making valid/accurate comparisons (due to differences)</a:t>
            </a:r>
          </a:p>
        </p:txBody>
      </p:sp>
    </p:spTree>
    <p:extLst>
      <p:ext uri="{BB962C8B-B14F-4D97-AF65-F5344CB8AC3E}">
        <p14:creationId xmlns:p14="http://schemas.microsoft.com/office/powerpoint/2010/main" val="3320635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888F-24B6-4E4E-A315-E01AD2CDC927}"/>
              </a:ext>
            </a:extLst>
          </p:cNvPr>
          <p:cNvSpPr>
            <a:spLocks noGrp="1"/>
          </p:cNvSpPr>
          <p:nvPr>
            <p:ph type="title"/>
          </p:nvPr>
        </p:nvSpPr>
        <p:spPr/>
        <p:txBody>
          <a:bodyPr/>
          <a:lstStyle/>
          <a:p>
            <a:r>
              <a:rPr lang="en-GB" dirty="0"/>
              <a:t>Design Criteria</a:t>
            </a:r>
          </a:p>
        </p:txBody>
      </p:sp>
      <p:graphicFrame>
        <p:nvGraphicFramePr>
          <p:cNvPr id="4" name="Content Placeholder 3">
            <a:extLst>
              <a:ext uri="{FF2B5EF4-FFF2-40B4-BE49-F238E27FC236}">
                <a16:creationId xmlns:a16="http://schemas.microsoft.com/office/drawing/2014/main" id="{7FFB83BF-D6C1-4AE1-BDDC-A9A4FA2927D1}"/>
              </a:ext>
            </a:extLst>
          </p:cNvPr>
          <p:cNvGraphicFramePr>
            <a:graphicFrameLocks noGrp="1"/>
          </p:cNvGraphicFramePr>
          <p:nvPr>
            <p:ph idx="1"/>
            <p:extLst>
              <p:ext uri="{D42A27DB-BD31-4B8C-83A1-F6EECF244321}">
                <p14:modId xmlns:p14="http://schemas.microsoft.com/office/powerpoint/2010/main" val="703509705"/>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1728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FFA17-0498-46B1-BA83-204E13DB7DD5}"/>
              </a:ext>
            </a:extLst>
          </p:cNvPr>
          <p:cNvSpPr>
            <a:spLocks noGrp="1"/>
          </p:cNvSpPr>
          <p:nvPr>
            <p:ph type="title"/>
          </p:nvPr>
        </p:nvSpPr>
        <p:spPr>
          <a:xfrm>
            <a:off x="683568" y="3993083"/>
            <a:ext cx="7772400" cy="1362075"/>
          </a:xfrm>
        </p:spPr>
        <p:txBody>
          <a:bodyPr anchor="t">
            <a:normAutofit/>
          </a:bodyPr>
          <a:lstStyle/>
          <a:p>
            <a:pPr>
              <a:lnSpc>
                <a:spcPct val="90000"/>
              </a:lnSpc>
            </a:pPr>
            <a:r>
              <a:rPr lang="en-GB" sz="2800" dirty="0"/>
              <a:t>LO2:  </a:t>
            </a:r>
            <a:r>
              <a:rPr lang="en-GB" sz="2800" dirty="0">
                <a:effectLst/>
              </a:rPr>
              <a:t>Be able to conduct a data review and analyse the findings</a:t>
            </a:r>
            <a:br>
              <a:rPr lang="en-GB" sz="2800" dirty="0">
                <a:effectLst/>
              </a:rPr>
            </a:br>
            <a:endParaRPr lang="en-GB" sz="2800" dirty="0"/>
          </a:p>
        </p:txBody>
      </p:sp>
      <p:sp>
        <p:nvSpPr>
          <p:cNvPr id="8" name="Text Placeholder 2">
            <a:extLst>
              <a:ext uri="{FF2B5EF4-FFF2-40B4-BE49-F238E27FC236}">
                <a16:creationId xmlns:a16="http://schemas.microsoft.com/office/drawing/2014/main" id="{966A1B8F-B686-43B5-A549-977E5EF8D985}"/>
              </a:ext>
            </a:extLst>
          </p:cNvPr>
          <p:cNvSpPr>
            <a:spLocks noGrp="1"/>
          </p:cNvSpPr>
          <p:nvPr>
            <p:ph type="body" idx="1"/>
          </p:nvPr>
        </p:nvSpPr>
        <p:spPr>
          <a:xfrm>
            <a:off x="683568" y="2492896"/>
            <a:ext cx="7772400" cy="1500187"/>
          </a:xfrm>
        </p:spPr>
        <p:txBody>
          <a:bodyPr/>
          <a:lstStyle/>
          <a:p>
            <a:endParaRPr lang="en-US"/>
          </a:p>
        </p:txBody>
      </p:sp>
    </p:spTree>
    <p:extLst>
      <p:ext uri="{BB962C8B-B14F-4D97-AF65-F5344CB8AC3E}">
        <p14:creationId xmlns:p14="http://schemas.microsoft.com/office/powerpoint/2010/main" val="907288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3A507-8032-41D3-BEEC-D9EC497CB809}"/>
              </a:ext>
            </a:extLst>
          </p:cNvPr>
          <p:cNvSpPr>
            <a:spLocks noGrp="1"/>
          </p:cNvSpPr>
          <p:nvPr>
            <p:ph type="title"/>
          </p:nvPr>
        </p:nvSpPr>
        <p:spPr/>
        <p:txBody>
          <a:bodyPr/>
          <a:lstStyle/>
          <a:p>
            <a:r>
              <a:rPr lang="en-GB" dirty="0"/>
              <a:t>Evaluate what is already known</a:t>
            </a:r>
          </a:p>
        </p:txBody>
      </p:sp>
      <p:sp>
        <p:nvSpPr>
          <p:cNvPr id="9" name="Content Placeholder 2">
            <a:extLst>
              <a:ext uri="{FF2B5EF4-FFF2-40B4-BE49-F238E27FC236}">
                <a16:creationId xmlns:a16="http://schemas.microsoft.com/office/drawing/2014/main" id="{E362C682-134C-468E-A558-6C09C9C69765}"/>
              </a:ext>
            </a:extLst>
          </p:cNvPr>
          <p:cNvSpPr txBox="1">
            <a:spLocks/>
          </p:cNvSpPr>
          <p:nvPr/>
        </p:nvSpPr>
        <p:spPr>
          <a:xfrm>
            <a:off x="4572000" y="1456181"/>
            <a:ext cx="4038600" cy="398904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lnSpc>
                <a:spcPct val="90000"/>
              </a:lnSpc>
            </a:pPr>
            <a:endParaRPr lang="en-GB" sz="1300" dirty="0"/>
          </a:p>
          <a:p>
            <a:pPr>
              <a:lnSpc>
                <a:spcPct val="90000"/>
              </a:lnSpc>
            </a:pPr>
            <a:r>
              <a:rPr lang="en-GB" sz="2000" dirty="0"/>
              <a:t>Allows you to gain a critical understanding of your field</a:t>
            </a:r>
          </a:p>
          <a:p>
            <a:pPr>
              <a:lnSpc>
                <a:spcPct val="90000"/>
              </a:lnSpc>
            </a:pPr>
            <a:endParaRPr lang="en-GB" sz="2000" dirty="0"/>
          </a:p>
          <a:p>
            <a:pPr>
              <a:lnSpc>
                <a:spcPct val="90000"/>
              </a:lnSpc>
            </a:pPr>
            <a:r>
              <a:rPr lang="en-GB" sz="2000" dirty="0"/>
              <a:t>Opportunity to think about what has been done in your field; opportunity to think about the similarities, patterns, trends and also differences across the existing research</a:t>
            </a:r>
          </a:p>
          <a:p>
            <a:pPr>
              <a:lnSpc>
                <a:spcPct val="90000"/>
              </a:lnSpc>
            </a:pPr>
            <a:endParaRPr lang="en-GB" sz="2000" dirty="0"/>
          </a:p>
          <a:p>
            <a:pPr>
              <a:lnSpc>
                <a:spcPct val="90000"/>
              </a:lnSpc>
            </a:pPr>
            <a:r>
              <a:rPr lang="en-GB" sz="2000" dirty="0"/>
              <a:t>By identifying strengths and weakness, you will be able to think about what has not/needs to be done in your field</a:t>
            </a:r>
          </a:p>
          <a:p>
            <a:pPr>
              <a:lnSpc>
                <a:spcPct val="90000"/>
              </a:lnSpc>
            </a:pPr>
            <a:endParaRPr lang="en-GB" sz="2000" dirty="0"/>
          </a:p>
          <a:p>
            <a:pPr>
              <a:lnSpc>
                <a:spcPct val="90000"/>
              </a:lnSpc>
            </a:pPr>
            <a:r>
              <a:rPr lang="en-GB" sz="2000" dirty="0"/>
              <a:t>The gap in the literature is your justification for your research </a:t>
            </a:r>
          </a:p>
          <a:p>
            <a:pPr>
              <a:lnSpc>
                <a:spcPct val="90000"/>
              </a:lnSpc>
            </a:pPr>
            <a:endParaRPr lang="en-GB" sz="1300" dirty="0"/>
          </a:p>
          <a:p>
            <a:pPr>
              <a:lnSpc>
                <a:spcPct val="90000"/>
              </a:lnSpc>
            </a:pPr>
            <a:endParaRPr lang="en-GB" sz="1300" dirty="0"/>
          </a:p>
        </p:txBody>
      </p:sp>
      <p:pic>
        <p:nvPicPr>
          <p:cNvPr id="13" name="Picture 2" descr="See the source image">
            <a:extLst>
              <a:ext uri="{FF2B5EF4-FFF2-40B4-BE49-F238E27FC236}">
                <a16:creationId xmlns:a16="http://schemas.microsoft.com/office/drawing/2014/main" id="{BB08559F-30B6-418C-957D-14049F6B73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914525"/>
            <a:ext cx="4038600" cy="3028950"/>
          </a:xfrm>
          <a:prstGeom prst="rect">
            <a:avLst/>
          </a:prstGeom>
          <a:solidFill>
            <a:srgbClr val="FFFFFF"/>
          </a:solidFill>
        </p:spPr>
      </p:pic>
    </p:spTree>
    <p:extLst>
      <p:ext uri="{BB962C8B-B14F-4D97-AF65-F5344CB8AC3E}">
        <p14:creationId xmlns:p14="http://schemas.microsoft.com/office/powerpoint/2010/main" val="17245956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What is a literature review (for)?</a:t>
            </a:r>
          </a:p>
        </p:txBody>
      </p:sp>
      <p:sp>
        <p:nvSpPr>
          <p:cNvPr id="4" name="Text Placeholder 3">
            <a:extLst>
              <a:ext uri="{FF2B5EF4-FFF2-40B4-BE49-F238E27FC236}">
                <a16:creationId xmlns:a16="http://schemas.microsoft.com/office/drawing/2014/main" id="{3C33908C-61BB-4E97-8132-E04C165DFA49}"/>
              </a:ext>
            </a:extLst>
          </p:cNvPr>
          <p:cNvSpPr>
            <a:spLocks noGrp="1"/>
          </p:cNvSpPr>
          <p:nvPr>
            <p:ph type="body" idx="1"/>
          </p:nvPr>
        </p:nvSpPr>
        <p:spPr>
          <a:xfrm>
            <a:off x="457200" y="1268760"/>
            <a:ext cx="4040188" cy="639762"/>
          </a:xfrm>
        </p:spPr>
        <p:txBody>
          <a:bodyPr/>
          <a:lstStyle/>
          <a:p>
            <a:r>
              <a:rPr lang="en-GB" dirty="0"/>
              <a:t>What</a:t>
            </a:r>
          </a:p>
        </p:txBody>
      </p:sp>
      <p:sp>
        <p:nvSpPr>
          <p:cNvPr id="3" name="Content Placeholder 2"/>
          <p:cNvSpPr>
            <a:spLocks noGrp="1"/>
          </p:cNvSpPr>
          <p:nvPr>
            <p:ph sz="half" idx="2"/>
          </p:nvPr>
        </p:nvSpPr>
        <p:spPr>
          <a:xfrm>
            <a:off x="457200" y="1915718"/>
            <a:ext cx="4040188" cy="3414365"/>
          </a:xfrm>
        </p:spPr>
        <p:txBody>
          <a:bodyPr>
            <a:noAutofit/>
          </a:bodyPr>
          <a:lstStyle/>
          <a:p>
            <a:pPr>
              <a:lnSpc>
                <a:spcPct val="90000"/>
              </a:lnSpc>
            </a:pPr>
            <a:r>
              <a:rPr lang="en-GB" sz="1800" dirty="0"/>
              <a:t>Establishes the terms and context. </a:t>
            </a:r>
          </a:p>
          <a:p>
            <a:pPr>
              <a:lnSpc>
                <a:spcPct val="90000"/>
              </a:lnSpc>
            </a:pPr>
            <a:r>
              <a:rPr lang="en-GB" sz="1800" dirty="0"/>
              <a:t>Presents a survey of preceding literature on the topic. </a:t>
            </a:r>
          </a:p>
          <a:p>
            <a:pPr>
              <a:lnSpc>
                <a:spcPct val="90000"/>
              </a:lnSpc>
            </a:pPr>
            <a:r>
              <a:rPr lang="en-GB" sz="1800" dirty="0"/>
              <a:t>Explores ways that others have solved similar questions/problems. </a:t>
            </a:r>
            <a:endParaRPr lang="en-GB" sz="1800" i="1" dirty="0"/>
          </a:p>
          <a:p>
            <a:pPr>
              <a:lnSpc>
                <a:spcPct val="90000"/>
              </a:lnSpc>
            </a:pPr>
            <a:r>
              <a:rPr lang="en-GB" sz="1800" dirty="0"/>
              <a:t>Outlines the relationship of these texts to each other. </a:t>
            </a:r>
          </a:p>
          <a:p>
            <a:pPr>
              <a:lnSpc>
                <a:spcPct val="90000"/>
              </a:lnSpc>
            </a:pPr>
            <a:r>
              <a:rPr lang="en-GB" sz="1800" dirty="0"/>
              <a:t>Evaluates the quality and relevance of the literature. </a:t>
            </a:r>
            <a:endParaRPr lang="en-GB" sz="1800" i="1" dirty="0"/>
          </a:p>
          <a:p>
            <a:pPr>
              <a:lnSpc>
                <a:spcPct val="90000"/>
              </a:lnSpc>
            </a:pPr>
            <a:r>
              <a:rPr lang="en-GB" sz="1800" dirty="0"/>
              <a:t>Establishes the gaps or inadequacies. </a:t>
            </a:r>
            <a:endParaRPr lang="en-GB" sz="1800" i="1" dirty="0"/>
          </a:p>
          <a:p>
            <a:pPr>
              <a:lnSpc>
                <a:spcPct val="90000"/>
              </a:lnSpc>
            </a:pPr>
            <a:r>
              <a:rPr lang="en-GB" sz="1800" dirty="0"/>
              <a:t>Demonstrates your scholarly rigour. </a:t>
            </a:r>
          </a:p>
        </p:txBody>
      </p:sp>
      <p:sp>
        <p:nvSpPr>
          <p:cNvPr id="5" name="Text Placeholder 4">
            <a:extLst>
              <a:ext uri="{FF2B5EF4-FFF2-40B4-BE49-F238E27FC236}">
                <a16:creationId xmlns:a16="http://schemas.microsoft.com/office/drawing/2014/main" id="{C1BCB51B-DAD8-4720-AD6B-8CE52177B54E}"/>
              </a:ext>
            </a:extLst>
          </p:cNvPr>
          <p:cNvSpPr>
            <a:spLocks noGrp="1"/>
          </p:cNvSpPr>
          <p:nvPr>
            <p:ph type="body" sz="quarter" idx="3"/>
          </p:nvPr>
        </p:nvSpPr>
        <p:spPr>
          <a:xfrm>
            <a:off x="4639691" y="1268760"/>
            <a:ext cx="4041775" cy="639762"/>
          </a:xfrm>
        </p:spPr>
        <p:txBody>
          <a:bodyPr/>
          <a:lstStyle/>
          <a:p>
            <a:r>
              <a:rPr lang="en-GB" dirty="0"/>
              <a:t>Why</a:t>
            </a:r>
          </a:p>
        </p:txBody>
      </p:sp>
      <p:sp>
        <p:nvSpPr>
          <p:cNvPr id="6" name="Content Placeholder 5">
            <a:extLst>
              <a:ext uri="{FF2B5EF4-FFF2-40B4-BE49-F238E27FC236}">
                <a16:creationId xmlns:a16="http://schemas.microsoft.com/office/drawing/2014/main" id="{442A9133-9FF3-4072-BF2E-D06530B7BBAF}"/>
              </a:ext>
            </a:extLst>
          </p:cNvPr>
          <p:cNvSpPr>
            <a:spLocks noGrp="1"/>
          </p:cNvSpPr>
          <p:nvPr>
            <p:ph sz="quarter" idx="4"/>
          </p:nvPr>
        </p:nvSpPr>
        <p:spPr>
          <a:xfrm>
            <a:off x="4623138" y="1908522"/>
            <a:ext cx="4317874" cy="3414365"/>
          </a:xfrm>
        </p:spPr>
        <p:txBody>
          <a:bodyPr>
            <a:noAutofit/>
          </a:bodyPr>
          <a:lstStyle/>
          <a:p>
            <a:r>
              <a:rPr lang="en-GB" sz="1800" dirty="0"/>
              <a:t>To define exactly what you are looking at and where the limits are</a:t>
            </a:r>
          </a:p>
          <a:p>
            <a:r>
              <a:rPr lang="en-GB" sz="1800" dirty="0"/>
              <a:t>To show what has been done already</a:t>
            </a:r>
          </a:p>
          <a:p>
            <a:r>
              <a:rPr lang="en-GB" sz="1800" dirty="0"/>
              <a:t>To help you select an appropriate research methodology</a:t>
            </a:r>
          </a:p>
          <a:p>
            <a:r>
              <a:rPr lang="en-GB" sz="1800" dirty="0"/>
              <a:t>To know the different perspectives and debates</a:t>
            </a:r>
          </a:p>
          <a:p>
            <a:r>
              <a:rPr lang="en-GB" sz="1800" dirty="0"/>
              <a:t>To be able to build on it or reject it</a:t>
            </a:r>
          </a:p>
          <a:p>
            <a:r>
              <a:rPr lang="en-GB" sz="1800" dirty="0"/>
              <a:t>To justify your own contribution</a:t>
            </a:r>
          </a:p>
          <a:p>
            <a:r>
              <a:rPr lang="en-GB" sz="1800" dirty="0"/>
              <a:t>To give your stakeholders faith in your conclusions. </a:t>
            </a:r>
          </a:p>
        </p:txBody>
      </p:sp>
    </p:spTree>
    <p:extLst>
      <p:ext uri="{BB962C8B-B14F-4D97-AF65-F5344CB8AC3E}">
        <p14:creationId xmlns:p14="http://schemas.microsoft.com/office/powerpoint/2010/main" val="2938570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p:cNvSpPr>
            <a:spLocks noGrp="1" noChangeArrowheads="1"/>
          </p:cNvSpPr>
          <p:nvPr>
            <p:ph type="title"/>
          </p:nvPr>
        </p:nvSpPr>
        <p:spPr/>
        <p:txBody>
          <a:bodyPr/>
          <a:lstStyle/>
          <a:p>
            <a:r>
              <a:rPr lang="en-US" altLang="en-US" dirty="0"/>
              <a:t>Critical Thinking as a Student</a:t>
            </a:r>
          </a:p>
        </p:txBody>
      </p:sp>
      <p:sp>
        <p:nvSpPr>
          <p:cNvPr id="12291" name="Rectangle 2"/>
          <p:cNvSpPr>
            <a:spLocks noGrp="1" noChangeArrowheads="1"/>
          </p:cNvSpPr>
          <p:nvPr>
            <p:ph type="body" idx="1"/>
          </p:nvPr>
        </p:nvSpPr>
        <p:spPr>
          <a:xfrm>
            <a:off x="467544" y="1340768"/>
            <a:ext cx="8313737" cy="4327525"/>
          </a:xfrm>
        </p:spPr>
        <p:txBody>
          <a:bodyPr>
            <a:normAutofit fontScale="92500" lnSpcReduction="20000"/>
          </a:bodyPr>
          <a:lstStyle/>
          <a:p>
            <a:pPr marL="280988" indent="0">
              <a:spcBef>
                <a:spcPct val="0"/>
              </a:spcBef>
              <a:buNone/>
            </a:pPr>
            <a:endParaRPr lang="en-US" altLang="en-US" dirty="0"/>
          </a:p>
          <a:p>
            <a:pPr marL="280988" indent="0">
              <a:spcBef>
                <a:spcPct val="0"/>
              </a:spcBef>
              <a:buNone/>
            </a:pPr>
            <a:r>
              <a:rPr lang="en-US" altLang="en-US" dirty="0"/>
              <a:t>Undergraduate level: backing your points up with appropriate, authoritative sources</a:t>
            </a:r>
          </a:p>
          <a:p>
            <a:pPr marL="280988" indent="0">
              <a:spcBef>
                <a:spcPct val="0"/>
              </a:spcBef>
              <a:buNone/>
            </a:pPr>
            <a:endParaRPr lang="en-US" altLang="en-US" dirty="0"/>
          </a:p>
          <a:p>
            <a:pPr marL="280988" indent="0">
              <a:spcBef>
                <a:spcPct val="0"/>
              </a:spcBef>
              <a:buNone/>
            </a:pPr>
            <a:r>
              <a:rPr lang="en-US" dirty="0">
                <a:solidFill>
                  <a:srgbClr val="58595B"/>
                </a:solidFill>
              </a:rPr>
              <a:t>A critical review</a:t>
            </a:r>
            <a:r>
              <a:rPr lang="en-US" i="0" dirty="0">
                <a:solidFill>
                  <a:srgbClr val="58595B"/>
                </a:solidFill>
                <a:effectLst/>
              </a:rPr>
              <a:t> means </a:t>
            </a:r>
            <a:r>
              <a:rPr lang="en-US" i="0" dirty="0" err="1">
                <a:solidFill>
                  <a:srgbClr val="58595B"/>
                </a:solidFill>
                <a:effectLst/>
              </a:rPr>
              <a:t>analysing</a:t>
            </a:r>
            <a:r>
              <a:rPr lang="en-US" i="0" dirty="0">
                <a:solidFill>
                  <a:srgbClr val="58595B"/>
                </a:solidFill>
                <a:effectLst/>
              </a:rPr>
              <a:t> and assessing the work in terms of what the author was trying to achieve, the approach they took, how they conducted the research, and whether the outcomes were valid and acceptable</a:t>
            </a:r>
          </a:p>
          <a:p>
            <a:pPr marL="280988" indent="0" algn="ctr">
              <a:spcBef>
                <a:spcPct val="0"/>
              </a:spcBef>
              <a:buNone/>
            </a:pPr>
            <a:r>
              <a:rPr lang="en-US" i="0" dirty="0">
                <a:solidFill>
                  <a:srgbClr val="58595B"/>
                </a:solidFill>
                <a:effectLst/>
              </a:rPr>
              <a:t>							       CIPD</a:t>
            </a:r>
            <a:endParaRPr lang="en-US" altLang="en-US" dirty="0"/>
          </a:p>
        </p:txBody>
      </p:sp>
    </p:spTree>
    <p:extLst>
      <p:ext uri="{BB962C8B-B14F-4D97-AF65-F5344CB8AC3E}">
        <p14:creationId xmlns:p14="http://schemas.microsoft.com/office/powerpoint/2010/main" val="211084553"/>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critical thinking can mean in terms of the literature review</a:t>
            </a:r>
          </a:p>
        </p:txBody>
      </p:sp>
      <p:sp>
        <p:nvSpPr>
          <p:cNvPr id="3" name="Content Placeholder 2"/>
          <p:cNvSpPr>
            <a:spLocks noGrp="1"/>
          </p:cNvSpPr>
          <p:nvPr>
            <p:ph idx="1"/>
          </p:nvPr>
        </p:nvSpPr>
        <p:spPr>
          <a:xfrm>
            <a:off x="457200" y="1772815"/>
            <a:ext cx="8229600" cy="3744417"/>
          </a:xfrm>
        </p:spPr>
        <p:txBody>
          <a:bodyPr>
            <a:normAutofit fontScale="92500" lnSpcReduction="20000"/>
          </a:bodyPr>
          <a:lstStyle/>
          <a:p>
            <a:pPr>
              <a:buFont typeface="Wingdings" panose="05000000000000000000" pitchFamily="2" charset="2"/>
              <a:buChar char="ü"/>
            </a:pPr>
            <a:r>
              <a:rPr lang="en-GB" dirty="0"/>
              <a:t>Understanding research on its own terms – testing its viability</a:t>
            </a:r>
          </a:p>
          <a:p>
            <a:pPr>
              <a:buFont typeface="Wingdings" panose="05000000000000000000" pitchFamily="2" charset="2"/>
              <a:buChar char="ü"/>
            </a:pPr>
            <a:endParaRPr lang="en-GB" dirty="0"/>
          </a:p>
          <a:p>
            <a:pPr>
              <a:buFont typeface="Wingdings" panose="05000000000000000000" pitchFamily="2" charset="2"/>
              <a:buChar char="ü"/>
            </a:pPr>
            <a:r>
              <a:rPr lang="en-GB" dirty="0"/>
              <a:t>Understanding research in relation to other arguments</a:t>
            </a:r>
          </a:p>
          <a:p>
            <a:pPr>
              <a:buFont typeface="Wingdings" panose="05000000000000000000" pitchFamily="2" charset="2"/>
              <a:buChar char="ü"/>
            </a:pPr>
            <a:endParaRPr lang="en-GB" dirty="0"/>
          </a:p>
          <a:p>
            <a:pPr>
              <a:buFont typeface="Wingdings" panose="05000000000000000000" pitchFamily="2" charset="2"/>
              <a:buChar char="ü"/>
            </a:pPr>
            <a:r>
              <a:rPr lang="en-GB" dirty="0"/>
              <a:t>Critiquing research in relation to what you want to do</a:t>
            </a:r>
          </a:p>
        </p:txBody>
      </p:sp>
    </p:spTree>
    <p:extLst>
      <p:ext uri="{BB962C8B-B14F-4D97-AF65-F5344CB8AC3E}">
        <p14:creationId xmlns:p14="http://schemas.microsoft.com/office/powerpoint/2010/main" val="1303094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814" y="193333"/>
            <a:ext cx="7358063" cy="730621"/>
          </a:xfrm>
        </p:spPr>
        <p:txBody>
          <a:bodyPr/>
          <a:lstStyle/>
          <a:p>
            <a:r>
              <a:rPr lang="en-GB" sz="3200" dirty="0"/>
              <a:t>Secondary data starting point: Sources </a:t>
            </a:r>
          </a:p>
        </p:txBody>
      </p:sp>
      <p:sp>
        <p:nvSpPr>
          <p:cNvPr id="3" name="Content Placeholder 2"/>
          <p:cNvSpPr>
            <a:spLocks noGrp="1"/>
          </p:cNvSpPr>
          <p:nvPr>
            <p:ph idx="1"/>
          </p:nvPr>
        </p:nvSpPr>
        <p:spPr>
          <a:xfrm>
            <a:off x="422046" y="919262"/>
            <a:ext cx="8229600" cy="4525962"/>
          </a:xfrm>
        </p:spPr>
        <p:txBody>
          <a:bodyPr/>
          <a:lstStyle/>
          <a:p>
            <a:pPr marL="0" indent="0">
              <a:buNone/>
            </a:pPr>
            <a:r>
              <a:rPr lang="en-GB" sz="2000" dirty="0"/>
              <a:t>The review of the literature provides the basis of further inquiry and data collection</a:t>
            </a:r>
          </a:p>
          <a:p>
            <a:pPr marL="0" indent="0">
              <a:buNone/>
            </a:pPr>
            <a:endParaRPr lang="en-GB" sz="2000" dirty="0"/>
          </a:p>
          <a:p>
            <a:pPr marL="0" indent="0">
              <a:buNone/>
            </a:pPr>
            <a:endParaRPr lang="en-GB" sz="2000" dirty="0"/>
          </a:p>
        </p:txBody>
      </p:sp>
      <p:sp>
        <p:nvSpPr>
          <p:cNvPr id="4" name="TextBox 3"/>
          <p:cNvSpPr txBox="1"/>
          <p:nvPr/>
        </p:nvSpPr>
        <p:spPr>
          <a:xfrm>
            <a:off x="2411760" y="1313123"/>
            <a:ext cx="4320480" cy="1200329"/>
          </a:xfrm>
          <a:prstGeom prst="rect">
            <a:avLst/>
          </a:prstGeom>
          <a:solidFill>
            <a:schemeClr val="accent6">
              <a:lumMod val="40000"/>
              <a:lumOff val="60000"/>
            </a:schemeClr>
          </a:solidFill>
        </p:spPr>
        <p:txBody>
          <a:bodyPr wrap="square" rtlCol="0">
            <a:spAutoFit/>
          </a:bodyPr>
          <a:lstStyle/>
          <a:p>
            <a:r>
              <a:rPr lang="en-GB" dirty="0"/>
              <a:t>Professional Associations</a:t>
            </a:r>
          </a:p>
          <a:p>
            <a:r>
              <a:rPr lang="en-GB" dirty="0"/>
              <a:t>CIPD, CIM, ILM  (&amp; their libraries and associated publications – People Management)</a:t>
            </a:r>
          </a:p>
        </p:txBody>
      </p:sp>
      <p:sp>
        <p:nvSpPr>
          <p:cNvPr id="5" name="TextBox 4"/>
          <p:cNvSpPr txBox="1"/>
          <p:nvPr/>
        </p:nvSpPr>
        <p:spPr>
          <a:xfrm>
            <a:off x="107504" y="2624250"/>
            <a:ext cx="4464496" cy="1569660"/>
          </a:xfrm>
          <a:prstGeom prst="rect">
            <a:avLst/>
          </a:prstGeom>
          <a:solidFill>
            <a:schemeClr val="accent4">
              <a:lumMod val="20000"/>
              <a:lumOff val="80000"/>
            </a:schemeClr>
          </a:solidFill>
        </p:spPr>
        <p:txBody>
          <a:bodyPr wrap="square" rtlCol="0">
            <a:spAutoFit/>
          </a:bodyPr>
          <a:lstStyle/>
          <a:p>
            <a:r>
              <a:rPr lang="en-GB" dirty="0"/>
              <a:t>Academic literature</a:t>
            </a:r>
          </a:p>
          <a:p>
            <a:r>
              <a:rPr lang="en-GB" dirty="0"/>
              <a:t>University/public libraries – Books,</a:t>
            </a:r>
          </a:p>
          <a:p>
            <a:r>
              <a:rPr lang="en-GB" dirty="0"/>
              <a:t>Journals</a:t>
            </a:r>
          </a:p>
          <a:p>
            <a:r>
              <a:rPr lang="en-GB" sz="1400" i="1" dirty="0"/>
              <a:t>e.g. British Journal of Industrial Relations,</a:t>
            </a:r>
          </a:p>
          <a:p>
            <a:r>
              <a:rPr lang="en-GB" sz="1400" i="1" dirty="0"/>
              <a:t>Employee Relations, The Human Resource Management Journal</a:t>
            </a:r>
          </a:p>
        </p:txBody>
      </p:sp>
      <p:sp>
        <p:nvSpPr>
          <p:cNvPr id="6" name="TextBox 5"/>
          <p:cNvSpPr txBox="1"/>
          <p:nvPr/>
        </p:nvSpPr>
        <p:spPr>
          <a:xfrm>
            <a:off x="4742526" y="2625715"/>
            <a:ext cx="4149954" cy="2308324"/>
          </a:xfrm>
          <a:prstGeom prst="rect">
            <a:avLst/>
          </a:prstGeom>
          <a:solidFill>
            <a:schemeClr val="accent2">
              <a:lumMod val="20000"/>
              <a:lumOff val="80000"/>
            </a:schemeClr>
          </a:solidFill>
        </p:spPr>
        <p:txBody>
          <a:bodyPr wrap="square" rtlCol="0">
            <a:spAutoFit/>
          </a:bodyPr>
          <a:lstStyle/>
          <a:p>
            <a:r>
              <a:rPr lang="en-GB" dirty="0"/>
              <a:t>Online databases/research institutes:</a:t>
            </a:r>
          </a:p>
          <a:p>
            <a:pPr marL="285750" indent="-285750">
              <a:buFont typeface="Wingdings" panose="05000000000000000000" pitchFamily="2" charset="2"/>
              <a:buChar char="§"/>
            </a:pPr>
            <a:r>
              <a:rPr lang="en-GB" dirty="0"/>
              <a:t>EBSCO, Emerald, Science Direct (accessible via CIPD)</a:t>
            </a:r>
          </a:p>
          <a:p>
            <a:pPr marL="285750" indent="-285750">
              <a:buFont typeface="Wingdings" panose="05000000000000000000" pitchFamily="2" charset="2"/>
              <a:buChar char="§"/>
            </a:pPr>
            <a:r>
              <a:rPr lang="en-GB" dirty="0"/>
              <a:t>Google Scholar</a:t>
            </a:r>
          </a:p>
          <a:p>
            <a:pPr marL="285750" indent="-285750">
              <a:buFont typeface="Wingdings" panose="05000000000000000000" pitchFamily="2" charset="2"/>
              <a:buChar char="§"/>
            </a:pPr>
            <a:r>
              <a:rPr lang="en-GB" dirty="0" err="1"/>
              <a:t>XpertHR</a:t>
            </a:r>
            <a:r>
              <a:rPr lang="en-GB" dirty="0"/>
              <a:t>, Science for Work</a:t>
            </a:r>
          </a:p>
          <a:p>
            <a:pPr marL="285750" indent="-285750">
              <a:buFont typeface="Wingdings" panose="05000000000000000000" pitchFamily="2" charset="2"/>
              <a:buChar char="§"/>
            </a:pPr>
            <a:r>
              <a:rPr lang="en-GB" dirty="0"/>
              <a:t>Roffey Park Institute, McKinsey, RBL Group, World Economic Forum, </a:t>
            </a:r>
            <a:r>
              <a:rPr lang="en-GB" dirty="0" err="1"/>
              <a:t>Center</a:t>
            </a:r>
            <a:r>
              <a:rPr lang="en-GB" dirty="0"/>
              <a:t> for Creative Leadership</a:t>
            </a:r>
          </a:p>
        </p:txBody>
      </p:sp>
      <p:sp>
        <p:nvSpPr>
          <p:cNvPr id="8" name="TextBox 7"/>
          <p:cNvSpPr txBox="1"/>
          <p:nvPr/>
        </p:nvSpPr>
        <p:spPr>
          <a:xfrm>
            <a:off x="107503" y="4380041"/>
            <a:ext cx="4464496" cy="1169551"/>
          </a:xfrm>
          <a:prstGeom prst="rect">
            <a:avLst/>
          </a:prstGeom>
          <a:solidFill>
            <a:schemeClr val="accent1">
              <a:lumMod val="20000"/>
              <a:lumOff val="80000"/>
            </a:schemeClr>
          </a:solidFill>
        </p:spPr>
        <p:txBody>
          <a:bodyPr wrap="square" rtlCol="0">
            <a:spAutoFit/>
          </a:bodyPr>
          <a:lstStyle/>
          <a:p>
            <a:r>
              <a:rPr lang="en-GB" dirty="0"/>
              <a:t>Media Sources:</a:t>
            </a:r>
          </a:p>
          <a:p>
            <a:r>
              <a:rPr lang="en-GB" i="1" dirty="0"/>
              <a:t>Credible Newspapers, magazines, periodicals </a:t>
            </a:r>
            <a:r>
              <a:rPr lang="en-GB" sz="1600" i="1" dirty="0"/>
              <a:t>– The Telegraph, Harvard Business Review, The Economist, HR Magazine</a:t>
            </a:r>
          </a:p>
        </p:txBody>
      </p:sp>
      <p:sp>
        <p:nvSpPr>
          <p:cNvPr id="7" name="TextBox 6">
            <a:extLst>
              <a:ext uri="{FF2B5EF4-FFF2-40B4-BE49-F238E27FC236}">
                <a16:creationId xmlns:a16="http://schemas.microsoft.com/office/drawing/2014/main" id="{4D6EE4E5-2CEC-4E99-862A-9980B6A547D2}"/>
              </a:ext>
            </a:extLst>
          </p:cNvPr>
          <p:cNvSpPr txBox="1"/>
          <p:nvPr/>
        </p:nvSpPr>
        <p:spPr>
          <a:xfrm>
            <a:off x="4742527" y="4999272"/>
            <a:ext cx="4149953" cy="646331"/>
          </a:xfrm>
          <a:prstGeom prst="rect">
            <a:avLst/>
          </a:prstGeom>
          <a:solidFill>
            <a:schemeClr val="accent3">
              <a:lumMod val="60000"/>
              <a:lumOff val="40000"/>
            </a:schemeClr>
          </a:solidFill>
        </p:spPr>
        <p:txBody>
          <a:bodyPr wrap="square" rtlCol="0">
            <a:spAutoFit/>
          </a:bodyPr>
          <a:lstStyle/>
          <a:p>
            <a:r>
              <a:rPr lang="en-GB" dirty="0"/>
              <a:t>Government Information – Office of National Statistics, Companies House</a:t>
            </a:r>
          </a:p>
        </p:txBody>
      </p:sp>
    </p:spTree>
    <p:extLst>
      <p:ext uri="{BB962C8B-B14F-4D97-AF65-F5344CB8AC3E}">
        <p14:creationId xmlns:p14="http://schemas.microsoft.com/office/powerpoint/2010/main" val="3910128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544784177"/>
              </p:ext>
            </p:extLst>
          </p:nvPr>
        </p:nvGraphicFramePr>
        <p:xfrm>
          <a:off x="0" y="404664"/>
          <a:ext cx="8986516" cy="576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1">
            <a:extLst>
              <a:ext uri="{FF2B5EF4-FFF2-40B4-BE49-F238E27FC236}">
                <a16:creationId xmlns:a16="http://schemas.microsoft.com/office/drawing/2014/main" id="{27FE2A20-5049-45F8-98DD-922338ED178D}"/>
              </a:ext>
            </a:extLst>
          </p:cNvPr>
          <p:cNvSpPr>
            <a:spLocks noGrp="1"/>
          </p:cNvSpPr>
          <p:nvPr>
            <p:ph type="title"/>
          </p:nvPr>
        </p:nvSpPr>
        <p:spPr/>
        <p:txBody>
          <a:bodyPr>
            <a:normAutofit fontScale="90000"/>
          </a:bodyPr>
          <a:lstStyle/>
          <a:p>
            <a:r>
              <a:rPr lang="en-GB" dirty="0"/>
              <a:t>Different Approaches to Collecting Data</a:t>
            </a:r>
          </a:p>
        </p:txBody>
      </p:sp>
    </p:spTree>
    <p:extLst>
      <p:ext uri="{BB962C8B-B14F-4D97-AF65-F5344CB8AC3E}">
        <p14:creationId xmlns:p14="http://schemas.microsoft.com/office/powerpoint/2010/main" val="3800841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p:cNvSpPr>
          <p:nvPr/>
        </p:nvSpPr>
        <p:spPr bwMode="auto">
          <a:xfrm>
            <a:off x="1181150" y="764704"/>
            <a:ext cx="7086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11163"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spcBef>
                <a:spcPct val="20000"/>
              </a:spcBef>
            </a:pPr>
            <a:r>
              <a:rPr lang="en-GB" altLang="en-US" sz="3200" dirty="0">
                <a:solidFill>
                  <a:schemeClr val="accent4"/>
                </a:solidFill>
                <a:latin typeface="Arial" charset="0"/>
              </a:rPr>
              <a:t>Questionnaires:</a:t>
            </a:r>
          </a:p>
          <a:p>
            <a:pPr>
              <a:spcBef>
                <a:spcPct val="20000"/>
              </a:spcBef>
            </a:pPr>
            <a:r>
              <a:rPr lang="en-GB" altLang="en-US" sz="2600" dirty="0">
                <a:latin typeface="Arial" charset="0"/>
              </a:rPr>
              <a:t>	</a:t>
            </a:r>
            <a:r>
              <a:rPr lang="en-GB" altLang="en-US" sz="2600" b="1" dirty="0">
                <a:latin typeface="Arial" charset="0"/>
              </a:rPr>
              <a:t>Good for gathering large quantities of data relatively cheaply</a:t>
            </a:r>
          </a:p>
          <a:p>
            <a:pPr>
              <a:spcBef>
                <a:spcPct val="20000"/>
              </a:spcBef>
            </a:pPr>
            <a:r>
              <a:rPr lang="en-GB" altLang="en-US" sz="2600" b="1" dirty="0">
                <a:latin typeface="Arial" charset="0"/>
              </a:rPr>
              <a:t>	Must be properly designed</a:t>
            </a:r>
          </a:p>
          <a:p>
            <a:pPr>
              <a:spcBef>
                <a:spcPct val="20000"/>
              </a:spcBef>
            </a:pPr>
            <a:endParaRPr lang="en-GB" altLang="en-US" sz="800" b="1" dirty="0">
              <a:latin typeface="Arial" charset="0"/>
            </a:endParaRPr>
          </a:p>
          <a:p>
            <a:pPr>
              <a:spcBef>
                <a:spcPct val="20000"/>
              </a:spcBef>
            </a:pPr>
            <a:r>
              <a:rPr lang="en-GB" altLang="en-US" sz="3200" dirty="0">
                <a:solidFill>
                  <a:schemeClr val="accent4"/>
                </a:solidFill>
                <a:latin typeface="Arial" charset="0"/>
              </a:rPr>
              <a:t>Interviews:</a:t>
            </a:r>
          </a:p>
          <a:p>
            <a:pPr>
              <a:spcBef>
                <a:spcPct val="20000"/>
              </a:spcBef>
            </a:pPr>
            <a:r>
              <a:rPr lang="en-GB" altLang="en-US" sz="2600" dirty="0">
                <a:latin typeface="Arial" charset="0"/>
              </a:rPr>
              <a:t>   </a:t>
            </a:r>
            <a:r>
              <a:rPr lang="en-GB" altLang="en-US" sz="2600" b="1" dirty="0">
                <a:latin typeface="Arial" charset="0"/>
              </a:rPr>
              <a:t>Good for gathering rich data and exploring themes</a:t>
            </a:r>
          </a:p>
          <a:p>
            <a:pPr>
              <a:spcBef>
                <a:spcPct val="20000"/>
              </a:spcBef>
            </a:pPr>
            <a:r>
              <a:rPr lang="en-GB" altLang="en-US" sz="2600" b="1" dirty="0">
                <a:latin typeface="Arial" charset="0"/>
              </a:rPr>
              <a:t>   Need robust interviewing/interpersonal skills</a:t>
            </a:r>
          </a:p>
          <a:p>
            <a:pPr>
              <a:spcBef>
                <a:spcPct val="20000"/>
              </a:spcBef>
            </a:pPr>
            <a:endParaRPr lang="en-US" altLang="en-US" sz="3200" dirty="0">
              <a:latin typeface="Arial" charset="0"/>
            </a:endParaRPr>
          </a:p>
        </p:txBody>
      </p:sp>
      <p:sp>
        <p:nvSpPr>
          <p:cNvPr id="4" name="Smiley Face 3"/>
          <p:cNvSpPr>
            <a:spLocks noChangeArrowheads="1"/>
          </p:cNvSpPr>
          <p:nvPr/>
        </p:nvSpPr>
        <p:spPr bwMode="auto">
          <a:xfrm>
            <a:off x="971600" y="1471142"/>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5" name="Smiley Face 4"/>
          <p:cNvSpPr>
            <a:spLocks noChangeArrowheads="1"/>
          </p:cNvSpPr>
          <p:nvPr/>
        </p:nvSpPr>
        <p:spPr bwMode="auto">
          <a:xfrm>
            <a:off x="971600" y="2114079"/>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6" name="Smiley Face 5"/>
          <p:cNvSpPr>
            <a:spLocks noChangeArrowheads="1"/>
          </p:cNvSpPr>
          <p:nvPr/>
        </p:nvSpPr>
        <p:spPr bwMode="auto">
          <a:xfrm>
            <a:off x="971600" y="3647604"/>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7" name="Smiley Face 6"/>
          <p:cNvSpPr>
            <a:spLocks noChangeArrowheads="1"/>
          </p:cNvSpPr>
          <p:nvPr/>
        </p:nvSpPr>
        <p:spPr bwMode="auto">
          <a:xfrm>
            <a:off x="971600" y="4371504"/>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3" name="TextBox 2"/>
          <p:cNvSpPr txBox="1"/>
          <p:nvPr/>
        </p:nvSpPr>
        <p:spPr>
          <a:xfrm>
            <a:off x="5654452" y="764704"/>
            <a:ext cx="2808312" cy="369332"/>
          </a:xfrm>
          <a:prstGeom prst="rect">
            <a:avLst/>
          </a:prstGeom>
          <a:noFill/>
        </p:spPr>
        <p:txBody>
          <a:bodyPr wrap="square" rtlCol="0">
            <a:spAutoFit/>
          </a:bodyPr>
          <a:lstStyle/>
          <a:p>
            <a:r>
              <a:rPr lang="en-GB" dirty="0"/>
              <a:t>Cameron &amp; Price (2009)</a:t>
            </a:r>
          </a:p>
        </p:txBody>
      </p:sp>
    </p:spTree>
    <p:extLst>
      <p:ext uri="{BB962C8B-B14F-4D97-AF65-F5344CB8AC3E}">
        <p14:creationId xmlns:p14="http://schemas.microsoft.com/office/powerpoint/2010/main" val="285599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p:cNvSpPr>
          <p:nvPr/>
        </p:nvSpPr>
        <p:spPr bwMode="auto">
          <a:xfrm>
            <a:off x="1371600" y="692696"/>
            <a:ext cx="6705600" cy="484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11163"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lnSpc>
                <a:spcPct val="90000"/>
              </a:lnSpc>
              <a:spcBef>
                <a:spcPct val="20000"/>
              </a:spcBef>
            </a:pPr>
            <a:r>
              <a:rPr lang="en-GB" altLang="en-US" sz="3200" dirty="0">
                <a:solidFill>
                  <a:schemeClr val="accent4"/>
                </a:solidFill>
                <a:latin typeface="Arial" charset="0"/>
              </a:rPr>
              <a:t>Focus groups:</a:t>
            </a:r>
          </a:p>
          <a:p>
            <a:pPr>
              <a:lnSpc>
                <a:spcPct val="90000"/>
              </a:lnSpc>
              <a:spcBef>
                <a:spcPct val="20000"/>
              </a:spcBef>
            </a:pPr>
            <a:r>
              <a:rPr lang="en-GB" altLang="en-US" sz="2600" dirty="0">
                <a:latin typeface="Arial" charset="0"/>
              </a:rPr>
              <a:t>    </a:t>
            </a:r>
            <a:r>
              <a:rPr lang="en-GB" altLang="en-US" sz="2600" b="1" dirty="0">
                <a:latin typeface="Arial" charset="0"/>
              </a:rPr>
              <a:t>Good for allowing the respondents to develop and elaborate on themes</a:t>
            </a:r>
          </a:p>
          <a:p>
            <a:pPr>
              <a:lnSpc>
                <a:spcPct val="90000"/>
              </a:lnSpc>
              <a:spcBef>
                <a:spcPct val="20000"/>
              </a:spcBef>
              <a:spcAft>
                <a:spcPct val="40000"/>
              </a:spcAft>
            </a:pPr>
            <a:r>
              <a:rPr lang="en-GB" altLang="en-US" sz="2600" b="1" dirty="0">
                <a:latin typeface="Arial" charset="0"/>
              </a:rPr>
              <a:t>    Need to be able to control discussions so that you get the information you need</a:t>
            </a:r>
          </a:p>
          <a:p>
            <a:pPr>
              <a:lnSpc>
                <a:spcPct val="90000"/>
              </a:lnSpc>
              <a:spcBef>
                <a:spcPct val="20000"/>
              </a:spcBef>
            </a:pPr>
            <a:r>
              <a:rPr lang="en-GB" altLang="en-US" sz="3200" dirty="0">
                <a:solidFill>
                  <a:schemeClr val="accent4"/>
                </a:solidFill>
                <a:latin typeface="Arial" charset="0"/>
              </a:rPr>
              <a:t>Observations:</a:t>
            </a:r>
          </a:p>
          <a:p>
            <a:pPr>
              <a:lnSpc>
                <a:spcPct val="90000"/>
              </a:lnSpc>
            </a:pPr>
            <a:r>
              <a:rPr lang="en-GB" altLang="en-US" sz="3200" dirty="0">
                <a:latin typeface="Arial" charset="0"/>
              </a:rPr>
              <a:t>   </a:t>
            </a:r>
            <a:r>
              <a:rPr lang="en-GB" altLang="en-US" sz="2600" b="1" dirty="0">
                <a:latin typeface="Arial" charset="0"/>
              </a:rPr>
              <a:t>Good for gathering data and information in natural settings</a:t>
            </a:r>
          </a:p>
          <a:p>
            <a:pPr>
              <a:lnSpc>
                <a:spcPct val="90000"/>
              </a:lnSpc>
              <a:spcBef>
                <a:spcPct val="20000"/>
              </a:spcBef>
            </a:pPr>
            <a:r>
              <a:rPr lang="en-GB" altLang="en-US" sz="2600" b="1" dirty="0">
                <a:latin typeface="Arial" charset="0"/>
              </a:rPr>
              <a:t>    Need to make sure the data and information produced is trustworthy</a:t>
            </a:r>
            <a:endParaRPr lang="en-US" altLang="en-US" sz="2600" b="1" dirty="0">
              <a:latin typeface="Arial" charset="0"/>
            </a:endParaRPr>
          </a:p>
        </p:txBody>
      </p:sp>
      <p:sp>
        <p:nvSpPr>
          <p:cNvPr id="4" name="Smiley Face 3"/>
          <p:cNvSpPr>
            <a:spLocks noChangeArrowheads="1"/>
          </p:cNvSpPr>
          <p:nvPr/>
        </p:nvSpPr>
        <p:spPr bwMode="auto">
          <a:xfrm>
            <a:off x="1143000" y="1399134"/>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5" name="Smiley Face 4"/>
          <p:cNvSpPr>
            <a:spLocks noChangeArrowheads="1"/>
          </p:cNvSpPr>
          <p:nvPr/>
        </p:nvSpPr>
        <p:spPr bwMode="auto">
          <a:xfrm>
            <a:off x="1143000" y="2113509"/>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6" name="Smiley Face 5"/>
          <p:cNvSpPr>
            <a:spLocks noChangeArrowheads="1"/>
          </p:cNvSpPr>
          <p:nvPr/>
        </p:nvSpPr>
        <p:spPr bwMode="auto">
          <a:xfrm>
            <a:off x="1123950" y="3975646"/>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7" name="Smiley Face 6"/>
          <p:cNvSpPr>
            <a:spLocks noChangeArrowheads="1"/>
          </p:cNvSpPr>
          <p:nvPr/>
        </p:nvSpPr>
        <p:spPr bwMode="auto">
          <a:xfrm>
            <a:off x="1123950" y="4766221"/>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fontAlgn="auto">
              <a:spcBef>
                <a:spcPts val="0"/>
              </a:spcBef>
              <a:spcAft>
                <a:spcPts val="0"/>
              </a:spcAft>
              <a:defRPr/>
            </a:pPr>
            <a:endParaRPr lang="en-US" sz="1800" dirty="0">
              <a:solidFill>
                <a:schemeClr val="lt1"/>
              </a:solidFill>
              <a:latin typeface="+mn-lt"/>
            </a:endParaRPr>
          </a:p>
        </p:txBody>
      </p:sp>
      <p:sp>
        <p:nvSpPr>
          <p:cNvPr id="8" name="TextBox 7"/>
          <p:cNvSpPr txBox="1"/>
          <p:nvPr/>
        </p:nvSpPr>
        <p:spPr>
          <a:xfrm>
            <a:off x="5940152" y="820614"/>
            <a:ext cx="2808312" cy="369332"/>
          </a:xfrm>
          <a:prstGeom prst="rect">
            <a:avLst/>
          </a:prstGeom>
          <a:noFill/>
        </p:spPr>
        <p:txBody>
          <a:bodyPr wrap="square" rtlCol="0">
            <a:spAutoFit/>
          </a:bodyPr>
          <a:lstStyle/>
          <a:p>
            <a:r>
              <a:rPr lang="en-GB" dirty="0"/>
              <a:t>Cameron &amp; Price (2009)</a:t>
            </a:r>
          </a:p>
        </p:txBody>
      </p:sp>
    </p:spTree>
    <p:extLst>
      <p:ext uri="{BB962C8B-B14F-4D97-AF65-F5344CB8AC3E}">
        <p14:creationId xmlns:p14="http://schemas.microsoft.com/office/powerpoint/2010/main" val="1943982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0621-466F-42B7-B504-53C6D990497B}"/>
              </a:ext>
            </a:extLst>
          </p:cNvPr>
          <p:cNvSpPr>
            <a:spLocks noGrp="1"/>
          </p:cNvSpPr>
          <p:nvPr>
            <p:ph type="title"/>
          </p:nvPr>
        </p:nvSpPr>
        <p:spPr/>
        <p:txBody>
          <a:bodyPr>
            <a:normAutofit/>
          </a:bodyPr>
          <a:lstStyle/>
          <a:p>
            <a:r>
              <a:rPr lang="en-GB" sz="2800" dirty="0"/>
              <a:t>Primary Research - Sampling methods </a:t>
            </a:r>
            <a:br>
              <a:rPr lang="en-GB" sz="2800" dirty="0"/>
            </a:br>
            <a:r>
              <a:rPr lang="en-GB" sz="2800" dirty="0"/>
              <a:t>(Anderson, 2013, page 274 onwards)</a:t>
            </a:r>
          </a:p>
        </p:txBody>
      </p:sp>
      <p:sp>
        <p:nvSpPr>
          <p:cNvPr id="3" name="Content Placeholder 2">
            <a:extLst>
              <a:ext uri="{FF2B5EF4-FFF2-40B4-BE49-F238E27FC236}">
                <a16:creationId xmlns:a16="http://schemas.microsoft.com/office/drawing/2014/main" id="{BB0ECD39-4CCE-42A5-A932-AEBEAD5A35A3}"/>
              </a:ext>
            </a:extLst>
          </p:cNvPr>
          <p:cNvSpPr>
            <a:spLocks noGrp="1"/>
          </p:cNvSpPr>
          <p:nvPr>
            <p:ph idx="1"/>
          </p:nvPr>
        </p:nvSpPr>
        <p:spPr/>
        <p:txBody>
          <a:bodyPr/>
          <a:lstStyle/>
          <a:p>
            <a:r>
              <a:rPr lang="en-GB" dirty="0"/>
              <a:t>Simple random sampling</a:t>
            </a:r>
          </a:p>
          <a:p>
            <a:r>
              <a:rPr lang="en-GB" dirty="0"/>
              <a:t>Systematic sampling</a:t>
            </a:r>
          </a:p>
          <a:p>
            <a:r>
              <a:rPr lang="en-GB" dirty="0"/>
              <a:t>Stratified sampling</a:t>
            </a:r>
          </a:p>
          <a:p>
            <a:r>
              <a:rPr lang="en-GB" dirty="0"/>
              <a:t>Cluster sampling</a:t>
            </a:r>
          </a:p>
          <a:p>
            <a:pPr marL="0" indent="0">
              <a:buNone/>
            </a:pPr>
            <a:endParaRPr lang="en-GB" dirty="0"/>
          </a:p>
          <a:p>
            <a:pPr marL="0" indent="0">
              <a:buNone/>
            </a:pPr>
            <a:r>
              <a:rPr lang="en-GB" dirty="0"/>
              <a:t>Consider your sample size.</a:t>
            </a:r>
          </a:p>
        </p:txBody>
      </p:sp>
    </p:spTree>
    <p:extLst>
      <p:ext uri="{BB962C8B-B14F-4D97-AF65-F5344CB8AC3E}">
        <p14:creationId xmlns:p14="http://schemas.microsoft.com/office/powerpoint/2010/main" val="3211173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350F-87A3-417D-967A-0AB09F0CB58C}"/>
              </a:ext>
            </a:extLst>
          </p:cNvPr>
          <p:cNvSpPr>
            <a:spLocks noGrp="1"/>
          </p:cNvSpPr>
          <p:nvPr>
            <p:ph type="title"/>
          </p:nvPr>
        </p:nvSpPr>
        <p:spPr>
          <a:xfrm>
            <a:off x="685800" y="3140968"/>
            <a:ext cx="7772400" cy="1362075"/>
          </a:xfrm>
        </p:spPr>
        <p:txBody>
          <a:bodyPr anchor="t">
            <a:noAutofit/>
          </a:bodyPr>
          <a:lstStyle/>
          <a:p>
            <a:pPr>
              <a:lnSpc>
                <a:spcPct val="90000"/>
              </a:lnSpc>
            </a:pPr>
            <a:r>
              <a:rPr lang="en-GB" sz="2800" dirty="0"/>
              <a:t>LO3: Be able to draw meaningful conclusions and make recommendations</a:t>
            </a:r>
            <a:br>
              <a:rPr lang="en-GB" sz="2800" dirty="0"/>
            </a:br>
            <a:br>
              <a:rPr lang="en-GB" sz="2800" dirty="0"/>
            </a:br>
            <a:r>
              <a:rPr lang="en-GB" sz="2800" dirty="0"/>
              <a:t>LO4: Be able to prepare clear, business focussed reports on an HR issue  </a:t>
            </a:r>
          </a:p>
        </p:txBody>
      </p:sp>
    </p:spTree>
    <p:extLst>
      <p:ext uri="{BB962C8B-B14F-4D97-AF65-F5344CB8AC3E}">
        <p14:creationId xmlns:p14="http://schemas.microsoft.com/office/powerpoint/2010/main" val="39332230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01C2-D828-430D-919D-7C0871176B66}"/>
              </a:ext>
            </a:extLst>
          </p:cNvPr>
          <p:cNvSpPr>
            <a:spLocks noGrp="1"/>
          </p:cNvSpPr>
          <p:nvPr>
            <p:ph type="title"/>
          </p:nvPr>
        </p:nvSpPr>
        <p:spPr>
          <a:xfrm>
            <a:off x="457200" y="274638"/>
            <a:ext cx="8229600" cy="1143000"/>
          </a:xfrm>
        </p:spPr>
        <p:txBody>
          <a:bodyPr anchor="ctr">
            <a:normAutofit/>
          </a:bodyPr>
          <a:lstStyle/>
          <a:p>
            <a:r>
              <a:rPr lang="en-GB" dirty="0"/>
              <a:t>The Research Report</a:t>
            </a:r>
          </a:p>
        </p:txBody>
      </p:sp>
      <p:sp>
        <p:nvSpPr>
          <p:cNvPr id="3" name="Content Placeholder 2">
            <a:extLst>
              <a:ext uri="{FF2B5EF4-FFF2-40B4-BE49-F238E27FC236}">
                <a16:creationId xmlns:a16="http://schemas.microsoft.com/office/drawing/2014/main" id="{857B902D-36FE-416E-87A7-85AC27F3C052}"/>
              </a:ext>
            </a:extLst>
          </p:cNvPr>
          <p:cNvSpPr>
            <a:spLocks noGrp="1"/>
          </p:cNvSpPr>
          <p:nvPr>
            <p:ph sz="half" idx="1"/>
          </p:nvPr>
        </p:nvSpPr>
        <p:spPr>
          <a:xfrm>
            <a:off x="457200" y="1600201"/>
            <a:ext cx="4038600" cy="3989040"/>
          </a:xfrm>
        </p:spPr>
        <p:txBody>
          <a:bodyPr>
            <a:normAutofit/>
          </a:bodyPr>
          <a:lstStyle/>
          <a:p>
            <a:r>
              <a:rPr lang="en-GB" dirty="0"/>
              <a:t>Introduction</a:t>
            </a:r>
          </a:p>
          <a:p>
            <a:r>
              <a:rPr lang="en-GB" dirty="0"/>
              <a:t>Literature Review</a:t>
            </a:r>
          </a:p>
          <a:p>
            <a:r>
              <a:rPr lang="en-GB" dirty="0"/>
              <a:t>Methodology</a:t>
            </a:r>
          </a:p>
          <a:p>
            <a:r>
              <a:rPr lang="en-GB" dirty="0"/>
              <a:t>Findings and analysis</a:t>
            </a:r>
          </a:p>
          <a:p>
            <a:r>
              <a:rPr lang="en-GB" dirty="0"/>
              <a:t>Conclusion</a:t>
            </a:r>
          </a:p>
          <a:p>
            <a:r>
              <a:rPr lang="en-GB" dirty="0"/>
              <a:t>Recommendations</a:t>
            </a:r>
          </a:p>
        </p:txBody>
      </p:sp>
      <p:pic>
        <p:nvPicPr>
          <p:cNvPr id="8194" name="Picture 2" descr="Image result for Business Report Clip Art">
            <a:extLst>
              <a:ext uri="{FF2B5EF4-FFF2-40B4-BE49-F238E27FC236}">
                <a16:creationId xmlns:a16="http://schemas.microsoft.com/office/drawing/2014/main" id="{1654446A-398F-48EE-90E7-20A58029216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842884" y="1600201"/>
            <a:ext cx="3649232" cy="3989040"/>
          </a:xfrm>
          <a:prstGeom prst="rect">
            <a:avLst/>
          </a:prstGeom>
          <a:solidFill>
            <a:srgbClr val="FFFFFF"/>
          </a:solidFill>
        </p:spPr>
      </p:pic>
    </p:spTree>
    <p:extLst>
      <p:ext uri="{BB962C8B-B14F-4D97-AF65-F5344CB8AC3E}">
        <p14:creationId xmlns:p14="http://schemas.microsoft.com/office/powerpoint/2010/main" val="8807714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89A0-8B1F-4750-BA74-DAB6BC3E7167}"/>
              </a:ext>
            </a:extLst>
          </p:cNvPr>
          <p:cNvSpPr>
            <a:spLocks noGrp="1"/>
          </p:cNvSpPr>
          <p:nvPr>
            <p:ph type="title"/>
          </p:nvPr>
        </p:nvSpPr>
        <p:spPr/>
        <p:txBody>
          <a:bodyPr/>
          <a:lstStyle/>
          <a:p>
            <a:r>
              <a:rPr lang="en-GB" dirty="0"/>
              <a:t>Report Introduction</a:t>
            </a:r>
          </a:p>
        </p:txBody>
      </p:sp>
      <p:sp>
        <p:nvSpPr>
          <p:cNvPr id="3" name="Content Placeholder 2">
            <a:extLst>
              <a:ext uri="{FF2B5EF4-FFF2-40B4-BE49-F238E27FC236}">
                <a16:creationId xmlns:a16="http://schemas.microsoft.com/office/drawing/2014/main" id="{58A2BE5F-E4A8-4EC8-B25F-47995D06B551}"/>
              </a:ext>
            </a:extLst>
          </p:cNvPr>
          <p:cNvSpPr>
            <a:spLocks noGrp="1"/>
          </p:cNvSpPr>
          <p:nvPr>
            <p:ph idx="1"/>
          </p:nvPr>
        </p:nvSpPr>
        <p:spPr/>
        <p:txBody>
          <a:bodyPr>
            <a:normAutofit fontScale="92500" lnSpcReduction="10000"/>
          </a:bodyPr>
          <a:lstStyle/>
          <a:p>
            <a:r>
              <a:rPr lang="en-GB" dirty="0"/>
              <a:t>Provides a clear overview of the topic</a:t>
            </a:r>
          </a:p>
          <a:p>
            <a:r>
              <a:rPr lang="en-GB" dirty="0"/>
              <a:t>Should contain the </a:t>
            </a:r>
            <a:r>
              <a:rPr lang="en-GB" b="1" dirty="0"/>
              <a:t>aim and objectives </a:t>
            </a:r>
            <a:r>
              <a:rPr lang="en-GB" dirty="0"/>
              <a:t>of the research report</a:t>
            </a:r>
          </a:p>
          <a:p>
            <a:r>
              <a:rPr lang="en-GB" dirty="0"/>
              <a:t>Covers any necessary background information – company information/history, reasons why research was necessary</a:t>
            </a:r>
          </a:p>
          <a:p>
            <a:r>
              <a:rPr lang="en-GB" dirty="0"/>
              <a:t>Considers the stakeholders of the research and their interests in it</a:t>
            </a:r>
          </a:p>
        </p:txBody>
      </p:sp>
    </p:spTree>
    <p:extLst>
      <p:ext uri="{BB962C8B-B14F-4D97-AF65-F5344CB8AC3E}">
        <p14:creationId xmlns:p14="http://schemas.microsoft.com/office/powerpoint/2010/main" val="3986025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BC91-BAE9-4DFB-B470-BC0F0A779FE5}"/>
              </a:ext>
            </a:extLst>
          </p:cNvPr>
          <p:cNvSpPr>
            <a:spLocks noGrp="1"/>
          </p:cNvSpPr>
          <p:nvPr>
            <p:ph type="title"/>
          </p:nvPr>
        </p:nvSpPr>
        <p:spPr>
          <a:xfrm>
            <a:off x="533400" y="125759"/>
            <a:ext cx="8229600" cy="1143000"/>
          </a:xfrm>
        </p:spPr>
        <p:txBody>
          <a:bodyPr anchor="ctr">
            <a:normAutofit/>
          </a:bodyPr>
          <a:lstStyle/>
          <a:p>
            <a:r>
              <a:rPr lang="en-GB" dirty="0"/>
              <a:t>Aim and Objectives</a:t>
            </a:r>
          </a:p>
        </p:txBody>
      </p:sp>
      <p:sp>
        <p:nvSpPr>
          <p:cNvPr id="3" name="Content Placeholder 2">
            <a:extLst>
              <a:ext uri="{FF2B5EF4-FFF2-40B4-BE49-F238E27FC236}">
                <a16:creationId xmlns:a16="http://schemas.microsoft.com/office/drawing/2014/main" id="{A9323D02-C2DB-4BB0-9646-162922C7E271}"/>
              </a:ext>
            </a:extLst>
          </p:cNvPr>
          <p:cNvSpPr>
            <a:spLocks noGrp="1"/>
          </p:cNvSpPr>
          <p:nvPr>
            <p:ph sz="half" idx="2"/>
          </p:nvPr>
        </p:nvSpPr>
        <p:spPr>
          <a:xfrm>
            <a:off x="647564" y="1259058"/>
            <a:ext cx="7848872" cy="216024"/>
          </a:xfrm>
        </p:spPr>
        <p:txBody>
          <a:bodyPr>
            <a:normAutofit fontScale="25000" lnSpcReduction="20000"/>
          </a:bodyPr>
          <a:lstStyle/>
          <a:p>
            <a:pPr marL="0" indent="0">
              <a:lnSpc>
                <a:spcPct val="90000"/>
              </a:lnSpc>
              <a:buNone/>
            </a:pPr>
            <a:r>
              <a:rPr lang="en-GB" sz="8000" b="1" dirty="0"/>
              <a:t>Aim</a:t>
            </a:r>
            <a:r>
              <a:rPr lang="en-GB" sz="8000" dirty="0"/>
              <a:t> </a:t>
            </a:r>
          </a:p>
          <a:p>
            <a:pPr marL="0" indent="0">
              <a:lnSpc>
                <a:spcPct val="90000"/>
              </a:lnSpc>
              <a:buNone/>
            </a:pPr>
            <a:r>
              <a:rPr lang="en-GB" sz="8000" dirty="0"/>
              <a:t>– broad statement of the general intention of your research </a:t>
            </a:r>
          </a:p>
          <a:p>
            <a:pPr marL="0" indent="0">
              <a:lnSpc>
                <a:spcPct val="90000"/>
              </a:lnSpc>
              <a:buNone/>
            </a:pPr>
            <a:r>
              <a:rPr lang="en-GB" sz="8000" dirty="0"/>
              <a:t>– what you hope to achieve</a:t>
            </a:r>
          </a:p>
          <a:p>
            <a:pPr marL="0" indent="0">
              <a:lnSpc>
                <a:spcPct val="90000"/>
              </a:lnSpc>
              <a:buNone/>
            </a:pPr>
            <a:r>
              <a:rPr lang="en-GB" sz="8000" i="1" dirty="0"/>
              <a:t>Example – The aim of this research is to critically analyse strategies to retain childcare social workers.</a:t>
            </a:r>
          </a:p>
          <a:p>
            <a:pPr marL="0" indent="0">
              <a:lnSpc>
                <a:spcPct val="90000"/>
              </a:lnSpc>
              <a:buNone/>
            </a:pPr>
            <a:r>
              <a:rPr lang="en-GB" sz="4000" b="1" dirty="0"/>
              <a:t>				</a:t>
            </a:r>
            <a:endParaRPr lang="en-GB" sz="1100" dirty="0"/>
          </a:p>
        </p:txBody>
      </p:sp>
      <p:sp>
        <p:nvSpPr>
          <p:cNvPr id="7" name="TextBox 6">
            <a:extLst>
              <a:ext uri="{FF2B5EF4-FFF2-40B4-BE49-F238E27FC236}">
                <a16:creationId xmlns:a16="http://schemas.microsoft.com/office/drawing/2014/main" id="{09397584-66B8-4CF8-80A8-0985984BDED5}"/>
              </a:ext>
            </a:extLst>
          </p:cNvPr>
          <p:cNvSpPr txBox="1"/>
          <p:nvPr/>
        </p:nvSpPr>
        <p:spPr>
          <a:xfrm>
            <a:off x="478948" y="2708920"/>
            <a:ext cx="8186104" cy="2890022"/>
          </a:xfrm>
          <a:prstGeom prst="rect">
            <a:avLst/>
          </a:prstGeom>
          <a:noFill/>
        </p:spPr>
        <p:txBody>
          <a:bodyPr wrap="square" rtlCol="0">
            <a:spAutoFit/>
          </a:bodyPr>
          <a:lstStyle/>
          <a:p>
            <a:pPr marL="0" indent="0">
              <a:lnSpc>
                <a:spcPct val="90000"/>
              </a:lnSpc>
              <a:buNone/>
            </a:pPr>
            <a:r>
              <a:rPr lang="en-GB" sz="2000" b="1" dirty="0"/>
              <a:t>Objectives</a:t>
            </a:r>
            <a:r>
              <a:rPr lang="en-GB" sz="2000" dirty="0"/>
              <a:t> – 2 to 4 statements that express what you need to do to achieve your aim; start with a verb.</a:t>
            </a:r>
          </a:p>
          <a:p>
            <a:pPr marL="0" lvl="0" indent="0">
              <a:lnSpc>
                <a:spcPct val="90000"/>
              </a:lnSpc>
              <a:buNone/>
            </a:pPr>
            <a:r>
              <a:rPr lang="en-GB" i="1" dirty="0"/>
              <a:t>Example – </a:t>
            </a:r>
          </a:p>
          <a:p>
            <a:pPr marL="285750" lvl="0" indent="-285750">
              <a:lnSpc>
                <a:spcPct val="90000"/>
              </a:lnSpc>
              <a:buFont typeface="Arial" panose="020B0604020202020204" pitchFamily="34" charset="0"/>
              <a:buChar char="•"/>
            </a:pPr>
            <a:r>
              <a:rPr lang="en-GB" i="1" dirty="0"/>
              <a:t>To identify and critically analyse the factors specifically affecting the retention of childcare social workers.</a:t>
            </a:r>
          </a:p>
          <a:p>
            <a:pPr marL="285750" lvl="0" indent="-285750">
              <a:lnSpc>
                <a:spcPct val="90000"/>
              </a:lnSpc>
              <a:buFont typeface="Arial" panose="020B0604020202020204" pitchFamily="34" charset="0"/>
              <a:buChar char="•"/>
            </a:pPr>
            <a:r>
              <a:rPr lang="en-GB" i="1" dirty="0"/>
              <a:t>To critically analyse the strategies that positively influence the retention of childcare social workers.</a:t>
            </a:r>
          </a:p>
          <a:p>
            <a:pPr marL="285750" lvl="0" indent="-285750">
              <a:lnSpc>
                <a:spcPct val="90000"/>
              </a:lnSpc>
              <a:buFont typeface="Arial" panose="020B0604020202020204" pitchFamily="34" charset="0"/>
              <a:buChar char="•"/>
            </a:pPr>
            <a:r>
              <a:rPr lang="en-GB" i="1" dirty="0"/>
              <a:t>To identify and analyse the factors specifically influencing retention of childcare social workers at X Council.</a:t>
            </a:r>
          </a:p>
          <a:p>
            <a:pPr marL="285750" lvl="0" indent="-285750">
              <a:lnSpc>
                <a:spcPct val="90000"/>
              </a:lnSpc>
              <a:buFont typeface="Arial" panose="020B0604020202020204" pitchFamily="34" charset="0"/>
              <a:buChar char="•"/>
            </a:pPr>
            <a:r>
              <a:rPr lang="en-GB" i="1" dirty="0"/>
              <a:t>To make recommendations for a retention strategy for possible implementation at X Council. </a:t>
            </a:r>
          </a:p>
        </p:txBody>
      </p:sp>
    </p:spTree>
    <p:extLst>
      <p:ext uri="{BB962C8B-B14F-4D97-AF65-F5344CB8AC3E}">
        <p14:creationId xmlns:p14="http://schemas.microsoft.com/office/powerpoint/2010/main" val="2802597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Thinking about your literature review</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Map your story (literature review):</a:t>
            </a:r>
          </a:p>
          <a:p>
            <a:pPr marL="0" indent="0">
              <a:buNone/>
            </a:pPr>
            <a:endParaRPr lang="en-GB" dirty="0"/>
          </a:p>
          <a:p>
            <a:r>
              <a:rPr lang="en-GB" dirty="0"/>
              <a:t>What is your topic?</a:t>
            </a:r>
          </a:p>
          <a:p>
            <a:r>
              <a:rPr lang="en-GB" dirty="0"/>
              <a:t>Who are the key people in your field? What are the key resources?</a:t>
            </a:r>
          </a:p>
          <a:p>
            <a:r>
              <a:rPr lang="en-GB" dirty="0"/>
              <a:t>What are the key ideas in your field? What methodologies have been used?</a:t>
            </a:r>
          </a:p>
          <a:p>
            <a:r>
              <a:rPr lang="en-GB" dirty="0"/>
              <a:t>What are some of the strengths and weaknesses of existing research?</a:t>
            </a:r>
          </a:p>
          <a:p>
            <a:r>
              <a:rPr lang="en-GB" dirty="0"/>
              <a:t>What will your contribution be? How will it be different?</a:t>
            </a:r>
          </a:p>
          <a:p>
            <a:endParaRPr lang="en-GB" dirty="0"/>
          </a:p>
          <a:p>
            <a:endParaRPr lang="en-GB" dirty="0"/>
          </a:p>
        </p:txBody>
      </p:sp>
    </p:spTree>
    <p:extLst>
      <p:ext uri="{BB962C8B-B14F-4D97-AF65-F5344CB8AC3E}">
        <p14:creationId xmlns:p14="http://schemas.microsoft.com/office/powerpoint/2010/main" val="3679982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26BE7-B3B6-4F99-84A2-2255FA1AD925}"/>
              </a:ext>
            </a:extLst>
          </p:cNvPr>
          <p:cNvSpPr>
            <a:spLocks noGrp="1"/>
          </p:cNvSpPr>
          <p:nvPr>
            <p:ph type="title"/>
          </p:nvPr>
        </p:nvSpPr>
        <p:spPr>
          <a:xfrm>
            <a:off x="457200" y="-20183"/>
            <a:ext cx="8229600" cy="1143000"/>
          </a:xfrm>
        </p:spPr>
        <p:txBody>
          <a:bodyPr anchor="ctr">
            <a:normAutofit/>
          </a:bodyPr>
          <a:lstStyle/>
          <a:p>
            <a:pPr>
              <a:lnSpc>
                <a:spcPct val="90000"/>
              </a:lnSpc>
            </a:pPr>
            <a:r>
              <a:rPr lang="en-GB" sz="3700" dirty="0"/>
              <a:t>Research Methodology</a:t>
            </a:r>
          </a:p>
        </p:txBody>
      </p:sp>
      <p:sp>
        <p:nvSpPr>
          <p:cNvPr id="3" name="Content Placeholder 2">
            <a:extLst>
              <a:ext uri="{FF2B5EF4-FFF2-40B4-BE49-F238E27FC236}">
                <a16:creationId xmlns:a16="http://schemas.microsoft.com/office/drawing/2014/main" id="{E70CB758-99A3-4DBF-A740-0709C222DA2A}"/>
              </a:ext>
            </a:extLst>
          </p:cNvPr>
          <p:cNvSpPr>
            <a:spLocks noGrp="1"/>
          </p:cNvSpPr>
          <p:nvPr>
            <p:ph sz="half" idx="1"/>
          </p:nvPr>
        </p:nvSpPr>
        <p:spPr>
          <a:xfrm>
            <a:off x="457200" y="1858233"/>
            <a:ext cx="4038600" cy="2808312"/>
          </a:xfrm>
        </p:spPr>
        <p:txBody>
          <a:bodyPr>
            <a:noAutofit/>
          </a:bodyPr>
          <a:lstStyle/>
          <a:p>
            <a:pPr marL="0" indent="0">
              <a:lnSpc>
                <a:spcPct val="90000"/>
              </a:lnSpc>
              <a:buNone/>
            </a:pPr>
            <a:r>
              <a:rPr lang="en-GB" sz="2400" dirty="0"/>
              <a:t>The </a:t>
            </a:r>
            <a:r>
              <a:rPr lang="en-GB" sz="2400" b="1" dirty="0"/>
              <a:t>positivist</a:t>
            </a:r>
            <a:r>
              <a:rPr lang="en-GB" sz="2400" dirty="0"/>
              <a:t> approach:</a:t>
            </a:r>
          </a:p>
          <a:p>
            <a:pPr>
              <a:lnSpc>
                <a:spcPct val="90000"/>
              </a:lnSpc>
            </a:pPr>
            <a:r>
              <a:rPr lang="en-GB" sz="2400" dirty="0"/>
              <a:t>research tradition emphasises the importance of a ‘scientific’ approach to gathering facts and analysing them to formulate generalisable conclusions.</a:t>
            </a:r>
          </a:p>
          <a:p>
            <a:pPr>
              <a:lnSpc>
                <a:spcPct val="90000"/>
              </a:lnSpc>
            </a:pPr>
            <a:r>
              <a:rPr lang="en-GB" sz="2400" dirty="0"/>
              <a:t>An objective world view.</a:t>
            </a:r>
          </a:p>
        </p:txBody>
      </p:sp>
      <p:sp>
        <p:nvSpPr>
          <p:cNvPr id="8" name="Content Placeholder 3">
            <a:extLst>
              <a:ext uri="{FF2B5EF4-FFF2-40B4-BE49-F238E27FC236}">
                <a16:creationId xmlns:a16="http://schemas.microsoft.com/office/drawing/2014/main" id="{DC7D63DE-E128-4DD6-91E8-955F2D9A5A9F}"/>
              </a:ext>
            </a:extLst>
          </p:cNvPr>
          <p:cNvSpPr>
            <a:spLocks noGrp="1"/>
          </p:cNvSpPr>
          <p:nvPr>
            <p:ph sz="half" idx="2"/>
          </p:nvPr>
        </p:nvSpPr>
        <p:spPr>
          <a:xfrm>
            <a:off x="4627599" y="1873497"/>
            <a:ext cx="4038600" cy="3989040"/>
          </a:xfrm>
        </p:spPr>
        <p:txBody>
          <a:bodyPr>
            <a:normAutofit fontScale="92500" lnSpcReduction="20000"/>
          </a:bodyPr>
          <a:lstStyle/>
          <a:p>
            <a:pPr marL="0" indent="0">
              <a:buNone/>
            </a:pPr>
            <a:r>
              <a:rPr lang="en-GB" sz="2600" dirty="0"/>
              <a:t>The </a:t>
            </a:r>
            <a:r>
              <a:rPr lang="en-GB" sz="2600" b="1" dirty="0"/>
              <a:t>interpretivist</a:t>
            </a:r>
            <a:r>
              <a:rPr lang="en-GB" sz="2600" dirty="0"/>
              <a:t> approach:</a:t>
            </a:r>
          </a:p>
          <a:p>
            <a:r>
              <a:rPr lang="en-GB" sz="2600" dirty="0"/>
              <a:t>research tradition emphasises the subjective nature of human interactions and focus on the meanings and understandings of those involved in organisational processes.</a:t>
            </a:r>
          </a:p>
          <a:p>
            <a:r>
              <a:rPr lang="en-GB" sz="2600" dirty="0"/>
              <a:t>Socially constructed world view.</a:t>
            </a:r>
          </a:p>
          <a:p>
            <a:pPr marL="0" indent="0">
              <a:buNone/>
            </a:pPr>
            <a:r>
              <a:rPr lang="en-GB" sz="2600" dirty="0"/>
              <a:t>	       (Anderson, 2013)</a:t>
            </a:r>
          </a:p>
          <a:p>
            <a:endParaRPr lang="en-US" dirty="0"/>
          </a:p>
        </p:txBody>
      </p:sp>
      <p:sp>
        <p:nvSpPr>
          <p:cNvPr id="4" name="TextBox 3">
            <a:extLst>
              <a:ext uri="{FF2B5EF4-FFF2-40B4-BE49-F238E27FC236}">
                <a16:creationId xmlns:a16="http://schemas.microsoft.com/office/drawing/2014/main" id="{167EC1BD-8001-49B1-8B4E-3482248FDBE6}"/>
              </a:ext>
            </a:extLst>
          </p:cNvPr>
          <p:cNvSpPr txBox="1"/>
          <p:nvPr/>
        </p:nvSpPr>
        <p:spPr>
          <a:xfrm>
            <a:off x="611560" y="1089620"/>
            <a:ext cx="8075240" cy="701731"/>
          </a:xfrm>
          <a:prstGeom prst="rect">
            <a:avLst/>
          </a:prstGeom>
          <a:noFill/>
        </p:spPr>
        <p:txBody>
          <a:bodyPr wrap="square" rtlCol="0">
            <a:spAutoFit/>
          </a:bodyPr>
          <a:lstStyle/>
          <a:p>
            <a:pPr marL="0" indent="0" algn="ctr">
              <a:lnSpc>
                <a:spcPct val="90000"/>
              </a:lnSpc>
              <a:buNone/>
            </a:pPr>
            <a:r>
              <a:rPr lang="en-GB" sz="2200" dirty="0"/>
              <a:t>The term ‘</a:t>
            </a:r>
            <a:r>
              <a:rPr lang="en-GB" sz="2200" b="1" dirty="0"/>
              <a:t>methodology</a:t>
            </a:r>
            <a:r>
              <a:rPr lang="en-GB" sz="2200" dirty="0"/>
              <a:t>’ refers to the theory and philosophy of how research can be undertaken. </a:t>
            </a:r>
          </a:p>
        </p:txBody>
      </p:sp>
    </p:spTree>
    <p:extLst>
      <p:ext uri="{BB962C8B-B14F-4D97-AF65-F5344CB8AC3E}">
        <p14:creationId xmlns:p14="http://schemas.microsoft.com/office/powerpoint/2010/main" val="19541286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FA3AB-D8E2-4B21-B483-E699DE4A1C68}"/>
              </a:ext>
            </a:extLst>
          </p:cNvPr>
          <p:cNvSpPr>
            <a:spLocks noGrp="1"/>
          </p:cNvSpPr>
          <p:nvPr>
            <p:ph type="title"/>
          </p:nvPr>
        </p:nvSpPr>
        <p:spPr>
          <a:xfrm>
            <a:off x="457200" y="274638"/>
            <a:ext cx="8229600" cy="562074"/>
          </a:xfrm>
        </p:spPr>
        <p:txBody>
          <a:bodyPr>
            <a:normAutofit fontScale="90000"/>
          </a:bodyPr>
          <a:lstStyle/>
          <a:p>
            <a:r>
              <a:rPr lang="en-GB" sz="3600" dirty="0"/>
              <a:t>Methodological Choice</a:t>
            </a:r>
          </a:p>
        </p:txBody>
      </p:sp>
      <p:sp>
        <p:nvSpPr>
          <p:cNvPr id="3" name="Content Placeholder 2">
            <a:extLst>
              <a:ext uri="{FF2B5EF4-FFF2-40B4-BE49-F238E27FC236}">
                <a16:creationId xmlns:a16="http://schemas.microsoft.com/office/drawing/2014/main" id="{1BBF838C-5E56-474E-A134-F5B84190CB26}"/>
              </a:ext>
            </a:extLst>
          </p:cNvPr>
          <p:cNvSpPr>
            <a:spLocks noGrp="1"/>
          </p:cNvSpPr>
          <p:nvPr>
            <p:ph idx="1"/>
          </p:nvPr>
        </p:nvSpPr>
        <p:spPr>
          <a:xfrm>
            <a:off x="457200" y="908720"/>
            <a:ext cx="8229600" cy="4608513"/>
          </a:xfrm>
        </p:spPr>
        <p:txBody>
          <a:bodyPr>
            <a:noAutofit/>
          </a:bodyPr>
          <a:lstStyle/>
          <a:p>
            <a:r>
              <a:rPr lang="en-GB" sz="2400" dirty="0"/>
              <a:t>Quantitative – surveys (face-to-face/on-line, telephone, emailed, posted)</a:t>
            </a:r>
          </a:p>
          <a:p>
            <a:r>
              <a:rPr lang="en-GB" sz="2400" dirty="0"/>
              <a:t>Qualitative – interviews, focus groups</a:t>
            </a:r>
          </a:p>
          <a:p>
            <a:r>
              <a:rPr lang="en-GB" sz="2400" dirty="0"/>
              <a:t>Observations</a:t>
            </a:r>
          </a:p>
          <a:p>
            <a:r>
              <a:rPr lang="en-GB" sz="2400" dirty="0"/>
              <a:t>Mixed methods</a:t>
            </a:r>
          </a:p>
          <a:p>
            <a:r>
              <a:rPr lang="en-GB" sz="2400" dirty="0"/>
              <a:t>Reliability – extent to which similar results would be obtained in similar occasions</a:t>
            </a:r>
          </a:p>
          <a:p>
            <a:r>
              <a:rPr lang="en-GB" sz="2400" dirty="0"/>
              <a:t>Validity – are the methods appropriate for your research question and implemented properly?</a:t>
            </a:r>
          </a:p>
          <a:p>
            <a:r>
              <a:rPr lang="en-GB" sz="2400" dirty="0"/>
              <a:t>For qualitative data – is it credible and trustworthy?</a:t>
            </a:r>
          </a:p>
          <a:p>
            <a:r>
              <a:rPr lang="en-GB" sz="2400" dirty="0"/>
              <a:t>Limitations</a:t>
            </a:r>
          </a:p>
        </p:txBody>
      </p:sp>
    </p:spTree>
    <p:extLst>
      <p:ext uri="{BB962C8B-B14F-4D97-AF65-F5344CB8AC3E}">
        <p14:creationId xmlns:p14="http://schemas.microsoft.com/office/powerpoint/2010/main" val="10856058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FEB2-F760-49D6-BB64-09635FA34F98}"/>
              </a:ext>
            </a:extLst>
          </p:cNvPr>
          <p:cNvSpPr>
            <a:spLocks noGrp="1"/>
          </p:cNvSpPr>
          <p:nvPr>
            <p:ph type="title"/>
          </p:nvPr>
        </p:nvSpPr>
        <p:spPr>
          <a:xfrm>
            <a:off x="457200" y="-99392"/>
            <a:ext cx="8229600" cy="1143000"/>
          </a:xfrm>
        </p:spPr>
        <p:txBody>
          <a:bodyPr/>
          <a:lstStyle/>
          <a:p>
            <a:r>
              <a:rPr lang="en-GB" dirty="0"/>
              <a:t>Primary Research</a:t>
            </a:r>
          </a:p>
        </p:txBody>
      </p:sp>
      <p:sp>
        <p:nvSpPr>
          <p:cNvPr id="3" name="Content Placeholder 2">
            <a:extLst>
              <a:ext uri="{FF2B5EF4-FFF2-40B4-BE49-F238E27FC236}">
                <a16:creationId xmlns:a16="http://schemas.microsoft.com/office/drawing/2014/main" id="{0AC65078-3D1F-4F6D-A76C-1F7E2BACFFD5}"/>
              </a:ext>
            </a:extLst>
          </p:cNvPr>
          <p:cNvSpPr>
            <a:spLocks noGrp="1"/>
          </p:cNvSpPr>
          <p:nvPr>
            <p:ph idx="1"/>
          </p:nvPr>
        </p:nvSpPr>
        <p:spPr>
          <a:xfrm>
            <a:off x="457200" y="1124744"/>
            <a:ext cx="8229600" cy="4392489"/>
          </a:xfrm>
        </p:spPr>
        <p:txBody>
          <a:bodyPr>
            <a:normAutofit/>
          </a:bodyPr>
          <a:lstStyle/>
          <a:p>
            <a:pPr>
              <a:buFont typeface="Wingdings" panose="05000000000000000000" pitchFamily="2" charset="2"/>
              <a:buChar char="ü"/>
            </a:pPr>
            <a:r>
              <a:rPr lang="en-GB" dirty="0"/>
              <a:t>Use literature review to formulate questions for interviews/focus groups/questionnaire</a:t>
            </a:r>
          </a:p>
          <a:p>
            <a:pPr>
              <a:buFont typeface="Wingdings" panose="05000000000000000000" pitchFamily="2" charset="2"/>
              <a:buChar char="ü"/>
            </a:pPr>
            <a:r>
              <a:rPr lang="en-GB" dirty="0"/>
              <a:t>Carefully consider the design</a:t>
            </a:r>
          </a:p>
          <a:p>
            <a:pPr>
              <a:buFont typeface="Wingdings" panose="05000000000000000000" pitchFamily="2" charset="2"/>
              <a:buChar char="ü"/>
            </a:pPr>
            <a:r>
              <a:rPr lang="en-GB" dirty="0"/>
              <a:t>Pilot the questions/questionnaire</a:t>
            </a:r>
          </a:p>
          <a:p>
            <a:pPr>
              <a:buFont typeface="Wingdings" panose="05000000000000000000" pitchFamily="2" charset="2"/>
              <a:buChar char="ü"/>
            </a:pPr>
            <a:r>
              <a:rPr lang="en-GB" dirty="0"/>
              <a:t>Questionnaires – On-line (</a:t>
            </a:r>
            <a:r>
              <a:rPr lang="en-GB" dirty="0" err="1"/>
              <a:t>eg</a:t>
            </a:r>
            <a:r>
              <a:rPr lang="en-GB" dirty="0"/>
              <a:t> Google Forms) or paper-based</a:t>
            </a:r>
          </a:p>
          <a:p>
            <a:pPr>
              <a:buFont typeface="Wingdings" panose="05000000000000000000" pitchFamily="2" charset="2"/>
              <a:buChar char="ü"/>
            </a:pPr>
            <a:r>
              <a:rPr lang="en-GB" dirty="0"/>
              <a:t>Analyse thematically</a:t>
            </a:r>
          </a:p>
        </p:txBody>
      </p:sp>
    </p:spTree>
    <p:extLst>
      <p:ext uri="{BB962C8B-B14F-4D97-AF65-F5344CB8AC3E}">
        <p14:creationId xmlns:p14="http://schemas.microsoft.com/office/powerpoint/2010/main" val="2672499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A4D1-9E8C-466A-A4BA-CFD254A2260E}"/>
              </a:ext>
            </a:extLst>
          </p:cNvPr>
          <p:cNvSpPr>
            <a:spLocks noGrp="1"/>
          </p:cNvSpPr>
          <p:nvPr>
            <p:ph type="title"/>
          </p:nvPr>
        </p:nvSpPr>
        <p:spPr/>
        <p:txBody>
          <a:bodyPr/>
          <a:lstStyle/>
          <a:p>
            <a:r>
              <a:rPr lang="en-GB" dirty="0"/>
              <a:t>Presenting the Findings</a:t>
            </a:r>
          </a:p>
        </p:txBody>
      </p:sp>
      <p:sp>
        <p:nvSpPr>
          <p:cNvPr id="29697" name="Rectangle 1"/>
          <p:cNvSpPr>
            <a:spLocks noGrp="1" noChangeArrowheads="1"/>
          </p:cNvSpPr>
          <p:nvPr>
            <p:ph idx="1"/>
          </p:nvPr>
        </p:nvSpPr>
        <p:spPr>
          <a:xfrm>
            <a:off x="438141" y="1161591"/>
            <a:ext cx="8229600" cy="3917032"/>
          </a:xfrm>
        </p:spPr>
        <p:txBody>
          <a:bodyPr lIns="88896" tIns="50798" rIns="88896" bIns="50798" anchor="t"/>
          <a:lstStyle/>
          <a:p>
            <a:pPr marL="0" indent="0" defTabSz="914145">
              <a:lnSpc>
                <a:spcPct val="90000"/>
              </a:lnSpc>
              <a:spcBef>
                <a:spcPts val="422"/>
              </a:spcBef>
              <a:buClr>
                <a:srgbClr val="000000"/>
              </a:buClr>
              <a:buNone/>
              <a:defRPr/>
            </a:pPr>
            <a:r>
              <a:rPr lang="en-US" altLang="en-US" sz="2200" dirty="0">
                <a:latin typeface="Arial" panose="020B0604020202020204" pitchFamily="34" charset="0"/>
                <a:ea typeface="Helvetica" charset="0"/>
                <a:cs typeface="Arial" panose="020B0604020202020204" pitchFamily="34" charset="0"/>
                <a:sym typeface="Helvetica" charset="0"/>
              </a:rPr>
              <a:t>Charts and diagrams - </a:t>
            </a:r>
            <a:r>
              <a:rPr lang="en-US" altLang="en-US" sz="2200" dirty="0" err="1">
                <a:latin typeface="Arial" panose="020B0604020202020204" pitchFamily="34" charset="0"/>
                <a:ea typeface="Helvetica" charset="0"/>
                <a:cs typeface="Arial" panose="020B0604020202020204" pitchFamily="34" charset="0"/>
                <a:sym typeface="Helvetica" charset="0"/>
              </a:rPr>
              <a:t>summarise</a:t>
            </a:r>
            <a:r>
              <a:rPr lang="en-US" altLang="en-US" sz="2200" dirty="0">
                <a:latin typeface="Arial" panose="020B0604020202020204" pitchFamily="34" charset="0"/>
                <a:ea typeface="Helvetica" charset="0"/>
                <a:cs typeface="Arial" panose="020B0604020202020204" pitchFamily="34" charset="0"/>
                <a:sym typeface="Helvetica" charset="0"/>
              </a:rPr>
              <a:t> and provide powerful visual impact </a:t>
            </a:r>
          </a:p>
          <a:p>
            <a:pPr marL="0" indent="0" defTabSz="914145">
              <a:lnSpc>
                <a:spcPct val="90000"/>
              </a:lnSpc>
              <a:spcBef>
                <a:spcPts val="422"/>
              </a:spcBef>
              <a:buClr>
                <a:srgbClr val="000000"/>
              </a:buClr>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a:p>
            <a:pPr marL="0" indent="0" defTabSz="914145">
              <a:lnSpc>
                <a:spcPct val="90000"/>
              </a:lnSpc>
              <a:spcBef>
                <a:spcPts val="422"/>
              </a:spcBef>
              <a:buClr>
                <a:srgbClr val="000000"/>
              </a:buClr>
              <a:buNone/>
              <a:defRPr/>
            </a:pPr>
            <a:r>
              <a:rPr lang="en-US" altLang="en-US" sz="1400" dirty="0">
                <a:latin typeface="Arial" panose="020B0604020202020204" pitchFamily="34" charset="0"/>
                <a:ea typeface="Helvetica" charset="0"/>
                <a:cs typeface="Arial" panose="020B0604020202020204" pitchFamily="34" charset="0"/>
                <a:sym typeface="Helvetica" charset="0"/>
              </a:rPr>
              <a:t>Used for different purposes: </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Gantt chart - project plan</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Bar chart compare turnover over time </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Pie chart to </a:t>
            </a:r>
            <a:r>
              <a:rPr lang="en-US" altLang="en-US" sz="1400" dirty="0" err="1">
                <a:latin typeface="Arial" panose="020B0604020202020204" pitchFamily="34" charset="0"/>
                <a:ea typeface="Helvetica" charset="0"/>
                <a:cs typeface="Arial" panose="020B0604020202020204" pitchFamily="34" charset="0"/>
                <a:sym typeface="Helvetica" charset="0"/>
              </a:rPr>
              <a:t>categorise</a:t>
            </a:r>
            <a:r>
              <a:rPr lang="en-US" altLang="en-US" sz="1400" dirty="0">
                <a:latin typeface="Arial" panose="020B0604020202020204" pitchFamily="34" charset="0"/>
                <a:ea typeface="Helvetica" charset="0"/>
                <a:cs typeface="Arial" panose="020B0604020202020204" pitchFamily="34" charset="0"/>
                <a:sym typeface="Helvetica" charset="0"/>
              </a:rPr>
              <a:t> reasons for leaving</a:t>
            </a:r>
            <a:endParaRPr lang="en-US" altLang="en-US" sz="2000" dirty="0">
              <a:latin typeface="Arial" panose="020B0604020202020204" pitchFamily="34" charset="0"/>
              <a:ea typeface="Helvetica" charset="0"/>
              <a:cs typeface="Arial" panose="020B0604020202020204" pitchFamily="34" charset="0"/>
              <a:sym typeface="Helvetica" charset="0"/>
            </a:endParaRPr>
          </a:p>
          <a:p>
            <a:pPr marL="0" indent="0" defTabSz="914145">
              <a:lnSpc>
                <a:spcPct val="90000"/>
              </a:lnSpc>
              <a:spcBef>
                <a:spcPts val="422"/>
              </a:spcBef>
              <a:buClr>
                <a:srgbClr val="000000"/>
              </a:buClr>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a:p>
            <a:pPr marL="116082" indent="-116082" defTabSz="914145">
              <a:lnSpc>
                <a:spcPct val="90000"/>
              </a:lnSpc>
              <a:spcBef>
                <a:spcPts val="422"/>
              </a:spcBef>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p:txBody>
      </p:sp>
      <p:pic>
        <p:nvPicPr>
          <p:cNvPr id="10" name="Picture 1" descr="image7.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609" y="3284984"/>
            <a:ext cx="3920295" cy="23762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Picture 2" descr="image8.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08104" y="2060848"/>
            <a:ext cx="3429000" cy="26800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 name="Rectangle 4"/>
          <p:cNvSpPr>
            <a:spLocks/>
          </p:cNvSpPr>
          <p:nvPr/>
        </p:nvSpPr>
        <p:spPr bwMode="auto">
          <a:xfrm>
            <a:off x="5076056" y="4869160"/>
            <a:ext cx="4041799" cy="6429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ts val="1125"/>
              </a:spcBef>
              <a:buSzTx/>
              <a:buNone/>
            </a:pPr>
            <a:r>
              <a:rPr lang="en-US" altLang="en-US" sz="1800" b="1" dirty="0">
                <a:latin typeface="Arial" pitchFamily="34" charset="0"/>
                <a:cs typeface="Arial" pitchFamily="34" charset="0"/>
                <a:sym typeface="Arial" pitchFamily="34" charset="0"/>
              </a:rPr>
              <a:t>Pie chart- </a:t>
            </a:r>
            <a:r>
              <a:rPr lang="en-US" altLang="en-US" sz="1800" dirty="0">
                <a:latin typeface="Arial" pitchFamily="34" charset="0"/>
                <a:cs typeface="Arial" pitchFamily="34" charset="0"/>
                <a:sym typeface="Arial" pitchFamily="34" charset="0"/>
              </a:rPr>
              <a:t>useful to show breakdown of a whole into key categories.</a:t>
            </a:r>
            <a:endParaRPr lang="en-US" altLang="en-US" sz="2500" dirty="0"/>
          </a:p>
        </p:txBody>
      </p:sp>
    </p:spTree>
    <p:extLst>
      <p:ext uri="{BB962C8B-B14F-4D97-AF65-F5344CB8AC3E}">
        <p14:creationId xmlns:p14="http://schemas.microsoft.com/office/powerpoint/2010/main" val="2122240586"/>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Drawing Conclusions</a:t>
            </a:r>
          </a:p>
        </p:txBody>
      </p:sp>
      <p:sp>
        <p:nvSpPr>
          <p:cNvPr id="3" name="Content Placeholder 2"/>
          <p:cNvSpPr>
            <a:spLocks noGrp="1"/>
          </p:cNvSpPr>
          <p:nvPr>
            <p:ph idx="1"/>
          </p:nvPr>
        </p:nvSpPr>
        <p:spPr/>
        <p:txBody>
          <a:bodyPr/>
          <a:lstStyle/>
          <a:p>
            <a:r>
              <a:rPr lang="en-GB" dirty="0"/>
              <a:t>Conclusions are logical deductions based on the data in the literature review</a:t>
            </a:r>
          </a:p>
          <a:p>
            <a:r>
              <a:rPr lang="en-GB" dirty="0"/>
              <a:t>Includes a comprehensive summary of your research findings</a:t>
            </a:r>
          </a:p>
          <a:p>
            <a:r>
              <a:rPr lang="en-GB" dirty="0"/>
              <a:t>Refer back to the aim and objectives</a:t>
            </a:r>
          </a:p>
          <a:p>
            <a:r>
              <a:rPr lang="en-GB" dirty="0"/>
              <a:t>Ends with a statement leading to the recommendations section</a:t>
            </a:r>
          </a:p>
        </p:txBody>
      </p:sp>
    </p:spTree>
    <p:extLst>
      <p:ext uri="{BB962C8B-B14F-4D97-AF65-F5344CB8AC3E}">
        <p14:creationId xmlns:p14="http://schemas.microsoft.com/office/powerpoint/2010/main" val="26189364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Making Recommendations</a:t>
            </a:r>
          </a:p>
        </p:txBody>
      </p:sp>
      <p:sp>
        <p:nvSpPr>
          <p:cNvPr id="3" name="Content Placeholder 2"/>
          <p:cNvSpPr>
            <a:spLocks noGrp="1"/>
          </p:cNvSpPr>
          <p:nvPr>
            <p:ph idx="1"/>
          </p:nvPr>
        </p:nvSpPr>
        <p:spPr/>
        <p:txBody>
          <a:bodyPr/>
          <a:lstStyle/>
          <a:p>
            <a:pPr marL="0" indent="0">
              <a:buNone/>
            </a:pPr>
            <a:r>
              <a:rPr lang="en-GB" dirty="0"/>
              <a:t>Recommendations should be:</a:t>
            </a:r>
          </a:p>
          <a:p>
            <a:r>
              <a:rPr lang="en-GB" dirty="0"/>
              <a:t>Logical – should flow logically from the conclusions</a:t>
            </a:r>
          </a:p>
          <a:p>
            <a:r>
              <a:rPr lang="en-GB" dirty="0"/>
              <a:t>Relevant – must meet the purpose and scope outlined</a:t>
            </a:r>
          </a:p>
          <a:p>
            <a:r>
              <a:rPr lang="en-GB" dirty="0"/>
              <a:t>Feasible – must be practical and workable</a:t>
            </a:r>
          </a:p>
        </p:txBody>
      </p:sp>
    </p:spTree>
    <p:extLst>
      <p:ext uri="{BB962C8B-B14F-4D97-AF65-F5344CB8AC3E}">
        <p14:creationId xmlns:p14="http://schemas.microsoft.com/office/powerpoint/2010/main" val="19793003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Making Recommendations</a:t>
            </a:r>
          </a:p>
        </p:txBody>
      </p:sp>
      <p:sp>
        <p:nvSpPr>
          <p:cNvPr id="3" name="Content Placeholder 2"/>
          <p:cNvSpPr>
            <a:spLocks noGrp="1"/>
          </p:cNvSpPr>
          <p:nvPr>
            <p:ph idx="1"/>
          </p:nvPr>
        </p:nvSpPr>
        <p:spPr>
          <a:xfrm>
            <a:off x="457200" y="1196752"/>
            <a:ext cx="8229600" cy="4320481"/>
          </a:xfrm>
        </p:spPr>
        <p:txBody>
          <a:bodyPr>
            <a:normAutofit fontScale="85000" lnSpcReduction="20000"/>
          </a:bodyPr>
          <a:lstStyle/>
          <a:p>
            <a:pPr marL="0" indent="0">
              <a:buNone/>
            </a:pPr>
            <a:r>
              <a:rPr lang="en-GB" dirty="0"/>
              <a:t>How to write recommendations:</a:t>
            </a:r>
          </a:p>
          <a:p>
            <a:r>
              <a:rPr lang="en-GB" dirty="0"/>
              <a:t>Brief – write concisely</a:t>
            </a:r>
          </a:p>
          <a:p>
            <a:r>
              <a:rPr lang="en-GB" dirty="0"/>
              <a:t>Clear – do not be ambiguous as to how the suggestion should be implemented. Ask who, what, when, where and how much?</a:t>
            </a:r>
          </a:p>
          <a:p>
            <a:r>
              <a:rPr lang="en-GB" dirty="0"/>
              <a:t>Precise – vague recommendations usually result from insufficient research/analysis</a:t>
            </a:r>
          </a:p>
          <a:p>
            <a:r>
              <a:rPr lang="en-GB" dirty="0"/>
              <a:t>Include a cost/benefit and resource analysis. What is the cost of doing nothing?</a:t>
            </a:r>
          </a:p>
          <a:p>
            <a:r>
              <a:rPr lang="en-GB" dirty="0"/>
              <a:t>Critical success factors – how you will evaluate effectiveness of change</a:t>
            </a:r>
          </a:p>
        </p:txBody>
      </p:sp>
    </p:spTree>
    <p:extLst>
      <p:ext uri="{BB962C8B-B14F-4D97-AF65-F5344CB8AC3E}">
        <p14:creationId xmlns:p14="http://schemas.microsoft.com/office/powerpoint/2010/main" val="27135527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268760"/>
            <a:ext cx="7200800" cy="3970318"/>
          </a:xfrm>
          <a:prstGeom prst="rect">
            <a:avLst/>
          </a:prstGeom>
        </p:spPr>
        <p:txBody>
          <a:bodyPr wrap="square">
            <a:spAutoFit/>
          </a:bodyPr>
          <a:lstStyle/>
          <a:p>
            <a:pPr marL="285750" lvl="0" indent="-285750">
              <a:buFont typeface="Wingdings" panose="05000000000000000000" pitchFamily="2" charset="2"/>
              <a:buChar char="§"/>
            </a:pPr>
            <a:r>
              <a:rPr lang="en-GB" dirty="0"/>
              <a:t>Title page (report title and their name, submission date)</a:t>
            </a:r>
          </a:p>
          <a:p>
            <a:pPr marL="285750" lvl="0" indent="-285750">
              <a:buFont typeface="Wingdings" panose="05000000000000000000" pitchFamily="2" charset="2"/>
              <a:buChar char="§"/>
            </a:pPr>
            <a:r>
              <a:rPr lang="en-GB" dirty="0"/>
              <a:t>Executive summary (overview, methods of analysis, findings, recommendations)</a:t>
            </a:r>
          </a:p>
          <a:p>
            <a:pPr marL="285750" lvl="0" indent="-285750">
              <a:buFont typeface="Wingdings" panose="05000000000000000000" pitchFamily="2" charset="2"/>
              <a:buChar char="§"/>
            </a:pPr>
            <a:r>
              <a:rPr lang="en-GB" dirty="0"/>
              <a:t>Table of contents (list of numbered sections)</a:t>
            </a:r>
          </a:p>
          <a:p>
            <a:pPr marL="285750" lvl="0" indent="-285750">
              <a:buFont typeface="Wingdings" panose="05000000000000000000" pitchFamily="2" charset="2"/>
              <a:buChar char="§"/>
            </a:pPr>
            <a:r>
              <a:rPr lang="en-GB" dirty="0">
                <a:solidFill>
                  <a:srgbClr val="FF0000"/>
                </a:solidFill>
              </a:rPr>
              <a:t>Introduction (terms of reference)</a:t>
            </a:r>
          </a:p>
          <a:p>
            <a:pPr marL="285750" lvl="0" indent="-285750">
              <a:buFont typeface="Wingdings" panose="05000000000000000000" pitchFamily="2" charset="2"/>
              <a:buChar char="§"/>
            </a:pPr>
            <a:r>
              <a:rPr lang="en-GB" dirty="0">
                <a:solidFill>
                  <a:srgbClr val="FF0000"/>
                </a:solidFill>
              </a:rPr>
              <a:t>Main body (headings and sub-headings). Candidates should use a mix of narrative and diagrammatic formats where appropriate to present their findings.</a:t>
            </a:r>
          </a:p>
          <a:p>
            <a:pPr marL="285750" lvl="0" indent="-285750">
              <a:buFont typeface="Wingdings" panose="05000000000000000000" pitchFamily="2" charset="2"/>
              <a:buChar char="§"/>
            </a:pPr>
            <a:r>
              <a:rPr lang="en-GB" dirty="0">
                <a:solidFill>
                  <a:srgbClr val="FF0000"/>
                </a:solidFill>
              </a:rPr>
              <a:t>Methodology – Justification of the sources used</a:t>
            </a:r>
          </a:p>
          <a:p>
            <a:pPr marL="285750" lvl="0" indent="-285750">
              <a:buFont typeface="Wingdings" panose="05000000000000000000" pitchFamily="2" charset="2"/>
              <a:buChar char="§"/>
            </a:pPr>
            <a:r>
              <a:rPr lang="en-GB" dirty="0">
                <a:solidFill>
                  <a:srgbClr val="FF0000"/>
                </a:solidFill>
              </a:rPr>
              <a:t>Conclusion (including </a:t>
            </a:r>
            <a:r>
              <a:rPr lang="en-GB">
                <a:solidFill>
                  <a:srgbClr val="FF0000"/>
                </a:solidFill>
              </a:rPr>
              <a:t>major inferences) </a:t>
            </a:r>
            <a:endParaRPr lang="en-GB" dirty="0">
              <a:solidFill>
                <a:srgbClr val="FF0000"/>
              </a:solidFill>
            </a:endParaRPr>
          </a:p>
          <a:p>
            <a:pPr marL="285750" lvl="0" indent="-285750">
              <a:buFont typeface="Wingdings" panose="05000000000000000000" pitchFamily="2" charset="2"/>
              <a:buChar char="§"/>
            </a:pPr>
            <a:r>
              <a:rPr lang="en-GB" dirty="0">
                <a:solidFill>
                  <a:srgbClr val="FF0000"/>
                </a:solidFill>
              </a:rPr>
              <a:t>Recommendations</a:t>
            </a:r>
          </a:p>
          <a:p>
            <a:pPr marL="285750" lvl="0" indent="-285750">
              <a:buFont typeface="Wingdings" panose="05000000000000000000" pitchFamily="2" charset="2"/>
              <a:buChar char="§"/>
            </a:pPr>
            <a:r>
              <a:rPr lang="en-GB" dirty="0"/>
              <a:t>Reference list</a:t>
            </a:r>
          </a:p>
          <a:p>
            <a:pPr marL="285750" indent="-285750">
              <a:buFont typeface="Wingdings" panose="05000000000000000000" pitchFamily="2" charset="2"/>
              <a:buChar char="§"/>
            </a:pPr>
            <a:r>
              <a:rPr lang="en-GB" dirty="0"/>
              <a:t>Appendix if used i.e. information supporting their analysis but not essential to its explanation.</a:t>
            </a:r>
          </a:p>
        </p:txBody>
      </p:sp>
      <p:sp>
        <p:nvSpPr>
          <p:cNvPr id="3" name="TextBox 2"/>
          <p:cNvSpPr txBox="1"/>
          <p:nvPr/>
        </p:nvSpPr>
        <p:spPr>
          <a:xfrm>
            <a:off x="0" y="5589240"/>
            <a:ext cx="9144000" cy="1292662"/>
          </a:xfrm>
          <a:prstGeom prst="rect">
            <a:avLst/>
          </a:prstGeom>
          <a:solidFill>
            <a:schemeClr val="accent5">
              <a:lumMod val="20000"/>
              <a:lumOff val="80000"/>
            </a:schemeClr>
          </a:solidFill>
        </p:spPr>
        <p:txBody>
          <a:bodyPr wrap="square" rtlCol="0">
            <a:spAutoFit/>
          </a:bodyPr>
          <a:lstStyle/>
          <a:p>
            <a:r>
              <a:rPr lang="en-GB" sz="1200" dirty="0"/>
              <a:t>The title page, executive summary, reference list and any appendices are excluded from the word count.</a:t>
            </a:r>
          </a:p>
          <a:p>
            <a:r>
              <a:rPr lang="en-GB" sz="1200" dirty="0"/>
              <a:t>You should relate academic concepts, theories and professional practice to the way organisations operate, in a critical and informed way, and with reference to key texts, articles and other publications and by using organisational examples for illustration. </a:t>
            </a:r>
          </a:p>
          <a:p>
            <a:r>
              <a:rPr lang="en-GB" sz="1200" dirty="0"/>
              <a:t>All reference sources should be acknowledged correctly and a bibliography provided where appropriate (these should be excluded from the word count).</a:t>
            </a:r>
          </a:p>
          <a:p>
            <a:r>
              <a:rPr lang="en-GB" dirty="0"/>
              <a:t> </a:t>
            </a:r>
          </a:p>
        </p:txBody>
      </p:sp>
      <p:sp>
        <p:nvSpPr>
          <p:cNvPr id="4" name="Rectangle 3"/>
          <p:cNvSpPr/>
          <p:nvPr/>
        </p:nvSpPr>
        <p:spPr>
          <a:xfrm>
            <a:off x="323528" y="272267"/>
            <a:ext cx="3371244" cy="646331"/>
          </a:xfrm>
          <a:prstGeom prst="rect">
            <a:avLst/>
          </a:prstGeom>
        </p:spPr>
        <p:txBody>
          <a:bodyPr wrap="none">
            <a:spAutoFit/>
          </a:bodyPr>
          <a:lstStyle/>
          <a:p>
            <a:r>
              <a:rPr lang="en-GB" sz="3600" dirty="0">
                <a:latin typeface="+mj-lt"/>
              </a:rPr>
              <a:t>Report structure </a:t>
            </a:r>
          </a:p>
        </p:txBody>
      </p:sp>
      <p:sp>
        <p:nvSpPr>
          <p:cNvPr id="5" name="TextBox 4"/>
          <p:cNvSpPr txBox="1"/>
          <p:nvPr/>
        </p:nvSpPr>
        <p:spPr>
          <a:xfrm>
            <a:off x="7668344" y="2924944"/>
            <a:ext cx="1368152" cy="923330"/>
          </a:xfrm>
          <a:prstGeom prst="rect">
            <a:avLst/>
          </a:prstGeom>
          <a:noFill/>
        </p:spPr>
        <p:txBody>
          <a:bodyPr wrap="square" rtlCol="0">
            <a:spAutoFit/>
          </a:bodyPr>
          <a:lstStyle/>
          <a:p>
            <a:r>
              <a:rPr lang="en-GB" b="1" dirty="0">
                <a:solidFill>
                  <a:srgbClr val="FF0000"/>
                </a:solidFill>
              </a:rPr>
              <a:t>Included in Word count</a:t>
            </a:r>
          </a:p>
        </p:txBody>
      </p:sp>
    </p:spTree>
    <p:extLst>
      <p:ext uri="{BB962C8B-B14F-4D97-AF65-F5344CB8AC3E}">
        <p14:creationId xmlns:p14="http://schemas.microsoft.com/office/powerpoint/2010/main" val="29281902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36F46-237E-4BF8-A5FA-5F47FCB9D069}"/>
              </a:ext>
            </a:extLst>
          </p:cNvPr>
          <p:cNvSpPr>
            <a:spLocks noGrp="1"/>
          </p:cNvSpPr>
          <p:nvPr>
            <p:ph type="title"/>
          </p:nvPr>
        </p:nvSpPr>
        <p:spPr/>
        <p:txBody>
          <a:bodyPr/>
          <a:lstStyle/>
          <a:p>
            <a:r>
              <a:rPr lang="en-GB" dirty="0"/>
              <a:t>Research Proposal</a:t>
            </a:r>
          </a:p>
        </p:txBody>
      </p:sp>
      <p:sp>
        <p:nvSpPr>
          <p:cNvPr id="3" name="Content Placeholder 2">
            <a:extLst>
              <a:ext uri="{FF2B5EF4-FFF2-40B4-BE49-F238E27FC236}">
                <a16:creationId xmlns:a16="http://schemas.microsoft.com/office/drawing/2014/main" id="{24FD0BC1-4C77-4B49-85A2-7AF14DEC3FA3}"/>
              </a:ext>
            </a:extLst>
          </p:cNvPr>
          <p:cNvSpPr>
            <a:spLocks noGrp="1"/>
          </p:cNvSpPr>
          <p:nvPr>
            <p:ph idx="1"/>
          </p:nvPr>
        </p:nvSpPr>
        <p:spPr/>
        <p:txBody>
          <a:bodyPr>
            <a:normAutofit fontScale="70000" lnSpcReduction="20000"/>
          </a:bodyPr>
          <a:lstStyle/>
          <a:p>
            <a:pPr marL="0" indent="0">
              <a:buNone/>
            </a:pPr>
            <a:r>
              <a:rPr lang="en-GB" dirty="0"/>
              <a:t>Describes:</a:t>
            </a:r>
          </a:p>
          <a:p>
            <a:pPr marL="0" indent="0">
              <a:buNone/>
            </a:pPr>
            <a:r>
              <a:rPr lang="en-GB" b="1" dirty="0"/>
              <a:t>What </a:t>
            </a:r>
            <a:r>
              <a:rPr lang="en-GB" dirty="0"/>
              <a:t>you will investigate, </a:t>
            </a:r>
            <a:r>
              <a:rPr lang="en-GB" b="1" dirty="0"/>
              <a:t>why</a:t>
            </a:r>
            <a:r>
              <a:rPr lang="en-GB" dirty="0"/>
              <a:t> it is important and </a:t>
            </a:r>
            <a:r>
              <a:rPr lang="en-GB" b="1" dirty="0"/>
              <a:t>how</a:t>
            </a:r>
            <a:r>
              <a:rPr lang="en-GB" dirty="0"/>
              <a:t> you will do the research.</a:t>
            </a:r>
          </a:p>
          <a:p>
            <a:pPr marL="0" indent="0">
              <a:buNone/>
            </a:pPr>
            <a:endParaRPr lang="en-GB" dirty="0"/>
          </a:p>
          <a:p>
            <a:pPr marL="0" indent="0">
              <a:buNone/>
            </a:pPr>
            <a:r>
              <a:rPr lang="en-GB" dirty="0"/>
              <a:t>Purpose:</a:t>
            </a:r>
          </a:p>
          <a:p>
            <a:pPr marL="0" indent="0">
              <a:buNone/>
            </a:pPr>
            <a:r>
              <a:rPr lang="en-GB" dirty="0"/>
              <a:t>To receive advice and guidance on research topic and design before investing time and resources.  </a:t>
            </a:r>
          </a:p>
          <a:p>
            <a:pPr marL="0" indent="0">
              <a:buNone/>
            </a:pPr>
            <a:endParaRPr lang="en-GB" dirty="0"/>
          </a:p>
          <a:p>
            <a:pPr marL="0" indent="0">
              <a:buNone/>
            </a:pPr>
            <a:r>
              <a:rPr lang="en-GB" dirty="0"/>
              <a:t>Submit:</a:t>
            </a:r>
          </a:p>
          <a:p>
            <a:pPr marL="0" indent="0">
              <a:buNone/>
            </a:pPr>
            <a:r>
              <a:rPr lang="en-GB" dirty="0"/>
              <a:t>Complete the Research Report Proposal on Moodle and submit by 1</a:t>
            </a:r>
            <a:r>
              <a:rPr lang="en-GB" baseline="30000" dirty="0"/>
              <a:t>st</a:t>
            </a:r>
            <a:r>
              <a:rPr lang="en-GB" dirty="0"/>
              <a:t> of December 2020</a:t>
            </a:r>
          </a:p>
        </p:txBody>
      </p:sp>
    </p:spTree>
    <p:extLst>
      <p:ext uri="{BB962C8B-B14F-4D97-AF65-F5344CB8AC3E}">
        <p14:creationId xmlns:p14="http://schemas.microsoft.com/office/powerpoint/2010/main" val="20615116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02FA-50B6-4176-AD55-9317A03DE56C}"/>
              </a:ext>
            </a:extLst>
          </p:cNvPr>
          <p:cNvSpPr>
            <a:spLocks noGrp="1"/>
          </p:cNvSpPr>
          <p:nvPr>
            <p:ph type="title"/>
          </p:nvPr>
        </p:nvSpPr>
        <p:spPr/>
        <p:txBody>
          <a:bodyPr/>
          <a:lstStyle/>
          <a:p>
            <a:r>
              <a:rPr lang="en-GB" dirty="0"/>
              <a:t>Ethics and Professionalism</a:t>
            </a:r>
          </a:p>
        </p:txBody>
      </p:sp>
      <p:sp>
        <p:nvSpPr>
          <p:cNvPr id="3" name="Content Placeholder 2">
            <a:extLst>
              <a:ext uri="{FF2B5EF4-FFF2-40B4-BE49-F238E27FC236}">
                <a16:creationId xmlns:a16="http://schemas.microsoft.com/office/drawing/2014/main" id="{78098E9E-1DE0-46BB-821C-9E7B8FBAFE04}"/>
              </a:ext>
            </a:extLst>
          </p:cNvPr>
          <p:cNvSpPr>
            <a:spLocks noGrp="1"/>
          </p:cNvSpPr>
          <p:nvPr>
            <p:ph idx="1"/>
          </p:nvPr>
        </p:nvSpPr>
        <p:spPr/>
        <p:txBody>
          <a:bodyPr/>
          <a:lstStyle/>
          <a:p>
            <a:r>
              <a:rPr lang="en-GB" dirty="0"/>
              <a:t>CIPD Code of Conduct</a:t>
            </a:r>
          </a:p>
          <a:p>
            <a:r>
              <a:rPr lang="en-GB" dirty="0"/>
              <a:t>University Guides</a:t>
            </a:r>
          </a:p>
          <a:p>
            <a:r>
              <a:rPr lang="en-GB" dirty="0"/>
              <a:t>Factors to consider – permission to conduct research, consent and confidentiality/privacy of participants, risk to participants, risk to reputation, conflicts of interest with sponsors/stakeholders.</a:t>
            </a:r>
          </a:p>
        </p:txBody>
      </p:sp>
    </p:spTree>
    <p:extLst>
      <p:ext uri="{BB962C8B-B14F-4D97-AF65-F5344CB8AC3E}">
        <p14:creationId xmlns:p14="http://schemas.microsoft.com/office/powerpoint/2010/main" val="29166920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CFE48-3E82-478B-ACDD-E13E0D3CC879}"/>
              </a:ext>
            </a:extLst>
          </p:cNvPr>
          <p:cNvSpPr>
            <a:spLocks noGrp="1"/>
          </p:cNvSpPr>
          <p:nvPr>
            <p:ph type="title"/>
          </p:nvPr>
        </p:nvSpPr>
        <p:spPr/>
        <p:txBody>
          <a:bodyPr/>
          <a:lstStyle/>
          <a:p>
            <a:r>
              <a:rPr lang="en-GB" dirty="0"/>
              <a:t>Recap – Learning Outcomes</a:t>
            </a:r>
          </a:p>
        </p:txBody>
      </p:sp>
      <p:sp>
        <p:nvSpPr>
          <p:cNvPr id="3" name="Content Placeholder 2">
            <a:extLst>
              <a:ext uri="{FF2B5EF4-FFF2-40B4-BE49-F238E27FC236}">
                <a16:creationId xmlns:a16="http://schemas.microsoft.com/office/drawing/2014/main" id="{AAA24A7B-E554-4565-8829-2E67A6E89DDF}"/>
              </a:ext>
            </a:extLst>
          </p:cNvPr>
          <p:cNvSpPr>
            <a:spLocks noGrp="1"/>
          </p:cNvSpPr>
          <p:nvPr>
            <p:ph idx="1"/>
          </p:nvPr>
        </p:nvSpPr>
        <p:spPr/>
        <p:txBody>
          <a:bodyPr>
            <a:normAutofit lnSpcReduction="10000"/>
          </a:bodyPr>
          <a:lstStyle/>
          <a:p>
            <a:pPr marL="342900" lvl="0" indent="-342900">
              <a:buFont typeface="+mj-lt"/>
              <a:buAutoNum type="arabicPeriod"/>
            </a:pPr>
            <a:r>
              <a:rPr lang="en-GB" sz="3200" dirty="0">
                <a:effectLst/>
                <a:ea typeface="Calibri" panose="020F0502020204030204" pitchFamily="34" charset="0"/>
                <a:cs typeface="Times New Roman" panose="02020603050405020304" pitchFamily="18" charset="0"/>
              </a:rPr>
              <a:t>Understand the meaning of research and the research process</a:t>
            </a:r>
          </a:p>
          <a:p>
            <a:pPr marL="342900" lvl="0" indent="-342900">
              <a:buFont typeface="+mj-lt"/>
              <a:buAutoNum type="arabicPeriod"/>
            </a:pPr>
            <a:r>
              <a:rPr lang="en-GB" sz="3200" dirty="0">
                <a:effectLst/>
                <a:ea typeface="Calibri" panose="020F0502020204030204" pitchFamily="34" charset="0"/>
                <a:cs typeface="Times New Roman" panose="02020603050405020304" pitchFamily="18" charset="0"/>
              </a:rPr>
              <a:t>Be able to conduct a data review and analyse the findings</a:t>
            </a:r>
          </a:p>
          <a:p>
            <a:pPr marL="342900" lvl="0" indent="-342900">
              <a:buFont typeface="+mj-lt"/>
              <a:buAutoNum type="arabicPeriod"/>
            </a:pPr>
            <a:r>
              <a:rPr lang="en-GB" sz="3200" dirty="0">
                <a:effectLst/>
                <a:ea typeface="Calibri" panose="020F0502020204030204" pitchFamily="34" charset="0"/>
                <a:cs typeface="Times New Roman" panose="02020603050405020304" pitchFamily="18" charset="0"/>
              </a:rPr>
              <a:t>Be able to draw meaningful conclusions and make recommendations</a:t>
            </a:r>
          </a:p>
          <a:p>
            <a:pPr marL="342900" lvl="0" indent="-342900">
              <a:buFont typeface="+mj-lt"/>
              <a:buAutoNum type="arabicPeriod"/>
            </a:pPr>
            <a:r>
              <a:rPr lang="en-GB" sz="3200" dirty="0">
                <a:ea typeface="Calibri" panose="020F0502020204030204" pitchFamily="34" charset="0"/>
                <a:cs typeface="Times New Roman" panose="02020603050405020304" pitchFamily="18" charset="0"/>
              </a:rPr>
              <a:t>Be able to prepare clear, business-focussed reports on an HR issue</a:t>
            </a:r>
            <a:endParaRPr lang="en-GB" sz="32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33310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57CF-8862-48FC-A1D0-ADAEBE5640E6}"/>
              </a:ext>
            </a:extLst>
          </p:cNvPr>
          <p:cNvSpPr>
            <a:spLocks noGrp="1"/>
          </p:cNvSpPr>
          <p:nvPr>
            <p:ph type="title"/>
          </p:nvPr>
        </p:nvSpPr>
        <p:spPr/>
        <p:txBody>
          <a:bodyPr/>
          <a:lstStyle/>
          <a:p>
            <a:r>
              <a:rPr lang="en-GB" dirty="0"/>
              <a:t>To Do:</a:t>
            </a:r>
          </a:p>
        </p:txBody>
      </p:sp>
      <p:sp>
        <p:nvSpPr>
          <p:cNvPr id="3" name="Content Placeholder 2">
            <a:extLst>
              <a:ext uri="{FF2B5EF4-FFF2-40B4-BE49-F238E27FC236}">
                <a16:creationId xmlns:a16="http://schemas.microsoft.com/office/drawing/2014/main" id="{19228A2A-5449-40E0-A02F-4F1B798E9311}"/>
              </a:ext>
            </a:extLst>
          </p:cNvPr>
          <p:cNvSpPr>
            <a:spLocks noGrp="1"/>
          </p:cNvSpPr>
          <p:nvPr>
            <p:ph idx="1"/>
          </p:nvPr>
        </p:nvSpPr>
        <p:spPr/>
        <p:txBody>
          <a:bodyPr/>
          <a:lstStyle/>
          <a:p>
            <a:r>
              <a:rPr lang="en-GB" dirty="0"/>
              <a:t>Work your way through the learning plan</a:t>
            </a:r>
          </a:p>
          <a:p>
            <a:r>
              <a:rPr lang="en-GB" dirty="0"/>
              <a:t>Read the resources on Moodle</a:t>
            </a:r>
          </a:p>
          <a:p>
            <a:r>
              <a:rPr lang="en-GB" dirty="0"/>
              <a:t>Complete the Research Report Proposal</a:t>
            </a:r>
          </a:p>
          <a:p>
            <a:r>
              <a:rPr lang="en-GB" dirty="0"/>
              <a:t>Complete the Ethics form</a:t>
            </a:r>
          </a:p>
          <a:p>
            <a:r>
              <a:rPr lang="en-GB" dirty="0"/>
              <a:t>Any questions, please ask</a:t>
            </a:r>
          </a:p>
        </p:txBody>
      </p:sp>
    </p:spTree>
    <p:extLst>
      <p:ext uri="{BB962C8B-B14F-4D97-AF65-F5344CB8AC3E}">
        <p14:creationId xmlns:p14="http://schemas.microsoft.com/office/powerpoint/2010/main" val="3659459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1529</TotalTime>
  <Words>4643</Words>
  <Application>Microsoft Office PowerPoint</Application>
  <PresentationFormat>On-screen Show (4:3)</PresentationFormat>
  <Paragraphs>503</Paragraphs>
  <Slides>49</Slides>
  <Notes>37</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Open Sans</vt:lpstr>
      <vt:lpstr>Helvetica</vt:lpstr>
      <vt:lpstr>Helvetica Light</vt:lpstr>
      <vt:lpstr>Calibri</vt:lpstr>
      <vt:lpstr>Segoe UI</vt:lpstr>
      <vt:lpstr>Arial</vt:lpstr>
      <vt:lpstr>Myriad Pro</vt:lpstr>
      <vt:lpstr>Wingdings</vt:lpstr>
      <vt:lpstr>20140311PresentationUWTSDTemplate</vt:lpstr>
      <vt:lpstr>Using a Research Approach in HR </vt:lpstr>
      <vt:lpstr>Purpose and aim</vt:lpstr>
      <vt:lpstr>Learning Outcomes</vt:lpstr>
      <vt:lpstr>Core Resources</vt:lpstr>
      <vt:lpstr>The CIPD’s New Profession Map</vt:lpstr>
      <vt:lpstr>Using Evidence in HR decision-making</vt:lpstr>
      <vt:lpstr>LO1: Understand the meaning of research and the research process.</vt:lpstr>
      <vt:lpstr>What is Research</vt:lpstr>
      <vt:lpstr>Components of the Research Process</vt:lpstr>
      <vt:lpstr>The Research Process</vt:lpstr>
      <vt:lpstr>PowerPoint Presentation</vt:lpstr>
      <vt:lpstr>Identifying and defining the research topic</vt:lpstr>
      <vt:lpstr>How to identify an area of HR Practice for investigation</vt:lpstr>
      <vt:lpstr>Who are the stakeholders?</vt:lpstr>
      <vt:lpstr>Types of Data</vt:lpstr>
      <vt:lpstr>Quantitative and Qualitative</vt:lpstr>
      <vt:lpstr>Different Approaches to Research Design</vt:lpstr>
      <vt:lpstr>PowerPoint Presentation</vt:lpstr>
      <vt:lpstr>PowerPoint Presentation</vt:lpstr>
      <vt:lpstr>PowerPoint Presentation</vt:lpstr>
      <vt:lpstr>PowerPoint Presentation</vt:lpstr>
      <vt:lpstr>Design Criteria</vt:lpstr>
      <vt:lpstr>LO2:  Be able to conduct a data review and analyse the findings </vt:lpstr>
      <vt:lpstr>Evaluate what is already known</vt:lpstr>
      <vt:lpstr>What is a literature review (for)?</vt:lpstr>
      <vt:lpstr>Critical Thinking as a Student</vt:lpstr>
      <vt:lpstr>What critical thinking can mean in terms of the literature review</vt:lpstr>
      <vt:lpstr>Secondary data starting point: Sources </vt:lpstr>
      <vt:lpstr>Different Approaches to Collecting Data</vt:lpstr>
      <vt:lpstr>PowerPoint Presentation</vt:lpstr>
      <vt:lpstr>PowerPoint Presentation</vt:lpstr>
      <vt:lpstr>Primary Research - Sampling methods  (Anderson, 2013, page 274 onwards)</vt:lpstr>
      <vt:lpstr>LO3: Be able to draw meaningful conclusions and make recommendations  LO4: Be able to prepare clear, business focussed reports on an HR issue  </vt:lpstr>
      <vt:lpstr>The Research Report</vt:lpstr>
      <vt:lpstr>Report Introduction</vt:lpstr>
      <vt:lpstr>Aim and Objectives</vt:lpstr>
      <vt:lpstr>Thinking about your literature review</vt:lpstr>
      <vt:lpstr>Research Methodology</vt:lpstr>
      <vt:lpstr>Methodological Choice</vt:lpstr>
      <vt:lpstr>Primary Research</vt:lpstr>
      <vt:lpstr>Presenting the Findings</vt:lpstr>
      <vt:lpstr>Drawing Conclusions</vt:lpstr>
      <vt:lpstr>Making Recommendations</vt:lpstr>
      <vt:lpstr>Making Recommendations</vt:lpstr>
      <vt:lpstr>PowerPoint Presentation</vt:lpstr>
      <vt:lpstr>Research Proposal</vt:lpstr>
      <vt:lpstr>Ethics and Professionalism</vt:lpstr>
      <vt:lpstr>Recap – Learning Outcomes</vt:lpstr>
      <vt:lpstr>To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a Research Approach in HR </dc:title>
  <dc:creator>Rachael Jones</dc:creator>
  <cp:lastModifiedBy>Rachael Jones</cp:lastModifiedBy>
  <cp:revision>6</cp:revision>
  <dcterms:created xsi:type="dcterms:W3CDTF">2020-09-09T11:05:49Z</dcterms:created>
  <dcterms:modified xsi:type="dcterms:W3CDTF">2020-09-16T08:54:38Z</dcterms:modified>
</cp:coreProperties>
</file>