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7" d="100"/>
          <a:sy n="97" d="100"/>
        </p:scale>
        <p:origin x="102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250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0.png"/><Relationship Id="rId3" Type="http://schemas.openxmlformats.org/officeDocument/2006/relationships/image" Target="../media/image14.png"/><Relationship Id="rId21" Type="http://schemas.openxmlformats.org/officeDocument/2006/relationships/image" Target="../media/image43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9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8.png"/><Relationship Id="rId20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19" Type="http://schemas.openxmlformats.org/officeDocument/2006/relationships/image" Target="../media/image41.png"/><Relationship Id="rId4" Type="http://schemas.openxmlformats.org/officeDocument/2006/relationships/image" Target="../media/image15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Relationship Id="rId22" Type="http://schemas.openxmlformats.org/officeDocument/2006/relationships/image" Target="../media/image4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3" Type="http://schemas.openxmlformats.org/officeDocument/2006/relationships/image" Target="../media/image14.pn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5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png"/><Relationship Id="rId4" Type="http://schemas.openxmlformats.org/officeDocument/2006/relationships/image" Target="../media/image15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png"/><Relationship Id="rId18" Type="http://schemas.openxmlformats.org/officeDocument/2006/relationships/image" Target="../media/image70.png"/><Relationship Id="rId26" Type="http://schemas.openxmlformats.org/officeDocument/2006/relationships/image" Target="../media/image78.png"/><Relationship Id="rId3" Type="http://schemas.openxmlformats.org/officeDocument/2006/relationships/image" Target="../media/image14.png"/><Relationship Id="rId21" Type="http://schemas.openxmlformats.org/officeDocument/2006/relationships/image" Target="../media/image73.png"/><Relationship Id="rId7" Type="http://schemas.openxmlformats.org/officeDocument/2006/relationships/image" Target="../media/image59.png"/><Relationship Id="rId12" Type="http://schemas.openxmlformats.org/officeDocument/2006/relationships/image" Target="../media/image64.png"/><Relationship Id="rId17" Type="http://schemas.openxmlformats.org/officeDocument/2006/relationships/image" Target="../media/image69.png"/><Relationship Id="rId25" Type="http://schemas.openxmlformats.org/officeDocument/2006/relationships/image" Target="../media/image77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68.png"/><Relationship Id="rId20" Type="http://schemas.openxmlformats.org/officeDocument/2006/relationships/image" Target="../media/image7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24" Type="http://schemas.openxmlformats.org/officeDocument/2006/relationships/image" Target="../media/image76.png"/><Relationship Id="rId5" Type="http://schemas.openxmlformats.org/officeDocument/2006/relationships/image" Target="../media/image57.png"/><Relationship Id="rId15" Type="http://schemas.openxmlformats.org/officeDocument/2006/relationships/image" Target="../media/image67.png"/><Relationship Id="rId23" Type="http://schemas.openxmlformats.org/officeDocument/2006/relationships/image" Target="../media/image75.png"/><Relationship Id="rId10" Type="http://schemas.openxmlformats.org/officeDocument/2006/relationships/image" Target="../media/image62.png"/><Relationship Id="rId19" Type="http://schemas.openxmlformats.org/officeDocument/2006/relationships/image" Target="../media/image71.png"/><Relationship Id="rId4" Type="http://schemas.openxmlformats.org/officeDocument/2006/relationships/image" Target="../media/image15.png"/><Relationship Id="rId9" Type="http://schemas.openxmlformats.org/officeDocument/2006/relationships/image" Target="../media/image61.png"/><Relationship Id="rId14" Type="http://schemas.openxmlformats.org/officeDocument/2006/relationships/image" Target="../media/image66.png"/><Relationship Id="rId22" Type="http://schemas.openxmlformats.org/officeDocument/2006/relationships/image" Target="../media/image74.png"/><Relationship Id="rId27" Type="http://schemas.openxmlformats.org/officeDocument/2006/relationships/image" Target="../media/image7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8.png"/><Relationship Id="rId18" Type="http://schemas.openxmlformats.org/officeDocument/2006/relationships/image" Target="../media/image93.png"/><Relationship Id="rId3" Type="http://schemas.openxmlformats.org/officeDocument/2006/relationships/image" Target="../media/image14.png"/><Relationship Id="rId21" Type="http://schemas.openxmlformats.org/officeDocument/2006/relationships/image" Target="../media/image96.png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17" Type="http://schemas.openxmlformats.org/officeDocument/2006/relationships/image" Target="../media/image92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91.png"/><Relationship Id="rId20" Type="http://schemas.openxmlformats.org/officeDocument/2006/relationships/image" Target="../media/image9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24" Type="http://schemas.openxmlformats.org/officeDocument/2006/relationships/image" Target="../media/image99.png"/><Relationship Id="rId5" Type="http://schemas.openxmlformats.org/officeDocument/2006/relationships/image" Target="../media/image80.png"/><Relationship Id="rId15" Type="http://schemas.openxmlformats.org/officeDocument/2006/relationships/image" Target="../media/image90.png"/><Relationship Id="rId23" Type="http://schemas.openxmlformats.org/officeDocument/2006/relationships/image" Target="../media/image98.png"/><Relationship Id="rId10" Type="http://schemas.openxmlformats.org/officeDocument/2006/relationships/image" Target="../media/image85.png"/><Relationship Id="rId19" Type="http://schemas.openxmlformats.org/officeDocument/2006/relationships/image" Target="../media/image94.png"/><Relationship Id="rId4" Type="http://schemas.openxmlformats.org/officeDocument/2006/relationships/image" Target="../media/image15.png"/><Relationship Id="rId9" Type="http://schemas.openxmlformats.org/officeDocument/2006/relationships/image" Target="../media/image84.png"/><Relationship Id="rId14" Type="http://schemas.openxmlformats.org/officeDocument/2006/relationships/image" Target="../media/image89.png"/><Relationship Id="rId22" Type="http://schemas.openxmlformats.org/officeDocument/2006/relationships/image" Target="../media/image9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13" Type="http://schemas.openxmlformats.org/officeDocument/2006/relationships/image" Target="../media/image108.png"/><Relationship Id="rId18" Type="http://schemas.openxmlformats.org/officeDocument/2006/relationships/image" Target="../media/image113.png"/><Relationship Id="rId26" Type="http://schemas.openxmlformats.org/officeDocument/2006/relationships/image" Target="../media/image121.png"/><Relationship Id="rId3" Type="http://schemas.openxmlformats.org/officeDocument/2006/relationships/image" Target="../media/image14.png"/><Relationship Id="rId21" Type="http://schemas.openxmlformats.org/officeDocument/2006/relationships/image" Target="../media/image116.png"/><Relationship Id="rId7" Type="http://schemas.openxmlformats.org/officeDocument/2006/relationships/image" Target="../media/image102.png"/><Relationship Id="rId12" Type="http://schemas.openxmlformats.org/officeDocument/2006/relationships/image" Target="../media/image107.png"/><Relationship Id="rId17" Type="http://schemas.openxmlformats.org/officeDocument/2006/relationships/image" Target="../media/image112.png"/><Relationship Id="rId25" Type="http://schemas.openxmlformats.org/officeDocument/2006/relationships/image" Target="../media/image120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11.png"/><Relationship Id="rId20" Type="http://schemas.openxmlformats.org/officeDocument/2006/relationships/image" Target="../media/image115.png"/><Relationship Id="rId29" Type="http://schemas.openxmlformats.org/officeDocument/2006/relationships/image" Target="../media/image12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1.png"/><Relationship Id="rId11" Type="http://schemas.openxmlformats.org/officeDocument/2006/relationships/image" Target="../media/image106.png"/><Relationship Id="rId24" Type="http://schemas.openxmlformats.org/officeDocument/2006/relationships/image" Target="../media/image119.png"/><Relationship Id="rId32" Type="http://schemas.openxmlformats.org/officeDocument/2006/relationships/image" Target="../media/image127.png"/><Relationship Id="rId5" Type="http://schemas.openxmlformats.org/officeDocument/2006/relationships/image" Target="../media/image100.png"/><Relationship Id="rId15" Type="http://schemas.openxmlformats.org/officeDocument/2006/relationships/image" Target="../media/image110.png"/><Relationship Id="rId23" Type="http://schemas.openxmlformats.org/officeDocument/2006/relationships/image" Target="../media/image118.png"/><Relationship Id="rId28" Type="http://schemas.openxmlformats.org/officeDocument/2006/relationships/image" Target="../media/image123.png"/><Relationship Id="rId10" Type="http://schemas.openxmlformats.org/officeDocument/2006/relationships/image" Target="../media/image105.png"/><Relationship Id="rId19" Type="http://schemas.openxmlformats.org/officeDocument/2006/relationships/image" Target="../media/image114.png"/><Relationship Id="rId31" Type="http://schemas.openxmlformats.org/officeDocument/2006/relationships/image" Target="../media/image126.png"/><Relationship Id="rId4" Type="http://schemas.openxmlformats.org/officeDocument/2006/relationships/image" Target="../media/image15.png"/><Relationship Id="rId9" Type="http://schemas.openxmlformats.org/officeDocument/2006/relationships/image" Target="../media/image104.png"/><Relationship Id="rId14" Type="http://schemas.openxmlformats.org/officeDocument/2006/relationships/image" Target="../media/image109.png"/><Relationship Id="rId22" Type="http://schemas.openxmlformats.org/officeDocument/2006/relationships/image" Target="../media/image117.png"/><Relationship Id="rId27" Type="http://schemas.openxmlformats.org/officeDocument/2006/relationships/image" Target="../media/image122.png"/><Relationship Id="rId30" Type="http://schemas.openxmlformats.org/officeDocument/2006/relationships/image" Target="../media/image1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png"/><Relationship Id="rId13" Type="http://schemas.openxmlformats.org/officeDocument/2006/relationships/image" Target="../media/image136.png"/><Relationship Id="rId3" Type="http://schemas.openxmlformats.org/officeDocument/2006/relationships/image" Target="../media/image14.png"/><Relationship Id="rId7" Type="http://schemas.openxmlformats.org/officeDocument/2006/relationships/image" Target="../media/image130.png"/><Relationship Id="rId12" Type="http://schemas.openxmlformats.org/officeDocument/2006/relationships/image" Target="../media/image1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9.png"/><Relationship Id="rId11" Type="http://schemas.openxmlformats.org/officeDocument/2006/relationships/image" Target="../media/image134.png"/><Relationship Id="rId5" Type="http://schemas.openxmlformats.org/officeDocument/2006/relationships/image" Target="../media/image128.png"/><Relationship Id="rId15" Type="http://schemas.openxmlformats.org/officeDocument/2006/relationships/image" Target="../media/image138.png"/><Relationship Id="rId10" Type="http://schemas.openxmlformats.org/officeDocument/2006/relationships/image" Target="../media/image133.png"/><Relationship Id="rId4" Type="http://schemas.openxmlformats.org/officeDocument/2006/relationships/image" Target="../media/image15.png"/><Relationship Id="rId9" Type="http://schemas.openxmlformats.org/officeDocument/2006/relationships/image" Target="../media/image132.png"/><Relationship Id="rId14" Type="http://schemas.openxmlformats.org/officeDocument/2006/relationships/image" Target="../media/image1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562409" cy="2562409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03443" y="3888443"/>
            <a:ext cx="2586314" cy="2586314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58296" y="1271495"/>
            <a:ext cx="1724209" cy="1724209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34622" y="5373221"/>
            <a:ext cx="1293157" cy="1293157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38800" y="2724150"/>
            <a:ext cx="914400" cy="381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973" y="4198608"/>
            <a:ext cx="496453" cy="784883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18184" y="4126150"/>
            <a:ext cx="488833" cy="929799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36792" y="4264025"/>
            <a:ext cx="518416" cy="654051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81173" y="4198608"/>
            <a:ext cx="496453" cy="784883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23702" y="4278458"/>
            <a:ext cx="478196" cy="625185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6629400"/>
            <a:ext cx="12192000" cy="2286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6553200"/>
            <a:ext cx="12192000" cy="76200"/>
          </a:xfrm>
          <a:prstGeom prst="rect">
            <a:avLst/>
          </a:prstGeom>
        </p:spPr>
      </p:pic>
      <p:sp>
        <p:nvSpPr>
          <p:cNvPr id="15" name="Text 0"/>
          <p:cNvSpPr/>
          <p:nvPr/>
        </p:nvSpPr>
        <p:spPr>
          <a:xfrm>
            <a:off x="2359521" y="1352550"/>
            <a:ext cx="7472958" cy="1143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500"/>
              </a:lnSpc>
              <a:buNone/>
            </a:pPr>
            <a:r>
              <a:rPr lang="en-US" sz="4500" b="1" kern="0" spc="-90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Literature Review in Research</a:t>
            </a:r>
            <a:endParaRPr lang="en-US" sz="4500" dirty="0"/>
          </a:p>
        </p:txBody>
      </p:sp>
      <p:sp>
        <p:nvSpPr>
          <p:cNvPr id="16" name="Text 1"/>
          <p:cNvSpPr/>
          <p:nvPr/>
        </p:nvSpPr>
        <p:spPr>
          <a:xfrm>
            <a:off x="2359521" y="3067050"/>
            <a:ext cx="7315200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guide to developing critical information literacy skills and effective search strategies for academic research</a:t>
            </a:r>
            <a:endParaRPr lang="en-US" sz="1800" dirty="0"/>
          </a:p>
        </p:txBody>
      </p:sp>
      <p:sp>
        <p:nvSpPr>
          <p:cNvPr id="17" name="Text 2"/>
          <p:cNvSpPr/>
          <p:nvPr/>
        </p:nvSpPr>
        <p:spPr>
          <a:xfrm>
            <a:off x="1612225" y="5505450"/>
            <a:ext cx="896754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Graduate Research Methods in Leadership and Management</a:t>
            </a:r>
            <a:endParaRPr lang="en-US" sz="1500" dirty="0"/>
          </a:p>
        </p:txBody>
      </p:sp>
      <p:sp>
        <p:nvSpPr>
          <p:cNvPr id="18" name="Text 3"/>
          <p:cNvSpPr/>
          <p:nvPr/>
        </p:nvSpPr>
        <p:spPr>
          <a:xfrm>
            <a:off x="2359521" y="5848350"/>
            <a:ext cx="7472958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Critical information literacy &amp; source evaluation
Module Lead - Jaliya de Silva  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8382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5486400" cy="18669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447800"/>
            <a:ext cx="323850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" y="3276600"/>
            <a:ext cx="5486400" cy="17145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3543300"/>
            <a:ext cx="285750" cy="342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4600" y="1181100"/>
            <a:ext cx="5486400" cy="17145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53200" y="1447800"/>
            <a:ext cx="285750" cy="3429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24600" y="3124200"/>
            <a:ext cx="5486400" cy="1409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53200" y="3390900"/>
            <a:ext cx="285750" cy="3429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79915" y="3695700"/>
            <a:ext cx="22860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785795" y="3695700"/>
            <a:ext cx="228600" cy="3048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420249" y="3695700"/>
            <a:ext cx="171450" cy="3048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997553" y="3695700"/>
            <a:ext cx="228600" cy="304800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381000" y="381000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What is a Literature Review?</a:t>
            </a:r>
            <a:endParaRPr lang="en-US" sz="2700" dirty="0"/>
          </a:p>
        </p:txBody>
      </p:sp>
      <p:sp>
        <p:nvSpPr>
          <p:cNvPr id="17" name="Text 1"/>
          <p:cNvSpPr/>
          <p:nvPr/>
        </p:nvSpPr>
        <p:spPr>
          <a:xfrm>
            <a:off x="1085850" y="1409700"/>
            <a:ext cx="4552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Definition</a:t>
            </a:r>
            <a:endParaRPr lang="en-US" sz="1500" dirty="0"/>
          </a:p>
        </p:txBody>
      </p:sp>
      <p:sp>
        <p:nvSpPr>
          <p:cNvPr id="18" name="Text 2"/>
          <p:cNvSpPr/>
          <p:nvPr/>
        </p:nvSpPr>
        <p:spPr>
          <a:xfrm>
            <a:off x="1085850" y="1752600"/>
            <a:ext cx="455295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 literature review is a critical analysis and synthesis of existing knowledge on a specific topic, presenting the current state of understanding and identifying gaps in research.</a:t>
            </a:r>
            <a:endParaRPr lang="en-US" sz="1200" dirty="0"/>
          </a:p>
        </p:txBody>
      </p:sp>
      <p:sp>
        <p:nvSpPr>
          <p:cNvPr id="19" name="Text 3"/>
          <p:cNvSpPr/>
          <p:nvPr/>
        </p:nvSpPr>
        <p:spPr>
          <a:xfrm>
            <a:off x="1047750" y="3505200"/>
            <a:ext cx="451618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Purpose</a:t>
            </a:r>
            <a:endParaRPr lang="en-US" sz="1500" dirty="0"/>
          </a:p>
        </p:txBody>
      </p:sp>
      <p:sp>
        <p:nvSpPr>
          <p:cNvPr id="20" name="Text 4"/>
          <p:cNvSpPr/>
          <p:nvPr/>
        </p:nvSpPr>
        <p:spPr>
          <a:xfrm>
            <a:off x="1047750" y="3848100"/>
            <a:ext cx="541942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Establishes the foundation of knowledge in your field</a:t>
            </a:r>
            <a:endParaRPr lang="en-US" sz="1200" dirty="0"/>
          </a:p>
        </p:txBody>
      </p:sp>
      <p:sp>
        <p:nvSpPr>
          <p:cNvPr id="21" name="Text 5"/>
          <p:cNvSpPr/>
          <p:nvPr/>
        </p:nvSpPr>
        <p:spPr>
          <a:xfrm>
            <a:off x="1047750" y="4076700"/>
            <a:ext cx="541942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Identifies gaps and controversies in existing research</a:t>
            </a:r>
            <a:endParaRPr lang="en-US" sz="1200" dirty="0"/>
          </a:p>
        </p:txBody>
      </p:sp>
      <p:sp>
        <p:nvSpPr>
          <p:cNvPr id="22" name="Text 6"/>
          <p:cNvSpPr/>
          <p:nvPr/>
        </p:nvSpPr>
        <p:spPr>
          <a:xfrm>
            <a:off x="1047750" y="4305300"/>
            <a:ext cx="541942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Demonstrates familiarity with key theories and findings</a:t>
            </a:r>
            <a:endParaRPr lang="en-US" sz="1200" dirty="0"/>
          </a:p>
        </p:txBody>
      </p:sp>
      <p:sp>
        <p:nvSpPr>
          <p:cNvPr id="23" name="Text 7"/>
          <p:cNvSpPr/>
          <p:nvPr/>
        </p:nvSpPr>
        <p:spPr>
          <a:xfrm>
            <a:off x="1047750" y="4533900"/>
            <a:ext cx="541942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Guides the methodology and focus of your own research</a:t>
            </a:r>
            <a:endParaRPr lang="en-US" sz="1200" dirty="0"/>
          </a:p>
        </p:txBody>
      </p:sp>
      <p:sp>
        <p:nvSpPr>
          <p:cNvPr id="24" name="Text 8"/>
          <p:cNvSpPr/>
          <p:nvPr/>
        </p:nvSpPr>
        <p:spPr>
          <a:xfrm>
            <a:off x="6991350" y="1409700"/>
            <a:ext cx="496776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Key Characteristics</a:t>
            </a:r>
            <a:endParaRPr lang="en-US" sz="1500" dirty="0"/>
          </a:p>
        </p:txBody>
      </p:sp>
      <p:sp>
        <p:nvSpPr>
          <p:cNvPr id="25" name="Text 9"/>
          <p:cNvSpPr/>
          <p:nvPr/>
        </p:nvSpPr>
        <p:spPr>
          <a:xfrm>
            <a:off x="6991350" y="1752600"/>
            <a:ext cx="496776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Systematic organization and analysis of sources</a:t>
            </a:r>
            <a:endParaRPr lang="en-US" sz="1200" dirty="0"/>
          </a:p>
        </p:txBody>
      </p:sp>
      <p:sp>
        <p:nvSpPr>
          <p:cNvPr id="26" name="Text 10"/>
          <p:cNvSpPr/>
          <p:nvPr/>
        </p:nvSpPr>
        <p:spPr>
          <a:xfrm>
            <a:off x="6991350" y="1981200"/>
            <a:ext cx="496776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Critical evaluation rather than mere description</a:t>
            </a:r>
            <a:endParaRPr lang="en-US" sz="1200" dirty="0"/>
          </a:p>
        </p:txBody>
      </p:sp>
      <p:sp>
        <p:nvSpPr>
          <p:cNvPr id="27" name="Text 11"/>
          <p:cNvSpPr/>
          <p:nvPr/>
        </p:nvSpPr>
        <p:spPr>
          <a:xfrm>
            <a:off x="6991350" y="2209800"/>
            <a:ext cx="496776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Identification of relationships between sources</a:t>
            </a:r>
            <a:endParaRPr lang="en-US" sz="1200" dirty="0"/>
          </a:p>
        </p:txBody>
      </p:sp>
      <p:sp>
        <p:nvSpPr>
          <p:cNvPr id="28" name="Text 12"/>
          <p:cNvSpPr/>
          <p:nvPr/>
        </p:nvSpPr>
        <p:spPr>
          <a:xfrm>
            <a:off x="6991350" y="2438400"/>
            <a:ext cx="496776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Recognition of gaps and inconsistencies in research</a:t>
            </a:r>
            <a:endParaRPr lang="en-US" sz="1200" dirty="0"/>
          </a:p>
        </p:txBody>
      </p:sp>
      <p:sp>
        <p:nvSpPr>
          <p:cNvPr id="29" name="Text 13"/>
          <p:cNvSpPr/>
          <p:nvPr/>
        </p:nvSpPr>
        <p:spPr>
          <a:xfrm>
            <a:off x="6991350" y="3352800"/>
            <a:ext cx="2908042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Review Process</a:t>
            </a:r>
            <a:endParaRPr lang="en-US" sz="1500" dirty="0"/>
          </a:p>
        </p:txBody>
      </p:sp>
      <p:sp>
        <p:nvSpPr>
          <p:cNvPr id="30" name="Text 14"/>
          <p:cNvSpPr/>
          <p:nvPr/>
        </p:nvSpPr>
        <p:spPr>
          <a:xfrm>
            <a:off x="6980069" y="4076700"/>
            <a:ext cx="62829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Search</a:t>
            </a:r>
            <a:endParaRPr lang="en-US" sz="1200" dirty="0"/>
          </a:p>
        </p:txBody>
      </p:sp>
      <p:sp>
        <p:nvSpPr>
          <p:cNvPr id="31" name="Text 15"/>
          <p:cNvSpPr/>
          <p:nvPr/>
        </p:nvSpPr>
        <p:spPr>
          <a:xfrm>
            <a:off x="7617931" y="4076700"/>
            <a:ext cx="56417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Select</a:t>
            </a:r>
            <a:endParaRPr lang="en-US" sz="1200" dirty="0"/>
          </a:p>
        </p:txBody>
      </p:sp>
      <p:sp>
        <p:nvSpPr>
          <p:cNvPr id="32" name="Text 16"/>
          <p:cNvSpPr/>
          <p:nvPr/>
        </p:nvSpPr>
        <p:spPr>
          <a:xfrm>
            <a:off x="8145587" y="4076700"/>
            <a:ext cx="72062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Analyze</a:t>
            </a:r>
            <a:endParaRPr lang="en-US" sz="1200" dirty="0"/>
          </a:p>
        </p:txBody>
      </p:sp>
      <p:sp>
        <p:nvSpPr>
          <p:cNvPr id="33" name="Text 17"/>
          <p:cNvSpPr/>
          <p:nvPr/>
        </p:nvSpPr>
        <p:spPr>
          <a:xfrm>
            <a:off x="8614455" y="4076700"/>
            <a:ext cx="99494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Synthesize</a:t>
            </a:r>
            <a:endParaRPr lang="en-US" sz="1200" dirty="0"/>
          </a:p>
        </p:txBody>
      </p:sp>
      <p:sp>
        <p:nvSpPr>
          <p:cNvPr id="34" name="Text 18"/>
          <p:cNvSpPr/>
          <p:nvPr/>
        </p:nvSpPr>
        <p:spPr>
          <a:xfrm>
            <a:off x="11468844" y="6477000"/>
            <a:ext cx="410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 / 8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8382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562100"/>
            <a:ext cx="3708350" cy="15366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400" y="1752600"/>
            <a:ext cx="171450" cy="3048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41750" y="1562100"/>
            <a:ext cx="3708350" cy="15366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94150" y="1752600"/>
            <a:ext cx="200025" cy="304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02501" y="1562100"/>
            <a:ext cx="3708499" cy="153665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54901" y="1752600"/>
            <a:ext cx="228600" cy="3048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000" y="3251150"/>
            <a:ext cx="3708350" cy="153665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3400" y="3441650"/>
            <a:ext cx="228600" cy="3048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41750" y="3251150"/>
            <a:ext cx="3708350" cy="153665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394150" y="3441650"/>
            <a:ext cx="285750" cy="3048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102501" y="3251150"/>
            <a:ext cx="3708499" cy="153665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254901" y="3441650"/>
            <a:ext cx="228600" cy="3048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81000" y="4940201"/>
            <a:ext cx="3708350" cy="1536799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533400" y="5130701"/>
            <a:ext cx="257175" cy="3048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241750" y="4940201"/>
            <a:ext cx="3708350" cy="1536799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394150" y="5130701"/>
            <a:ext cx="171450" cy="3048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8102501" y="4940201"/>
            <a:ext cx="3708499" cy="1536799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254901" y="5130701"/>
            <a:ext cx="200025" cy="304800"/>
          </a:xfrm>
          <a:prstGeom prst="rect">
            <a:avLst/>
          </a:prstGeom>
        </p:spPr>
      </p:pic>
      <p:sp>
        <p:nvSpPr>
          <p:cNvPr id="22" name="Text 0"/>
          <p:cNvSpPr/>
          <p:nvPr/>
        </p:nvSpPr>
        <p:spPr>
          <a:xfrm>
            <a:off x="381000" y="381000"/>
            <a:ext cx="11430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Types of Academic Sources</a:t>
            </a:r>
            <a:endParaRPr lang="en-US" sz="2700" dirty="0"/>
          </a:p>
        </p:txBody>
      </p:sp>
      <p:sp>
        <p:nvSpPr>
          <p:cNvPr id="23" name="Text 1"/>
          <p:cNvSpPr/>
          <p:nvPr/>
        </p:nvSpPr>
        <p:spPr>
          <a:xfrm>
            <a:off x="381000" y="1104900"/>
            <a:ext cx="137160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Understanding different academic source types helps researchers navigate literature effectively and select appropriate sources for their studies.</a:t>
            </a:r>
            <a:endParaRPr lang="en-US" sz="1200" dirty="0"/>
          </a:p>
        </p:txBody>
      </p:sp>
      <p:sp>
        <p:nvSpPr>
          <p:cNvPr id="24" name="Text 2"/>
          <p:cNvSpPr/>
          <p:nvPr/>
        </p:nvSpPr>
        <p:spPr>
          <a:xfrm>
            <a:off x="819150" y="1714500"/>
            <a:ext cx="31178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Seminal Article</a:t>
            </a:r>
            <a:endParaRPr lang="en-US" sz="1350" dirty="0"/>
          </a:p>
        </p:txBody>
      </p:sp>
      <p:sp>
        <p:nvSpPr>
          <p:cNvPr id="25" name="Text 3"/>
          <p:cNvSpPr/>
          <p:nvPr/>
        </p:nvSpPr>
        <p:spPr>
          <a:xfrm>
            <a:off x="819150" y="2019300"/>
            <a:ext cx="31178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Groundbreaking work that established a field or introduced a new theory/concept</a:t>
            </a:r>
            <a:endParaRPr lang="en-US" sz="1050" dirty="0"/>
          </a:p>
        </p:txBody>
      </p:sp>
      <p:sp>
        <p:nvSpPr>
          <p:cNvPr id="26" name="Text 4"/>
          <p:cNvSpPr/>
          <p:nvPr/>
        </p:nvSpPr>
        <p:spPr>
          <a:xfrm>
            <a:off x="4708475" y="1714500"/>
            <a:ext cx="370707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5803D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Empirical Article</a:t>
            </a:r>
            <a:endParaRPr lang="en-US" sz="1350" dirty="0"/>
          </a:p>
        </p:txBody>
      </p:sp>
      <p:sp>
        <p:nvSpPr>
          <p:cNvPr id="27" name="Text 5"/>
          <p:cNvSpPr/>
          <p:nvPr/>
        </p:nvSpPr>
        <p:spPr>
          <a:xfrm>
            <a:off x="4708475" y="2019300"/>
            <a:ext cx="3089225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Research based on systematic observation and data collection, often including statistical analysis</a:t>
            </a:r>
            <a:endParaRPr lang="en-US" sz="1050" dirty="0"/>
          </a:p>
        </p:txBody>
      </p:sp>
      <p:sp>
        <p:nvSpPr>
          <p:cNvPr id="28" name="Text 6"/>
          <p:cNvSpPr/>
          <p:nvPr/>
        </p:nvSpPr>
        <p:spPr>
          <a:xfrm>
            <a:off x="8597801" y="1714500"/>
            <a:ext cx="367295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7E22C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Theoretical Article</a:t>
            </a:r>
            <a:endParaRPr lang="en-US" sz="1350" dirty="0"/>
          </a:p>
        </p:txBody>
      </p:sp>
      <p:sp>
        <p:nvSpPr>
          <p:cNvPr id="29" name="Text 7"/>
          <p:cNvSpPr/>
          <p:nvPr/>
        </p:nvSpPr>
        <p:spPr>
          <a:xfrm>
            <a:off x="8597801" y="2019300"/>
            <a:ext cx="306079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Focuses on developing, refining, or analyzing theoretical frameworks without primary data</a:t>
            </a:r>
            <a:endParaRPr lang="en-US" sz="1050" dirty="0"/>
          </a:p>
        </p:txBody>
      </p:sp>
      <p:sp>
        <p:nvSpPr>
          <p:cNvPr id="30" name="Text 8"/>
          <p:cNvSpPr/>
          <p:nvPr/>
        </p:nvSpPr>
        <p:spPr>
          <a:xfrm>
            <a:off x="876300" y="3403550"/>
            <a:ext cx="30606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C2410C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Review Article</a:t>
            </a:r>
            <a:endParaRPr lang="en-US" sz="1350" dirty="0"/>
          </a:p>
        </p:txBody>
      </p:sp>
      <p:sp>
        <p:nvSpPr>
          <p:cNvPr id="31" name="Text 9"/>
          <p:cNvSpPr/>
          <p:nvPr/>
        </p:nvSpPr>
        <p:spPr>
          <a:xfrm>
            <a:off x="876300" y="3708350"/>
            <a:ext cx="3060650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Synthesizes existing literature on a topic, identifying patterns, gaps, and future directions</a:t>
            </a:r>
            <a:endParaRPr lang="en-US" sz="1050" dirty="0"/>
          </a:p>
        </p:txBody>
      </p:sp>
      <p:sp>
        <p:nvSpPr>
          <p:cNvPr id="32" name="Text 10"/>
          <p:cNvSpPr/>
          <p:nvPr/>
        </p:nvSpPr>
        <p:spPr>
          <a:xfrm>
            <a:off x="4794200" y="3403550"/>
            <a:ext cx="36042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B91C1C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Qualitative Article</a:t>
            </a:r>
            <a:endParaRPr lang="en-US" sz="1350" dirty="0"/>
          </a:p>
        </p:txBody>
      </p:sp>
      <p:sp>
        <p:nvSpPr>
          <p:cNvPr id="33" name="Text 11"/>
          <p:cNvSpPr/>
          <p:nvPr/>
        </p:nvSpPr>
        <p:spPr>
          <a:xfrm>
            <a:off x="4794200" y="3708350"/>
            <a:ext cx="3003500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Uses non-numerical methods to collect and analyze data, focusing on meanings and experiences</a:t>
            </a:r>
            <a:endParaRPr lang="en-US" sz="1050" dirty="0"/>
          </a:p>
        </p:txBody>
      </p:sp>
      <p:sp>
        <p:nvSpPr>
          <p:cNvPr id="34" name="Text 12"/>
          <p:cNvSpPr/>
          <p:nvPr/>
        </p:nvSpPr>
        <p:spPr>
          <a:xfrm>
            <a:off x="8597801" y="3403550"/>
            <a:ext cx="367295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Quantitative Article</a:t>
            </a:r>
            <a:endParaRPr lang="en-US" sz="1350" dirty="0"/>
          </a:p>
        </p:txBody>
      </p:sp>
      <p:sp>
        <p:nvSpPr>
          <p:cNvPr id="35" name="Text 13"/>
          <p:cNvSpPr/>
          <p:nvPr/>
        </p:nvSpPr>
        <p:spPr>
          <a:xfrm>
            <a:off x="8597801" y="3708350"/>
            <a:ext cx="306079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Uses numerical data and statistical analysis to test hypotheses and identify patterns</a:t>
            </a:r>
            <a:endParaRPr lang="en-US" sz="1050" dirty="0"/>
          </a:p>
        </p:txBody>
      </p:sp>
      <p:sp>
        <p:nvSpPr>
          <p:cNvPr id="36" name="Text 14"/>
          <p:cNvSpPr/>
          <p:nvPr/>
        </p:nvSpPr>
        <p:spPr>
          <a:xfrm>
            <a:off x="904875" y="5092601"/>
            <a:ext cx="303207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5803D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Meta-Analysis</a:t>
            </a:r>
            <a:endParaRPr lang="en-US" sz="1350" dirty="0"/>
          </a:p>
        </p:txBody>
      </p:sp>
      <p:sp>
        <p:nvSpPr>
          <p:cNvPr id="37" name="Text 15"/>
          <p:cNvSpPr/>
          <p:nvPr/>
        </p:nvSpPr>
        <p:spPr>
          <a:xfrm>
            <a:off x="904875" y="5397401"/>
            <a:ext cx="303207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Statistical analysis of results from multiple studies on the same topic</a:t>
            </a:r>
            <a:endParaRPr lang="en-US" sz="1050" dirty="0"/>
          </a:p>
        </p:txBody>
      </p:sp>
      <p:sp>
        <p:nvSpPr>
          <p:cNvPr id="38" name="Text 16"/>
          <p:cNvSpPr/>
          <p:nvPr/>
        </p:nvSpPr>
        <p:spPr>
          <a:xfrm>
            <a:off x="4679900" y="5092601"/>
            <a:ext cx="31178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7E22C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Gray Literature</a:t>
            </a:r>
            <a:endParaRPr lang="en-US" sz="1350" dirty="0"/>
          </a:p>
        </p:txBody>
      </p:sp>
      <p:sp>
        <p:nvSpPr>
          <p:cNvPr id="39" name="Text 17"/>
          <p:cNvSpPr/>
          <p:nvPr/>
        </p:nvSpPr>
        <p:spPr>
          <a:xfrm>
            <a:off x="4679900" y="5397401"/>
            <a:ext cx="3117800" cy="571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Research output not formally published in academic journals (reports, working papers, etc.)</a:t>
            </a:r>
            <a:endParaRPr lang="en-US" sz="1050" dirty="0"/>
          </a:p>
        </p:txBody>
      </p:sp>
      <p:sp>
        <p:nvSpPr>
          <p:cNvPr id="40" name="Text 18"/>
          <p:cNvSpPr/>
          <p:nvPr/>
        </p:nvSpPr>
        <p:spPr>
          <a:xfrm>
            <a:off x="8569226" y="5092601"/>
            <a:ext cx="308937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C2410C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Books</a:t>
            </a:r>
            <a:endParaRPr lang="en-US" sz="1350" dirty="0"/>
          </a:p>
        </p:txBody>
      </p:sp>
      <p:sp>
        <p:nvSpPr>
          <p:cNvPr id="41" name="Text 19"/>
          <p:cNvSpPr/>
          <p:nvPr/>
        </p:nvSpPr>
        <p:spPr>
          <a:xfrm>
            <a:off x="8569226" y="5397401"/>
            <a:ext cx="3089374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Extended works providing comprehensive coverage of a subject or specialized topic</a:t>
            </a:r>
            <a:endParaRPr lang="en-US" sz="1050" dirty="0"/>
          </a:p>
        </p:txBody>
      </p:sp>
      <p:sp>
        <p:nvSpPr>
          <p:cNvPr id="42" name="Text 20"/>
          <p:cNvSpPr/>
          <p:nvPr/>
        </p:nvSpPr>
        <p:spPr>
          <a:xfrm>
            <a:off x="11468844" y="6477000"/>
            <a:ext cx="410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3 / 8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8382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81100"/>
            <a:ext cx="5600700" cy="14859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409700"/>
            <a:ext cx="400050" cy="533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3900" y="1524000"/>
            <a:ext cx="17145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000" y="2895600"/>
            <a:ext cx="5600700" cy="17145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" y="3124200"/>
            <a:ext cx="457200" cy="533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3900" y="3238500"/>
            <a:ext cx="228600" cy="3048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0300" y="1181100"/>
            <a:ext cx="5600700" cy="14859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38900" y="1409700"/>
            <a:ext cx="457200" cy="533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1524000"/>
            <a:ext cx="22860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0300" y="2895600"/>
            <a:ext cx="5600700" cy="17145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3124200"/>
            <a:ext cx="514350" cy="533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3200" y="3238500"/>
            <a:ext cx="285750" cy="3048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81000" y="5867400"/>
            <a:ext cx="11430000" cy="6096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33400" y="6019800"/>
            <a:ext cx="209550" cy="3048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381000" y="381000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Critical Information Literacy</a:t>
            </a:r>
            <a:endParaRPr lang="en-US" sz="2700" dirty="0"/>
          </a:p>
        </p:txBody>
      </p:sp>
      <p:sp>
        <p:nvSpPr>
          <p:cNvPr id="19" name="Text 1"/>
          <p:cNvSpPr/>
          <p:nvPr/>
        </p:nvSpPr>
        <p:spPr>
          <a:xfrm>
            <a:off x="1162050" y="1409700"/>
            <a:ext cx="45910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Primary Sources Only</a:t>
            </a:r>
            <a:endParaRPr lang="en-US" sz="1500" dirty="0"/>
          </a:p>
        </p:txBody>
      </p:sp>
      <p:sp>
        <p:nvSpPr>
          <p:cNvPr id="20" name="Text 2"/>
          <p:cNvSpPr/>
          <p:nvPr/>
        </p:nvSpPr>
        <p:spPr>
          <a:xfrm>
            <a:off x="1162050" y="1752600"/>
            <a:ext cx="459105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Focus on original research articles rather than secondary sources. Read and cite the original source to ensure accuracy and depth in your research.</a:t>
            </a:r>
            <a:endParaRPr lang="en-US" sz="1200" dirty="0"/>
          </a:p>
        </p:txBody>
      </p:sp>
      <p:sp>
        <p:nvSpPr>
          <p:cNvPr id="21" name="Text 3"/>
          <p:cNvSpPr/>
          <p:nvPr/>
        </p:nvSpPr>
        <p:spPr>
          <a:xfrm>
            <a:off x="1219200" y="3124200"/>
            <a:ext cx="45339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Academic Databases</a:t>
            </a:r>
            <a:endParaRPr lang="en-US" sz="1500" dirty="0"/>
          </a:p>
        </p:txBody>
      </p:sp>
      <p:sp>
        <p:nvSpPr>
          <p:cNvPr id="22" name="Text 4"/>
          <p:cNvSpPr/>
          <p:nvPr/>
        </p:nvSpPr>
        <p:spPr>
          <a:xfrm>
            <a:off x="1219200" y="3467100"/>
            <a:ext cx="45339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Utilize academic databases rather than Google for research. These databases provide access to peer-reviewed journals and scholarly publications relevant to your field.</a:t>
            </a:r>
            <a:endParaRPr lang="en-US" sz="1200" dirty="0"/>
          </a:p>
        </p:txBody>
      </p:sp>
      <p:sp>
        <p:nvSpPr>
          <p:cNvPr id="23" name="Text 5"/>
          <p:cNvSpPr/>
          <p:nvPr/>
        </p:nvSpPr>
        <p:spPr>
          <a:xfrm>
            <a:off x="7048500" y="1409700"/>
            <a:ext cx="54406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Information Privilege</a:t>
            </a:r>
            <a:endParaRPr lang="en-US" sz="1500" dirty="0"/>
          </a:p>
        </p:txBody>
      </p:sp>
      <p:sp>
        <p:nvSpPr>
          <p:cNvPr id="24" name="Text 6"/>
          <p:cNvSpPr/>
          <p:nvPr/>
        </p:nvSpPr>
        <p:spPr>
          <a:xfrm>
            <a:off x="7048500" y="1752600"/>
            <a:ext cx="453390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Recognize and address information privilege. Access to information is a right, especially in academic research. Paywalls should not limit your research capabilities.</a:t>
            </a:r>
            <a:endParaRPr lang="en-US" sz="1200" dirty="0"/>
          </a:p>
        </p:txBody>
      </p:sp>
      <p:sp>
        <p:nvSpPr>
          <p:cNvPr id="25" name="Text 7"/>
          <p:cNvSpPr/>
          <p:nvPr/>
        </p:nvSpPr>
        <p:spPr>
          <a:xfrm>
            <a:off x="7105650" y="3124200"/>
            <a:ext cx="53721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Ethical Information Access</a:t>
            </a:r>
            <a:endParaRPr lang="en-US" sz="1500" dirty="0"/>
          </a:p>
        </p:txBody>
      </p:sp>
      <p:sp>
        <p:nvSpPr>
          <p:cNvPr id="26" name="Text 8"/>
          <p:cNvSpPr/>
          <p:nvPr/>
        </p:nvSpPr>
        <p:spPr>
          <a:xfrm>
            <a:off x="7105650" y="3467100"/>
            <a:ext cx="447675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As a researcher, you have a right to access information necessary for your work. Use institutional resources, interlibrary loans, and open access options to overcome barriers to information.</a:t>
            </a:r>
            <a:endParaRPr lang="en-US" sz="1200" dirty="0"/>
          </a:p>
        </p:txBody>
      </p:sp>
      <p:sp>
        <p:nvSpPr>
          <p:cNvPr id="27" name="Text 9"/>
          <p:cNvSpPr/>
          <p:nvPr/>
        </p:nvSpPr>
        <p:spPr>
          <a:xfrm>
            <a:off x="857250" y="6057900"/>
            <a:ext cx="873537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i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"READ/CITE THE ORIGINAL SOURCE" - The importance of primary sources in academic research</a:t>
            </a:r>
            <a:endParaRPr lang="en-US" sz="1200" dirty="0"/>
          </a:p>
        </p:txBody>
      </p:sp>
      <p:sp>
        <p:nvSpPr>
          <p:cNvPr id="28" name="Text 10"/>
          <p:cNvSpPr/>
          <p:nvPr/>
        </p:nvSpPr>
        <p:spPr>
          <a:xfrm>
            <a:off x="11468844" y="6477000"/>
            <a:ext cx="410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4 / 8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8382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04900"/>
            <a:ext cx="11430000" cy="5334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1866900"/>
            <a:ext cx="3708350" cy="1905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00" y="2019300"/>
            <a:ext cx="400050" cy="4953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7700" y="2133600"/>
            <a:ext cx="171450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47750" y="2781300"/>
            <a:ext cx="2889200" cy="3429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41750" y="1866900"/>
            <a:ext cx="3708350" cy="19050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4150" y="2019300"/>
            <a:ext cx="447675" cy="4953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508450" y="2133600"/>
            <a:ext cx="219075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956125" y="2781300"/>
            <a:ext cx="2841575" cy="533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102501" y="1866900"/>
            <a:ext cx="3708499" cy="19050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254901" y="2019300"/>
            <a:ext cx="228600" cy="4572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597801" y="2781300"/>
            <a:ext cx="3060799" cy="533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3924300"/>
            <a:ext cx="3708350" cy="1905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33400" y="4076700"/>
            <a:ext cx="419100" cy="4953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47700" y="4191000"/>
            <a:ext cx="190500" cy="2667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66800" y="4838700"/>
            <a:ext cx="2870150" cy="3429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41750" y="3924300"/>
            <a:ext cx="3708350" cy="19050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394150" y="4076700"/>
            <a:ext cx="419100" cy="4953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508450" y="4191000"/>
            <a:ext cx="190500" cy="2667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927550" y="4838700"/>
            <a:ext cx="2870150" cy="5334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102501" y="3924300"/>
            <a:ext cx="3708499" cy="19050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8254901" y="4076700"/>
            <a:ext cx="400050" cy="4953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8369201" y="4191000"/>
            <a:ext cx="171450" cy="2667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8769251" y="4838700"/>
            <a:ext cx="2889349" cy="3429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381000" y="5981700"/>
            <a:ext cx="11430000" cy="4953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495300" y="6096000"/>
            <a:ext cx="142875" cy="266700"/>
          </a:xfrm>
          <a:prstGeom prst="rect">
            <a:avLst/>
          </a:prstGeom>
        </p:spPr>
      </p:pic>
      <p:sp>
        <p:nvSpPr>
          <p:cNvPr id="30" name="Text 0"/>
          <p:cNvSpPr/>
          <p:nvPr/>
        </p:nvSpPr>
        <p:spPr>
          <a:xfrm>
            <a:off x="381000" y="381000"/>
            <a:ext cx="11430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Effective Search Strategies</a:t>
            </a:r>
            <a:endParaRPr lang="en-US" sz="2700" dirty="0"/>
          </a:p>
        </p:txBody>
      </p:sp>
      <p:sp>
        <p:nvSpPr>
          <p:cNvPr id="31" name="Text 1"/>
          <p:cNvSpPr/>
          <p:nvPr/>
        </p:nvSpPr>
        <p:spPr>
          <a:xfrm>
            <a:off x="533400" y="1257300"/>
            <a:ext cx="133502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Managing search results is crucial for efficient literature reviewing. Strategic approaches help refine searches and retrieve relevant sources.</a:t>
            </a:r>
            <a:endParaRPr lang="en-US" sz="1200" dirty="0"/>
          </a:p>
        </p:txBody>
      </p:sp>
      <p:sp>
        <p:nvSpPr>
          <p:cNvPr id="32" name="Text 2"/>
          <p:cNvSpPr/>
          <p:nvPr/>
        </p:nvSpPr>
        <p:spPr>
          <a:xfrm>
            <a:off x="1047750" y="2019300"/>
            <a:ext cx="34670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Phrase Searching</a:t>
            </a:r>
            <a:endParaRPr lang="en-US" sz="1350" dirty="0"/>
          </a:p>
        </p:txBody>
      </p:sp>
      <p:sp>
        <p:nvSpPr>
          <p:cNvPr id="33" name="Text 3"/>
          <p:cNvSpPr/>
          <p:nvPr/>
        </p:nvSpPr>
        <p:spPr>
          <a:xfrm>
            <a:off x="1047750" y="2324100"/>
            <a:ext cx="28892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 quotation marks around phrases to search for exact terms.</a:t>
            </a:r>
            <a:endParaRPr lang="en-US" sz="1050" dirty="0"/>
          </a:p>
        </p:txBody>
      </p:sp>
      <p:sp>
        <p:nvSpPr>
          <p:cNvPr id="34" name="Text 4"/>
          <p:cNvSpPr/>
          <p:nvPr/>
        </p:nvSpPr>
        <p:spPr>
          <a:xfrm>
            <a:off x="1123950" y="2781300"/>
            <a:ext cx="346704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ui-monospace" pitchFamily="34" charset="0"/>
                <a:ea typeface="ui-monospace" pitchFamily="34" charset="-122"/>
                <a:cs typeface="ui-monospace" pitchFamily="34" charset="-120"/>
              </a:rPr>
              <a:t>"critical information literacy"</a:t>
            </a:r>
            <a:endParaRPr lang="en-US" sz="1050" dirty="0"/>
          </a:p>
        </p:txBody>
      </p:sp>
      <p:sp>
        <p:nvSpPr>
          <p:cNvPr id="35" name="Text 5"/>
          <p:cNvSpPr/>
          <p:nvPr/>
        </p:nvSpPr>
        <p:spPr>
          <a:xfrm>
            <a:off x="4956125" y="2019300"/>
            <a:ext cx="340989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Boolean Operators</a:t>
            </a:r>
            <a:endParaRPr lang="en-US" sz="1350" dirty="0"/>
          </a:p>
        </p:txBody>
      </p:sp>
      <p:sp>
        <p:nvSpPr>
          <p:cNvPr id="36" name="Text 6"/>
          <p:cNvSpPr/>
          <p:nvPr/>
        </p:nvSpPr>
        <p:spPr>
          <a:xfrm>
            <a:off x="4956125" y="2324100"/>
            <a:ext cx="284157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 AND, OR, NOT to combine keywords and refine results.</a:t>
            </a:r>
            <a:endParaRPr lang="en-US" sz="1050" dirty="0"/>
          </a:p>
        </p:txBody>
      </p:sp>
      <p:sp>
        <p:nvSpPr>
          <p:cNvPr id="37" name="Text 7"/>
          <p:cNvSpPr/>
          <p:nvPr/>
        </p:nvSpPr>
        <p:spPr>
          <a:xfrm>
            <a:off x="5032325" y="2781300"/>
            <a:ext cx="284157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ui-monospace" pitchFamily="34" charset="0"/>
                <a:ea typeface="ui-monospace" pitchFamily="34" charset="-122"/>
                <a:cs typeface="ui-monospace" pitchFamily="34" charset="-120"/>
              </a:rPr>
              <a:t>"literature review" AND methodology</a:t>
            </a:r>
            <a:endParaRPr lang="en-US" sz="1050" dirty="0"/>
          </a:p>
        </p:txBody>
      </p:sp>
      <p:sp>
        <p:nvSpPr>
          <p:cNvPr id="38" name="Text 8"/>
          <p:cNvSpPr/>
          <p:nvPr/>
        </p:nvSpPr>
        <p:spPr>
          <a:xfrm>
            <a:off x="8597801" y="2019300"/>
            <a:ext cx="306079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Grouping</a:t>
            </a:r>
            <a:endParaRPr lang="en-US" sz="1350" dirty="0"/>
          </a:p>
        </p:txBody>
      </p:sp>
      <p:sp>
        <p:nvSpPr>
          <p:cNvPr id="39" name="Text 9"/>
          <p:cNvSpPr/>
          <p:nvPr/>
        </p:nvSpPr>
        <p:spPr>
          <a:xfrm>
            <a:off x="8597801" y="2324100"/>
            <a:ext cx="306079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 parentheses to group terms and create complex searches.</a:t>
            </a:r>
            <a:endParaRPr lang="en-US" sz="1050" dirty="0"/>
          </a:p>
        </p:txBody>
      </p:sp>
      <p:sp>
        <p:nvSpPr>
          <p:cNvPr id="40" name="Text 10"/>
          <p:cNvSpPr/>
          <p:nvPr/>
        </p:nvSpPr>
        <p:spPr>
          <a:xfrm>
            <a:off x="8674001" y="2781300"/>
            <a:ext cx="3060799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ui-monospace" pitchFamily="34" charset="0"/>
                <a:ea typeface="ui-monospace" pitchFamily="34" charset="-122"/>
                <a:cs typeface="ui-monospace" pitchFamily="34" charset="-120"/>
              </a:rPr>
              <a:t>(qualitative OR quantitative) AND review</a:t>
            </a:r>
            <a:endParaRPr lang="en-US" sz="1050" dirty="0"/>
          </a:p>
        </p:txBody>
      </p:sp>
      <p:sp>
        <p:nvSpPr>
          <p:cNvPr id="41" name="Text 11"/>
          <p:cNvSpPr/>
          <p:nvPr/>
        </p:nvSpPr>
        <p:spPr>
          <a:xfrm>
            <a:off x="1066800" y="4076700"/>
            <a:ext cx="34441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Field Limiting</a:t>
            </a:r>
            <a:endParaRPr lang="en-US" sz="1350" dirty="0"/>
          </a:p>
        </p:txBody>
      </p:sp>
      <p:sp>
        <p:nvSpPr>
          <p:cNvPr id="42" name="Text 12"/>
          <p:cNvSpPr/>
          <p:nvPr/>
        </p:nvSpPr>
        <p:spPr>
          <a:xfrm>
            <a:off x="1066800" y="4381500"/>
            <a:ext cx="28701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Search in abstracts, titles, or subject headings.</a:t>
            </a:r>
            <a:endParaRPr lang="en-US" sz="1050" dirty="0"/>
          </a:p>
        </p:txBody>
      </p:sp>
      <p:sp>
        <p:nvSpPr>
          <p:cNvPr id="43" name="Text 13"/>
          <p:cNvSpPr/>
          <p:nvPr/>
        </p:nvSpPr>
        <p:spPr>
          <a:xfrm>
            <a:off x="1143000" y="4838700"/>
            <a:ext cx="344418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ui-monospace" pitchFamily="34" charset="0"/>
                <a:ea typeface="ui-monospace" pitchFamily="34" charset="-122"/>
                <a:cs typeface="ui-monospace" pitchFamily="34" charset="-120"/>
              </a:rPr>
              <a:t>Abstract: "literature review"</a:t>
            </a:r>
            <a:endParaRPr lang="en-US" sz="1050" dirty="0"/>
          </a:p>
        </p:txBody>
      </p:sp>
      <p:sp>
        <p:nvSpPr>
          <p:cNvPr id="44" name="Text 14"/>
          <p:cNvSpPr/>
          <p:nvPr/>
        </p:nvSpPr>
        <p:spPr>
          <a:xfrm>
            <a:off x="4927550" y="4076700"/>
            <a:ext cx="34441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Keyword Expansion</a:t>
            </a:r>
            <a:endParaRPr lang="en-US" sz="1350" dirty="0"/>
          </a:p>
        </p:txBody>
      </p:sp>
      <p:sp>
        <p:nvSpPr>
          <p:cNvPr id="45" name="Text 15"/>
          <p:cNvSpPr/>
          <p:nvPr/>
        </p:nvSpPr>
        <p:spPr>
          <a:xfrm>
            <a:off x="4927550" y="4381500"/>
            <a:ext cx="28701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 multiple keywords to capture various aspects of your topic.</a:t>
            </a:r>
            <a:endParaRPr lang="en-US" sz="1050" dirty="0"/>
          </a:p>
        </p:txBody>
      </p:sp>
      <p:sp>
        <p:nvSpPr>
          <p:cNvPr id="46" name="Text 16"/>
          <p:cNvSpPr/>
          <p:nvPr/>
        </p:nvSpPr>
        <p:spPr>
          <a:xfrm>
            <a:off x="5003750" y="4838700"/>
            <a:ext cx="28701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ui-monospace" pitchFamily="34" charset="0"/>
                <a:ea typeface="ui-monospace" pitchFamily="34" charset="-122"/>
                <a:cs typeface="ui-monospace" pitchFamily="34" charset="-120"/>
              </a:rPr>
              <a:t>"literature review" OR "systematic review"</a:t>
            </a:r>
            <a:endParaRPr lang="en-US" sz="1050" dirty="0"/>
          </a:p>
        </p:txBody>
      </p:sp>
      <p:sp>
        <p:nvSpPr>
          <p:cNvPr id="47" name="Text 17"/>
          <p:cNvSpPr/>
          <p:nvPr/>
        </p:nvSpPr>
        <p:spPr>
          <a:xfrm>
            <a:off x="8769251" y="4076700"/>
            <a:ext cx="288934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Time Limiting</a:t>
            </a:r>
            <a:endParaRPr lang="en-US" sz="1350" dirty="0"/>
          </a:p>
        </p:txBody>
      </p:sp>
      <p:sp>
        <p:nvSpPr>
          <p:cNvPr id="48" name="Text 18"/>
          <p:cNvSpPr/>
          <p:nvPr/>
        </p:nvSpPr>
        <p:spPr>
          <a:xfrm>
            <a:off x="8769251" y="4381500"/>
            <a:ext cx="288934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Limit to recent articles only for current perspectives.</a:t>
            </a:r>
            <a:endParaRPr lang="en-US" sz="1050" dirty="0"/>
          </a:p>
        </p:txBody>
      </p:sp>
      <p:sp>
        <p:nvSpPr>
          <p:cNvPr id="49" name="Text 19"/>
          <p:cNvSpPr/>
          <p:nvPr/>
        </p:nvSpPr>
        <p:spPr>
          <a:xfrm>
            <a:off x="8845451" y="4838700"/>
            <a:ext cx="3467219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"Last 5 years" OR "2018-2023"</a:t>
            </a:r>
            <a:endParaRPr lang="en-US" sz="1050" dirty="0"/>
          </a:p>
        </p:txBody>
      </p:sp>
      <p:sp>
        <p:nvSpPr>
          <p:cNvPr id="50" name="Text 20"/>
          <p:cNvSpPr/>
          <p:nvPr/>
        </p:nvSpPr>
        <p:spPr>
          <a:xfrm>
            <a:off x="752475" y="6115050"/>
            <a:ext cx="939278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 Tip:</a:t>
            </a:r>
            <a:r>
              <a:rPr lang="en-US" sz="1200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Combine strategies for more effective searches. Consult a librarian for advanced techniques.</a:t>
            </a:r>
            <a:endParaRPr lang="en-US" sz="1200" dirty="0"/>
          </a:p>
        </p:txBody>
      </p:sp>
      <p:sp>
        <p:nvSpPr>
          <p:cNvPr id="51" name="Text 21"/>
          <p:cNvSpPr/>
          <p:nvPr/>
        </p:nvSpPr>
        <p:spPr>
          <a:xfrm>
            <a:off x="11468844" y="6477000"/>
            <a:ext cx="410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5 / 8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8382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943100"/>
            <a:ext cx="3682901" cy="16764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2133600"/>
            <a:ext cx="457200" cy="533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800" y="2247900"/>
            <a:ext cx="2286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54401" y="1943100"/>
            <a:ext cx="3683050" cy="1676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4901" y="2133600"/>
            <a:ext cx="457200" cy="533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59201" y="2247900"/>
            <a:ext cx="228600" cy="3048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27950" y="1943100"/>
            <a:ext cx="3682901" cy="1676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18450" y="2133600"/>
            <a:ext cx="514350" cy="533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432750" y="2247900"/>
            <a:ext cx="28575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81000" y="3810000"/>
            <a:ext cx="3682901" cy="14097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71500" y="4000500"/>
            <a:ext cx="428625" cy="533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85800" y="4114800"/>
            <a:ext cx="200025" cy="3048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254401" y="3810000"/>
            <a:ext cx="3683050" cy="14097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444901" y="4000500"/>
            <a:ext cx="485775" cy="533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559201" y="4114800"/>
            <a:ext cx="257175" cy="3048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127950" y="3810000"/>
            <a:ext cx="3682901" cy="14097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8318450" y="4000500"/>
            <a:ext cx="514350" cy="5334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432750" y="4114800"/>
            <a:ext cx="285750" cy="3048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381000" y="5448300"/>
            <a:ext cx="11430000" cy="7620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33400" y="5676900"/>
            <a:ext cx="171450" cy="304800"/>
          </a:xfrm>
          <a:prstGeom prst="rect">
            <a:avLst/>
          </a:prstGeom>
        </p:spPr>
      </p:pic>
      <p:sp>
        <p:nvSpPr>
          <p:cNvPr id="24" name="Text 0"/>
          <p:cNvSpPr/>
          <p:nvPr/>
        </p:nvSpPr>
        <p:spPr>
          <a:xfrm>
            <a:off x="381000" y="381000"/>
            <a:ext cx="11430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Source Selection Criteria</a:t>
            </a:r>
            <a:endParaRPr lang="en-US" sz="2700" dirty="0"/>
          </a:p>
        </p:txBody>
      </p:sp>
      <p:sp>
        <p:nvSpPr>
          <p:cNvPr id="25" name="Text 1"/>
          <p:cNvSpPr/>
          <p:nvPr/>
        </p:nvSpPr>
        <p:spPr>
          <a:xfrm>
            <a:off x="381000" y="1181100"/>
            <a:ext cx="114300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When you find articles, you can't download them all. Use these criteria to decide which sources are most valuable for your literature review:</a:t>
            </a:r>
            <a:endParaRPr lang="en-US" sz="1350" dirty="0"/>
          </a:p>
        </p:txBody>
      </p:sp>
      <p:sp>
        <p:nvSpPr>
          <p:cNvPr id="26" name="Text 2"/>
          <p:cNvSpPr/>
          <p:nvPr/>
        </p:nvSpPr>
        <p:spPr>
          <a:xfrm>
            <a:off x="1181100" y="2133600"/>
            <a:ext cx="269230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Relevance to Your Question</a:t>
            </a:r>
            <a:endParaRPr lang="en-US" sz="1500" dirty="0"/>
          </a:p>
        </p:txBody>
      </p:sp>
      <p:sp>
        <p:nvSpPr>
          <p:cNvPr id="27" name="Text 3"/>
          <p:cNvSpPr/>
          <p:nvPr/>
        </p:nvSpPr>
        <p:spPr>
          <a:xfrm>
            <a:off x="1181100" y="2743200"/>
            <a:ext cx="269230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Does this source help me answer my working question?</a:t>
            </a:r>
            <a:endParaRPr lang="en-US" sz="1200" dirty="0"/>
          </a:p>
        </p:txBody>
      </p:sp>
      <p:sp>
        <p:nvSpPr>
          <p:cNvPr id="28" name="Text 4"/>
          <p:cNvSpPr/>
          <p:nvPr/>
        </p:nvSpPr>
        <p:spPr>
          <a:xfrm>
            <a:off x="5054501" y="2133600"/>
            <a:ext cx="32309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5803D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Focus Development</a:t>
            </a:r>
            <a:endParaRPr lang="en-US" sz="1500" dirty="0"/>
          </a:p>
        </p:txBody>
      </p:sp>
      <p:sp>
        <p:nvSpPr>
          <p:cNvPr id="29" name="Text 5"/>
          <p:cNvSpPr/>
          <p:nvPr/>
        </p:nvSpPr>
        <p:spPr>
          <a:xfrm>
            <a:off x="5054501" y="2476500"/>
            <a:ext cx="26924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Does this source help me revise and focus my working question?</a:t>
            </a:r>
            <a:endParaRPr lang="en-US" sz="1200" dirty="0"/>
          </a:p>
        </p:txBody>
      </p:sp>
      <p:sp>
        <p:nvSpPr>
          <p:cNvPr id="30" name="Text 6"/>
          <p:cNvSpPr/>
          <p:nvPr/>
        </p:nvSpPr>
        <p:spPr>
          <a:xfrm>
            <a:off x="8985200" y="2133600"/>
            <a:ext cx="263515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EA580C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Assignment Requirements</a:t>
            </a:r>
            <a:endParaRPr lang="en-US" sz="1500" dirty="0"/>
          </a:p>
        </p:txBody>
      </p:sp>
      <p:sp>
        <p:nvSpPr>
          <p:cNvPr id="31" name="Text 7"/>
          <p:cNvSpPr/>
          <p:nvPr/>
        </p:nvSpPr>
        <p:spPr>
          <a:xfrm>
            <a:off x="8985200" y="2743200"/>
            <a:ext cx="2635151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Does this source help me address what my professor expects in a literature review?</a:t>
            </a:r>
            <a:endParaRPr lang="en-US" sz="1200" dirty="0"/>
          </a:p>
        </p:txBody>
      </p:sp>
      <p:sp>
        <p:nvSpPr>
          <p:cNvPr id="32" name="Text 8"/>
          <p:cNvSpPr/>
          <p:nvPr/>
        </p:nvSpPr>
        <p:spPr>
          <a:xfrm>
            <a:off x="1152525" y="4000500"/>
            <a:ext cx="2720876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DC2626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Currency</a:t>
            </a:r>
            <a:endParaRPr lang="en-US" sz="1500" dirty="0"/>
          </a:p>
        </p:txBody>
      </p:sp>
      <p:sp>
        <p:nvSpPr>
          <p:cNvPr id="33" name="Text 9"/>
          <p:cNvSpPr/>
          <p:nvPr/>
        </p:nvSpPr>
        <p:spPr>
          <a:xfrm>
            <a:off x="1152525" y="4343400"/>
            <a:ext cx="2720876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Is this source outdated? (Consider field-specific timeframes for obsolescence)</a:t>
            </a:r>
            <a:endParaRPr lang="en-US" sz="1200" dirty="0"/>
          </a:p>
        </p:txBody>
      </p:sp>
      <p:sp>
        <p:nvSpPr>
          <p:cNvPr id="34" name="Text 10"/>
          <p:cNvSpPr/>
          <p:nvPr/>
        </p:nvSpPr>
        <p:spPr>
          <a:xfrm>
            <a:off x="5083076" y="4000500"/>
            <a:ext cx="266387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9333EA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Importance</a:t>
            </a:r>
            <a:endParaRPr lang="en-US" sz="1500" dirty="0"/>
          </a:p>
        </p:txBody>
      </p:sp>
      <p:sp>
        <p:nvSpPr>
          <p:cNvPr id="35" name="Text 11"/>
          <p:cNvSpPr/>
          <p:nvPr/>
        </p:nvSpPr>
        <p:spPr>
          <a:xfrm>
            <a:off x="5083076" y="4343400"/>
            <a:ext cx="2663875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How important does this source seem to be? (Look for key foundational works)</a:t>
            </a:r>
            <a:endParaRPr lang="en-US" sz="1200" dirty="0"/>
          </a:p>
        </p:txBody>
      </p:sp>
      <p:sp>
        <p:nvSpPr>
          <p:cNvPr id="36" name="Text 12"/>
          <p:cNvSpPr/>
          <p:nvPr/>
        </p:nvSpPr>
        <p:spPr>
          <a:xfrm>
            <a:off x="8985200" y="4000500"/>
            <a:ext cx="316218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CA8A04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Controversy &amp; Bias</a:t>
            </a:r>
            <a:endParaRPr lang="en-US" sz="1500" dirty="0"/>
          </a:p>
        </p:txBody>
      </p:sp>
      <p:sp>
        <p:nvSpPr>
          <p:cNvPr id="37" name="Text 13"/>
          <p:cNvSpPr/>
          <p:nvPr/>
        </p:nvSpPr>
        <p:spPr>
          <a:xfrm>
            <a:off x="8985200" y="4343400"/>
            <a:ext cx="2635151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Is there controversy surrounding this source? Are the publisher and author reputable and unbiased?</a:t>
            </a:r>
            <a:endParaRPr lang="en-US" sz="1200" dirty="0"/>
          </a:p>
        </p:txBody>
      </p:sp>
      <p:sp>
        <p:nvSpPr>
          <p:cNvPr id="38" name="Text 14"/>
          <p:cNvSpPr/>
          <p:nvPr/>
        </p:nvSpPr>
        <p:spPr>
          <a:xfrm>
            <a:off x="819150" y="5600700"/>
            <a:ext cx="108394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 Tip: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Create a screening process to quickly evaluate sources. You don't need to read everything thoroughly—develop criteria that work for your specific research needs.</a:t>
            </a:r>
            <a:endParaRPr lang="en-US" sz="1200" dirty="0"/>
          </a:p>
        </p:txBody>
      </p:sp>
      <p:sp>
        <p:nvSpPr>
          <p:cNvPr id="39" name="Text 15"/>
          <p:cNvSpPr/>
          <p:nvPr/>
        </p:nvSpPr>
        <p:spPr>
          <a:xfrm>
            <a:off x="11468844" y="6477000"/>
            <a:ext cx="410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6 / 8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8382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04900"/>
            <a:ext cx="5486400" cy="4114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371600"/>
            <a:ext cx="228600" cy="228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1790700"/>
            <a:ext cx="266700" cy="381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5800" y="1895475"/>
            <a:ext cx="1143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" y="2628900"/>
            <a:ext cx="304800" cy="3810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800" y="2733675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" y="3467100"/>
            <a:ext cx="304800" cy="3810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5800" y="3571875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9600" y="4305300"/>
            <a:ext cx="342900" cy="3810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800" y="4410075"/>
            <a:ext cx="190500" cy="1524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324600" y="1104900"/>
            <a:ext cx="5486400" cy="30480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553200" y="1371600"/>
            <a:ext cx="257175" cy="2286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53200" y="1790700"/>
            <a:ext cx="295275" cy="381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629400" y="1895475"/>
            <a:ext cx="142875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553200" y="2628900"/>
            <a:ext cx="304800" cy="3810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629400" y="2733675"/>
            <a:ext cx="15240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553200" y="3467100"/>
            <a:ext cx="285750" cy="3810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629400" y="3571875"/>
            <a:ext cx="13335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6324600" y="4305300"/>
            <a:ext cx="5486400" cy="17907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846540" y="5010150"/>
            <a:ext cx="419100" cy="4953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960840" y="5124450"/>
            <a:ext cx="190500" cy="2667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7838033" y="4914900"/>
            <a:ext cx="447675" cy="4953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7952333" y="5029200"/>
            <a:ext cx="219075" cy="2667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881914" y="5010150"/>
            <a:ext cx="371475" cy="4953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8996214" y="5124450"/>
            <a:ext cx="142875" cy="2667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9863882" y="5010150"/>
            <a:ext cx="419100" cy="49530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9978182" y="5124450"/>
            <a:ext cx="190500" cy="26670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10893475" y="5010150"/>
            <a:ext cx="371475" cy="495300"/>
          </a:xfrm>
          <a:prstGeom prst="rect">
            <a:avLst/>
          </a:prstGeom>
        </p:spPr>
      </p:pic>
      <p:pic>
        <p:nvPicPr>
          <p:cNvPr id="32" name="Image 30" descr="preencoded.png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11007775" y="5124450"/>
            <a:ext cx="142875" cy="266700"/>
          </a:xfrm>
          <a:prstGeom prst="rect">
            <a:avLst/>
          </a:prstGeom>
        </p:spPr>
      </p:pic>
      <p:sp>
        <p:nvSpPr>
          <p:cNvPr id="33" name="Text 0"/>
          <p:cNvSpPr/>
          <p:nvPr/>
        </p:nvSpPr>
        <p:spPr>
          <a:xfrm>
            <a:off x="381000" y="381000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Reading and Analyzing Sources</a:t>
            </a:r>
            <a:endParaRPr lang="en-US" sz="2700" dirty="0"/>
          </a:p>
        </p:txBody>
      </p:sp>
      <p:sp>
        <p:nvSpPr>
          <p:cNvPr id="34" name="Text 1"/>
          <p:cNvSpPr/>
          <p:nvPr/>
        </p:nvSpPr>
        <p:spPr>
          <a:xfrm>
            <a:off x="952500" y="1333500"/>
            <a:ext cx="60350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Part 1: Reading the Article</a:t>
            </a:r>
            <a:endParaRPr lang="en-US" sz="1800" dirty="0"/>
          </a:p>
        </p:txBody>
      </p:sp>
      <p:sp>
        <p:nvSpPr>
          <p:cNvPr id="35" name="Text 2"/>
          <p:cNvSpPr/>
          <p:nvPr/>
        </p:nvSpPr>
        <p:spPr>
          <a:xfrm>
            <a:off x="990600" y="1790700"/>
            <a:ext cx="46482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Abstract</a:t>
            </a:r>
            <a:endParaRPr lang="en-US" sz="1200" dirty="0"/>
          </a:p>
        </p:txBody>
      </p:sp>
      <p:sp>
        <p:nvSpPr>
          <p:cNvPr id="36" name="Text 3"/>
          <p:cNvSpPr/>
          <p:nvPr/>
        </p:nvSpPr>
        <p:spPr>
          <a:xfrm>
            <a:off x="990600" y="2019300"/>
            <a:ext cx="46482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Read first for a quick overview of the research question, methods, results, and conclusions.</a:t>
            </a:r>
            <a:endParaRPr lang="en-US" sz="1200" dirty="0"/>
          </a:p>
        </p:txBody>
      </p:sp>
      <p:sp>
        <p:nvSpPr>
          <p:cNvPr id="37" name="Text 4"/>
          <p:cNvSpPr/>
          <p:nvPr/>
        </p:nvSpPr>
        <p:spPr>
          <a:xfrm>
            <a:off x="1028700" y="2628900"/>
            <a:ext cx="46101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Introduction &amp; Discussion</a:t>
            </a:r>
            <a:endParaRPr lang="en-US" sz="1200" dirty="0"/>
          </a:p>
        </p:txBody>
      </p:sp>
      <p:sp>
        <p:nvSpPr>
          <p:cNvPr id="38" name="Text 5"/>
          <p:cNvSpPr/>
          <p:nvPr/>
        </p:nvSpPr>
        <p:spPr>
          <a:xfrm>
            <a:off x="1028700" y="2857500"/>
            <a:ext cx="4610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Review literature review sections and discussion conclusions to understand the context and implications.</a:t>
            </a:r>
            <a:endParaRPr lang="en-US" sz="1200" dirty="0"/>
          </a:p>
        </p:txBody>
      </p:sp>
      <p:sp>
        <p:nvSpPr>
          <p:cNvPr id="39" name="Text 6"/>
          <p:cNvSpPr/>
          <p:nvPr/>
        </p:nvSpPr>
        <p:spPr>
          <a:xfrm>
            <a:off x="1028700" y="3467100"/>
            <a:ext cx="46101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Results</a:t>
            </a:r>
            <a:endParaRPr lang="en-US" sz="1200" dirty="0"/>
          </a:p>
        </p:txBody>
      </p:sp>
      <p:sp>
        <p:nvSpPr>
          <p:cNvPr id="40" name="Text 7"/>
          <p:cNvSpPr/>
          <p:nvPr/>
        </p:nvSpPr>
        <p:spPr>
          <a:xfrm>
            <a:off x="1028700" y="3695700"/>
            <a:ext cx="4610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Examine tables and figures carefully; read methodical to understand findings and their significance.</a:t>
            </a:r>
            <a:endParaRPr lang="en-US" sz="1200" dirty="0"/>
          </a:p>
        </p:txBody>
      </p:sp>
      <p:sp>
        <p:nvSpPr>
          <p:cNvPr id="41" name="Text 8"/>
          <p:cNvSpPr/>
          <p:nvPr/>
        </p:nvSpPr>
        <p:spPr>
          <a:xfrm>
            <a:off x="1066800" y="4305300"/>
            <a:ext cx="45720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Jargon</a:t>
            </a:r>
            <a:endParaRPr lang="en-US" sz="1200" dirty="0"/>
          </a:p>
        </p:txBody>
      </p:sp>
      <p:sp>
        <p:nvSpPr>
          <p:cNvPr id="42" name="Text 9"/>
          <p:cNvSpPr/>
          <p:nvPr/>
        </p:nvSpPr>
        <p:spPr>
          <a:xfrm>
            <a:off x="1066800" y="4533900"/>
            <a:ext cx="45720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Create a glossary of specialized terms to enhance comprehension of complex concepts.</a:t>
            </a:r>
            <a:endParaRPr lang="en-US" sz="1200" dirty="0"/>
          </a:p>
        </p:txBody>
      </p:sp>
      <p:sp>
        <p:nvSpPr>
          <p:cNvPr id="43" name="Text 10"/>
          <p:cNvSpPr/>
          <p:nvPr/>
        </p:nvSpPr>
        <p:spPr>
          <a:xfrm>
            <a:off x="6924675" y="1333500"/>
            <a:ext cx="60350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Part 2: Contextualizing the Article</a:t>
            </a:r>
            <a:endParaRPr lang="en-US" sz="1800" dirty="0"/>
          </a:p>
        </p:txBody>
      </p:sp>
      <p:sp>
        <p:nvSpPr>
          <p:cNvPr id="44" name="Text 11"/>
          <p:cNvSpPr/>
          <p:nvPr/>
        </p:nvSpPr>
        <p:spPr>
          <a:xfrm>
            <a:off x="6962775" y="1790700"/>
            <a:ext cx="461962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References &amp; Cited By</a:t>
            </a:r>
            <a:endParaRPr lang="en-US" sz="1200" dirty="0"/>
          </a:p>
        </p:txBody>
      </p:sp>
      <p:sp>
        <p:nvSpPr>
          <p:cNvPr id="45" name="Text 12"/>
          <p:cNvSpPr/>
          <p:nvPr/>
        </p:nvSpPr>
        <p:spPr>
          <a:xfrm>
            <a:off x="6962775" y="2019300"/>
            <a:ext cx="461962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Explore references to understand the source's foundation and track citations to see its influence.</a:t>
            </a:r>
            <a:endParaRPr lang="en-US" sz="1200" dirty="0"/>
          </a:p>
        </p:txBody>
      </p:sp>
      <p:sp>
        <p:nvSpPr>
          <p:cNvPr id="46" name="Text 13"/>
          <p:cNvSpPr/>
          <p:nvPr/>
        </p:nvSpPr>
        <p:spPr>
          <a:xfrm>
            <a:off x="6972300" y="2628900"/>
            <a:ext cx="46101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Author Credentials</a:t>
            </a:r>
            <a:endParaRPr lang="en-US" sz="1200" dirty="0"/>
          </a:p>
        </p:txBody>
      </p:sp>
      <p:sp>
        <p:nvSpPr>
          <p:cNvPr id="47" name="Text 14"/>
          <p:cNvSpPr/>
          <p:nvPr/>
        </p:nvSpPr>
        <p:spPr>
          <a:xfrm>
            <a:off x="6972300" y="2857500"/>
            <a:ext cx="46101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Assess the author's expertise and institutional affiliation for credibility.</a:t>
            </a:r>
            <a:endParaRPr lang="en-US" sz="1200" dirty="0"/>
          </a:p>
        </p:txBody>
      </p:sp>
      <p:sp>
        <p:nvSpPr>
          <p:cNvPr id="48" name="Text 15"/>
          <p:cNvSpPr/>
          <p:nvPr/>
        </p:nvSpPr>
        <p:spPr>
          <a:xfrm>
            <a:off x="6953250" y="3467100"/>
            <a:ext cx="433060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Publication Context</a:t>
            </a:r>
            <a:endParaRPr lang="en-US" sz="1200" dirty="0"/>
          </a:p>
        </p:txBody>
      </p:sp>
      <p:sp>
        <p:nvSpPr>
          <p:cNvPr id="49" name="Text 16"/>
          <p:cNvSpPr/>
          <p:nvPr/>
        </p:nvSpPr>
        <p:spPr>
          <a:xfrm>
            <a:off x="6953250" y="3695700"/>
            <a:ext cx="519672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Consider the journal's reputation and publication history.</a:t>
            </a:r>
            <a:endParaRPr lang="en-US" sz="1200" dirty="0"/>
          </a:p>
        </p:txBody>
      </p:sp>
      <p:sp>
        <p:nvSpPr>
          <p:cNvPr id="50" name="Text 17"/>
          <p:cNvSpPr/>
          <p:nvPr/>
        </p:nvSpPr>
        <p:spPr>
          <a:xfrm>
            <a:off x="6553200" y="4533900"/>
            <a:ext cx="60350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The Systematic Reading Process</a:t>
            </a:r>
            <a:endParaRPr lang="en-US" sz="1500" dirty="0"/>
          </a:p>
        </p:txBody>
      </p:sp>
      <p:sp>
        <p:nvSpPr>
          <p:cNvPr id="51" name="Text 18"/>
          <p:cNvSpPr/>
          <p:nvPr/>
        </p:nvSpPr>
        <p:spPr>
          <a:xfrm>
            <a:off x="6614621" y="5581650"/>
            <a:ext cx="88278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Initial Scan</a:t>
            </a:r>
            <a:endParaRPr lang="en-US" sz="1050" dirty="0"/>
          </a:p>
        </p:txBody>
      </p:sp>
      <p:sp>
        <p:nvSpPr>
          <p:cNvPr id="52" name="Text 19"/>
          <p:cNvSpPr/>
          <p:nvPr/>
        </p:nvSpPr>
        <p:spPr>
          <a:xfrm>
            <a:off x="7558980" y="5486400"/>
            <a:ext cx="100578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Focused Reading</a:t>
            </a:r>
            <a:endParaRPr lang="en-US" sz="1050" dirty="0"/>
          </a:p>
        </p:txBody>
      </p:sp>
      <p:sp>
        <p:nvSpPr>
          <p:cNvPr id="53" name="Text 20"/>
          <p:cNvSpPr/>
          <p:nvPr/>
        </p:nvSpPr>
        <p:spPr>
          <a:xfrm>
            <a:off x="8598843" y="5581650"/>
            <a:ext cx="93761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Note-taking</a:t>
            </a:r>
            <a:endParaRPr lang="en-US" sz="1050" dirty="0"/>
          </a:p>
        </p:txBody>
      </p:sp>
      <p:sp>
        <p:nvSpPr>
          <p:cNvPr id="54" name="Text 21"/>
          <p:cNvSpPr/>
          <p:nvPr/>
        </p:nvSpPr>
        <p:spPr>
          <a:xfrm>
            <a:off x="9687669" y="5581650"/>
            <a:ext cx="771525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Synthesis</a:t>
            </a:r>
            <a:endParaRPr lang="en-US" sz="1050" dirty="0"/>
          </a:p>
        </p:txBody>
      </p:sp>
      <p:sp>
        <p:nvSpPr>
          <p:cNvPr id="55" name="Text 22"/>
          <p:cNvSpPr/>
          <p:nvPr/>
        </p:nvSpPr>
        <p:spPr>
          <a:xfrm>
            <a:off x="10632028" y="5581650"/>
            <a:ext cx="89421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Application</a:t>
            </a:r>
            <a:endParaRPr lang="en-US" sz="1050" dirty="0"/>
          </a:p>
        </p:txBody>
      </p:sp>
      <p:sp>
        <p:nvSpPr>
          <p:cNvPr id="56" name="Text 23"/>
          <p:cNvSpPr/>
          <p:nvPr/>
        </p:nvSpPr>
        <p:spPr>
          <a:xfrm>
            <a:off x="11468844" y="6477000"/>
            <a:ext cx="410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7 / 8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838200"/>
            <a:ext cx="1219200" cy="381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104900"/>
            <a:ext cx="5600700" cy="1828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1371600"/>
            <a:ext cx="285750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" y="3162300"/>
            <a:ext cx="5600700" cy="2171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" y="3429000"/>
            <a:ext cx="285750" cy="342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0300" y="1104900"/>
            <a:ext cx="5600700" cy="19431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38900" y="1371600"/>
            <a:ext cx="257175" cy="3429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10300" y="3276600"/>
            <a:ext cx="5600700" cy="23241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3543300"/>
            <a:ext cx="219075" cy="3429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10375" y="3848100"/>
            <a:ext cx="2309813" cy="685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24675" y="4114800"/>
            <a:ext cx="152400" cy="1524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272588" y="3848100"/>
            <a:ext cx="2309813" cy="6858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386888" y="4114800"/>
            <a:ext cx="152400" cy="152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10375" y="4686300"/>
            <a:ext cx="2309813" cy="6858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24675" y="4953000"/>
            <a:ext cx="15240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272588" y="4686300"/>
            <a:ext cx="2309813" cy="6858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386888" y="4953000"/>
            <a:ext cx="152400" cy="152400"/>
          </a:xfrm>
          <a:prstGeom prst="rect">
            <a:avLst/>
          </a:prstGeom>
        </p:spPr>
      </p:pic>
      <p:sp>
        <p:nvSpPr>
          <p:cNvPr id="20" name="Text 0"/>
          <p:cNvSpPr/>
          <p:nvPr/>
        </p:nvSpPr>
        <p:spPr>
          <a:xfrm>
            <a:off x="381000" y="381000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1E40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Avoiding Plagiarism in Literature Reviews</a:t>
            </a:r>
            <a:endParaRPr lang="en-US" sz="2700" dirty="0"/>
          </a:p>
        </p:txBody>
      </p:sp>
      <p:sp>
        <p:nvSpPr>
          <p:cNvPr id="21" name="Text 1"/>
          <p:cNvSpPr/>
          <p:nvPr/>
        </p:nvSpPr>
        <p:spPr>
          <a:xfrm>
            <a:off x="1047750" y="1333500"/>
            <a:ext cx="47053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What is Plagiarism?</a:t>
            </a:r>
            <a:endParaRPr lang="en-US" sz="1500" dirty="0"/>
          </a:p>
        </p:txBody>
      </p:sp>
      <p:sp>
        <p:nvSpPr>
          <p:cNvPr id="22" name="Text 2"/>
          <p:cNvSpPr/>
          <p:nvPr/>
        </p:nvSpPr>
        <p:spPr>
          <a:xfrm>
            <a:off x="1047750" y="1676400"/>
            <a:ext cx="470535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Presenting someone else's work as one's own without acknowledgment, including published or unpublished words, ideas, images, or research results.</a:t>
            </a:r>
            <a:endParaRPr lang="en-US" sz="1200" dirty="0"/>
          </a:p>
        </p:txBody>
      </p:sp>
      <p:sp>
        <p:nvSpPr>
          <p:cNvPr id="23" name="Text 3"/>
          <p:cNvSpPr/>
          <p:nvPr/>
        </p:nvSpPr>
        <p:spPr>
          <a:xfrm>
            <a:off x="1047750" y="2476500"/>
            <a:ext cx="56464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Allowing one's work to be plagiarized is also an offense.</a:t>
            </a:r>
            <a:endParaRPr lang="en-US" sz="1200" dirty="0"/>
          </a:p>
        </p:txBody>
      </p:sp>
      <p:sp>
        <p:nvSpPr>
          <p:cNvPr id="24" name="Text 4"/>
          <p:cNvSpPr/>
          <p:nvPr/>
        </p:nvSpPr>
        <p:spPr>
          <a:xfrm>
            <a:off x="1047750" y="3390900"/>
            <a:ext cx="47053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Consequences</a:t>
            </a:r>
            <a:endParaRPr lang="en-US" sz="1500" dirty="0"/>
          </a:p>
        </p:txBody>
      </p:sp>
      <p:sp>
        <p:nvSpPr>
          <p:cNvPr id="25" name="Text 5"/>
          <p:cNvSpPr/>
          <p:nvPr/>
        </p:nvSpPr>
        <p:spPr>
          <a:xfrm>
            <a:off x="1047750" y="3733800"/>
            <a:ext cx="56464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Severe academic offense with serious consequences</a:t>
            </a:r>
            <a:endParaRPr lang="en-US" sz="1200" dirty="0"/>
          </a:p>
        </p:txBody>
      </p:sp>
      <p:sp>
        <p:nvSpPr>
          <p:cNvPr id="26" name="Text 6"/>
          <p:cNvSpPr/>
          <p:nvPr/>
        </p:nvSpPr>
        <p:spPr>
          <a:xfrm>
            <a:off x="1047750" y="3962400"/>
            <a:ext cx="47053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Undermines scholarship, research, and assessment integrity</a:t>
            </a:r>
            <a:endParaRPr lang="en-US" sz="1200" dirty="0"/>
          </a:p>
        </p:txBody>
      </p:sp>
      <p:sp>
        <p:nvSpPr>
          <p:cNvPr id="27" name="Text 7"/>
          <p:cNvSpPr/>
          <p:nvPr/>
        </p:nvSpPr>
        <p:spPr>
          <a:xfrm>
            <a:off x="1047750" y="4419600"/>
            <a:ext cx="47053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University requires electronic and in-person scrutiny of work</a:t>
            </a:r>
            <a:endParaRPr lang="en-US" sz="1200" dirty="0"/>
          </a:p>
        </p:txBody>
      </p:sp>
      <p:sp>
        <p:nvSpPr>
          <p:cNvPr id="28" name="Text 8"/>
          <p:cNvSpPr/>
          <p:nvPr/>
        </p:nvSpPr>
        <p:spPr>
          <a:xfrm>
            <a:off x="1047750" y="4876800"/>
            <a:ext cx="56464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May use JISC Turnitin software via Moodle for checking</a:t>
            </a:r>
            <a:endParaRPr lang="en-US" sz="1200" dirty="0"/>
          </a:p>
        </p:txBody>
      </p:sp>
      <p:sp>
        <p:nvSpPr>
          <p:cNvPr id="29" name="Text 9"/>
          <p:cNvSpPr/>
          <p:nvPr/>
        </p:nvSpPr>
        <p:spPr>
          <a:xfrm>
            <a:off x="6848475" y="1333500"/>
            <a:ext cx="5352276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Proper Citation Practices</a:t>
            </a:r>
            <a:endParaRPr lang="en-US" sz="1500" dirty="0"/>
          </a:p>
        </p:txBody>
      </p:sp>
      <p:sp>
        <p:nvSpPr>
          <p:cNvPr id="30" name="Text 10"/>
          <p:cNvSpPr/>
          <p:nvPr/>
        </p:nvSpPr>
        <p:spPr>
          <a:xfrm>
            <a:off x="6848475" y="1676400"/>
            <a:ext cx="535227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Use quotation marks and attribution for copied material</a:t>
            </a:r>
            <a:endParaRPr lang="en-US" sz="1200" dirty="0"/>
          </a:p>
        </p:txBody>
      </p:sp>
      <p:sp>
        <p:nvSpPr>
          <p:cNvPr id="31" name="Text 11"/>
          <p:cNvSpPr/>
          <p:nvPr/>
        </p:nvSpPr>
        <p:spPr>
          <a:xfrm>
            <a:off x="6848475" y="1905000"/>
            <a:ext cx="535227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Provide full source details in a bibliography</a:t>
            </a:r>
            <a:endParaRPr lang="en-US" sz="1200" dirty="0"/>
          </a:p>
        </p:txBody>
      </p:sp>
      <p:sp>
        <p:nvSpPr>
          <p:cNvPr id="32" name="Text 12"/>
          <p:cNvSpPr/>
          <p:nvPr/>
        </p:nvSpPr>
        <p:spPr>
          <a:xfrm>
            <a:off x="6848475" y="2133600"/>
            <a:ext cx="535227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Acknowledge sources when synthesizing ideas</a:t>
            </a:r>
            <a:endParaRPr lang="en-US" sz="1200" dirty="0"/>
          </a:p>
        </p:txBody>
      </p:sp>
      <p:sp>
        <p:nvSpPr>
          <p:cNvPr id="33" name="Text 13"/>
          <p:cNvSpPr/>
          <p:nvPr/>
        </p:nvSpPr>
        <p:spPr>
          <a:xfrm>
            <a:off x="6848475" y="2362200"/>
            <a:ext cx="535227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Make clear if ideas heavily rely on specific sources</a:t>
            </a:r>
            <a:endParaRPr lang="en-US" sz="1200" dirty="0"/>
          </a:p>
        </p:txBody>
      </p:sp>
      <p:sp>
        <p:nvSpPr>
          <p:cNvPr id="34" name="Text 14"/>
          <p:cNvSpPr/>
          <p:nvPr/>
        </p:nvSpPr>
        <p:spPr>
          <a:xfrm>
            <a:off x="6848475" y="2590800"/>
            <a:ext cx="535227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Include remembered quotations with proper attribution</a:t>
            </a:r>
            <a:endParaRPr lang="en-US" sz="1200" dirty="0"/>
          </a:p>
        </p:txBody>
      </p:sp>
      <p:sp>
        <p:nvSpPr>
          <p:cNvPr id="35" name="Text 15"/>
          <p:cNvSpPr/>
          <p:nvPr/>
        </p:nvSpPr>
        <p:spPr>
          <a:xfrm>
            <a:off x="6810375" y="3505200"/>
            <a:ext cx="572643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D4ED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Maintaining Academic Integrity</a:t>
            </a:r>
            <a:endParaRPr lang="en-US" sz="1500" dirty="0"/>
          </a:p>
        </p:txBody>
      </p:sp>
      <p:sp>
        <p:nvSpPr>
          <p:cNvPr id="36" name="Text 16"/>
          <p:cNvSpPr/>
          <p:nvPr/>
        </p:nvSpPr>
        <p:spPr>
          <a:xfrm>
            <a:off x="7153275" y="3962400"/>
            <a:ext cx="1852612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When in doubt, provide references</a:t>
            </a:r>
            <a:endParaRPr lang="en-US" sz="1200" dirty="0"/>
          </a:p>
        </p:txBody>
      </p:sp>
      <p:sp>
        <p:nvSpPr>
          <p:cNvPr id="37" name="Text 17"/>
          <p:cNvSpPr/>
          <p:nvPr/>
        </p:nvSpPr>
        <p:spPr>
          <a:xfrm>
            <a:off x="9615488" y="3962400"/>
            <a:ext cx="1852612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Ask for advice - no penalties incurred</a:t>
            </a:r>
            <a:endParaRPr lang="en-US" sz="1200" dirty="0"/>
          </a:p>
        </p:txBody>
      </p:sp>
      <p:sp>
        <p:nvSpPr>
          <p:cNvPr id="38" name="Text 18"/>
          <p:cNvSpPr/>
          <p:nvPr/>
        </p:nvSpPr>
        <p:spPr>
          <a:xfrm>
            <a:off x="7153275" y="4800600"/>
            <a:ext cx="1852612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Build on others' work appropriately</a:t>
            </a:r>
            <a:endParaRPr lang="en-US" sz="1200" dirty="0"/>
          </a:p>
        </p:txBody>
      </p:sp>
      <p:sp>
        <p:nvSpPr>
          <p:cNvPr id="39" name="Text 19"/>
          <p:cNvSpPr/>
          <p:nvPr/>
        </p:nvSpPr>
        <p:spPr>
          <a:xfrm>
            <a:off x="9615488" y="4800600"/>
            <a:ext cx="1852612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Keep records of sources consulted</a:t>
            </a:r>
            <a:endParaRPr lang="en-US" sz="1200" dirty="0"/>
          </a:p>
        </p:txBody>
      </p:sp>
      <p:sp>
        <p:nvSpPr>
          <p:cNvPr id="40" name="Text 20"/>
          <p:cNvSpPr/>
          <p:nvPr/>
        </p:nvSpPr>
        <p:spPr>
          <a:xfrm>
            <a:off x="11468844" y="6477000"/>
            <a:ext cx="410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8 / 8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1049</Words>
  <Application>Microsoft Office PowerPoint</Application>
  <PresentationFormat>Widescreen</PresentationFormat>
  <Paragraphs>146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ui-monospace</vt:lpstr>
      <vt:lpstr>ui-sans-serif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Jaliya De Silva</cp:lastModifiedBy>
  <cp:revision>1</cp:revision>
  <dcterms:created xsi:type="dcterms:W3CDTF">2026-01-17T10:53:42Z</dcterms:created>
  <dcterms:modified xsi:type="dcterms:W3CDTF">2026-01-17T10:55:53Z</dcterms:modified>
</cp:coreProperties>
</file>