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69" autoAdjust="0"/>
    <p:restoredTop sz="94660"/>
  </p:normalViewPr>
  <p:slideViewPr>
    <p:cSldViewPr snapToGrid="0">
      <p:cViewPr varScale="1">
        <p:scale>
          <a:sx n="78" d="100"/>
          <a:sy n="78" d="100"/>
        </p:scale>
        <p:origin x="85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200" b="1" i="0" u="none" strike="noStrike" kern="1200" baseline="0">
                <a:solidFill>
                  <a:schemeClr val="dk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Funding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200" b="1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1-270B-461C-BB37-E021DED9CCCB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3-270B-461C-BB37-E021DED9CCCB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5-270B-461C-BB37-E021DED9CCCB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7-270B-461C-BB37-E021DED9CCCB}"/>
              </c:ext>
            </c:extLst>
          </c:dPt>
          <c:dLbls>
            <c:spPr>
              <a:pattFill prst="pct75">
                <a:fgClr>
                  <a:schemeClr val="dk1">
                    <a:lumMod val="75000"/>
                    <a:lumOff val="25000"/>
                  </a:schemeClr>
                </a:fgClr>
                <a:bgClr>
                  <a:schemeClr val="dk1">
                    <a:lumMod val="65000"/>
                    <a:lumOff val="35000"/>
                  </a:schemeClr>
                </a:bgClr>
              </a:patt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33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ctr"/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>
                  <a:solidFill>
                    <a:schemeClr val="dk1">
                      <a:lumMod val="50000"/>
                      <a:lumOff val="50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Sheet1!$A$2:$A$5</c:f>
              <c:strCache>
                <c:ptCount val="2"/>
                <c:pt idx="0">
                  <c:v>Founder</c:v>
                </c:pt>
                <c:pt idx="1">
                  <c:v>Angle 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5</c:v>
                </c:pt>
                <c:pt idx="1">
                  <c:v>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8D4-4D01-8F7A-2D80CAF322DE}"/>
            </c:ext>
          </c:extLst>
        </c:ser>
        <c:dLbls>
          <c:dLblPos val="ctr"/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84247774053598412"/>
          <c:y val="0.41591247141811355"/>
          <c:w val="0.14369120668130606"/>
          <c:h val="0.11646181362091157"/>
        </c:manualLayout>
      </c:layout>
      <c:overlay val="0"/>
      <c:spPr>
        <a:solidFill>
          <a:schemeClr val="lt1">
            <a:lumMod val="95000"/>
            <a:alpha val="39000"/>
          </a:schemeClr>
        </a:solidFill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gradFill flip="none" rotWithShape="1">
      <a:gsLst>
        <a:gs pos="0">
          <a:schemeClr val="lt1"/>
        </a:gs>
        <a:gs pos="39000">
          <a:schemeClr val="lt1"/>
        </a:gs>
        <a:gs pos="100000">
          <a:schemeClr val="lt1">
            <a:lumMod val="75000"/>
          </a:schemeClr>
        </a:gs>
      </a:gsLst>
      <a:path path="circle">
        <a:fillToRect l="50000" t="-80000" r="50000" b="180000"/>
      </a:path>
      <a:tileRect/>
    </a:gradFill>
    <a:ln w="9525" cap="flat" cmpd="sng" algn="ctr">
      <a:solidFill>
        <a:schemeClr val="dk1">
          <a:lumMod val="25000"/>
          <a:lumOff val="7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3">
  <cs:axisTitle>
    <cs:lnRef idx="0"/>
    <cs:fillRef idx="0"/>
    <cs:effectRef idx="0"/>
    <cs:fontRef idx="minor">
      <a:schemeClr val="dk1">
        <a:lumMod val="75000"/>
        <a:lumOff val="25000"/>
      </a:schemeClr>
    </cs:fontRef>
    <cs:defRPr sz="1197" b="1" kern="1200"/>
  </cs:axisTitle>
  <cs:categoryAxis>
    <cs:lnRef idx="0"/>
    <cs:fillRef idx="0"/>
    <cs:effectRef idx="0"/>
    <cs:fontRef idx="minor">
      <a:schemeClr val="dk1">
        <a:lumMod val="75000"/>
        <a:lumOff val="25000"/>
      </a:schemeClr>
    </cs:fontRef>
    <cs:spPr>
      <a:ln w="190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1197" kern="1200" cap="all" baseline="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39000">
            <a:schemeClr val="lt1"/>
          </a:gs>
          <a:gs pos="100000">
            <a:schemeClr val="lt1">
              <a:lumMod val="75000"/>
            </a:schemeClr>
          </a:gs>
        </a:gsLst>
        <a:path path="circle">
          <a:fillToRect l="50000" t="-80000" r="50000" b="180000"/>
        </a:path>
        <a:tileRect/>
      </a:gradFill>
      <a:ln w="9525" cap="flat" cmpd="sng" algn="ctr">
        <a:solidFill>
          <a:schemeClr val="dk1">
            <a:lumMod val="25000"/>
            <a:lumOff val="7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330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330" b="1" i="0" u="none" strike="noStrike" kern="1200" baseline="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1750" cap="rnd">
        <a:solidFill>
          <a:schemeClr val="phClr">
            <a:alpha val="85000"/>
          </a:schemeClr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75000"/>
        <a:lumOff val="25000"/>
      </a:schemeClr>
    </cs:fontRef>
    <cs:spPr>
      <a:ln w="9525">
        <a:solidFill>
          <a:schemeClr val="dk1">
            <a:lumMod val="35000"/>
            <a:lumOff val="6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lt1">
          <a:lumMod val="95000"/>
          <a:alpha val="39000"/>
        </a:schemeClr>
      </a:solidFill>
    </cs:spPr>
    <cs:defRPr sz="1197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75000"/>
        <a:lumOff val="25000"/>
      </a:schemeClr>
    </cs:fontRef>
    <cs:spPr>
      <a:ln w="317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75000"/>
        <a:lumOff val="25000"/>
      </a:schemeClr>
    </cs:fontRef>
    <cs:defRPr sz="2200" b="1" kern="120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75000"/>
        <a:lumOff val="2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dk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dk1">
        <a:lumMod val="75000"/>
        <a:lumOff val="25000"/>
      </a:schemeClr>
    </cs:fontRef>
    <cs:spPr>
      <a:ln>
        <a:noFill/>
      </a:ln>
    </cs:spPr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8D985BF-BEC4-4428-A8AF-3B3E5E9D6764}" type="doc">
      <dgm:prSet loTypeId="urn:microsoft.com/office/officeart/2018/layout/CircleProcess" loCatId="simpleprocesssa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422D92F-D4CF-43EC-993D-12E6DA03E2A3}">
      <dgm:prSet/>
      <dgm:spPr/>
      <dgm:t>
        <a:bodyPr/>
        <a:lstStyle/>
        <a:p>
          <a:r>
            <a:rPr lang="en-GB"/>
            <a:t>Managing Director (Founder)</a:t>
          </a:r>
          <a:endParaRPr lang="en-US"/>
        </a:p>
      </dgm:t>
    </dgm:pt>
    <dgm:pt modelId="{4A966FAD-AB69-4BDC-897F-18E9BC96CCA0}" type="parTrans" cxnId="{0E27C2FD-BE7C-442D-A4C2-A1537D6DE6A5}">
      <dgm:prSet/>
      <dgm:spPr/>
      <dgm:t>
        <a:bodyPr/>
        <a:lstStyle/>
        <a:p>
          <a:endParaRPr lang="en-US"/>
        </a:p>
      </dgm:t>
    </dgm:pt>
    <dgm:pt modelId="{E4A557CD-B6D0-4643-9A17-9CA93BFE24F3}" type="sibTrans" cxnId="{0E27C2FD-BE7C-442D-A4C2-A1537D6DE6A5}">
      <dgm:prSet/>
      <dgm:spPr/>
      <dgm:t>
        <a:bodyPr/>
        <a:lstStyle/>
        <a:p>
          <a:endParaRPr lang="en-US"/>
        </a:p>
      </dgm:t>
    </dgm:pt>
    <dgm:pt modelId="{F51122BB-0910-4978-A66E-FBAF65C2F610}">
      <dgm:prSet/>
      <dgm:spPr/>
      <dgm:t>
        <a:bodyPr/>
        <a:lstStyle/>
        <a:p>
          <a:r>
            <a:rPr lang="en-GB" dirty="0"/>
            <a:t>Marketing Manager</a:t>
          </a:r>
          <a:endParaRPr lang="en-US" dirty="0"/>
        </a:p>
      </dgm:t>
    </dgm:pt>
    <dgm:pt modelId="{8CB5BB5D-1774-42F2-8C98-0782E35931CC}" type="parTrans" cxnId="{310D8713-0A0C-4045-ACF4-F4183728AFE7}">
      <dgm:prSet/>
      <dgm:spPr/>
      <dgm:t>
        <a:bodyPr/>
        <a:lstStyle/>
        <a:p>
          <a:endParaRPr lang="en-US"/>
        </a:p>
      </dgm:t>
    </dgm:pt>
    <dgm:pt modelId="{8BEF2C3A-10E3-4199-886B-2707EB5CDFBD}" type="sibTrans" cxnId="{310D8713-0A0C-4045-ACF4-F4183728AFE7}">
      <dgm:prSet/>
      <dgm:spPr/>
      <dgm:t>
        <a:bodyPr/>
        <a:lstStyle/>
        <a:p>
          <a:endParaRPr lang="en-US"/>
        </a:p>
      </dgm:t>
    </dgm:pt>
    <dgm:pt modelId="{E22B055A-4717-4341-80D6-8D851C1C2BDB}">
      <dgm:prSet/>
      <dgm:spPr/>
      <dgm:t>
        <a:bodyPr/>
        <a:lstStyle/>
        <a:p>
          <a:r>
            <a:rPr lang="en-GB" dirty="0"/>
            <a:t>Operations Manager</a:t>
          </a:r>
          <a:endParaRPr lang="en-US" dirty="0"/>
        </a:p>
      </dgm:t>
    </dgm:pt>
    <dgm:pt modelId="{73EFE6C0-4BD6-400B-B25E-4A9976C69FC2}" type="parTrans" cxnId="{AD148EAC-0EC3-49A8-9F8E-E08B936B5E2B}">
      <dgm:prSet/>
      <dgm:spPr/>
      <dgm:t>
        <a:bodyPr/>
        <a:lstStyle/>
        <a:p>
          <a:endParaRPr lang="en-US"/>
        </a:p>
      </dgm:t>
    </dgm:pt>
    <dgm:pt modelId="{0FB68084-17DF-4652-92D2-88662E0F1AC8}" type="sibTrans" cxnId="{AD148EAC-0EC3-49A8-9F8E-E08B936B5E2B}">
      <dgm:prSet/>
      <dgm:spPr/>
      <dgm:t>
        <a:bodyPr/>
        <a:lstStyle/>
        <a:p>
          <a:endParaRPr lang="en-US"/>
        </a:p>
      </dgm:t>
    </dgm:pt>
    <dgm:pt modelId="{604BBE7B-6F99-47DE-9FC6-0E044796E8DB}">
      <dgm:prSet/>
      <dgm:spPr/>
      <dgm:t>
        <a:bodyPr/>
        <a:lstStyle/>
        <a:p>
          <a:r>
            <a:rPr lang="en-GB"/>
            <a:t>Freelance Application Developer</a:t>
          </a:r>
          <a:endParaRPr lang="en-US" dirty="0"/>
        </a:p>
      </dgm:t>
    </dgm:pt>
    <dgm:pt modelId="{4F1B104A-FF57-4130-9C1F-682178A29452}" type="parTrans" cxnId="{02D43809-ECCB-4BBD-B2C7-384CEC85F056}">
      <dgm:prSet/>
      <dgm:spPr/>
      <dgm:t>
        <a:bodyPr/>
        <a:lstStyle/>
        <a:p>
          <a:endParaRPr lang="en-US"/>
        </a:p>
      </dgm:t>
    </dgm:pt>
    <dgm:pt modelId="{D250B967-6676-4A2D-9305-9C164FF19346}" type="sibTrans" cxnId="{02D43809-ECCB-4BBD-B2C7-384CEC85F056}">
      <dgm:prSet/>
      <dgm:spPr/>
      <dgm:t>
        <a:bodyPr/>
        <a:lstStyle/>
        <a:p>
          <a:endParaRPr lang="en-US"/>
        </a:p>
      </dgm:t>
    </dgm:pt>
    <dgm:pt modelId="{B328CB95-11D3-4017-996D-D4859271CE7C}" type="pres">
      <dgm:prSet presAssocID="{B8D985BF-BEC4-4428-A8AF-3B3E5E9D6764}" presName="Name0" presStyleCnt="0">
        <dgm:presLayoutVars>
          <dgm:chMax val="11"/>
          <dgm:chPref val="11"/>
          <dgm:dir/>
          <dgm:resizeHandles/>
        </dgm:presLayoutVars>
      </dgm:prSet>
      <dgm:spPr/>
    </dgm:pt>
    <dgm:pt modelId="{FC6A07A0-BC99-45A5-907B-01A0EF5EE1FC}" type="pres">
      <dgm:prSet presAssocID="{604BBE7B-6F99-47DE-9FC6-0E044796E8DB}" presName="Accent4" presStyleCnt="0"/>
      <dgm:spPr/>
    </dgm:pt>
    <dgm:pt modelId="{68D75CCA-B978-44F6-B8AC-16CCB10038D8}" type="pres">
      <dgm:prSet presAssocID="{604BBE7B-6F99-47DE-9FC6-0E044796E8DB}" presName="Accent" presStyleLbl="node1" presStyleIdx="0" presStyleCnt="8"/>
      <dgm:spPr/>
    </dgm:pt>
    <dgm:pt modelId="{CE04A4F0-E763-415E-9AF7-DF2FA16252D2}" type="pres">
      <dgm:prSet presAssocID="{604BBE7B-6F99-47DE-9FC6-0E044796E8DB}" presName="ParentBackground4" presStyleCnt="0"/>
      <dgm:spPr/>
    </dgm:pt>
    <dgm:pt modelId="{5658449B-9185-484A-A796-7B122FD92B40}" type="pres">
      <dgm:prSet presAssocID="{604BBE7B-6F99-47DE-9FC6-0E044796E8DB}" presName="ParentBackground" presStyleLbl="node1" presStyleIdx="1" presStyleCnt="8"/>
      <dgm:spPr/>
    </dgm:pt>
    <dgm:pt modelId="{ED61190E-C9A5-43CA-B3E3-629889258684}" type="pres">
      <dgm:prSet presAssocID="{604BBE7B-6F99-47DE-9FC6-0E044796E8DB}" presName="Parent4" presStyleLbl="fgAcc0" presStyleIdx="0" presStyleCnt="0">
        <dgm:presLayoutVars>
          <dgm:chMax val="1"/>
          <dgm:chPref val="1"/>
          <dgm:bulletEnabled val="1"/>
        </dgm:presLayoutVars>
      </dgm:prSet>
      <dgm:spPr/>
    </dgm:pt>
    <dgm:pt modelId="{79576615-C437-4FA5-BB59-8B265CAFE4FD}" type="pres">
      <dgm:prSet presAssocID="{E22B055A-4717-4341-80D6-8D851C1C2BDB}" presName="Accent3" presStyleCnt="0"/>
      <dgm:spPr/>
    </dgm:pt>
    <dgm:pt modelId="{9F001B02-AE18-470D-8FB6-A7DF9887DC55}" type="pres">
      <dgm:prSet presAssocID="{E22B055A-4717-4341-80D6-8D851C1C2BDB}" presName="Accent" presStyleLbl="node1" presStyleIdx="2" presStyleCnt="8"/>
      <dgm:spPr/>
    </dgm:pt>
    <dgm:pt modelId="{E29A353B-A748-4EFA-A8F8-C23EE22EF1A0}" type="pres">
      <dgm:prSet presAssocID="{E22B055A-4717-4341-80D6-8D851C1C2BDB}" presName="ParentBackground3" presStyleCnt="0"/>
      <dgm:spPr/>
    </dgm:pt>
    <dgm:pt modelId="{5DE8C819-83AA-46AF-8E23-47FDE27A07C1}" type="pres">
      <dgm:prSet presAssocID="{E22B055A-4717-4341-80D6-8D851C1C2BDB}" presName="ParentBackground" presStyleLbl="node1" presStyleIdx="3" presStyleCnt="8"/>
      <dgm:spPr/>
    </dgm:pt>
    <dgm:pt modelId="{C2FE8AD2-8EC7-40A6-ADD8-2C7138A7FF0A}" type="pres">
      <dgm:prSet presAssocID="{E22B055A-4717-4341-80D6-8D851C1C2BDB}" presName="Parent3" presStyleLbl="fgAcc0" presStyleIdx="0" presStyleCnt="0">
        <dgm:presLayoutVars>
          <dgm:chMax val="1"/>
          <dgm:chPref val="1"/>
          <dgm:bulletEnabled val="1"/>
        </dgm:presLayoutVars>
      </dgm:prSet>
      <dgm:spPr/>
    </dgm:pt>
    <dgm:pt modelId="{424B030C-0318-41DF-B22A-B88CFE32325B}" type="pres">
      <dgm:prSet presAssocID="{F51122BB-0910-4978-A66E-FBAF65C2F610}" presName="Accent2" presStyleCnt="0"/>
      <dgm:spPr/>
    </dgm:pt>
    <dgm:pt modelId="{0728E8FF-A048-40D5-9ECA-61CF73AD09F1}" type="pres">
      <dgm:prSet presAssocID="{F51122BB-0910-4978-A66E-FBAF65C2F610}" presName="Accent" presStyleLbl="node1" presStyleIdx="4" presStyleCnt="8"/>
      <dgm:spPr/>
    </dgm:pt>
    <dgm:pt modelId="{CC7AF51C-2472-4881-90D9-FCE148A23B8F}" type="pres">
      <dgm:prSet presAssocID="{F51122BB-0910-4978-A66E-FBAF65C2F610}" presName="ParentBackground2" presStyleCnt="0"/>
      <dgm:spPr/>
    </dgm:pt>
    <dgm:pt modelId="{940BF491-89EF-467F-9CC5-2AA9B5A3BD5A}" type="pres">
      <dgm:prSet presAssocID="{F51122BB-0910-4978-A66E-FBAF65C2F610}" presName="ParentBackground" presStyleLbl="node1" presStyleIdx="5" presStyleCnt="8"/>
      <dgm:spPr/>
    </dgm:pt>
    <dgm:pt modelId="{86EA3FA5-AA4D-4034-B1C4-EC82FED12FA3}" type="pres">
      <dgm:prSet presAssocID="{F51122BB-0910-4978-A66E-FBAF65C2F610}" presName="Parent2" presStyleLbl="fgAcc0" presStyleIdx="0" presStyleCnt="0">
        <dgm:presLayoutVars>
          <dgm:chMax val="1"/>
          <dgm:chPref val="1"/>
          <dgm:bulletEnabled val="1"/>
        </dgm:presLayoutVars>
      </dgm:prSet>
      <dgm:spPr/>
    </dgm:pt>
    <dgm:pt modelId="{34AC3012-5805-421A-8D77-7274A5AFA234}" type="pres">
      <dgm:prSet presAssocID="{4422D92F-D4CF-43EC-993D-12E6DA03E2A3}" presName="Accent1" presStyleCnt="0"/>
      <dgm:spPr/>
    </dgm:pt>
    <dgm:pt modelId="{CDA6B205-B6E4-457A-84C2-9C4E39F38058}" type="pres">
      <dgm:prSet presAssocID="{4422D92F-D4CF-43EC-993D-12E6DA03E2A3}" presName="Accent" presStyleLbl="node1" presStyleIdx="6" presStyleCnt="8"/>
      <dgm:spPr/>
    </dgm:pt>
    <dgm:pt modelId="{A3C91EA2-6C11-47BB-A161-455193F0B762}" type="pres">
      <dgm:prSet presAssocID="{4422D92F-D4CF-43EC-993D-12E6DA03E2A3}" presName="ParentBackground1" presStyleCnt="0"/>
      <dgm:spPr/>
    </dgm:pt>
    <dgm:pt modelId="{BBC1052B-B885-438C-9CDB-4F2C5878D1DC}" type="pres">
      <dgm:prSet presAssocID="{4422D92F-D4CF-43EC-993D-12E6DA03E2A3}" presName="ParentBackground" presStyleLbl="node1" presStyleIdx="7" presStyleCnt="8"/>
      <dgm:spPr/>
    </dgm:pt>
    <dgm:pt modelId="{1762351E-0A09-4084-B76C-CE3DCB510EE5}" type="pres">
      <dgm:prSet presAssocID="{4422D92F-D4CF-43EC-993D-12E6DA03E2A3}" presName="Parent1" presStyleLbl="fgAcc0" presStyleIdx="0" presStyleCnt="0">
        <dgm:presLayoutVars>
          <dgm:chMax val="1"/>
          <dgm:chPref val="1"/>
          <dgm:bulletEnabled val="1"/>
        </dgm:presLayoutVars>
      </dgm:prSet>
      <dgm:spPr/>
    </dgm:pt>
  </dgm:ptLst>
  <dgm:cxnLst>
    <dgm:cxn modelId="{F4849A05-0C85-4F83-8720-E657026BDB06}" type="presOf" srcId="{4422D92F-D4CF-43EC-993D-12E6DA03E2A3}" destId="{BBC1052B-B885-438C-9CDB-4F2C5878D1DC}" srcOrd="0" destOrd="0" presId="urn:microsoft.com/office/officeart/2018/layout/CircleProcess"/>
    <dgm:cxn modelId="{02D43809-ECCB-4BBD-B2C7-384CEC85F056}" srcId="{B8D985BF-BEC4-4428-A8AF-3B3E5E9D6764}" destId="{604BBE7B-6F99-47DE-9FC6-0E044796E8DB}" srcOrd="3" destOrd="0" parTransId="{4F1B104A-FF57-4130-9C1F-682178A29452}" sibTransId="{D250B967-6676-4A2D-9305-9C164FF19346}"/>
    <dgm:cxn modelId="{CF9EBB0B-3D26-4AE4-9C5B-AA7A8593E3F5}" type="presOf" srcId="{604BBE7B-6F99-47DE-9FC6-0E044796E8DB}" destId="{ED61190E-C9A5-43CA-B3E3-629889258684}" srcOrd="1" destOrd="0" presId="urn:microsoft.com/office/officeart/2018/layout/CircleProcess"/>
    <dgm:cxn modelId="{310D8713-0A0C-4045-ACF4-F4183728AFE7}" srcId="{B8D985BF-BEC4-4428-A8AF-3B3E5E9D6764}" destId="{F51122BB-0910-4978-A66E-FBAF65C2F610}" srcOrd="1" destOrd="0" parTransId="{8CB5BB5D-1774-42F2-8C98-0782E35931CC}" sibTransId="{8BEF2C3A-10E3-4199-886B-2707EB5CDFBD}"/>
    <dgm:cxn modelId="{D27A963D-50DF-4A39-8A60-BC2E150256F0}" type="presOf" srcId="{F51122BB-0910-4978-A66E-FBAF65C2F610}" destId="{86EA3FA5-AA4D-4034-B1C4-EC82FED12FA3}" srcOrd="1" destOrd="0" presId="urn:microsoft.com/office/officeart/2018/layout/CircleProcess"/>
    <dgm:cxn modelId="{F2F13368-2B8D-454C-8AD4-0EE7CD24B2DA}" type="presOf" srcId="{4422D92F-D4CF-43EC-993D-12E6DA03E2A3}" destId="{1762351E-0A09-4084-B76C-CE3DCB510EE5}" srcOrd="1" destOrd="0" presId="urn:microsoft.com/office/officeart/2018/layout/CircleProcess"/>
    <dgm:cxn modelId="{BF42694C-ABEC-4D25-8399-9D494DDC0AC4}" type="presOf" srcId="{E22B055A-4717-4341-80D6-8D851C1C2BDB}" destId="{C2FE8AD2-8EC7-40A6-ADD8-2C7138A7FF0A}" srcOrd="1" destOrd="0" presId="urn:microsoft.com/office/officeart/2018/layout/CircleProcess"/>
    <dgm:cxn modelId="{6D2CAD72-A99E-4B9E-A388-A3AD2B5481B9}" type="presOf" srcId="{F51122BB-0910-4978-A66E-FBAF65C2F610}" destId="{940BF491-89EF-467F-9CC5-2AA9B5A3BD5A}" srcOrd="0" destOrd="0" presId="urn:microsoft.com/office/officeart/2018/layout/CircleProcess"/>
    <dgm:cxn modelId="{D115AC95-D9A0-4754-938F-473D35C1A980}" type="presOf" srcId="{B8D985BF-BEC4-4428-A8AF-3B3E5E9D6764}" destId="{B328CB95-11D3-4017-996D-D4859271CE7C}" srcOrd="0" destOrd="0" presId="urn:microsoft.com/office/officeart/2018/layout/CircleProcess"/>
    <dgm:cxn modelId="{A80BC59D-22B5-469B-858A-C22006F4EE52}" type="presOf" srcId="{E22B055A-4717-4341-80D6-8D851C1C2BDB}" destId="{5DE8C819-83AA-46AF-8E23-47FDE27A07C1}" srcOrd="0" destOrd="0" presId="urn:microsoft.com/office/officeart/2018/layout/CircleProcess"/>
    <dgm:cxn modelId="{A1653EA3-A04B-4F2E-993E-1690492A4799}" type="presOf" srcId="{604BBE7B-6F99-47DE-9FC6-0E044796E8DB}" destId="{5658449B-9185-484A-A796-7B122FD92B40}" srcOrd="0" destOrd="0" presId="urn:microsoft.com/office/officeart/2018/layout/CircleProcess"/>
    <dgm:cxn modelId="{AD148EAC-0EC3-49A8-9F8E-E08B936B5E2B}" srcId="{B8D985BF-BEC4-4428-A8AF-3B3E5E9D6764}" destId="{E22B055A-4717-4341-80D6-8D851C1C2BDB}" srcOrd="2" destOrd="0" parTransId="{73EFE6C0-4BD6-400B-B25E-4A9976C69FC2}" sibTransId="{0FB68084-17DF-4652-92D2-88662E0F1AC8}"/>
    <dgm:cxn modelId="{0E27C2FD-BE7C-442D-A4C2-A1537D6DE6A5}" srcId="{B8D985BF-BEC4-4428-A8AF-3B3E5E9D6764}" destId="{4422D92F-D4CF-43EC-993D-12E6DA03E2A3}" srcOrd="0" destOrd="0" parTransId="{4A966FAD-AB69-4BDC-897F-18E9BC96CCA0}" sibTransId="{E4A557CD-B6D0-4643-9A17-9CA93BFE24F3}"/>
    <dgm:cxn modelId="{A069D63D-B6B2-4607-AD1F-8B8F621472A1}" type="presParOf" srcId="{B328CB95-11D3-4017-996D-D4859271CE7C}" destId="{FC6A07A0-BC99-45A5-907B-01A0EF5EE1FC}" srcOrd="0" destOrd="0" presId="urn:microsoft.com/office/officeart/2018/layout/CircleProcess"/>
    <dgm:cxn modelId="{A54224AA-E90E-4DCE-99DC-99A44394F5CB}" type="presParOf" srcId="{FC6A07A0-BC99-45A5-907B-01A0EF5EE1FC}" destId="{68D75CCA-B978-44F6-B8AC-16CCB10038D8}" srcOrd="0" destOrd="0" presId="urn:microsoft.com/office/officeart/2018/layout/CircleProcess"/>
    <dgm:cxn modelId="{2699DE06-C44B-4D1C-A0C1-B221A628E9F4}" type="presParOf" srcId="{B328CB95-11D3-4017-996D-D4859271CE7C}" destId="{CE04A4F0-E763-415E-9AF7-DF2FA16252D2}" srcOrd="1" destOrd="0" presId="urn:microsoft.com/office/officeart/2018/layout/CircleProcess"/>
    <dgm:cxn modelId="{F3856FAF-D6B0-461E-8025-E0EC54B494EA}" type="presParOf" srcId="{CE04A4F0-E763-415E-9AF7-DF2FA16252D2}" destId="{5658449B-9185-484A-A796-7B122FD92B40}" srcOrd="0" destOrd="0" presId="urn:microsoft.com/office/officeart/2018/layout/CircleProcess"/>
    <dgm:cxn modelId="{B58015AF-36E1-4CE9-BC6C-CA42500124F7}" type="presParOf" srcId="{B328CB95-11D3-4017-996D-D4859271CE7C}" destId="{ED61190E-C9A5-43CA-B3E3-629889258684}" srcOrd="2" destOrd="0" presId="urn:microsoft.com/office/officeart/2018/layout/CircleProcess"/>
    <dgm:cxn modelId="{CDFB4E58-FB46-4073-9B58-25E99BB31785}" type="presParOf" srcId="{B328CB95-11D3-4017-996D-D4859271CE7C}" destId="{79576615-C437-4FA5-BB59-8B265CAFE4FD}" srcOrd="3" destOrd="0" presId="urn:microsoft.com/office/officeart/2018/layout/CircleProcess"/>
    <dgm:cxn modelId="{021C4B80-7630-4F20-8117-CD8A015DBC71}" type="presParOf" srcId="{79576615-C437-4FA5-BB59-8B265CAFE4FD}" destId="{9F001B02-AE18-470D-8FB6-A7DF9887DC55}" srcOrd="0" destOrd="0" presId="urn:microsoft.com/office/officeart/2018/layout/CircleProcess"/>
    <dgm:cxn modelId="{448C88CB-8C00-41E1-870B-01214BF24789}" type="presParOf" srcId="{B328CB95-11D3-4017-996D-D4859271CE7C}" destId="{E29A353B-A748-4EFA-A8F8-C23EE22EF1A0}" srcOrd="4" destOrd="0" presId="urn:microsoft.com/office/officeart/2018/layout/CircleProcess"/>
    <dgm:cxn modelId="{2B8AB1EA-A5C3-49F5-BB9D-FBD47FD7DAE5}" type="presParOf" srcId="{E29A353B-A748-4EFA-A8F8-C23EE22EF1A0}" destId="{5DE8C819-83AA-46AF-8E23-47FDE27A07C1}" srcOrd="0" destOrd="0" presId="urn:microsoft.com/office/officeart/2018/layout/CircleProcess"/>
    <dgm:cxn modelId="{70AA5725-3F65-49BD-96F5-9809711DB358}" type="presParOf" srcId="{B328CB95-11D3-4017-996D-D4859271CE7C}" destId="{C2FE8AD2-8EC7-40A6-ADD8-2C7138A7FF0A}" srcOrd="5" destOrd="0" presId="urn:microsoft.com/office/officeart/2018/layout/CircleProcess"/>
    <dgm:cxn modelId="{B4F07E70-AFB3-4E81-93D6-7C865D1A968B}" type="presParOf" srcId="{B328CB95-11D3-4017-996D-D4859271CE7C}" destId="{424B030C-0318-41DF-B22A-B88CFE32325B}" srcOrd="6" destOrd="0" presId="urn:microsoft.com/office/officeart/2018/layout/CircleProcess"/>
    <dgm:cxn modelId="{D89F61EE-1D89-4810-8C3E-552E8CEA7E6B}" type="presParOf" srcId="{424B030C-0318-41DF-B22A-B88CFE32325B}" destId="{0728E8FF-A048-40D5-9ECA-61CF73AD09F1}" srcOrd="0" destOrd="0" presId="urn:microsoft.com/office/officeart/2018/layout/CircleProcess"/>
    <dgm:cxn modelId="{B546F2FC-910D-4039-B20A-CEA04106E3FE}" type="presParOf" srcId="{B328CB95-11D3-4017-996D-D4859271CE7C}" destId="{CC7AF51C-2472-4881-90D9-FCE148A23B8F}" srcOrd="7" destOrd="0" presId="urn:microsoft.com/office/officeart/2018/layout/CircleProcess"/>
    <dgm:cxn modelId="{D4A49E53-015A-4EA4-A852-37B2435BD0A9}" type="presParOf" srcId="{CC7AF51C-2472-4881-90D9-FCE148A23B8F}" destId="{940BF491-89EF-467F-9CC5-2AA9B5A3BD5A}" srcOrd="0" destOrd="0" presId="urn:microsoft.com/office/officeart/2018/layout/CircleProcess"/>
    <dgm:cxn modelId="{F5B05873-DBC9-4EAD-A34F-629CD9606652}" type="presParOf" srcId="{B328CB95-11D3-4017-996D-D4859271CE7C}" destId="{86EA3FA5-AA4D-4034-B1C4-EC82FED12FA3}" srcOrd="8" destOrd="0" presId="urn:microsoft.com/office/officeart/2018/layout/CircleProcess"/>
    <dgm:cxn modelId="{69109EC2-BF7A-4586-927F-B1110274C561}" type="presParOf" srcId="{B328CB95-11D3-4017-996D-D4859271CE7C}" destId="{34AC3012-5805-421A-8D77-7274A5AFA234}" srcOrd="9" destOrd="0" presId="urn:microsoft.com/office/officeart/2018/layout/CircleProcess"/>
    <dgm:cxn modelId="{BE52C3BB-5C82-4122-9DB3-F4DB382300AA}" type="presParOf" srcId="{34AC3012-5805-421A-8D77-7274A5AFA234}" destId="{CDA6B205-B6E4-457A-84C2-9C4E39F38058}" srcOrd="0" destOrd="0" presId="urn:microsoft.com/office/officeart/2018/layout/CircleProcess"/>
    <dgm:cxn modelId="{2B49CC22-B9F6-4EF2-8E0A-CFD130AABA29}" type="presParOf" srcId="{B328CB95-11D3-4017-996D-D4859271CE7C}" destId="{A3C91EA2-6C11-47BB-A161-455193F0B762}" srcOrd="10" destOrd="0" presId="urn:microsoft.com/office/officeart/2018/layout/CircleProcess"/>
    <dgm:cxn modelId="{6C8A0D9C-FD7E-4AD6-A667-8D5FE3A75335}" type="presParOf" srcId="{A3C91EA2-6C11-47BB-A161-455193F0B762}" destId="{BBC1052B-B885-438C-9CDB-4F2C5878D1DC}" srcOrd="0" destOrd="0" presId="urn:microsoft.com/office/officeart/2018/layout/CircleProcess"/>
    <dgm:cxn modelId="{426CB41D-32AB-4BD7-A2B4-9C57B9B3AC2C}" type="presParOf" srcId="{B328CB95-11D3-4017-996D-D4859271CE7C}" destId="{1762351E-0A09-4084-B76C-CE3DCB510EE5}" srcOrd="11" destOrd="0" presId="urn:microsoft.com/office/officeart/2018/layout/Circle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D75CCA-B978-44F6-B8AC-16CCB10038D8}">
      <dsp:nvSpPr>
        <dsp:cNvPr id="0" name=""/>
        <dsp:cNvSpPr/>
      </dsp:nvSpPr>
      <dsp:spPr>
        <a:xfrm>
          <a:off x="4280656" y="462898"/>
          <a:ext cx="1226370" cy="122643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58449B-9185-484A-A796-7B122FD92B40}">
      <dsp:nvSpPr>
        <dsp:cNvPr id="0" name=""/>
        <dsp:cNvSpPr/>
      </dsp:nvSpPr>
      <dsp:spPr>
        <a:xfrm>
          <a:off x="4321675" y="503786"/>
          <a:ext cx="1144857" cy="114465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Freelance Application Developer</a:t>
          </a:r>
          <a:endParaRPr lang="en-US" sz="1200" kern="1200" dirty="0"/>
        </a:p>
      </dsp:txBody>
      <dsp:txXfrm>
        <a:off x="4485226" y="667339"/>
        <a:ext cx="817755" cy="817550"/>
      </dsp:txXfrm>
    </dsp:sp>
    <dsp:sp modelId="{9F001B02-AE18-470D-8FB6-A7DF9887DC55}">
      <dsp:nvSpPr>
        <dsp:cNvPr id="0" name=""/>
        <dsp:cNvSpPr/>
      </dsp:nvSpPr>
      <dsp:spPr>
        <a:xfrm rot="2700000">
          <a:off x="3007997" y="462812"/>
          <a:ext cx="1226390" cy="1226390"/>
        </a:xfrm>
        <a:prstGeom prst="teardrop">
          <a:avLst>
            <a:gd name="adj" fmla="val 10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E8C819-83AA-46AF-8E23-47FDE27A07C1}">
      <dsp:nvSpPr>
        <dsp:cNvPr id="0" name=""/>
        <dsp:cNvSpPr/>
      </dsp:nvSpPr>
      <dsp:spPr>
        <a:xfrm>
          <a:off x="3054285" y="503786"/>
          <a:ext cx="1144857" cy="114465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Operations Manager</a:t>
          </a:r>
          <a:endParaRPr lang="en-US" sz="1200" kern="1200" dirty="0"/>
        </a:p>
      </dsp:txBody>
      <dsp:txXfrm>
        <a:off x="3217836" y="667339"/>
        <a:ext cx="817755" cy="817550"/>
      </dsp:txXfrm>
    </dsp:sp>
    <dsp:sp modelId="{0728E8FF-A048-40D5-9ECA-61CF73AD09F1}">
      <dsp:nvSpPr>
        <dsp:cNvPr id="0" name=""/>
        <dsp:cNvSpPr/>
      </dsp:nvSpPr>
      <dsp:spPr>
        <a:xfrm rot="2700000">
          <a:off x="1745866" y="462812"/>
          <a:ext cx="1226390" cy="1226390"/>
        </a:xfrm>
        <a:prstGeom prst="teardrop">
          <a:avLst>
            <a:gd name="adj" fmla="val 10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BF491-89EF-467F-9CC5-2AA9B5A3BD5A}">
      <dsp:nvSpPr>
        <dsp:cNvPr id="0" name=""/>
        <dsp:cNvSpPr/>
      </dsp:nvSpPr>
      <dsp:spPr>
        <a:xfrm>
          <a:off x="1786895" y="503786"/>
          <a:ext cx="1144857" cy="114465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Marketing Manager</a:t>
          </a:r>
          <a:endParaRPr lang="en-US" sz="1200" kern="1200" dirty="0"/>
        </a:p>
      </dsp:txBody>
      <dsp:txXfrm>
        <a:off x="1950447" y="667339"/>
        <a:ext cx="817755" cy="817550"/>
      </dsp:txXfrm>
    </dsp:sp>
    <dsp:sp modelId="{CDA6B205-B6E4-457A-84C2-9C4E39F38058}">
      <dsp:nvSpPr>
        <dsp:cNvPr id="0" name=""/>
        <dsp:cNvSpPr/>
      </dsp:nvSpPr>
      <dsp:spPr>
        <a:xfrm rot="2700000">
          <a:off x="478476" y="462812"/>
          <a:ext cx="1226390" cy="1226390"/>
        </a:xfrm>
        <a:prstGeom prst="teardrop">
          <a:avLst>
            <a:gd name="adj" fmla="val 10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C1052B-B885-438C-9CDB-4F2C5878D1DC}">
      <dsp:nvSpPr>
        <dsp:cNvPr id="0" name=""/>
        <dsp:cNvSpPr/>
      </dsp:nvSpPr>
      <dsp:spPr>
        <a:xfrm>
          <a:off x="519506" y="503786"/>
          <a:ext cx="1144857" cy="114465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Managing Director (Founder)</a:t>
          </a:r>
          <a:endParaRPr lang="en-US" sz="1200" kern="1200"/>
        </a:p>
      </dsp:txBody>
      <dsp:txXfrm>
        <a:off x="683057" y="667339"/>
        <a:ext cx="817755" cy="8175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layout/CircleProcess">
  <dgm:title val="Circle Process"/>
  <dgm:desc val="Use to show sequential steps in a process. Limited to eleven Level 1 shapes with an unlimited number of Level 2 shapes. Works best with small amounts of text. Unused text does not appear, but remains available if you switch layouts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node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51EAB2-3853-443D-8F64-C199FD9AF4CB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FDB9E5-66D1-4BCE-A9FC-81FF366E95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73422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2FDB9E5-66D1-4BCE-A9FC-81FF366E955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1991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2FDB9E5-66D1-4BCE-A9FC-81FF366E955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60222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2FDB9E5-66D1-4BCE-A9FC-81FF366E955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97750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7605E-3FCA-733F-B005-029C0DF620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602ED8E-50DE-7CE9-B918-4BEDAEEABD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163BAD-B0C2-9E8E-6485-819B768286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0E75B-3587-4467-8334-CBC92369EEAF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7B1F9E-530A-7EBC-D430-0DC9B18F61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60040F-8E13-903F-BA8F-B7677193A2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B3D39-0B93-40AF-8CCC-61681F2C11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65376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2D995C-CFB0-2D9A-4B11-52256ACB6A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731507-0828-788E-1C2C-0010D5DF8B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4A0775-5262-1DF3-3BA6-279ABBF444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0E75B-3587-4467-8334-CBC92369EEAF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5BF076-9F6C-6723-B336-D8B5CBB3AB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15156F-B0F6-7695-0511-9A141B12EC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B3D39-0B93-40AF-8CCC-61681F2C11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4225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C0CB8D-A156-2BE1-C50E-CA528433D0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8BF426-A586-F2B9-8D54-15E09F25D0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78BACC-1BCE-195B-7FD2-C507AE6D61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0E75B-3587-4467-8334-CBC92369EEAF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FE4203-B5BC-F5ED-724B-2F8B985922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EFE6E5-6583-E51E-6417-481AB2789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B3D39-0B93-40AF-8CCC-61681F2C11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0557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2767E5-0A1F-2202-7E1F-9D77C60ABF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1866DE-2698-6F5A-6BBA-4685ED3083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78BBE3-9A24-37D7-7142-275EC36573F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A034CF-ACDA-59DA-B411-F88FEB53A5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0E75B-3587-4467-8334-CBC92369EEAF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1B539B-838B-24FC-7155-0C51A00C94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C7501E-3BB8-B385-26BA-621CE0563E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B3D39-0B93-40AF-8CCC-61681F2C11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63601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68FAB-34AE-8730-2373-C8D58B718E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3F8008-8B7F-40D6-0C31-20214E4C80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2C63A1-29EA-4192-AE2F-E6E3923DBA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0D151C7-C6D5-2CFE-5134-E40152DA57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271E5C8-EA9F-6FF2-69F2-3D8DF8DD4A7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1362222-D019-350A-0A27-9E3630041D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0E75B-3587-4467-8334-CBC92369EEAF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60CB36-7B40-4467-CE4D-17FC026B30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41C065B-F380-6EC2-D928-CDE6C78F6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B3D39-0B93-40AF-8CCC-61681F2C11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55404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BBD33-82D0-DD4C-CC2B-F8A01F8644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F73BE53-1418-9793-AF83-61D243FB7A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0E75B-3587-4467-8334-CBC92369EEAF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B7ECBF-5626-8477-F486-057BA0D400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EA3CC4-D4A0-AA37-F90C-583ED845B7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B3D39-0B93-40AF-8CCC-61681F2C11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17777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57FE906-8A5C-E64D-6679-EBCE56676F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0E75B-3587-4467-8334-CBC92369EEAF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2C8CE3A-490C-B7BB-7EA2-2CF4120065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5B662D-4C3D-C237-6190-6B63DAD61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B3D39-0B93-40AF-8CCC-61681F2C11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21249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C89CA-963B-136F-FECB-C00AADE83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1A9D8-F03A-57E9-9E39-AD412547DB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40C66C-C41C-AC9C-46A9-4E9BC88CEF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9B8327-C521-A0B0-9F59-03845DEEB4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0E75B-3587-4467-8334-CBC92369EEAF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D851BD-6B6A-3003-E8E9-022E0D050F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FCDAF8-4E90-B030-E54F-F381FD969D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B3D39-0B93-40AF-8CCC-61681F2C11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66084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775EC1-122C-884B-C7E6-A090F6D0F5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1116B6F-63A8-CD8E-F105-03EC57EEF40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06ABD9-67F9-6736-C724-D10309E69C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52EF03-775D-5734-2F72-CA744C9E04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0E75B-3587-4467-8334-CBC92369EEAF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D570BE-DDE8-FA93-7FD5-5E0547019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44CC13-57A9-2480-B27E-4D511B41A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B3D39-0B93-40AF-8CCC-61681F2C11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03119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0A2D3-6853-9271-2E32-C51E61C5D5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A86300-5C23-AF87-B482-1A5B3FED88A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53B0FC-19F9-6085-0EA0-B7EBBEC3D7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0E75B-3587-4467-8334-CBC92369EEAF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EC27E1-6023-5FB2-26B1-DEF3A7AC4F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3949B9-4B9B-C2E7-C633-B8036D4AA6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B3D39-0B93-40AF-8CCC-61681F2C11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1480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E4E6369-C5DB-38DA-7ACC-C3568F1D476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B1BA3F4-8E3B-5AD8-D1A8-76B3F7DEF1D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F82B73-C5BA-B7EC-359F-C4AB4A4AFF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0E75B-3587-4467-8334-CBC92369EEAF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05E4CD-E12A-094D-5638-6817E2B2C2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D677E6-1504-14CF-41BE-3B26D3420D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B3D39-0B93-40AF-8CCC-61681F2C11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3867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D6FA85B-FB89-7B22-1F14-078D650E6C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93EDC2-1BE1-E193-5D6D-1645B4D934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DE06E1-67E6-E538-C4B5-0D3941CFFCA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660E75B-3587-4467-8334-CBC92369EEAF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8BBEF8-A46F-60D5-09A7-3637D9E4687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48A49F-D1EE-EB42-BFB4-43C40D7C636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B9B3D39-0B93-40AF-8CCC-61681F2C11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8263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943CAA20-3569-4189-9E48-239A229A8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4187BC-A653-5AD0-FB48-2D029073A5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451381"/>
            <a:ext cx="10512552" cy="4066540"/>
          </a:xfrm>
        </p:spPr>
        <p:txBody>
          <a:bodyPr anchor="b">
            <a:normAutofit/>
          </a:bodyPr>
          <a:lstStyle/>
          <a:p>
            <a:pPr algn="l"/>
            <a:br>
              <a:rPr lang="en-GB" sz="2600" b="1"/>
            </a:br>
            <a:r>
              <a:rPr lang="en-GB" sz="2600"/>
              <a:t>University of Wales Trinity Saint David </a:t>
            </a:r>
            <a:br>
              <a:rPr lang="en-GB" sz="2600"/>
            </a:br>
            <a:r>
              <a:rPr lang="en-GB" sz="2600"/>
              <a:t>LCLM4006 Enterprise &amp; Entrepreneurship </a:t>
            </a:r>
            <a:br>
              <a:rPr lang="en-GB" sz="2600"/>
            </a:br>
            <a:r>
              <a:rPr lang="en-GB" sz="2600"/>
              <a:t>Assessment Component 2 </a:t>
            </a:r>
            <a:br>
              <a:rPr lang="en-GB" sz="2600"/>
            </a:br>
            <a:r>
              <a:rPr lang="en-GB" sz="2600" b="1"/>
              <a:t>SaveBite: A Sustainable Mobile Application for Reducing Food Waste</a:t>
            </a:r>
            <a:r>
              <a:rPr lang="en-GB" sz="2600"/>
              <a:t> </a:t>
            </a:r>
            <a:br>
              <a:rPr lang="en-GB" sz="2600"/>
            </a:br>
            <a:r>
              <a:rPr lang="en-GB" sz="2600"/>
              <a:t>Mohammed Faisal </a:t>
            </a:r>
            <a:br>
              <a:rPr lang="en-GB" sz="2600"/>
            </a:br>
            <a:r>
              <a:rPr lang="en-GB" sz="2600"/>
              <a:t>Student ID: 2437880 </a:t>
            </a:r>
            <a:br>
              <a:rPr lang="en-GB" sz="2600"/>
            </a:br>
            <a:r>
              <a:rPr lang="en-GB" sz="2600"/>
              <a:t>Lecturer: Ejike Udeogu</a:t>
            </a:r>
            <a:br>
              <a:rPr lang="en-GB" sz="2600"/>
            </a:br>
            <a:endParaRPr lang="en-GB" sz="2600"/>
          </a:p>
        </p:txBody>
      </p:sp>
      <p:sp>
        <p:nvSpPr>
          <p:cNvPr id="9" name="sketch line">
            <a:extLst>
              <a:ext uri="{FF2B5EF4-FFF2-40B4-BE49-F238E27FC236}">
                <a16:creationId xmlns:a16="http://schemas.microsoft.com/office/drawing/2014/main" id="{DA542B6D-E775-4832-91DC-2D20F8578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18595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3429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AD96FDFD-4E42-4A06-B8B5-768A1DB9C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49F32F-1F3B-B283-684A-69E2821528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1495" y="817281"/>
            <a:ext cx="6125964" cy="823408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Business Overview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340277-3350-79B4-E482-B6CA834010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099" y="2105508"/>
            <a:ext cx="4388079" cy="393521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SaveBite is a mobile application. </a:t>
            </a:r>
          </a:p>
          <a:p>
            <a:r>
              <a:rPr lang="en-GB" sz="2000" dirty="0"/>
              <a:t>Connects restaurants, cafés, bakeries and supermarkets with customers. </a:t>
            </a:r>
          </a:p>
          <a:p>
            <a:r>
              <a:rPr lang="en-GB" sz="2000" dirty="0"/>
              <a:t>Reduces food waste. </a:t>
            </a:r>
          </a:p>
          <a:p>
            <a:r>
              <a:rPr lang="en-GB" sz="2000" dirty="0"/>
              <a:t>Provides discounted meals. </a:t>
            </a:r>
          </a:p>
          <a:p>
            <a:r>
              <a:rPr lang="en-GB" sz="2000" dirty="0"/>
              <a:t>Supports local charities through food donations. </a:t>
            </a:r>
          </a:p>
          <a:p>
            <a:pPr marL="0" indent="0">
              <a:buNone/>
            </a:pPr>
            <a:r>
              <a:rPr lang="en-GB" sz="2000" dirty="0"/>
              <a:t>Restaurant – SaveBite app – Customer </a:t>
            </a:r>
          </a:p>
          <a:p>
            <a:pPr marL="0" indent="0" algn="ctr">
              <a:buNone/>
            </a:pPr>
            <a:endParaRPr lang="en-GB" sz="2000" dirty="0"/>
          </a:p>
          <a:p>
            <a:pPr marL="0" indent="0" algn="ctr">
              <a:buNone/>
            </a:pPr>
            <a:r>
              <a:rPr lang="en-GB" sz="2000" dirty="0"/>
              <a:t>Charity</a:t>
            </a:r>
          </a:p>
          <a:p>
            <a:endParaRPr lang="en-GB" sz="2000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EDDAC682-FD99-852A-EF73-E25406E77D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0" r="2" b="15187"/>
          <a:stretch>
            <a:fillRect/>
          </a:stretch>
        </p:blipFill>
        <p:spPr>
          <a:xfrm>
            <a:off x="8452968" y="3681465"/>
            <a:ext cx="3747932" cy="3176541"/>
          </a:xfrm>
          <a:custGeom>
            <a:avLst/>
            <a:gdLst/>
            <a:ahLst/>
            <a:cxnLst/>
            <a:rect l="l" t="t" r="r" b="b"/>
            <a:pathLst>
              <a:path w="3747932" h="3176541">
                <a:moveTo>
                  <a:pt x="3239865" y="21"/>
                </a:moveTo>
                <a:cubicBezTo>
                  <a:pt x="3261821" y="112"/>
                  <a:pt x="3278837" y="498"/>
                  <a:pt x="3290337" y="938"/>
                </a:cubicBezTo>
                <a:cubicBezTo>
                  <a:pt x="3401766" y="5376"/>
                  <a:pt x="3510165" y="23128"/>
                  <a:pt x="3616543" y="49449"/>
                </a:cubicBezTo>
                <a:lnTo>
                  <a:pt x="3747932" y="87091"/>
                </a:lnTo>
                <a:lnTo>
                  <a:pt x="3747932" y="3176541"/>
                </a:lnTo>
                <a:lnTo>
                  <a:pt x="401358" y="3176541"/>
                </a:lnTo>
                <a:lnTo>
                  <a:pt x="398780" y="3136258"/>
                </a:lnTo>
                <a:cubicBezTo>
                  <a:pt x="400956" y="3079023"/>
                  <a:pt x="437945" y="3052703"/>
                  <a:pt x="483325" y="3030665"/>
                </a:cubicBezTo>
                <a:cubicBezTo>
                  <a:pt x="498866" y="3023015"/>
                  <a:pt x="520932" y="3023320"/>
                  <a:pt x="526840" y="2999447"/>
                </a:cubicBezTo>
                <a:cubicBezTo>
                  <a:pt x="501352" y="2976798"/>
                  <a:pt x="470270" y="2995161"/>
                  <a:pt x="442916" y="2988735"/>
                </a:cubicBezTo>
                <a:cubicBezTo>
                  <a:pt x="420228" y="2983533"/>
                  <a:pt x="382618" y="2986286"/>
                  <a:pt x="413701" y="2944662"/>
                </a:cubicBezTo>
                <a:cubicBezTo>
                  <a:pt x="422716" y="2932726"/>
                  <a:pt x="412147" y="2923542"/>
                  <a:pt x="400645" y="2922625"/>
                </a:cubicBezTo>
                <a:cubicBezTo>
                  <a:pt x="308644" y="2913137"/>
                  <a:pt x="350915" y="2828968"/>
                  <a:pt x="321386" y="2784590"/>
                </a:cubicBezTo>
                <a:cubicBezTo>
                  <a:pt x="313307" y="2772348"/>
                  <a:pt x="322010" y="2751230"/>
                  <a:pt x="334753" y="2746027"/>
                </a:cubicBezTo>
                <a:cubicBezTo>
                  <a:pt x="416187" y="2711746"/>
                  <a:pt x="427377" y="2630027"/>
                  <a:pt x="466852" y="2559632"/>
                </a:cubicBezTo>
                <a:cubicBezTo>
                  <a:pt x="423957" y="2531782"/>
                  <a:pt x="372673" y="2525661"/>
                  <a:pt x="326361" y="2507602"/>
                </a:cubicBezTo>
                <a:cubicBezTo>
                  <a:pt x="278183" y="2488626"/>
                  <a:pt x="278183" y="2474547"/>
                  <a:pt x="317968" y="2419457"/>
                </a:cubicBezTo>
                <a:cubicBezTo>
                  <a:pt x="214465" y="2407519"/>
                  <a:pt x="214465" y="2407519"/>
                  <a:pt x="246479" y="2320903"/>
                </a:cubicBezTo>
                <a:cubicBezTo>
                  <a:pt x="159758" y="2312945"/>
                  <a:pt x="102570" y="2271933"/>
                  <a:pt x="89205" y="2182255"/>
                </a:cubicBezTo>
                <a:cubicBezTo>
                  <a:pt x="82677" y="2138795"/>
                  <a:pt x="43514" y="2118290"/>
                  <a:pt x="0" y="2089213"/>
                </a:cubicBezTo>
                <a:cubicBezTo>
                  <a:pt x="54081" y="2061053"/>
                  <a:pt x="90759" y="2002290"/>
                  <a:pt x="153855" y="2064423"/>
                </a:cubicBezTo>
                <a:cubicBezTo>
                  <a:pt x="176855" y="2087070"/>
                  <a:pt x="174683" y="2058300"/>
                  <a:pt x="177788" y="2050037"/>
                </a:cubicBezTo>
                <a:cubicBezTo>
                  <a:pt x="185247" y="2029838"/>
                  <a:pt x="169707" y="2016369"/>
                  <a:pt x="159450" y="2001067"/>
                </a:cubicBezTo>
                <a:cubicBezTo>
                  <a:pt x="149504" y="1985763"/>
                  <a:pt x="137691" y="1969543"/>
                  <a:pt x="134895" y="1952400"/>
                </a:cubicBezTo>
                <a:cubicBezTo>
                  <a:pt x="133031" y="1940465"/>
                  <a:pt x="142044" y="1923021"/>
                  <a:pt x="151990" y="1914144"/>
                </a:cubicBezTo>
                <a:cubicBezTo>
                  <a:pt x="204209" y="1867316"/>
                  <a:pt x="173127" y="1762030"/>
                  <a:pt x="271969" y="1748562"/>
                </a:cubicBezTo>
                <a:cubicBezTo>
                  <a:pt x="316415" y="1742443"/>
                  <a:pt x="337860" y="1703878"/>
                  <a:pt x="370497" y="1682760"/>
                </a:cubicBezTo>
                <a:cubicBezTo>
                  <a:pt x="483946" y="1608999"/>
                  <a:pt x="559787" y="1514119"/>
                  <a:pt x="594908" y="1383735"/>
                </a:cubicBezTo>
                <a:cubicBezTo>
                  <a:pt x="604543" y="1347620"/>
                  <a:pt x="641532" y="1318542"/>
                  <a:pt x="665465" y="1286713"/>
                </a:cubicBezTo>
                <a:cubicBezTo>
                  <a:pt x="653963" y="1263452"/>
                  <a:pt x="591178" y="1313647"/>
                  <a:pt x="613246" y="1252435"/>
                </a:cubicBezTo>
                <a:cubicBezTo>
                  <a:pt x="630030" y="1206524"/>
                  <a:pt x="672925" y="1178060"/>
                  <a:pt x="713332" y="1150820"/>
                </a:cubicBezTo>
                <a:cubicBezTo>
                  <a:pt x="759333" y="1119908"/>
                  <a:pt x="810307" y="1095117"/>
                  <a:pt x="831133" y="1037883"/>
                </a:cubicBezTo>
                <a:cubicBezTo>
                  <a:pt x="835485" y="1025640"/>
                  <a:pt x="849470" y="1012785"/>
                  <a:pt x="861903" y="1007887"/>
                </a:cubicBezTo>
                <a:cubicBezTo>
                  <a:pt x="1469751" y="63584"/>
                  <a:pt x="2910527" y="-1353"/>
                  <a:pt x="3239865" y="21"/>
                </a:cubicBezTo>
                <a:close/>
              </a:path>
            </a:pathLst>
          </a:custGeom>
        </p:spPr>
      </p:pic>
      <p:pic>
        <p:nvPicPr>
          <p:cNvPr id="14" name="Picture 13" descr="Mobile App Animation Stock Video Footage for Free Download">
            <a:extLst>
              <a:ext uri="{FF2B5EF4-FFF2-40B4-BE49-F238E27FC236}">
                <a16:creationId xmlns:a16="http://schemas.microsoft.com/office/drawing/2014/main" id="{F5663518-9AD6-1905-FF95-667B91CA053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1034" r="23005"/>
          <a:stretch>
            <a:fillRect/>
          </a:stretch>
        </p:blipFill>
        <p:spPr>
          <a:xfrm>
            <a:off x="5398276" y="2457970"/>
            <a:ext cx="3458367" cy="3476265"/>
          </a:xfrm>
          <a:custGeom>
            <a:avLst/>
            <a:gdLst/>
            <a:ahLst/>
            <a:cxnLst/>
            <a:rect l="l" t="t" r="r" b="b"/>
            <a:pathLst>
              <a:path w="3458367" h="3476265">
                <a:moveTo>
                  <a:pt x="549716" y="15"/>
                </a:moveTo>
                <a:cubicBezTo>
                  <a:pt x="557611" y="271"/>
                  <a:pt x="565778" y="3856"/>
                  <a:pt x="573176" y="4995"/>
                </a:cubicBezTo>
                <a:cubicBezTo>
                  <a:pt x="736504" y="30493"/>
                  <a:pt x="899830" y="58040"/>
                  <a:pt x="1063336" y="82398"/>
                </a:cubicBezTo>
                <a:cubicBezTo>
                  <a:pt x="1216195" y="105163"/>
                  <a:pt x="1370136" y="110398"/>
                  <a:pt x="1523717" y="122237"/>
                </a:cubicBezTo>
                <a:cubicBezTo>
                  <a:pt x="1709602" y="136580"/>
                  <a:pt x="1895127" y="156841"/>
                  <a:pt x="2079929" y="188711"/>
                </a:cubicBezTo>
                <a:cubicBezTo>
                  <a:pt x="2208244" y="211023"/>
                  <a:pt x="2337823" y="226502"/>
                  <a:pt x="2467943" y="208745"/>
                </a:cubicBezTo>
                <a:cubicBezTo>
                  <a:pt x="2474439" y="207834"/>
                  <a:pt x="2481839" y="204876"/>
                  <a:pt x="2487253" y="207834"/>
                </a:cubicBezTo>
                <a:cubicBezTo>
                  <a:pt x="2550419" y="241073"/>
                  <a:pt x="2619357" y="217168"/>
                  <a:pt x="2684869" y="238113"/>
                </a:cubicBezTo>
                <a:cubicBezTo>
                  <a:pt x="2668085" y="318930"/>
                  <a:pt x="2596077" y="312327"/>
                  <a:pt x="2555471" y="368331"/>
                </a:cubicBezTo>
                <a:cubicBezTo>
                  <a:pt x="2621704" y="390639"/>
                  <a:pt x="2681259" y="413178"/>
                  <a:pt x="2741717" y="430023"/>
                </a:cubicBezTo>
                <a:cubicBezTo>
                  <a:pt x="2805785" y="447780"/>
                  <a:pt x="2860106" y="495816"/>
                  <a:pt x="2922728" y="517216"/>
                </a:cubicBezTo>
                <a:cubicBezTo>
                  <a:pt x="2936085" y="521769"/>
                  <a:pt x="2952146" y="537704"/>
                  <a:pt x="2956838" y="553184"/>
                </a:cubicBezTo>
                <a:cubicBezTo>
                  <a:pt x="2971997" y="603269"/>
                  <a:pt x="3274647" y="743732"/>
                  <a:pt x="3238914" y="788350"/>
                </a:cubicBezTo>
                <a:cubicBezTo>
                  <a:pt x="3224116" y="806791"/>
                  <a:pt x="3204986" y="819994"/>
                  <a:pt x="3184953" y="838207"/>
                </a:cubicBezTo>
                <a:cubicBezTo>
                  <a:pt x="3215093" y="872582"/>
                  <a:pt x="3249020" y="887608"/>
                  <a:pt x="3285115" y="897852"/>
                </a:cubicBezTo>
                <a:cubicBezTo>
                  <a:pt x="3295944" y="901039"/>
                  <a:pt x="3306591" y="907413"/>
                  <a:pt x="3307674" y="922894"/>
                </a:cubicBezTo>
                <a:cubicBezTo>
                  <a:pt x="3308757" y="939056"/>
                  <a:pt x="3297748" y="945429"/>
                  <a:pt x="3288544" y="952944"/>
                </a:cubicBezTo>
                <a:cubicBezTo>
                  <a:pt x="3275731" y="963415"/>
                  <a:pt x="3263278" y="972523"/>
                  <a:pt x="3247036" y="973888"/>
                </a:cubicBezTo>
                <a:cubicBezTo>
                  <a:pt x="3220325" y="975937"/>
                  <a:pt x="3207513" y="1005076"/>
                  <a:pt x="3191993" y="1026930"/>
                </a:cubicBezTo>
                <a:cubicBezTo>
                  <a:pt x="3183330" y="1039224"/>
                  <a:pt x="3178998" y="1064037"/>
                  <a:pt x="3194157" y="1068363"/>
                </a:cubicBezTo>
                <a:cubicBezTo>
                  <a:pt x="3230613" y="1078837"/>
                  <a:pt x="3227725" y="1109114"/>
                  <a:pt x="3226824" y="1143489"/>
                </a:cubicBezTo>
                <a:cubicBezTo>
                  <a:pt x="3225560" y="1186061"/>
                  <a:pt x="3204083" y="1205638"/>
                  <a:pt x="3177734" y="1222030"/>
                </a:cubicBezTo>
                <a:cubicBezTo>
                  <a:pt x="3168711" y="1227720"/>
                  <a:pt x="3155898" y="1227493"/>
                  <a:pt x="3152469" y="1245250"/>
                </a:cubicBezTo>
                <a:cubicBezTo>
                  <a:pt x="3167267" y="1262097"/>
                  <a:pt x="3185314" y="1248439"/>
                  <a:pt x="3201197" y="1253218"/>
                </a:cubicBezTo>
                <a:cubicBezTo>
                  <a:pt x="3214370" y="1257088"/>
                  <a:pt x="3236208" y="1255040"/>
                  <a:pt x="3218160" y="1286000"/>
                </a:cubicBezTo>
                <a:cubicBezTo>
                  <a:pt x="3212926" y="1294878"/>
                  <a:pt x="3219062" y="1301709"/>
                  <a:pt x="3225741" y="1302392"/>
                </a:cubicBezTo>
                <a:cubicBezTo>
                  <a:pt x="3279159" y="1309449"/>
                  <a:pt x="3254615" y="1372054"/>
                  <a:pt x="3271761" y="1405063"/>
                </a:cubicBezTo>
                <a:cubicBezTo>
                  <a:pt x="3276452" y="1414169"/>
                  <a:pt x="3271399" y="1429877"/>
                  <a:pt x="3263999" y="1433747"/>
                </a:cubicBezTo>
                <a:cubicBezTo>
                  <a:pt x="3216716" y="1459245"/>
                  <a:pt x="3210220" y="1520028"/>
                  <a:pt x="3187299" y="1572389"/>
                </a:cubicBezTo>
                <a:cubicBezTo>
                  <a:pt x="3212205" y="1593104"/>
                  <a:pt x="3241982" y="1597657"/>
                  <a:pt x="3268872" y="1611089"/>
                </a:cubicBezTo>
                <a:cubicBezTo>
                  <a:pt x="3296846" y="1625204"/>
                  <a:pt x="3296846" y="1635676"/>
                  <a:pt x="3273746" y="1676653"/>
                </a:cubicBezTo>
                <a:cubicBezTo>
                  <a:pt x="3333842" y="1685532"/>
                  <a:pt x="3333842" y="1685532"/>
                  <a:pt x="3315254" y="1749957"/>
                </a:cubicBezTo>
                <a:cubicBezTo>
                  <a:pt x="3365607" y="1755877"/>
                  <a:pt x="3398812" y="1786382"/>
                  <a:pt x="3406572" y="1853085"/>
                </a:cubicBezTo>
                <a:cubicBezTo>
                  <a:pt x="3410362" y="1885411"/>
                  <a:pt x="3433101" y="1900663"/>
                  <a:pt x="3458367" y="1922291"/>
                </a:cubicBezTo>
                <a:cubicBezTo>
                  <a:pt x="3426966" y="1943236"/>
                  <a:pt x="3405669" y="1986945"/>
                  <a:pt x="3369034" y="1940730"/>
                </a:cubicBezTo>
                <a:cubicBezTo>
                  <a:pt x="3355680" y="1923885"/>
                  <a:pt x="3356941" y="1945284"/>
                  <a:pt x="3355138" y="1951430"/>
                </a:cubicBezTo>
                <a:cubicBezTo>
                  <a:pt x="3350807" y="1966455"/>
                  <a:pt x="3359830" y="1976472"/>
                  <a:pt x="3365786" y="1987854"/>
                </a:cubicBezTo>
                <a:cubicBezTo>
                  <a:pt x="3371561" y="1999237"/>
                  <a:pt x="3378420" y="2011302"/>
                  <a:pt x="3380043" y="2024054"/>
                </a:cubicBezTo>
                <a:cubicBezTo>
                  <a:pt x="3381125" y="2032931"/>
                  <a:pt x="3375892" y="2045905"/>
                  <a:pt x="3370117" y="2052509"/>
                </a:cubicBezTo>
                <a:cubicBezTo>
                  <a:pt x="3339797" y="2087340"/>
                  <a:pt x="3357844" y="2165652"/>
                  <a:pt x="3300454" y="2175670"/>
                </a:cubicBezTo>
                <a:cubicBezTo>
                  <a:pt x="3274647" y="2180221"/>
                  <a:pt x="3262195" y="2208906"/>
                  <a:pt x="3243246" y="2224614"/>
                </a:cubicBezTo>
                <a:cubicBezTo>
                  <a:pt x="3177374" y="2279478"/>
                  <a:pt x="3133338" y="2350051"/>
                  <a:pt x="3112946" y="2447031"/>
                </a:cubicBezTo>
                <a:cubicBezTo>
                  <a:pt x="3107352" y="2473894"/>
                  <a:pt x="3085875" y="2495522"/>
                  <a:pt x="3071979" y="2519197"/>
                </a:cubicBezTo>
                <a:cubicBezTo>
                  <a:pt x="3078657" y="2536499"/>
                  <a:pt x="3115112" y="2499164"/>
                  <a:pt x="3102298" y="2544694"/>
                </a:cubicBezTo>
                <a:cubicBezTo>
                  <a:pt x="3092553" y="2578843"/>
                  <a:pt x="3067647" y="2600014"/>
                  <a:pt x="3044185" y="2620276"/>
                </a:cubicBezTo>
                <a:cubicBezTo>
                  <a:pt x="3017476" y="2643268"/>
                  <a:pt x="2987879" y="2661708"/>
                  <a:pt x="2975787" y="2704279"/>
                </a:cubicBezTo>
                <a:cubicBezTo>
                  <a:pt x="2973260" y="2713386"/>
                  <a:pt x="2965140" y="2722947"/>
                  <a:pt x="2957921" y="2726591"/>
                </a:cubicBezTo>
                <a:cubicBezTo>
                  <a:pt x="2581458" y="3475797"/>
                  <a:pt x="1654740" y="3480805"/>
                  <a:pt x="1547901" y="3475568"/>
                </a:cubicBezTo>
                <a:cubicBezTo>
                  <a:pt x="1418503" y="3468966"/>
                  <a:pt x="1296143" y="3422753"/>
                  <a:pt x="1176132" y="3365156"/>
                </a:cubicBezTo>
                <a:cubicBezTo>
                  <a:pt x="1125418" y="3340797"/>
                  <a:pt x="1078316" y="3306195"/>
                  <a:pt x="1029045" y="3279332"/>
                </a:cubicBezTo>
                <a:cubicBezTo>
                  <a:pt x="961009" y="3242223"/>
                  <a:pt x="908492" y="3171424"/>
                  <a:pt x="840634" y="3141601"/>
                </a:cubicBezTo>
                <a:cubicBezTo>
                  <a:pt x="770793" y="3110867"/>
                  <a:pt x="711057" y="3054638"/>
                  <a:pt x="639229" y="3030734"/>
                </a:cubicBezTo>
                <a:cubicBezTo>
                  <a:pt x="601330" y="3017985"/>
                  <a:pt x="564695" y="2994993"/>
                  <a:pt x="570649" y="2929200"/>
                </a:cubicBezTo>
                <a:cubicBezTo>
                  <a:pt x="572274" y="2910532"/>
                  <a:pt x="562349" y="2895282"/>
                  <a:pt x="546647" y="2900745"/>
                </a:cubicBezTo>
                <a:cubicBezTo>
                  <a:pt x="516690" y="2910989"/>
                  <a:pt x="503154" y="2883898"/>
                  <a:pt x="486550" y="2863636"/>
                </a:cubicBezTo>
                <a:cubicBezTo>
                  <a:pt x="456953" y="2827667"/>
                  <a:pt x="428801" y="2789422"/>
                  <a:pt x="381697" y="2783503"/>
                </a:cubicBezTo>
                <a:cubicBezTo>
                  <a:pt x="390720" y="2755272"/>
                  <a:pt x="406060" y="2759371"/>
                  <a:pt x="420137" y="2765290"/>
                </a:cubicBezTo>
                <a:cubicBezTo>
                  <a:pt x="457133" y="2780772"/>
                  <a:pt x="493769" y="2798300"/>
                  <a:pt x="530765" y="2813781"/>
                </a:cubicBezTo>
                <a:cubicBezTo>
                  <a:pt x="554948" y="2823799"/>
                  <a:pt x="578952" y="2837912"/>
                  <a:pt x="611257" y="2826755"/>
                </a:cubicBezTo>
                <a:cubicBezTo>
                  <a:pt x="583463" y="2769843"/>
                  <a:pt x="536180" y="2759598"/>
                  <a:pt x="497920" y="2742071"/>
                </a:cubicBezTo>
                <a:cubicBezTo>
                  <a:pt x="450096" y="2719988"/>
                  <a:pt x="421942" y="2678326"/>
                  <a:pt x="388193" y="2631885"/>
                </a:cubicBezTo>
                <a:cubicBezTo>
                  <a:pt x="423386" y="2620730"/>
                  <a:pt x="445223" y="2654879"/>
                  <a:pt x="472834" y="2653056"/>
                </a:cubicBezTo>
                <a:cubicBezTo>
                  <a:pt x="474279" y="2647140"/>
                  <a:pt x="476804" y="2638488"/>
                  <a:pt x="476444" y="2638259"/>
                </a:cubicBezTo>
                <a:cubicBezTo>
                  <a:pt x="431326" y="2612763"/>
                  <a:pt x="410211" y="2564956"/>
                  <a:pt x="403173" y="2507131"/>
                </a:cubicBezTo>
                <a:cubicBezTo>
                  <a:pt x="399563" y="2477310"/>
                  <a:pt x="383140" y="2467976"/>
                  <a:pt x="366897" y="2454316"/>
                </a:cubicBezTo>
                <a:cubicBezTo>
                  <a:pt x="310230" y="2405826"/>
                  <a:pt x="250314" y="2361890"/>
                  <a:pt x="203752" y="2295188"/>
                </a:cubicBezTo>
                <a:cubicBezTo>
                  <a:pt x="257532" y="2304066"/>
                  <a:pt x="300665" y="2347547"/>
                  <a:pt x="358597" y="2366215"/>
                </a:cubicBezTo>
                <a:cubicBezTo>
                  <a:pt x="312577" y="2292910"/>
                  <a:pt x="253020" y="2255803"/>
                  <a:pt x="198698" y="2211409"/>
                </a:cubicBezTo>
                <a:cubicBezTo>
                  <a:pt x="173974" y="2191149"/>
                  <a:pt x="151055" y="2165197"/>
                  <a:pt x="121097" y="2154269"/>
                </a:cubicBezTo>
                <a:cubicBezTo>
                  <a:pt x="110448" y="2150400"/>
                  <a:pt x="92943" y="2142204"/>
                  <a:pt x="101425" y="2120577"/>
                </a:cubicBezTo>
                <a:cubicBezTo>
                  <a:pt x="108643" y="2102593"/>
                  <a:pt x="122900" y="2108055"/>
                  <a:pt x="135895" y="2113292"/>
                </a:cubicBezTo>
                <a:cubicBezTo>
                  <a:pt x="167116" y="2126269"/>
                  <a:pt x="199421" y="2126495"/>
                  <a:pt x="241652" y="2126269"/>
                </a:cubicBezTo>
                <a:cubicBezTo>
                  <a:pt x="206279" y="2066851"/>
                  <a:pt x="141489" y="2084608"/>
                  <a:pt x="111170" y="2022231"/>
                </a:cubicBezTo>
                <a:cubicBezTo>
                  <a:pt x="149069" y="2011302"/>
                  <a:pt x="178305" y="2033841"/>
                  <a:pt x="208987" y="2038166"/>
                </a:cubicBezTo>
                <a:cubicBezTo>
                  <a:pt x="236777" y="2042036"/>
                  <a:pt x="243636" y="2031565"/>
                  <a:pt x="237139" y="1997188"/>
                </a:cubicBezTo>
                <a:cubicBezTo>
                  <a:pt x="227034" y="1943690"/>
                  <a:pt x="242193" y="1916371"/>
                  <a:pt x="282618" y="1930941"/>
                </a:cubicBezTo>
                <a:cubicBezTo>
                  <a:pt x="320155" y="1944601"/>
                  <a:pt x="324125" y="1924568"/>
                  <a:pt x="314019" y="1894062"/>
                </a:cubicBezTo>
                <a:cubicBezTo>
                  <a:pt x="299582" y="1849671"/>
                  <a:pt x="316004" y="1815295"/>
                  <a:pt x="327194" y="1777960"/>
                </a:cubicBezTo>
                <a:cubicBezTo>
                  <a:pt x="344339" y="1721045"/>
                  <a:pt x="337121" y="1693272"/>
                  <a:pt x="300123" y="1650929"/>
                </a:cubicBezTo>
                <a:cubicBezTo>
                  <a:pt x="279370" y="1627251"/>
                  <a:pt x="256992" y="1607219"/>
                  <a:pt x="226852" y="1586731"/>
                </a:cubicBezTo>
                <a:cubicBezTo>
                  <a:pt x="296334" y="1575576"/>
                  <a:pt x="223423" y="1538013"/>
                  <a:pt x="247968" y="1514564"/>
                </a:cubicBezTo>
                <a:cubicBezTo>
                  <a:pt x="297056" y="1505003"/>
                  <a:pt x="337121" y="1579673"/>
                  <a:pt x="403895" y="1558274"/>
                </a:cubicBezTo>
                <a:cubicBezTo>
                  <a:pt x="321420" y="1493619"/>
                  <a:pt x="230281" y="1472448"/>
                  <a:pt x="170546" y="1386396"/>
                </a:cubicBezTo>
                <a:cubicBezTo>
                  <a:pt x="184261" y="1366817"/>
                  <a:pt x="197977" y="1385030"/>
                  <a:pt x="209707" y="1377746"/>
                </a:cubicBezTo>
                <a:cubicBezTo>
                  <a:pt x="209346" y="1373192"/>
                  <a:pt x="210250" y="1366362"/>
                  <a:pt x="208083" y="1364314"/>
                </a:cubicBezTo>
                <a:cubicBezTo>
                  <a:pt x="163508" y="1317416"/>
                  <a:pt x="162784" y="1316279"/>
                  <a:pt x="210610" y="1281675"/>
                </a:cubicBezTo>
                <a:cubicBezTo>
                  <a:pt x="227394" y="1269609"/>
                  <a:pt x="225950" y="1258909"/>
                  <a:pt x="217108" y="1243657"/>
                </a:cubicBezTo>
                <a:cubicBezTo>
                  <a:pt x="210790" y="1232957"/>
                  <a:pt x="203211" y="1223395"/>
                  <a:pt x="206820" y="1199947"/>
                </a:cubicBezTo>
                <a:cubicBezTo>
                  <a:pt x="232988" y="1229998"/>
                  <a:pt x="359499" y="1220208"/>
                  <a:pt x="381877" y="1217021"/>
                </a:cubicBezTo>
                <a:cubicBezTo>
                  <a:pt x="406963" y="1213607"/>
                  <a:pt x="431688" y="1199037"/>
                  <a:pt x="458035" y="1207003"/>
                </a:cubicBezTo>
                <a:cubicBezTo>
                  <a:pt x="479150" y="1213381"/>
                  <a:pt x="576966" y="1275073"/>
                  <a:pt x="590863" y="1204273"/>
                </a:cubicBezTo>
                <a:cubicBezTo>
                  <a:pt x="591585" y="1200858"/>
                  <a:pt x="631107" y="1208826"/>
                  <a:pt x="652403" y="1212696"/>
                </a:cubicBezTo>
                <a:cubicBezTo>
                  <a:pt x="671172" y="1215883"/>
                  <a:pt x="692288" y="1229998"/>
                  <a:pt x="704920" y="1201769"/>
                </a:cubicBezTo>
                <a:cubicBezTo>
                  <a:pt x="712320" y="1185150"/>
                  <a:pt x="681820" y="1153051"/>
                  <a:pt x="654569" y="1150320"/>
                </a:cubicBezTo>
                <a:cubicBezTo>
                  <a:pt x="630926" y="1147814"/>
                  <a:pt x="606202" y="1144172"/>
                  <a:pt x="583643" y="1151001"/>
                </a:cubicBezTo>
                <a:cubicBezTo>
                  <a:pt x="555852" y="1159198"/>
                  <a:pt x="540873" y="1145995"/>
                  <a:pt x="533111" y="1117538"/>
                </a:cubicBezTo>
                <a:cubicBezTo>
                  <a:pt x="524450" y="1086122"/>
                  <a:pt x="507845" y="1071550"/>
                  <a:pt x="484926" y="1056980"/>
                </a:cubicBezTo>
                <a:cubicBezTo>
                  <a:pt x="429340" y="1021696"/>
                  <a:pt x="375921" y="980946"/>
                  <a:pt x="314922" y="960456"/>
                </a:cubicBezTo>
                <a:cubicBezTo>
                  <a:pt x="302830" y="956358"/>
                  <a:pt x="289476" y="950894"/>
                  <a:pt x="283881" y="923805"/>
                </a:cubicBezTo>
                <a:cubicBezTo>
                  <a:pt x="449013" y="964326"/>
                  <a:pt x="599526" y="1069958"/>
                  <a:pt x="769890" y="1063811"/>
                </a:cubicBezTo>
                <a:cubicBezTo>
                  <a:pt x="723329" y="1030346"/>
                  <a:pt x="669369" y="1028524"/>
                  <a:pt x="619738" y="1005076"/>
                </a:cubicBezTo>
                <a:cubicBezTo>
                  <a:pt x="654930" y="987546"/>
                  <a:pt x="687956" y="1005759"/>
                  <a:pt x="721344" y="1015777"/>
                </a:cubicBezTo>
                <a:cubicBezTo>
                  <a:pt x="749317" y="1023970"/>
                  <a:pt x="774583" y="1025337"/>
                  <a:pt x="777650" y="976393"/>
                </a:cubicBezTo>
                <a:cubicBezTo>
                  <a:pt x="776566" y="973205"/>
                  <a:pt x="776747" y="969107"/>
                  <a:pt x="776929" y="965238"/>
                </a:cubicBezTo>
                <a:cubicBezTo>
                  <a:pt x="767542" y="944976"/>
                  <a:pt x="752926" y="934504"/>
                  <a:pt x="735601" y="928584"/>
                </a:cubicBezTo>
                <a:cubicBezTo>
                  <a:pt x="725133" y="924942"/>
                  <a:pt x="711237" y="919478"/>
                  <a:pt x="711416" y="904909"/>
                </a:cubicBezTo>
                <a:cubicBezTo>
                  <a:pt x="711958" y="850955"/>
                  <a:pt x="678571" y="835246"/>
                  <a:pt x="645185" y="819539"/>
                </a:cubicBezTo>
                <a:cubicBezTo>
                  <a:pt x="663773" y="792676"/>
                  <a:pt x="678391" y="812481"/>
                  <a:pt x="692468" y="810433"/>
                </a:cubicBezTo>
                <a:cubicBezTo>
                  <a:pt x="701672" y="809067"/>
                  <a:pt x="709973" y="806563"/>
                  <a:pt x="709973" y="792676"/>
                </a:cubicBezTo>
                <a:cubicBezTo>
                  <a:pt x="710154" y="781065"/>
                  <a:pt x="705822" y="767861"/>
                  <a:pt x="696799" y="767635"/>
                </a:cubicBezTo>
                <a:cubicBezTo>
                  <a:pt x="640312" y="765585"/>
                  <a:pt x="609090" y="690914"/>
                  <a:pt x="550437" y="690687"/>
                </a:cubicBezTo>
                <a:cubicBezTo>
                  <a:pt x="515425" y="690687"/>
                  <a:pt x="568666" y="648572"/>
                  <a:pt x="539068" y="631042"/>
                </a:cubicBezTo>
                <a:cubicBezTo>
                  <a:pt x="532570" y="627171"/>
                  <a:pt x="556032" y="621254"/>
                  <a:pt x="566500" y="622164"/>
                </a:cubicBezTo>
                <a:cubicBezTo>
                  <a:pt x="576786" y="623074"/>
                  <a:pt x="585990" y="634229"/>
                  <a:pt x="598443" y="626261"/>
                </a:cubicBezTo>
                <a:cubicBezTo>
                  <a:pt x="605300" y="597806"/>
                  <a:pt x="587615" y="587332"/>
                  <a:pt x="572996" y="579365"/>
                </a:cubicBezTo>
                <a:cubicBezTo>
                  <a:pt x="539247" y="560925"/>
                  <a:pt x="506402" y="538615"/>
                  <a:pt x="469405" y="532013"/>
                </a:cubicBezTo>
                <a:cubicBezTo>
                  <a:pt x="456232" y="529737"/>
                  <a:pt x="488355" y="499231"/>
                  <a:pt x="494671" y="488532"/>
                </a:cubicBezTo>
                <a:cubicBezTo>
                  <a:pt x="345782" y="376071"/>
                  <a:pt x="166756" y="381762"/>
                  <a:pt x="0" y="290928"/>
                </a:cubicBezTo>
                <a:cubicBezTo>
                  <a:pt x="36817" y="273173"/>
                  <a:pt x="63887" y="286148"/>
                  <a:pt x="88973" y="288880"/>
                </a:cubicBezTo>
                <a:cubicBezTo>
                  <a:pt x="151595" y="295708"/>
                  <a:pt x="213498" y="309822"/>
                  <a:pt x="275940" y="318246"/>
                </a:cubicBezTo>
                <a:cubicBezTo>
                  <a:pt x="306620" y="322344"/>
                  <a:pt x="335134" y="337824"/>
                  <a:pt x="369424" y="313239"/>
                </a:cubicBezTo>
                <a:cubicBezTo>
                  <a:pt x="392343" y="296847"/>
                  <a:pt x="428980" y="314604"/>
                  <a:pt x="457133" y="329174"/>
                </a:cubicBezTo>
                <a:cubicBezTo>
                  <a:pt x="480414" y="341238"/>
                  <a:pt x="502612" y="344425"/>
                  <a:pt x="533474" y="329174"/>
                </a:cubicBezTo>
                <a:cubicBezTo>
                  <a:pt x="505501" y="319841"/>
                  <a:pt x="484023" y="311645"/>
                  <a:pt x="462006" y="305953"/>
                </a:cubicBezTo>
                <a:cubicBezTo>
                  <a:pt x="444501" y="301400"/>
                  <a:pt x="486189" y="282960"/>
                  <a:pt x="507484" y="285237"/>
                </a:cubicBezTo>
                <a:cubicBezTo>
                  <a:pt x="537263" y="288423"/>
                  <a:pt x="520479" y="276586"/>
                  <a:pt x="515425" y="260195"/>
                </a:cubicBezTo>
                <a:cubicBezTo>
                  <a:pt x="510012" y="242665"/>
                  <a:pt x="526074" y="237203"/>
                  <a:pt x="536180" y="240844"/>
                </a:cubicBezTo>
                <a:cubicBezTo>
                  <a:pt x="574980" y="255187"/>
                  <a:pt x="613602" y="229917"/>
                  <a:pt x="653668" y="250407"/>
                </a:cubicBezTo>
                <a:cubicBezTo>
                  <a:pt x="643561" y="199867"/>
                  <a:pt x="621723" y="177784"/>
                  <a:pt x="576064" y="170726"/>
                </a:cubicBezTo>
                <a:cubicBezTo>
                  <a:pt x="558919" y="167996"/>
                  <a:pt x="541053" y="172093"/>
                  <a:pt x="526254" y="157522"/>
                </a:cubicBezTo>
                <a:cubicBezTo>
                  <a:pt x="517771" y="149101"/>
                  <a:pt x="508207" y="139084"/>
                  <a:pt x="514884" y="123603"/>
                </a:cubicBezTo>
                <a:cubicBezTo>
                  <a:pt x="519577" y="112674"/>
                  <a:pt x="529684" y="112674"/>
                  <a:pt x="537985" y="116318"/>
                </a:cubicBezTo>
                <a:cubicBezTo>
                  <a:pt x="575162" y="132483"/>
                  <a:pt x="613963" y="138400"/>
                  <a:pt x="652764" y="144320"/>
                </a:cubicBezTo>
                <a:cubicBezTo>
                  <a:pt x="658720" y="145230"/>
                  <a:pt x="665397" y="148191"/>
                  <a:pt x="672075" y="133164"/>
                </a:cubicBezTo>
                <a:cubicBezTo>
                  <a:pt x="599526" y="108805"/>
                  <a:pt x="530585" y="74202"/>
                  <a:pt x="456051" y="60770"/>
                </a:cubicBezTo>
                <a:cubicBezTo>
                  <a:pt x="457133" y="54397"/>
                  <a:pt x="458215" y="48022"/>
                  <a:pt x="459299" y="41649"/>
                </a:cubicBezTo>
                <a:cubicBezTo>
                  <a:pt x="517591" y="50753"/>
                  <a:pt x="575884" y="59859"/>
                  <a:pt x="649515" y="71243"/>
                </a:cubicBezTo>
                <a:cubicBezTo>
                  <a:pt x="604218" y="35045"/>
                  <a:pt x="561446" y="47111"/>
                  <a:pt x="527879" y="15013"/>
                </a:cubicBezTo>
                <a:cubicBezTo>
                  <a:pt x="534195" y="2833"/>
                  <a:pt x="541820" y="-241"/>
                  <a:pt x="549716" y="15"/>
                </a:cubicBezTo>
                <a:close/>
              </a:path>
            </a:pathLst>
          </a:custGeom>
        </p:spPr>
      </p:pic>
      <p:pic>
        <p:nvPicPr>
          <p:cNvPr id="13" name="Picture 12" descr="People shopping at the supermarket with their shopping carts bags and ...">
            <a:extLst>
              <a:ext uri="{FF2B5EF4-FFF2-40B4-BE49-F238E27FC236}">
                <a16:creationId xmlns:a16="http://schemas.microsoft.com/office/drawing/2014/main" id="{605F0133-4229-A05E-39D9-2875A1B016D8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7601" r="3" b="15182"/>
          <a:stretch>
            <a:fillRect/>
          </a:stretch>
        </p:blipFill>
        <p:spPr>
          <a:xfrm>
            <a:off x="7621024" y="-5"/>
            <a:ext cx="4579876" cy="3536502"/>
          </a:xfrm>
          <a:custGeom>
            <a:avLst/>
            <a:gdLst/>
            <a:ahLst/>
            <a:cxnLst/>
            <a:rect l="l" t="t" r="r" b="b"/>
            <a:pathLst>
              <a:path w="4579876" h="3536502">
                <a:moveTo>
                  <a:pt x="457312" y="0"/>
                </a:moveTo>
                <a:lnTo>
                  <a:pt x="4579876" y="0"/>
                </a:lnTo>
                <a:lnTo>
                  <a:pt x="4579876" y="3057029"/>
                </a:lnTo>
                <a:lnTo>
                  <a:pt x="4508441" y="3086568"/>
                </a:lnTo>
                <a:cubicBezTo>
                  <a:pt x="4391572" y="3126663"/>
                  <a:pt x="4301124" y="3221848"/>
                  <a:pt x="4183947" y="3271738"/>
                </a:cubicBezTo>
                <a:cubicBezTo>
                  <a:pt x="4099090" y="3307854"/>
                  <a:pt x="4017967" y="3354374"/>
                  <a:pt x="3930625" y="3387123"/>
                </a:cubicBezTo>
                <a:cubicBezTo>
                  <a:pt x="3723932" y="3464557"/>
                  <a:pt x="3513195" y="3526689"/>
                  <a:pt x="3290337" y="3535564"/>
                </a:cubicBezTo>
                <a:cubicBezTo>
                  <a:pt x="3106332" y="3542605"/>
                  <a:pt x="1510274" y="3535872"/>
                  <a:pt x="861903" y="2528615"/>
                </a:cubicBezTo>
                <a:cubicBezTo>
                  <a:pt x="849470" y="2523717"/>
                  <a:pt x="835485" y="2510862"/>
                  <a:pt x="831133" y="2498619"/>
                </a:cubicBezTo>
                <a:cubicBezTo>
                  <a:pt x="810307" y="2441385"/>
                  <a:pt x="759333" y="2416594"/>
                  <a:pt x="713333" y="2385682"/>
                </a:cubicBezTo>
                <a:cubicBezTo>
                  <a:pt x="672925" y="2358442"/>
                  <a:pt x="630030" y="2329978"/>
                  <a:pt x="613246" y="2284067"/>
                </a:cubicBezTo>
                <a:cubicBezTo>
                  <a:pt x="591179" y="2222855"/>
                  <a:pt x="653963" y="2273050"/>
                  <a:pt x="665465" y="2249789"/>
                </a:cubicBezTo>
                <a:cubicBezTo>
                  <a:pt x="641532" y="2217960"/>
                  <a:pt x="604543" y="2188882"/>
                  <a:pt x="594908" y="2152767"/>
                </a:cubicBezTo>
                <a:cubicBezTo>
                  <a:pt x="559787" y="2022383"/>
                  <a:pt x="483946" y="1927503"/>
                  <a:pt x="370497" y="1853742"/>
                </a:cubicBezTo>
                <a:cubicBezTo>
                  <a:pt x="337861" y="1832624"/>
                  <a:pt x="316415" y="1794059"/>
                  <a:pt x="271969" y="1787940"/>
                </a:cubicBezTo>
                <a:cubicBezTo>
                  <a:pt x="173127" y="1774472"/>
                  <a:pt x="204209" y="1669186"/>
                  <a:pt x="151990" y="1622358"/>
                </a:cubicBezTo>
                <a:cubicBezTo>
                  <a:pt x="142044" y="1613481"/>
                  <a:pt x="133031" y="1596037"/>
                  <a:pt x="134895" y="1584102"/>
                </a:cubicBezTo>
                <a:cubicBezTo>
                  <a:pt x="137691" y="1566959"/>
                  <a:pt x="149504" y="1550739"/>
                  <a:pt x="159450" y="1535435"/>
                </a:cubicBezTo>
                <a:cubicBezTo>
                  <a:pt x="169708" y="1520133"/>
                  <a:pt x="185247" y="1506664"/>
                  <a:pt x="177788" y="1486465"/>
                </a:cubicBezTo>
                <a:cubicBezTo>
                  <a:pt x="174683" y="1478202"/>
                  <a:pt x="176855" y="1449432"/>
                  <a:pt x="153856" y="1472079"/>
                </a:cubicBezTo>
                <a:cubicBezTo>
                  <a:pt x="90760" y="1534212"/>
                  <a:pt x="54082" y="1475449"/>
                  <a:pt x="0" y="1447289"/>
                </a:cubicBezTo>
                <a:cubicBezTo>
                  <a:pt x="43515" y="1418212"/>
                  <a:pt x="82677" y="1397707"/>
                  <a:pt x="89205" y="1354247"/>
                </a:cubicBezTo>
                <a:cubicBezTo>
                  <a:pt x="102570" y="1264569"/>
                  <a:pt x="159758" y="1223557"/>
                  <a:pt x="246479" y="1215599"/>
                </a:cubicBezTo>
                <a:cubicBezTo>
                  <a:pt x="214465" y="1128983"/>
                  <a:pt x="214465" y="1128983"/>
                  <a:pt x="317968" y="1117045"/>
                </a:cubicBezTo>
                <a:cubicBezTo>
                  <a:pt x="278183" y="1061955"/>
                  <a:pt x="278183" y="1047876"/>
                  <a:pt x="326362" y="1028900"/>
                </a:cubicBezTo>
                <a:cubicBezTo>
                  <a:pt x="372673" y="1010841"/>
                  <a:pt x="423957" y="1004720"/>
                  <a:pt x="466852" y="976870"/>
                </a:cubicBezTo>
                <a:cubicBezTo>
                  <a:pt x="427377" y="906475"/>
                  <a:pt x="416188" y="824756"/>
                  <a:pt x="334754" y="790475"/>
                </a:cubicBezTo>
                <a:cubicBezTo>
                  <a:pt x="322010" y="785272"/>
                  <a:pt x="313307" y="764154"/>
                  <a:pt x="321386" y="751912"/>
                </a:cubicBezTo>
                <a:cubicBezTo>
                  <a:pt x="350915" y="707534"/>
                  <a:pt x="308644" y="623365"/>
                  <a:pt x="400645" y="613877"/>
                </a:cubicBezTo>
                <a:cubicBezTo>
                  <a:pt x="412147" y="612959"/>
                  <a:pt x="422716" y="603776"/>
                  <a:pt x="413701" y="591839"/>
                </a:cubicBezTo>
                <a:cubicBezTo>
                  <a:pt x="382618" y="550216"/>
                  <a:pt x="420228" y="552969"/>
                  <a:pt x="442917" y="547767"/>
                </a:cubicBezTo>
                <a:cubicBezTo>
                  <a:pt x="470271" y="541341"/>
                  <a:pt x="501353" y="559703"/>
                  <a:pt x="526840" y="537055"/>
                </a:cubicBezTo>
                <a:cubicBezTo>
                  <a:pt x="520932" y="513181"/>
                  <a:pt x="498866" y="513487"/>
                  <a:pt x="483325" y="505836"/>
                </a:cubicBezTo>
                <a:cubicBezTo>
                  <a:pt x="437946" y="483799"/>
                  <a:pt x="400956" y="457479"/>
                  <a:pt x="398780" y="400243"/>
                </a:cubicBezTo>
                <a:cubicBezTo>
                  <a:pt x="397229" y="354028"/>
                  <a:pt x="392255" y="313323"/>
                  <a:pt x="455041" y="299242"/>
                </a:cubicBezTo>
                <a:cubicBezTo>
                  <a:pt x="481149" y="293426"/>
                  <a:pt x="473687" y="260067"/>
                  <a:pt x="458769" y="243538"/>
                </a:cubicBezTo>
                <a:cubicBezTo>
                  <a:pt x="432038" y="214157"/>
                  <a:pt x="409972" y="174981"/>
                  <a:pt x="363969" y="172227"/>
                </a:cubicBezTo>
                <a:cubicBezTo>
                  <a:pt x="335995" y="170391"/>
                  <a:pt x="314549" y="158146"/>
                  <a:pt x="292481" y="144069"/>
                </a:cubicBezTo>
                <a:cubicBezTo>
                  <a:pt x="276630" y="133966"/>
                  <a:pt x="257670" y="125398"/>
                  <a:pt x="259534" y="103668"/>
                </a:cubicBezTo>
                <a:cubicBezTo>
                  <a:pt x="261399" y="82855"/>
                  <a:pt x="279736" y="74286"/>
                  <a:pt x="298387" y="70001"/>
                </a:cubicBezTo>
                <a:cubicBezTo>
                  <a:pt x="345011" y="59672"/>
                  <a:pt x="389535" y="45726"/>
                  <a:pt x="430782" y="19902"/>
                </a:cubicBezTo>
                <a:close/>
              </a:path>
            </a:pathLst>
          </a:custGeom>
        </p:spPr>
      </p:pic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89A525D2-A5B1-D717-B4A3-B76086776118}"/>
              </a:ext>
            </a:extLst>
          </p:cNvPr>
          <p:cNvCxnSpPr/>
          <p:nvPr/>
        </p:nvCxnSpPr>
        <p:spPr>
          <a:xfrm>
            <a:off x="2644877" y="5083277"/>
            <a:ext cx="0" cy="324465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433697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51A0227-072A-4F5F-928C-E2C3E5CCD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6C7F76-B6AE-6030-300E-D62CB48FFC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440365"/>
            <a:ext cx="4245864" cy="1722691"/>
          </a:xfrm>
        </p:spPr>
        <p:txBody>
          <a:bodyPr anchor="ctr">
            <a:normAutofit/>
          </a:bodyPr>
          <a:lstStyle/>
          <a:p>
            <a:r>
              <a:rPr lang="en-GB" sz="4200"/>
              <a:t>Problem &amp; Unique Selling Proposition</a:t>
            </a:r>
          </a:p>
        </p:txBody>
      </p:sp>
      <p:pic>
        <p:nvPicPr>
          <p:cNvPr id="5" name="Picture 4" descr="Household Food Waste In The UK | HelloFresh">
            <a:extLst>
              <a:ext uri="{FF2B5EF4-FFF2-40B4-BE49-F238E27FC236}">
                <a16:creationId xmlns:a16="http://schemas.microsoft.com/office/drawing/2014/main" id="{70BD3EBD-FEC5-AFE2-DDC5-FA37B0597C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5360" y="320040"/>
            <a:ext cx="3927031" cy="3927031"/>
          </a:xfrm>
          <a:prstGeom prst="rect">
            <a:avLst/>
          </a:prstGeom>
        </p:spPr>
      </p:pic>
      <p:sp>
        <p:nvSpPr>
          <p:cNvPr id="12" name="sketchy line">
            <a:extLst>
              <a:ext uri="{FF2B5EF4-FFF2-40B4-BE49-F238E27FC236}">
                <a16:creationId xmlns:a16="http://schemas.microsoft.com/office/drawing/2014/main" id="{35D99776-4B38-47DF-A302-11AD9AF87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337304" y="5292566"/>
            <a:ext cx="1554480" cy="18288"/>
          </a:xfrm>
          <a:custGeom>
            <a:avLst/>
            <a:gdLst>
              <a:gd name="csX0" fmla="*/ 0 w 1554480"/>
              <a:gd name="csY0" fmla="*/ 0 h 18288"/>
              <a:gd name="csX1" fmla="*/ 549250 w 1554480"/>
              <a:gd name="csY1" fmla="*/ 0 h 18288"/>
              <a:gd name="csX2" fmla="*/ 1082954 w 1554480"/>
              <a:gd name="csY2" fmla="*/ 0 h 18288"/>
              <a:gd name="csX3" fmla="*/ 1554480 w 1554480"/>
              <a:gd name="csY3" fmla="*/ 0 h 18288"/>
              <a:gd name="csX4" fmla="*/ 1554480 w 1554480"/>
              <a:gd name="csY4" fmla="*/ 18288 h 18288"/>
              <a:gd name="csX5" fmla="*/ 1067410 w 1554480"/>
              <a:gd name="csY5" fmla="*/ 18288 h 18288"/>
              <a:gd name="csX6" fmla="*/ 549250 w 1554480"/>
              <a:gd name="csY6" fmla="*/ 18288 h 18288"/>
              <a:gd name="csX7" fmla="*/ 0 w 1554480"/>
              <a:gd name="csY7" fmla="*/ 18288 h 18288"/>
              <a:gd name="csX8" fmla="*/ 0 w 1554480"/>
              <a:gd name="csY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7FEF92-3B65-C24A-C9A8-0B825AB6BB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3999" y="4440365"/>
            <a:ext cx="6214871" cy="1722691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200" b="1"/>
          </a:p>
          <a:p>
            <a:pPr marL="0" indent="0">
              <a:buNone/>
            </a:pPr>
            <a:r>
              <a:rPr lang="en-GB" sz="2200"/>
              <a:t>The UK wastes millions of tonnes of food each year. The solution is a app like savebite that sells surplus food. </a:t>
            </a:r>
          </a:p>
          <a:p>
            <a:endParaRPr lang="en-GB" sz="2200"/>
          </a:p>
          <a:p>
            <a:pPr marL="0" indent="0">
              <a:buNone/>
            </a:pPr>
            <a:endParaRPr lang="en-GB" sz="220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0B88F18-01B6-1A46-26EC-2A9C51A7399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8478644"/>
              </p:ext>
            </p:extLst>
          </p:nvPr>
        </p:nvGraphicFramePr>
        <p:xfrm>
          <a:off x="6254496" y="731957"/>
          <a:ext cx="5471161" cy="31032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710228">
                  <a:extLst>
                    <a:ext uri="{9D8B030D-6E8A-4147-A177-3AD203B41FA5}">
                      <a16:colId xmlns:a16="http://schemas.microsoft.com/office/drawing/2014/main" val="1333609921"/>
                    </a:ext>
                  </a:extLst>
                </a:gridCol>
                <a:gridCol w="2760933">
                  <a:extLst>
                    <a:ext uri="{9D8B030D-6E8A-4147-A177-3AD203B41FA5}">
                      <a16:colId xmlns:a16="http://schemas.microsoft.com/office/drawing/2014/main" val="811455974"/>
                    </a:ext>
                  </a:extLst>
                </a:gridCol>
              </a:tblGrid>
              <a:tr h="401591">
                <a:tc>
                  <a:txBody>
                    <a:bodyPr/>
                    <a:lstStyle/>
                    <a:p>
                      <a:r>
                        <a:rPr lang="en-GB" sz="1800"/>
                        <a:t>PROBLEM</a:t>
                      </a:r>
                    </a:p>
                  </a:txBody>
                  <a:tcPr marL="91271" marR="91271" marT="45635" marB="45635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SOLUTION</a:t>
                      </a:r>
                    </a:p>
                  </a:txBody>
                  <a:tcPr marL="91271" marR="91271" marT="45635" marB="45635"/>
                </a:tc>
                <a:extLst>
                  <a:ext uri="{0D108BD9-81ED-4DB2-BD59-A6C34878D82A}">
                    <a16:rowId xmlns:a16="http://schemas.microsoft.com/office/drawing/2014/main" val="1632717480"/>
                  </a:ext>
                </a:extLst>
              </a:tr>
              <a:tr h="949214">
                <a:tc>
                  <a:txBody>
                    <a:bodyPr/>
                    <a:lstStyle/>
                    <a:p>
                      <a:r>
                        <a:rPr lang="en-GB" sz="1800"/>
                        <a:t>10.7 million tonnes of food wasted annually in the UK.</a:t>
                      </a:r>
                    </a:p>
                  </a:txBody>
                  <a:tcPr marL="91271" marR="91271" marT="45635" marB="45635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Discounted surplus food</a:t>
                      </a:r>
                    </a:p>
                  </a:txBody>
                  <a:tcPr marL="91271" marR="91271" marT="45635" marB="45635"/>
                </a:tc>
                <a:extLst>
                  <a:ext uri="{0D108BD9-81ED-4DB2-BD59-A6C34878D82A}">
                    <a16:rowId xmlns:a16="http://schemas.microsoft.com/office/drawing/2014/main" val="660120959"/>
                  </a:ext>
                </a:extLst>
              </a:tr>
              <a:tr h="401591">
                <a:tc>
                  <a:txBody>
                    <a:bodyPr/>
                    <a:lstStyle/>
                    <a:p>
                      <a:r>
                        <a:rPr lang="en-GB" sz="1800"/>
                        <a:t>Rising cost of living.</a:t>
                      </a:r>
                    </a:p>
                  </a:txBody>
                  <a:tcPr marL="91271" marR="91271" marT="45635" marB="45635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Community donations</a:t>
                      </a:r>
                    </a:p>
                  </a:txBody>
                  <a:tcPr marL="91271" marR="91271" marT="45635" marB="45635"/>
                </a:tc>
                <a:extLst>
                  <a:ext uri="{0D108BD9-81ED-4DB2-BD59-A6C34878D82A}">
                    <a16:rowId xmlns:a16="http://schemas.microsoft.com/office/drawing/2014/main" val="764088588"/>
                  </a:ext>
                </a:extLst>
              </a:tr>
              <a:tr h="675402">
                <a:tc>
                  <a:txBody>
                    <a:bodyPr/>
                    <a:lstStyle/>
                    <a:p>
                      <a:r>
                        <a:rPr lang="en-GB" sz="1800"/>
                        <a:t>Businesses lose money from unsold food.</a:t>
                      </a:r>
                    </a:p>
                  </a:txBody>
                  <a:tcPr marL="91271" marR="91271" marT="45635" marB="45635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Loyalty rewards</a:t>
                      </a:r>
                    </a:p>
                  </a:txBody>
                  <a:tcPr marL="91271" marR="91271" marT="45635" marB="45635"/>
                </a:tc>
                <a:extLst>
                  <a:ext uri="{0D108BD9-81ED-4DB2-BD59-A6C34878D82A}">
                    <a16:rowId xmlns:a16="http://schemas.microsoft.com/office/drawing/2014/main" val="3049907310"/>
                  </a:ext>
                </a:extLst>
              </a:tr>
              <a:tr h="675402">
                <a:tc>
                  <a:txBody>
                    <a:bodyPr/>
                    <a:lstStyle/>
                    <a:p>
                      <a:r>
                        <a:rPr lang="en-GB" sz="1800"/>
                        <a:t>Food going out of use by date </a:t>
                      </a:r>
                    </a:p>
                  </a:txBody>
                  <a:tcPr marL="91271" marR="91271" marT="45635" marB="45635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15% commission</a:t>
                      </a:r>
                    </a:p>
                  </a:txBody>
                  <a:tcPr marL="91271" marR="91271" marT="45635" marB="45635"/>
                </a:tc>
                <a:extLst>
                  <a:ext uri="{0D108BD9-81ED-4DB2-BD59-A6C34878D82A}">
                    <a16:rowId xmlns:a16="http://schemas.microsoft.com/office/drawing/2014/main" val="259730658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192831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355720-35C5-151D-83B8-6C7F3ECA1E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Legal Format &amp; Management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332AED-A0A6-3A4A-C4A2-083EBC9176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dirty="0"/>
              <a:t>The company will run as a Private Limited Company (Ltd). The advantages of these are:</a:t>
            </a:r>
          </a:p>
          <a:p>
            <a:r>
              <a:rPr lang="en-GB" dirty="0"/>
              <a:t>Limited liability. </a:t>
            </a:r>
          </a:p>
          <a:p>
            <a:r>
              <a:rPr lang="en-GB" dirty="0"/>
              <a:t>Easier to attract investors. </a:t>
            </a:r>
          </a:p>
          <a:p>
            <a:r>
              <a:rPr lang="en-GB" dirty="0"/>
              <a:t>Professional image.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FC5CCBE3-904A-F177-0F22-78A1616ED7C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20972619"/>
              </p:ext>
            </p:extLst>
          </p:nvPr>
        </p:nvGraphicFramePr>
        <p:xfrm>
          <a:off x="4783742" y="4340860"/>
          <a:ext cx="5731510" cy="21520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40237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EF7000-2D86-6F46-275C-D2BC0CE3FE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Three Pestel factors</a:t>
            </a:r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63A851-4B24-B6DE-9934-E4CA6FF909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500" b="1" dirty="0"/>
              <a:t>Economic</a:t>
            </a:r>
            <a:endParaRPr lang="en-GB" sz="1500" dirty="0"/>
          </a:p>
          <a:p>
            <a:pPr marL="0" indent="0">
              <a:buNone/>
            </a:pPr>
            <a:r>
              <a:rPr lang="en-GB" sz="1500" dirty="0"/>
              <a:t>Cost of living increases demand for cheaper food. </a:t>
            </a:r>
          </a:p>
          <a:p>
            <a:pPr marL="0" indent="0">
              <a:buNone/>
            </a:pPr>
            <a:r>
              <a:rPr lang="en-GB" sz="1500" b="1" dirty="0"/>
              <a:t>Technological</a:t>
            </a:r>
            <a:endParaRPr lang="en-GB" sz="1500" dirty="0"/>
          </a:p>
          <a:p>
            <a:pPr marL="0" indent="0">
              <a:buNone/>
            </a:pPr>
            <a:r>
              <a:rPr lang="en-GB" sz="1500" dirty="0"/>
              <a:t>Smartphone usage supports app-based businesses. </a:t>
            </a:r>
          </a:p>
          <a:p>
            <a:pPr marL="0" indent="0">
              <a:buNone/>
            </a:pPr>
            <a:r>
              <a:rPr lang="en-GB" sz="1500" b="1" dirty="0"/>
              <a:t>Environmental</a:t>
            </a:r>
            <a:endParaRPr lang="en-GB" sz="1500" dirty="0"/>
          </a:p>
          <a:p>
            <a:pPr marL="0" indent="0">
              <a:buNone/>
            </a:pPr>
            <a:r>
              <a:rPr lang="en-GB" sz="1500" dirty="0"/>
              <a:t>Food waste creates environmental problems. </a:t>
            </a:r>
          </a:p>
          <a:p>
            <a:pPr marL="0" indent="0">
              <a:buNone/>
            </a:pPr>
            <a:r>
              <a:rPr lang="en-GB" sz="1500" dirty="0"/>
              <a:t>SaveBite reduces landfill waste. </a:t>
            </a:r>
          </a:p>
          <a:p>
            <a:pPr marL="0" indent="0">
              <a:buNone/>
            </a:pPr>
            <a:endParaRPr lang="en-GB" sz="1500" dirty="0"/>
          </a:p>
        </p:txBody>
      </p:sp>
      <p:pic>
        <p:nvPicPr>
          <p:cNvPr id="5" name="Picture 4" descr="Fruits and vegetables in bags">
            <a:extLst>
              <a:ext uri="{FF2B5EF4-FFF2-40B4-BE49-F238E27FC236}">
                <a16:creationId xmlns:a16="http://schemas.microsoft.com/office/drawing/2014/main" id="{7ADFEE56-DD9F-4FF3-1146-A646119C9C7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9423" r="3623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702437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AE48C4B-3A90-42C3-BA00-6092B4771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CE8959-C4FA-480F-309A-8AE4AE28EB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5400"/>
              <a:t>Marketing Strategies </a:t>
            </a:r>
          </a:p>
        </p:txBody>
      </p:sp>
      <p:pic>
        <p:nvPicPr>
          <p:cNvPr id="4" name="Picture 3" descr="30 Social Media Abbreviations Every User Should Know">
            <a:extLst>
              <a:ext uri="{FF2B5EF4-FFF2-40B4-BE49-F238E27FC236}">
                <a16:creationId xmlns:a16="http://schemas.microsoft.com/office/drawing/2014/main" id="{00D13000-E7DC-7C66-0123-0039D410C01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735" r="23942"/>
          <a:stretch>
            <a:fillRect/>
          </a:stretch>
        </p:blipFill>
        <p:spPr>
          <a:xfrm>
            <a:off x="20" y="10"/>
            <a:ext cx="4041316" cy="4193753"/>
          </a:xfrm>
          <a:custGeom>
            <a:avLst/>
            <a:gdLst/>
            <a:ahLst/>
            <a:cxnLst/>
            <a:rect l="l" t="t" r="r" b="b"/>
            <a:pathLst>
              <a:path w="4041336" h="4193763">
                <a:moveTo>
                  <a:pt x="0" y="0"/>
                </a:moveTo>
                <a:lnTo>
                  <a:pt x="4019848" y="0"/>
                </a:lnTo>
                <a:lnTo>
                  <a:pt x="4021195" y="11419"/>
                </a:lnTo>
                <a:cubicBezTo>
                  <a:pt x="4036145" y="95184"/>
                  <a:pt x="4033611" y="180091"/>
                  <a:pt x="4037665" y="264364"/>
                </a:cubicBezTo>
                <a:cubicBezTo>
                  <a:pt x="4042480" y="367421"/>
                  <a:pt x="4036399" y="470858"/>
                  <a:pt x="4034118" y="574168"/>
                </a:cubicBezTo>
                <a:cubicBezTo>
                  <a:pt x="4032344" y="662121"/>
                  <a:pt x="4023602" y="749948"/>
                  <a:pt x="4026263" y="838028"/>
                </a:cubicBezTo>
                <a:cubicBezTo>
                  <a:pt x="4026453" y="841074"/>
                  <a:pt x="4026453" y="844120"/>
                  <a:pt x="4026263" y="847166"/>
                </a:cubicBezTo>
                <a:cubicBezTo>
                  <a:pt x="4018154" y="944003"/>
                  <a:pt x="4018154" y="1041348"/>
                  <a:pt x="4026263" y="1138186"/>
                </a:cubicBezTo>
                <a:cubicBezTo>
                  <a:pt x="4028835" y="1178494"/>
                  <a:pt x="4028113" y="1218943"/>
                  <a:pt x="4024109" y="1259137"/>
                </a:cubicBezTo>
                <a:cubicBezTo>
                  <a:pt x="4020308" y="1310285"/>
                  <a:pt x="4008145" y="1362194"/>
                  <a:pt x="4016887" y="1412960"/>
                </a:cubicBezTo>
                <a:cubicBezTo>
                  <a:pt x="4022576" y="1454780"/>
                  <a:pt x="4025705" y="1496916"/>
                  <a:pt x="4026263" y="1539116"/>
                </a:cubicBezTo>
                <a:cubicBezTo>
                  <a:pt x="4030697" y="1633542"/>
                  <a:pt x="4026516" y="1728475"/>
                  <a:pt x="4024869" y="1823155"/>
                </a:cubicBezTo>
                <a:cubicBezTo>
                  <a:pt x="4023095" y="1933446"/>
                  <a:pt x="4025883" y="2043737"/>
                  <a:pt x="4017014" y="2154154"/>
                </a:cubicBezTo>
                <a:cubicBezTo>
                  <a:pt x="4012136" y="2243351"/>
                  <a:pt x="4012136" y="2332751"/>
                  <a:pt x="4017014" y="2421948"/>
                </a:cubicBezTo>
                <a:cubicBezTo>
                  <a:pt x="4019421" y="2503683"/>
                  <a:pt x="4031711" y="2584656"/>
                  <a:pt x="4029684" y="2667279"/>
                </a:cubicBezTo>
                <a:cubicBezTo>
                  <a:pt x="4027276" y="2763608"/>
                  <a:pt x="4015874" y="2859684"/>
                  <a:pt x="4019421" y="2956268"/>
                </a:cubicBezTo>
                <a:cubicBezTo>
                  <a:pt x="4021068" y="3002339"/>
                  <a:pt x="4021195" y="3048410"/>
                  <a:pt x="4022082" y="3094480"/>
                </a:cubicBezTo>
                <a:cubicBezTo>
                  <a:pt x="4023222" y="3149943"/>
                  <a:pt x="4033231" y="3205278"/>
                  <a:pt x="4027656" y="3260614"/>
                </a:cubicBezTo>
                <a:cubicBezTo>
                  <a:pt x="4018408" y="3352883"/>
                  <a:pt x="3994462" y="3443628"/>
                  <a:pt x="4009412" y="3538181"/>
                </a:cubicBezTo>
                <a:cubicBezTo>
                  <a:pt x="4017647" y="3590217"/>
                  <a:pt x="4026896" y="3642380"/>
                  <a:pt x="4031711" y="3694923"/>
                </a:cubicBezTo>
                <a:cubicBezTo>
                  <a:pt x="4035892" y="3741882"/>
                  <a:pt x="4046407" y="3789603"/>
                  <a:pt x="4038425" y="3836308"/>
                </a:cubicBezTo>
                <a:cubicBezTo>
                  <a:pt x="4031584" y="3876287"/>
                  <a:pt x="4035131" y="3916266"/>
                  <a:pt x="4029810" y="3956245"/>
                </a:cubicBezTo>
                <a:cubicBezTo>
                  <a:pt x="4022842" y="4008661"/>
                  <a:pt x="4019168" y="4061966"/>
                  <a:pt x="4013847" y="4114764"/>
                </a:cubicBezTo>
                <a:lnTo>
                  <a:pt x="4010970" y="4161894"/>
                </a:lnTo>
                <a:lnTo>
                  <a:pt x="4002764" y="4161042"/>
                </a:lnTo>
                <a:cubicBezTo>
                  <a:pt x="3957904" y="4159210"/>
                  <a:pt x="3912934" y="4160186"/>
                  <a:pt x="3868108" y="4163980"/>
                </a:cubicBezTo>
                <a:cubicBezTo>
                  <a:pt x="3637072" y="4178737"/>
                  <a:pt x="3405779" y="4172076"/>
                  <a:pt x="3174741" y="4175341"/>
                </a:cubicBezTo>
                <a:cubicBezTo>
                  <a:pt x="2865668" y="4179782"/>
                  <a:pt x="2556851" y="4168420"/>
                  <a:pt x="2247906" y="4167376"/>
                </a:cubicBezTo>
                <a:cubicBezTo>
                  <a:pt x="2184582" y="4167115"/>
                  <a:pt x="2121002" y="4170510"/>
                  <a:pt x="2057934" y="4175733"/>
                </a:cubicBezTo>
                <a:cubicBezTo>
                  <a:pt x="1970560" y="4182786"/>
                  <a:pt x="1884336" y="4173905"/>
                  <a:pt x="1797729" y="4165547"/>
                </a:cubicBezTo>
                <a:cubicBezTo>
                  <a:pt x="1693340" y="4155492"/>
                  <a:pt x="1589207" y="4164372"/>
                  <a:pt x="1485458" y="4175995"/>
                </a:cubicBezTo>
                <a:cubicBezTo>
                  <a:pt x="1307344" y="4195571"/>
                  <a:pt x="1127888" y="4198979"/>
                  <a:pt x="949185" y="4186181"/>
                </a:cubicBezTo>
                <a:cubicBezTo>
                  <a:pt x="751793" y="4172468"/>
                  <a:pt x="554529" y="4174950"/>
                  <a:pt x="357136" y="4175995"/>
                </a:cubicBezTo>
                <a:lnTo>
                  <a:pt x="0" y="4175060"/>
                </a:lnTo>
                <a:close/>
              </a:path>
            </a:pathLst>
          </a:custGeom>
        </p:spPr>
      </p:pic>
      <p:sp>
        <p:nvSpPr>
          <p:cNvPr id="12" name="sketch line">
            <a:extLst>
              <a:ext uri="{FF2B5EF4-FFF2-40B4-BE49-F238E27FC236}">
                <a16:creationId xmlns:a16="http://schemas.microsoft.com/office/drawing/2014/main" id="{F919E280-CA27-4214-97E6-294E0C3BC4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463186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artnership concept illustration 46422954 Vector Art at Vecteezy">
            <a:extLst>
              <a:ext uri="{FF2B5EF4-FFF2-40B4-BE49-F238E27FC236}">
                <a16:creationId xmlns:a16="http://schemas.microsoft.com/office/drawing/2014/main" id="{7B31E4FE-D073-CAF7-146C-082FB39A98E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6878" r="3" b="4170"/>
          <a:stretch>
            <a:fillRect/>
          </a:stretch>
        </p:blipFill>
        <p:spPr>
          <a:xfrm>
            <a:off x="1" y="4267200"/>
            <a:ext cx="4051081" cy="2590800"/>
          </a:xfrm>
          <a:custGeom>
            <a:avLst/>
            <a:gdLst/>
            <a:ahLst/>
            <a:cxnLst/>
            <a:rect l="l" t="t" r="r" b="b"/>
            <a:pathLst>
              <a:path w="4051081" h="2496030">
                <a:moveTo>
                  <a:pt x="2464753" y="4"/>
                </a:moveTo>
                <a:cubicBezTo>
                  <a:pt x="2509518" y="-78"/>
                  <a:pt x="2554292" y="1163"/>
                  <a:pt x="2599067" y="4428"/>
                </a:cubicBezTo>
                <a:cubicBezTo>
                  <a:pt x="2749817" y="17813"/>
                  <a:pt x="2901270" y="21079"/>
                  <a:pt x="3052443" y="14222"/>
                </a:cubicBezTo>
                <a:cubicBezTo>
                  <a:pt x="3173923" y="5694"/>
                  <a:pt x="3295774" y="4206"/>
                  <a:pt x="3417420" y="9782"/>
                </a:cubicBezTo>
                <a:cubicBezTo>
                  <a:pt x="3530764" y="16442"/>
                  <a:pt x="3644108" y="23233"/>
                  <a:pt x="3757835" y="19315"/>
                </a:cubicBezTo>
                <a:cubicBezTo>
                  <a:pt x="3803121" y="17748"/>
                  <a:pt x="3847768" y="15789"/>
                  <a:pt x="3892671" y="13177"/>
                </a:cubicBezTo>
                <a:cubicBezTo>
                  <a:pt x="3933972" y="9619"/>
                  <a:pt x="3975386" y="7938"/>
                  <a:pt x="4016790" y="8134"/>
                </a:cubicBezTo>
                <a:lnTo>
                  <a:pt x="4034037" y="8999"/>
                </a:lnTo>
                <a:lnTo>
                  <a:pt x="4035370" y="62503"/>
                </a:lnTo>
                <a:cubicBezTo>
                  <a:pt x="4033549" y="118790"/>
                  <a:pt x="4026390" y="174983"/>
                  <a:pt x="4020562" y="231143"/>
                </a:cubicBezTo>
                <a:cubicBezTo>
                  <a:pt x="4014860" y="285717"/>
                  <a:pt x="4006498" y="343464"/>
                  <a:pt x="4019168" y="393470"/>
                </a:cubicBezTo>
                <a:cubicBezTo>
                  <a:pt x="4042480" y="482184"/>
                  <a:pt x="4024236" y="566457"/>
                  <a:pt x="4014100" y="651618"/>
                </a:cubicBezTo>
                <a:cubicBezTo>
                  <a:pt x="4001874" y="734926"/>
                  <a:pt x="4003635" y="819681"/>
                  <a:pt x="4019295" y="902406"/>
                </a:cubicBezTo>
                <a:cubicBezTo>
                  <a:pt x="4031711" y="960787"/>
                  <a:pt x="4031711" y="1020184"/>
                  <a:pt x="4033231" y="1078946"/>
                </a:cubicBezTo>
                <a:cubicBezTo>
                  <a:pt x="4034118" y="1115753"/>
                  <a:pt x="4020562" y="1153193"/>
                  <a:pt x="4011566" y="1189872"/>
                </a:cubicBezTo>
                <a:cubicBezTo>
                  <a:pt x="3995476" y="1256123"/>
                  <a:pt x="3989648" y="1323388"/>
                  <a:pt x="4011566" y="1387989"/>
                </a:cubicBezTo>
                <a:cubicBezTo>
                  <a:pt x="4042100" y="1477465"/>
                  <a:pt x="4059584" y="1566941"/>
                  <a:pt x="4046914" y="1661622"/>
                </a:cubicBezTo>
                <a:cubicBezTo>
                  <a:pt x="4039566" y="1720003"/>
                  <a:pt x="4037919" y="1779654"/>
                  <a:pt x="4026896" y="1837274"/>
                </a:cubicBezTo>
                <a:cubicBezTo>
                  <a:pt x="4008779" y="1932843"/>
                  <a:pt x="4015240" y="2027776"/>
                  <a:pt x="4029684" y="2121948"/>
                </a:cubicBezTo>
                <a:cubicBezTo>
                  <a:pt x="4039832" y="2200637"/>
                  <a:pt x="4040934" y="2280226"/>
                  <a:pt x="4032978" y="2359155"/>
                </a:cubicBezTo>
                <a:lnTo>
                  <a:pt x="4023519" y="2496030"/>
                </a:lnTo>
                <a:lnTo>
                  <a:pt x="0" y="2496030"/>
                </a:lnTo>
                <a:lnTo>
                  <a:pt x="0" y="12459"/>
                </a:lnTo>
                <a:lnTo>
                  <a:pt x="17104" y="15006"/>
                </a:lnTo>
                <a:cubicBezTo>
                  <a:pt x="83627" y="15006"/>
                  <a:pt x="150022" y="12263"/>
                  <a:pt x="216416" y="7824"/>
                </a:cubicBezTo>
                <a:cubicBezTo>
                  <a:pt x="361434" y="-156"/>
                  <a:pt x="506837" y="3162"/>
                  <a:pt x="651370" y="17748"/>
                </a:cubicBezTo>
                <a:cubicBezTo>
                  <a:pt x="753623" y="25440"/>
                  <a:pt x="856335" y="24213"/>
                  <a:pt x="958396" y="14092"/>
                </a:cubicBezTo>
                <a:cubicBezTo>
                  <a:pt x="1145682" y="-1710"/>
                  <a:pt x="1332584" y="10958"/>
                  <a:pt x="1519486" y="21666"/>
                </a:cubicBezTo>
                <a:cubicBezTo>
                  <a:pt x="1700504" y="32113"/>
                  <a:pt x="1881394" y="24408"/>
                  <a:pt x="2062411" y="17487"/>
                </a:cubicBezTo>
                <a:cubicBezTo>
                  <a:pt x="2196255" y="12394"/>
                  <a:pt x="2330459" y="249"/>
                  <a:pt x="2464753" y="4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8785BE-A281-05D2-C5BA-3A15C89849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2706624"/>
            <a:ext cx="6894576" cy="34838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700" dirty="0"/>
              <a:t>Social Media The first major marketing strategies we will use is social medias platforms such as;</a:t>
            </a:r>
          </a:p>
          <a:p>
            <a:pPr marL="0" indent="0">
              <a:buNone/>
            </a:pPr>
            <a:r>
              <a:rPr lang="en-GB" sz="1700" dirty="0"/>
              <a:t>Instagram</a:t>
            </a:r>
            <a:br>
              <a:rPr lang="en-GB" sz="1700" dirty="0"/>
            </a:br>
            <a:r>
              <a:rPr lang="en-GB" sz="1700" dirty="0"/>
              <a:t>TikTok</a:t>
            </a:r>
            <a:br>
              <a:rPr lang="en-GB" sz="1700" dirty="0"/>
            </a:br>
            <a:r>
              <a:rPr lang="en-GB" sz="1700" dirty="0"/>
              <a:t>Facebook</a:t>
            </a:r>
          </a:p>
          <a:p>
            <a:pPr marL="0" indent="0">
              <a:buNone/>
            </a:pPr>
            <a:r>
              <a:rPr lang="en-GB" sz="1700" dirty="0"/>
              <a:t>By using these platforms, they are cost efficient because they are free platforms and it’s a quick way of getting at a larger audience, students widely use social media.</a:t>
            </a:r>
          </a:p>
          <a:p>
            <a:pPr marL="0" indent="0">
              <a:buNone/>
            </a:pPr>
            <a:r>
              <a:rPr lang="en-GB" sz="1700" dirty="0"/>
              <a:t>Partnerships</a:t>
            </a:r>
          </a:p>
          <a:p>
            <a:pPr marL="0" indent="0">
              <a:buNone/>
            </a:pPr>
            <a:r>
              <a:rPr lang="en-GB" sz="1700" dirty="0"/>
              <a:t>Another strategies is having partnerships with restaurants, universities, cafes, bakeries. It builds trust and relationships also increases business users.</a:t>
            </a:r>
          </a:p>
          <a:p>
            <a:pPr marL="0" indent="0">
              <a:buNone/>
            </a:pP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18417798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06E344-76B2-51E2-8AD4-EF7856F317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5400"/>
              <a:t>Funding  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A03B8E-8D73-4663-B6C8-8B51A1BB8B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GB" sz="2200" b="1"/>
          </a:p>
          <a:p>
            <a:pPr marL="0" indent="0">
              <a:buNone/>
            </a:pPr>
            <a:r>
              <a:rPr lang="en-GB" sz="2200"/>
              <a:t>Funding Required -£20,000</a:t>
            </a:r>
          </a:p>
          <a:p>
            <a:pPr marL="0" indent="0">
              <a:buNone/>
            </a:pPr>
            <a:endParaRPr lang="en-GB" sz="2200"/>
          </a:p>
          <a:p>
            <a:pPr marL="0" indent="0">
              <a:buNone/>
            </a:pPr>
            <a:r>
              <a:rPr lang="en-GB" sz="2200"/>
              <a:t>Funding source - </a:t>
            </a:r>
          </a:p>
          <a:p>
            <a:pPr marL="0" indent="0">
              <a:buNone/>
            </a:pPr>
            <a:r>
              <a:rPr lang="en-GB" sz="2200"/>
              <a:t>Founder £10,000</a:t>
            </a:r>
          </a:p>
          <a:p>
            <a:pPr marL="0" indent="0">
              <a:buNone/>
            </a:pPr>
            <a:r>
              <a:rPr lang="en-GB" sz="2200"/>
              <a:t>Business Angel £10,000</a:t>
            </a:r>
          </a:p>
          <a:p>
            <a:endParaRPr lang="en-GB" sz="2200"/>
          </a:p>
        </p:txBody>
      </p:sp>
      <p:graphicFrame>
        <p:nvGraphicFramePr>
          <p:cNvPr id="6" name="Chart 5">
            <a:extLst>
              <a:ext uri="{FF2B5EF4-FFF2-40B4-BE49-F238E27FC236}">
                <a16:creationId xmlns:a16="http://schemas.microsoft.com/office/drawing/2014/main" id="{FCC695FD-B9B7-57D1-0EAE-0F9F607B1CE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0244085"/>
              </p:ext>
            </p:extLst>
          </p:nvPr>
        </p:nvGraphicFramePr>
        <p:xfrm>
          <a:off x="4654296" y="640080"/>
          <a:ext cx="6903720" cy="55778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19423358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424540-B07C-9FCA-C4FA-311523F157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Startup Costs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sX0" fmla="*/ 0 w 10424160"/>
              <a:gd name="csY0" fmla="*/ 0 h 18288"/>
              <a:gd name="csX1" fmla="*/ 903427 w 10424160"/>
              <a:gd name="csY1" fmla="*/ 0 h 18288"/>
              <a:gd name="csX2" fmla="*/ 1389888 w 10424160"/>
              <a:gd name="csY2" fmla="*/ 0 h 18288"/>
              <a:gd name="csX3" fmla="*/ 2189074 w 10424160"/>
              <a:gd name="csY3" fmla="*/ 0 h 18288"/>
              <a:gd name="csX4" fmla="*/ 2675534 w 10424160"/>
              <a:gd name="csY4" fmla="*/ 0 h 18288"/>
              <a:gd name="csX5" fmla="*/ 3370478 w 10424160"/>
              <a:gd name="csY5" fmla="*/ 0 h 18288"/>
              <a:gd name="csX6" fmla="*/ 4169664 w 10424160"/>
              <a:gd name="csY6" fmla="*/ 0 h 18288"/>
              <a:gd name="csX7" fmla="*/ 4551883 w 10424160"/>
              <a:gd name="csY7" fmla="*/ 0 h 18288"/>
              <a:gd name="csX8" fmla="*/ 4934102 w 10424160"/>
              <a:gd name="csY8" fmla="*/ 0 h 18288"/>
              <a:gd name="csX9" fmla="*/ 5837530 w 10424160"/>
              <a:gd name="csY9" fmla="*/ 0 h 18288"/>
              <a:gd name="csX10" fmla="*/ 6532474 w 10424160"/>
              <a:gd name="csY10" fmla="*/ 0 h 18288"/>
              <a:gd name="csX11" fmla="*/ 6914693 w 10424160"/>
              <a:gd name="csY11" fmla="*/ 0 h 18288"/>
              <a:gd name="csX12" fmla="*/ 7609637 w 10424160"/>
              <a:gd name="csY12" fmla="*/ 0 h 18288"/>
              <a:gd name="csX13" fmla="*/ 8513064 w 10424160"/>
              <a:gd name="csY13" fmla="*/ 0 h 18288"/>
              <a:gd name="csX14" fmla="*/ 9103766 w 10424160"/>
              <a:gd name="csY14" fmla="*/ 0 h 18288"/>
              <a:gd name="csX15" fmla="*/ 9694469 w 10424160"/>
              <a:gd name="csY15" fmla="*/ 0 h 18288"/>
              <a:gd name="csX16" fmla="*/ 10424160 w 10424160"/>
              <a:gd name="csY16" fmla="*/ 0 h 18288"/>
              <a:gd name="csX17" fmla="*/ 10424160 w 10424160"/>
              <a:gd name="csY17" fmla="*/ 18288 h 18288"/>
              <a:gd name="csX18" fmla="*/ 9729216 w 10424160"/>
              <a:gd name="csY18" fmla="*/ 18288 h 18288"/>
              <a:gd name="csX19" fmla="*/ 8930030 w 10424160"/>
              <a:gd name="csY19" fmla="*/ 18288 h 18288"/>
              <a:gd name="csX20" fmla="*/ 8130845 w 10424160"/>
              <a:gd name="csY20" fmla="*/ 18288 h 18288"/>
              <a:gd name="csX21" fmla="*/ 7644384 w 10424160"/>
              <a:gd name="csY21" fmla="*/ 18288 h 18288"/>
              <a:gd name="csX22" fmla="*/ 6740957 w 10424160"/>
              <a:gd name="csY22" fmla="*/ 18288 h 18288"/>
              <a:gd name="csX23" fmla="*/ 6046013 w 10424160"/>
              <a:gd name="csY23" fmla="*/ 18288 h 18288"/>
              <a:gd name="csX24" fmla="*/ 5663794 w 10424160"/>
              <a:gd name="csY24" fmla="*/ 18288 h 18288"/>
              <a:gd name="csX25" fmla="*/ 4968850 w 10424160"/>
              <a:gd name="csY25" fmla="*/ 18288 h 18288"/>
              <a:gd name="csX26" fmla="*/ 4378147 w 10424160"/>
              <a:gd name="csY26" fmla="*/ 18288 h 18288"/>
              <a:gd name="csX27" fmla="*/ 3787445 w 10424160"/>
              <a:gd name="csY27" fmla="*/ 18288 h 18288"/>
              <a:gd name="csX28" fmla="*/ 3196742 w 10424160"/>
              <a:gd name="csY28" fmla="*/ 18288 h 18288"/>
              <a:gd name="csX29" fmla="*/ 2606040 w 10424160"/>
              <a:gd name="csY29" fmla="*/ 18288 h 18288"/>
              <a:gd name="csX30" fmla="*/ 1806854 w 10424160"/>
              <a:gd name="csY30" fmla="*/ 18288 h 18288"/>
              <a:gd name="csX31" fmla="*/ 1111910 w 10424160"/>
              <a:gd name="csY31" fmla="*/ 18288 h 18288"/>
              <a:gd name="csX32" fmla="*/ 729691 w 10424160"/>
              <a:gd name="csY32" fmla="*/ 18288 h 18288"/>
              <a:gd name="csX33" fmla="*/ 0 w 10424160"/>
              <a:gd name="csY33" fmla="*/ 18288 h 18288"/>
              <a:gd name="csX34" fmla="*/ 0 w 10424160"/>
              <a:gd name="csY3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A3F602C-F84D-3937-813A-2C26096B97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6358692"/>
              </p:ext>
            </p:extLst>
          </p:nvPr>
        </p:nvGraphicFramePr>
        <p:xfrm>
          <a:off x="1570895" y="2228087"/>
          <a:ext cx="9050211" cy="3948880"/>
        </p:xfrm>
        <a:graphic>
          <a:graphicData uri="http://schemas.openxmlformats.org/drawingml/2006/table">
            <a:tbl>
              <a:tblPr/>
              <a:tblGrid>
                <a:gridCol w="6068140">
                  <a:extLst>
                    <a:ext uri="{9D8B030D-6E8A-4147-A177-3AD203B41FA5}">
                      <a16:colId xmlns:a16="http://schemas.microsoft.com/office/drawing/2014/main" val="2637837980"/>
                    </a:ext>
                  </a:extLst>
                </a:gridCol>
                <a:gridCol w="2982071">
                  <a:extLst>
                    <a:ext uri="{9D8B030D-6E8A-4147-A177-3AD203B41FA5}">
                      <a16:colId xmlns:a16="http://schemas.microsoft.com/office/drawing/2014/main" val="1186242659"/>
                    </a:ext>
                  </a:extLst>
                </a:gridCol>
              </a:tblGrid>
              <a:tr h="49361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200"/>
                        <a:t>Expense</a:t>
                      </a:r>
                    </a:p>
                  </a:txBody>
                  <a:tcPr marL="112184" marR="112184" marT="56092" marB="560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200"/>
                        <a:t>Cost</a:t>
                      </a:r>
                    </a:p>
                  </a:txBody>
                  <a:tcPr marL="112184" marR="112184" marT="56092" marB="560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47598762"/>
                  </a:ext>
                </a:extLst>
              </a:tr>
              <a:tr h="49361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200"/>
                        <a:t>App Development</a:t>
                      </a:r>
                    </a:p>
                  </a:txBody>
                  <a:tcPr marL="112184" marR="112184" marT="56092" marB="560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200"/>
                        <a:t>£8,000</a:t>
                      </a:r>
                    </a:p>
                  </a:txBody>
                  <a:tcPr marL="112184" marR="112184" marT="56092" marB="560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11930063"/>
                  </a:ext>
                </a:extLst>
              </a:tr>
              <a:tr h="49361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200"/>
                        <a:t>Website</a:t>
                      </a:r>
                    </a:p>
                  </a:txBody>
                  <a:tcPr marL="112184" marR="112184" marT="56092" marB="560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200"/>
                        <a:t>£1,000</a:t>
                      </a:r>
                    </a:p>
                  </a:txBody>
                  <a:tcPr marL="112184" marR="112184" marT="56092" marB="560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98771797"/>
                  </a:ext>
                </a:extLst>
              </a:tr>
              <a:tr h="49361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200"/>
                        <a:t>Marketing</a:t>
                      </a:r>
                    </a:p>
                  </a:txBody>
                  <a:tcPr marL="112184" marR="112184" marT="56092" marB="560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200" dirty="0"/>
                        <a:t>£3,000</a:t>
                      </a:r>
                    </a:p>
                  </a:txBody>
                  <a:tcPr marL="112184" marR="112184" marT="56092" marB="560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48020835"/>
                  </a:ext>
                </a:extLst>
              </a:tr>
              <a:tr h="49361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200"/>
                        <a:t>Legal Fees</a:t>
                      </a:r>
                    </a:p>
                  </a:txBody>
                  <a:tcPr marL="112184" marR="112184" marT="56092" marB="560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200"/>
                        <a:t>£1,200</a:t>
                      </a:r>
                    </a:p>
                  </a:txBody>
                  <a:tcPr marL="112184" marR="112184" marT="56092" marB="560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85554961"/>
                  </a:ext>
                </a:extLst>
              </a:tr>
              <a:tr h="49361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200"/>
                        <a:t>Insurance</a:t>
                      </a:r>
                    </a:p>
                  </a:txBody>
                  <a:tcPr marL="112184" marR="112184" marT="56092" marB="560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200"/>
                        <a:t>£300</a:t>
                      </a:r>
                    </a:p>
                  </a:txBody>
                  <a:tcPr marL="112184" marR="112184" marT="56092" marB="560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12941152"/>
                  </a:ext>
                </a:extLst>
              </a:tr>
              <a:tr h="49361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200"/>
                        <a:t>Equipment</a:t>
                      </a:r>
                    </a:p>
                  </a:txBody>
                  <a:tcPr marL="112184" marR="112184" marT="56092" marB="560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200"/>
                        <a:t>£1,500</a:t>
                      </a:r>
                    </a:p>
                  </a:txBody>
                  <a:tcPr marL="112184" marR="112184" marT="56092" marB="560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74911138"/>
                  </a:ext>
                </a:extLst>
              </a:tr>
              <a:tr h="49361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200"/>
                        <a:t>Working Capital</a:t>
                      </a:r>
                    </a:p>
                  </a:txBody>
                  <a:tcPr marL="112184" marR="112184" marT="56092" marB="560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200"/>
                        <a:t>£5,000</a:t>
                      </a:r>
                    </a:p>
                  </a:txBody>
                  <a:tcPr marL="112184" marR="112184" marT="56092" marB="560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37585635"/>
                  </a:ext>
                </a:extLst>
              </a:tr>
            </a:tbl>
          </a:graphicData>
        </a:graphic>
      </p:graphicFrame>
      <p:pic>
        <p:nvPicPr>
          <p:cNvPr id="5" name="Picture 4" descr="Startup Costs Definition : What are Startup Costs? – EEKBV">
            <a:extLst>
              <a:ext uri="{FF2B5EF4-FFF2-40B4-BE49-F238E27FC236}">
                <a16:creationId xmlns:a16="http://schemas.microsoft.com/office/drawing/2014/main" id="{DD984CA8-3D72-51A7-B4D6-DFF7B4C11C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5781" y="315140"/>
            <a:ext cx="2751096" cy="1375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75852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E31095-6136-514B-BF09-B8C7FBB980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Conclusion 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0CFF4-E7E8-B4B4-70F0-6344627666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200" b="1" dirty="0"/>
              <a:t>Why Invest in SaveBite?</a:t>
            </a:r>
            <a:endParaRPr lang="en-GB" sz="1200" dirty="0"/>
          </a:p>
          <a:p>
            <a:pPr marL="0" indent="0">
              <a:buNone/>
            </a:pPr>
            <a:endParaRPr lang="en-GB" sz="1200" dirty="0"/>
          </a:p>
          <a:p>
            <a:r>
              <a:rPr lang="en-GB" sz="1200" dirty="0"/>
              <a:t>Solves food waste. </a:t>
            </a:r>
          </a:p>
          <a:p>
            <a:r>
              <a:rPr lang="en-GB" sz="1200" dirty="0"/>
              <a:t>Supports local communities. </a:t>
            </a:r>
          </a:p>
          <a:p>
            <a:r>
              <a:rPr lang="en-GB" sz="1200" dirty="0"/>
              <a:t>Affordable for consumers. </a:t>
            </a:r>
          </a:p>
          <a:p>
            <a:r>
              <a:rPr lang="en-GB" sz="1200" dirty="0"/>
              <a:t>Scalable digital business. </a:t>
            </a:r>
          </a:p>
          <a:p>
            <a:r>
              <a:rPr lang="en-GB" sz="1200" dirty="0"/>
              <a:t>Strong growth potential. </a:t>
            </a:r>
          </a:p>
          <a:p>
            <a:r>
              <a:rPr lang="en-GB" sz="1200" dirty="0"/>
              <a:t>Sustainable and socially responsible. 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sz="1200" dirty="0"/>
              <a:t>SaveBite combines sustainability, affordability and community support to reduce food waste while creating value for businesses and consumers.</a:t>
            </a:r>
          </a:p>
          <a:p>
            <a:endParaRPr lang="en-GB" sz="1200" dirty="0"/>
          </a:p>
          <a:p>
            <a:pPr marL="0" indent="0">
              <a:buNone/>
            </a:pPr>
            <a:r>
              <a:rPr lang="en-GB" sz="1200" dirty="0"/>
              <a:t>Thank you.</a:t>
            </a:r>
            <a:br>
              <a:rPr lang="en-GB" sz="1200" dirty="0"/>
            </a:br>
            <a:r>
              <a:rPr lang="en-GB" sz="1200" dirty="0"/>
              <a:t>Any questions?"</a:t>
            </a:r>
          </a:p>
          <a:p>
            <a:endParaRPr lang="en-GB" sz="1200" dirty="0"/>
          </a:p>
        </p:txBody>
      </p:sp>
      <p:pic>
        <p:nvPicPr>
          <p:cNvPr id="4" name="Picture 3" descr="Premium Photo | Small business, takeaway food, people and service ...">
            <a:extLst>
              <a:ext uri="{FF2B5EF4-FFF2-40B4-BE49-F238E27FC236}">
                <a16:creationId xmlns:a16="http://schemas.microsoft.com/office/drawing/2014/main" id="{9EF4824A-9E4A-EC11-2D0B-68EDE33CA3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573" r="18449" b="-3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60001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8960</TotalTime>
  <Words>415</Words>
  <Application>Microsoft Office PowerPoint</Application>
  <PresentationFormat>Widescreen</PresentationFormat>
  <Paragraphs>90</Paragraphs>
  <Slides>9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Aptos Display</vt:lpstr>
      <vt:lpstr>Arial</vt:lpstr>
      <vt:lpstr>Office Theme</vt:lpstr>
      <vt:lpstr> University of Wales Trinity Saint David  LCLM4006 Enterprise &amp; Entrepreneurship  Assessment Component 2  SaveBite: A Sustainable Mobile Application for Reducing Food Waste  Mohammed Faisal  Student ID: 2437880  Lecturer: Ejike Udeogu </vt:lpstr>
      <vt:lpstr>Business Overview </vt:lpstr>
      <vt:lpstr>Problem &amp; Unique Selling Proposition</vt:lpstr>
      <vt:lpstr>Legal Format &amp; Management </vt:lpstr>
      <vt:lpstr>Three Pestel factors</vt:lpstr>
      <vt:lpstr>Marketing Strategies </vt:lpstr>
      <vt:lpstr>Funding  </vt:lpstr>
      <vt:lpstr>Startup Costs</vt:lpstr>
      <vt:lpstr>Conclusion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Mohammed Faisal</dc:creator>
  <cp:lastModifiedBy>Mohammed Faisal</cp:lastModifiedBy>
  <cp:revision>1</cp:revision>
  <dcterms:created xsi:type="dcterms:W3CDTF">2026-07-09T12:34:52Z</dcterms:created>
  <dcterms:modified xsi:type="dcterms:W3CDTF">2026-07-15T17:55:30Z</dcterms:modified>
</cp:coreProperties>
</file>