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60" r:id="rId2"/>
  </p:sldMasterIdLst>
  <p:sldIdLst>
    <p:sldId id="256" r:id="rId3"/>
    <p:sldId id="257" r:id="rId4"/>
    <p:sldId id="292" r:id="rId5"/>
    <p:sldId id="289" r:id="rId6"/>
    <p:sldId id="260" r:id="rId7"/>
    <p:sldId id="288" r:id="rId8"/>
    <p:sldId id="262" r:id="rId9"/>
    <p:sldId id="263" r:id="rId10"/>
    <p:sldId id="264" r:id="rId11"/>
    <p:sldId id="290" r:id="rId12"/>
    <p:sldId id="265" r:id="rId13"/>
    <p:sldId id="272" r:id="rId14"/>
    <p:sldId id="266" r:id="rId15"/>
    <p:sldId id="275" r:id="rId16"/>
    <p:sldId id="269" r:id="rId17"/>
    <p:sldId id="293" r:id="rId18"/>
    <p:sldId id="294" r:id="rId19"/>
    <p:sldId id="278" r:id="rId20"/>
    <p:sldId id="286" r:id="rId21"/>
    <p:sldId id="280" r:id="rId22"/>
    <p:sldId id="291" r:id="rId23"/>
    <p:sldId id="282" r:id="rId24"/>
    <p:sldId id="295" r:id="rId25"/>
    <p:sldId id="283" r:id="rId26"/>
    <p:sldId id="284" r:id="rId27"/>
    <p:sldId id="285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0D848-F10D-420C-AC73-E8BA917A2878}" v="1" dt="2025-11-03T11:34:36.3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692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ra Hopkinson" userId="4c46a3d6-da89-4616-bd45-1b70e49404c2" providerId="ADAL" clId="{7F1F0841-190A-46F8-9915-0C9D4FD90F14}"/>
    <pc:docChg chg="modSld">
      <pc:chgData name="Lara Hopkinson" userId="4c46a3d6-da89-4616-bd45-1b70e49404c2" providerId="ADAL" clId="{7F1F0841-190A-46F8-9915-0C9D4FD90F14}" dt="2025-11-03T11:34:36.361" v="1"/>
      <pc:docMkLst>
        <pc:docMk/>
      </pc:docMkLst>
      <pc:sldChg chg="modSp mod">
        <pc:chgData name="Lara Hopkinson" userId="4c46a3d6-da89-4616-bd45-1b70e49404c2" providerId="ADAL" clId="{7F1F0841-190A-46F8-9915-0C9D4FD90F14}" dt="2025-11-03T11:34:36.361" v="1"/>
        <pc:sldMkLst>
          <pc:docMk/>
          <pc:sldMk cId="648664878" sldId="257"/>
        </pc:sldMkLst>
        <pc:spChg chg="mod">
          <ac:chgData name="Lara Hopkinson" userId="4c46a3d6-da89-4616-bd45-1b70e49404c2" providerId="ADAL" clId="{7F1F0841-190A-46F8-9915-0C9D4FD90F14}" dt="2025-11-03T11:34:36.361" v="1"/>
          <ac:spMkLst>
            <pc:docMk/>
            <pc:sldMk cId="648664878" sldId="257"/>
            <ac:spMk id="2" creationId="{00000000-0000-0000-0000-000000000000}"/>
          </ac:spMkLst>
        </pc:spChg>
      </pc:sldChg>
    </pc:docChg>
  </pc:docChgLst>
  <pc:docChgLst>
    <pc:chgData name="Lara Hopkinson" userId="4c46a3d6-da89-4616-bd45-1b70e49404c2" providerId="ADAL" clId="{82EA8CB2-6DC0-4300-9285-C50BAEB9C548}"/>
    <pc:docChg chg="custSel addSld delSld modSld">
      <pc:chgData name="Lara Hopkinson" userId="4c46a3d6-da89-4616-bd45-1b70e49404c2" providerId="ADAL" clId="{82EA8CB2-6DC0-4300-9285-C50BAEB9C548}" dt="2025-09-09T13:29:35.444" v="29"/>
      <pc:docMkLst>
        <pc:docMk/>
      </pc:docMkLst>
      <pc:sldChg chg="del">
        <pc:chgData name="Lara Hopkinson" userId="4c46a3d6-da89-4616-bd45-1b70e49404c2" providerId="ADAL" clId="{82EA8CB2-6DC0-4300-9285-C50BAEB9C548}" dt="2025-09-09T13:25:34.005" v="1" actId="47"/>
        <pc:sldMkLst>
          <pc:docMk/>
          <pc:sldMk cId="3798664015" sldId="267"/>
        </pc:sldMkLst>
      </pc:sldChg>
      <pc:sldChg chg="del">
        <pc:chgData name="Lara Hopkinson" userId="4c46a3d6-da89-4616-bd45-1b70e49404c2" providerId="ADAL" clId="{82EA8CB2-6DC0-4300-9285-C50BAEB9C548}" dt="2025-09-09T13:25:53.231" v="3" actId="47"/>
        <pc:sldMkLst>
          <pc:docMk/>
          <pc:sldMk cId="577059330" sldId="268"/>
        </pc:sldMkLst>
      </pc:sldChg>
      <pc:sldChg chg="add">
        <pc:chgData name="Lara Hopkinson" userId="4c46a3d6-da89-4616-bd45-1b70e49404c2" providerId="ADAL" clId="{82EA8CB2-6DC0-4300-9285-C50BAEB9C548}" dt="2025-09-09T13:25:15.504" v="0"/>
        <pc:sldMkLst>
          <pc:docMk/>
          <pc:sldMk cId="2097550894" sldId="272"/>
        </pc:sldMkLst>
      </pc:sldChg>
      <pc:sldChg chg="add">
        <pc:chgData name="Lara Hopkinson" userId="4c46a3d6-da89-4616-bd45-1b70e49404c2" providerId="ADAL" clId="{82EA8CB2-6DC0-4300-9285-C50BAEB9C548}" dt="2025-09-09T13:25:50.004" v="2"/>
        <pc:sldMkLst>
          <pc:docMk/>
          <pc:sldMk cId="782767451" sldId="275"/>
        </pc:sldMkLst>
      </pc:sldChg>
      <pc:sldChg chg="del">
        <pc:chgData name="Lara Hopkinson" userId="4c46a3d6-da89-4616-bd45-1b70e49404c2" providerId="ADAL" clId="{82EA8CB2-6DC0-4300-9285-C50BAEB9C548}" dt="2025-09-09T13:26:32.294" v="5" actId="47"/>
        <pc:sldMkLst>
          <pc:docMk/>
          <pc:sldMk cId="2228552104" sldId="276"/>
        </pc:sldMkLst>
      </pc:sldChg>
      <pc:sldChg chg="del">
        <pc:chgData name="Lara Hopkinson" userId="4c46a3d6-da89-4616-bd45-1b70e49404c2" providerId="ADAL" clId="{82EA8CB2-6DC0-4300-9285-C50BAEB9C548}" dt="2025-09-09T13:26:56.909" v="7" actId="47"/>
        <pc:sldMkLst>
          <pc:docMk/>
          <pc:sldMk cId="3150988375" sldId="277"/>
        </pc:sldMkLst>
      </pc:sldChg>
      <pc:sldChg chg="del">
        <pc:chgData name="Lara Hopkinson" userId="4c46a3d6-da89-4616-bd45-1b70e49404c2" providerId="ADAL" clId="{82EA8CB2-6DC0-4300-9285-C50BAEB9C548}" dt="2025-09-09T13:27:17.892" v="9" actId="47"/>
        <pc:sldMkLst>
          <pc:docMk/>
          <pc:sldMk cId="269943751" sldId="279"/>
        </pc:sldMkLst>
      </pc:sldChg>
      <pc:sldChg chg="add">
        <pc:chgData name="Lara Hopkinson" userId="4c46a3d6-da89-4616-bd45-1b70e49404c2" providerId="ADAL" clId="{82EA8CB2-6DC0-4300-9285-C50BAEB9C548}" dt="2025-09-09T13:27:15.515" v="8"/>
        <pc:sldMkLst>
          <pc:docMk/>
          <pc:sldMk cId="1924329519" sldId="286"/>
        </pc:sldMkLst>
      </pc:sldChg>
      <pc:sldChg chg="addSp delSp modSp mod">
        <pc:chgData name="Lara Hopkinson" userId="4c46a3d6-da89-4616-bd45-1b70e49404c2" providerId="ADAL" clId="{82EA8CB2-6DC0-4300-9285-C50BAEB9C548}" dt="2025-09-09T13:29:07.487" v="28" actId="27636"/>
        <pc:sldMkLst>
          <pc:docMk/>
          <pc:sldMk cId="1714056203" sldId="291"/>
        </pc:sldMkLst>
      </pc:sldChg>
      <pc:sldChg chg="add">
        <pc:chgData name="Lara Hopkinson" userId="4c46a3d6-da89-4616-bd45-1b70e49404c2" providerId="ADAL" clId="{82EA8CB2-6DC0-4300-9285-C50BAEB9C548}" dt="2025-09-09T13:26:26.411" v="4"/>
        <pc:sldMkLst>
          <pc:docMk/>
          <pc:sldMk cId="3787447626" sldId="293"/>
        </pc:sldMkLst>
      </pc:sldChg>
      <pc:sldChg chg="add">
        <pc:chgData name="Lara Hopkinson" userId="4c46a3d6-da89-4616-bd45-1b70e49404c2" providerId="ADAL" clId="{82EA8CB2-6DC0-4300-9285-C50BAEB9C548}" dt="2025-09-09T13:26:53.348" v="6"/>
        <pc:sldMkLst>
          <pc:docMk/>
          <pc:sldMk cId="538400369" sldId="294"/>
        </pc:sldMkLst>
      </pc:sldChg>
      <pc:sldChg chg="add">
        <pc:chgData name="Lara Hopkinson" userId="4c46a3d6-da89-4616-bd45-1b70e49404c2" providerId="ADAL" clId="{82EA8CB2-6DC0-4300-9285-C50BAEB9C548}" dt="2025-09-09T13:29:35.444" v="29"/>
        <pc:sldMkLst>
          <pc:docMk/>
          <pc:sldMk cId="3676604598" sldId="29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833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86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239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479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7893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17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66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993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523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137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9887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BD22DF-4D54-4CE4-B334-A2565C795E9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73813-1F4C-4C41-A9D7-B47CB7733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9215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57506-7D49-4D77-9BC8-86CB5A64D032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C9FD77-7A5C-41F5-8427-B770439C65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33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BD22DF-4D54-4CE4-B334-A2565C795E9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73813-1F4C-4C41-A9D7-B47CB7733A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233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gi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FYtQyZSxtI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495024/projected-electricity-generation-of-mpp-uk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orld-nuclear.org/" TargetMode="External"/><Relationship Id="rId3" Type="http://schemas.openxmlformats.org/officeDocument/2006/relationships/hyperlink" Target="http://www.energy-uk.org.uk/" TargetMode="External"/><Relationship Id="rId7" Type="http://schemas.openxmlformats.org/officeDocument/2006/relationships/hyperlink" Target="http://www.energyandcarbon.com/" TargetMode="External"/><Relationship Id="rId2" Type="http://schemas.openxmlformats.org/officeDocument/2006/relationships/hyperlink" Target="http://www.bgs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cience.sciencemag.org/" TargetMode="External"/><Relationship Id="rId11" Type="http://schemas.openxmlformats.org/officeDocument/2006/relationships/hyperlink" Target="http://www.ccsassociation.org/" TargetMode="External"/><Relationship Id="rId5" Type="http://schemas.openxmlformats.org/officeDocument/2006/relationships/hyperlink" Target="http://www.epa.gov/" TargetMode="External"/><Relationship Id="rId10" Type="http://schemas.openxmlformats.org/officeDocument/2006/relationships/hyperlink" Target="http://www.energysavingstrust.org.uk/" TargetMode="External"/><Relationship Id="rId4" Type="http://schemas.openxmlformats.org/officeDocument/2006/relationships/hyperlink" Target="http://www.ciwem.org/" TargetMode="External"/><Relationship Id="rId9" Type="http://schemas.openxmlformats.org/officeDocument/2006/relationships/hyperlink" Target="http://www.theecologist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Energy Mix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Technologies (ACNA5003)</a:t>
            </a: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109068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current UK Energy mix</a:t>
            </a:r>
          </a:p>
          <a:p>
            <a:r>
              <a:rPr lang="en-GB" dirty="0"/>
              <a:t>Discussion on key points</a:t>
            </a:r>
          </a:p>
          <a:p>
            <a:r>
              <a:rPr lang="en-GB" dirty="0"/>
              <a:t>Link to certain policy</a:t>
            </a:r>
          </a:p>
        </p:txBody>
      </p:sp>
    </p:spTree>
    <p:extLst>
      <p:ext uri="{BB962C8B-B14F-4D97-AF65-F5344CB8AC3E}">
        <p14:creationId xmlns:p14="http://schemas.microsoft.com/office/powerpoint/2010/main" val="648664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156471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UK Energy mix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A122A8-3124-435A-AE34-62A2B021A0CD}"/>
              </a:ext>
            </a:extLst>
          </p:cNvPr>
          <p:cNvSpPr txBox="1"/>
          <p:nvPr/>
        </p:nvSpPr>
        <p:spPr>
          <a:xfrm>
            <a:off x="628650" y="1220424"/>
            <a:ext cx="20096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August 2025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503FED5-8429-403F-8955-07653AC48207}"/>
              </a:ext>
            </a:extLst>
          </p:cNvPr>
          <p:cNvSpPr txBox="1"/>
          <p:nvPr/>
        </p:nvSpPr>
        <p:spPr>
          <a:xfrm>
            <a:off x="5934" y="6488668"/>
            <a:ext cx="2862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National Grid ESO,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01E4FE-30C5-F57F-914C-1FAE3A163A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027" t="46099" r="42886" b="15847"/>
          <a:stretch>
            <a:fillRect/>
          </a:stretch>
        </p:blipFill>
        <p:spPr>
          <a:xfrm>
            <a:off x="405035" y="1804254"/>
            <a:ext cx="8398514" cy="4013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32730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6B6255F-0A1D-8B85-1CC0-931C7F3F447E}"/>
              </a:ext>
            </a:extLst>
          </p:cNvPr>
          <p:cNvSpPr txBox="1"/>
          <p:nvPr/>
        </p:nvSpPr>
        <p:spPr>
          <a:xfrm>
            <a:off x="5934" y="6488668"/>
            <a:ext cx="2862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UK Energy in brief, 2025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F7F9ED-7F1C-9BC7-6BF6-EA588C2B3C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39" t="21495" r="17143" b="6551"/>
          <a:stretch>
            <a:fillRect/>
          </a:stretch>
        </p:blipFill>
        <p:spPr>
          <a:xfrm>
            <a:off x="1477928" y="201988"/>
            <a:ext cx="6188144" cy="6286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7173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934" y="6488668"/>
            <a:ext cx="2821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UK Energy trends,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9CD11AF-D792-D2D6-40EA-008832F9C2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985" t="19464" r="15414" b="6325"/>
          <a:stretch>
            <a:fillRect/>
          </a:stretch>
        </p:blipFill>
        <p:spPr>
          <a:xfrm>
            <a:off x="1306286" y="176404"/>
            <a:ext cx="6256421" cy="6116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904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9F20-AD36-BD91-8D56-9880CE62365C}"/>
              </a:ext>
            </a:extLst>
          </p:cNvPr>
          <p:cNvSpPr txBox="1"/>
          <p:nvPr/>
        </p:nvSpPr>
        <p:spPr>
          <a:xfrm>
            <a:off x="5936" y="6242447"/>
            <a:ext cx="1829305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UK Energy trends, 2025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5D0A44-CC75-A2C1-DA00-4F446168C16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917" t="26570" r="19022" b="16363"/>
          <a:stretch>
            <a:fillRect/>
          </a:stretch>
        </p:blipFill>
        <p:spPr>
          <a:xfrm>
            <a:off x="1615669" y="180258"/>
            <a:ext cx="7377077" cy="6369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2042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92931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Moving away from coal…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36" y="1246991"/>
            <a:ext cx="6299201" cy="552048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50223"/>
            <a:ext cx="326134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Energy in the UK, Energy UK, 2017</a:t>
            </a:r>
          </a:p>
        </p:txBody>
      </p:sp>
    </p:spTree>
    <p:extLst>
      <p:ext uri="{BB962C8B-B14F-4D97-AF65-F5344CB8AC3E}">
        <p14:creationId xmlns:p14="http://schemas.microsoft.com/office/powerpoint/2010/main" val="4228459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000" t="4640" r="1176"/>
          <a:stretch/>
        </p:blipFill>
        <p:spPr>
          <a:xfrm>
            <a:off x="0" y="0"/>
            <a:ext cx="7378861" cy="450366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t="3748" r="38613" b="5070"/>
          <a:stretch/>
        </p:blipFill>
        <p:spPr>
          <a:xfrm>
            <a:off x="1710988" y="487548"/>
            <a:ext cx="6114608" cy="605494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934" y="6488668"/>
            <a:ext cx="4565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The Independent / BBC / Business Live / EG3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/>
          <a:srcRect l="8857" t="12639" r="17373" b="9441"/>
          <a:stretch/>
        </p:blipFill>
        <p:spPr>
          <a:xfrm>
            <a:off x="1243487" y="1179827"/>
            <a:ext cx="7615505" cy="53626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99E512B-23D5-6795-BCD3-BD6B15D00477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716" t="23194" r="19304" b="7806"/>
          <a:stretch/>
        </p:blipFill>
        <p:spPr>
          <a:xfrm>
            <a:off x="2442730" y="2038653"/>
            <a:ext cx="5850367" cy="4206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643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10370" r="11399" b="4401"/>
          <a:stretch/>
        </p:blipFill>
        <p:spPr>
          <a:xfrm>
            <a:off x="18720" y="249382"/>
            <a:ext cx="9125280" cy="5852019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12275" y="6282047"/>
            <a:ext cx="332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67 days, 22 hours and 55 minutes</a:t>
            </a:r>
          </a:p>
        </p:txBody>
      </p:sp>
    </p:spTree>
    <p:extLst>
      <p:ext uri="{BB962C8B-B14F-4D97-AF65-F5344CB8AC3E}">
        <p14:creationId xmlns:p14="http://schemas.microsoft.com/office/powerpoint/2010/main" val="21630565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C4502E8-B9D8-0C9B-0D5A-07C9F4AF39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408" t="17940" r="16549" b="9067"/>
          <a:stretch/>
        </p:blipFill>
        <p:spPr>
          <a:xfrm>
            <a:off x="792051" y="429023"/>
            <a:ext cx="7746642" cy="607597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665E3FF-2AD5-D665-8BB8-4B1022B586B6}"/>
              </a:ext>
            </a:extLst>
          </p:cNvPr>
          <p:cNvSpPr txBox="1"/>
          <p:nvPr/>
        </p:nvSpPr>
        <p:spPr>
          <a:xfrm>
            <a:off x="5934" y="6488668"/>
            <a:ext cx="19886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The Guardian</a:t>
            </a:r>
          </a:p>
        </p:txBody>
      </p:sp>
    </p:spTree>
    <p:extLst>
      <p:ext uri="{BB962C8B-B14F-4D97-AF65-F5344CB8AC3E}">
        <p14:creationId xmlns:p14="http://schemas.microsoft.com/office/powerpoint/2010/main" val="4278393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Coal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934" y="6488668"/>
            <a:ext cx="2943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</a:t>
            </a:r>
            <a:r>
              <a:rPr lang="en-GB" dirty="0"/>
              <a:t>: </a:t>
            </a:r>
            <a:r>
              <a:rPr lang="en-GB" sz="1600" dirty="0"/>
              <a:t>Power Stations of the UK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4777CA-1614-269F-B7E5-A023793982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518" t="30750" r="9926" b="15139"/>
          <a:stretch/>
        </p:blipFill>
        <p:spPr>
          <a:xfrm>
            <a:off x="-24062" y="1396922"/>
            <a:ext cx="9168062" cy="41572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069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934" y="6488668"/>
            <a:ext cx="29436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Power Stations of the UK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E85575-F946-8369-546F-67B11ADD3A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160" t="30815" r="11666" b="18533"/>
          <a:stretch>
            <a:fillRect/>
          </a:stretch>
        </p:blipFill>
        <p:spPr>
          <a:xfrm>
            <a:off x="59290" y="549964"/>
            <a:ext cx="9025419" cy="394914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DF6308E-25C3-88A4-311B-106EB3FD5226}"/>
              </a:ext>
            </a:extLst>
          </p:cNvPr>
          <p:cNvSpPr txBox="1"/>
          <p:nvPr/>
        </p:nvSpPr>
        <p:spPr>
          <a:xfrm>
            <a:off x="344557" y="4724400"/>
            <a:ext cx="839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Ratcliffe on Soar was the last to close (September 2024) – 15 months ahead of schedule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7550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shrinkthatfootprint.com/wp-content/uploads/2014/04/greenelectricity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40" y="711205"/>
            <a:ext cx="7781484" cy="565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70936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24B2B95-47C8-AB8C-8C18-24EAC9339A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1" t="37228" r="41304" b="18750"/>
          <a:stretch>
            <a:fillRect/>
          </a:stretch>
        </p:blipFill>
        <p:spPr>
          <a:xfrm>
            <a:off x="36076" y="1113183"/>
            <a:ext cx="9114696" cy="47509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01CF29F-B960-BB9B-0C6D-3E7AE0CE0CB2}"/>
              </a:ext>
            </a:extLst>
          </p:cNvPr>
          <p:cNvSpPr txBox="1"/>
          <p:nvPr/>
        </p:nvSpPr>
        <p:spPr>
          <a:xfrm>
            <a:off x="5934" y="6488668"/>
            <a:ext cx="28627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Source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: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National Grid ESO, 2025</a:t>
            </a:r>
          </a:p>
        </p:txBody>
      </p:sp>
    </p:spTree>
    <p:extLst>
      <p:ext uri="{BB962C8B-B14F-4D97-AF65-F5344CB8AC3E}">
        <p14:creationId xmlns:p14="http://schemas.microsoft.com/office/powerpoint/2010/main" val="7827674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 capture and storage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3365" y="1596968"/>
            <a:ext cx="5472607" cy="4808651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26" y="6524098"/>
            <a:ext cx="315650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Source: www.transitionnetwork.org</a:t>
            </a:r>
          </a:p>
        </p:txBody>
      </p:sp>
    </p:spTree>
    <p:extLst>
      <p:ext uri="{BB962C8B-B14F-4D97-AF65-F5344CB8AC3E}">
        <p14:creationId xmlns:p14="http://schemas.microsoft.com/office/powerpoint/2010/main" val="22479119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 Shale Gas</a:t>
            </a: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557106" y="1760830"/>
            <a:ext cx="4014894" cy="4052664"/>
          </a:xfrm>
        </p:spPr>
        <p:txBody>
          <a:bodyPr/>
          <a:lstStyle/>
          <a:p>
            <a:r>
              <a:rPr lang="en-GB" dirty="0"/>
              <a:t>Large quantities known to exist</a:t>
            </a:r>
          </a:p>
          <a:p>
            <a:r>
              <a:rPr lang="en-GB" dirty="0"/>
              <a:t>Unknown what fraction can be produced</a:t>
            </a:r>
          </a:p>
          <a:p>
            <a:r>
              <a:rPr lang="en-GB" dirty="0"/>
              <a:t>Method of extraction needs to be “economic &amp; safe”</a:t>
            </a:r>
          </a:p>
          <a:p>
            <a:r>
              <a:rPr lang="en-GB" dirty="0"/>
              <a:t>Factors that contribute to successful production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7226" y="6554378"/>
            <a:ext cx="18124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Image source: BGS, </a:t>
            </a:r>
            <a:r>
              <a:rPr kumimoji="0" lang="en-GB" sz="1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nd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5443190-FBA2-C583-0303-8735464ED8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652" t="20598" r="32609" b="4619"/>
          <a:stretch>
            <a:fillRect/>
          </a:stretch>
        </p:blipFill>
        <p:spPr>
          <a:xfrm>
            <a:off x="4914486" y="805967"/>
            <a:ext cx="4014894" cy="54482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74476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65461AE3-4BEE-0ACB-26BD-89C5B71D20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7188"/>
            <a:ext cx="9144000" cy="6142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84003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frack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121" y="602184"/>
            <a:ext cx="7392395" cy="5603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226" y="6554378"/>
            <a:ext cx="18873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www.bbc.co.uk</a:t>
            </a:r>
          </a:p>
        </p:txBody>
      </p:sp>
    </p:spTree>
    <p:extLst>
      <p:ext uri="{BB962C8B-B14F-4D97-AF65-F5344CB8AC3E}">
        <p14:creationId xmlns:p14="http://schemas.microsoft.com/office/powerpoint/2010/main" val="1896522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FC884C12-40E0-4FF6-5BC7-67AA34CED4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0388" y="0"/>
            <a:ext cx="5481637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2EF845D-C576-08C6-4B30-5D5815F38875}"/>
              </a:ext>
            </a:extLst>
          </p:cNvPr>
          <p:cNvSpPr txBox="1"/>
          <p:nvPr/>
        </p:nvSpPr>
        <p:spPr>
          <a:xfrm>
            <a:off x="7226" y="6554378"/>
            <a:ext cx="208813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Image source: USGS, 2019</a:t>
            </a:r>
          </a:p>
        </p:txBody>
      </p:sp>
    </p:spTree>
    <p:extLst>
      <p:ext uri="{BB962C8B-B14F-4D97-AF65-F5344CB8AC3E}">
        <p14:creationId xmlns:p14="http://schemas.microsoft.com/office/powerpoint/2010/main" val="19243295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3035006" cy="166956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Nuclear power in the UK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22854" t="16665" r="36412" b="11751"/>
          <a:stretch/>
        </p:blipFill>
        <p:spPr>
          <a:xfrm>
            <a:off x="3931902" y="514730"/>
            <a:ext cx="5123063" cy="6002020"/>
          </a:xfrm>
          <a:prstGeom prst="rect">
            <a:avLst/>
          </a:prstGeom>
        </p:spPr>
      </p:pic>
      <p:pic>
        <p:nvPicPr>
          <p:cNvPr id="5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034" y="2223889"/>
            <a:ext cx="3677868" cy="4438196"/>
          </a:xfrm>
        </p:spPr>
      </p:pic>
    </p:spTree>
    <p:extLst>
      <p:ext uri="{BB962C8B-B14F-4D97-AF65-F5344CB8AC3E}">
        <p14:creationId xmlns:p14="http://schemas.microsoft.com/office/powerpoint/2010/main" val="13632122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AE9C384-6B71-6F58-617D-A001660596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05" t="32201" r="62605" b="13293"/>
          <a:stretch/>
        </p:blipFill>
        <p:spPr>
          <a:xfrm>
            <a:off x="5889133" y="0"/>
            <a:ext cx="3138184" cy="427256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3FCEE4-9E03-5BAC-CAE2-9BF39B44ADE3}"/>
              </a:ext>
            </a:extLst>
          </p:cNvPr>
          <p:cNvSpPr txBox="1"/>
          <p:nvPr/>
        </p:nvSpPr>
        <p:spPr>
          <a:xfrm>
            <a:off x="7226" y="6554378"/>
            <a:ext cx="26943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World Nuclear Association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2BDB0F9-3D84-F709-06AF-939237FC63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91346265"/>
              </p:ext>
            </p:extLst>
          </p:nvPr>
        </p:nvGraphicFramePr>
        <p:xfrm>
          <a:off x="457200" y="4149439"/>
          <a:ext cx="8229600" cy="2461260"/>
        </p:xfrm>
        <a:graphic>
          <a:graphicData uri="http://schemas.openxmlformats.org/drawingml/2006/table">
            <a:tbl>
              <a:tblPr/>
              <a:tblGrid>
                <a:gridCol w="1645920">
                  <a:extLst>
                    <a:ext uri="{9D8B030D-6E8A-4147-A177-3AD203B41FA5}">
                      <a16:colId xmlns:a16="http://schemas.microsoft.com/office/drawing/2014/main" val="2787957566"/>
                    </a:ext>
                  </a:extLst>
                </a:gridCol>
                <a:gridCol w="806160">
                  <a:extLst>
                    <a:ext uri="{9D8B030D-6E8A-4147-A177-3AD203B41FA5}">
                      <a16:colId xmlns:a16="http://schemas.microsoft.com/office/drawing/2014/main" val="2962216069"/>
                    </a:ext>
                  </a:extLst>
                </a:gridCol>
                <a:gridCol w="1834937">
                  <a:extLst>
                    <a:ext uri="{9D8B030D-6E8A-4147-A177-3AD203B41FA5}">
                      <a16:colId xmlns:a16="http://schemas.microsoft.com/office/drawing/2014/main" val="1382625104"/>
                    </a:ext>
                  </a:extLst>
                </a:gridCol>
                <a:gridCol w="1546502">
                  <a:extLst>
                    <a:ext uri="{9D8B030D-6E8A-4147-A177-3AD203B41FA5}">
                      <a16:colId xmlns:a16="http://schemas.microsoft.com/office/drawing/2014/main" val="855607780"/>
                    </a:ext>
                  </a:extLst>
                </a:gridCol>
                <a:gridCol w="2396081">
                  <a:extLst>
                    <a:ext uri="{9D8B030D-6E8A-4147-A177-3AD203B41FA5}">
                      <a16:colId xmlns:a16="http://schemas.microsoft.com/office/drawing/2014/main" val="208485365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Plant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Type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Present capacity (MWe net)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>
                          <a:effectLst/>
                        </a:rPr>
                        <a:t>First power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Expected shutdown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73356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Hartlepool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595, 585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2024, 2026, </a:t>
                      </a:r>
                      <a:r>
                        <a:rPr lang="en-GB" b="1" dirty="0">
                          <a:effectLst/>
                        </a:rPr>
                        <a:t>2027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14455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580, 575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1983 &amp; 1984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2024, 2026, </a:t>
                      </a:r>
                      <a:r>
                        <a:rPr lang="en-GB" b="1" dirty="0">
                          <a:effectLst/>
                        </a:rPr>
                        <a:t>2027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7823536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Heysham II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2 x 610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2030, 2028, </a:t>
                      </a:r>
                      <a:r>
                        <a:rPr lang="en-GB" b="1" dirty="0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95624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Torness 1&amp;2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AGR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590, 595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1988 &amp; 1989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2030, 2028, </a:t>
                      </a:r>
                      <a:r>
                        <a:rPr lang="en-GB" b="1" dirty="0">
                          <a:effectLst/>
                        </a:rPr>
                        <a:t>2030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59633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>
                          <a:solidFill>
                            <a:srgbClr val="FFFFFF"/>
                          </a:solidFill>
                          <a:effectLst/>
                        </a:rPr>
                        <a:t>Sizewell B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PWR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1198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1995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2035, 2025, </a:t>
                      </a:r>
                      <a:r>
                        <a:rPr lang="en-GB" b="1" dirty="0">
                          <a:effectLst/>
                        </a:rPr>
                        <a:t>2028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4955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/>
                      <a:r>
                        <a:rPr lang="en-GB" b="0" dirty="0">
                          <a:solidFill>
                            <a:srgbClr val="FFFFFF"/>
                          </a:solidFill>
                          <a:effectLst/>
                        </a:rPr>
                        <a:t>Total: 15 units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E9DD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effectLst/>
                        </a:rPr>
                        <a:t>5938 MWe</a:t>
                      </a:r>
                      <a:endParaRPr lang="en-GB" dirty="0">
                        <a:effectLst/>
                      </a:endParaRP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</a:t>
                      </a:r>
                    </a:p>
                  </a:txBody>
                  <a:tcPr marL="47625" marR="47625" marT="19050" marB="19050" anchor="ctr">
                    <a:lnL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1E9DD8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714427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44E7EC4D-83D3-D2F6-01EF-C69D125CCD50}"/>
              </a:ext>
            </a:extLst>
          </p:cNvPr>
          <p:cNvSpPr txBox="1">
            <a:spLocks/>
          </p:cNvSpPr>
          <p:nvPr/>
        </p:nvSpPr>
        <p:spPr>
          <a:xfrm>
            <a:off x="628650" y="365126"/>
            <a:ext cx="3035006" cy="1903686"/>
          </a:xfrm>
          <a:prstGeom prst="rect">
            <a:avLst/>
          </a:prstGeom>
        </p:spPr>
        <p:txBody>
          <a:bodyPr>
            <a:normAutofit fontScale="90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Nuclear power capacity in the UK</a:t>
            </a:r>
          </a:p>
        </p:txBody>
      </p:sp>
    </p:spTree>
    <p:extLst>
      <p:ext uri="{BB962C8B-B14F-4D97-AF65-F5344CB8AC3E}">
        <p14:creationId xmlns:p14="http://schemas.microsoft.com/office/powerpoint/2010/main" val="171405620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Future power stations?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British Energy Security Strategy 2022</a:t>
            </a:r>
          </a:p>
          <a:p>
            <a:pPr lvl="1"/>
            <a:r>
              <a:rPr lang="en-GB" dirty="0"/>
              <a:t>Nuclear mentioned specifically</a:t>
            </a:r>
          </a:p>
          <a:p>
            <a:pPr lvl="1"/>
            <a:r>
              <a:rPr lang="en-GB" dirty="0"/>
              <a:t>Commitment for 8 new reactors (1 per year rather than 1 per decade)</a:t>
            </a:r>
          </a:p>
          <a:p>
            <a:pPr lvl="1"/>
            <a:r>
              <a:rPr lang="en-GB" dirty="0"/>
              <a:t>£100m to support Sizewell C (2 reactors)</a:t>
            </a:r>
          </a:p>
          <a:p>
            <a:pPr lvl="1"/>
            <a:r>
              <a:rPr lang="en-GB" dirty="0">
                <a:hlinkClick r:id="rId2"/>
              </a:rPr>
              <a:t>An introduction to Sizewell C nuclear power station</a:t>
            </a:r>
            <a:endParaRPr lang="en-GB" dirty="0"/>
          </a:p>
          <a:p>
            <a:pPr lvl="1"/>
            <a:r>
              <a:rPr lang="en-GB" dirty="0"/>
              <a:t>£210m to support Small Modular Reactors (SMRs)</a:t>
            </a:r>
          </a:p>
          <a:p>
            <a:pPr lvl="1"/>
            <a:r>
              <a:rPr lang="en-GB" dirty="0"/>
              <a:t>Setting up Great British Nuclear</a:t>
            </a:r>
          </a:p>
          <a:p>
            <a:pPr lvl="1"/>
            <a:r>
              <a:rPr lang="en-GB" dirty="0"/>
              <a:t>Projects to be considered in 2023?</a:t>
            </a:r>
          </a:p>
          <a:p>
            <a:pPr lvl="1"/>
            <a:r>
              <a:rPr lang="en-GB" dirty="0"/>
              <a:t>Anticipate 25% power from nuclear by 2050</a:t>
            </a:r>
          </a:p>
        </p:txBody>
      </p:sp>
    </p:spTree>
    <p:extLst>
      <p:ext uri="{BB962C8B-B14F-4D97-AF65-F5344CB8AC3E}">
        <p14:creationId xmlns:p14="http://schemas.microsoft.com/office/powerpoint/2010/main" val="29379834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Current new nuclear capacity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Two sites under construction</a:t>
            </a:r>
          </a:p>
          <a:p>
            <a:endParaRPr lang="en-GB" dirty="0"/>
          </a:p>
          <a:p>
            <a:r>
              <a:rPr lang="en-GB" dirty="0"/>
              <a:t>Hinkley Point C</a:t>
            </a:r>
          </a:p>
          <a:p>
            <a:pPr lvl="1"/>
            <a:r>
              <a:rPr lang="en-GB" dirty="0"/>
              <a:t>3.2GW capacity, completion due by 2029 - 2031</a:t>
            </a:r>
          </a:p>
          <a:p>
            <a:r>
              <a:rPr lang="en-GB" dirty="0"/>
              <a:t>Sizewell C</a:t>
            </a:r>
          </a:p>
          <a:p>
            <a:pPr lvl="1"/>
            <a:r>
              <a:rPr lang="en-GB" dirty="0"/>
              <a:t>3.2GW capacity, funding confirmed July 2025</a:t>
            </a:r>
          </a:p>
          <a:p>
            <a:pPr lvl="1"/>
            <a:r>
              <a:rPr lang="en-GB" dirty="0"/>
              <a:t>Expected to be operational in 2030s</a:t>
            </a:r>
          </a:p>
        </p:txBody>
      </p:sp>
    </p:spTree>
    <p:extLst>
      <p:ext uri="{BB962C8B-B14F-4D97-AF65-F5344CB8AC3E}">
        <p14:creationId xmlns:p14="http://schemas.microsoft.com/office/powerpoint/2010/main" val="36766045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1597" y="3145268"/>
            <a:ext cx="2847012" cy="17907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Renewables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390" y="1571688"/>
            <a:ext cx="2619375" cy="17526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6294" y="1571688"/>
            <a:ext cx="3246609" cy="1707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390" y="3526773"/>
            <a:ext cx="2552700" cy="17907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390" y="5519958"/>
            <a:ext cx="3962400" cy="1152525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1372" y="3526773"/>
            <a:ext cx="2690943" cy="17907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45416" y="5003936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3078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Projected electricity generation 2022-2040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226" y="6554378"/>
            <a:ext cx="21998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The Statistics Portal</a:t>
            </a:r>
          </a:p>
        </p:txBody>
      </p:sp>
      <p:sp>
        <p:nvSpPr>
          <p:cNvPr id="6" name="Rectangle 5"/>
          <p:cNvSpPr/>
          <p:nvPr/>
        </p:nvSpPr>
        <p:spPr>
          <a:xfrm>
            <a:off x="4909469" y="1591126"/>
            <a:ext cx="2994939" cy="7920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66CC3C-8233-456B-ED06-39172E351E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15" t="18997" r="37183" b="20264"/>
          <a:stretch/>
        </p:blipFill>
        <p:spPr>
          <a:xfrm>
            <a:off x="216191" y="1538317"/>
            <a:ext cx="6664816" cy="501606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0BF216C-0E0C-8F95-70DD-959B97278FCE}"/>
              </a:ext>
            </a:extLst>
          </p:cNvPr>
          <p:cNvSpPr txBox="1"/>
          <p:nvPr/>
        </p:nvSpPr>
        <p:spPr>
          <a:xfrm>
            <a:off x="6881007" y="4548588"/>
            <a:ext cx="22258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https://www.statista.com/statistics/495024/projected-electricity-generation-of-mpp-uk/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49621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British Geological Society(</a:t>
            </a:r>
            <a:r>
              <a:rPr lang="en-GB" dirty="0">
                <a:hlinkClick r:id="rId2"/>
              </a:rPr>
              <a:t>www.bgs.ac.uk</a:t>
            </a:r>
            <a:r>
              <a:rPr lang="en-GB" dirty="0"/>
              <a:t>) </a:t>
            </a:r>
          </a:p>
          <a:p>
            <a:r>
              <a:rPr lang="en-GB" dirty="0"/>
              <a:t>Energy UK (</a:t>
            </a:r>
            <a:r>
              <a:rPr lang="en-GB" dirty="0">
                <a:hlinkClick r:id="rId3"/>
              </a:rPr>
              <a:t>www.energy-uk.org.uk</a:t>
            </a:r>
            <a:r>
              <a:rPr lang="en-GB" dirty="0"/>
              <a:t>) </a:t>
            </a:r>
          </a:p>
          <a:p>
            <a:r>
              <a:rPr lang="en-GB" dirty="0"/>
              <a:t>Chartered Institute of Water and Environmental Management (</a:t>
            </a:r>
            <a:r>
              <a:rPr lang="en-GB" dirty="0">
                <a:hlinkClick r:id="rId4"/>
              </a:rPr>
              <a:t>www.ciwem.org</a:t>
            </a:r>
            <a:r>
              <a:rPr lang="en-GB" dirty="0"/>
              <a:t>) </a:t>
            </a:r>
          </a:p>
          <a:p>
            <a:r>
              <a:rPr lang="en-GB" dirty="0"/>
              <a:t>US Environmental Protection Agency (</a:t>
            </a:r>
            <a:r>
              <a:rPr lang="en-GB" dirty="0">
                <a:hlinkClick r:id="rId5"/>
              </a:rPr>
              <a:t>www.epa.gov</a:t>
            </a:r>
            <a:r>
              <a:rPr lang="en-GB" dirty="0"/>
              <a:t>) </a:t>
            </a:r>
          </a:p>
          <a:p>
            <a:r>
              <a:rPr lang="en-GB" dirty="0"/>
              <a:t>Science (</a:t>
            </a:r>
            <a:r>
              <a:rPr lang="en-GB" dirty="0">
                <a:hlinkClick r:id="rId6"/>
              </a:rPr>
              <a:t>www.science.sciencemag.org</a:t>
            </a:r>
            <a:r>
              <a:rPr lang="en-GB" dirty="0"/>
              <a:t>) </a:t>
            </a:r>
          </a:p>
          <a:p>
            <a:r>
              <a:rPr lang="en-GB" dirty="0"/>
              <a:t>Energy &amp; Carbon (</a:t>
            </a:r>
            <a:r>
              <a:rPr lang="en-GB" dirty="0">
                <a:hlinkClick r:id="rId7"/>
              </a:rPr>
              <a:t>www.energyandcarbon.com</a:t>
            </a:r>
            <a:r>
              <a:rPr lang="en-GB" dirty="0"/>
              <a:t>) </a:t>
            </a:r>
          </a:p>
          <a:p>
            <a:r>
              <a:rPr lang="en-GB" dirty="0"/>
              <a:t>World Nuclear Association (</a:t>
            </a:r>
            <a:r>
              <a:rPr lang="en-GB" dirty="0">
                <a:hlinkClick r:id="rId8"/>
              </a:rPr>
              <a:t>www.world-nuclear.org</a:t>
            </a:r>
            <a:r>
              <a:rPr lang="en-GB" dirty="0"/>
              <a:t>) </a:t>
            </a:r>
          </a:p>
          <a:p>
            <a:r>
              <a:rPr lang="en-GB" dirty="0"/>
              <a:t>The Ecologist (</a:t>
            </a:r>
            <a:r>
              <a:rPr lang="en-GB" dirty="0">
                <a:hlinkClick r:id="rId9"/>
              </a:rPr>
              <a:t>www.theecologist.org</a:t>
            </a:r>
            <a:r>
              <a:rPr lang="en-GB" dirty="0"/>
              <a:t>) </a:t>
            </a:r>
          </a:p>
          <a:p>
            <a:r>
              <a:rPr lang="en-GB" dirty="0"/>
              <a:t> Energy Savings Trust (</a:t>
            </a:r>
            <a:r>
              <a:rPr lang="en-GB" dirty="0">
                <a:hlinkClick r:id="rId10"/>
              </a:rPr>
              <a:t>www.energysavingstrust.org.uk</a:t>
            </a:r>
            <a:r>
              <a:rPr lang="en-GB" dirty="0"/>
              <a:t>)</a:t>
            </a:r>
          </a:p>
          <a:p>
            <a:r>
              <a:rPr lang="en-GB" dirty="0"/>
              <a:t>Carbon Capture &amp; Storage Association (</a:t>
            </a:r>
            <a:r>
              <a:rPr lang="en-GB" dirty="0">
                <a:hlinkClick r:id="rId11"/>
              </a:rPr>
              <a:t>www.ccsassociation.org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6941722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552</Words>
  <Application>Microsoft Office PowerPoint</Application>
  <PresentationFormat>On-screen Show (4:3)</PresentationFormat>
  <Paragraphs>103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Arial</vt:lpstr>
      <vt:lpstr>Calibri</vt:lpstr>
      <vt:lpstr>Calibri Light</vt:lpstr>
      <vt:lpstr>Office Theme</vt:lpstr>
      <vt:lpstr>Office Theme</vt:lpstr>
      <vt:lpstr>UK Energy Mix</vt:lpstr>
      <vt:lpstr>Outline</vt:lpstr>
      <vt:lpstr>The UK Energy mix</vt:lpstr>
      <vt:lpstr>PowerPoint Presentation</vt:lpstr>
      <vt:lpstr>PowerPoint Presentation</vt:lpstr>
      <vt:lpstr>PowerPoint Presentation</vt:lpstr>
      <vt:lpstr>Moving away from coal…</vt:lpstr>
      <vt:lpstr>PowerPoint Presentation</vt:lpstr>
      <vt:lpstr>PowerPoint Presentation</vt:lpstr>
      <vt:lpstr>PowerPoint Presentation</vt:lpstr>
      <vt:lpstr>Coal</vt:lpstr>
      <vt:lpstr>PowerPoint Presentation</vt:lpstr>
      <vt:lpstr>PowerPoint Presentation</vt:lpstr>
      <vt:lpstr>PowerPoint Presentation</vt:lpstr>
      <vt:lpstr>Carbon capture and storage</vt:lpstr>
      <vt:lpstr>UK Shale Gas</vt:lpstr>
      <vt:lpstr>PowerPoint Presentation</vt:lpstr>
      <vt:lpstr>PowerPoint Presentation</vt:lpstr>
      <vt:lpstr>PowerPoint Presentation</vt:lpstr>
      <vt:lpstr>Nuclear power in the UK</vt:lpstr>
      <vt:lpstr>PowerPoint Presentation</vt:lpstr>
      <vt:lpstr>Future power stations?</vt:lpstr>
      <vt:lpstr>Current new nuclear capacity</vt:lpstr>
      <vt:lpstr>Renewables </vt:lpstr>
      <vt:lpstr>Projected electricity generation 2022-2040</vt:lpstr>
      <vt:lpstr>Useful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UK Energy Mix</dc:title>
  <dc:creator>Lara Hopkinson</dc:creator>
  <cp:lastModifiedBy>Lara Hopkinson</cp:lastModifiedBy>
  <cp:revision>17</cp:revision>
  <dcterms:created xsi:type="dcterms:W3CDTF">2020-10-02T14:17:03Z</dcterms:created>
  <dcterms:modified xsi:type="dcterms:W3CDTF">2025-11-03T11:34:37Z</dcterms:modified>
</cp:coreProperties>
</file>