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2" r:id="rId1"/>
  </p:sldMasterIdLst>
  <p:notesMasterIdLst>
    <p:notesMasterId r:id="rId35"/>
  </p:notesMasterIdLst>
  <p:handoutMasterIdLst>
    <p:handoutMasterId r:id="rId36"/>
  </p:handoutMasterIdLst>
  <p:sldIdLst>
    <p:sldId id="484" r:id="rId2"/>
    <p:sldId id="485" r:id="rId3"/>
    <p:sldId id="416" r:id="rId4"/>
    <p:sldId id="487" r:id="rId5"/>
    <p:sldId id="488" r:id="rId6"/>
    <p:sldId id="489" r:id="rId7"/>
    <p:sldId id="490" r:id="rId8"/>
    <p:sldId id="492" r:id="rId9"/>
    <p:sldId id="493" r:id="rId10"/>
    <p:sldId id="494" r:id="rId11"/>
    <p:sldId id="486" r:id="rId12"/>
    <p:sldId id="447" r:id="rId13"/>
    <p:sldId id="448" r:id="rId14"/>
    <p:sldId id="449" r:id="rId15"/>
    <p:sldId id="450" r:id="rId16"/>
    <p:sldId id="495" r:id="rId17"/>
    <p:sldId id="496" r:id="rId18"/>
    <p:sldId id="497" r:id="rId19"/>
    <p:sldId id="498" r:id="rId20"/>
    <p:sldId id="499" r:id="rId21"/>
    <p:sldId id="451" r:id="rId22"/>
    <p:sldId id="452" r:id="rId23"/>
    <p:sldId id="453" r:id="rId24"/>
    <p:sldId id="454" r:id="rId25"/>
    <p:sldId id="455" r:id="rId26"/>
    <p:sldId id="457" r:id="rId27"/>
    <p:sldId id="458" r:id="rId28"/>
    <p:sldId id="475" r:id="rId29"/>
    <p:sldId id="476" r:id="rId30"/>
    <p:sldId id="481" r:id="rId31"/>
    <p:sldId id="482" r:id="rId32"/>
    <p:sldId id="500" r:id="rId33"/>
    <p:sldId id="412" r:id="rId34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sz="2800" b="1" kern="1200">
        <a:solidFill>
          <a:srgbClr val="CC3300"/>
        </a:solidFill>
        <a:latin typeface="Tahom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85E08"/>
    <a:srgbClr val="FF3300"/>
    <a:srgbClr val="CC3300"/>
    <a:srgbClr val="FFA827"/>
    <a:srgbClr val="BE6A0E"/>
    <a:srgbClr val="EE8512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71" autoAdjust="0"/>
    <p:restoredTop sz="90844" autoAdjust="0"/>
  </p:normalViewPr>
  <p:slideViewPr>
    <p:cSldViewPr>
      <p:cViewPr varScale="1">
        <p:scale>
          <a:sx n="85" d="100"/>
          <a:sy n="85" d="100"/>
        </p:scale>
        <p:origin x="1680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2F6D3E4A-37A3-4652-979D-D59837553E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5398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4588" y="687388"/>
            <a:ext cx="4568825" cy="3425825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l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b="0">
                <a:solidFill>
                  <a:schemeClr val="tx1"/>
                </a:solidFill>
                <a:effectLst/>
                <a:latin typeface="Times New Roman" pitchFamily="18" charset="0"/>
                <a:cs typeface="+mn-cs"/>
              </a:defRPr>
            </a:lvl1pPr>
          </a:lstStyle>
          <a:p>
            <a:pPr>
              <a:defRPr/>
            </a:pPr>
            <a:fld id="{F9535BD6-FAB7-4BE8-B3CD-462CB56F63A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80297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The following</a:t>
            </a:r>
            <a:r>
              <a:rPr lang="en-GB" baseline="0" dirty="0" smtClean="0"/>
              <a:t> video demonstrates some of the features available within Google </a:t>
            </a:r>
            <a:r>
              <a:rPr lang="en-GB" baseline="0" dirty="0" err="1" smtClean="0"/>
              <a:t>OpenRefine</a:t>
            </a:r>
            <a:r>
              <a:rPr lang="en-GB" baseline="0" dirty="0" smtClean="0"/>
              <a:t> in cleaning up sources of information. This is the first part of a series of videos available at https://www.youtube.com/playlist?list=PL737054C67FCC0741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9535BD6-FAB7-4BE8-B3CD-462CB56F63AE}" type="slidenum">
              <a:rPr lang="en-US" smtClean="0"/>
              <a:pPr>
                <a:defRPr/>
              </a:pPr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4619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979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398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89309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04698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00251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6857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8426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59021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288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1674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6047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60167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59239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54151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8735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24914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61731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57928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248390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1391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9535BD6-FAB7-4BE8-B3CD-462CB56F63AE}" type="slidenum">
              <a:rPr lang="en-US" smtClean="0"/>
              <a:pPr>
                <a:defRPr/>
              </a:pPr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61616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959E96-1061-4E2E-B998-2EDD65CD9656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7430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026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5" name="Group 1027"/>
            <p:cNvGrpSpPr>
              <a:grpSpLocks/>
            </p:cNvGrpSpPr>
            <p:nvPr/>
          </p:nvGrpSpPr>
          <p:grpSpPr bwMode="auto">
            <a:xfrm>
              <a:off x="185" y="1604"/>
              <a:ext cx="449" cy="299"/>
              <a:chOff x="720" y="336"/>
              <a:chExt cx="624" cy="432"/>
            </a:xfrm>
          </p:grpSpPr>
          <p:sp>
            <p:nvSpPr>
              <p:cNvPr id="12" name="Rectangle 1028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3" name="Rectangle 1029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grpSp>
          <p:nvGrpSpPr>
            <p:cNvPr id="6" name="Group 1030"/>
            <p:cNvGrpSpPr>
              <a:grpSpLocks/>
            </p:cNvGrpSpPr>
            <p:nvPr/>
          </p:nvGrpSpPr>
          <p:grpSpPr bwMode="auto">
            <a:xfrm>
              <a:off x="263" y="1870"/>
              <a:ext cx="466" cy="299"/>
              <a:chOff x="912" y="2640"/>
              <a:chExt cx="672" cy="432"/>
            </a:xfrm>
          </p:grpSpPr>
          <p:sp>
            <p:nvSpPr>
              <p:cNvPr id="10" name="Rectangle 1031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  <p:sp>
            <p:nvSpPr>
              <p:cNvPr id="11" name="Rectangle 1032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en-US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cs typeface="+mn-cs"/>
                </a:endParaRPr>
              </a:p>
            </p:txBody>
          </p:sp>
        </p:grpSp>
        <p:sp>
          <p:nvSpPr>
            <p:cNvPr id="7" name="Rectangle 1033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8" name="Rectangle 1034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  <p:sp>
          <p:nvSpPr>
            <p:cNvPr id="9" name="Rectangle 1035"/>
            <p:cNvSpPr>
              <a:spLocks noChangeArrowheads="1"/>
            </p:cNvSpPr>
            <p:nvPr/>
          </p:nvSpPr>
          <p:spPr bwMode="auto">
            <a:xfrm flipV="1">
              <a:off x="199" y="2060"/>
              <a:ext cx="5476" cy="29"/>
            </a:xfrm>
            <a:prstGeom prst="rect">
              <a:avLst/>
            </a:prstGeom>
            <a:solidFill>
              <a:srgbClr val="F85E08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+mn-cs"/>
              </a:endParaRPr>
            </a:p>
          </p:txBody>
        </p:sp>
      </p:grpSp>
      <p:sp>
        <p:nvSpPr>
          <p:cNvPr id="93197" name="Rectangle 1037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677497" y="3886200"/>
            <a:ext cx="7780703" cy="22860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sz="4000" b="0">
                <a:solidFill>
                  <a:srgbClr val="00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r>
              <a:rPr lang="en-US" dirty="0" smtClean="0"/>
              <a:t>Chapter 1</a:t>
            </a:r>
          </a:p>
          <a:p>
            <a:r>
              <a:rPr lang="en-US" dirty="0" smtClean="0"/>
              <a:t>Some Title ….</a:t>
            </a:r>
            <a:endParaRPr lang="en-US" dirty="0"/>
          </a:p>
        </p:txBody>
      </p:sp>
      <p:sp>
        <p:nvSpPr>
          <p:cNvPr id="14" name="Rectangle 13"/>
          <p:cNvSpPr>
            <a:spLocks noGrp="1" noChangeArrowheads="1"/>
          </p:cNvSpPr>
          <p:nvPr userDrawn="1"/>
        </p:nvSpPr>
        <p:spPr bwMode="auto">
          <a:xfrm>
            <a:off x="0" y="685800"/>
            <a:ext cx="91440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2pPr>
            <a:lvl3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3pPr>
            <a:lvl4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4pPr>
            <a:lvl5pPr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600">
                <a:solidFill>
                  <a:srgbClr val="CC33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pitchFamily="34" charset="0"/>
              </a:defRPr>
            </a:lvl9pPr>
          </a:lstStyle>
          <a:p>
            <a:pPr>
              <a:spcBef>
                <a:spcPts val="1200"/>
              </a:spcBef>
              <a:defRPr/>
            </a:pP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dirty="0">
                <a:solidFill>
                  <a:srgbClr val="F85E08"/>
                </a:solidFill>
              </a:rPr>
              <a:t/>
            </a:r>
            <a:br>
              <a:rPr lang="en-US" dirty="0">
                <a:solidFill>
                  <a:srgbClr val="F85E08"/>
                </a:solidFill>
              </a:rPr>
            </a:br>
            <a:r>
              <a:rPr lang="en-US" dirty="0" smtClean="0">
                <a:solidFill>
                  <a:srgbClr val="F85E08"/>
                </a:solidFill>
              </a:rPr>
              <a:t/>
            </a:r>
            <a:br>
              <a:rPr lang="en-US" dirty="0" smtClean="0">
                <a:solidFill>
                  <a:srgbClr val="F85E08"/>
                </a:solidFill>
              </a:rPr>
            </a:br>
            <a:r>
              <a:rPr lang="en-US" sz="4000" b="0" dirty="0" smtClean="0">
                <a:solidFill>
                  <a:srgbClr val="F85E08"/>
                </a:solidFill>
              </a:rPr>
              <a:t>Business Intelligence and Analytics: Systems for Decision Support 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Global Edition</a:t>
            </a:r>
          </a:p>
          <a:p>
            <a:pPr>
              <a:spcBef>
                <a:spcPts val="1200"/>
              </a:spcBef>
              <a:defRPr/>
            </a:pPr>
            <a:r>
              <a:rPr lang="en-US" sz="4000" b="0" dirty="0" smtClean="0">
                <a:solidFill>
                  <a:srgbClr val="F85E08"/>
                </a:solidFill>
              </a:rPr>
              <a:t>(10</a:t>
            </a:r>
            <a:r>
              <a:rPr lang="en-US" sz="4000" b="0" baseline="30000" dirty="0" smtClean="0">
                <a:solidFill>
                  <a:srgbClr val="F85E08"/>
                </a:solidFill>
              </a:rPr>
              <a:t>th</a:t>
            </a:r>
            <a:r>
              <a:rPr lang="en-US" sz="4000" b="0" dirty="0" smtClean="0">
                <a:solidFill>
                  <a:srgbClr val="F85E08"/>
                </a:solidFill>
              </a:rPr>
              <a:t> Edition)</a:t>
            </a:r>
            <a:endParaRPr lang="en-US" sz="4000" b="0" dirty="0">
              <a:solidFill>
                <a:srgbClr val="F85E08"/>
              </a:solidFill>
            </a:endParaRPr>
          </a:p>
        </p:txBody>
      </p:sp>
      <p:pic>
        <p:nvPicPr>
          <p:cNvPr id="16" name="Picture 2" descr="C:\Users\ubanepa\Desktop\Final\Turban and Sharda Final\Sharda _10_fullcover.jpg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441" y="2149823"/>
            <a:ext cx="1831975" cy="23459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193088" cy="4800600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1524000"/>
            <a:ext cx="3810000" cy="46085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250825"/>
            <a:ext cx="1951038" cy="58816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250825"/>
            <a:ext cx="5700712" cy="58816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9" name="Text Box 19"/>
          <p:cNvSpPr txBox="1">
            <a:spLocks noChangeArrowheads="1"/>
          </p:cNvSpPr>
          <p:nvPr/>
        </p:nvSpPr>
        <p:spPr bwMode="auto">
          <a:xfrm>
            <a:off x="990600" y="6431578"/>
            <a:ext cx="7315200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anchor="b">
            <a:spAutoFit/>
          </a:bodyPr>
          <a:lstStyle/>
          <a:p>
            <a:pPr algn="ctr">
              <a:spcBef>
                <a:spcPts val="600"/>
              </a:spcBef>
              <a:buClr>
                <a:schemeClr val="hlink"/>
              </a:buClr>
              <a:buSzPct val="110000"/>
              <a:buFont typeface="Wingdings" pitchFamily="2" charset="2"/>
              <a:buNone/>
              <a:defRPr/>
            </a:pPr>
            <a:r>
              <a:rPr lang="en-US" sz="1200" b="0" i="1" dirty="0">
                <a:solidFill>
                  <a:schemeClr val="tx1"/>
                </a:solidFill>
                <a:latin typeface="Arial" charset="0"/>
                <a:cs typeface="+mn-cs"/>
              </a:rPr>
              <a:t> </a:t>
            </a:r>
            <a:r>
              <a:rPr lang="en-US" sz="1200" b="1" kern="1200" dirty="0" smtClean="0">
                <a:solidFill>
                  <a:srgbClr val="151FEB"/>
                </a:solidFill>
                <a:latin typeface="Tahoma" pitchFamily="34" charset="0"/>
                <a:ea typeface="+mn-ea"/>
                <a:cs typeface="Arial" charset="0"/>
              </a:rPr>
              <a:t>© Pearson Education Limited 2014</a:t>
            </a:r>
            <a:endParaRPr lang="en-US" sz="1200" b="0" dirty="0">
              <a:solidFill>
                <a:srgbClr val="0000CC"/>
              </a:solidFill>
              <a:latin typeface="Arial" charset="0"/>
              <a:cs typeface="+mn-cs"/>
            </a:endParaRPr>
          </a:p>
        </p:txBody>
      </p:sp>
      <p:sp>
        <p:nvSpPr>
          <p:cNvPr id="92162" name="Rectangle 2"/>
          <p:cNvSpPr>
            <a:spLocks noChangeArrowheads="1"/>
          </p:cNvSpPr>
          <p:nvPr/>
        </p:nvSpPr>
        <p:spPr bwMode="ltGray">
          <a:xfrm>
            <a:off x="417513" y="731838"/>
            <a:ext cx="438150" cy="474662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3" name="Rectangle 3"/>
          <p:cNvSpPr>
            <a:spLocks noChangeArrowheads="1"/>
          </p:cNvSpPr>
          <p:nvPr/>
        </p:nvSpPr>
        <p:spPr bwMode="ltGray">
          <a:xfrm>
            <a:off x="800100" y="731838"/>
            <a:ext cx="328613" cy="474662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4" name="Rectangle 4"/>
          <p:cNvSpPr>
            <a:spLocks noChangeArrowheads="1"/>
          </p:cNvSpPr>
          <p:nvPr/>
        </p:nvSpPr>
        <p:spPr bwMode="ltGray">
          <a:xfrm>
            <a:off x="541338" y="1154113"/>
            <a:ext cx="422275" cy="474662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5" name="Rectangle 5"/>
          <p:cNvSpPr>
            <a:spLocks noChangeArrowheads="1"/>
          </p:cNvSpPr>
          <p:nvPr/>
        </p:nvSpPr>
        <p:spPr bwMode="ltGray">
          <a:xfrm>
            <a:off x="911225" y="1154113"/>
            <a:ext cx="368300" cy="474662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6" name="Rectangle 6"/>
          <p:cNvSpPr>
            <a:spLocks noChangeArrowheads="1"/>
          </p:cNvSpPr>
          <p:nvPr/>
        </p:nvSpPr>
        <p:spPr bwMode="ltGray">
          <a:xfrm>
            <a:off x="127000" y="1081088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7" name="Rectangle 7"/>
          <p:cNvSpPr>
            <a:spLocks noChangeArrowheads="1"/>
          </p:cNvSpPr>
          <p:nvPr/>
        </p:nvSpPr>
        <p:spPr bwMode="gray">
          <a:xfrm>
            <a:off x="762000" y="623888"/>
            <a:ext cx="31750" cy="1052512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8" name="Rectangle 8"/>
          <p:cNvSpPr>
            <a:spLocks noChangeArrowheads="1"/>
          </p:cNvSpPr>
          <p:nvPr/>
        </p:nvSpPr>
        <p:spPr bwMode="gray">
          <a:xfrm>
            <a:off x="442913" y="1414463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92169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231776"/>
            <a:ext cx="7793037" cy="1139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34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777875" y="1524000"/>
            <a:ext cx="8177213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92180" name="Text Box 20"/>
          <p:cNvSpPr txBox="1">
            <a:spLocks noChangeArrowheads="1"/>
          </p:cNvSpPr>
          <p:nvPr/>
        </p:nvSpPr>
        <p:spPr bwMode="auto">
          <a:xfrm>
            <a:off x="76200" y="6430962"/>
            <a:ext cx="601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200" dirty="0" smtClean="0">
                <a:solidFill>
                  <a:srgbClr val="EE8411"/>
                </a:solidFill>
                <a:cs typeface="+mn-cs"/>
              </a:rPr>
              <a:t>5-</a:t>
            </a:r>
            <a:fld id="{930D3EF6-C8D8-4409-A7BA-DC47BF803ED5}" type="slidenum">
              <a:rPr lang="en-US" sz="1200" smtClean="0">
                <a:solidFill>
                  <a:srgbClr val="EE8411"/>
                </a:solidFill>
                <a:cs typeface="+mn-cs"/>
              </a:rPr>
              <a:pPr>
                <a:defRPr/>
              </a:pPr>
              <a:t>‹#›</a:t>
            </a:fld>
            <a:endParaRPr lang="en-US" sz="1200" dirty="0">
              <a:solidFill>
                <a:srgbClr val="EE8411"/>
              </a:solidFill>
              <a:cs typeface="+mn-cs"/>
            </a:endParaRPr>
          </a:p>
        </p:txBody>
      </p:sp>
      <p:sp>
        <p:nvSpPr>
          <p:cNvPr id="20" name="Rectangle 8"/>
          <p:cNvSpPr>
            <a:spLocks noChangeArrowheads="1"/>
          </p:cNvSpPr>
          <p:nvPr userDrawn="1"/>
        </p:nvSpPr>
        <p:spPr bwMode="gray">
          <a:xfrm>
            <a:off x="548265" y="644525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1" name="Rectangle 8"/>
          <p:cNvSpPr>
            <a:spLocks noChangeArrowheads="1"/>
          </p:cNvSpPr>
          <p:nvPr userDrawn="1"/>
        </p:nvSpPr>
        <p:spPr bwMode="gray">
          <a:xfrm>
            <a:off x="541337" y="6705600"/>
            <a:ext cx="8226425" cy="3175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2" name="Rectangle 8"/>
          <p:cNvSpPr>
            <a:spLocks noChangeArrowheads="1"/>
          </p:cNvSpPr>
          <p:nvPr userDrawn="1"/>
        </p:nvSpPr>
        <p:spPr bwMode="gray">
          <a:xfrm>
            <a:off x="685800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  <p:sp>
        <p:nvSpPr>
          <p:cNvPr id="24" name="Rectangle 8"/>
          <p:cNvSpPr>
            <a:spLocks noChangeArrowheads="1"/>
          </p:cNvSpPr>
          <p:nvPr userDrawn="1"/>
        </p:nvSpPr>
        <p:spPr bwMode="gray">
          <a:xfrm>
            <a:off x="8182552" y="6477000"/>
            <a:ext cx="428048" cy="228600"/>
          </a:xfrm>
          <a:prstGeom prst="rect">
            <a:avLst/>
          </a:prstGeom>
          <a:solidFill>
            <a:srgbClr val="EE841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defRPr/>
            </a:pPr>
            <a:endParaRPr kumimoji="1" lang="en-US" sz="2400" b="0" dirty="0">
              <a:solidFill>
                <a:schemeClr val="tx1"/>
              </a:solidFill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  <p:sldLayoutId id="2147483660" r:id="rId5"/>
    <p:sldLayoutId id="2147483659" r:id="rId6"/>
    <p:sldLayoutId id="2147483658" r:id="rId7"/>
    <p:sldLayoutId id="2147483657" r:id="rId8"/>
    <p:sldLayoutId id="2147483656" r:id="rId9"/>
    <p:sldLayoutId id="2147483655" r:id="rId10"/>
    <p:sldLayoutId id="214748365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ts val="4000"/>
        </a:lnSpc>
        <a:spcBef>
          <a:spcPct val="0"/>
        </a:spcBef>
        <a:spcAft>
          <a:spcPct val="0"/>
        </a:spcAft>
        <a:defRPr sz="4000">
          <a:solidFill>
            <a:srgbClr val="F85E08"/>
          </a:solidFill>
          <a:effectLst>
            <a:outerShdw blurRad="38100" dist="38100" dir="2700000" algn="tl">
              <a:srgbClr val="C0C0C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rgbClr val="CC3300"/>
          </a:solidFill>
          <a:effectLst>
            <a:outerShdw blurRad="38100" dist="38100" dir="2700000" algn="tl">
              <a:srgbClr val="C0C0C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folHlink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folHlink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folHlink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folHlink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0963" y="1905000"/>
            <a:ext cx="7793037" cy="1139824"/>
          </a:xfrm>
        </p:spPr>
        <p:txBody>
          <a:bodyPr/>
          <a:lstStyle/>
          <a:p>
            <a:r>
              <a:rPr lang="en-GB" dirty="0" smtClean="0"/>
              <a:t>SBUS5105 </a:t>
            </a:r>
            <a:br>
              <a:rPr lang="en-GB" dirty="0" smtClean="0"/>
            </a:br>
            <a:r>
              <a:rPr lang="en-GB" dirty="0" smtClean="0"/>
              <a:t>	Data Handling and Business 	Intelligence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649" y="3165043"/>
            <a:ext cx="3595577" cy="247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8"/>
          <p:cNvSpPr txBox="1">
            <a:spLocks noChangeArrowheads="1"/>
          </p:cNvSpPr>
          <p:nvPr/>
        </p:nvSpPr>
        <p:spPr bwMode="auto">
          <a:xfrm>
            <a:off x="5486400" y="3505200"/>
            <a:ext cx="31242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60000"/>
              <a:buFont typeface="Wingdings" pitchFamily="2" charset="2"/>
              <a:buChar char="n"/>
              <a:defRPr sz="3200">
                <a:solidFill>
                  <a:schemeClr val="folHlink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55000"/>
              <a:buFont typeface="Wingdings" pitchFamily="2" charset="2"/>
              <a:buChar char="n"/>
              <a:defRPr sz="2800">
                <a:solidFill>
                  <a:schemeClr val="folHlink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0000"/>
              <a:buFont typeface="Wingdings" pitchFamily="2" charset="2"/>
              <a:buChar char="n"/>
              <a:defRPr sz="2400">
                <a:solidFill>
                  <a:schemeClr val="folHlink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55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50000"/>
              <a:buFont typeface="Wingdings" pitchFamily="2" charset="2"/>
              <a:buChar char="n"/>
              <a:defRPr sz="2000">
                <a:solidFill>
                  <a:schemeClr val="folHlink"/>
                </a:solidFill>
                <a:latin typeface="+mn-lt"/>
              </a:defRPr>
            </a:lvl9pPr>
          </a:lstStyle>
          <a:p>
            <a:pPr marL="0" indent="0" eaLnBrk="1" hangingPunct="1">
              <a:buNone/>
              <a:defRPr/>
            </a:pPr>
            <a:r>
              <a:rPr lang="en-US" b="0" kern="0" dirty="0" smtClean="0"/>
              <a:t>Lecture 15</a:t>
            </a:r>
          </a:p>
          <a:p>
            <a:pPr marL="0" indent="0" eaLnBrk="1" hangingPunct="1">
              <a:buNone/>
              <a:defRPr/>
            </a:pPr>
            <a:r>
              <a:rPr lang="en-US" b="0" kern="0" dirty="0" smtClean="0"/>
              <a:t>Data Mining</a:t>
            </a:r>
          </a:p>
          <a:p>
            <a:pPr eaLnBrk="1" hangingPunct="1">
              <a:defRPr/>
            </a:pPr>
            <a:endParaRPr lang="en-US" b="0" kern="0" dirty="0"/>
          </a:p>
        </p:txBody>
      </p:sp>
    </p:spTree>
    <p:extLst>
      <p:ext uri="{BB962C8B-B14F-4D97-AF65-F5344CB8AC3E}">
        <p14:creationId xmlns:p14="http://schemas.microsoft.com/office/powerpoint/2010/main" val="17726270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Lecture Data Mining</a:t>
            </a:r>
          </a:p>
          <a:p>
            <a:r>
              <a:rPr lang="en-GB" dirty="0" smtClean="0"/>
              <a:t>Seminar Case</a:t>
            </a:r>
          </a:p>
          <a:p>
            <a:r>
              <a:rPr lang="en-GB" dirty="0" smtClean="0"/>
              <a:t>Practical Weka Cluster Exercise 1 and 2</a:t>
            </a:r>
          </a:p>
        </p:txBody>
      </p:sp>
    </p:spTree>
    <p:extLst>
      <p:ext uri="{BB962C8B-B14F-4D97-AF65-F5344CB8AC3E}">
        <p14:creationId xmlns:p14="http://schemas.microsoft.com/office/powerpoint/2010/main" val="684195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Understand the steps involved in data preprocessing for data mining </a:t>
            </a:r>
          </a:p>
          <a:p>
            <a:r>
              <a:rPr lang="en-US" sz="2800" dirty="0"/>
              <a:t>Learn different methods and algorithms of data mining </a:t>
            </a:r>
          </a:p>
          <a:p>
            <a:r>
              <a:rPr lang="en-US" sz="2800" dirty="0"/>
              <a:t>Build awareness of the existing data mining software tools </a:t>
            </a:r>
          </a:p>
          <a:p>
            <a:pPr lvl="1"/>
            <a:r>
              <a:rPr lang="en-US" sz="2400" dirty="0"/>
              <a:t>Commercial versus free/open source</a:t>
            </a:r>
          </a:p>
          <a:p>
            <a:r>
              <a:rPr lang="en-US" sz="2800" dirty="0"/>
              <a:t>Understand the pitfalls and myths of data mining</a:t>
            </a:r>
          </a:p>
        </p:txBody>
      </p:sp>
    </p:spTree>
    <p:extLst>
      <p:ext uri="{BB962C8B-B14F-4D97-AF65-F5344CB8AC3E}">
        <p14:creationId xmlns:p14="http://schemas.microsoft.com/office/powerpoint/2010/main" val="79180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</a:t>
            </a:r>
            <a:r>
              <a:rPr lang="en-GB" dirty="0"/>
              <a:t>P</a:t>
            </a:r>
            <a:r>
              <a:rPr lang="en-GB" dirty="0" smtClean="0"/>
              <a:t>re-process?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Data in the real world can be quite messy</a:t>
            </a:r>
          </a:p>
          <a:p>
            <a:pPr lvl="1"/>
            <a:r>
              <a:rPr lang="en-GB" dirty="0" smtClean="0"/>
              <a:t>Missing information</a:t>
            </a:r>
          </a:p>
          <a:p>
            <a:pPr lvl="1"/>
            <a:r>
              <a:rPr lang="en-GB" dirty="0" smtClean="0"/>
              <a:t>Different formats</a:t>
            </a:r>
          </a:p>
          <a:p>
            <a:pPr lvl="1"/>
            <a:r>
              <a:rPr lang="en-GB" dirty="0" smtClean="0"/>
              <a:t>Extreme Data</a:t>
            </a:r>
          </a:p>
          <a:p>
            <a:r>
              <a:rPr lang="en-GB" dirty="0" smtClean="0"/>
              <a:t>Not removing these issues will result in</a:t>
            </a:r>
          </a:p>
          <a:p>
            <a:pPr lvl="1"/>
            <a:r>
              <a:rPr lang="en-GB" dirty="0" smtClean="0"/>
              <a:t>Too much information to analyse</a:t>
            </a:r>
          </a:p>
          <a:p>
            <a:pPr lvl="1"/>
            <a:r>
              <a:rPr lang="en-GB" dirty="0" smtClean="0"/>
              <a:t>Erroneous results</a:t>
            </a:r>
          </a:p>
          <a:p>
            <a:pPr lvl="1"/>
            <a:r>
              <a:rPr lang="en-GB" dirty="0" smtClean="0"/>
              <a:t>Time wasted</a:t>
            </a:r>
          </a:p>
          <a:p>
            <a:r>
              <a:rPr lang="en-GB" dirty="0" smtClean="0"/>
              <a:t>Pre-processing is a step used to ensure data is in a clear and consistent format</a:t>
            </a:r>
          </a:p>
          <a:p>
            <a:r>
              <a:rPr lang="en-GB" dirty="0" smtClean="0"/>
              <a:t>And assist in the process in reducing the amount of data to analyse and handle</a:t>
            </a:r>
          </a:p>
        </p:txBody>
      </p:sp>
    </p:spTree>
    <p:extLst>
      <p:ext uri="{BB962C8B-B14F-4D97-AF65-F5344CB8AC3E}">
        <p14:creationId xmlns:p14="http://schemas.microsoft.com/office/powerpoint/2010/main" val="2534756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Cleaning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we have the information that we require, we can start the process of ensuring the data is in a consistent and correct format</a:t>
            </a:r>
          </a:p>
          <a:p>
            <a:r>
              <a:rPr lang="en-GB" dirty="0" smtClean="0"/>
              <a:t>Common cleaning operations include</a:t>
            </a:r>
          </a:p>
          <a:p>
            <a:pPr lvl="1"/>
            <a:r>
              <a:rPr lang="en-GB" dirty="0" smtClean="0"/>
              <a:t>Handling missing values</a:t>
            </a:r>
          </a:p>
          <a:p>
            <a:pPr lvl="1"/>
            <a:r>
              <a:rPr lang="en-GB" dirty="0" smtClean="0"/>
              <a:t>Correcting different formats</a:t>
            </a:r>
          </a:p>
          <a:p>
            <a:pPr lvl="1"/>
            <a:r>
              <a:rPr lang="en-GB" dirty="0" smtClean="0"/>
              <a:t>Identifying outliers</a:t>
            </a:r>
          </a:p>
          <a:p>
            <a:pPr lvl="1"/>
            <a:r>
              <a:rPr lang="en-GB" dirty="0" smtClean="0"/>
              <a:t>Grouping Values</a:t>
            </a:r>
          </a:p>
        </p:txBody>
      </p:sp>
    </p:spTree>
    <p:extLst>
      <p:ext uri="{BB962C8B-B14F-4D97-AF65-F5344CB8AC3E}">
        <p14:creationId xmlns:p14="http://schemas.microsoft.com/office/powerpoint/2010/main" val="40502189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Handling Missing </a:t>
            </a:r>
            <a:r>
              <a:rPr lang="en-GB" dirty="0"/>
              <a:t>V</a:t>
            </a:r>
            <a:r>
              <a:rPr lang="en-GB" dirty="0" smtClean="0"/>
              <a:t>alues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3687" y="1828800"/>
            <a:ext cx="8650288" cy="4800600"/>
          </a:xfrm>
        </p:spPr>
        <p:txBody>
          <a:bodyPr/>
          <a:lstStyle/>
          <a:p>
            <a:r>
              <a:rPr lang="en-GB" sz="2200" dirty="0" smtClean="0"/>
              <a:t>Although the information may initially be missing, it may be useful to assess it in your analysis.</a:t>
            </a:r>
          </a:p>
          <a:p>
            <a:r>
              <a:rPr lang="en-GB" sz="2200" dirty="0" smtClean="0"/>
              <a:t>Records with too much missing information may need to be removed entirely</a:t>
            </a:r>
          </a:p>
          <a:p>
            <a:pPr lvl="1"/>
            <a:r>
              <a:rPr lang="en-GB" sz="2200" dirty="0" smtClean="0"/>
              <a:t>If performing statistics on numerical values, records with missing values will need to be removed</a:t>
            </a:r>
          </a:p>
          <a:p>
            <a:r>
              <a:rPr lang="en-GB" sz="2200" dirty="0" smtClean="0"/>
              <a:t>Missing values need to be placed in a consistent format throughout your analysis</a:t>
            </a:r>
          </a:p>
          <a:p>
            <a:pPr lvl="1"/>
            <a:r>
              <a:rPr lang="en-GB" sz="2200" dirty="0" smtClean="0"/>
              <a:t>Blank values could provide a number of different meanings</a:t>
            </a:r>
          </a:p>
          <a:p>
            <a:pPr lvl="1"/>
            <a:r>
              <a:rPr lang="en-GB" sz="2200" dirty="0" smtClean="0"/>
              <a:t>Far better to use a different indicator (N/A, -1, 0 etc.)</a:t>
            </a:r>
          </a:p>
          <a:p>
            <a:endParaRPr lang="en-GB" sz="2200" dirty="0" smtClean="0"/>
          </a:p>
          <a:p>
            <a:endParaRPr lang="en-GB" sz="2200" dirty="0" smtClean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094031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Different Formats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 smtClean="0"/>
              <a:t>Sometimes, information may be recorded in different formats</a:t>
            </a:r>
          </a:p>
          <a:p>
            <a:pPr lvl="1"/>
            <a:r>
              <a:rPr lang="en-GB" sz="2600" dirty="0" smtClean="0"/>
              <a:t>“Never Smoked” / 0</a:t>
            </a:r>
          </a:p>
          <a:p>
            <a:pPr lvl="1"/>
            <a:r>
              <a:rPr lang="en-GB" sz="2600" dirty="0" smtClean="0"/>
              <a:t>22/10/1991, 10/22/1991, 22-10-1991</a:t>
            </a:r>
          </a:p>
          <a:p>
            <a:pPr lvl="1"/>
            <a:r>
              <a:rPr lang="en-GB" sz="2600" dirty="0" smtClean="0"/>
              <a:t>Unspecified Abbreviations</a:t>
            </a:r>
          </a:p>
          <a:p>
            <a:r>
              <a:rPr lang="en-GB" sz="2600" dirty="0" smtClean="0"/>
              <a:t>While these different formats are visually easy to spot, they will be classed differently by an analysis program</a:t>
            </a:r>
          </a:p>
          <a:p>
            <a:r>
              <a:rPr lang="en-GB" sz="2600" dirty="0" smtClean="0"/>
              <a:t>It is therefore important to reformat the information in a consistent format</a:t>
            </a:r>
          </a:p>
        </p:txBody>
      </p:sp>
    </p:spTree>
    <p:extLst>
      <p:ext uri="{BB962C8B-B14F-4D97-AF65-F5344CB8AC3E}">
        <p14:creationId xmlns:p14="http://schemas.microsoft.com/office/powerpoint/2010/main" val="12340581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 Reduction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Sometimes a dataset may be too large to undertake a practical analysis</a:t>
            </a:r>
          </a:p>
          <a:p>
            <a:r>
              <a:rPr lang="en-GB" dirty="0" smtClean="0"/>
              <a:t>Data reduction is a process used to create a summary of the detailed data set</a:t>
            </a:r>
          </a:p>
          <a:p>
            <a:r>
              <a:rPr lang="en-GB" dirty="0" smtClean="0"/>
              <a:t>The methods are</a:t>
            </a:r>
          </a:p>
          <a:p>
            <a:pPr lvl="1"/>
            <a:r>
              <a:rPr lang="en-GB" dirty="0" smtClean="0"/>
              <a:t>Aggregation</a:t>
            </a:r>
          </a:p>
          <a:p>
            <a:pPr lvl="1"/>
            <a:r>
              <a:rPr lang="en-GB" dirty="0" smtClean="0"/>
              <a:t>Data Cubes</a:t>
            </a:r>
          </a:p>
        </p:txBody>
      </p:sp>
    </p:spTree>
    <p:extLst>
      <p:ext uri="{BB962C8B-B14F-4D97-AF65-F5344CB8AC3E}">
        <p14:creationId xmlns:p14="http://schemas.microsoft.com/office/powerpoint/2010/main" val="861025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Programming Languages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887" y="1828800"/>
            <a:ext cx="8574088" cy="4800600"/>
          </a:xfrm>
        </p:spPr>
        <p:txBody>
          <a:bodyPr/>
          <a:lstStyle/>
          <a:p>
            <a:r>
              <a:rPr lang="en-GB" sz="2550" dirty="0" smtClean="0"/>
              <a:t>Using a programming language is also another solution to perform pre-processing.</a:t>
            </a:r>
          </a:p>
          <a:p>
            <a:r>
              <a:rPr lang="en-GB" sz="2550" dirty="0" smtClean="0"/>
              <a:t>As datasets are commonly stored in files, these files can be accessed and modified by a programming language.</a:t>
            </a:r>
          </a:p>
          <a:p>
            <a:r>
              <a:rPr lang="en-GB" sz="2550" dirty="0" smtClean="0"/>
              <a:t>A language can then be used to deliver the correct and consistent formatting required for an effective analysis.</a:t>
            </a:r>
          </a:p>
          <a:p>
            <a:r>
              <a:rPr lang="en-GB" sz="2550" dirty="0" smtClean="0"/>
              <a:t>The only issue is that this step would require learning a language in detail</a:t>
            </a:r>
            <a:endParaRPr lang="en-GB" sz="2550" dirty="0"/>
          </a:p>
          <a:p>
            <a:pPr lvl="1"/>
            <a:r>
              <a:rPr lang="en-GB" sz="2550" dirty="0" smtClean="0"/>
              <a:t>Not necessarily the best way for non-technical users</a:t>
            </a:r>
          </a:p>
        </p:txBody>
      </p:sp>
    </p:spTree>
    <p:extLst>
      <p:ext uri="{BB962C8B-B14F-4D97-AF65-F5344CB8AC3E}">
        <p14:creationId xmlns:p14="http://schemas.microsoft.com/office/powerpoint/2010/main" val="330165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Google </a:t>
            </a:r>
            <a:r>
              <a:rPr lang="en-GB" dirty="0" err="1" smtClean="0"/>
              <a:t>OpenRefine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 smtClean="0"/>
              <a:t>Google </a:t>
            </a:r>
            <a:r>
              <a:rPr lang="en-GB" sz="2600" dirty="0" err="1" smtClean="0"/>
              <a:t>OpenRefine</a:t>
            </a:r>
            <a:r>
              <a:rPr lang="en-GB" sz="2600" dirty="0" smtClean="0"/>
              <a:t> is one example of a tool which can assist with the process of cleaning data</a:t>
            </a:r>
          </a:p>
          <a:p>
            <a:r>
              <a:rPr lang="en-GB" sz="2600" dirty="0" smtClean="0"/>
              <a:t>It provides the user with the ability to load a series of formats into a project</a:t>
            </a:r>
          </a:p>
          <a:p>
            <a:r>
              <a:rPr lang="en-GB" sz="2600" dirty="0" smtClean="0"/>
              <a:t>From there, the user can manipulate and export the data into a desired format</a:t>
            </a:r>
          </a:p>
          <a:p>
            <a:r>
              <a:rPr lang="en-GB" sz="2600" dirty="0" err="1" smtClean="0"/>
              <a:t>OpenRefine</a:t>
            </a:r>
            <a:r>
              <a:rPr lang="en-GB" sz="2600" dirty="0" smtClean="0"/>
              <a:t> also keeps track of all actions on a dataset</a:t>
            </a:r>
          </a:p>
          <a:p>
            <a:r>
              <a:rPr lang="en-GB" sz="2600" dirty="0" smtClean="0"/>
              <a:t>Allowing a user to undo any accidental/erroneous actions without compromising their data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720357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28600"/>
            <a:ext cx="7772400" cy="1139824"/>
          </a:xfrm>
        </p:spPr>
        <p:txBody>
          <a:bodyPr/>
          <a:lstStyle/>
          <a:p>
            <a:r>
              <a:rPr lang="en-US" dirty="0" smtClean="0"/>
              <a:t>A Taxonomy for </a:t>
            </a:r>
            <a:br>
              <a:rPr lang="en-US" dirty="0" smtClean="0"/>
            </a:br>
            <a:r>
              <a:rPr lang="en-US" dirty="0" smtClean="0"/>
              <a:t>Data Mining Tasks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6400" y="1524000"/>
            <a:ext cx="58674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Straight Arrow Connector 4"/>
          <p:cNvCxnSpPr/>
          <p:nvPr/>
        </p:nvCxnSpPr>
        <p:spPr bwMode="auto">
          <a:xfrm>
            <a:off x="76200" y="5562600"/>
            <a:ext cx="1752600" cy="0"/>
          </a:xfrm>
          <a:prstGeom prst="straightConnector1">
            <a:avLst/>
          </a:prstGeom>
          <a:ln w="57150">
            <a:headEnd type="none" w="med" len="med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160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Used for automatic identification of natural groupings of things</a:t>
            </a:r>
          </a:p>
          <a:p>
            <a:r>
              <a:rPr lang="en-US" dirty="0" smtClean="0"/>
              <a:t>Part of the machine-learning family </a:t>
            </a:r>
          </a:p>
          <a:p>
            <a:r>
              <a:rPr lang="en-US" dirty="0" smtClean="0"/>
              <a:t>Employs unsupervised learning</a:t>
            </a:r>
          </a:p>
          <a:p>
            <a:r>
              <a:rPr lang="en-US" dirty="0" smtClean="0"/>
              <a:t>Learns the clusters of things from past data, then assigns new instances</a:t>
            </a:r>
          </a:p>
          <a:p>
            <a:r>
              <a:rPr lang="en-US" dirty="0" smtClean="0"/>
              <a:t>There is not an output variable</a:t>
            </a:r>
          </a:p>
          <a:p>
            <a:r>
              <a:rPr lang="en-US" dirty="0" smtClean="0"/>
              <a:t>Also known as segmentation</a:t>
            </a:r>
          </a:p>
        </p:txBody>
      </p:sp>
    </p:spTree>
    <p:extLst>
      <p:ext uri="{BB962C8B-B14F-4D97-AF65-F5344CB8AC3E}">
        <p14:creationId xmlns:p14="http://schemas.microsoft.com/office/powerpoint/2010/main" val="1859117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Clustering results may be used to</a:t>
            </a:r>
          </a:p>
          <a:p>
            <a:pPr lvl="1"/>
            <a:r>
              <a:rPr lang="en-US" dirty="0" smtClean="0"/>
              <a:t>Identify natural groupings of customers</a:t>
            </a:r>
          </a:p>
          <a:p>
            <a:pPr lvl="1"/>
            <a:r>
              <a:rPr lang="en-US" dirty="0" smtClean="0"/>
              <a:t>Identify rules for assigning new cases to classes for targeting/diagnostic purposes</a:t>
            </a:r>
          </a:p>
          <a:p>
            <a:pPr lvl="1"/>
            <a:r>
              <a:rPr lang="en-US" dirty="0" smtClean="0"/>
              <a:t>Provide characterization, definition, labeling of populations</a:t>
            </a:r>
          </a:p>
          <a:p>
            <a:pPr lvl="1"/>
            <a:r>
              <a:rPr lang="en-US" dirty="0" smtClean="0"/>
              <a:t>Decrease the size and complexity of problems for other data mining methods </a:t>
            </a:r>
          </a:p>
          <a:p>
            <a:pPr lvl="1"/>
            <a:r>
              <a:rPr lang="en-US" dirty="0" smtClean="0"/>
              <a:t>Identify outliers in a specific domain (e.g., rare-event detection)</a:t>
            </a:r>
          </a:p>
        </p:txBody>
      </p:sp>
    </p:spTree>
    <p:extLst>
      <p:ext uri="{BB962C8B-B14F-4D97-AF65-F5344CB8AC3E}">
        <p14:creationId xmlns:p14="http://schemas.microsoft.com/office/powerpoint/2010/main" val="208608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76800"/>
          </a:xfrm>
        </p:spPr>
        <p:txBody>
          <a:bodyPr>
            <a:normAutofit/>
          </a:bodyPr>
          <a:lstStyle/>
          <a:p>
            <a:r>
              <a:rPr lang="en-US" dirty="0" smtClean="0"/>
              <a:t>Analysis methods</a:t>
            </a:r>
          </a:p>
          <a:p>
            <a:pPr lvl="1"/>
            <a:r>
              <a:rPr lang="en-US" dirty="0" smtClean="0"/>
              <a:t>Statistical methods (including both hierarchical and nonhierarchical), such as </a:t>
            </a:r>
            <a:r>
              <a:rPr lang="en-US" i="1" dirty="0" smtClean="0"/>
              <a:t>k</a:t>
            </a:r>
            <a:r>
              <a:rPr lang="en-US" dirty="0" smtClean="0"/>
              <a:t>-means, </a:t>
            </a:r>
            <a:r>
              <a:rPr lang="en-US" i="1" dirty="0" smtClean="0"/>
              <a:t>k</a:t>
            </a:r>
            <a:r>
              <a:rPr lang="en-US" dirty="0" smtClean="0"/>
              <a:t>-modes, and so on</a:t>
            </a:r>
          </a:p>
          <a:p>
            <a:pPr lvl="1"/>
            <a:r>
              <a:rPr lang="en-US" dirty="0" smtClean="0"/>
              <a:t>Neural networks (adaptive resonance theory [ART], self-organizing map [SOM])</a:t>
            </a:r>
          </a:p>
          <a:p>
            <a:pPr lvl="1"/>
            <a:r>
              <a:rPr lang="en-US" dirty="0" smtClean="0"/>
              <a:t>Fuzzy logic (e.g., fuzzy c-means algorithm)</a:t>
            </a:r>
          </a:p>
          <a:p>
            <a:pPr lvl="1"/>
            <a:r>
              <a:rPr lang="en-US" dirty="0" smtClean="0"/>
              <a:t>Genetic algorithms </a:t>
            </a:r>
          </a:p>
          <a:p>
            <a:pPr lvl="3"/>
            <a:endParaRPr lang="en-US" sz="1200" dirty="0" smtClean="0"/>
          </a:p>
        </p:txBody>
      </p:sp>
    </p:spTree>
    <p:extLst>
      <p:ext uri="{BB962C8B-B14F-4D97-AF65-F5344CB8AC3E}">
        <p14:creationId xmlns:p14="http://schemas.microsoft.com/office/powerpoint/2010/main" val="230227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How many clusters?</a:t>
            </a:r>
          </a:p>
          <a:p>
            <a:pPr lvl="1"/>
            <a:r>
              <a:rPr lang="en-US" sz="2800" dirty="0" smtClean="0"/>
              <a:t>There is not a “truly optimal” way to calculate it</a:t>
            </a:r>
          </a:p>
          <a:p>
            <a:pPr lvl="1"/>
            <a:r>
              <a:rPr lang="en-US" sz="2800" dirty="0" smtClean="0"/>
              <a:t>Heuristics are often used</a:t>
            </a:r>
          </a:p>
          <a:p>
            <a:r>
              <a:rPr lang="en-US" sz="3200" dirty="0" smtClean="0"/>
              <a:t>Most cluster analysis methods involve the use of a </a:t>
            </a:r>
            <a:r>
              <a:rPr lang="en-US" sz="3200" dirty="0" smtClean="0">
                <a:solidFill>
                  <a:srgbClr val="FF3300"/>
                </a:solidFill>
              </a:rPr>
              <a:t>distance measure </a:t>
            </a:r>
            <a:r>
              <a:rPr lang="en-US" sz="3200" dirty="0" smtClean="0"/>
              <a:t>to calculate the closeness between pairs of items. </a:t>
            </a:r>
          </a:p>
          <a:p>
            <a:pPr lvl="1"/>
            <a:r>
              <a:rPr lang="en-US" sz="2800" dirty="0" smtClean="0"/>
              <a:t>Euclidian versus Manhattan/Rectilinear distance</a:t>
            </a:r>
          </a:p>
        </p:txBody>
      </p:sp>
    </p:spTree>
    <p:extLst>
      <p:ext uri="{BB962C8B-B14F-4D97-AF65-F5344CB8AC3E}">
        <p14:creationId xmlns:p14="http://schemas.microsoft.com/office/powerpoint/2010/main" val="4028137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6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77106" y="1389131"/>
            <a:ext cx="8093075" cy="2819400"/>
          </a:xfrm>
        </p:spPr>
        <p:txBody>
          <a:bodyPr>
            <a:normAutofit/>
          </a:bodyPr>
          <a:lstStyle/>
          <a:p>
            <a:r>
              <a:rPr lang="en-GB" sz="2800" b="1" dirty="0"/>
              <a:t>What is cluster detection?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Cluster: </a:t>
            </a:r>
            <a:r>
              <a:rPr lang="en-GB" sz="2400" dirty="0"/>
              <a:t>a group of objects known as members</a:t>
            </a:r>
          </a:p>
          <a:p>
            <a:pPr marL="857250" lvl="1" indent="-319088"/>
            <a:r>
              <a:rPr lang="en-GB" sz="2400" dirty="0"/>
              <a:t>The centre of a cluster is known as the </a:t>
            </a:r>
            <a:r>
              <a:rPr lang="en-GB" sz="2400" dirty="0" err="1"/>
              <a:t>c</a:t>
            </a:r>
            <a:r>
              <a:rPr lang="en-GB" sz="2400" i="1" dirty="0" err="1"/>
              <a:t>entroid</a:t>
            </a:r>
            <a:endParaRPr lang="en-GB" sz="2400" dirty="0"/>
          </a:p>
          <a:p>
            <a:pPr marL="857250" lvl="1" indent="-319088"/>
            <a:r>
              <a:rPr lang="en-GB" sz="2400" dirty="0"/>
              <a:t>Members of a cluster are similar to each other </a:t>
            </a:r>
          </a:p>
          <a:p>
            <a:pPr marL="857250" lvl="1" indent="-319088"/>
            <a:r>
              <a:rPr lang="en-GB" sz="2400" dirty="0"/>
              <a:t>Members of different clusters are different</a:t>
            </a:r>
          </a:p>
          <a:p>
            <a:pPr marL="857250" lvl="1" indent="-319088"/>
            <a:r>
              <a:rPr lang="en-GB" sz="2400" dirty="0"/>
              <a:t>Clustering is a process of discovering clusters </a:t>
            </a:r>
          </a:p>
        </p:txBody>
      </p:sp>
      <p:pic>
        <p:nvPicPr>
          <p:cNvPr id="16387" name="Picture 5" descr="Untitle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3300" y="4081463"/>
            <a:ext cx="2076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AutoShape 18"/>
          <p:cNvSpPr>
            <a:spLocks noChangeArrowheads="1"/>
          </p:cNvSpPr>
          <p:nvPr/>
        </p:nvSpPr>
        <p:spPr bwMode="auto">
          <a:xfrm>
            <a:off x="3429000" y="5072063"/>
            <a:ext cx="865188" cy="144462"/>
          </a:xfrm>
          <a:prstGeom prst="rightArrow">
            <a:avLst>
              <a:gd name="adj1" fmla="val 50000"/>
              <a:gd name="adj2" fmla="val 74863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>
              <a:latin typeface="Tahoma" pitchFamily="34" charset="0"/>
            </a:endParaRPr>
          </a:p>
        </p:txBody>
      </p:sp>
      <p:pic>
        <p:nvPicPr>
          <p:cNvPr id="16389" name="Picture 10" descr="D:\untitled5.bm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9650" y="4038600"/>
            <a:ext cx="205740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/>
          <p:nvPr/>
        </p:nvSpPr>
        <p:spPr>
          <a:xfrm>
            <a:off x="4772025" y="4157663"/>
            <a:ext cx="503238" cy="685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029200" y="5148263"/>
            <a:ext cx="50958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467350" y="4757738"/>
            <a:ext cx="504825" cy="431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19800" y="4397375"/>
            <a:ext cx="457200" cy="15128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394" name="TextBox 14"/>
          <p:cNvSpPr txBox="1">
            <a:spLocks noChangeArrowheads="1"/>
          </p:cNvSpPr>
          <p:nvPr/>
        </p:nvSpPr>
        <p:spPr bwMode="auto">
          <a:xfrm>
            <a:off x="7002462" y="5224463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: centroids</a:t>
            </a:r>
          </a:p>
        </p:txBody>
      </p:sp>
      <p:sp>
        <p:nvSpPr>
          <p:cNvPr id="16396" name="Oval 16"/>
          <p:cNvSpPr>
            <a:spLocks noChangeArrowheads="1"/>
          </p:cNvSpPr>
          <p:nvPr/>
        </p:nvSpPr>
        <p:spPr bwMode="auto">
          <a:xfrm>
            <a:off x="7315200" y="5148263"/>
            <a:ext cx="152400" cy="152400"/>
          </a:xfrm>
          <a:prstGeom prst="ellipse">
            <a:avLst/>
          </a:prstGeom>
          <a:solidFill>
            <a:srgbClr val="99FF3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189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305800" cy="5105400"/>
          </a:xfrm>
        </p:spPr>
        <p:txBody>
          <a:bodyPr/>
          <a:lstStyle/>
          <a:p>
            <a:pPr marL="285750" indent="-285750"/>
            <a:r>
              <a:rPr lang="en-GB" sz="2800" b="1" dirty="0"/>
              <a:t>Outline of main steps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Define the number of clusters (</a:t>
            </a:r>
            <a:r>
              <a:rPr lang="en-GB" sz="2400" i="1" dirty="0"/>
              <a:t>k</a:t>
            </a:r>
            <a:r>
              <a:rPr lang="en-GB" sz="2400" dirty="0"/>
              <a:t>)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Choose k data objects randomly to serve as the initial </a:t>
            </a:r>
            <a:r>
              <a:rPr lang="en-GB" sz="2400" dirty="0" err="1"/>
              <a:t>centroids</a:t>
            </a:r>
            <a:r>
              <a:rPr lang="en-GB" sz="2400" dirty="0"/>
              <a:t> for the </a:t>
            </a:r>
            <a:r>
              <a:rPr lang="en-GB" sz="2400" i="1" dirty="0"/>
              <a:t>k</a:t>
            </a:r>
            <a:r>
              <a:rPr lang="en-GB" sz="2400" dirty="0"/>
              <a:t> clusters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Assign each data object to the cluster represented by its nearest </a:t>
            </a:r>
            <a:r>
              <a:rPr lang="en-GB" sz="2400" dirty="0" err="1"/>
              <a:t>centroid</a:t>
            </a:r>
            <a:endParaRPr lang="en-GB" sz="2400" dirty="0"/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Find a new </a:t>
            </a:r>
            <a:r>
              <a:rPr lang="en-GB" sz="2400" dirty="0" err="1"/>
              <a:t>centroid</a:t>
            </a:r>
            <a:r>
              <a:rPr lang="en-GB" sz="2400" dirty="0"/>
              <a:t> for each cluster by calculating the mean vector of its members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Undo the memberships of all data objects. Go back to Step 3 and repeat the process until cluster membership no longer changes or a maximum number of iterations is reached.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744098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45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305800" cy="457200"/>
          </a:xfrm>
        </p:spPr>
        <p:txBody>
          <a:bodyPr>
            <a:normAutofit lnSpcReduction="10000"/>
          </a:bodyPr>
          <a:lstStyle/>
          <a:p>
            <a:pPr marL="190500" indent="-190500">
              <a:lnSpc>
                <a:spcPct val="90000"/>
              </a:lnSpc>
            </a:pPr>
            <a:r>
              <a:rPr lang="en-GB" sz="2800" b="1" dirty="0"/>
              <a:t>Illustration of the method:</a:t>
            </a:r>
          </a:p>
        </p:txBody>
      </p:sp>
      <p:grpSp>
        <p:nvGrpSpPr>
          <p:cNvPr id="6" name="Group 1216"/>
          <p:cNvGrpSpPr>
            <a:grpSpLocks/>
          </p:cNvGrpSpPr>
          <p:nvPr/>
        </p:nvGrpSpPr>
        <p:grpSpPr bwMode="auto">
          <a:xfrm>
            <a:off x="357158" y="3962400"/>
            <a:ext cx="2286000" cy="1981200"/>
            <a:chOff x="240" y="2496"/>
            <a:chExt cx="1440" cy="1248"/>
          </a:xfrm>
        </p:grpSpPr>
        <p:sp>
          <p:nvSpPr>
            <p:cNvPr id="24578" name="Line 214"/>
            <p:cNvSpPr>
              <a:spLocks noChangeShapeType="1"/>
            </p:cNvSpPr>
            <p:nvPr/>
          </p:nvSpPr>
          <p:spPr bwMode="auto">
            <a:xfrm flipV="1">
              <a:off x="1263" y="3201"/>
              <a:ext cx="48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79" name="Line 213"/>
            <p:cNvSpPr>
              <a:spLocks noChangeShapeType="1"/>
            </p:cNvSpPr>
            <p:nvPr/>
          </p:nvSpPr>
          <p:spPr bwMode="auto">
            <a:xfrm flipH="1">
              <a:off x="990" y="2645"/>
              <a:ext cx="141" cy="8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61" name="Oval 12"/>
            <p:cNvSpPr>
              <a:spLocks noChangeArrowheads="1"/>
            </p:cNvSpPr>
            <p:nvPr/>
          </p:nvSpPr>
          <p:spPr bwMode="auto">
            <a:xfrm>
              <a:off x="1246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2" name="Oval 13"/>
            <p:cNvSpPr>
              <a:spLocks noChangeArrowheads="1"/>
            </p:cNvSpPr>
            <p:nvPr/>
          </p:nvSpPr>
          <p:spPr bwMode="auto">
            <a:xfrm>
              <a:off x="384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3" name="Oval 14"/>
            <p:cNvSpPr>
              <a:spLocks noChangeArrowheads="1"/>
            </p:cNvSpPr>
            <p:nvPr/>
          </p:nvSpPr>
          <p:spPr bwMode="auto">
            <a:xfrm>
              <a:off x="704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4" name="Oval 15"/>
            <p:cNvSpPr>
              <a:spLocks noChangeArrowheads="1"/>
            </p:cNvSpPr>
            <p:nvPr/>
          </p:nvSpPr>
          <p:spPr bwMode="auto">
            <a:xfrm>
              <a:off x="992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5" name="Oval 16"/>
            <p:cNvSpPr>
              <a:spLocks noChangeArrowheads="1"/>
            </p:cNvSpPr>
            <p:nvPr/>
          </p:nvSpPr>
          <p:spPr bwMode="auto">
            <a:xfrm>
              <a:off x="1097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6" name="Oval 17"/>
            <p:cNvSpPr>
              <a:spLocks noChangeArrowheads="1"/>
            </p:cNvSpPr>
            <p:nvPr/>
          </p:nvSpPr>
          <p:spPr bwMode="auto">
            <a:xfrm>
              <a:off x="928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Oval 18"/>
            <p:cNvSpPr>
              <a:spLocks noChangeArrowheads="1"/>
            </p:cNvSpPr>
            <p:nvPr/>
          </p:nvSpPr>
          <p:spPr bwMode="auto">
            <a:xfrm>
              <a:off x="526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Oval 19"/>
            <p:cNvSpPr>
              <a:spLocks noChangeArrowheads="1"/>
            </p:cNvSpPr>
            <p:nvPr/>
          </p:nvSpPr>
          <p:spPr bwMode="auto">
            <a:xfrm>
              <a:off x="1330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Oval 20"/>
            <p:cNvSpPr>
              <a:spLocks noChangeArrowheads="1"/>
            </p:cNvSpPr>
            <p:nvPr/>
          </p:nvSpPr>
          <p:spPr bwMode="auto">
            <a:xfrm>
              <a:off x="526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0" name="Oval 21"/>
            <p:cNvSpPr>
              <a:spLocks noChangeArrowheads="1"/>
            </p:cNvSpPr>
            <p:nvPr/>
          </p:nvSpPr>
          <p:spPr bwMode="auto">
            <a:xfrm>
              <a:off x="1436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1" name="Oval 22"/>
            <p:cNvSpPr>
              <a:spLocks noChangeArrowheads="1"/>
            </p:cNvSpPr>
            <p:nvPr/>
          </p:nvSpPr>
          <p:spPr bwMode="auto">
            <a:xfrm>
              <a:off x="1330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2" name="Oval 23"/>
            <p:cNvSpPr>
              <a:spLocks noChangeArrowheads="1"/>
            </p:cNvSpPr>
            <p:nvPr/>
          </p:nvSpPr>
          <p:spPr bwMode="auto">
            <a:xfrm>
              <a:off x="463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3" name="Oval 24"/>
            <p:cNvSpPr>
              <a:spLocks noChangeArrowheads="1"/>
            </p:cNvSpPr>
            <p:nvPr/>
          </p:nvSpPr>
          <p:spPr bwMode="auto">
            <a:xfrm>
              <a:off x="672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4" name="Oval 25"/>
            <p:cNvSpPr>
              <a:spLocks noChangeArrowheads="1"/>
            </p:cNvSpPr>
            <p:nvPr/>
          </p:nvSpPr>
          <p:spPr bwMode="auto">
            <a:xfrm>
              <a:off x="849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5" name="Oval 26"/>
            <p:cNvSpPr>
              <a:spLocks noChangeArrowheads="1"/>
            </p:cNvSpPr>
            <p:nvPr/>
          </p:nvSpPr>
          <p:spPr bwMode="auto">
            <a:xfrm>
              <a:off x="1224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6" name="Oval 27"/>
            <p:cNvSpPr>
              <a:spLocks noChangeArrowheads="1"/>
            </p:cNvSpPr>
            <p:nvPr/>
          </p:nvSpPr>
          <p:spPr bwMode="auto">
            <a:xfrm>
              <a:off x="1013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7" name="Oval 28"/>
            <p:cNvSpPr>
              <a:spLocks noChangeArrowheads="1"/>
            </p:cNvSpPr>
            <p:nvPr/>
          </p:nvSpPr>
          <p:spPr bwMode="auto">
            <a:xfrm>
              <a:off x="611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8" name="Oval 29"/>
            <p:cNvSpPr>
              <a:spLocks noChangeArrowheads="1"/>
            </p:cNvSpPr>
            <p:nvPr/>
          </p:nvSpPr>
          <p:spPr bwMode="auto">
            <a:xfrm>
              <a:off x="1415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" name="Oval 30"/>
            <p:cNvSpPr>
              <a:spLocks noChangeArrowheads="1"/>
            </p:cNvSpPr>
            <p:nvPr/>
          </p:nvSpPr>
          <p:spPr bwMode="auto">
            <a:xfrm>
              <a:off x="336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0" name="Oval 31"/>
            <p:cNvSpPr>
              <a:spLocks noChangeArrowheads="1"/>
            </p:cNvSpPr>
            <p:nvPr/>
          </p:nvSpPr>
          <p:spPr bwMode="auto">
            <a:xfrm>
              <a:off x="1521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01" name="AutoShape 33"/>
            <p:cNvSpPr>
              <a:spLocks noChangeArrowheads="1"/>
            </p:cNvSpPr>
            <p:nvPr/>
          </p:nvSpPr>
          <p:spPr bwMode="auto">
            <a:xfrm>
              <a:off x="886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2" name="Oval 30"/>
            <p:cNvSpPr>
              <a:spLocks noChangeArrowheads="1"/>
            </p:cNvSpPr>
            <p:nvPr/>
          </p:nvSpPr>
          <p:spPr bwMode="auto">
            <a:xfrm>
              <a:off x="513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3" name="Oval 30"/>
            <p:cNvSpPr>
              <a:spLocks noChangeArrowheads="1"/>
            </p:cNvSpPr>
            <p:nvPr/>
          </p:nvSpPr>
          <p:spPr bwMode="auto">
            <a:xfrm>
              <a:off x="882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4" name="Oval 30"/>
            <p:cNvSpPr>
              <a:spLocks noChangeArrowheads="1"/>
            </p:cNvSpPr>
            <p:nvPr/>
          </p:nvSpPr>
          <p:spPr bwMode="auto">
            <a:xfrm>
              <a:off x="1179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5" name="Rectangle 205"/>
            <p:cNvSpPr>
              <a:spLocks noChangeArrowheads="1"/>
            </p:cNvSpPr>
            <p:nvPr/>
          </p:nvSpPr>
          <p:spPr bwMode="auto">
            <a:xfrm>
              <a:off x="240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6" name="Line 206"/>
            <p:cNvSpPr>
              <a:spLocks noChangeShapeType="1"/>
            </p:cNvSpPr>
            <p:nvPr/>
          </p:nvSpPr>
          <p:spPr bwMode="auto">
            <a:xfrm>
              <a:off x="384" y="2496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7" name="Line 207"/>
            <p:cNvSpPr>
              <a:spLocks noChangeShapeType="1"/>
            </p:cNvSpPr>
            <p:nvPr/>
          </p:nvSpPr>
          <p:spPr bwMode="auto">
            <a:xfrm flipH="1">
              <a:off x="672" y="2928"/>
              <a:ext cx="336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8" name="Line 208"/>
            <p:cNvSpPr>
              <a:spLocks noChangeShapeType="1"/>
            </p:cNvSpPr>
            <p:nvPr/>
          </p:nvSpPr>
          <p:spPr bwMode="auto">
            <a:xfrm flipV="1">
              <a:off x="1008" y="2784"/>
              <a:ext cx="67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9" name="AutoShape 209"/>
            <p:cNvSpPr>
              <a:spLocks noChangeArrowheads="1"/>
            </p:cNvSpPr>
            <p:nvPr/>
          </p:nvSpPr>
          <p:spPr bwMode="auto">
            <a:xfrm>
              <a:off x="960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0" name="AutoShape 210"/>
            <p:cNvSpPr>
              <a:spLocks noChangeArrowheads="1"/>
            </p:cNvSpPr>
            <p:nvPr/>
          </p:nvSpPr>
          <p:spPr bwMode="auto">
            <a:xfrm>
              <a:off x="576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1" name="AutoShape 211"/>
            <p:cNvSpPr>
              <a:spLocks noChangeArrowheads="1"/>
            </p:cNvSpPr>
            <p:nvPr/>
          </p:nvSpPr>
          <p:spPr bwMode="auto">
            <a:xfrm>
              <a:off x="1296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2" name="Line 212"/>
            <p:cNvSpPr>
              <a:spLocks noChangeShapeType="1"/>
            </p:cNvSpPr>
            <p:nvPr/>
          </p:nvSpPr>
          <p:spPr bwMode="auto">
            <a:xfrm>
              <a:off x="556" y="3067"/>
              <a:ext cx="48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1215"/>
          <p:cNvGrpSpPr>
            <a:grpSpLocks/>
          </p:cNvGrpSpPr>
          <p:nvPr/>
        </p:nvGrpSpPr>
        <p:grpSpPr bwMode="auto">
          <a:xfrm>
            <a:off x="3219421" y="3962400"/>
            <a:ext cx="2286000" cy="1981200"/>
            <a:chOff x="2016" y="2496"/>
            <a:chExt cx="1440" cy="1248"/>
          </a:xfrm>
        </p:grpSpPr>
        <p:sp>
          <p:nvSpPr>
            <p:cNvPr id="24693" name="Oval 12"/>
            <p:cNvSpPr>
              <a:spLocks noChangeArrowheads="1"/>
            </p:cNvSpPr>
            <p:nvPr/>
          </p:nvSpPr>
          <p:spPr bwMode="auto">
            <a:xfrm>
              <a:off x="3022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4" name="Oval 13"/>
            <p:cNvSpPr>
              <a:spLocks noChangeArrowheads="1"/>
            </p:cNvSpPr>
            <p:nvPr/>
          </p:nvSpPr>
          <p:spPr bwMode="auto">
            <a:xfrm>
              <a:off x="2160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5" name="Oval 14"/>
            <p:cNvSpPr>
              <a:spLocks noChangeArrowheads="1"/>
            </p:cNvSpPr>
            <p:nvPr/>
          </p:nvSpPr>
          <p:spPr bwMode="auto">
            <a:xfrm>
              <a:off x="2480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6" name="Oval 15"/>
            <p:cNvSpPr>
              <a:spLocks noChangeArrowheads="1"/>
            </p:cNvSpPr>
            <p:nvPr/>
          </p:nvSpPr>
          <p:spPr bwMode="auto">
            <a:xfrm>
              <a:off x="2768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7" name="Oval 16"/>
            <p:cNvSpPr>
              <a:spLocks noChangeArrowheads="1"/>
            </p:cNvSpPr>
            <p:nvPr/>
          </p:nvSpPr>
          <p:spPr bwMode="auto">
            <a:xfrm>
              <a:off x="2873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8" name="Oval 17"/>
            <p:cNvSpPr>
              <a:spLocks noChangeArrowheads="1"/>
            </p:cNvSpPr>
            <p:nvPr/>
          </p:nvSpPr>
          <p:spPr bwMode="auto">
            <a:xfrm>
              <a:off x="2704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9" name="Oval 18"/>
            <p:cNvSpPr>
              <a:spLocks noChangeArrowheads="1"/>
            </p:cNvSpPr>
            <p:nvPr/>
          </p:nvSpPr>
          <p:spPr bwMode="auto">
            <a:xfrm>
              <a:off x="2302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0" name="Oval 19"/>
            <p:cNvSpPr>
              <a:spLocks noChangeArrowheads="1"/>
            </p:cNvSpPr>
            <p:nvPr/>
          </p:nvSpPr>
          <p:spPr bwMode="auto">
            <a:xfrm>
              <a:off x="3106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1" name="Oval 20"/>
            <p:cNvSpPr>
              <a:spLocks noChangeArrowheads="1"/>
            </p:cNvSpPr>
            <p:nvPr/>
          </p:nvSpPr>
          <p:spPr bwMode="auto">
            <a:xfrm>
              <a:off x="2302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2" name="Oval 21"/>
            <p:cNvSpPr>
              <a:spLocks noChangeArrowheads="1"/>
            </p:cNvSpPr>
            <p:nvPr/>
          </p:nvSpPr>
          <p:spPr bwMode="auto">
            <a:xfrm>
              <a:off x="3212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3" name="Oval 22"/>
            <p:cNvSpPr>
              <a:spLocks noChangeArrowheads="1"/>
            </p:cNvSpPr>
            <p:nvPr/>
          </p:nvSpPr>
          <p:spPr bwMode="auto">
            <a:xfrm>
              <a:off x="3106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4" name="Oval 23"/>
            <p:cNvSpPr>
              <a:spLocks noChangeArrowheads="1"/>
            </p:cNvSpPr>
            <p:nvPr/>
          </p:nvSpPr>
          <p:spPr bwMode="auto">
            <a:xfrm>
              <a:off x="2239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5" name="Oval 24"/>
            <p:cNvSpPr>
              <a:spLocks noChangeArrowheads="1"/>
            </p:cNvSpPr>
            <p:nvPr/>
          </p:nvSpPr>
          <p:spPr bwMode="auto">
            <a:xfrm>
              <a:off x="2448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6" name="Oval 25"/>
            <p:cNvSpPr>
              <a:spLocks noChangeArrowheads="1"/>
            </p:cNvSpPr>
            <p:nvPr/>
          </p:nvSpPr>
          <p:spPr bwMode="auto">
            <a:xfrm>
              <a:off x="2625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7" name="Oval 26"/>
            <p:cNvSpPr>
              <a:spLocks noChangeArrowheads="1"/>
            </p:cNvSpPr>
            <p:nvPr/>
          </p:nvSpPr>
          <p:spPr bwMode="auto">
            <a:xfrm>
              <a:off x="3000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8" name="Oval 27"/>
            <p:cNvSpPr>
              <a:spLocks noChangeArrowheads="1"/>
            </p:cNvSpPr>
            <p:nvPr/>
          </p:nvSpPr>
          <p:spPr bwMode="auto">
            <a:xfrm>
              <a:off x="2789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9" name="Oval 28"/>
            <p:cNvSpPr>
              <a:spLocks noChangeArrowheads="1"/>
            </p:cNvSpPr>
            <p:nvPr/>
          </p:nvSpPr>
          <p:spPr bwMode="auto">
            <a:xfrm>
              <a:off x="2387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0" name="Oval 29"/>
            <p:cNvSpPr>
              <a:spLocks noChangeArrowheads="1"/>
            </p:cNvSpPr>
            <p:nvPr/>
          </p:nvSpPr>
          <p:spPr bwMode="auto">
            <a:xfrm>
              <a:off x="3191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1" name="Oval 30"/>
            <p:cNvSpPr>
              <a:spLocks noChangeArrowheads="1"/>
            </p:cNvSpPr>
            <p:nvPr/>
          </p:nvSpPr>
          <p:spPr bwMode="auto">
            <a:xfrm>
              <a:off x="2112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2" name="Oval 31"/>
            <p:cNvSpPr>
              <a:spLocks noChangeArrowheads="1"/>
            </p:cNvSpPr>
            <p:nvPr/>
          </p:nvSpPr>
          <p:spPr bwMode="auto">
            <a:xfrm>
              <a:off x="3297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72" name="AutoShape 33"/>
            <p:cNvSpPr>
              <a:spLocks noChangeArrowheads="1"/>
            </p:cNvSpPr>
            <p:nvPr/>
          </p:nvSpPr>
          <p:spPr bwMode="auto">
            <a:xfrm>
              <a:off x="2662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4" name="Oval 30"/>
            <p:cNvSpPr>
              <a:spLocks noChangeArrowheads="1"/>
            </p:cNvSpPr>
            <p:nvPr/>
          </p:nvSpPr>
          <p:spPr bwMode="auto">
            <a:xfrm>
              <a:off x="2289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5" name="Oval 30"/>
            <p:cNvSpPr>
              <a:spLocks noChangeArrowheads="1"/>
            </p:cNvSpPr>
            <p:nvPr/>
          </p:nvSpPr>
          <p:spPr bwMode="auto">
            <a:xfrm>
              <a:off x="2658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6" name="Oval 30"/>
            <p:cNvSpPr>
              <a:spLocks noChangeArrowheads="1"/>
            </p:cNvSpPr>
            <p:nvPr/>
          </p:nvSpPr>
          <p:spPr bwMode="auto">
            <a:xfrm>
              <a:off x="2955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7" name="Rectangle 276"/>
            <p:cNvSpPr>
              <a:spLocks noChangeArrowheads="1"/>
            </p:cNvSpPr>
            <p:nvPr/>
          </p:nvSpPr>
          <p:spPr bwMode="auto">
            <a:xfrm>
              <a:off x="2016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8" name="Line 277"/>
            <p:cNvSpPr>
              <a:spLocks noChangeShapeType="1"/>
            </p:cNvSpPr>
            <p:nvPr/>
          </p:nvSpPr>
          <p:spPr bwMode="auto">
            <a:xfrm>
              <a:off x="2016" y="2688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19" name="Line 278"/>
            <p:cNvSpPr>
              <a:spLocks noChangeShapeType="1"/>
            </p:cNvSpPr>
            <p:nvPr/>
          </p:nvSpPr>
          <p:spPr bwMode="auto">
            <a:xfrm>
              <a:off x="2640" y="3120"/>
              <a:ext cx="144" cy="6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0" name="Line 279"/>
            <p:cNvSpPr>
              <a:spLocks noChangeShapeType="1"/>
            </p:cNvSpPr>
            <p:nvPr/>
          </p:nvSpPr>
          <p:spPr bwMode="auto">
            <a:xfrm flipV="1">
              <a:off x="2640" y="2592"/>
              <a:ext cx="816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1" name="AutoShape 280"/>
            <p:cNvSpPr>
              <a:spLocks noChangeArrowheads="1"/>
            </p:cNvSpPr>
            <p:nvPr/>
          </p:nvSpPr>
          <p:spPr bwMode="auto">
            <a:xfrm>
              <a:off x="2736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2" name="AutoShape 281"/>
            <p:cNvSpPr>
              <a:spLocks noChangeArrowheads="1"/>
            </p:cNvSpPr>
            <p:nvPr/>
          </p:nvSpPr>
          <p:spPr bwMode="auto">
            <a:xfrm>
              <a:off x="2352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3" name="AutoShape 282"/>
            <p:cNvSpPr>
              <a:spLocks noChangeArrowheads="1"/>
            </p:cNvSpPr>
            <p:nvPr/>
          </p:nvSpPr>
          <p:spPr bwMode="auto">
            <a:xfrm>
              <a:off x="3072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" name="Group 1213"/>
          <p:cNvGrpSpPr>
            <a:grpSpLocks/>
          </p:cNvGrpSpPr>
          <p:nvPr/>
        </p:nvGrpSpPr>
        <p:grpSpPr bwMode="auto">
          <a:xfrm>
            <a:off x="6478558" y="3962400"/>
            <a:ext cx="2286000" cy="1981200"/>
            <a:chOff x="4224" y="2496"/>
            <a:chExt cx="1440" cy="1248"/>
          </a:xfrm>
        </p:grpSpPr>
        <p:sp>
          <p:nvSpPr>
            <p:cNvPr id="24724" name="Oval 12"/>
            <p:cNvSpPr>
              <a:spLocks noChangeArrowheads="1"/>
            </p:cNvSpPr>
            <p:nvPr/>
          </p:nvSpPr>
          <p:spPr bwMode="auto">
            <a:xfrm>
              <a:off x="5230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5" name="Oval 13"/>
            <p:cNvSpPr>
              <a:spLocks noChangeArrowheads="1"/>
            </p:cNvSpPr>
            <p:nvPr/>
          </p:nvSpPr>
          <p:spPr bwMode="auto">
            <a:xfrm>
              <a:off x="4368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6" name="Oval 14"/>
            <p:cNvSpPr>
              <a:spLocks noChangeArrowheads="1"/>
            </p:cNvSpPr>
            <p:nvPr/>
          </p:nvSpPr>
          <p:spPr bwMode="auto">
            <a:xfrm>
              <a:off x="4688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7" name="Oval 15"/>
            <p:cNvSpPr>
              <a:spLocks noChangeArrowheads="1"/>
            </p:cNvSpPr>
            <p:nvPr/>
          </p:nvSpPr>
          <p:spPr bwMode="auto">
            <a:xfrm>
              <a:off x="4976" y="301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8" name="Oval 16"/>
            <p:cNvSpPr>
              <a:spLocks noChangeArrowheads="1"/>
            </p:cNvSpPr>
            <p:nvPr/>
          </p:nvSpPr>
          <p:spPr bwMode="auto">
            <a:xfrm>
              <a:off x="5081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9" name="Oval 17"/>
            <p:cNvSpPr>
              <a:spLocks noChangeArrowheads="1"/>
            </p:cNvSpPr>
            <p:nvPr/>
          </p:nvSpPr>
          <p:spPr bwMode="auto">
            <a:xfrm>
              <a:off x="4912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0" name="Oval 18"/>
            <p:cNvSpPr>
              <a:spLocks noChangeArrowheads="1"/>
            </p:cNvSpPr>
            <p:nvPr/>
          </p:nvSpPr>
          <p:spPr bwMode="auto">
            <a:xfrm>
              <a:off x="4510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1" name="Oval 19"/>
            <p:cNvSpPr>
              <a:spLocks noChangeArrowheads="1"/>
            </p:cNvSpPr>
            <p:nvPr/>
          </p:nvSpPr>
          <p:spPr bwMode="auto">
            <a:xfrm>
              <a:off x="5314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2" name="Oval 20"/>
            <p:cNvSpPr>
              <a:spLocks noChangeArrowheads="1"/>
            </p:cNvSpPr>
            <p:nvPr/>
          </p:nvSpPr>
          <p:spPr bwMode="auto">
            <a:xfrm>
              <a:off x="4510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3" name="Oval 21"/>
            <p:cNvSpPr>
              <a:spLocks noChangeArrowheads="1"/>
            </p:cNvSpPr>
            <p:nvPr/>
          </p:nvSpPr>
          <p:spPr bwMode="auto">
            <a:xfrm>
              <a:off x="5420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4" name="Oval 22"/>
            <p:cNvSpPr>
              <a:spLocks noChangeArrowheads="1"/>
            </p:cNvSpPr>
            <p:nvPr/>
          </p:nvSpPr>
          <p:spPr bwMode="auto">
            <a:xfrm>
              <a:off x="5314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5" name="Oval 23"/>
            <p:cNvSpPr>
              <a:spLocks noChangeArrowheads="1"/>
            </p:cNvSpPr>
            <p:nvPr/>
          </p:nvSpPr>
          <p:spPr bwMode="auto">
            <a:xfrm>
              <a:off x="4447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6" name="Oval 24"/>
            <p:cNvSpPr>
              <a:spLocks noChangeArrowheads="1"/>
            </p:cNvSpPr>
            <p:nvPr/>
          </p:nvSpPr>
          <p:spPr bwMode="auto">
            <a:xfrm>
              <a:off x="4656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7" name="Oval 25"/>
            <p:cNvSpPr>
              <a:spLocks noChangeArrowheads="1"/>
            </p:cNvSpPr>
            <p:nvPr/>
          </p:nvSpPr>
          <p:spPr bwMode="auto">
            <a:xfrm>
              <a:off x="4833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8" name="Oval 26"/>
            <p:cNvSpPr>
              <a:spLocks noChangeArrowheads="1"/>
            </p:cNvSpPr>
            <p:nvPr/>
          </p:nvSpPr>
          <p:spPr bwMode="auto">
            <a:xfrm>
              <a:off x="5208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9" name="Oval 27"/>
            <p:cNvSpPr>
              <a:spLocks noChangeArrowheads="1"/>
            </p:cNvSpPr>
            <p:nvPr/>
          </p:nvSpPr>
          <p:spPr bwMode="auto">
            <a:xfrm>
              <a:off x="4997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0" name="Oval 28"/>
            <p:cNvSpPr>
              <a:spLocks noChangeArrowheads="1"/>
            </p:cNvSpPr>
            <p:nvPr/>
          </p:nvSpPr>
          <p:spPr bwMode="auto">
            <a:xfrm>
              <a:off x="4595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1" name="Oval 29"/>
            <p:cNvSpPr>
              <a:spLocks noChangeArrowheads="1"/>
            </p:cNvSpPr>
            <p:nvPr/>
          </p:nvSpPr>
          <p:spPr bwMode="auto">
            <a:xfrm>
              <a:off x="5399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2" name="Oval 30"/>
            <p:cNvSpPr>
              <a:spLocks noChangeArrowheads="1"/>
            </p:cNvSpPr>
            <p:nvPr/>
          </p:nvSpPr>
          <p:spPr bwMode="auto">
            <a:xfrm>
              <a:off x="4320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3" name="Oval 31"/>
            <p:cNvSpPr>
              <a:spLocks noChangeArrowheads="1"/>
            </p:cNvSpPr>
            <p:nvPr/>
          </p:nvSpPr>
          <p:spPr bwMode="auto">
            <a:xfrm>
              <a:off x="5505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906" name="AutoShape 33"/>
            <p:cNvSpPr>
              <a:spLocks noChangeArrowheads="1"/>
            </p:cNvSpPr>
            <p:nvPr/>
          </p:nvSpPr>
          <p:spPr bwMode="auto">
            <a:xfrm>
              <a:off x="4870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5" name="Oval 30"/>
            <p:cNvSpPr>
              <a:spLocks noChangeArrowheads="1"/>
            </p:cNvSpPr>
            <p:nvPr/>
          </p:nvSpPr>
          <p:spPr bwMode="auto">
            <a:xfrm>
              <a:off x="4497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6" name="Oval 30"/>
            <p:cNvSpPr>
              <a:spLocks noChangeArrowheads="1"/>
            </p:cNvSpPr>
            <p:nvPr/>
          </p:nvSpPr>
          <p:spPr bwMode="auto">
            <a:xfrm>
              <a:off x="4866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7" name="Oval 30"/>
            <p:cNvSpPr>
              <a:spLocks noChangeArrowheads="1"/>
            </p:cNvSpPr>
            <p:nvPr/>
          </p:nvSpPr>
          <p:spPr bwMode="auto">
            <a:xfrm>
              <a:off x="5163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8" name="Rectangle 310"/>
            <p:cNvSpPr>
              <a:spLocks noChangeArrowheads="1"/>
            </p:cNvSpPr>
            <p:nvPr/>
          </p:nvSpPr>
          <p:spPr bwMode="auto">
            <a:xfrm>
              <a:off x="4224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9" name="Line 311"/>
            <p:cNvSpPr>
              <a:spLocks noChangeShapeType="1"/>
            </p:cNvSpPr>
            <p:nvPr/>
          </p:nvSpPr>
          <p:spPr bwMode="auto">
            <a:xfrm>
              <a:off x="4224" y="2688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0" name="Line 312"/>
            <p:cNvSpPr>
              <a:spLocks noChangeShapeType="1"/>
            </p:cNvSpPr>
            <p:nvPr/>
          </p:nvSpPr>
          <p:spPr bwMode="auto">
            <a:xfrm>
              <a:off x="4944" y="3168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1" name="Line 313"/>
            <p:cNvSpPr>
              <a:spLocks noChangeShapeType="1"/>
            </p:cNvSpPr>
            <p:nvPr/>
          </p:nvSpPr>
          <p:spPr bwMode="auto">
            <a:xfrm flipV="1">
              <a:off x="4944" y="2592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2" name="AutoShape 314"/>
            <p:cNvSpPr>
              <a:spLocks noChangeArrowheads="1"/>
            </p:cNvSpPr>
            <p:nvPr/>
          </p:nvSpPr>
          <p:spPr bwMode="auto">
            <a:xfrm>
              <a:off x="4949" y="280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3" name="AutoShape 315"/>
            <p:cNvSpPr>
              <a:spLocks noChangeArrowheads="1"/>
            </p:cNvSpPr>
            <p:nvPr/>
          </p:nvSpPr>
          <p:spPr bwMode="auto">
            <a:xfrm>
              <a:off x="4460" y="327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4" name="AutoShape 316"/>
            <p:cNvSpPr>
              <a:spLocks noChangeArrowheads="1"/>
            </p:cNvSpPr>
            <p:nvPr/>
          </p:nvSpPr>
          <p:spPr bwMode="auto">
            <a:xfrm>
              <a:off x="5310" y="3173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9" name="Group 1212"/>
          <p:cNvGrpSpPr>
            <a:grpSpLocks/>
          </p:cNvGrpSpPr>
          <p:nvPr/>
        </p:nvGrpSpPr>
        <p:grpSpPr bwMode="auto">
          <a:xfrm>
            <a:off x="357158" y="1500174"/>
            <a:ext cx="8382000" cy="1981200"/>
            <a:chOff x="240" y="1152"/>
            <a:chExt cx="5280" cy="1248"/>
          </a:xfrm>
        </p:grpSpPr>
        <p:sp>
          <p:nvSpPr>
            <p:cNvPr id="24580" name="Rectangle 174"/>
            <p:cNvSpPr>
              <a:spLocks noChangeArrowheads="1"/>
            </p:cNvSpPr>
            <p:nvPr/>
          </p:nvSpPr>
          <p:spPr bwMode="auto">
            <a:xfrm>
              <a:off x="240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Oval 12"/>
            <p:cNvSpPr>
              <a:spLocks noChangeArrowheads="1"/>
            </p:cNvSpPr>
            <p:nvPr/>
          </p:nvSpPr>
          <p:spPr bwMode="auto">
            <a:xfrm>
              <a:off x="1246" y="190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Oval 13"/>
            <p:cNvSpPr>
              <a:spLocks noChangeArrowheads="1"/>
            </p:cNvSpPr>
            <p:nvPr/>
          </p:nvSpPr>
          <p:spPr bwMode="auto">
            <a:xfrm>
              <a:off x="378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Oval 14"/>
            <p:cNvSpPr>
              <a:spLocks noChangeArrowheads="1"/>
            </p:cNvSpPr>
            <p:nvPr/>
          </p:nvSpPr>
          <p:spPr bwMode="auto">
            <a:xfrm>
              <a:off x="704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Oval 15"/>
            <p:cNvSpPr>
              <a:spLocks noChangeArrowheads="1"/>
            </p:cNvSpPr>
            <p:nvPr/>
          </p:nvSpPr>
          <p:spPr bwMode="auto">
            <a:xfrm>
              <a:off x="992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Oval 16"/>
            <p:cNvSpPr>
              <a:spLocks noChangeArrowheads="1"/>
            </p:cNvSpPr>
            <p:nvPr/>
          </p:nvSpPr>
          <p:spPr bwMode="auto">
            <a:xfrm>
              <a:off x="1097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8" name="Oval 17"/>
            <p:cNvSpPr>
              <a:spLocks noChangeArrowheads="1"/>
            </p:cNvSpPr>
            <p:nvPr/>
          </p:nvSpPr>
          <p:spPr bwMode="auto">
            <a:xfrm>
              <a:off x="928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9" name="Oval 18"/>
            <p:cNvSpPr>
              <a:spLocks noChangeArrowheads="1"/>
            </p:cNvSpPr>
            <p:nvPr/>
          </p:nvSpPr>
          <p:spPr bwMode="auto">
            <a:xfrm>
              <a:off x="526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Oval 19"/>
            <p:cNvSpPr>
              <a:spLocks noChangeArrowheads="1"/>
            </p:cNvSpPr>
            <p:nvPr/>
          </p:nvSpPr>
          <p:spPr bwMode="auto">
            <a:xfrm>
              <a:off x="1330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Oval 20"/>
            <p:cNvSpPr>
              <a:spLocks noChangeArrowheads="1"/>
            </p:cNvSpPr>
            <p:nvPr/>
          </p:nvSpPr>
          <p:spPr bwMode="auto">
            <a:xfrm>
              <a:off x="526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21"/>
            <p:cNvSpPr>
              <a:spLocks noChangeArrowheads="1"/>
            </p:cNvSpPr>
            <p:nvPr/>
          </p:nvSpPr>
          <p:spPr bwMode="auto">
            <a:xfrm>
              <a:off x="1436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3" name="Oval 22"/>
            <p:cNvSpPr>
              <a:spLocks noChangeArrowheads="1"/>
            </p:cNvSpPr>
            <p:nvPr/>
          </p:nvSpPr>
          <p:spPr bwMode="auto">
            <a:xfrm>
              <a:off x="1330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4" name="Oval 23"/>
            <p:cNvSpPr>
              <a:spLocks noChangeArrowheads="1"/>
            </p:cNvSpPr>
            <p:nvPr/>
          </p:nvSpPr>
          <p:spPr bwMode="auto">
            <a:xfrm>
              <a:off x="463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Oval 24"/>
            <p:cNvSpPr>
              <a:spLocks noChangeArrowheads="1"/>
            </p:cNvSpPr>
            <p:nvPr/>
          </p:nvSpPr>
          <p:spPr bwMode="auto">
            <a:xfrm>
              <a:off x="672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Oval 25"/>
            <p:cNvSpPr>
              <a:spLocks noChangeArrowheads="1"/>
            </p:cNvSpPr>
            <p:nvPr/>
          </p:nvSpPr>
          <p:spPr bwMode="auto">
            <a:xfrm>
              <a:off x="849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Oval 26"/>
            <p:cNvSpPr>
              <a:spLocks noChangeArrowheads="1"/>
            </p:cNvSpPr>
            <p:nvPr/>
          </p:nvSpPr>
          <p:spPr bwMode="auto">
            <a:xfrm>
              <a:off x="1224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8" name="Oval 27"/>
            <p:cNvSpPr>
              <a:spLocks noChangeArrowheads="1"/>
            </p:cNvSpPr>
            <p:nvPr/>
          </p:nvSpPr>
          <p:spPr bwMode="auto">
            <a:xfrm>
              <a:off x="1013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9" name="Oval 28"/>
            <p:cNvSpPr>
              <a:spLocks noChangeArrowheads="1"/>
            </p:cNvSpPr>
            <p:nvPr/>
          </p:nvSpPr>
          <p:spPr bwMode="auto">
            <a:xfrm>
              <a:off x="611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Oval 29"/>
            <p:cNvSpPr>
              <a:spLocks noChangeArrowheads="1"/>
            </p:cNvSpPr>
            <p:nvPr/>
          </p:nvSpPr>
          <p:spPr bwMode="auto">
            <a:xfrm>
              <a:off x="1415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Oval 30"/>
            <p:cNvSpPr>
              <a:spLocks noChangeArrowheads="1"/>
            </p:cNvSpPr>
            <p:nvPr/>
          </p:nvSpPr>
          <p:spPr bwMode="auto">
            <a:xfrm>
              <a:off x="336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2" name="Oval 31"/>
            <p:cNvSpPr>
              <a:spLocks noChangeArrowheads="1"/>
            </p:cNvSpPr>
            <p:nvPr/>
          </p:nvSpPr>
          <p:spPr bwMode="auto">
            <a:xfrm>
              <a:off x="1521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00" name="AutoShape 33"/>
            <p:cNvSpPr>
              <a:spLocks noChangeArrowheads="1"/>
            </p:cNvSpPr>
            <p:nvPr/>
          </p:nvSpPr>
          <p:spPr bwMode="auto">
            <a:xfrm>
              <a:off x="886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2" name="AutoShape 62"/>
            <p:cNvSpPr>
              <a:spLocks noChangeArrowheads="1"/>
            </p:cNvSpPr>
            <p:nvPr/>
          </p:nvSpPr>
          <p:spPr bwMode="auto">
            <a:xfrm>
              <a:off x="1728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Oval 30"/>
            <p:cNvSpPr>
              <a:spLocks noChangeArrowheads="1"/>
            </p:cNvSpPr>
            <p:nvPr/>
          </p:nvSpPr>
          <p:spPr bwMode="auto">
            <a:xfrm>
              <a:off x="513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Oval 30"/>
            <p:cNvSpPr>
              <a:spLocks noChangeArrowheads="1"/>
            </p:cNvSpPr>
            <p:nvPr/>
          </p:nvSpPr>
          <p:spPr bwMode="auto">
            <a:xfrm>
              <a:off x="882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7" name="Oval 30"/>
            <p:cNvSpPr>
              <a:spLocks noChangeArrowheads="1"/>
            </p:cNvSpPr>
            <p:nvPr/>
          </p:nvSpPr>
          <p:spPr bwMode="auto">
            <a:xfrm>
              <a:off x="1179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8" name="Oval 12"/>
            <p:cNvSpPr>
              <a:spLocks noChangeArrowheads="1"/>
            </p:cNvSpPr>
            <p:nvPr/>
          </p:nvSpPr>
          <p:spPr bwMode="auto">
            <a:xfrm>
              <a:off x="3022" y="19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9" name="Oval 13"/>
            <p:cNvSpPr>
              <a:spLocks noChangeArrowheads="1"/>
            </p:cNvSpPr>
            <p:nvPr/>
          </p:nvSpPr>
          <p:spPr bwMode="auto">
            <a:xfrm>
              <a:off x="2154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0" name="Oval 14"/>
            <p:cNvSpPr>
              <a:spLocks noChangeArrowheads="1"/>
            </p:cNvSpPr>
            <p:nvPr/>
          </p:nvSpPr>
          <p:spPr bwMode="auto">
            <a:xfrm>
              <a:off x="2480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1" name="Oval 15"/>
            <p:cNvSpPr>
              <a:spLocks noChangeArrowheads="1"/>
            </p:cNvSpPr>
            <p:nvPr/>
          </p:nvSpPr>
          <p:spPr bwMode="auto">
            <a:xfrm>
              <a:off x="2768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Oval 16"/>
            <p:cNvSpPr>
              <a:spLocks noChangeArrowheads="1"/>
            </p:cNvSpPr>
            <p:nvPr/>
          </p:nvSpPr>
          <p:spPr bwMode="auto">
            <a:xfrm>
              <a:off x="2873" y="12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Oval 17"/>
            <p:cNvSpPr>
              <a:spLocks noChangeArrowheads="1"/>
            </p:cNvSpPr>
            <p:nvPr/>
          </p:nvSpPr>
          <p:spPr bwMode="auto">
            <a:xfrm>
              <a:off x="2704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Oval 18"/>
            <p:cNvSpPr>
              <a:spLocks noChangeArrowheads="1"/>
            </p:cNvSpPr>
            <p:nvPr/>
          </p:nvSpPr>
          <p:spPr bwMode="auto">
            <a:xfrm>
              <a:off x="2302" y="1666"/>
              <a:ext cx="64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5" name="Oval 19"/>
            <p:cNvSpPr>
              <a:spLocks noChangeArrowheads="1"/>
            </p:cNvSpPr>
            <p:nvPr/>
          </p:nvSpPr>
          <p:spPr bwMode="auto">
            <a:xfrm>
              <a:off x="3106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6" name="Oval 20"/>
            <p:cNvSpPr>
              <a:spLocks noChangeArrowheads="1"/>
            </p:cNvSpPr>
            <p:nvPr/>
          </p:nvSpPr>
          <p:spPr bwMode="auto">
            <a:xfrm>
              <a:off x="2302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7" name="Oval 21"/>
            <p:cNvSpPr>
              <a:spLocks noChangeArrowheads="1"/>
            </p:cNvSpPr>
            <p:nvPr/>
          </p:nvSpPr>
          <p:spPr bwMode="auto">
            <a:xfrm>
              <a:off x="3212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8" name="Oval 22"/>
            <p:cNvSpPr>
              <a:spLocks noChangeArrowheads="1"/>
            </p:cNvSpPr>
            <p:nvPr/>
          </p:nvSpPr>
          <p:spPr bwMode="auto">
            <a:xfrm>
              <a:off x="3106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9" name="Oval 23"/>
            <p:cNvSpPr>
              <a:spLocks noChangeArrowheads="1"/>
            </p:cNvSpPr>
            <p:nvPr/>
          </p:nvSpPr>
          <p:spPr bwMode="auto">
            <a:xfrm>
              <a:off x="2239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0" name="Oval 24"/>
            <p:cNvSpPr>
              <a:spLocks noChangeArrowheads="1"/>
            </p:cNvSpPr>
            <p:nvPr/>
          </p:nvSpPr>
          <p:spPr bwMode="auto">
            <a:xfrm>
              <a:off x="2448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1" name="Oval 25"/>
            <p:cNvSpPr>
              <a:spLocks noChangeArrowheads="1"/>
            </p:cNvSpPr>
            <p:nvPr/>
          </p:nvSpPr>
          <p:spPr bwMode="auto">
            <a:xfrm>
              <a:off x="2625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2" name="Oval 26"/>
            <p:cNvSpPr>
              <a:spLocks noChangeArrowheads="1"/>
            </p:cNvSpPr>
            <p:nvPr/>
          </p:nvSpPr>
          <p:spPr bwMode="auto">
            <a:xfrm>
              <a:off x="3000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3" name="Oval 27"/>
            <p:cNvSpPr>
              <a:spLocks noChangeArrowheads="1"/>
            </p:cNvSpPr>
            <p:nvPr/>
          </p:nvSpPr>
          <p:spPr bwMode="auto">
            <a:xfrm>
              <a:off x="2789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4" name="Oval 28"/>
            <p:cNvSpPr>
              <a:spLocks noChangeArrowheads="1"/>
            </p:cNvSpPr>
            <p:nvPr/>
          </p:nvSpPr>
          <p:spPr bwMode="auto">
            <a:xfrm>
              <a:off x="2387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5" name="Oval 29"/>
            <p:cNvSpPr>
              <a:spLocks noChangeArrowheads="1"/>
            </p:cNvSpPr>
            <p:nvPr/>
          </p:nvSpPr>
          <p:spPr bwMode="auto">
            <a:xfrm>
              <a:off x="3191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6" name="Oval 30"/>
            <p:cNvSpPr>
              <a:spLocks noChangeArrowheads="1"/>
            </p:cNvSpPr>
            <p:nvPr/>
          </p:nvSpPr>
          <p:spPr bwMode="auto">
            <a:xfrm>
              <a:off x="2112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7" name="Oval 31"/>
            <p:cNvSpPr>
              <a:spLocks noChangeArrowheads="1"/>
            </p:cNvSpPr>
            <p:nvPr/>
          </p:nvSpPr>
          <p:spPr bwMode="auto">
            <a:xfrm>
              <a:off x="3297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46" name="AutoShape 33"/>
            <p:cNvSpPr>
              <a:spLocks noChangeArrowheads="1"/>
            </p:cNvSpPr>
            <p:nvPr/>
          </p:nvSpPr>
          <p:spPr bwMode="auto">
            <a:xfrm>
              <a:off x="2662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9" name="Oval 30"/>
            <p:cNvSpPr>
              <a:spLocks noChangeArrowheads="1"/>
            </p:cNvSpPr>
            <p:nvPr/>
          </p:nvSpPr>
          <p:spPr bwMode="auto">
            <a:xfrm>
              <a:off x="2289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0" name="Oval 30"/>
            <p:cNvSpPr>
              <a:spLocks noChangeArrowheads="1"/>
            </p:cNvSpPr>
            <p:nvPr/>
          </p:nvSpPr>
          <p:spPr bwMode="auto">
            <a:xfrm>
              <a:off x="2658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1" name="Oval 30"/>
            <p:cNvSpPr>
              <a:spLocks noChangeArrowheads="1"/>
            </p:cNvSpPr>
            <p:nvPr/>
          </p:nvSpPr>
          <p:spPr bwMode="auto">
            <a:xfrm>
              <a:off x="2955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56" name="Rectangle 175"/>
            <p:cNvSpPr>
              <a:spLocks noChangeArrowheads="1"/>
            </p:cNvSpPr>
            <p:nvPr/>
          </p:nvSpPr>
          <p:spPr bwMode="auto">
            <a:xfrm>
              <a:off x="2016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10" name="Group 1211"/>
            <p:cNvGrpSpPr>
              <a:grpSpLocks/>
            </p:cNvGrpSpPr>
            <p:nvPr/>
          </p:nvGrpSpPr>
          <p:grpSpPr bwMode="auto">
            <a:xfrm>
              <a:off x="3792" y="1152"/>
              <a:ext cx="1440" cy="1248"/>
              <a:chOff x="3792" y="1152"/>
              <a:chExt cx="1440" cy="1248"/>
            </a:xfrm>
          </p:grpSpPr>
          <p:sp>
            <p:nvSpPr>
              <p:cNvPr id="24632" name="Oval 12"/>
              <p:cNvSpPr>
                <a:spLocks noChangeArrowheads="1"/>
              </p:cNvSpPr>
              <p:nvPr/>
            </p:nvSpPr>
            <p:spPr bwMode="auto">
              <a:xfrm>
                <a:off x="4798" y="1908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3" name="Oval 13"/>
              <p:cNvSpPr>
                <a:spLocks noChangeArrowheads="1"/>
              </p:cNvSpPr>
              <p:nvPr/>
            </p:nvSpPr>
            <p:spPr bwMode="auto">
              <a:xfrm>
                <a:off x="3936" y="1632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Oval 14"/>
              <p:cNvSpPr>
                <a:spLocks noChangeArrowheads="1"/>
              </p:cNvSpPr>
              <p:nvPr/>
            </p:nvSpPr>
            <p:spPr bwMode="auto">
              <a:xfrm>
                <a:off x="4256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Oval 15"/>
              <p:cNvSpPr>
                <a:spLocks noChangeArrowheads="1"/>
              </p:cNvSpPr>
              <p:nvPr/>
            </p:nvSpPr>
            <p:spPr bwMode="auto">
              <a:xfrm>
                <a:off x="4544" y="166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Oval 16"/>
              <p:cNvSpPr>
                <a:spLocks noChangeArrowheads="1"/>
              </p:cNvSpPr>
              <p:nvPr/>
            </p:nvSpPr>
            <p:spPr bwMode="auto">
              <a:xfrm>
                <a:off x="4649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7" name="Oval 17"/>
              <p:cNvSpPr>
                <a:spLocks noChangeArrowheads="1"/>
              </p:cNvSpPr>
              <p:nvPr/>
            </p:nvSpPr>
            <p:spPr bwMode="auto">
              <a:xfrm>
                <a:off x="4480" y="1248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8" name="Oval 18"/>
              <p:cNvSpPr>
                <a:spLocks noChangeArrowheads="1"/>
              </p:cNvSpPr>
              <p:nvPr/>
            </p:nvSpPr>
            <p:spPr bwMode="auto">
              <a:xfrm>
                <a:off x="4078" y="166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9" name="Oval 19"/>
              <p:cNvSpPr>
                <a:spLocks noChangeArrowheads="1"/>
              </p:cNvSpPr>
              <p:nvPr/>
            </p:nvSpPr>
            <p:spPr bwMode="auto">
              <a:xfrm>
                <a:off x="4882" y="138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0" name="Oval 20"/>
              <p:cNvSpPr>
                <a:spLocks noChangeArrowheads="1"/>
              </p:cNvSpPr>
              <p:nvPr/>
            </p:nvSpPr>
            <p:spPr bwMode="auto">
              <a:xfrm>
                <a:off x="4078" y="199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Oval 21"/>
              <p:cNvSpPr>
                <a:spLocks noChangeArrowheads="1"/>
              </p:cNvSpPr>
              <p:nvPr/>
            </p:nvSpPr>
            <p:spPr bwMode="auto">
              <a:xfrm>
                <a:off x="4988" y="166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Oval 22"/>
              <p:cNvSpPr>
                <a:spLocks noChangeArrowheads="1"/>
              </p:cNvSpPr>
              <p:nvPr/>
            </p:nvSpPr>
            <p:spPr bwMode="auto">
              <a:xfrm>
                <a:off x="4882" y="2084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Oval 23"/>
              <p:cNvSpPr>
                <a:spLocks noChangeArrowheads="1"/>
              </p:cNvSpPr>
              <p:nvPr/>
            </p:nvSpPr>
            <p:spPr bwMode="auto">
              <a:xfrm>
                <a:off x="4015" y="1820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4" name="Oval 24"/>
              <p:cNvSpPr>
                <a:spLocks noChangeArrowheads="1"/>
              </p:cNvSpPr>
              <p:nvPr/>
            </p:nvSpPr>
            <p:spPr bwMode="auto">
              <a:xfrm>
                <a:off x="4224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5" name="Oval 25"/>
              <p:cNvSpPr>
                <a:spLocks noChangeArrowheads="1"/>
              </p:cNvSpPr>
              <p:nvPr/>
            </p:nvSpPr>
            <p:spPr bwMode="auto">
              <a:xfrm>
                <a:off x="4401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6" name="Oval 26"/>
              <p:cNvSpPr>
                <a:spLocks noChangeArrowheads="1"/>
              </p:cNvSpPr>
              <p:nvPr/>
            </p:nvSpPr>
            <p:spPr bwMode="auto">
              <a:xfrm>
                <a:off x="4776" y="177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7" name="Oval 27"/>
              <p:cNvSpPr>
                <a:spLocks noChangeArrowheads="1"/>
              </p:cNvSpPr>
              <p:nvPr/>
            </p:nvSpPr>
            <p:spPr bwMode="auto">
              <a:xfrm>
                <a:off x="4565" y="1424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8" name="Oval 28"/>
              <p:cNvSpPr>
                <a:spLocks noChangeArrowheads="1"/>
              </p:cNvSpPr>
              <p:nvPr/>
            </p:nvSpPr>
            <p:spPr bwMode="auto">
              <a:xfrm>
                <a:off x="4163" y="201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9" name="Oval 29"/>
              <p:cNvSpPr>
                <a:spLocks noChangeArrowheads="1"/>
              </p:cNvSpPr>
              <p:nvPr/>
            </p:nvSpPr>
            <p:spPr bwMode="auto">
              <a:xfrm>
                <a:off x="4967" y="155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0" name="Oval 30"/>
              <p:cNvSpPr>
                <a:spLocks noChangeArrowheads="1"/>
              </p:cNvSpPr>
              <p:nvPr/>
            </p:nvSpPr>
            <p:spPr bwMode="auto">
              <a:xfrm>
                <a:off x="3888" y="223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1" name="Oval 31"/>
              <p:cNvSpPr>
                <a:spLocks noChangeArrowheads="1"/>
              </p:cNvSpPr>
              <p:nvPr/>
            </p:nvSpPr>
            <p:spPr bwMode="auto">
              <a:xfrm>
                <a:off x="5073" y="1842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770" name="AutoShape 33"/>
              <p:cNvSpPr>
                <a:spLocks noChangeArrowheads="1"/>
              </p:cNvSpPr>
              <p:nvPr/>
            </p:nvSpPr>
            <p:spPr bwMode="auto">
              <a:xfrm>
                <a:off x="4438" y="1380"/>
                <a:ext cx="63" cy="66"/>
              </a:xfrm>
              <a:prstGeom prst="plus">
                <a:avLst>
                  <a:gd name="adj" fmla="val 25000"/>
                </a:avLst>
              </a:prstGeom>
              <a:solidFill>
                <a:srgbClr val="4D4D4D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3" name="Oval 30"/>
              <p:cNvSpPr>
                <a:spLocks noChangeArrowheads="1"/>
              </p:cNvSpPr>
              <p:nvPr/>
            </p:nvSpPr>
            <p:spPr bwMode="auto">
              <a:xfrm>
                <a:off x="4065" y="2172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4" name="Oval 30"/>
              <p:cNvSpPr>
                <a:spLocks noChangeArrowheads="1"/>
              </p:cNvSpPr>
              <p:nvPr/>
            </p:nvSpPr>
            <p:spPr bwMode="auto">
              <a:xfrm>
                <a:off x="4434" y="1380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5" name="Oval 30"/>
              <p:cNvSpPr>
                <a:spLocks noChangeArrowheads="1"/>
              </p:cNvSpPr>
              <p:nvPr/>
            </p:nvSpPr>
            <p:spPr bwMode="auto">
              <a:xfrm>
                <a:off x="4731" y="1680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7" name="Rectangle 176"/>
              <p:cNvSpPr>
                <a:spLocks noChangeArrowheads="1"/>
              </p:cNvSpPr>
              <p:nvPr/>
            </p:nvSpPr>
            <p:spPr bwMode="auto">
              <a:xfrm>
                <a:off x="3792" y="1152"/>
                <a:ext cx="1440" cy="124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8" name="Line 177"/>
              <p:cNvSpPr>
                <a:spLocks noChangeShapeType="1"/>
              </p:cNvSpPr>
              <p:nvPr/>
            </p:nvSpPr>
            <p:spPr bwMode="auto">
              <a:xfrm>
                <a:off x="3936" y="1152"/>
                <a:ext cx="624" cy="4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59" name="Line 178"/>
              <p:cNvSpPr>
                <a:spLocks noChangeShapeType="1"/>
              </p:cNvSpPr>
              <p:nvPr/>
            </p:nvSpPr>
            <p:spPr bwMode="auto">
              <a:xfrm flipH="1">
                <a:off x="4224" y="1584"/>
                <a:ext cx="336" cy="8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60" name="Line 179"/>
              <p:cNvSpPr>
                <a:spLocks noChangeShapeType="1"/>
              </p:cNvSpPr>
              <p:nvPr/>
            </p:nvSpPr>
            <p:spPr bwMode="auto">
              <a:xfrm flipV="1">
                <a:off x="4560" y="1440"/>
                <a:ext cx="672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" name="AutoShape 62"/>
            <p:cNvSpPr>
              <a:spLocks noChangeArrowheads="1"/>
            </p:cNvSpPr>
            <p:nvPr/>
          </p:nvSpPr>
          <p:spPr bwMode="auto">
            <a:xfrm>
              <a:off x="3504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" name="AutoShape 62"/>
            <p:cNvSpPr>
              <a:spLocks noChangeArrowheads="1"/>
            </p:cNvSpPr>
            <p:nvPr/>
          </p:nvSpPr>
          <p:spPr bwMode="auto">
            <a:xfrm>
              <a:off x="5280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" name="AutoShape 62"/>
          <p:cNvSpPr>
            <a:spLocks noChangeArrowheads="1"/>
          </p:cNvSpPr>
          <p:nvPr/>
        </p:nvSpPr>
        <p:spPr bwMode="auto">
          <a:xfrm>
            <a:off x="2766983" y="4953000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11" name="Group 1214"/>
          <p:cNvGrpSpPr>
            <a:grpSpLocks/>
          </p:cNvGrpSpPr>
          <p:nvPr/>
        </p:nvGrpSpPr>
        <p:grpSpPr bwMode="auto">
          <a:xfrm>
            <a:off x="5548283" y="4508500"/>
            <a:ext cx="911225" cy="1009650"/>
            <a:chOff x="3547" y="2840"/>
            <a:chExt cx="574" cy="636"/>
          </a:xfrm>
        </p:grpSpPr>
        <p:sp>
          <p:nvSpPr>
            <p:cNvPr id="5" name="AutoShape 62"/>
            <p:cNvSpPr>
              <a:spLocks noChangeArrowheads="1"/>
            </p:cNvSpPr>
            <p:nvPr/>
          </p:nvSpPr>
          <p:spPr bwMode="auto">
            <a:xfrm>
              <a:off x="3547" y="3120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9" name="AutoShape 322"/>
            <p:cNvSpPr>
              <a:spLocks noChangeArrowheads="1"/>
            </p:cNvSpPr>
            <p:nvPr/>
          </p:nvSpPr>
          <p:spPr bwMode="auto">
            <a:xfrm>
              <a:off x="3833" y="3113"/>
              <a:ext cx="288" cy="96"/>
            </a:xfrm>
            <a:custGeom>
              <a:avLst/>
              <a:gdLst>
                <a:gd name="T0" fmla="*/ 153628669 w 21600"/>
                <a:gd name="T1" fmla="*/ 0 h 21600"/>
                <a:gd name="T2" fmla="*/ 0 w 21600"/>
                <a:gd name="T3" fmla="*/ 3793300 h 21600"/>
                <a:gd name="T4" fmla="*/ 153628669 w 21600"/>
                <a:gd name="T5" fmla="*/ 7586607 h 21600"/>
                <a:gd name="T6" fmla="*/ 204838141 w 21600"/>
                <a:gd name="T7" fmla="*/ 37933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1" name="AutoShape 1209"/>
            <p:cNvSpPr>
              <a:spLocks noChangeArrowheads="1"/>
            </p:cNvSpPr>
            <p:nvPr/>
          </p:nvSpPr>
          <p:spPr bwMode="auto">
            <a:xfrm>
              <a:off x="3696" y="2840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2" name="AutoShape 1210"/>
            <p:cNvSpPr>
              <a:spLocks noChangeArrowheads="1"/>
            </p:cNvSpPr>
            <p:nvPr/>
          </p:nvSpPr>
          <p:spPr bwMode="auto">
            <a:xfrm rot="10800000">
              <a:off x="3696" y="3249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117231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990600"/>
            <a:ext cx="7874000" cy="4873625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b="1" dirty="0" smtClean="0"/>
              <a:t>	Strengths </a:t>
            </a:r>
            <a:r>
              <a:rPr lang="en-GB" b="1" dirty="0"/>
              <a:t>&amp; weaknesses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Strengths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Simple and easy to implement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Quite efficient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Weaknesses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Need to specify the value of k, but we may not know what the value should be beforehand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the choice of initial k </a:t>
            </a:r>
            <a:r>
              <a:rPr lang="en-US" dirty="0" err="1"/>
              <a:t>centroids</a:t>
            </a:r>
            <a:r>
              <a:rPr lang="en-US" dirty="0"/>
              <a:t>: the result can be non-deterministic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Applicable only when </a:t>
            </a:r>
            <a:r>
              <a:rPr lang="en-US" i="1" dirty="0"/>
              <a:t>mean</a:t>
            </a:r>
            <a:r>
              <a:rPr lang="en-US" dirty="0"/>
              <a:t> is meaningful to the given data set</a:t>
            </a:r>
          </a:p>
        </p:txBody>
      </p:sp>
    </p:spTree>
    <p:extLst>
      <p:ext uri="{BB962C8B-B14F-4D97-AF65-F5344CB8AC3E}">
        <p14:creationId xmlns:p14="http://schemas.microsoft.com/office/powerpoint/2010/main" val="292064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14400" y="914400"/>
            <a:ext cx="8001000" cy="495300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Overcoming the weaknesses: 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cluster quality to determine the value of k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Improving how the initial k </a:t>
            </a:r>
            <a:r>
              <a:rPr lang="en-US" sz="2400" dirty="0" err="1"/>
              <a:t>centroids</a:t>
            </a:r>
            <a:r>
              <a:rPr lang="en-US" sz="2400" dirty="0"/>
              <a:t> are chosen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Running the clustering a number of times and select the result with highest quality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Using hierarchical clustering to locate the </a:t>
            </a:r>
            <a:r>
              <a:rPr lang="en-US" sz="2000" dirty="0" err="1"/>
              <a:t>centres</a:t>
            </a:r>
            <a:endParaRPr lang="en-US" sz="2000" dirty="0"/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Finding </a:t>
            </a:r>
            <a:r>
              <a:rPr lang="en-US" sz="2000" dirty="0" err="1"/>
              <a:t>centres</a:t>
            </a:r>
            <a:r>
              <a:rPr lang="en-US" sz="2000" dirty="0"/>
              <a:t> that are farther apart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Dealing with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Removing outliers before clustering?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</a:t>
            </a:r>
            <a:r>
              <a:rPr lang="en-US" sz="2000" dirty="0" err="1"/>
              <a:t>medoid</a:t>
            </a:r>
            <a:r>
              <a:rPr lang="en-US" sz="2000" dirty="0"/>
              <a:t> method, using the nearest data object to the virtual centre as the </a:t>
            </a:r>
            <a:r>
              <a:rPr lang="en-US" sz="2000" dirty="0" err="1"/>
              <a:t>centroid</a:t>
            </a:r>
            <a:r>
              <a:rPr lang="en-US" sz="2000" dirty="0"/>
              <a:t>.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When mean cannot be defined, 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K-mode method, calculating mode instead of mean for the centre of the cluster.</a:t>
            </a:r>
          </a:p>
        </p:txBody>
      </p:sp>
    </p:spTree>
    <p:extLst>
      <p:ext uri="{BB962C8B-B14F-4D97-AF65-F5344CB8AC3E}">
        <p14:creationId xmlns:p14="http://schemas.microsoft.com/office/powerpoint/2010/main" val="178098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>
                <a:solidFill>
                  <a:srgbClr val="FF3300"/>
                </a:solidFill>
              </a:rPr>
              <a:t>k</a:t>
            </a:r>
            <a:r>
              <a:rPr lang="en-US" dirty="0" smtClean="0">
                <a:solidFill>
                  <a:srgbClr val="FF3300"/>
                </a:solidFill>
              </a:rPr>
              <a:t>-Means Clustering Algorithm</a:t>
            </a:r>
          </a:p>
          <a:p>
            <a:pPr lvl="1"/>
            <a:r>
              <a:rPr lang="en-US" i="1" dirty="0" smtClean="0"/>
              <a:t>k </a:t>
            </a:r>
            <a:r>
              <a:rPr lang="en-US" dirty="0" smtClean="0"/>
              <a:t>: pre-determined number of clusters</a:t>
            </a:r>
          </a:p>
          <a:p>
            <a:pPr lvl="1"/>
            <a:r>
              <a:rPr lang="en-US" dirty="0" smtClean="0"/>
              <a:t>Algorithm </a:t>
            </a:r>
            <a:r>
              <a:rPr lang="en-US" sz="2400" dirty="0" smtClean="0"/>
              <a:t>(</a:t>
            </a:r>
            <a:r>
              <a:rPr lang="en-US" sz="2400" dirty="0" smtClean="0">
                <a:solidFill>
                  <a:srgbClr val="FF3300"/>
                </a:solidFill>
              </a:rPr>
              <a:t>Step 0:</a:t>
            </a:r>
            <a:r>
              <a:rPr lang="en-US" sz="2400" dirty="0" smtClean="0"/>
              <a:t> determine value of </a:t>
            </a:r>
            <a:r>
              <a:rPr lang="en-US" sz="2400" i="1" dirty="0" smtClean="0"/>
              <a:t>k</a:t>
            </a:r>
            <a:r>
              <a:rPr lang="en-US" sz="2400" dirty="0" smtClean="0"/>
              <a:t>)</a:t>
            </a:r>
            <a:endParaRPr lang="en-US" dirty="0" smtClean="0"/>
          </a:p>
          <a:p>
            <a:pPr marL="1546225" lvl="1" indent="-1089025">
              <a:buNone/>
            </a:pPr>
            <a:r>
              <a:rPr lang="en-US" sz="2400" dirty="0" smtClean="0">
                <a:solidFill>
                  <a:srgbClr val="FF3300"/>
                </a:solidFill>
              </a:rPr>
              <a:t>Step 1:</a:t>
            </a:r>
            <a:r>
              <a:rPr lang="en-US" sz="2400" dirty="0" smtClean="0"/>
              <a:t> Randomly generate </a:t>
            </a:r>
            <a:r>
              <a:rPr lang="en-US" sz="2400" i="1" dirty="0" smtClean="0"/>
              <a:t>k</a:t>
            </a:r>
            <a:r>
              <a:rPr lang="en-US" sz="2400" dirty="0" smtClean="0"/>
              <a:t> random points as initial cluster centers. </a:t>
            </a:r>
          </a:p>
          <a:p>
            <a:pPr marL="1546225" lvl="1" indent="-1089025">
              <a:buNone/>
            </a:pPr>
            <a:r>
              <a:rPr lang="en-US" sz="2400" dirty="0" smtClean="0">
                <a:solidFill>
                  <a:srgbClr val="FF3300"/>
                </a:solidFill>
              </a:rPr>
              <a:t>Step 2:</a:t>
            </a:r>
            <a:r>
              <a:rPr lang="en-US" sz="2400" dirty="0" smtClean="0"/>
              <a:t> Assign each point to the nearest cluster center. </a:t>
            </a:r>
          </a:p>
          <a:p>
            <a:pPr marL="739775" lvl="1" indent="-282575">
              <a:buNone/>
            </a:pPr>
            <a:r>
              <a:rPr lang="en-US" sz="2400" dirty="0" smtClean="0">
                <a:solidFill>
                  <a:srgbClr val="FF3300"/>
                </a:solidFill>
              </a:rPr>
              <a:t>Step 3:</a:t>
            </a:r>
            <a:r>
              <a:rPr lang="en-US" sz="2400" dirty="0" smtClean="0"/>
              <a:t> Re-compute the new cluster centers. </a:t>
            </a:r>
          </a:p>
          <a:p>
            <a:pPr marL="739775" lvl="1" indent="-282575">
              <a:buNone/>
            </a:pPr>
            <a:r>
              <a:rPr lang="en-US" sz="2400" dirty="0" smtClean="0">
                <a:solidFill>
                  <a:srgbClr val="FF3300"/>
                </a:solidFill>
              </a:rPr>
              <a:t>Repetition step: </a:t>
            </a:r>
            <a:r>
              <a:rPr lang="en-US" sz="2400" dirty="0" smtClean="0"/>
              <a:t>Repeat steps 3 and 4 until some convergence criterion is met (usually that the assignment of points to clusters becomes stable).</a:t>
            </a:r>
          </a:p>
        </p:txBody>
      </p:sp>
    </p:spTree>
    <p:extLst>
      <p:ext uri="{BB962C8B-B14F-4D97-AF65-F5344CB8AC3E}">
        <p14:creationId xmlns:p14="http://schemas.microsoft.com/office/powerpoint/2010/main" val="11217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Cluster Analysis for Data Mining - </a:t>
            </a:r>
            <a:r>
              <a:rPr lang="en-US" i="1" dirty="0" smtClean="0"/>
              <a:t/>
            </a:r>
            <a:br>
              <a:rPr lang="en-US" i="1" dirty="0" smtClean="0"/>
            </a:br>
            <a:r>
              <a:rPr lang="en-US" i="1" dirty="0" smtClean="0"/>
              <a:t>k</a:t>
            </a:r>
            <a:r>
              <a:rPr lang="en-US" dirty="0" smtClean="0"/>
              <a:t>-Means Clustering Algorithm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133600"/>
            <a:ext cx="8610600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09175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305800" cy="4800600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A very popular DM method in business</a:t>
            </a:r>
          </a:p>
          <a:p>
            <a:r>
              <a:rPr lang="en-US" sz="2800" dirty="0" smtClean="0"/>
              <a:t>Finds interesting relationships (affinities) between variables (items or events)</a:t>
            </a:r>
          </a:p>
          <a:p>
            <a:r>
              <a:rPr lang="en-US" sz="2800" dirty="0" smtClean="0"/>
              <a:t>Part of machine learning family</a:t>
            </a:r>
          </a:p>
          <a:p>
            <a:r>
              <a:rPr lang="en-US" sz="2800" dirty="0" smtClean="0"/>
              <a:t>Employs unsupervised learning</a:t>
            </a:r>
          </a:p>
          <a:p>
            <a:r>
              <a:rPr lang="en-US" sz="2800" dirty="0" smtClean="0"/>
              <a:t>There is no output variable</a:t>
            </a:r>
          </a:p>
          <a:p>
            <a:r>
              <a:rPr lang="en-US" sz="2800" dirty="0" smtClean="0"/>
              <a:t>Also known as </a:t>
            </a:r>
            <a:r>
              <a:rPr lang="en-US" sz="2800" dirty="0" smtClean="0">
                <a:solidFill>
                  <a:srgbClr val="FF3300"/>
                </a:solidFill>
              </a:rPr>
              <a:t>market basket analysis</a:t>
            </a:r>
          </a:p>
          <a:p>
            <a:r>
              <a:rPr lang="en-US" sz="2800" dirty="0" smtClean="0"/>
              <a:t>Often used as an example to describe DM to ordinary people, such as the famous “relationship between diapers and beers!”</a:t>
            </a:r>
          </a:p>
        </p:txBody>
      </p:sp>
    </p:spTree>
    <p:extLst>
      <p:ext uri="{BB962C8B-B14F-4D97-AF65-F5344CB8AC3E}">
        <p14:creationId xmlns:p14="http://schemas.microsoft.com/office/powerpoint/2010/main" val="1999712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76800"/>
          </a:xfrm>
        </p:spPr>
        <p:txBody>
          <a:bodyPr>
            <a:normAutofit/>
          </a:bodyPr>
          <a:lstStyle/>
          <a:p>
            <a:r>
              <a:rPr lang="en-US" sz="2800" dirty="0" smtClean="0">
                <a:solidFill>
                  <a:srgbClr val="FF3300"/>
                </a:solidFill>
              </a:rPr>
              <a:t>Input:</a:t>
            </a:r>
            <a:r>
              <a:rPr lang="en-US" sz="2800" dirty="0" smtClean="0"/>
              <a:t> the simple point-of-sale transaction data</a:t>
            </a:r>
          </a:p>
          <a:p>
            <a:r>
              <a:rPr lang="en-US" sz="2800" dirty="0" smtClean="0">
                <a:solidFill>
                  <a:srgbClr val="FF3300"/>
                </a:solidFill>
              </a:rPr>
              <a:t>Output:</a:t>
            </a:r>
            <a:r>
              <a:rPr lang="en-US" sz="2800" dirty="0" smtClean="0"/>
              <a:t> Most frequent affinities among items </a:t>
            </a:r>
          </a:p>
          <a:p>
            <a:r>
              <a:rPr lang="en-US" sz="2800" u="sng" dirty="0" smtClean="0"/>
              <a:t>Example: </a:t>
            </a:r>
            <a:r>
              <a:rPr lang="en-US" sz="2800" dirty="0" smtClean="0"/>
              <a:t>according to the transaction data…</a:t>
            </a:r>
          </a:p>
          <a:p>
            <a:pPr>
              <a:buNone/>
            </a:pPr>
            <a:r>
              <a:rPr lang="en-US" sz="2800" dirty="0" smtClean="0"/>
              <a:t>	“Customer who bought a lap-top computer and a virus protection software, also bought extended service plan 70 percent of the time." </a:t>
            </a:r>
          </a:p>
          <a:p>
            <a:r>
              <a:rPr lang="en-US" sz="2800" dirty="0" smtClean="0"/>
              <a:t>How do you use such a pattern/knowledge?</a:t>
            </a:r>
          </a:p>
          <a:p>
            <a:pPr lvl="1"/>
            <a:r>
              <a:rPr lang="en-US" sz="2400" dirty="0" smtClean="0"/>
              <a:t>Put the items next to each other</a:t>
            </a:r>
          </a:p>
          <a:p>
            <a:pPr lvl="1"/>
            <a:r>
              <a:rPr lang="en-US" sz="2400" dirty="0" smtClean="0"/>
              <a:t>Promote the items as a package </a:t>
            </a:r>
          </a:p>
          <a:p>
            <a:pPr lvl="1"/>
            <a:r>
              <a:rPr lang="en-US" sz="2400" dirty="0" smtClean="0"/>
              <a:t>Place items far apart from each other!</a:t>
            </a:r>
          </a:p>
        </p:txBody>
      </p:sp>
    </p:spTree>
    <p:extLst>
      <p:ext uri="{BB962C8B-B14F-4D97-AF65-F5344CB8AC3E}">
        <p14:creationId xmlns:p14="http://schemas.microsoft.com/office/powerpoint/2010/main" val="2220769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/>
          <a:lstStyle/>
          <a:p>
            <a:r>
              <a:rPr lang="en-US" sz="2800" dirty="0" smtClean="0"/>
              <a:t>A representative application of association rule mining includes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In business: </a:t>
            </a:r>
            <a:r>
              <a:rPr lang="en-US" sz="2400" dirty="0" smtClean="0"/>
              <a:t>cross-marketing, cross-selling, store design, catalog design, e-commerce site design, optimization of online advertising, product pricing, and sales/promotion configuration</a:t>
            </a:r>
          </a:p>
          <a:p>
            <a:pPr lvl="1"/>
            <a:r>
              <a:rPr lang="en-US" sz="2400" dirty="0" smtClean="0">
                <a:solidFill>
                  <a:srgbClr val="FF3300"/>
                </a:solidFill>
              </a:rPr>
              <a:t>In medicine: </a:t>
            </a:r>
            <a:r>
              <a:rPr lang="en-US" sz="2400" dirty="0" smtClean="0"/>
              <a:t>relationships between symptoms and illnesses; diagnosis and patient characteristics and treatments (to be used in medical DSS); and genes and their functions (to be used in genomics projects)</a:t>
            </a:r>
          </a:p>
          <a:p>
            <a:pPr lvl="1"/>
            <a:r>
              <a:rPr lang="en-US" sz="2400" dirty="0" smtClean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405132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Algorithms are available for generating association rules</a:t>
            </a:r>
          </a:p>
          <a:p>
            <a:pPr lvl="1"/>
            <a:r>
              <a:rPr lang="en-US" dirty="0" smtClean="0"/>
              <a:t>Apriori</a:t>
            </a:r>
          </a:p>
          <a:p>
            <a:pPr lvl="1"/>
            <a:r>
              <a:rPr lang="en-US" dirty="0" smtClean="0"/>
              <a:t>Eclat</a:t>
            </a:r>
          </a:p>
          <a:p>
            <a:pPr lvl="1"/>
            <a:r>
              <a:rPr lang="en-US" dirty="0" smtClean="0"/>
              <a:t>FP-Growth</a:t>
            </a:r>
          </a:p>
          <a:p>
            <a:pPr lvl="1"/>
            <a:r>
              <a:rPr lang="en-US" dirty="0" smtClean="0"/>
              <a:t>+ Derivatives and hybrids of the three</a:t>
            </a:r>
          </a:p>
          <a:p>
            <a:r>
              <a:rPr lang="en-US" dirty="0" smtClean="0"/>
              <a:t>The algorithms help identify the </a:t>
            </a:r>
            <a:r>
              <a:rPr lang="en-US" dirty="0" smtClean="0">
                <a:solidFill>
                  <a:srgbClr val="FF3300"/>
                </a:solidFill>
              </a:rPr>
              <a:t>frequent item sets</a:t>
            </a:r>
            <a:r>
              <a:rPr lang="en-US" dirty="0" smtClean="0"/>
              <a:t>, which are then converted to association rules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30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Association Rule Mining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Apriori Algorithm</a:t>
            </a:r>
          </a:p>
          <a:p>
            <a:pPr lvl="1"/>
            <a:r>
              <a:rPr lang="en-US" dirty="0" smtClean="0"/>
              <a:t>Finds subsets that are common to at least a minimum number of the itemsets</a:t>
            </a:r>
          </a:p>
          <a:p>
            <a:pPr lvl="1"/>
            <a:r>
              <a:rPr lang="en-US" dirty="0" smtClean="0"/>
              <a:t>Uses a bottom-up approach</a:t>
            </a:r>
          </a:p>
          <a:p>
            <a:pPr lvl="2"/>
            <a:r>
              <a:rPr lang="en-US" dirty="0" smtClean="0"/>
              <a:t>frequent subsets are extended one item at a time (the size of frequent subsets increases from one-item subsets to two-item subsets, then three-item subsets, and so on), and </a:t>
            </a:r>
          </a:p>
          <a:p>
            <a:pPr lvl="2"/>
            <a:r>
              <a:rPr lang="en-US" dirty="0" smtClean="0"/>
              <a:t>groups of candidates at each level are tested against the data for minimum support. </a:t>
            </a:r>
          </a:p>
          <a:p>
            <a:pPr lvl="2">
              <a:buNone/>
            </a:pPr>
            <a:r>
              <a:rPr lang="en-US" dirty="0" smtClean="0"/>
              <a:t>	(</a:t>
            </a:r>
            <a:r>
              <a:rPr lang="en-US" i="1" dirty="0" smtClean="0"/>
              <a:t>see the figure</a:t>
            </a:r>
            <a:r>
              <a:rPr lang="en-US" dirty="0" smtClean="0"/>
              <a:t>) </a:t>
            </a:r>
            <a:r>
              <a:rPr lang="en-US" dirty="0" smtClean="0">
                <a:sym typeface="Wingdings" pitchFamily="2" charset="2"/>
              </a:rPr>
              <a:t> --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711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228600"/>
            <a:ext cx="3058236" cy="1044575"/>
          </a:xfrm>
        </p:spPr>
        <p:txBody>
          <a:bodyPr>
            <a:noAutofit/>
          </a:bodyPr>
          <a:lstStyle/>
          <a:p>
            <a:r>
              <a:rPr lang="en-US" dirty="0" smtClean="0"/>
              <a:t>Data Mining </a:t>
            </a:r>
            <a:br>
              <a:rPr lang="en-US" dirty="0" smtClean="0"/>
            </a:br>
            <a:r>
              <a:rPr lang="en-US" dirty="0" smtClean="0"/>
              <a:t>Software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76400"/>
            <a:ext cx="3962400" cy="4572000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rgbClr val="FF3300"/>
                </a:solidFill>
              </a:rPr>
              <a:t>Commercial </a:t>
            </a:r>
          </a:p>
          <a:p>
            <a:pPr lvl="1"/>
            <a:r>
              <a:rPr lang="en-US" sz="2000" dirty="0" smtClean="0"/>
              <a:t>IBM SPSS Modeler (formerly Clementine)</a:t>
            </a:r>
          </a:p>
          <a:p>
            <a:pPr lvl="1"/>
            <a:r>
              <a:rPr lang="en-US" sz="2000" dirty="0" smtClean="0"/>
              <a:t>SAS - Enterprise Miner</a:t>
            </a:r>
          </a:p>
          <a:p>
            <a:pPr lvl="1"/>
            <a:r>
              <a:rPr lang="en-US" sz="2000" dirty="0" smtClean="0"/>
              <a:t>IBM - Intelligent Miner</a:t>
            </a:r>
          </a:p>
          <a:p>
            <a:pPr lvl="1"/>
            <a:r>
              <a:rPr lang="en-US" sz="2000" dirty="0" smtClean="0"/>
              <a:t>StatSoft – Statistica Data Miner</a:t>
            </a:r>
          </a:p>
          <a:p>
            <a:pPr lvl="1"/>
            <a:r>
              <a:rPr lang="en-US" sz="2000" dirty="0" smtClean="0"/>
              <a:t>… many more</a:t>
            </a:r>
          </a:p>
          <a:p>
            <a:r>
              <a:rPr lang="en-US" sz="2400" dirty="0" smtClean="0">
                <a:solidFill>
                  <a:srgbClr val="FF3300"/>
                </a:solidFill>
              </a:rPr>
              <a:t>Free and/or Open Source</a:t>
            </a:r>
          </a:p>
          <a:p>
            <a:pPr lvl="1"/>
            <a:r>
              <a:rPr lang="en-US" sz="2000" dirty="0" smtClean="0"/>
              <a:t>R</a:t>
            </a:r>
          </a:p>
          <a:p>
            <a:pPr lvl="1"/>
            <a:r>
              <a:rPr lang="en-US" sz="2000" dirty="0" smtClean="0"/>
              <a:t>RapidMiner</a:t>
            </a:r>
          </a:p>
          <a:p>
            <a:pPr lvl="1"/>
            <a:r>
              <a:rPr lang="en-US" sz="2000" dirty="0" smtClean="0"/>
              <a:t>Weka…</a:t>
            </a:r>
            <a:endParaRPr lang="en-US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"/>
            <a:ext cx="4837475" cy="59435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191000" y="6096000"/>
            <a:ext cx="1835310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US" sz="1200" b="0" i="1" dirty="0" smtClean="0">
                <a:effectLst/>
              </a:rPr>
              <a:t>Source: KDNuggets.com</a:t>
            </a:r>
            <a:endParaRPr lang="en-US" sz="1200" b="0" i="1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7603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28600"/>
            <a:ext cx="7924800" cy="1158240"/>
          </a:xfrm>
        </p:spPr>
        <p:txBody>
          <a:bodyPr/>
          <a:lstStyle/>
          <a:p>
            <a:r>
              <a:rPr lang="en-US" dirty="0" smtClean="0"/>
              <a:t>Big Data Software Tools </a:t>
            </a:r>
            <a:br>
              <a:rPr lang="en-US" dirty="0" smtClean="0"/>
            </a:br>
            <a:r>
              <a:rPr lang="en-US" dirty="0" smtClean="0"/>
              <a:t>and Platforms</a:t>
            </a:r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529" y="1752600"/>
            <a:ext cx="5943671" cy="2347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002" y="3276600"/>
            <a:ext cx="5137598" cy="30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4605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Data Mining Myths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24000"/>
            <a:ext cx="8305800" cy="4800600"/>
          </a:xfrm>
        </p:spPr>
        <p:txBody>
          <a:bodyPr>
            <a:normAutofit/>
          </a:bodyPr>
          <a:lstStyle/>
          <a:p>
            <a:r>
              <a:rPr lang="en-US" dirty="0" smtClean="0"/>
              <a:t>Data mining …</a:t>
            </a:r>
          </a:p>
          <a:p>
            <a:pPr lvl="1"/>
            <a:r>
              <a:rPr lang="en-US" dirty="0" smtClean="0"/>
              <a:t>provides instant solutions/predictions</a:t>
            </a:r>
          </a:p>
          <a:p>
            <a:pPr lvl="1"/>
            <a:r>
              <a:rPr lang="en-US" dirty="0" smtClean="0"/>
              <a:t>is not yet viable for business applications</a:t>
            </a:r>
          </a:p>
          <a:p>
            <a:pPr lvl="1"/>
            <a:r>
              <a:rPr lang="en-US" dirty="0" smtClean="0"/>
              <a:t>requires a separate, dedicated database</a:t>
            </a:r>
          </a:p>
          <a:p>
            <a:pPr lvl="1"/>
            <a:r>
              <a:rPr lang="en-US" dirty="0" smtClean="0"/>
              <a:t>can only be done by those with advanced degrees</a:t>
            </a:r>
          </a:p>
          <a:p>
            <a:pPr lvl="1"/>
            <a:r>
              <a:rPr lang="en-US" dirty="0" smtClean="0"/>
              <a:t>is only for large firms that have lots of customer data</a:t>
            </a:r>
          </a:p>
          <a:p>
            <a:pPr lvl="1"/>
            <a:r>
              <a:rPr lang="en-US" dirty="0" smtClean="0"/>
              <a:t>is another name for the good-old statistics</a:t>
            </a:r>
          </a:p>
        </p:txBody>
      </p:sp>
    </p:spTree>
    <p:extLst>
      <p:ext uri="{BB962C8B-B14F-4D97-AF65-F5344CB8AC3E}">
        <p14:creationId xmlns:p14="http://schemas.microsoft.com/office/powerpoint/2010/main" val="288018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Data Mining Blunders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8229600" cy="4800600"/>
          </a:xfrm>
        </p:spPr>
        <p:txBody>
          <a:bodyPr/>
          <a:lstStyle/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Selecting the wrong problem for data mining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Ignoring what your sponsor thinks data mining is and what it really can/cannot do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Not leaving sufficient time for data acquisition, selection, and preparation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Looking only at aggregated results and not at individual records/predictions</a:t>
            </a:r>
          </a:p>
          <a:p>
            <a:pPr marL="514350" indent="-514350">
              <a:buSzPct val="80000"/>
              <a:buFont typeface="+mj-lt"/>
              <a:buAutoNum type="arabicPeriod"/>
            </a:pPr>
            <a:r>
              <a:rPr lang="en-US" sz="2800" dirty="0" smtClean="0"/>
              <a:t>Being sloppy about keeping track of the data mining procedure and results</a:t>
            </a:r>
          </a:p>
        </p:txBody>
      </p:sp>
    </p:spTree>
    <p:extLst>
      <p:ext uri="{BB962C8B-B14F-4D97-AF65-F5344CB8AC3E}">
        <p14:creationId xmlns:p14="http://schemas.microsoft.com/office/powerpoint/2010/main" val="3824465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Hans </a:t>
            </a:r>
            <a:r>
              <a:rPr lang="en-GB" dirty="0" err="1" smtClean="0"/>
              <a:t>Rosling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Creator </a:t>
            </a:r>
            <a:r>
              <a:rPr lang="en-GB" dirty="0"/>
              <a:t>of </a:t>
            </a:r>
            <a:r>
              <a:rPr lang="en-GB" dirty="0" err="1"/>
              <a:t>Gapminder</a:t>
            </a:r>
            <a:r>
              <a:rPr lang="en-GB" dirty="0"/>
              <a:t> and </a:t>
            </a:r>
            <a:r>
              <a:rPr lang="en-GB" dirty="0" smtClean="0"/>
              <a:t>Professor </a:t>
            </a:r>
            <a:r>
              <a:rPr lang="en-GB" dirty="0"/>
              <a:t>of international health </a:t>
            </a:r>
            <a:endParaRPr lang="en-GB" dirty="0" smtClean="0"/>
          </a:p>
          <a:p>
            <a:r>
              <a:rPr lang="en-GB" dirty="0" smtClean="0"/>
              <a:t>Public data</a:t>
            </a:r>
          </a:p>
          <a:p>
            <a:endParaRPr lang="en-GB" dirty="0"/>
          </a:p>
          <a:p>
            <a:r>
              <a:rPr lang="en-GB" dirty="0" smtClean="0"/>
              <a:t>https</a:t>
            </a:r>
            <a:r>
              <a:rPr lang="en-GB" dirty="0"/>
              <a:t>://www.ted.com/talks/hans_rosling_shows_the_best_stats_you_ve_ever_seen?language=en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044061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End of the Chapter	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Questions, comments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75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U_PPTemplate">
  <a:themeElements>
    <a:clrScheme name="OSU_PPTemplate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OSU_PPTemplate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2075" tIns="46038" rIns="92075" bIns="46038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800" b="1" i="0" u="none" strike="noStrike" cap="none" normalizeH="0" baseline="0" smtClean="0">
            <a:ln>
              <a:noFill/>
            </a:ln>
            <a:solidFill>
              <a:srgbClr val="CC33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</a:defRPr>
        </a:defPPr>
      </a:lstStyle>
    </a:lnDef>
  </a:objectDefaults>
  <a:extraClrSchemeLst>
    <a:extraClrScheme>
      <a:clrScheme name="OSU_PP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U_PP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U_PP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C:\User\Teaching\MSIS5633 - Fall2002\Class Presentations\OSU_PPTemplate.pot</Template>
  <TotalTime>4594</TotalTime>
  <Words>1541</Words>
  <Application>Microsoft Office PowerPoint</Application>
  <PresentationFormat>On-screen Show (4:3)</PresentationFormat>
  <Paragraphs>231</Paragraphs>
  <Slides>33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SimSun</vt:lpstr>
      <vt:lpstr>Arial</vt:lpstr>
      <vt:lpstr>Tahoma</vt:lpstr>
      <vt:lpstr>Times New Roman</vt:lpstr>
      <vt:lpstr>Wingdings</vt:lpstr>
      <vt:lpstr>OSU_PPTemplate</vt:lpstr>
      <vt:lpstr>SBUS5105   Data Handling and Business  Intelligence</vt:lpstr>
      <vt:lpstr>Lesson Plan</vt:lpstr>
      <vt:lpstr>Learning Objectives</vt:lpstr>
      <vt:lpstr>Why Pre-process?</vt:lpstr>
      <vt:lpstr>Data Cleaning</vt:lpstr>
      <vt:lpstr>Handling Missing Values</vt:lpstr>
      <vt:lpstr>Different Formats</vt:lpstr>
      <vt:lpstr>Data Reduction</vt:lpstr>
      <vt:lpstr>Programming Languages</vt:lpstr>
      <vt:lpstr>Google OpenRefine</vt:lpstr>
      <vt:lpstr>A Taxonomy for  Data Mining Tasks</vt:lpstr>
      <vt:lpstr>Cluster Analysis for Data Mining</vt:lpstr>
      <vt:lpstr>Cluster Analysis for Data Mining</vt:lpstr>
      <vt:lpstr>Cluster Analysis for Data Mining</vt:lpstr>
      <vt:lpstr>Cluster Analysis for Data Mining</vt:lpstr>
      <vt:lpstr>Problem of Cluster Detection</vt:lpstr>
      <vt:lpstr>K-means, a Basic Clustering Method</vt:lpstr>
      <vt:lpstr>K-means, a Basic Clustering Method</vt:lpstr>
      <vt:lpstr>K-means, a Basic Clustering Method</vt:lpstr>
      <vt:lpstr>K-means, a Basic Clustering Method</vt:lpstr>
      <vt:lpstr>Cluster Analysis for Data Mining</vt:lpstr>
      <vt:lpstr>Cluster Analysis for Data Mining -  k-Means Clustering Algorithm</vt:lpstr>
      <vt:lpstr>Association Rule Mining</vt:lpstr>
      <vt:lpstr>Association Rule Mining</vt:lpstr>
      <vt:lpstr>Association Rule Mining</vt:lpstr>
      <vt:lpstr>Association Rule Mining</vt:lpstr>
      <vt:lpstr>Association Rule Mining</vt:lpstr>
      <vt:lpstr>Data Mining  Software</vt:lpstr>
      <vt:lpstr>Big Data Software Tools  and Platforms</vt:lpstr>
      <vt:lpstr>Data Mining Myths</vt:lpstr>
      <vt:lpstr>Common Data Mining Blunders</vt:lpstr>
      <vt:lpstr>Hans Rosling</vt:lpstr>
      <vt:lpstr>End of the Chapter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DSS Chapter 1</dc:title>
  <dc:creator>Dursun Delen</dc:creator>
  <cp:lastModifiedBy>SAW-1</cp:lastModifiedBy>
  <cp:revision>233</cp:revision>
  <cp:lastPrinted>2000-12-01T14:01:59Z</cp:lastPrinted>
  <dcterms:created xsi:type="dcterms:W3CDTF">1998-03-18T21:58:50Z</dcterms:created>
  <dcterms:modified xsi:type="dcterms:W3CDTF">2016-03-13T16:21:05Z</dcterms:modified>
</cp:coreProperties>
</file>