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58" r:id="rId6"/>
    <p:sldId id="257"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CCF0CD-6A38-41F4-AED4-B08C9AF7AB09}" v="30" dt="2026-07-04T15:00:13.8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30799A-1ECC-45A0-89C5-FB0311F5CA4B}"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39CF3D-D4B8-40AB-B83B-27F9503F5F4D}" type="slidenum">
              <a:rPr lang="en-GB" smtClean="0"/>
              <a:t>‹#›</a:t>
            </a:fld>
            <a:endParaRPr lang="en-GB"/>
          </a:p>
        </p:txBody>
      </p:sp>
    </p:spTree>
    <p:extLst>
      <p:ext uri="{BB962C8B-B14F-4D97-AF65-F5344CB8AC3E}">
        <p14:creationId xmlns:p14="http://schemas.microsoft.com/office/powerpoint/2010/main" val="717631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39CF3D-D4B8-40AB-B83B-27F9503F5F4D}" type="slidenum">
              <a:rPr lang="en-GB" smtClean="0"/>
              <a:t>8</a:t>
            </a:fld>
            <a:endParaRPr lang="en-GB"/>
          </a:p>
        </p:txBody>
      </p:sp>
    </p:spTree>
    <p:extLst>
      <p:ext uri="{BB962C8B-B14F-4D97-AF65-F5344CB8AC3E}">
        <p14:creationId xmlns:p14="http://schemas.microsoft.com/office/powerpoint/2010/main" val="3371812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39CF3D-D4B8-40AB-B83B-27F9503F5F4D}" type="slidenum">
              <a:rPr lang="en-GB" smtClean="0"/>
              <a:t>12</a:t>
            </a:fld>
            <a:endParaRPr lang="en-GB"/>
          </a:p>
        </p:txBody>
      </p:sp>
    </p:spTree>
    <p:extLst>
      <p:ext uri="{BB962C8B-B14F-4D97-AF65-F5344CB8AC3E}">
        <p14:creationId xmlns:p14="http://schemas.microsoft.com/office/powerpoint/2010/main" val="3943782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9ED6D-37BB-4A83-E18B-A0594CB15F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E7CECE-2EBA-F4F3-E5C4-825E4C985D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A080E0-D8ED-6982-4FCC-23AA56FE67C5}"/>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5" name="Footer Placeholder 4">
            <a:extLst>
              <a:ext uri="{FF2B5EF4-FFF2-40B4-BE49-F238E27FC236}">
                <a16:creationId xmlns:a16="http://schemas.microsoft.com/office/drawing/2014/main" id="{C3314905-D30B-8EA0-9196-2BA6748806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BCF70B-D061-ECC9-8F7B-2B35885E207B}"/>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3045787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FB3EB-26E5-6272-3B28-C1E85781F0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F29D98-5E39-3339-C54B-1E79A8FF79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30658E-7991-F8FB-63E7-6A87028A6EB7}"/>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5" name="Footer Placeholder 4">
            <a:extLst>
              <a:ext uri="{FF2B5EF4-FFF2-40B4-BE49-F238E27FC236}">
                <a16:creationId xmlns:a16="http://schemas.microsoft.com/office/drawing/2014/main" id="{5765B78D-EC4E-75A5-F454-B82DDF143E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B38717-E1E2-8F0A-4EAB-D04CFB382F66}"/>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109817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570F-B8E7-1F3F-A373-7DE9BB1D06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DFB274-5369-F5BF-9B43-CC2F31C641C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DE7D96-F713-D98B-2C73-92F501288A84}"/>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5" name="Footer Placeholder 4">
            <a:extLst>
              <a:ext uri="{FF2B5EF4-FFF2-40B4-BE49-F238E27FC236}">
                <a16:creationId xmlns:a16="http://schemas.microsoft.com/office/drawing/2014/main" id="{7D21E25C-2709-F66E-5115-C94648AFD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ADA3CD-8FE4-F705-255E-A206D8B5F747}"/>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3393637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660D-CC19-7537-1CCD-F186AA613F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A5A3D1-17D5-F64B-B762-CE9AD319AD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209B48-0B15-C360-AEAD-978E36BCFE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B18885-2B9B-F2C7-D91C-1406DDD7F56B}"/>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6" name="Footer Placeholder 5">
            <a:extLst>
              <a:ext uri="{FF2B5EF4-FFF2-40B4-BE49-F238E27FC236}">
                <a16:creationId xmlns:a16="http://schemas.microsoft.com/office/drawing/2014/main" id="{27827D95-8013-F0EE-9158-1FDADBE66A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8FDB38-00C0-2910-7489-81CB7A8F7581}"/>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698208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C60D3-BD95-B4FA-1269-436EFCFDD6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AB2D13-ED18-F385-8C64-AE275B14A8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4CF4DF-FB8E-7917-859E-BBE6DE21F8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BCA961-2DEC-DE3F-F3E5-E785B6A493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9655D9-B03B-0207-FB78-3C57018E2C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35944A-57FD-3712-9C8C-DFCD81DCAA14}"/>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8" name="Footer Placeholder 7">
            <a:extLst>
              <a:ext uri="{FF2B5EF4-FFF2-40B4-BE49-F238E27FC236}">
                <a16:creationId xmlns:a16="http://schemas.microsoft.com/office/drawing/2014/main" id="{3A9D87E5-936D-F6A4-528D-4A5D7C8095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0954EB-0AE3-7710-237A-D62BB314AA54}"/>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661584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2A5D9-1AAF-5027-8A21-51B8BD25B4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5B092F-F1D9-C71B-8853-DE4F2291C8FA}"/>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4" name="Footer Placeholder 3">
            <a:extLst>
              <a:ext uri="{FF2B5EF4-FFF2-40B4-BE49-F238E27FC236}">
                <a16:creationId xmlns:a16="http://schemas.microsoft.com/office/drawing/2014/main" id="{6E9690BF-6437-CEBF-BD4D-E1334D16D6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FFCAA2-BF1F-EF09-EC17-5C71735EDF14}"/>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1012776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8C2DAB-430C-151C-F5C7-A5FF73B17D26}"/>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3" name="Footer Placeholder 2">
            <a:extLst>
              <a:ext uri="{FF2B5EF4-FFF2-40B4-BE49-F238E27FC236}">
                <a16:creationId xmlns:a16="http://schemas.microsoft.com/office/drawing/2014/main" id="{988D1647-C6F5-F9A5-2BE5-29E35F287D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B75898-2A6B-38A1-B56E-D1AC8702EE4F}"/>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11836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AD05-4803-1B3C-C8CB-93707DC64B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13866-268E-6AE9-3E11-5088C23ABB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1A5AD3-5425-77A9-08C0-2544D9F18B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FD4EF8-D5A5-B865-4161-0B9F5ABFCEB1}"/>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6" name="Footer Placeholder 5">
            <a:extLst>
              <a:ext uri="{FF2B5EF4-FFF2-40B4-BE49-F238E27FC236}">
                <a16:creationId xmlns:a16="http://schemas.microsoft.com/office/drawing/2014/main" id="{F7512CB2-2FCB-BDCA-AC2F-468236C5DE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60492F-C70F-5A97-665F-F94803BB7B1E}"/>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2085801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61D12-6553-8EBC-AB74-E1A97E4F9C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97A0E2-90E7-FA0B-43BE-203515E916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58296C-8573-1842-8CA7-005A9B961D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7B1F53-1017-1DBC-926C-4F42034C7611}"/>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6" name="Footer Placeholder 5">
            <a:extLst>
              <a:ext uri="{FF2B5EF4-FFF2-40B4-BE49-F238E27FC236}">
                <a16:creationId xmlns:a16="http://schemas.microsoft.com/office/drawing/2014/main" id="{47453596-5C28-2A42-697E-C6E6828AE3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E80A73-C32E-AFD0-5CED-A2E8D204C134}"/>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459768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7AD7-67C8-60C6-7227-160FAEDFFD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F16787-8D87-9EF2-AE84-7FD4477B32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409B38-6EED-DE59-D08C-7AD98BAAD5A0}"/>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5" name="Footer Placeholder 4">
            <a:extLst>
              <a:ext uri="{FF2B5EF4-FFF2-40B4-BE49-F238E27FC236}">
                <a16:creationId xmlns:a16="http://schemas.microsoft.com/office/drawing/2014/main" id="{C195BAF2-BE9D-E360-8A78-484BCDF6C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8C90F-E74C-E8F6-7D42-37F009D59462}"/>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1325111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1F8EE0-B5EA-A1C0-1D63-EB124BD781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A6ADEE-45ED-731A-D295-D83062D960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2EBD7-F5FD-7690-3C59-76E844E5740B}"/>
              </a:ext>
            </a:extLst>
          </p:cNvPr>
          <p:cNvSpPr>
            <a:spLocks noGrp="1"/>
          </p:cNvSpPr>
          <p:nvPr>
            <p:ph type="dt" sz="half" idx="10"/>
          </p:nvPr>
        </p:nvSpPr>
        <p:spPr/>
        <p:txBody>
          <a:bodyPr/>
          <a:lstStyle/>
          <a:p>
            <a:fld id="{558AC162-F659-46FB-8394-5041F5D70E58}" type="datetimeFigureOut">
              <a:rPr lang="en-GB" smtClean="0"/>
              <a:t>04/07/2026</a:t>
            </a:fld>
            <a:endParaRPr lang="en-GB"/>
          </a:p>
        </p:txBody>
      </p:sp>
      <p:sp>
        <p:nvSpPr>
          <p:cNvPr id="5" name="Footer Placeholder 4">
            <a:extLst>
              <a:ext uri="{FF2B5EF4-FFF2-40B4-BE49-F238E27FC236}">
                <a16:creationId xmlns:a16="http://schemas.microsoft.com/office/drawing/2014/main" id="{AC14F955-BED5-FE74-12AF-E00D06FCF8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A25CD6-330A-8308-4E2D-E5F4090E08FA}"/>
              </a:ext>
            </a:extLst>
          </p:cNvPr>
          <p:cNvSpPr>
            <a:spLocks noGrp="1"/>
          </p:cNvSpPr>
          <p:nvPr>
            <p:ph type="sldNum" sz="quarter" idx="12"/>
          </p:nvPr>
        </p:nvSpPr>
        <p:spPr/>
        <p:txBody>
          <a:bodyPr/>
          <a:lstStyle/>
          <a:p>
            <a:fld id="{99F7DD2D-59B7-41F1-9EFA-90EB52C93BA7}" type="slidenum">
              <a:rPr lang="en-GB" smtClean="0"/>
              <a:t>‹#›</a:t>
            </a:fld>
            <a:endParaRPr lang="en-GB"/>
          </a:p>
        </p:txBody>
      </p:sp>
    </p:spTree>
    <p:extLst>
      <p:ext uri="{BB962C8B-B14F-4D97-AF65-F5344CB8AC3E}">
        <p14:creationId xmlns:p14="http://schemas.microsoft.com/office/powerpoint/2010/main" val="3197271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8D7DF5-3DBB-3F72-585A-CF9B412A04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C0B5CB-8C75-7839-8E8C-CD1582D0A8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253548-4C57-E012-E619-3CD6A871BF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8AC162-F659-46FB-8394-5041F5D70E58}" type="datetimeFigureOut">
              <a:rPr lang="en-GB" smtClean="0"/>
              <a:t>04/07/2026</a:t>
            </a:fld>
            <a:endParaRPr lang="en-GB"/>
          </a:p>
        </p:txBody>
      </p:sp>
      <p:sp>
        <p:nvSpPr>
          <p:cNvPr id="5" name="Footer Placeholder 4">
            <a:extLst>
              <a:ext uri="{FF2B5EF4-FFF2-40B4-BE49-F238E27FC236}">
                <a16:creationId xmlns:a16="http://schemas.microsoft.com/office/drawing/2014/main" id="{6FCE59E2-ECC2-CE2D-DC1D-B035770587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530A360-2DEF-833F-E101-FBC19664B1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F7DD2D-59B7-41F1-9EFA-90EB52C93BA7}" type="slidenum">
              <a:rPr lang="en-GB" smtClean="0"/>
              <a:t>‹#›</a:t>
            </a:fld>
            <a:endParaRPr lang="en-GB"/>
          </a:p>
        </p:txBody>
      </p:sp>
    </p:spTree>
    <p:extLst>
      <p:ext uri="{BB962C8B-B14F-4D97-AF65-F5344CB8AC3E}">
        <p14:creationId xmlns:p14="http://schemas.microsoft.com/office/powerpoint/2010/main" val="16967066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digitaltechnology/digitising-the-frontlin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ons.gov.uk/businessindustryandtrade/itandinternetindustry/datasets/digitalexclusionandequalityintheuk" TargetMode="External"/><Relationship Id="rId5" Type="http://schemas.openxmlformats.org/officeDocument/2006/relationships/hyperlink" Target="https://www.local.gov.uk/our-support/partners-care-and-health/digital-transformation/implementing-digital-social-care" TargetMode="External"/><Relationship Id="rId4" Type="http://schemas.openxmlformats.org/officeDocument/2006/relationships/hyperlink" Target="https://www.skillsforcare.org.uk/Support-for-leaders-and-managers/Managing-a-service/Digital-technology-and-social-care/Digital-Skills-Framework.aspx"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kingsfund.org.uk/insight-and-analysis/reports/future-digital-technology-health-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6D9088-F5AA-04B9-AF32-9FEFBD369154}"/>
              </a:ext>
            </a:extLst>
          </p:cNvPr>
          <p:cNvSpPr txBox="1"/>
          <p:nvPr/>
        </p:nvSpPr>
        <p:spPr>
          <a:xfrm>
            <a:off x="796413" y="1170039"/>
            <a:ext cx="10373032" cy="2492990"/>
          </a:xfrm>
          <a:prstGeom prst="rect">
            <a:avLst/>
          </a:prstGeom>
          <a:noFill/>
        </p:spPr>
        <p:txBody>
          <a:bodyPr wrap="square" rtlCol="0">
            <a:spAutoFit/>
          </a:bodyPr>
          <a:lstStyle/>
          <a:p>
            <a:r>
              <a:rPr lang="de-DE" sz="2400" dirty="0"/>
              <a:t>Student Name: Mehtab Alam</a:t>
            </a:r>
            <a:endParaRPr lang="en-GB" sz="2400" dirty="0"/>
          </a:p>
          <a:p>
            <a:r>
              <a:rPr lang="de-DE" sz="2400" dirty="0"/>
              <a:t>Student </a:t>
            </a:r>
            <a:r>
              <a:rPr lang="de-DE" sz="2400" dirty="0" err="1"/>
              <a:t>number</a:t>
            </a:r>
            <a:r>
              <a:rPr lang="de-DE" sz="2400" dirty="0"/>
              <a:t>: 2329251</a:t>
            </a:r>
            <a:endParaRPr lang="en-GB" sz="2400" dirty="0"/>
          </a:p>
          <a:p>
            <a:r>
              <a:rPr lang="en-GB" sz="2400" dirty="0"/>
              <a:t>Module name: Digital Transformation in the Health and Social Care</a:t>
            </a:r>
          </a:p>
          <a:p>
            <a:r>
              <a:rPr lang="fr-FR" sz="2400" dirty="0"/>
              <a:t>Module code: BMHP6026</a:t>
            </a:r>
            <a:endParaRPr lang="en-GB" sz="2400" dirty="0"/>
          </a:p>
          <a:p>
            <a:r>
              <a:rPr lang="en-GB" sz="2400" dirty="0"/>
              <a:t> Lecturers Name: Tommy </a:t>
            </a:r>
            <a:r>
              <a:rPr lang="en-GB" sz="2400" dirty="0" err="1"/>
              <a:t>Adattu</a:t>
            </a:r>
            <a:r>
              <a:rPr lang="en-GB" sz="2400" dirty="0"/>
              <a:t> Chacko</a:t>
            </a:r>
          </a:p>
          <a:p>
            <a:r>
              <a:rPr lang="en-GB" dirty="0"/>
              <a:t> </a:t>
            </a:r>
          </a:p>
          <a:p>
            <a:r>
              <a:rPr lang="en-GB" dirty="0"/>
              <a:t> </a:t>
            </a:r>
          </a:p>
        </p:txBody>
      </p:sp>
    </p:spTree>
    <p:extLst>
      <p:ext uri="{BB962C8B-B14F-4D97-AF65-F5344CB8AC3E}">
        <p14:creationId xmlns:p14="http://schemas.microsoft.com/office/powerpoint/2010/main" val="800045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E7A83C-B20C-BAF5-F941-53B242279BCA}"/>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100" kern="1200">
                <a:solidFill>
                  <a:srgbClr val="FFFFFF"/>
                </a:solidFill>
                <a:latin typeface="+mj-lt"/>
                <a:ea typeface="+mj-ea"/>
                <a:cs typeface="+mj-cs"/>
              </a:rPr>
              <a:t>Digital social care records: A critical Evaluation of Their Impact on Workforce, service delivery, user experience and community outcomes</a:t>
            </a:r>
          </a:p>
        </p:txBody>
      </p:sp>
      <p:sp>
        <p:nvSpPr>
          <p:cNvPr id="24" name="Rectangle 23">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158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EDE5C6-D570-7A6F-0D36-97951F672667}"/>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Introduction:</a:t>
            </a:r>
          </a:p>
        </p:txBody>
      </p:sp>
      <p:sp>
        <p:nvSpPr>
          <p:cNvPr id="3" name="Content Placeholder 2">
            <a:extLst>
              <a:ext uri="{FF2B5EF4-FFF2-40B4-BE49-F238E27FC236}">
                <a16:creationId xmlns:a16="http://schemas.microsoft.com/office/drawing/2014/main" id="{48F19D3B-5979-1514-0712-85B4DA00FDA2}"/>
              </a:ext>
            </a:extLst>
          </p:cNvPr>
          <p:cNvSpPr>
            <a:spLocks noGrp="1"/>
          </p:cNvSpPr>
          <p:nvPr>
            <p:ph idx="1"/>
          </p:nvPr>
        </p:nvSpPr>
        <p:spPr>
          <a:xfrm>
            <a:off x="4810259" y="649480"/>
            <a:ext cx="6555347" cy="5546047"/>
          </a:xfrm>
        </p:spPr>
        <p:txBody>
          <a:bodyPr anchor="ctr">
            <a:normAutofit/>
          </a:bodyPr>
          <a:lstStyle/>
          <a:p>
            <a:pPr marL="0" indent="0">
              <a:lnSpc>
                <a:spcPct val="150000"/>
              </a:lnSpc>
              <a:buNone/>
            </a:pPr>
            <a:r>
              <a:rPr lang="en-GB" sz="2000" dirty="0"/>
              <a:t>Digital social care records are part of the digital transformation happening across adult social care (NHS England, 2024). This presentation will explain what Digital Social Care Records are, why they are important, and how they impact the workforce, service delivery, service users and the wider community. It also summarises the key findings from Component 1 and shows how the research links to real practice in health and social care.</a:t>
            </a:r>
          </a:p>
        </p:txBody>
      </p:sp>
    </p:spTree>
    <p:extLst>
      <p:ext uri="{BB962C8B-B14F-4D97-AF65-F5344CB8AC3E}">
        <p14:creationId xmlns:p14="http://schemas.microsoft.com/office/powerpoint/2010/main" val="736978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6C96D-7343-2AED-78CF-6D2A99E4AD80}"/>
              </a:ext>
            </a:extLst>
          </p:cNvPr>
          <p:cNvSpPr>
            <a:spLocks noGrp="1"/>
          </p:cNvSpPr>
          <p:nvPr>
            <p:ph type="title"/>
          </p:nvPr>
        </p:nvSpPr>
        <p:spPr>
          <a:xfrm>
            <a:off x="6094105" y="802955"/>
            <a:ext cx="4977976" cy="1454051"/>
          </a:xfrm>
        </p:spPr>
        <p:txBody>
          <a:bodyPr>
            <a:normAutofit/>
          </a:bodyPr>
          <a:lstStyle/>
          <a:p>
            <a:r>
              <a:rPr lang="en-GB" sz="3600" u="sng">
                <a:solidFill>
                  <a:schemeClr val="tx2"/>
                </a:solidFill>
              </a:rPr>
              <a:t>What are digital Social Care Records</a:t>
            </a:r>
          </a:p>
        </p:txBody>
      </p:sp>
      <p:pic>
        <p:nvPicPr>
          <p:cNvPr id="22" name="Graphic 21" descr="Doctor">
            <a:extLst>
              <a:ext uri="{FF2B5EF4-FFF2-40B4-BE49-F238E27FC236}">
                <a16:creationId xmlns:a16="http://schemas.microsoft.com/office/drawing/2014/main" id="{848FFD05-1101-3D10-D0F5-88A29F5C865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9CCD9BF0-808B-4870-04C2-52E95D0232F9}"/>
              </a:ext>
            </a:extLst>
          </p:cNvPr>
          <p:cNvSpPr>
            <a:spLocks noGrp="1"/>
          </p:cNvSpPr>
          <p:nvPr>
            <p:ph idx="1"/>
          </p:nvPr>
        </p:nvSpPr>
        <p:spPr>
          <a:xfrm>
            <a:off x="6090574" y="2045110"/>
            <a:ext cx="4977578" cy="4542503"/>
          </a:xfrm>
        </p:spPr>
        <p:txBody>
          <a:bodyPr anchor="ctr">
            <a:normAutofit lnSpcReduction="10000"/>
          </a:bodyPr>
          <a:lstStyle/>
          <a:p>
            <a:pPr marL="0" indent="0">
              <a:lnSpc>
                <a:spcPct val="150000"/>
              </a:lnSpc>
              <a:buNone/>
            </a:pPr>
            <a:r>
              <a:rPr lang="en-GB" sz="1600" dirty="0">
                <a:solidFill>
                  <a:schemeClr val="tx2"/>
                </a:solidFill>
              </a:rPr>
              <a:t>Digital Social Care Records are electronic care records that replace traditional paper-based documentation in adult social care settings. They allow staff to record, update and access information in real time, improving accuracy, communication and the overall quality of care (NHS England, 2024). Digital Social Care Records support safer practice by reducing errors, making information easier to share and ensuring that care plans and risk assessments are always up to date. They are part of the national digital transformation programme aimed at modernising social care and improving outcomes for people who use services (Skills for Care, 2023).</a:t>
            </a:r>
          </a:p>
        </p:txBody>
      </p:sp>
      <p:grpSp>
        <p:nvGrpSpPr>
          <p:cNvPr id="41" name="Group 4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0" name="Freeform: Shape 29">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33464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D9D10-8817-3F84-EFE4-CD3BB50B7FF5}"/>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Workforce Implications</a:t>
            </a:r>
          </a:p>
        </p:txBody>
      </p:sp>
      <p:sp>
        <p:nvSpPr>
          <p:cNvPr id="3" name="Content Placeholder 2">
            <a:extLst>
              <a:ext uri="{FF2B5EF4-FFF2-40B4-BE49-F238E27FC236}">
                <a16:creationId xmlns:a16="http://schemas.microsoft.com/office/drawing/2014/main" id="{BA439952-5CDB-E42A-3E2C-A21E2725F153}"/>
              </a:ext>
            </a:extLst>
          </p:cNvPr>
          <p:cNvSpPr>
            <a:spLocks noGrp="1"/>
          </p:cNvSpPr>
          <p:nvPr>
            <p:ph idx="1"/>
          </p:nvPr>
        </p:nvSpPr>
        <p:spPr>
          <a:xfrm>
            <a:off x="804672" y="1868130"/>
            <a:ext cx="5291328" cy="4192842"/>
          </a:xfrm>
        </p:spPr>
        <p:txBody>
          <a:bodyPr anchor="ctr">
            <a:noAutofit/>
          </a:bodyPr>
          <a:lstStyle/>
          <a:p>
            <a:pPr>
              <a:lnSpc>
                <a:spcPct val="160000"/>
              </a:lnSpc>
            </a:pPr>
            <a:r>
              <a:rPr lang="en-GB" sz="1500" dirty="0">
                <a:solidFill>
                  <a:schemeClr val="tx2"/>
                </a:solidFill>
              </a:rPr>
              <a:t>Digital Social Care Records have a significant impact on the adult social care workforce. Staff are required to develop stronger digital skills, which can create anxiety or reduce confidence for those who are less familiar with technology (Local Government Association, 2023). Digital Social Care Records also change daily routines by introducing real-time recording, electronic care plans and digital communication. Although these systems can improve efficiency and reduce errors, they also highlight the need for ongoing training, digital champions and supportive leadership to help staff adapt to new ways of working (Office for National Statistics, 2023).</a:t>
            </a:r>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Group">
            <a:extLst>
              <a:ext uri="{FF2B5EF4-FFF2-40B4-BE49-F238E27FC236}">
                <a16:creationId xmlns:a16="http://schemas.microsoft.com/office/drawing/2014/main" id="{64C65FC8-420B-F40E-8650-9C1AB749F07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59749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8E5ED-655C-D993-699A-E807AB3CCC36}"/>
              </a:ext>
            </a:extLst>
          </p:cNvPr>
          <p:cNvSpPr>
            <a:spLocks noGrp="1"/>
          </p:cNvSpPr>
          <p:nvPr>
            <p:ph type="title"/>
          </p:nvPr>
        </p:nvSpPr>
        <p:spPr>
          <a:xfrm>
            <a:off x="699028" y="458427"/>
            <a:ext cx="6002110" cy="1495425"/>
          </a:xfrm>
        </p:spPr>
        <p:txBody>
          <a:bodyPr>
            <a:normAutofit/>
          </a:bodyPr>
          <a:lstStyle/>
          <a:p>
            <a:r>
              <a:rPr lang="en-GB" sz="4000" dirty="0"/>
              <a:t>Service delivery </a:t>
            </a:r>
          </a:p>
        </p:txBody>
      </p:sp>
      <p:sp>
        <p:nvSpPr>
          <p:cNvPr id="3" name="Content Placeholder 2">
            <a:extLst>
              <a:ext uri="{FF2B5EF4-FFF2-40B4-BE49-F238E27FC236}">
                <a16:creationId xmlns:a16="http://schemas.microsoft.com/office/drawing/2014/main" id="{783B09F9-EB5B-9014-C81A-8E4505FE5FAF}"/>
              </a:ext>
            </a:extLst>
          </p:cNvPr>
          <p:cNvSpPr>
            <a:spLocks noGrp="1"/>
          </p:cNvSpPr>
          <p:nvPr>
            <p:ph idx="1"/>
          </p:nvPr>
        </p:nvSpPr>
        <p:spPr>
          <a:xfrm>
            <a:off x="836680" y="1691148"/>
            <a:ext cx="6002110" cy="4442953"/>
          </a:xfrm>
        </p:spPr>
        <p:txBody>
          <a:bodyPr>
            <a:normAutofit lnSpcReduction="10000"/>
          </a:bodyPr>
          <a:lstStyle/>
          <a:p>
            <a:pPr>
              <a:lnSpc>
                <a:spcPct val="150000"/>
              </a:lnSpc>
            </a:pPr>
            <a:r>
              <a:rPr lang="en-GB" sz="1600" dirty="0"/>
              <a:t>Digital Social Care Records have a major impact on how care services are delivered. They improve continuity of care by allowing staff to access real-time information, which reduces delays and helps ensure that care plans and risk assessments are always up to date (Wyatt and Sullivan, 2005). Digital Social Care Records also reduce duplication, minimise errors and support safer medication practices through digital systems like </a:t>
            </a:r>
            <a:r>
              <a:rPr lang="en-GB" sz="1600" dirty="0" err="1"/>
              <a:t>eMAR</a:t>
            </a:r>
            <a:r>
              <a:rPr lang="en-GB" sz="1600" dirty="0"/>
              <a:t>. However, service delivery can be affected by issues such as poor Wi-Fi, system downtime and limited interoperability with NHS systems (Litchfield et al., 2023). This means that digital infrastructure must be reliable for Digital Social Care Records to work effectively in everyday practice.</a:t>
            </a:r>
          </a:p>
        </p:txBody>
      </p:sp>
      <p:pic>
        <p:nvPicPr>
          <p:cNvPr id="4" name="Picture 3" descr="Supporting Delivery of Health &amp; Social Care - IAF">
            <a:extLst>
              <a:ext uri="{FF2B5EF4-FFF2-40B4-BE49-F238E27FC236}">
                <a16:creationId xmlns:a16="http://schemas.microsoft.com/office/drawing/2014/main" id="{0C44B8EE-BD3B-A28F-277E-CD53A329711A}"/>
              </a:ext>
            </a:extLst>
          </p:cNvPr>
          <p:cNvPicPr>
            <a:picLocks noChangeAspect="1"/>
          </p:cNvPicPr>
          <p:nvPr/>
        </p:nvPicPr>
        <p:blipFill>
          <a:blip r:embed="rId2"/>
          <a:srcRect t="3502" r="-1"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269707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3D pattern of ring shapes connected by lines">
            <a:extLst>
              <a:ext uri="{FF2B5EF4-FFF2-40B4-BE49-F238E27FC236}">
                <a16:creationId xmlns:a16="http://schemas.microsoft.com/office/drawing/2014/main" id="{8BB0511A-176C-0010-3574-C4B16E17C7DE}"/>
              </a:ext>
            </a:extLst>
          </p:cNvPr>
          <p:cNvPicPr>
            <a:picLocks noChangeAspect="1"/>
          </p:cNvPicPr>
          <p:nvPr/>
        </p:nvPicPr>
        <p:blipFill>
          <a:blip r:embed="rId2"/>
          <a:srcRect l="16317" r="49039"/>
          <a:stretch>
            <a:fillRect/>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3F57D85B-3600-8BB6-623E-F9DCAFD2053C}"/>
              </a:ext>
            </a:extLst>
          </p:cNvPr>
          <p:cNvSpPr>
            <a:spLocks noGrp="1"/>
          </p:cNvSpPr>
          <p:nvPr>
            <p:ph type="title"/>
          </p:nvPr>
        </p:nvSpPr>
        <p:spPr>
          <a:xfrm>
            <a:off x="1137034" y="609600"/>
            <a:ext cx="6831188" cy="1322887"/>
          </a:xfrm>
        </p:spPr>
        <p:txBody>
          <a:bodyPr>
            <a:normAutofit/>
          </a:bodyPr>
          <a:lstStyle/>
          <a:p>
            <a:r>
              <a:rPr lang="en-GB"/>
              <a:t>Service User Experience</a:t>
            </a:r>
          </a:p>
        </p:txBody>
      </p:sp>
      <p:sp>
        <p:nvSpPr>
          <p:cNvPr id="3" name="Content Placeholder 2">
            <a:extLst>
              <a:ext uri="{FF2B5EF4-FFF2-40B4-BE49-F238E27FC236}">
                <a16:creationId xmlns:a16="http://schemas.microsoft.com/office/drawing/2014/main" id="{4FE68CE3-D674-E04D-36A0-E6D056683640}"/>
              </a:ext>
            </a:extLst>
          </p:cNvPr>
          <p:cNvSpPr>
            <a:spLocks noGrp="1"/>
          </p:cNvSpPr>
          <p:nvPr>
            <p:ph idx="1"/>
          </p:nvPr>
        </p:nvSpPr>
        <p:spPr>
          <a:xfrm>
            <a:off x="1137035" y="1750142"/>
            <a:ext cx="6516216" cy="4352545"/>
          </a:xfrm>
        </p:spPr>
        <p:txBody>
          <a:bodyPr>
            <a:normAutofit fontScale="77500" lnSpcReduction="20000"/>
          </a:bodyPr>
          <a:lstStyle/>
          <a:p>
            <a:pPr>
              <a:lnSpc>
                <a:spcPct val="170000"/>
              </a:lnSpc>
            </a:pPr>
            <a:r>
              <a:rPr lang="en-GB" sz="1900" dirty="0"/>
              <a:t>Digital Social Care Records can improve the experiences of people who use care services by making information more accurate, personalised and easier for staff to access (NHS England, 2024). This supports safer care, better communication and more consistent decision making. However, some service users worry about privacy, data security and the reduced human interaction that can come with digital systems. Older adults or people with limited digital skills may also experience digital exclusion, which can affect how confident they feel about technology being used in their care (Greenhalgh et al., 2017). Overall, Digital Social Care Records can enhance user experience, but only when digital changes remain person-centred and inclusive.</a:t>
            </a:r>
          </a:p>
        </p:txBody>
      </p:sp>
    </p:spTree>
    <p:extLst>
      <p:ext uri="{BB962C8B-B14F-4D97-AF65-F5344CB8AC3E}">
        <p14:creationId xmlns:p14="http://schemas.microsoft.com/office/powerpoint/2010/main" val="4267997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55F11-CEFC-E925-EF8E-0CA96200E9BF}"/>
              </a:ext>
            </a:extLst>
          </p:cNvPr>
          <p:cNvSpPr>
            <a:spLocks noGrp="1"/>
          </p:cNvSpPr>
          <p:nvPr>
            <p:ph type="title"/>
          </p:nvPr>
        </p:nvSpPr>
        <p:spPr>
          <a:xfrm>
            <a:off x="761803" y="350196"/>
            <a:ext cx="4646904" cy="1624520"/>
          </a:xfrm>
        </p:spPr>
        <p:txBody>
          <a:bodyPr anchor="ctr">
            <a:normAutofit/>
          </a:bodyPr>
          <a:lstStyle/>
          <a:p>
            <a:r>
              <a:rPr lang="en-GB" sz="4000"/>
              <a:t>Community impact</a:t>
            </a:r>
          </a:p>
        </p:txBody>
      </p:sp>
      <p:sp>
        <p:nvSpPr>
          <p:cNvPr id="3" name="Content Placeholder 2">
            <a:extLst>
              <a:ext uri="{FF2B5EF4-FFF2-40B4-BE49-F238E27FC236}">
                <a16:creationId xmlns:a16="http://schemas.microsoft.com/office/drawing/2014/main" id="{5DFE5600-2414-C1FB-A5C6-CA8E22C079B3}"/>
              </a:ext>
            </a:extLst>
          </p:cNvPr>
          <p:cNvSpPr>
            <a:spLocks noGrp="1"/>
          </p:cNvSpPr>
          <p:nvPr>
            <p:ph idx="1"/>
          </p:nvPr>
        </p:nvSpPr>
        <p:spPr>
          <a:xfrm>
            <a:off x="117987" y="1703747"/>
            <a:ext cx="5290720" cy="4960169"/>
          </a:xfrm>
        </p:spPr>
        <p:txBody>
          <a:bodyPr anchor="ctr">
            <a:normAutofit/>
          </a:bodyPr>
          <a:lstStyle/>
          <a:p>
            <a:pPr>
              <a:lnSpc>
                <a:spcPct val="160000"/>
              </a:lnSpc>
            </a:pPr>
            <a:r>
              <a:rPr lang="en-GB" sz="1500" dirty="0"/>
              <a:t>Digital Social Care Records can positively influence the wider community by improving communication between care providers, families and external professionals. When information is recorded accurately and shared safely, it supports better coordination across health and social care services (Malley et al., 2026). Digital social care record also help organisations collect population level data, which can be used to identify local needs and improve public health planning (Snow et al., 2025). However digital inequalities across different communities can limit these as areas with poor internet access and low digital literacy may struggle to fully adopt digital social care records.</a:t>
            </a:r>
          </a:p>
        </p:txBody>
      </p:sp>
      <p:pic>
        <p:nvPicPr>
          <p:cNvPr id="5" name="Picture 4" descr="Top shot of a representation of networks with stick figures.">
            <a:extLst>
              <a:ext uri="{FF2B5EF4-FFF2-40B4-BE49-F238E27FC236}">
                <a16:creationId xmlns:a16="http://schemas.microsoft.com/office/drawing/2014/main" id="{AC28FECD-C621-D613-13D6-DF759D2E919F}"/>
              </a:ext>
            </a:extLst>
          </p:cNvPr>
          <p:cNvPicPr>
            <a:picLocks noChangeAspect="1"/>
          </p:cNvPicPr>
          <p:nvPr/>
        </p:nvPicPr>
        <p:blipFill>
          <a:blip r:embed="rId3"/>
          <a:srcRect l="32328" r="8495"/>
          <a:stretch>
            <a:fillRect/>
          </a:stretch>
        </p:blipFill>
        <p:spPr>
          <a:xfrm>
            <a:off x="6096000" y="1"/>
            <a:ext cx="6102825" cy="6858000"/>
          </a:xfrm>
          <a:prstGeom prst="rect">
            <a:avLst/>
          </a:prstGeom>
        </p:spPr>
      </p:pic>
    </p:spTree>
    <p:extLst>
      <p:ext uri="{BB962C8B-B14F-4D97-AF65-F5344CB8AC3E}">
        <p14:creationId xmlns:p14="http://schemas.microsoft.com/office/powerpoint/2010/main" val="1656744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1AAE0F6-5BD0-57A0-45C7-E39FE36141C6}"/>
              </a:ext>
            </a:extLst>
          </p:cNvPr>
          <p:cNvSpPr>
            <a:spLocks noGrp="1"/>
          </p:cNvSpPr>
          <p:nvPr>
            <p:ph type="title"/>
          </p:nvPr>
        </p:nvSpPr>
        <p:spPr>
          <a:xfrm>
            <a:off x="838200" y="365125"/>
            <a:ext cx="5387502" cy="1325563"/>
          </a:xfrm>
        </p:spPr>
        <p:txBody>
          <a:bodyPr>
            <a:normAutofit/>
          </a:bodyPr>
          <a:lstStyle/>
          <a:p>
            <a:r>
              <a:rPr lang="en-GB"/>
              <a:t>Benefits of Digital Social Care</a:t>
            </a:r>
          </a:p>
        </p:txBody>
      </p:sp>
      <p:sp>
        <p:nvSpPr>
          <p:cNvPr id="3" name="Content Placeholder 2">
            <a:extLst>
              <a:ext uri="{FF2B5EF4-FFF2-40B4-BE49-F238E27FC236}">
                <a16:creationId xmlns:a16="http://schemas.microsoft.com/office/drawing/2014/main" id="{EF773659-A2F7-A3CA-21C3-6D1A85BDB509}"/>
              </a:ext>
            </a:extLst>
          </p:cNvPr>
          <p:cNvSpPr>
            <a:spLocks noGrp="1"/>
          </p:cNvSpPr>
          <p:nvPr>
            <p:ph idx="1"/>
          </p:nvPr>
        </p:nvSpPr>
        <p:spPr>
          <a:xfrm>
            <a:off x="838200" y="1825625"/>
            <a:ext cx="5387502" cy="4351338"/>
          </a:xfrm>
        </p:spPr>
        <p:txBody>
          <a:bodyPr>
            <a:normAutofit/>
          </a:bodyPr>
          <a:lstStyle/>
          <a:p>
            <a:pPr>
              <a:lnSpc>
                <a:spcPct val="150000"/>
              </a:lnSpc>
            </a:pPr>
            <a:r>
              <a:rPr lang="en-GB" sz="1500" dirty="0"/>
              <a:t>Digital social care records offer several important benefits for adult social care. They improve the accuracy and safety of care by ensuring information is updated in real time and easily accessible to staff (The Kings Fund, 2022). Digital social care records also support better communication across teams, helping staff coordinate care more effectively. They reduce paperwork, minimise errors and make daily tasks more efficient (Murray et al., 2016). In addition, Digital Social Care Records help organisations monitor quality, identify risks earlier and make more informed decisions, which leads to improved outcomes for people who use services.</a:t>
            </a:r>
          </a:p>
        </p:txBody>
      </p:sp>
      <p:pic>
        <p:nvPicPr>
          <p:cNvPr id="4" name="Picture 3" descr="Technology in Health and Social Care | Types &amp; Benefits">
            <a:extLst>
              <a:ext uri="{FF2B5EF4-FFF2-40B4-BE49-F238E27FC236}">
                <a16:creationId xmlns:a16="http://schemas.microsoft.com/office/drawing/2014/main" id="{245C7814-8813-3220-B9AD-A1F785EFFF4B}"/>
              </a:ext>
            </a:extLst>
          </p:cNvPr>
          <p:cNvPicPr>
            <a:picLocks noChangeAspect="1"/>
          </p:cNvPicPr>
          <p:nvPr/>
        </p:nvPicPr>
        <p:blipFill>
          <a:blip r:embed="rId2"/>
          <a:srcRect l="9837" r="37836" b="-1"/>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5766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Arc 2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303D4D-697D-8BD5-F1C4-0634D14E44E4}"/>
              </a:ext>
            </a:extLst>
          </p:cNvPr>
          <p:cNvSpPr>
            <a:spLocks noGrp="1"/>
          </p:cNvSpPr>
          <p:nvPr>
            <p:ph type="title"/>
          </p:nvPr>
        </p:nvSpPr>
        <p:spPr>
          <a:xfrm>
            <a:off x="5894962" y="479493"/>
            <a:ext cx="5458838" cy="1325563"/>
          </a:xfrm>
        </p:spPr>
        <p:txBody>
          <a:bodyPr>
            <a:normAutofit/>
          </a:bodyPr>
          <a:lstStyle/>
          <a:p>
            <a:r>
              <a:rPr lang="en-GB"/>
              <a:t>Limitations of Digital Social Care Records</a:t>
            </a:r>
          </a:p>
        </p:txBody>
      </p:sp>
      <p:sp>
        <p:nvSpPr>
          <p:cNvPr id="29" name="Freeform: Shape 2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10+ Advantages and Disadvantages of Social Media in Healthcare » Hubvela">
            <a:extLst>
              <a:ext uri="{FF2B5EF4-FFF2-40B4-BE49-F238E27FC236}">
                <a16:creationId xmlns:a16="http://schemas.microsoft.com/office/drawing/2014/main" id="{091C67E4-7B48-B7CC-511C-7FE5409EE138}"/>
              </a:ext>
            </a:extLst>
          </p:cNvPr>
          <p:cNvPicPr>
            <a:picLocks noChangeAspect="1"/>
          </p:cNvPicPr>
          <p:nvPr/>
        </p:nvPicPr>
        <p:blipFill>
          <a:blip r:embed="rId2"/>
          <a:stretch>
            <a:fillRect/>
          </a:stretch>
        </p:blipFill>
        <p:spPr>
          <a:xfrm>
            <a:off x="1675455" y="511293"/>
            <a:ext cx="2832835"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25A83D9-0F96-A211-DA27-601429588FBB}"/>
              </a:ext>
            </a:extLst>
          </p:cNvPr>
          <p:cNvSpPr>
            <a:spLocks noGrp="1"/>
          </p:cNvSpPr>
          <p:nvPr>
            <p:ph idx="1"/>
          </p:nvPr>
        </p:nvSpPr>
        <p:spPr>
          <a:xfrm>
            <a:off x="5894962" y="1984443"/>
            <a:ext cx="5458838" cy="4192520"/>
          </a:xfrm>
        </p:spPr>
        <p:txBody>
          <a:bodyPr>
            <a:normAutofit/>
          </a:bodyPr>
          <a:lstStyle/>
          <a:p>
            <a:pPr>
              <a:lnSpc>
                <a:spcPct val="150000"/>
              </a:lnSpc>
            </a:pPr>
            <a:r>
              <a:rPr lang="en-GB" sz="1500" dirty="0"/>
              <a:t>Although Digital Social Care Records offer many benefits, they also have several limitations that affect how well they work in practice (Blandford et al., 2020). Some staff experience digital anxiety or lack confidence using new systems, which can slow down adoption and create mistakes. Technical issues such as poor </a:t>
            </a:r>
            <a:r>
              <a:rPr lang="en-GB" sz="1500" dirty="0" err="1"/>
              <a:t>WiFi</a:t>
            </a:r>
            <a:r>
              <a:rPr lang="en-GB" sz="1500" dirty="0"/>
              <a:t>, system downtime or devices not working properly can interrupt care and reduce reliability (Cresswell and Sheikh, 2013). There are also concerns about privacy, data protection and the risk of over-reliance on technology. These limitations show that digital social care records require strong training, support and infrastructure to be effective (Mair et al., 2012).</a:t>
            </a:r>
          </a:p>
        </p:txBody>
      </p:sp>
    </p:spTree>
    <p:extLst>
      <p:ext uri="{BB962C8B-B14F-4D97-AF65-F5344CB8AC3E}">
        <p14:creationId xmlns:p14="http://schemas.microsoft.com/office/powerpoint/2010/main" val="978446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5E0B4-6282-9ED6-5FE7-60ACD97242FE}"/>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Conclusion</a:t>
            </a:r>
          </a:p>
        </p:txBody>
      </p:sp>
      <p:sp>
        <p:nvSpPr>
          <p:cNvPr id="3" name="Content Placeholder 2">
            <a:extLst>
              <a:ext uri="{FF2B5EF4-FFF2-40B4-BE49-F238E27FC236}">
                <a16:creationId xmlns:a16="http://schemas.microsoft.com/office/drawing/2014/main" id="{E74F0D24-F342-9242-4C42-1BEA0815330C}"/>
              </a:ext>
            </a:extLst>
          </p:cNvPr>
          <p:cNvSpPr>
            <a:spLocks noGrp="1"/>
          </p:cNvSpPr>
          <p:nvPr>
            <p:ph idx="1"/>
          </p:nvPr>
        </p:nvSpPr>
        <p:spPr>
          <a:xfrm>
            <a:off x="4810259" y="649480"/>
            <a:ext cx="6555347" cy="5546047"/>
          </a:xfrm>
        </p:spPr>
        <p:txBody>
          <a:bodyPr anchor="ctr">
            <a:normAutofit/>
          </a:bodyPr>
          <a:lstStyle/>
          <a:p>
            <a:pPr>
              <a:lnSpc>
                <a:spcPct val="150000"/>
              </a:lnSpc>
            </a:pPr>
            <a:r>
              <a:rPr lang="en-GB" sz="2000" dirty="0"/>
              <a:t>Digital Social Care Records have the potential to significantly improve the quality, safety and consistency of care in adult social care settings. They support better communication, reduce errors and help staff make more informed decisions. However their success depends on strong digital skills, reliable technology and inclusive practices that prevent digital exclusion. Overall Digital Social Care Records can enhance care delivery and user experience, but they must be implemented carefully to ensure that digital transformation remains person centred and accessible for everyone.</a:t>
            </a:r>
          </a:p>
        </p:txBody>
      </p:sp>
    </p:spTree>
    <p:extLst>
      <p:ext uri="{BB962C8B-B14F-4D97-AF65-F5344CB8AC3E}">
        <p14:creationId xmlns:p14="http://schemas.microsoft.com/office/powerpoint/2010/main" val="91269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C94C5-C59D-CF47-AEB3-A4A15135856B}"/>
              </a:ext>
            </a:extLst>
          </p:cNvPr>
          <p:cNvSpPr>
            <a:spLocks noGrp="1"/>
          </p:cNvSpPr>
          <p:nvPr>
            <p:ph type="title"/>
          </p:nvPr>
        </p:nvSpPr>
        <p:spPr>
          <a:xfrm>
            <a:off x="395748" y="0"/>
            <a:ext cx="10515600" cy="781664"/>
          </a:xfrm>
        </p:spPr>
        <p:txBody>
          <a:bodyPr/>
          <a:lstStyle/>
          <a:p>
            <a:r>
              <a:rPr lang="en-GB" dirty="0"/>
              <a:t>References </a:t>
            </a:r>
          </a:p>
        </p:txBody>
      </p:sp>
      <p:sp>
        <p:nvSpPr>
          <p:cNvPr id="3" name="Content Placeholder 2">
            <a:extLst>
              <a:ext uri="{FF2B5EF4-FFF2-40B4-BE49-F238E27FC236}">
                <a16:creationId xmlns:a16="http://schemas.microsoft.com/office/drawing/2014/main" id="{71F01457-410D-4A4D-84B9-AD59DD178659}"/>
              </a:ext>
            </a:extLst>
          </p:cNvPr>
          <p:cNvSpPr>
            <a:spLocks noGrp="1"/>
          </p:cNvSpPr>
          <p:nvPr>
            <p:ph idx="1"/>
          </p:nvPr>
        </p:nvSpPr>
        <p:spPr>
          <a:xfrm>
            <a:off x="137651" y="678426"/>
            <a:ext cx="12054349" cy="6179574"/>
          </a:xfrm>
        </p:spPr>
        <p:txBody>
          <a:bodyPr>
            <a:noAutofit/>
          </a:bodyPr>
          <a:lstStyle/>
          <a:p>
            <a:pPr>
              <a:lnSpc>
                <a:spcPct val="100000"/>
              </a:lnSpc>
            </a:pPr>
            <a:r>
              <a:rPr lang="en-GB" sz="1600" dirty="0"/>
              <a:t>NHS England (2024). </a:t>
            </a:r>
            <a:r>
              <a:rPr lang="en-GB" sz="1600" i="1" dirty="0"/>
              <a:t>NHS England» Digitising the frontline</a:t>
            </a:r>
            <a:r>
              <a:rPr lang="en-GB" sz="1600" dirty="0"/>
              <a:t>. [online] England.nhs.uk. Available at: </a:t>
            </a:r>
            <a:r>
              <a:rPr lang="en-GB" sz="1600" dirty="0">
                <a:hlinkClick r:id="rId3"/>
              </a:rPr>
              <a:t>https://www.england.nhs.uk/digitaltechnology/digitising-the-frontline/</a:t>
            </a:r>
            <a:r>
              <a:rPr lang="en-GB" sz="1600" dirty="0"/>
              <a:t>.</a:t>
            </a:r>
          </a:p>
          <a:p>
            <a:pPr>
              <a:lnSpc>
                <a:spcPct val="100000"/>
              </a:lnSpc>
            </a:pPr>
            <a:r>
              <a:rPr lang="en-GB" sz="1600" dirty="0"/>
              <a:t>Skills for Care (2023). </a:t>
            </a:r>
            <a:r>
              <a:rPr lang="en-GB" sz="1600" i="1" dirty="0"/>
              <a:t>Digital Skills Framework</a:t>
            </a:r>
            <a:r>
              <a:rPr lang="en-GB" sz="1600" dirty="0"/>
              <a:t>. [online] Available at: </a:t>
            </a:r>
            <a:r>
              <a:rPr lang="en-GB" sz="1600" dirty="0">
                <a:hlinkClick r:id="rId4"/>
              </a:rPr>
              <a:t>https://www.skillsforcare.org.uk/Support-for-leaders-and-managers/Managing-a-service/Digital-technology-and-social-care/Digital-Skills-Framework.aspx</a:t>
            </a:r>
            <a:r>
              <a:rPr lang="en-GB" sz="1600" dirty="0"/>
              <a:t>.</a:t>
            </a:r>
          </a:p>
          <a:p>
            <a:pPr>
              <a:lnSpc>
                <a:spcPct val="100000"/>
              </a:lnSpc>
            </a:pPr>
            <a:r>
              <a:rPr lang="en-GB" sz="1600" dirty="0"/>
              <a:t>Local Government Association (2023). </a:t>
            </a:r>
            <a:r>
              <a:rPr lang="en-GB" sz="1600" i="1" dirty="0"/>
              <a:t>Implementing digital social care records</a:t>
            </a:r>
            <a:r>
              <a:rPr lang="en-GB" sz="1600" dirty="0"/>
              <a:t>. [online] Available at: </a:t>
            </a:r>
            <a:r>
              <a:rPr lang="en-GB" sz="1600" dirty="0">
                <a:hlinkClick r:id="rId5"/>
              </a:rPr>
              <a:t>https://www.local.gov.uk/our-support/partners-care-and-health/digital-transformation/implementing-digital-social-care</a:t>
            </a:r>
            <a:r>
              <a:rPr lang="en-GB" sz="1600" dirty="0"/>
              <a:t>.</a:t>
            </a:r>
          </a:p>
          <a:p>
            <a:pPr>
              <a:lnSpc>
                <a:spcPct val="100000"/>
              </a:lnSpc>
            </a:pPr>
            <a:r>
              <a:rPr lang="en-GB" sz="1600" dirty="0"/>
              <a:t>Office for National Statistics (2023). </a:t>
            </a:r>
            <a:r>
              <a:rPr lang="en-GB" sz="1600" i="1" dirty="0"/>
              <a:t>Digital exclusion and equality in the UK - Office for National Statistics</a:t>
            </a:r>
            <a:r>
              <a:rPr lang="en-GB" sz="1600" dirty="0"/>
              <a:t>. [online] Available at: </a:t>
            </a:r>
            <a:r>
              <a:rPr lang="en-GB" sz="1600" dirty="0">
                <a:hlinkClick r:id="rId6"/>
              </a:rPr>
              <a:t>https://www.ons.gov.uk/businessindustryandtrade/itandinternetindustry/datasets/digitalexclusionandequalityintheuk</a:t>
            </a:r>
            <a:r>
              <a:rPr lang="en-GB" sz="1600" dirty="0"/>
              <a:t>.</a:t>
            </a:r>
          </a:p>
          <a:p>
            <a:pPr>
              <a:lnSpc>
                <a:spcPct val="100000"/>
              </a:lnSpc>
            </a:pPr>
            <a:r>
              <a:rPr lang="en-GB" sz="1600" dirty="0"/>
              <a:t> Litchfield, I., Glasby, J., Parkinson, S., Hocking, L., Tanner, D., Roe, B. and Bousfield, J., 2023. “Trying to Find People to Fit the Tech…”: A Qualitative Exploration of the Lessons Learnt Introducing Artificial Intelligence‐Based Technology into English Social Care. </a:t>
            </a:r>
            <a:r>
              <a:rPr lang="en-GB" sz="1600" i="1" dirty="0"/>
              <a:t>Health &amp; Social Care in the Community</a:t>
            </a:r>
            <a:r>
              <a:rPr lang="en-GB" sz="1600" dirty="0"/>
              <a:t>, </a:t>
            </a:r>
            <a:r>
              <a:rPr lang="en-GB" sz="1600" i="1" dirty="0"/>
              <a:t>2023</a:t>
            </a:r>
            <a:r>
              <a:rPr lang="en-GB" sz="1600" dirty="0"/>
              <a:t>(1), p.9174873.</a:t>
            </a:r>
          </a:p>
          <a:p>
            <a:pPr>
              <a:lnSpc>
                <a:spcPct val="100000"/>
              </a:lnSpc>
            </a:pPr>
            <a:r>
              <a:rPr lang="en-GB" sz="1600" dirty="0"/>
              <a:t>‌ Wyatt, J.C. and Sullivan, F., 2005. What is health information?. </a:t>
            </a:r>
            <a:r>
              <a:rPr lang="en-GB" sz="1600" i="1" dirty="0" err="1"/>
              <a:t>Bmj</a:t>
            </a:r>
            <a:r>
              <a:rPr lang="en-GB" sz="1600" dirty="0"/>
              <a:t>, </a:t>
            </a:r>
            <a:r>
              <a:rPr lang="en-GB" sz="1600" i="1" dirty="0"/>
              <a:t>331</a:t>
            </a:r>
            <a:r>
              <a:rPr lang="en-GB" sz="1600" dirty="0"/>
              <a:t>(7516), pp.566-568.</a:t>
            </a:r>
          </a:p>
          <a:p>
            <a:r>
              <a:rPr lang="en-GB" sz="1600" dirty="0"/>
              <a:t>Greenhalgh, T., </a:t>
            </a:r>
            <a:r>
              <a:rPr lang="en-GB" sz="1600" dirty="0" err="1"/>
              <a:t>Wherton</a:t>
            </a:r>
            <a:r>
              <a:rPr lang="en-GB" sz="1600" dirty="0"/>
              <a:t>, J., Papoutsi, C., Lynch, J., Hughes, G., Hinder, S., Fahy, N., Procter, R. and Shaw, S., 2017. Beyond adoption: a new framework for theorizing and evaluating </a:t>
            </a:r>
            <a:r>
              <a:rPr lang="en-GB" sz="1600" dirty="0" err="1"/>
              <a:t>nonadoption</a:t>
            </a:r>
            <a:r>
              <a:rPr lang="en-GB" sz="1600" dirty="0"/>
              <a:t>, abandonment, and challenges to the scale-up, spread, and sustainability of health and care technologies. </a:t>
            </a:r>
            <a:r>
              <a:rPr lang="en-GB" sz="1600" i="1" dirty="0"/>
              <a:t>Journal of medical Internet research</a:t>
            </a:r>
            <a:r>
              <a:rPr lang="en-GB" sz="1600" dirty="0"/>
              <a:t>, </a:t>
            </a:r>
            <a:r>
              <a:rPr lang="en-GB" sz="1600" i="1" dirty="0"/>
              <a:t>19</a:t>
            </a:r>
            <a:r>
              <a:rPr lang="en-GB" sz="1600" dirty="0"/>
              <a:t>(11), p.e8775.</a:t>
            </a:r>
          </a:p>
          <a:p>
            <a:r>
              <a:rPr lang="en-GB" sz="1600" dirty="0"/>
              <a:t>Malley, J., Westwood, J.L., Snow, M., Farrelly, N., </a:t>
            </a:r>
            <a:r>
              <a:rPr lang="en-GB" sz="1600" dirty="0" err="1"/>
              <a:t>Steils</a:t>
            </a:r>
            <a:r>
              <a:rPr lang="en-GB" sz="1600" dirty="0"/>
              <a:t>, N., Henderson, C. and Larkins, C., 2026. A rapid evaluation of the implementation of Digital Social Care Records in England. </a:t>
            </a:r>
            <a:r>
              <a:rPr lang="en-GB" sz="1600" i="1" dirty="0"/>
              <a:t>Health and Social Care Delivery Research</a:t>
            </a:r>
            <a:r>
              <a:rPr lang="en-GB" sz="1600" dirty="0"/>
              <a:t>, </a:t>
            </a:r>
            <a:r>
              <a:rPr lang="en-GB" sz="1600" i="1" dirty="0"/>
              <a:t>14</a:t>
            </a:r>
            <a:r>
              <a:rPr lang="en-GB" sz="1600" dirty="0"/>
              <a:t>(16), pp.1-82.</a:t>
            </a:r>
          </a:p>
          <a:p>
            <a:pPr>
              <a:lnSpc>
                <a:spcPct val="100000"/>
              </a:lnSpc>
            </a:pPr>
            <a:endParaRPr lang="en-GB" sz="1600" dirty="0"/>
          </a:p>
        </p:txBody>
      </p:sp>
    </p:spTree>
    <p:extLst>
      <p:ext uri="{BB962C8B-B14F-4D97-AF65-F5344CB8AC3E}">
        <p14:creationId xmlns:p14="http://schemas.microsoft.com/office/powerpoint/2010/main" val="2099945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02F79F-F80B-14DB-A5A9-BD945998E669}"/>
              </a:ext>
            </a:extLst>
          </p:cNvPr>
          <p:cNvSpPr>
            <a:spLocks noGrp="1"/>
          </p:cNvSpPr>
          <p:nvPr>
            <p:ph idx="1"/>
          </p:nvPr>
        </p:nvSpPr>
        <p:spPr>
          <a:xfrm>
            <a:off x="523568" y="655585"/>
            <a:ext cx="10515600" cy="5032375"/>
          </a:xfrm>
        </p:spPr>
        <p:txBody>
          <a:bodyPr>
            <a:normAutofit fontScale="70000" lnSpcReduction="20000"/>
          </a:bodyPr>
          <a:lstStyle/>
          <a:p>
            <a:r>
              <a:rPr lang="en-GB" sz="2900" dirty="0"/>
              <a:t>Snow, M., Silva-Ribeiro, W., </a:t>
            </a:r>
            <a:r>
              <a:rPr lang="en-GB" sz="2900" dirty="0" err="1"/>
              <a:t>Baginsky</a:t>
            </a:r>
            <a:r>
              <a:rPr lang="en-GB" sz="2900" dirty="0"/>
              <a:t>, M., Di Giorgio, S., Farrelly, N., Larkins, C., Poole, K., </a:t>
            </a:r>
            <a:r>
              <a:rPr lang="en-GB" sz="2900" dirty="0" err="1"/>
              <a:t>Steils</a:t>
            </a:r>
            <a:r>
              <a:rPr lang="en-GB" sz="2900" dirty="0"/>
              <a:t>, N., Westwood, J. and Malley, J., 2025. Best practices for implementing electronic care records in adult social care: rapid scoping review. </a:t>
            </a:r>
            <a:r>
              <a:rPr lang="en-GB" sz="2900" i="1" dirty="0"/>
              <a:t>JMIR aging</a:t>
            </a:r>
            <a:r>
              <a:rPr lang="en-GB" sz="2900" dirty="0"/>
              <a:t>, </a:t>
            </a:r>
            <a:r>
              <a:rPr lang="en-GB" sz="2900" i="1" dirty="0"/>
              <a:t>8</a:t>
            </a:r>
            <a:r>
              <a:rPr lang="en-GB" sz="2900" dirty="0"/>
              <a:t>, p.e60107.</a:t>
            </a:r>
          </a:p>
          <a:p>
            <a:r>
              <a:rPr lang="en-GB" sz="2900" dirty="0"/>
              <a:t>The King's Fund (2022). </a:t>
            </a:r>
            <a:r>
              <a:rPr lang="en-GB" sz="2900" i="1" dirty="0"/>
              <a:t>Shaping The Future Of Digital Technology In Health And Care</a:t>
            </a:r>
            <a:r>
              <a:rPr lang="en-GB" sz="2900" dirty="0"/>
              <a:t>. [online] The King’s Fund. Available at: </a:t>
            </a:r>
            <a:r>
              <a:rPr lang="en-GB" sz="2900" dirty="0">
                <a:hlinkClick r:id="rId2"/>
              </a:rPr>
              <a:t>https://www.kingsfund.org.uk/insight-and-analysis/reports/future-digital-technology-health-social-care</a:t>
            </a:r>
            <a:r>
              <a:rPr lang="en-GB" sz="2900" dirty="0"/>
              <a:t>.</a:t>
            </a:r>
          </a:p>
          <a:p>
            <a:r>
              <a:rPr lang="en-GB" sz="2900" dirty="0"/>
              <a:t>Murray, E., Hekler, E.B., Andersson, G., Collins, L.M., Doherty, A., Hollis, C., Rivera, D.E., West, R. and Wyatt, J.C., 2016. Evaluating digital health interventions: key questions and approaches. </a:t>
            </a:r>
            <a:r>
              <a:rPr lang="en-GB" sz="2900" i="1" dirty="0"/>
              <a:t>American journal of preventive medicine</a:t>
            </a:r>
            <a:r>
              <a:rPr lang="en-GB" sz="2900" dirty="0"/>
              <a:t>, </a:t>
            </a:r>
            <a:r>
              <a:rPr lang="en-GB" sz="2900" i="1" dirty="0"/>
              <a:t>51</a:t>
            </a:r>
            <a:r>
              <a:rPr lang="en-GB" sz="2900" dirty="0"/>
              <a:t>(5), pp.843-851.</a:t>
            </a:r>
          </a:p>
          <a:p>
            <a:r>
              <a:rPr lang="en-GB" sz="2900" dirty="0"/>
              <a:t>Cresswell, K. and Sheikh, A., 2013. Organizational issues in the implementation and adoption of health information technology innovations: an interpretative review. </a:t>
            </a:r>
            <a:r>
              <a:rPr lang="en-GB" sz="2900" i="1" dirty="0"/>
              <a:t>International journal of medical informatics</a:t>
            </a:r>
            <a:r>
              <a:rPr lang="en-GB" sz="2900" dirty="0"/>
              <a:t>, </a:t>
            </a:r>
            <a:r>
              <a:rPr lang="en-GB" sz="2900" i="1" dirty="0"/>
              <a:t>82</a:t>
            </a:r>
            <a:r>
              <a:rPr lang="en-GB" sz="2900" dirty="0"/>
              <a:t>(5), pp.e73-e86.</a:t>
            </a:r>
          </a:p>
          <a:p>
            <a:r>
              <a:rPr lang="en-GB" sz="2900" dirty="0"/>
              <a:t>Blandford, A., 2023. Interaction design for healthcare technologies. </a:t>
            </a:r>
            <a:r>
              <a:rPr lang="en-GB" sz="2900" i="1" dirty="0"/>
              <a:t>Handbook of Human Computer Interaction</a:t>
            </a:r>
            <a:r>
              <a:rPr lang="en-GB" sz="2900" dirty="0"/>
              <a:t>, pp.1-24. </a:t>
            </a:r>
          </a:p>
          <a:p>
            <a:r>
              <a:rPr lang="en-GB" sz="2900" dirty="0"/>
              <a:t>Mair, F.S., May, C., O'Donnell, C., Finch, T., Sullivan, F. and Murray, E., 2012. Factors that promote or inhibit the implementation of e-health systems: an explanatory systematic review. </a:t>
            </a:r>
            <a:r>
              <a:rPr lang="en-GB" sz="2900" i="1" dirty="0"/>
              <a:t>Bulletin of the World Health Organization</a:t>
            </a:r>
            <a:r>
              <a:rPr lang="en-GB" sz="2900" dirty="0"/>
              <a:t>, </a:t>
            </a:r>
            <a:r>
              <a:rPr lang="en-GB" sz="2900" i="1" dirty="0"/>
              <a:t>90</a:t>
            </a:r>
            <a:r>
              <a:rPr lang="en-GB" sz="2900" dirty="0"/>
              <a:t>, pp.357-364.</a:t>
            </a:r>
          </a:p>
          <a:p>
            <a:endParaRPr lang="en-GB" dirty="0"/>
          </a:p>
        </p:txBody>
      </p:sp>
    </p:spTree>
    <p:extLst>
      <p:ext uri="{BB962C8B-B14F-4D97-AF65-F5344CB8AC3E}">
        <p14:creationId xmlns:p14="http://schemas.microsoft.com/office/powerpoint/2010/main" val="37060314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1" ma:contentTypeDescription="Create a new document." ma:contentTypeScope="" ma:versionID="7bb82fbeb96be95341d5645da772a17a">
  <xsd:schema xmlns:xsd="http://www.w3.org/2001/XMLSchema" xmlns:xs="http://www.w3.org/2001/XMLSchema" xmlns:p="http://schemas.microsoft.com/office/2006/metadata/properties" xmlns:ns3="6642d537-5170-4cd9-a3f2-9ec198ee3eac" targetNamespace="http://schemas.microsoft.com/office/2006/metadata/properties" ma:root="true" ma:fieldsID="51df49d887af27c78cfa8764a0a7ad5e"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Props1.xml><?xml version="1.0" encoding="utf-8"?>
<ds:datastoreItem xmlns:ds="http://schemas.openxmlformats.org/officeDocument/2006/customXml" ds:itemID="{BE6E420D-0955-480C-BE98-776A0DBECA90}">
  <ds:schemaRefs>
    <ds:schemaRef ds:uri="http://schemas.microsoft.com/sharepoint/v3/contenttype/forms"/>
  </ds:schemaRefs>
</ds:datastoreItem>
</file>

<file path=customXml/itemProps2.xml><?xml version="1.0" encoding="utf-8"?>
<ds:datastoreItem xmlns:ds="http://schemas.openxmlformats.org/officeDocument/2006/customXml" ds:itemID="{C8B7F11E-FDFA-4EB4-889D-8543B3126E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069346F-1D65-43DB-8DAE-9ACBD7AAF422}">
  <ds:schemaRefs>
    <ds:schemaRef ds:uri="http://schemas.microsoft.com/office/2006/metadata/properties"/>
    <ds:schemaRef ds:uri="http://schemas.microsoft.com/office/2006/documentManagement/types"/>
    <ds:schemaRef ds:uri="http://purl.org/dc/elements/1.1/"/>
    <ds:schemaRef ds:uri="http://www.w3.org/XML/1998/namespace"/>
    <ds:schemaRef ds:uri="http://purl.org/dc/terms/"/>
    <ds:schemaRef ds:uri="http://schemas.microsoft.com/office/infopath/2007/PartnerControls"/>
    <ds:schemaRef ds:uri="6642d537-5170-4cd9-a3f2-9ec198ee3eac"/>
    <ds:schemaRef ds:uri="http://purl.org/dc/dcmitype/"/>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Words>1752</Words>
  <Application>Microsoft Office PowerPoint</Application>
  <PresentationFormat>Widescreen</PresentationFormat>
  <Paragraphs>43</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PowerPoint Presentation</vt:lpstr>
      <vt:lpstr>Digital social care records: A critical Evaluation of Their Impact on Workforce, service delivery, user experience and community outcomes</vt:lpstr>
      <vt:lpstr>Introduction:</vt:lpstr>
      <vt:lpstr>What are digital Social Care Records</vt:lpstr>
      <vt:lpstr>Workforce Implications</vt:lpstr>
      <vt:lpstr>Service delivery </vt:lpstr>
      <vt:lpstr>Service User Experience</vt:lpstr>
      <vt:lpstr>Community impact</vt:lpstr>
      <vt:lpstr>Benefits of Digital Social Care</vt:lpstr>
      <vt:lpstr>Limitations of Digital Social Care Records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Mehtab Alam (2329251)</dc:creator>
  <cp:lastModifiedBy>Mehtab Alam (2329251)</cp:lastModifiedBy>
  <cp:revision>2</cp:revision>
  <dcterms:created xsi:type="dcterms:W3CDTF">2026-06-30T22:31:14Z</dcterms:created>
  <dcterms:modified xsi:type="dcterms:W3CDTF">2026-07-04T15:09:20Z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