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78" r:id="rId1"/>
  </p:sld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file>

<file path=ppt/viewProps.xml><?xml version="1.0" encoding="utf-8"?>
<p:viewPr xmlns:a="http://purl.oclc.org/ooxml/drawingml/main" xmlns:r="http://purl.oclc.org/ooxml/officeDocument/relationships" xmlns:p="http://purl.oclc.org/ooxml/presentationml/main" lastView="sldThumbnailView">
  <p:normalViewPr horzBarState="maximized">
    <p:restoredLeft sz="14.995%" autoAdjust="0"/>
    <p:restoredTop sz="94.66%"/>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presProps" Target="presProps.xml"/><Relationship Id="rId3" Type="http://purl.oclc.org/ooxml/officeDocument/relationships/slide" Target="slides/slide2.xml"/><Relationship Id="rId7" Type="http://purl.oclc.org/ooxml/officeDocument/relationships/slide" Target="slides/slide6.xml"/><Relationship Id="rId12" Type="http://purl.oclc.org/ooxml/officeDocument/relationships/slide" Target="slides/slide11.xml"/><Relationship Id="rId2" Type="http://purl.oclc.org/ooxml/officeDocument/relationships/slide" Target="slides/slide1.xml"/><Relationship Id="rId16" Type="http://purl.oclc.org/ooxml/officeDocument/relationships/tableStyles" Target="tableStyles.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5" Type="http://purl.oclc.org/ooxml/officeDocument/relationships/slide" Target="slides/slide4.xml"/><Relationship Id="rId15" Type="http://purl.oclc.org/ooxml/officeDocument/relationships/theme" Target="theme/theme1.xml"/><Relationship Id="rId10" Type="http://purl.oclc.org/ooxml/officeDocument/relationships/slide" Target="slides/slide9.xml"/><Relationship Id="rId4" Type="http://purl.oclc.org/ooxml/officeDocument/relationships/slide" Target="slides/slide3.xml"/><Relationship Id="rId9" Type="http://purl.oclc.org/ooxml/officeDocument/relationships/slide" Target="slides/slide8.xml"/><Relationship Id="rId14" Type="http://purl.oclc.org/ooxml/officeDocument/relationships/viewProps" Target="viewProps.xml"/></Relationships>
</file>

<file path=ppt/slideLayouts/_rels/slideLayout1.xml.rels><?xml version="1.0" encoding="UTF-8" standalone="yes"?>
<Relationships xmlns="http://schemas.openxmlformats.org/package/2006/relationships"><Relationship Id="rId3" Type="http://purl.oclc.org/ooxml/officeDocument/relationships/image" Target="../media/image6.png"/><Relationship Id="rId2" Type="http://purl.oclc.org/ooxml/officeDocument/relationships/image" Target="../media/image5.png"/><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7.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
                  </a:schemeClr>
                </a:solidFill>
              </a:defRPr>
            </a:lvl2pPr>
            <a:lvl3pPr marL="914400" indent="0" algn="ctr">
              <a:buNone/>
              <a:defRPr>
                <a:solidFill>
                  <a:schemeClr val="tx1">
                    <a:tint val="75%"/>
                  </a:schemeClr>
                </a:solidFill>
              </a:defRPr>
            </a:lvl3pPr>
            <a:lvl4pPr marL="1371600" indent="0" algn="ctr">
              <a:buNone/>
              <a:defRPr>
                <a:solidFill>
                  <a:schemeClr val="tx1">
                    <a:tint val="75%"/>
                  </a:schemeClr>
                </a:solidFill>
              </a:defRPr>
            </a:lvl4pPr>
            <a:lvl5pPr marL="1828800" indent="0" algn="ctr">
              <a:buNone/>
              <a:defRPr>
                <a:solidFill>
                  <a:schemeClr val="tx1">
                    <a:tint val="75%"/>
                  </a:schemeClr>
                </a:solidFill>
              </a:defRPr>
            </a:lvl5pPr>
            <a:lvl6pPr marL="2286000" indent="0" algn="ctr">
              <a:buNone/>
              <a:defRPr>
                <a:solidFill>
                  <a:schemeClr val="tx1">
                    <a:tint val="75%"/>
                  </a:schemeClr>
                </a:solidFill>
              </a:defRPr>
            </a:lvl6pPr>
            <a:lvl7pPr marL="2743200" indent="0" algn="ctr">
              <a:buNone/>
              <a:defRPr>
                <a:solidFill>
                  <a:schemeClr val="tx1">
                    <a:tint val="75%"/>
                  </a:schemeClr>
                </a:solidFill>
              </a:defRPr>
            </a:lvl7pPr>
            <a:lvl8pPr marL="3200400" indent="0" algn="ctr">
              <a:buNone/>
              <a:defRPr>
                <a:solidFill>
                  <a:schemeClr val="tx1">
                    <a:tint val="75%"/>
                  </a:schemeClr>
                </a:solidFill>
              </a:defRPr>
            </a:lvl8pPr>
            <a:lvl9pPr marL="3657600" indent="0" algn="ctr">
              <a:buNone/>
              <a:defRPr>
                <a:solidFill>
                  <a:schemeClr val="tx1">
                    <a:tint val="75%"/>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884381C-7610-406F-AD09-D7E00AD6159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3366404"/>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4029209578"/>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0639822"/>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8E9AD5-C73D-4703-9DE9-868C4FC275D8}"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12684065"/>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8E9AD5-C73D-4703-9DE9-868C4FC275D8}"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84381C-7610-406F-AD09-D7E00AD6159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0352743"/>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8E9AD5-C73D-4703-9DE9-868C4FC275D8}"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8090738"/>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E9AD5-C73D-4703-9DE9-868C4FC275D8}"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640323384"/>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6002664"/>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
                <a:lumOff val="50%"/>
              </a:schemeClr>
            </a:solidFill>
            <a:miter lim="800%"/>
          </a:ln>
          <a:effectLst>
            <a:innerShdw blurRad="57150" dist="38100" dir="14460000">
              <a:srgbClr val="000000">
                <a:alpha val="7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087382269"/>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
                <a:lumOff val="50%"/>
              </a:schemeClr>
            </a:solidFill>
            <a:miter lim="800%"/>
          </a:ln>
          <a:effectLst>
            <a:innerShdw blurRad="57150" dist="38100" dir="14460000">
              <a:srgbClr val="000000">
                <a:alpha val="7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8E9AD5-C73D-4703-9DE9-868C4FC275D8}"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3189778379"/>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2710605"/>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1868130"/>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Tree>
    <p:extLst>
      <p:ext uri="{BB962C8B-B14F-4D97-AF65-F5344CB8AC3E}">
        <p14:creationId xmlns:p14="http://schemas.microsoft.com/office/powerpoint/2010/main" val="209514902"/>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0978605"/>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188515"/>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34996"/>
      </p:ext>
    </p:extLst>
  </p:cSld>
  <p:clrMapOvr>
    <a:masterClrMapping/>
  </p:clrMapOvr>
</p:sldLayout>
</file>

<file path=ppt/slideLayouts/slideLayout17.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8E9AD5-C73D-4703-9DE9-868C4FC275D8}"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84381C-7610-406F-AD09-D7E00AD6159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7454506"/>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18" Type="http://purl.oclc.org/ooxml/officeDocument/relationships/theme" Target="../theme/theme1.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slideLayout" Target="../slideLayouts/slideLayout17.xml"/><Relationship Id="rId2" Type="http://purl.oclc.org/ooxml/officeDocument/relationships/slideLayout" Target="../slideLayouts/slideLayout2.xml"/><Relationship Id="rId16" Type="http://purl.oclc.org/ooxml/officeDocument/relationships/slideLayout" Target="../slideLayouts/slideLayout16.xml"/><Relationship Id="rId20" Type="http://purl.oclc.org/ooxml/officeDocument/relationships/image" Target="../media/image4.png"/><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10" Type="http://purl.oclc.org/ooxml/officeDocument/relationships/slideLayout" Target="../slideLayouts/slideLayout10.xml"/><Relationship Id="rId19" Type="http://purl.oclc.org/ooxml/officeDocument/relationships/image" Target="../media/image3.png"/><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s>
</file>

<file path=ppt/slideMasters/slideMaster1.xml><?xml version="1.0" encoding="utf-8"?>
<p:sldMaster xmlns:a="http://purl.oclc.org/ooxml/drawingml/main" xmlns:r="http://purl.oclc.org/ooxml/officeDocument/relationships" xmlns:p="http://purl.oclc.org/ooxml/presentationml/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8E9AD5-C73D-4703-9DE9-868C4FC275D8}" type="datetimeFigureOut">
              <a:rPr lang="en-GB" smtClean="0"/>
              <a:t>07/02/2023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884381C-7610-406F-AD09-D7E00AD6159D}" type="slidenum">
              <a:rPr lang="en-GB" smtClean="0"/>
              <a:t>‹#›</a:t>
            </a:fld>
            <a:endParaRPr lang="en-GB"/>
          </a:p>
        </p:txBody>
      </p:sp>
    </p:spTree>
    <p:extLst>
      <p:ext uri="{BB962C8B-B14F-4D97-AF65-F5344CB8AC3E}">
        <p14:creationId xmlns:p14="http://schemas.microsoft.com/office/powerpoint/2010/main" val="349263307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
              <a:lumOff val="15%"/>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
        </a:spcBef>
        <a:spcAft>
          <a:spcPts val="600"/>
        </a:spcAft>
        <a:buClr>
          <a:schemeClr val="accent1"/>
        </a:buClr>
        <a:buSzPct val="115%"/>
        <a:buFont typeface="Arial"/>
        <a:buChar char="•"/>
        <a:defRPr sz="2400" kern="1200" cap="none">
          <a:solidFill>
            <a:schemeClr val="tx1">
              <a:lumMod val="85%"/>
              <a:lumOff val="15%"/>
            </a:schemeClr>
          </a:solidFill>
          <a:effectLst/>
          <a:latin typeface="+mn-lt"/>
          <a:ea typeface="+mn-ea"/>
          <a:cs typeface="+mn-cs"/>
        </a:defRPr>
      </a:lvl1pPr>
      <a:lvl2pPr marL="742950" indent="-285750" algn="l" defTabSz="457200" rtl="0" eaLnBrk="1" latinLnBrk="0" hangingPunct="1">
        <a:spcBef>
          <a:spcPct val="20%"/>
        </a:spcBef>
        <a:spcAft>
          <a:spcPts val="600"/>
        </a:spcAft>
        <a:buClr>
          <a:schemeClr val="accent1"/>
        </a:buClr>
        <a:buSzPct val="115%"/>
        <a:buFont typeface="Arial"/>
        <a:buChar char="•"/>
        <a:defRPr sz="2000" kern="1200" cap="none">
          <a:solidFill>
            <a:schemeClr val="tx1">
              <a:lumMod val="85%"/>
              <a:lumOff val="15%"/>
            </a:schemeClr>
          </a:solidFill>
          <a:effectLst/>
          <a:latin typeface="+mn-lt"/>
          <a:ea typeface="+mn-ea"/>
          <a:cs typeface="+mn-cs"/>
        </a:defRPr>
      </a:lvl2pPr>
      <a:lvl3pPr marL="1200150" indent="-285750" algn="l" defTabSz="457200" rtl="0" eaLnBrk="1" latinLnBrk="0" hangingPunct="1">
        <a:spcBef>
          <a:spcPct val="20%"/>
        </a:spcBef>
        <a:spcAft>
          <a:spcPts val="600"/>
        </a:spcAft>
        <a:buClr>
          <a:schemeClr val="accent1"/>
        </a:buClr>
        <a:buSzPct val="115%"/>
        <a:buFont typeface="Arial"/>
        <a:buChar char="•"/>
        <a:defRPr sz="1800" kern="1200" cap="none">
          <a:solidFill>
            <a:schemeClr val="tx1">
              <a:lumMod val="85%"/>
              <a:lumOff val="15%"/>
            </a:schemeClr>
          </a:solidFill>
          <a:effectLst/>
          <a:latin typeface="+mn-lt"/>
          <a:ea typeface="+mn-ea"/>
          <a:cs typeface="+mn-cs"/>
        </a:defRPr>
      </a:lvl3pPr>
      <a:lvl4pPr marL="1543050" indent="-171450" algn="l" defTabSz="457200" rtl="0" eaLnBrk="1" latinLnBrk="0" hangingPunct="1">
        <a:spcBef>
          <a:spcPct val="20%"/>
        </a:spcBef>
        <a:spcAft>
          <a:spcPts val="600"/>
        </a:spcAft>
        <a:buClr>
          <a:schemeClr val="accent1"/>
        </a:buClr>
        <a:buSzPct val="115%"/>
        <a:buFont typeface="Arial"/>
        <a:buChar char="•"/>
        <a:defRPr sz="1600" kern="1200" cap="none">
          <a:solidFill>
            <a:schemeClr val="tx1">
              <a:lumMod val="85%"/>
              <a:lumOff val="15%"/>
            </a:schemeClr>
          </a:solidFill>
          <a:effectLst/>
          <a:latin typeface="+mn-lt"/>
          <a:ea typeface="+mn-ea"/>
          <a:cs typeface="+mn-cs"/>
        </a:defRPr>
      </a:lvl4pPr>
      <a:lvl5pPr marL="2000250" indent="-17145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5pPr>
      <a:lvl6pPr marL="25146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6pPr>
      <a:lvl7pPr marL="29718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7pPr>
      <a:lvl8pPr marL="34290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8pPr>
      <a:lvl9pPr marL="3886200" indent="-228600" algn="l" defTabSz="457200" rtl="0" eaLnBrk="1" latinLnBrk="0" hangingPunct="1">
        <a:spcBef>
          <a:spcPct val="20%"/>
        </a:spcBef>
        <a:spcAft>
          <a:spcPts val="600"/>
        </a:spcAft>
        <a:buClr>
          <a:schemeClr val="accent1"/>
        </a:buClr>
        <a:buSzPct val="115%"/>
        <a:buFont typeface="Arial"/>
        <a:buChar char="•"/>
        <a:defRPr sz="1400" kern="1200" cap="none">
          <a:solidFill>
            <a:schemeClr val="tx1">
              <a:lumMod val="85%"/>
              <a:lumOff val="15%"/>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purl.oclc.org/ooxml/officeDocument/relationships/image" Target="../media/image10.jpg"/><Relationship Id="rId3" Type="http://purl.oclc.org/ooxml/officeDocument/relationships/image" Target="../media/image3.png"/><Relationship Id="rId7" Type="http://purl.oclc.org/ooxml/officeDocument/relationships/image" Target="../media/image9.jpg"/><Relationship Id="rId2" Type="http://purl.oclc.org/ooxml/officeDocument/relationships/image" Target="../media/image2.jpeg"/><Relationship Id="rId1" Type="http://purl.oclc.org/ooxml/officeDocument/relationships/slideLayout" Target="../slideLayouts/slideLayout2.xml"/><Relationship Id="rId6" Type="http://purl.oclc.org/ooxml/officeDocument/relationships/image" Target="../media/image8.jpg"/><Relationship Id="rId5" Type="http://purl.oclc.org/ooxml/officeDocument/relationships/image" Target="../media/image7.jpg"/><Relationship Id="rId4" Type="http://purl.oclc.org/ooxml/officeDocument/relationships/image" Target="../media/image4.png"/></Relationships>
</file>

<file path=ppt/slides/_rels/slide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7.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0.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1.xml.rels><?xml version="1.0" encoding="UTF-8" standalone="yes"?>
<Relationships xmlns="http://schemas.openxmlformats.org/package/2006/relationships"><Relationship Id="rId3" Type="http://purl.oclc.org/ooxml/officeDocument/relationships/hyperlink" Target="https://advice.hosco.com/en/creating-wow-moments-at-the-ritz-carlton-the-job-of-a-guest-services-manager/" TargetMode="External"/><Relationship Id="rId2" Type="http://purl.oclc.org/ooxml/officeDocument/relationships/image" Target="../media/image2.jpeg"/><Relationship Id="rId1" Type="http://purl.oclc.org/ooxml/officeDocument/relationships/slideLayout" Target="../slideLayouts/slideLayout2.xml"/><Relationship Id="rId4" Type="http://purl.oclc.org/ooxml/officeDocument/relationships/hyperlink" Target="https://www.ritzcarlton.com/" TargetMode="External"/></Relationships>
</file>

<file path=ppt/slides/slide1.xml><?xml version="1.0" encoding="utf-8"?>
<p:sld xmlns:a="http://purl.oclc.org/ooxml/drawingml/main" xmlns:r="http://purl.oclc.org/ooxml/officeDocument/relationships" xmlns:p="http://purl.oclc.org/ooxml/presentationml/main">
  <p:cSld>
    <p:bg>
      <p:bgPr>
        <a:blipFill>
          <a:blip r:embed="rId2"/>
          <a:stretch/>
        </a:blip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C67DA6C-8309-412C-AE00-2130BFCB1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0265F1BD-4861-49D8-A86E-2B172B361B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8" name="Picture 37">
              <a:extLst>
                <a:ext uri="{FF2B5EF4-FFF2-40B4-BE49-F238E27FC236}">
                  <a16:creationId xmlns:a16="http://schemas.microsoft.com/office/drawing/2014/main" id="{DB4970A5-A0AC-4011-B050-85C241AD325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9" name="Rectangle 38">
              <a:extLst>
                <a:ext uri="{FF2B5EF4-FFF2-40B4-BE49-F238E27FC236}">
                  <a16:creationId xmlns:a16="http://schemas.microsoft.com/office/drawing/2014/main" id="{F5887F88-EE52-408B-BB7E-44543B57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
            </a:ln>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A958E468-5B42-4219-BBD8-C1E42D72B3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 name="Picture 40">
              <a:extLst>
                <a:ext uri="{FF2B5EF4-FFF2-40B4-BE49-F238E27FC236}">
                  <a16:creationId xmlns:a16="http://schemas.microsoft.com/office/drawing/2014/main" id="{2F19D3D2-543E-46C0-99F9-C635856471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62B3BD2-6954-1F5A-951A-10E6B4847254}"/>
              </a:ext>
            </a:extLst>
          </p:cNvPr>
          <p:cNvSpPr>
            <a:spLocks noGrp="1"/>
          </p:cNvSpPr>
          <p:nvPr>
            <p:ph type="title"/>
          </p:nvPr>
        </p:nvSpPr>
        <p:spPr>
          <a:xfrm>
            <a:off x="1170564" y="982132"/>
            <a:ext cx="4667015" cy="1303867"/>
          </a:xfrm>
        </p:spPr>
        <p:txBody>
          <a:bodyPr>
            <a:normAutofit/>
          </a:bodyPr>
          <a:lstStyle/>
          <a:p>
            <a:pPr>
              <a:lnSpc>
                <a:spcPct val="90%"/>
              </a:lnSpc>
            </a:pPr>
            <a:r>
              <a:rPr lang="en-GB" sz="4100" dirty="0"/>
              <a:t>Presentation of Ritz Carlton Hotel Brand</a:t>
            </a:r>
          </a:p>
        </p:txBody>
      </p:sp>
      <p:cxnSp>
        <p:nvCxnSpPr>
          <p:cNvPr id="43" name="Straight Connector 42">
            <a:extLst>
              <a:ext uri="{FF2B5EF4-FFF2-40B4-BE49-F238E27FC236}">
                <a16:creationId xmlns:a16="http://schemas.microsoft.com/office/drawing/2014/main" id="{88C962A0-AE17-42B0-87F6-8B05C334FA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92391" y="2400639"/>
            <a:ext cx="4023360" cy="0"/>
          </a:xfrm>
          <a:prstGeom prst="line">
            <a:avLst/>
          </a:prstGeom>
        </p:spPr>
        <p:style>
          <a:lnRef idx="2">
            <a:schemeClr val="accent1"/>
          </a:lnRef>
          <a:fillRef idx="0">
            <a:schemeClr val="accent1"/>
          </a:fillRef>
          <a:effectRef idx="1">
            <a:schemeClr val="accent1"/>
          </a:effectRef>
          <a:fontRef idx="minor">
            <a:schemeClr val="tx1"/>
          </a:fontRef>
        </p:style>
      </p:cxnSp>
      <p:sp>
        <p:nvSpPr>
          <p:cNvPr id="19" name="Content Placeholder 18">
            <a:extLst>
              <a:ext uri="{FF2B5EF4-FFF2-40B4-BE49-F238E27FC236}">
                <a16:creationId xmlns:a16="http://schemas.microsoft.com/office/drawing/2014/main" id="{38B17815-EC9A-73EF-49CB-A85FCD0342AA}"/>
              </a:ext>
            </a:extLst>
          </p:cNvPr>
          <p:cNvSpPr>
            <a:spLocks noGrp="1"/>
          </p:cNvSpPr>
          <p:nvPr>
            <p:ph idx="1"/>
          </p:nvPr>
        </p:nvSpPr>
        <p:spPr>
          <a:xfrm>
            <a:off x="1167385" y="2556932"/>
            <a:ext cx="4673373" cy="3318936"/>
          </a:xfrm>
        </p:spPr>
        <p:txBody>
          <a:bodyPr>
            <a:normAutofit lnSpcReduction="10%"/>
          </a:bodyPr>
          <a:lstStyle/>
          <a:p>
            <a:r>
              <a:rPr lang="en-US" sz="1800" dirty="0"/>
              <a:t>Module: Hospitality and Guest Services</a:t>
            </a:r>
          </a:p>
          <a:p>
            <a:r>
              <a:rPr lang="en-US" sz="1800" dirty="0"/>
              <a:t>Module Code BMIH4003</a:t>
            </a:r>
          </a:p>
          <a:p>
            <a:r>
              <a:rPr lang="en-US" sz="1800" dirty="0"/>
              <a:t>Student ID: 2209545</a:t>
            </a:r>
          </a:p>
          <a:p>
            <a:r>
              <a:rPr lang="en-US" sz="1800" dirty="0"/>
              <a:t>Lecturer: Muhammad </a:t>
            </a:r>
            <a:r>
              <a:rPr lang="en-US" sz="1800" dirty="0" err="1"/>
              <a:t>Cassamo</a:t>
            </a:r>
            <a:endParaRPr lang="en-US" sz="1800" dirty="0"/>
          </a:p>
          <a:p>
            <a:endParaRPr lang="en-US" sz="1800" dirty="0"/>
          </a:p>
          <a:p>
            <a:endParaRPr lang="en-US" sz="1800" dirty="0"/>
          </a:p>
          <a:p>
            <a:endParaRPr lang="en-US" sz="1800" dirty="0"/>
          </a:p>
          <a:p>
            <a:r>
              <a:rPr lang="en-US" sz="1400" dirty="0">
                <a:latin typeface="Calibri" panose="020F0502020204030204" pitchFamily="34" charset="0"/>
                <a:cs typeface="Calibri" panose="020F0502020204030204" pitchFamily="34" charset="0"/>
              </a:rPr>
              <a:t>Pictures of Ritz Carlton hotels and resorts (left side) from </a:t>
            </a:r>
            <a:r>
              <a:rPr lang="en-GB" sz="1400" i="1" dirty="0">
                <a:effectLst/>
                <a:latin typeface="Calibri" panose="020F0502020204030204" pitchFamily="34" charset="0"/>
                <a:ea typeface="Calibri" panose="020F0502020204030204" pitchFamily="34" charset="0"/>
                <a:cs typeface="Calibri" panose="020F0502020204030204" pitchFamily="34" charset="0"/>
              </a:rPr>
              <a:t>www.ritzcarlton</a:t>
            </a:r>
            <a:r>
              <a:rPr lang="en-GB" sz="1400" i="1">
                <a:effectLst/>
                <a:latin typeface="Calibri" panose="020F0502020204030204" pitchFamily="34" charset="0"/>
                <a:ea typeface="Calibri" panose="020F0502020204030204" pitchFamily="34" charset="0"/>
                <a:cs typeface="Calibri" panose="020F0502020204030204" pitchFamily="34" charset="0"/>
              </a:rPr>
              <a:t>.com</a:t>
            </a:r>
            <a:endParaRPr lang="en-US" sz="1400" dirty="0">
              <a:latin typeface="Calibri" panose="020F0502020204030204" pitchFamily="34" charset="0"/>
              <a:cs typeface="Calibri" panose="020F0502020204030204" pitchFamily="34" charset="0"/>
            </a:endParaRPr>
          </a:p>
          <a:p>
            <a:endParaRPr lang="en-US" sz="1800" dirty="0"/>
          </a:p>
          <a:p>
            <a:endParaRPr lang="en-US" sz="1800" dirty="0"/>
          </a:p>
        </p:txBody>
      </p:sp>
      <p:pic>
        <p:nvPicPr>
          <p:cNvPr id="9" name="Content Placeholder 8" descr="Ritz Carlton in images in&#10;https://www.ritzcarlton.com&#10;">
            <a:extLst>
              <a:ext uri="{FF2B5EF4-FFF2-40B4-BE49-F238E27FC236}">
                <a16:creationId xmlns:a16="http://schemas.microsoft.com/office/drawing/2014/main" id="{94B4955B-EF4D-8B34-4907-93EB67D3794E}"/>
              </a:ext>
              <a:ext uri="{C183D7F6-B498-43B3-948B-1728B52AA6E4}">
                <adec:decorative xmlns:adec="http://schemas.microsoft.com/office/drawing/2017/decorative" val="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2185" y="1479603"/>
            <a:ext cx="2254829" cy="1505098"/>
          </a:xfrm>
          <a:prstGeom prst="rect">
            <a:avLst/>
          </a:prstGeom>
        </p:spPr>
      </p:pic>
      <p:pic>
        <p:nvPicPr>
          <p:cNvPr id="11" name="Picture 10" descr="Ritz Carlton in images in&#10;https://www.ritzcarlton.com">
            <a:extLst>
              <a:ext uri="{FF2B5EF4-FFF2-40B4-BE49-F238E27FC236}">
                <a16:creationId xmlns:a16="http://schemas.microsoft.com/office/drawing/2014/main" id="{CD47ED37-27BC-3ADD-E82F-323D724FEB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12311" y="3660381"/>
            <a:ext cx="2254703" cy="1657206"/>
          </a:xfrm>
          <a:prstGeom prst="rect">
            <a:avLst/>
          </a:prstGeom>
        </p:spPr>
      </p:pic>
      <p:pic>
        <p:nvPicPr>
          <p:cNvPr id="15" name="Picture 14" descr="Ritz Carlton in images in&#10;https://www.ritzcarlton.com/en/reserve">
            <a:extLst>
              <a:ext uri="{FF2B5EF4-FFF2-40B4-BE49-F238E27FC236}">
                <a16:creationId xmlns:a16="http://schemas.microsoft.com/office/drawing/2014/main" id="{AD184D51-D418-D6B4-7F87-87B2F9EE42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10730" y="1634065"/>
            <a:ext cx="2254829" cy="1505098"/>
          </a:xfrm>
          <a:prstGeom prst="rect">
            <a:avLst/>
          </a:prstGeom>
        </p:spPr>
      </p:pic>
      <p:pic>
        <p:nvPicPr>
          <p:cNvPr id="13" name="Picture 12" descr="Ritz Carlton in images in&#10;https://www.ritzcarlton.com">
            <a:extLst>
              <a:ext uri="{FF2B5EF4-FFF2-40B4-BE49-F238E27FC236}">
                <a16:creationId xmlns:a16="http://schemas.microsoft.com/office/drawing/2014/main" id="{FE3E565F-A73F-26D1-AC79-5DB19C7A5A2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710730" y="3897515"/>
            <a:ext cx="2254829" cy="1505098"/>
          </a:xfrm>
          <a:prstGeom prst="rect">
            <a:avLst/>
          </a:prstGeom>
        </p:spPr>
      </p:pic>
    </p:spTree>
    <p:extLst>
      <p:ext uri="{BB962C8B-B14F-4D97-AF65-F5344CB8AC3E}">
        <p14:creationId xmlns:p14="http://schemas.microsoft.com/office/powerpoint/2010/main" val="4210954662"/>
      </p:ext>
    </p:extLst>
  </p:cSld>
  <p:clrMapOvr>
    <a:masterClrMapping/>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2C38C-4FA5-FAEF-474D-71D2B3D4A7C7}"/>
              </a:ext>
            </a:extLst>
          </p:cNvPr>
          <p:cNvSpPr>
            <a:spLocks noGrp="1"/>
          </p:cNvSpPr>
          <p:nvPr>
            <p:ph type="title"/>
          </p:nvPr>
        </p:nvSpPr>
        <p:spPr>
          <a:xfrm>
            <a:off x="838200" y="365126"/>
            <a:ext cx="10515600" cy="773210"/>
          </a:xfrm>
        </p:spPr>
        <p:txBody>
          <a:bodyPr>
            <a:normAutofit fontScale="90%"/>
          </a:bodyPr>
          <a:lstStyle/>
          <a:p>
            <a:pPr algn="l"/>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Calibri" panose="020F0502020204030204" pitchFamily="34" charset="0"/>
              </a:rPr>
            </a:br>
            <a:r>
              <a:rPr lang="en-GB" sz="1800" b="1" dirty="0">
                <a:effectLst/>
                <a:latin typeface="Calibri" panose="020F0502020204030204" pitchFamily="34" charset="0"/>
                <a:ea typeface="Calibri" panose="020F0502020204030204" pitchFamily="34" charset="0"/>
                <a:cs typeface="Calibri" panose="020F0502020204030204" pitchFamily="34" charset="0"/>
              </a:rPr>
              <a:t>Presentation of Ritz Carlton brand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7606A95-4E8E-03D5-3324-CE752B627211}"/>
              </a:ext>
            </a:extLst>
          </p:cNvPr>
          <p:cNvSpPr>
            <a:spLocks noGrp="1"/>
          </p:cNvSpPr>
          <p:nvPr>
            <p:ph idx="1"/>
          </p:nvPr>
        </p:nvSpPr>
        <p:spPr>
          <a:xfrm>
            <a:off x="838200" y="1408922"/>
            <a:ext cx="10515600" cy="5083952"/>
          </a:xfrm>
        </p:spPr>
        <p:txBody>
          <a:bodyPr>
            <a:normAutofit/>
          </a:bodyPr>
          <a:lstStyle/>
          <a:p>
            <a:pPr eaLnBrk="0" fontAlgn="base" hangingPunct="0">
              <a:lnSpc>
                <a:spcPct val="107%"/>
              </a:lnSpc>
              <a:spcAft>
                <a:spcPts val="800"/>
              </a:spcAft>
            </a:pPr>
            <a:r>
              <a:rPr lang="en-GB" sz="1800" kern="1200" dirty="0">
                <a:solidFill>
                  <a:srgbClr val="000000"/>
                </a:solidFill>
                <a:effectLst/>
                <a:latin typeface="Calibri" panose="020F0502020204030204" pitchFamily="34" charset="0"/>
                <a:ea typeface="+mn-ea"/>
                <a:cs typeface="Calibri" panose="020F0502020204030204" pitchFamily="34" charset="0"/>
              </a:rPr>
              <a:t>Ritz Carlton is a luxury hotels and resorts chain brand, part of Marriott International </a:t>
            </a:r>
          </a:p>
          <a:p>
            <a:pPr eaLnBrk="0" fontAlgn="base" hangingPunct="0">
              <a:lnSpc>
                <a:spcPct val="107%"/>
              </a:lnSpc>
              <a:spcAft>
                <a:spcPts val="800"/>
              </a:spcAft>
            </a:pPr>
            <a:r>
              <a:rPr lang="en-US" sz="1800" dirty="0">
                <a:solidFill>
                  <a:srgbClr val="000000"/>
                </a:solidFill>
                <a:latin typeface="Calibri" panose="020F0502020204030204" pitchFamily="34" charset="0"/>
                <a:ea typeface="Calibri" panose="020F0502020204030204" pitchFamily="34" charset="0"/>
                <a:cs typeface="Calibri" panose="020F0502020204030204" pitchFamily="34" charset="0"/>
              </a:rPr>
              <a:t>Ritz </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offers destinations to:</a:t>
            </a:r>
            <a:r>
              <a:rPr lang="en-US" sz="1800" kern="1200" dirty="0">
                <a:solidFill>
                  <a:srgbClr val="000000"/>
                </a:solidFill>
                <a:effectLst/>
                <a:latin typeface="Calibri" panose="020F0502020204030204" pitchFamily="34" charset="0"/>
                <a:ea typeface="+mn-ea"/>
                <a:cs typeface="Calibri" panose="020F0502020204030204" pitchFamily="34" charset="0"/>
              </a:rPr>
              <a:t> </a:t>
            </a:r>
            <a:r>
              <a:rPr lang="en-US"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Caribbean, US, Canada, Middle East, Asia Pacific and Europe (</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www.ritzcarlton.com, </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26.01.2023</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800" kern="1200" dirty="0">
                <a:solidFill>
                  <a:srgbClr val="000000"/>
                </a:solidFill>
                <a:effectLst/>
                <a:latin typeface="Calibri" panose="020F0502020204030204" pitchFamily="34" charset="0"/>
                <a:ea typeface="+mn-ea"/>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Hotel Ritz Carlton has more the 100 years history</a:t>
            </a: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Ritz is a worldwide </a:t>
            </a:r>
            <a:r>
              <a:rPr lang="en-GB" sz="1800" dirty="0">
                <a:latin typeface="Calibri" panose="020F0502020204030204" pitchFamily="34" charset="0"/>
                <a:ea typeface="Calibri" panose="020F0502020204030204" pitchFamily="34" charset="0"/>
                <a:cs typeface="Calibri" panose="020F0502020204030204" pitchFamily="34" charset="0"/>
              </a:rPr>
              <a:t>symbol </a:t>
            </a:r>
            <a:r>
              <a:rPr lang="en-GB" sz="1800" dirty="0">
                <a:effectLst/>
                <a:latin typeface="Calibri" panose="020F0502020204030204" pitchFamily="34" charset="0"/>
                <a:ea typeface="Calibri" panose="020F0502020204030204" pitchFamily="34" charset="0"/>
                <a:cs typeface="Calibri" panose="020F0502020204030204" pitchFamily="34" charset="0"/>
              </a:rPr>
              <a:t>for the finest service and accommodation </a:t>
            </a:r>
            <a:r>
              <a:rPr lang="en-GB" sz="1800" dirty="0">
                <a:latin typeface="Calibri" panose="020F0502020204030204" pitchFamily="34" charset="0"/>
                <a:ea typeface="Calibri" panose="020F0502020204030204" pitchFamily="34" charset="0"/>
                <a:cs typeface="Calibri" panose="020F0502020204030204" pitchFamily="34" charset="0"/>
              </a:rPr>
              <a:t>(t</a:t>
            </a:r>
            <a:r>
              <a:rPr lang="en-GB" sz="1800" dirty="0">
                <a:effectLst/>
                <a:latin typeface="Calibri" panose="020F0502020204030204" pitchFamily="34" charset="0"/>
                <a:ea typeface="Calibri" panose="020F0502020204030204" pitchFamily="34" charset="0"/>
                <a:cs typeface="Calibri" panose="020F0502020204030204" pitchFamily="34" charset="0"/>
              </a:rPr>
              <a:t>wo times awarded by Malcom Baldrige National Quality Award)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Ritz Carlton in Boston set the luxury trend and the standard by creating amazing experience for the guest such 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-private bath in each room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a:t>
            </a: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white tie and apron uniforms for the waitstaff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 fresh flowers in the public areas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-A la carte menu providing choices for the guest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lvl="1">
              <a:lnSpc>
                <a:spcPct val="107%"/>
              </a:lnSpc>
              <a:spcAft>
                <a:spcPts val="800"/>
              </a:spcAft>
            </a:pPr>
            <a:r>
              <a:rPr lang="en-GB" sz="140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a:t>
            </a:r>
            <a:r>
              <a:rPr lang="en-GB" sz="1400" dirty="0">
                <a:solidFill>
                  <a:srgbClr val="1C1C1C"/>
                </a:solidFill>
                <a:effectLst/>
                <a:latin typeface="Calibri" panose="020F0502020204030204" pitchFamily="34" charset="0"/>
                <a:ea typeface="Times New Roman" panose="02020603050405020304" pitchFamily="18" charset="0"/>
                <a:cs typeface="Calibri" panose="020F0502020204030204" pitchFamily="34" charset="0"/>
              </a:rPr>
              <a:t>intimate, smaller lobbies for a more personalized guest experience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8662977"/>
      </p:ext>
    </p:extLst>
  </p:cSld>
  <p:clrMapOvr>
    <a:masterClrMapping/>
  </p:clrMapOvr>
</p:sld>
</file>

<file path=ppt/slides/slide3.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570CB-A85D-E069-8B45-11E620225EE6}"/>
              </a:ext>
            </a:extLst>
          </p:cNvPr>
          <p:cNvSpPr>
            <a:spLocks noGrp="1"/>
          </p:cNvSpPr>
          <p:nvPr>
            <p:ph type="title"/>
          </p:nvPr>
        </p:nvSpPr>
        <p:spPr>
          <a:xfrm>
            <a:off x="838200" y="365125"/>
            <a:ext cx="10515600" cy="829193"/>
          </a:xfrm>
        </p:spPr>
        <p:txBody>
          <a:bodyPr>
            <a:normAutofit/>
          </a:bodyPr>
          <a:lstStyle/>
          <a:p>
            <a:pPr algn="l"/>
            <a:r>
              <a:rPr lang="en-GB" sz="1600" b="1" dirty="0">
                <a:latin typeface="Calibri" panose="020F0502020204030204" pitchFamily="34" charset="0"/>
                <a:cs typeface="Calibri" panose="020F0502020204030204" pitchFamily="34" charset="0"/>
              </a:rPr>
              <a:t>Who are the main Ritz Carlton guests?</a:t>
            </a:r>
          </a:p>
        </p:txBody>
      </p:sp>
      <p:sp>
        <p:nvSpPr>
          <p:cNvPr id="3" name="Content Placeholder 2">
            <a:extLst>
              <a:ext uri="{FF2B5EF4-FFF2-40B4-BE49-F238E27FC236}">
                <a16:creationId xmlns:a16="http://schemas.microsoft.com/office/drawing/2014/main" id="{D8FCEC13-B284-49FA-08D8-AE0BC1069FFA}"/>
              </a:ext>
            </a:extLst>
          </p:cNvPr>
          <p:cNvSpPr>
            <a:spLocks noGrp="1"/>
          </p:cNvSpPr>
          <p:nvPr>
            <p:ph idx="1"/>
          </p:nvPr>
        </p:nvSpPr>
        <p:spPr>
          <a:xfrm>
            <a:off x="838200" y="1418253"/>
            <a:ext cx="10515600" cy="4758710"/>
          </a:xfrm>
        </p:spPr>
        <p:txBody>
          <a:bodyPr/>
          <a:lstStyle/>
          <a:p>
            <a:pPr>
              <a:lnSpc>
                <a:spcPct val="107%"/>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P</a:t>
            </a:r>
            <a:r>
              <a:rPr lang="en-GB" sz="1800" dirty="0">
                <a:effectLst/>
                <a:latin typeface="Calibri" panose="020F0502020204030204" pitchFamily="34" charset="0"/>
                <a:ea typeface="Calibri" panose="020F0502020204030204" pitchFamily="34" charset="0"/>
                <a:cs typeface="Calibri" panose="020F0502020204030204" pitchFamily="34" charset="0"/>
              </a:rPr>
              <a:t>eople with the buying power and the people who want quality services and with high expectation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latin typeface="Calibri" panose="020F0502020204030204" pitchFamily="34" charset="0"/>
                <a:ea typeface="Calibri" panose="020F0502020204030204" pitchFamily="34" charset="0"/>
                <a:cs typeface="Calibri" panose="020F0502020204030204" pitchFamily="34" charset="0"/>
              </a:rPr>
              <a:t>Their customers are looking for </a:t>
            </a:r>
            <a:r>
              <a:rPr lang="en-GB" sz="1800" dirty="0">
                <a:effectLst/>
                <a:latin typeface="Calibri" panose="020F0502020204030204" pitchFamily="34" charset="0"/>
                <a:ea typeface="Calibri" panose="020F0502020204030204" pitchFamily="34" charset="0"/>
                <a:cs typeface="Calibri" panose="020F0502020204030204" pitchFamily="34" charset="0"/>
              </a:rPr>
              <a:t>unique experiences</a:t>
            </a:r>
          </a:p>
          <a:p>
            <a:pPr>
              <a:lnSpc>
                <a:spcPct val="107%"/>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guests can be from different professions and sector, business and VIP, celebrity from sport, art, political, artists, corporate sector, liberal professions like doctors, lawyers and many others </a:t>
            </a:r>
          </a:p>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Guests can be tourists from other </a:t>
            </a:r>
            <a:r>
              <a:rPr lang="en-GB" sz="1800" dirty="0">
                <a:latin typeface="Calibri" panose="020F0502020204030204" pitchFamily="34" charset="0"/>
                <a:ea typeface="Calibri" panose="020F0502020204030204" pitchFamily="34" charset="0"/>
                <a:cs typeface="Calibri" panose="020F0502020204030204" pitchFamily="34" charset="0"/>
              </a:rPr>
              <a:t>countries </a:t>
            </a:r>
            <a:r>
              <a:rPr lang="en-GB" sz="1800" dirty="0">
                <a:effectLst/>
                <a:latin typeface="Calibri" panose="020F0502020204030204" pitchFamily="34" charset="0"/>
                <a:ea typeface="Calibri" panose="020F0502020204030204" pitchFamily="34" charset="0"/>
                <a:cs typeface="Calibri" panose="020F0502020204030204" pitchFamily="34" charset="0"/>
              </a:rPr>
              <a:t>who want a luxury experience and fine dinning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31490012"/>
      </p:ext>
    </p:extLst>
  </p:cSld>
  <p:clrMapOvr>
    <a:masterClrMapping/>
  </p:clrMapOvr>
</p:sld>
</file>

<file path=ppt/slides/slide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D0DEF-38EF-1391-6080-B817C8A37C56}"/>
              </a:ext>
            </a:extLst>
          </p:cNvPr>
          <p:cNvSpPr>
            <a:spLocks noGrp="1"/>
          </p:cNvSpPr>
          <p:nvPr>
            <p:ph type="title"/>
          </p:nvPr>
        </p:nvSpPr>
        <p:spPr>
          <a:xfrm>
            <a:off x="838200" y="365125"/>
            <a:ext cx="10515600" cy="819863"/>
          </a:xfrm>
        </p:spPr>
        <p:txBody>
          <a:bodyPr>
            <a:normAutofit/>
          </a:bodyPr>
          <a:lstStyle/>
          <a:p>
            <a:pPr algn="l"/>
            <a:r>
              <a:rPr lang="en-GB" sz="1600" b="1" dirty="0">
                <a:latin typeface="Calibri" panose="020F0502020204030204" pitchFamily="34" charset="0"/>
                <a:cs typeface="Calibri" panose="020F0502020204030204" pitchFamily="34" charset="0"/>
              </a:rPr>
              <a:t>The nature of the Guest Services</a:t>
            </a:r>
          </a:p>
        </p:txBody>
      </p:sp>
      <p:sp>
        <p:nvSpPr>
          <p:cNvPr id="3" name="Content Placeholder 2">
            <a:extLst>
              <a:ext uri="{FF2B5EF4-FFF2-40B4-BE49-F238E27FC236}">
                <a16:creationId xmlns:a16="http://schemas.microsoft.com/office/drawing/2014/main" id="{A6F42796-34AC-D160-C025-890F1C60E502}"/>
              </a:ext>
            </a:extLst>
          </p:cNvPr>
          <p:cNvSpPr>
            <a:spLocks noGrp="1"/>
          </p:cNvSpPr>
          <p:nvPr>
            <p:ph idx="1"/>
          </p:nvPr>
        </p:nvSpPr>
        <p:spPr>
          <a:xfrm>
            <a:off x="912845" y="1371324"/>
            <a:ext cx="10515600" cy="4670702"/>
          </a:xfrm>
        </p:spPr>
        <p:txBody>
          <a:bodyPr/>
          <a:lstStyle/>
          <a:p>
            <a:pPr>
              <a:lnSpc>
                <a:spcPct val="107%"/>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to offer the value for someone else by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taking care of the guest is the heart of the  hospitality business </a:t>
            </a:r>
            <a:r>
              <a:rPr lang="en-GB" sz="1800" dirty="0">
                <a:effectLst/>
                <a:latin typeface="Calibri" panose="020F0502020204030204" pitchFamily="34" charset="0"/>
                <a:ea typeface="Calibri" panose="020F0502020204030204" pitchFamily="34" charset="0"/>
                <a:cs typeface="Calibri" panose="020F0502020204030204" pitchFamily="34" charset="0"/>
              </a:rPr>
              <a:t> (Kaufman, 2012 )</a:t>
            </a: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
              </a:lnSpc>
              <a:spcAft>
                <a:spcPts val="800"/>
              </a:spcAft>
            </a:pPr>
            <a:r>
              <a:rPr lang="en-GB" sz="1800" dirty="0">
                <a:solidFill>
                  <a:srgbClr val="000000"/>
                </a:solidFill>
                <a:latin typeface="Calibri" panose="020F0502020204030204" pitchFamily="34" charset="0"/>
                <a:ea typeface="Calibri" panose="020F0502020204030204" pitchFamily="34" charset="0"/>
                <a:cs typeface="Calibri" panose="020F0502020204030204" pitchFamily="34" charset="0"/>
              </a:rPr>
              <a:t>It refers to:</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understanding and anticipating what  the customer needs and wishes are </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 responsive to guest by provide a quick and friendly service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Integrating standards of quality service in organization </a:t>
            </a:r>
          </a:p>
          <a:p>
            <a:pPr>
              <a:lnSpc>
                <a:spcPct val="107%"/>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group identity and individual operations of the overall business is the key to success in the hospitality industry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Bagdan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2019)</a:t>
            </a:r>
          </a:p>
          <a:p>
            <a:pPr>
              <a:lnSpc>
                <a:spcPct val="107%"/>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97926546"/>
      </p:ext>
    </p:extLst>
  </p:cSld>
  <p:clrMapOvr>
    <a:masterClrMapping/>
  </p:clrMapOvr>
</p:sld>
</file>

<file path=ppt/slides/slide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F29A-09F9-3C25-47DC-1802746D5E50}"/>
              </a:ext>
            </a:extLst>
          </p:cNvPr>
          <p:cNvSpPr>
            <a:spLocks noGrp="1"/>
          </p:cNvSpPr>
          <p:nvPr>
            <p:ph type="title"/>
          </p:nvPr>
        </p:nvSpPr>
        <p:spPr>
          <a:xfrm>
            <a:off x="1295402" y="982133"/>
            <a:ext cx="9601196" cy="566750"/>
          </a:xfrm>
        </p:spPr>
        <p:txBody>
          <a:bodyPr>
            <a:normAutofit/>
          </a:bodyPr>
          <a:lstStyle/>
          <a:p>
            <a:pPr algn="l"/>
            <a:r>
              <a:rPr lang="en-GB" sz="1600" b="1" dirty="0">
                <a:latin typeface="Calibri" panose="020F0502020204030204" pitchFamily="34" charset="0"/>
                <a:cs typeface="Calibri" panose="020F0502020204030204" pitchFamily="34" charset="0"/>
              </a:rPr>
              <a:t>Scope of guest service</a:t>
            </a:r>
            <a:r>
              <a:rPr lang="en-GB" sz="1400" dirty="0">
                <a:latin typeface="+mn-lt"/>
              </a:rPr>
              <a:t> </a:t>
            </a:r>
          </a:p>
        </p:txBody>
      </p:sp>
      <p:sp>
        <p:nvSpPr>
          <p:cNvPr id="3" name="Content Placeholder 2">
            <a:extLst>
              <a:ext uri="{FF2B5EF4-FFF2-40B4-BE49-F238E27FC236}">
                <a16:creationId xmlns:a16="http://schemas.microsoft.com/office/drawing/2014/main" id="{37D89467-DF07-717A-239E-8DED6F3B0566}"/>
              </a:ext>
            </a:extLst>
          </p:cNvPr>
          <p:cNvSpPr>
            <a:spLocks noGrp="1"/>
          </p:cNvSpPr>
          <p:nvPr>
            <p:ph idx="1"/>
          </p:nvPr>
        </p:nvSpPr>
        <p:spPr>
          <a:xfrm>
            <a:off x="1295401" y="1679510"/>
            <a:ext cx="9601196" cy="4196358"/>
          </a:xfrm>
        </p:spPr>
        <p:txBody>
          <a:bodyPr>
            <a:normAutofit fontScale="92.5%"/>
          </a:bodyPr>
          <a:lstStyle/>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Guest service</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is meeting the needs and desires of the customers </a:t>
            </a:r>
          </a:p>
          <a:p>
            <a:pPr marL="0" indent="0">
              <a:lnSpc>
                <a:spcPct val="107%"/>
              </a:lnSpc>
              <a:spcAft>
                <a:spcPts val="750"/>
              </a:spcAft>
              <a:buNone/>
            </a:pPr>
            <a:endPar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Guest service is the act of taking care of the guest needs by providing and delivering professional, high quality service and assistance before, during, and after the guest  want and need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Bagdan</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2019)</a:t>
            </a: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Some characteristics of good guest service include (Walker, 2021):</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75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Confidenc</a:t>
            </a:r>
            <a:r>
              <a:rPr lang="en-GB" sz="1800" b="1"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e :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High standard of service at  all the time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Politeness</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Politeness is almost a lost art. Saying 'hello,' 'good afternoon,' 'sir,' and 'thank you very much' are a part of good customer service. For the hospitality industry</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Professionalism</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All guest have to be treat equal and in a professional manner by  the staff</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
              </a:lnSpc>
              <a:spcAft>
                <a:spcPts val="800"/>
              </a:spcAft>
              <a:buSzPts val="1000"/>
              <a:buFont typeface="Symbol" panose="05050102010706020507" pitchFamily="18" charset="2"/>
              <a:buChar char=""/>
              <a:tabLst>
                <a:tab pos="457200" algn="l"/>
              </a:tabLst>
            </a:pPr>
            <a:r>
              <a:rPr lang="en-GB" sz="1800" b="1"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Personalization</a:t>
            </a:r>
            <a:r>
              <a:rPr lang="en-GB" sz="1800" i="1" u="sng"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Using the customer's name is very effective in producing loyalty </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94839057"/>
      </p:ext>
    </p:extLst>
  </p:cSld>
  <p:clrMapOvr>
    <a:masterClrMapping/>
  </p:clrMapOvr>
</p:sld>
</file>

<file path=ppt/slides/slide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4EE1-B121-FFCB-FCD9-E9208323196C}"/>
              </a:ext>
            </a:extLst>
          </p:cNvPr>
          <p:cNvSpPr>
            <a:spLocks noGrp="1"/>
          </p:cNvSpPr>
          <p:nvPr>
            <p:ph type="title"/>
          </p:nvPr>
        </p:nvSpPr>
        <p:spPr>
          <a:xfrm>
            <a:off x="822649" y="383788"/>
            <a:ext cx="10515600" cy="773208"/>
          </a:xfrm>
        </p:spPr>
        <p:txBody>
          <a:bodyPr>
            <a:normAutofit/>
          </a:bodyPr>
          <a:lstStyle/>
          <a:p>
            <a:pPr algn="l"/>
            <a:r>
              <a:rPr lang="en-GB" sz="1600" dirty="0">
                <a:latin typeface="Calibri" panose="020F0502020204030204" pitchFamily="34" charset="0"/>
                <a:cs typeface="Calibri" panose="020F0502020204030204" pitchFamily="34" charset="0"/>
              </a:rPr>
              <a:t>The Role of guest service</a:t>
            </a:r>
          </a:p>
        </p:txBody>
      </p:sp>
      <p:sp>
        <p:nvSpPr>
          <p:cNvPr id="3" name="Content Placeholder 2">
            <a:extLst>
              <a:ext uri="{FF2B5EF4-FFF2-40B4-BE49-F238E27FC236}">
                <a16:creationId xmlns:a16="http://schemas.microsoft.com/office/drawing/2014/main" id="{96E8F365-7A4E-BB10-E28F-4A5F5DB6D4C3}"/>
              </a:ext>
            </a:extLst>
          </p:cNvPr>
          <p:cNvSpPr>
            <a:spLocks noGrp="1" noRot="1" noMove="1" noResize="1" noEditPoints="1" noAdjustHandles="1" noChangeArrowheads="1" noChangeShapeType="1"/>
          </p:cNvSpPr>
          <p:nvPr>
            <p:ph idx="1"/>
          </p:nvPr>
        </p:nvSpPr>
        <p:spPr>
          <a:xfrm>
            <a:off x="838200" y="1156995"/>
            <a:ext cx="10515600" cy="5019967"/>
          </a:xfrm>
        </p:spPr>
        <p:txBody>
          <a:bodyPr>
            <a:normAutofit fontScale="25%" lnSpcReduction="20%"/>
          </a:bodyPr>
          <a:lstStyle/>
          <a:p>
            <a:pPr>
              <a:lnSpc>
                <a:spcPct val="107%"/>
              </a:lnSpc>
              <a:spcAft>
                <a:spcPts val="800"/>
              </a:spcAft>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To be available for the guest before, during and after their stay </a:t>
            </a:r>
          </a:p>
          <a:p>
            <a:pPr>
              <a:lnSpc>
                <a:spcPct val="107%"/>
              </a:lnSpc>
              <a:spcAft>
                <a:spcPts val="800"/>
              </a:spcAft>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To provide information, advice or help so the guest feel comfortable and confident during their stay </a:t>
            </a:r>
          </a:p>
          <a:p>
            <a:pPr>
              <a:lnSpc>
                <a:spcPct val="107%"/>
              </a:lnSpc>
              <a:spcAft>
                <a:spcPts val="800"/>
              </a:spcAft>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Having a good customer service helps creating a positive experience for the guest, and guests will associate </a:t>
            </a: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excellent guest service with the brand</a:t>
            </a:r>
            <a:endPar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marL="0" indent="0">
              <a:lnSpc>
                <a:spcPct val="107%"/>
              </a:lnSpc>
              <a:spcAft>
                <a:spcPts val="800"/>
              </a:spcAft>
              <a:buNone/>
            </a:pPr>
            <a:endPar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nSpc>
                <a:spcPct val="200%"/>
              </a:lnSpc>
              <a:spcAft>
                <a:spcPts val="800"/>
              </a:spcAft>
            </a:pP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Ritz Carlton have set a standard for their hotels and resorts worldwide to create excellent guest service - “ The Gold Standard”</a:t>
            </a:r>
          </a:p>
          <a:p>
            <a:pPr>
              <a:lnSpc>
                <a:spcPct val="200%"/>
              </a:lnSpc>
              <a:spcAft>
                <a:spcPts val="800"/>
              </a:spcAft>
            </a:pP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Gold Standard stand for :  </a:t>
            </a:r>
            <a:r>
              <a:rPr lang="en-GB" sz="5600" b="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Three Steps Of Service </a:t>
            </a: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t>
            </a:r>
            <a:r>
              <a:rPr lang="en-GB" sz="56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www.ritzcarlton.com</a:t>
            </a: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26.01.2023 )</a:t>
            </a:r>
          </a:p>
          <a:p>
            <a:pPr marL="914400" indent="-914400">
              <a:lnSpc>
                <a:spcPct val="107%"/>
              </a:lnSpc>
              <a:spcAft>
                <a:spcPts val="435"/>
              </a:spcAft>
              <a:buFont typeface="+mj-lt"/>
              <a:buAutoNum type="arabicPeriod"/>
              <a:tabLst>
                <a:tab pos="457200" algn="l"/>
              </a:tabLst>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A warm and sincere greeting</a:t>
            </a:r>
            <a:endPar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914400" indent="-914400">
              <a:lnSpc>
                <a:spcPct val="107%"/>
              </a:lnSpc>
              <a:spcAft>
                <a:spcPts val="435"/>
              </a:spcAft>
              <a:buFont typeface="+mj-lt"/>
              <a:buAutoNum type="arabicPeriod"/>
              <a:tabLst>
                <a:tab pos="457200" algn="l"/>
              </a:tabLst>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Use the guest's name and anticipation and meet of each guest's needs</a:t>
            </a:r>
            <a:endPar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914400" indent="-914400">
              <a:lnSpc>
                <a:spcPct val="107%"/>
              </a:lnSpc>
              <a:spcAft>
                <a:spcPts val="435"/>
              </a:spcAft>
              <a:buFont typeface="+mj-lt"/>
              <a:buAutoNum type="arabicPeriod"/>
            </a:pPr>
            <a:r>
              <a:rPr lang="en-GB" sz="56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Give a warm good-bye and use the guest's name</a:t>
            </a:r>
            <a:endPar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nSpc>
                <a:spcPct val="200%"/>
              </a:lnSpc>
              <a:spcAft>
                <a:spcPts val="800"/>
              </a:spcAft>
            </a:pP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Motto at Ritz Carlton Hotel: "We are Ladies and Gentlemen serving Ladies and Gentlemen." This motto exemplifies the anticipatory service provided by all staff members. (</a:t>
            </a:r>
            <a:r>
              <a:rPr lang="en-GB" sz="56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www.ritzcarlton.com</a:t>
            </a:r>
            <a:r>
              <a:rPr lang="en-GB" sz="5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26.01.2023 )</a:t>
            </a:r>
          </a:p>
          <a:p>
            <a:endParaRPr lang="en-GB" dirty="0"/>
          </a:p>
        </p:txBody>
      </p:sp>
    </p:spTree>
    <p:extLst>
      <p:ext uri="{BB962C8B-B14F-4D97-AF65-F5344CB8AC3E}">
        <p14:creationId xmlns:p14="http://schemas.microsoft.com/office/powerpoint/2010/main" val="4272655198"/>
      </p:ext>
    </p:extLst>
  </p:cSld>
  <p:clrMapOvr>
    <a:masterClrMapping/>
  </p:clrMapOvr>
</p:sld>
</file>

<file path=ppt/slides/slide7.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3B7C0-3431-4B0C-C7C8-A3B122F9F263}"/>
              </a:ext>
            </a:extLst>
          </p:cNvPr>
          <p:cNvSpPr>
            <a:spLocks noGrp="1"/>
          </p:cNvSpPr>
          <p:nvPr>
            <p:ph type="title"/>
          </p:nvPr>
        </p:nvSpPr>
        <p:spPr>
          <a:xfrm>
            <a:off x="838200" y="410546"/>
            <a:ext cx="10515600" cy="727789"/>
          </a:xfrm>
        </p:spPr>
        <p:txBody>
          <a:bodyPr>
            <a:normAutofit fontScale="90%"/>
          </a:bodyPr>
          <a:lstStyle/>
          <a:p>
            <a:pPr algn="l"/>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    </a:t>
            </a:r>
            <a:b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br>
            <a:b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Facilities provided by Ritz Carlton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08D6092-DDEA-F5D2-A757-E471873D4831}"/>
              </a:ext>
            </a:extLst>
          </p:cNvPr>
          <p:cNvSpPr>
            <a:spLocks noGrp="1"/>
          </p:cNvSpPr>
          <p:nvPr>
            <p:ph idx="1"/>
          </p:nvPr>
        </p:nvSpPr>
        <p:spPr>
          <a:xfrm>
            <a:off x="1295401" y="1726163"/>
            <a:ext cx="9601196" cy="4149705"/>
          </a:xfrm>
        </p:spPr>
        <p:txBody>
          <a:bodyPr>
            <a:normAutofit/>
          </a:bodyPr>
          <a:lstStyle/>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facility provided depend on the location of the hotel and the category of guests </a:t>
            </a:r>
          </a:p>
          <a:p>
            <a:pPr>
              <a:lnSpc>
                <a:spcPct val="107%"/>
              </a:lnSpc>
              <a:spcAft>
                <a:spcPts val="800"/>
              </a:spcAft>
            </a:pPr>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If is located in the city :</a:t>
            </a:r>
            <a:endParaRPr lang="en-GB" sz="16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Transfer from the airport, flexible check-in and check-out, the reception open 24/7, concierge level. </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Meeting conference, laundry service, high speed internet, security 24/7.</a:t>
            </a:r>
          </a:p>
          <a:p>
            <a:pPr>
              <a:lnSpc>
                <a:spcPct val="107%"/>
              </a:lnSpc>
              <a:spcAft>
                <a:spcPts val="800"/>
              </a:spcAft>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T</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wice daily-housekeeping, room service 24 /, laundry service</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medical assistance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
              </a:lnSpc>
              <a:spcAft>
                <a:spcPts val="800"/>
              </a:spcAft>
            </a:pPr>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If is the hotel is located on the beach or in the mountains:</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swimming pool, spa, massage, terrace and different activities</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wedding and honey moon destination</a:t>
            </a:r>
          </a:p>
          <a:p>
            <a:pPr>
              <a:lnSpc>
                <a:spcPct val="107%"/>
              </a:lnSpc>
              <a:spcAft>
                <a:spcPts val="800"/>
              </a:spcAft>
            </a:pP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fully equipped fitness centre, gift shops</a:t>
            </a:r>
            <a:endParaRPr lang="en-GB" dirty="0"/>
          </a:p>
        </p:txBody>
      </p:sp>
    </p:spTree>
    <p:extLst>
      <p:ext uri="{BB962C8B-B14F-4D97-AF65-F5344CB8AC3E}">
        <p14:creationId xmlns:p14="http://schemas.microsoft.com/office/powerpoint/2010/main" val="3785658130"/>
      </p:ext>
    </p:extLst>
  </p:cSld>
  <p:clrMapOvr>
    <a:masterClrMapping/>
  </p:clrMapOvr>
</p:sld>
</file>

<file path=ppt/slides/slide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5A358-E3A8-C1F5-A5EE-DD23555AAC1A}"/>
              </a:ext>
            </a:extLst>
          </p:cNvPr>
          <p:cNvSpPr>
            <a:spLocks noGrp="1"/>
          </p:cNvSpPr>
          <p:nvPr>
            <p:ph type="title"/>
          </p:nvPr>
        </p:nvSpPr>
        <p:spPr>
          <a:xfrm>
            <a:off x="838200" y="365125"/>
            <a:ext cx="10515600" cy="1071789"/>
          </a:xfrm>
        </p:spPr>
        <p:txBody>
          <a:bodyPr>
            <a:normAutofit fontScale="90%"/>
          </a:bodyPr>
          <a:lstStyle/>
          <a:p>
            <a:pPr algn="l">
              <a:lnSpc>
                <a:spcPct val="107%"/>
              </a:lnSpc>
              <a:spcAft>
                <a:spcPts val="800"/>
              </a:spcAft>
            </a:pP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18233F"/>
                </a:solidFill>
                <a:effectLst/>
                <a:latin typeface="Calibri" panose="020F0502020204030204" pitchFamily="34" charset="0"/>
                <a:ea typeface="Calibri" panose="020F0502020204030204" pitchFamily="34" charset="0"/>
                <a:cs typeface="Calibri" panose="020F0502020204030204" pitchFamily="34" charset="0"/>
              </a:rPr>
              <a:t>Role and function of guest services in general</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A151C9E-7A35-B7EB-5D98-E33463635495}"/>
              </a:ext>
            </a:extLst>
          </p:cNvPr>
          <p:cNvSpPr>
            <a:spLocks noGrp="1"/>
          </p:cNvSpPr>
          <p:nvPr>
            <p:ph idx="1"/>
          </p:nvPr>
        </p:nvSpPr>
        <p:spPr>
          <a:xfrm>
            <a:off x="838200" y="1872278"/>
            <a:ext cx="10515600" cy="4351338"/>
          </a:xfrm>
        </p:spPr>
        <p:txBody>
          <a:bodyPr/>
          <a:lstStyle/>
          <a:p>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main duty of the guest service is to assist the guest whit check-in and check-out process.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Provide to the guest with all the information about the hotel and the services. </a:t>
            </a:r>
          </a:p>
          <a:p>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G</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ood guest service is the core of hospitality and an important asset for the hotel industry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Providing great service is very difficult task</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guest service include the facilities offered to the guests</a:t>
            </a:r>
            <a:endParaRPr lang="en-GB" dirty="0"/>
          </a:p>
        </p:txBody>
      </p:sp>
    </p:spTree>
    <p:extLst>
      <p:ext uri="{BB962C8B-B14F-4D97-AF65-F5344CB8AC3E}">
        <p14:creationId xmlns:p14="http://schemas.microsoft.com/office/powerpoint/2010/main" val="2562599486"/>
      </p:ext>
    </p:extLst>
  </p:cSld>
  <p:clrMapOvr>
    <a:masterClrMapping/>
  </p:clrMapOvr>
</p:sld>
</file>

<file path=ppt/slides/slide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40C02-D646-9C34-8B04-1FD925C8EAD9}"/>
              </a:ext>
            </a:extLst>
          </p:cNvPr>
          <p:cNvSpPr>
            <a:spLocks noGrp="1"/>
          </p:cNvSpPr>
          <p:nvPr>
            <p:ph type="title"/>
          </p:nvPr>
        </p:nvSpPr>
        <p:spPr>
          <a:xfrm>
            <a:off x="838200" y="365126"/>
            <a:ext cx="10515600" cy="801202"/>
          </a:xfrm>
        </p:spPr>
        <p:txBody>
          <a:bodyPr>
            <a:normAutofit fontScale="90%"/>
          </a:bodyPr>
          <a:lstStyle/>
          <a:p>
            <a:pPr algn="l"/>
            <a: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a:t>
            </a: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b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br>
            <a:r>
              <a:rPr lang="en-GB" sz="1800" b="1"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The importance of the Hospitality</a:t>
            </a:r>
            <a:br>
              <a:rPr lang="en-GB" sz="1800" b="1"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959500E7-E734-3C73-E231-540EB1A96BD2}"/>
              </a:ext>
            </a:extLst>
          </p:cNvPr>
          <p:cNvSpPr>
            <a:spLocks noGrp="1"/>
          </p:cNvSpPr>
          <p:nvPr>
            <p:ph idx="1"/>
          </p:nvPr>
        </p:nvSpPr>
        <p:spPr>
          <a:xfrm>
            <a:off x="1295401" y="1352939"/>
            <a:ext cx="9601196" cy="4522929"/>
          </a:xfrm>
        </p:spPr>
        <p:txBody>
          <a:bodyPr>
            <a:normAutofit fontScale="92.5%" lnSpcReduction="10%"/>
          </a:bodyPr>
          <a:lstStyle/>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Hospitality and tourism industry is the largest industry in the World and is an essential; service business</a:t>
            </a:r>
          </a:p>
          <a:p>
            <a:r>
              <a:rPr lang="en-GB" sz="1600" dirty="0">
                <a:solidFill>
                  <a:schemeClr val="tx1"/>
                </a:solidFill>
                <a:latin typeface="Calibri" panose="020F0502020204030204" pitchFamily="34" charset="0"/>
                <a:cs typeface="Calibri" panose="020F0502020204030204" pitchFamily="34" charset="0"/>
              </a:rPr>
              <a:t>R</a:t>
            </a:r>
            <a:r>
              <a:rPr lang="en-GB" sz="1600" b="0" i="0" dirty="0">
                <a:solidFill>
                  <a:schemeClr val="tx1"/>
                </a:solidFill>
                <a:effectLst/>
                <a:latin typeface="Calibri" panose="020F0502020204030204" pitchFamily="34" charset="0"/>
                <a:cs typeface="Calibri" panose="020F0502020204030204" pitchFamily="34" charset="0"/>
              </a:rPr>
              <a:t>equires a holistic cross-functional approach to meet customers’ needs in the context of the personal relationships guests experience during their stay (</a:t>
            </a:r>
            <a:r>
              <a:rPr lang="en-GB" sz="1600" b="0" i="0" dirty="0" err="1">
                <a:solidFill>
                  <a:schemeClr val="tx1"/>
                </a:solidFill>
                <a:effectLst/>
                <a:latin typeface="Calibri" panose="020F0502020204030204" pitchFamily="34" charset="0"/>
                <a:cs typeface="Calibri" panose="020F0502020204030204" pitchFamily="34" charset="0"/>
              </a:rPr>
              <a:t>Kandampully</a:t>
            </a:r>
            <a:r>
              <a:rPr lang="en-GB" sz="1600" b="0" i="0" dirty="0">
                <a:solidFill>
                  <a:schemeClr val="tx1"/>
                </a:solidFill>
                <a:effectLst/>
                <a:latin typeface="Calibri" panose="020F0502020204030204" pitchFamily="34" charset="0"/>
                <a:cs typeface="Calibri" panose="020F0502020204030204" pitchFamily="34" charset="0"/>
              </a:rPr>
              <a:t> and </a:t>
            </a:r>
            <a:r>
              <a:rPr lang="en-GB" sz="1600" b="0" i="0" dirty="0" err="1">
                <a:solidFill>
                  <a:schemeClr val="tx1"/>
                </a:solidFill>
                <a:effectLst/>
                <a:latin typeface="Calibri" panose="020F0502020204030204" pitchFamily="34" charset="0"/>
                <a:cs typeface="Calibri" panose="020F0502020204030204" pitchFamily="34" charset="0"/>
              </a:rPr>
              <a:t>Solnet</a:t>
            </a:r>
            <a:r>
              <a:rPr lang="en-GB" sz="1600" b="0" i="0" dirty="0">
                <a:solidFill>
                  <a:schemeClr val="tx1"/>
                </a:solidFill>
                <a:effectLst/>
                <a:latin typeface="Calibri" panose="020F0502020204030204" pitchFamily="34" charset="0"/>
                <a:cs typeface="Calibri" panose="020F0502020204030204" pitchFamily="34" charset="0"/>
              </a:rPr>
              <a:t>, 2018)</a:t>
            </a:r>
          </a:p>
          <a:p>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An important aspect of this industry is that made ap so many different profession ( Walker, 2017)</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most important element of the hospitality is confidence, empathies, generosity, presence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Hospitality is very complex and have more segments like:</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Travel (ecotourism, cruise ships, automobile),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Lodging (motel, and resort),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Restaurants </a:t>
            </a:r>
          </a:p>
          <a:p>
            <a:pPr lvl="1"/>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Recreation (Attraction Gaming, Parks and recreation)</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People travel for different </a:t>
            </a: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reasons: </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vacation, business, to attend a conference</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One characteristic of the hospitality industry is that is open 365 days a year and 24/7 </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average people in the industry work 10h per day and this is more than other industries</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59960048"/>
      </p:ext>
    </p:extLst>
  </p:cSld>
  <p:clrMapOvr>
    <a:masterClrMapping/>
  </p:clrMapOvr>
</p:sld>
</file>

<file path=ppt/slides/slide10.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12A0-EF97-E14B-40D7-2ED28C3EBFCE}"/>
              </a:ext>
            </a:extLst>
          </p:cNvPr>
          <p:cNvSpPr>
            <a:spLocks noGrp="1"/>
          </p:cNvSpPr>
          <p:nvPr>
            <p:ph type="title"/>
          </p:nvPr>
        </p:nvSpPr>
        <p:spPr>
          <a:xfrm>
            <a:off x="838200" y="401216"/>
            <a:ext cx="10515600" cy="886408"/>
          </a:xfrm>
        </p:spPr>
        <p:txBody>
          <a:bodyPr>
            <a:normAutofit/>
          </a:bodyPr>
          <a:lstStyle/>
          <a:p>
            <a:pPr algn="l"/>
            <a:r>
              <a:rPr lang="en-GB" sz="16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How Hotels can meet and exceed the guests expectations?</a:t>
            </a:r>
            <a:endParaRPr lang="en-GB" sz="1600" b="1" dirty="0">
              <a:solidFill>
                <a:schemeClr val="tx1"/>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EFF02F5-1B8B-9DB9-3DA4-5141D0C4DD91}"/>
              </a:ext>
            </a:extLst>
          </p:cNvPr>
          <p:cNvSpPr>
            <a:spLocks noGrp="1"/>
          </p:cNvSpPr>
          <p:nvPr>
            <p:ph idx="1"/>
          </p:nvPr>
        </p:nvSpPr>
        <p:spPr>
          <a:xfrm>
            <a:off x="1295401" y="1511559"/>
            <a:ext cx="9601196" cy="4364309"/>
          </a:xfrm>
        </p:spPr>
        <p:txBody>
          <a:bodyPr/>
          <a:lstStyle/>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providing quality guest services</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being more sustainable - The  trend in the hospitality industry is to be more sustainable by using more clean energy and buying more from the local suppliers </a:t>
            </a:r>
          </a:p>
          <a:p>
            <a:pPr marL="0" indent="0">
              <a:buNone/>
            </a:pPr>
            <a:endPar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By The Wow factor ‘’The hospitality industry transform the essential like a bed, a room, a meal into an experience that is warm, comforting, memorable even magical’’ (Solomon, 2019)</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wow factor is about taking tangible products and transform them in intangible memorable moments, experience and feelings for the guests</a:t>
            </a:r>
          </a:p>
          <a:p>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It speaks about</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understanding the need and wants of the guests by paying attention to details</a:t>
            </a:r>
          </a:p>
          <a:p>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Every element of the business from the design of </a:t>
            </a: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the h</a:t>
            </a:r>
            <a:r>
              <a:rPr lang="en-GB"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otel to the interaction of the brand with the guests contribute to create a great experience for the guest </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0111953"/>
      </p:ext>
    </p:extLst>
  </p:cSld>
  <p:clrMapOvr>
    <a:masterClrMapping/>
  </p:clrMapOvr>
</p:sld>
</file>

<file path=ppt/slides/slide11.xml><?xml version="1.0" encoding="utf-8"?>
<p:sld xmlns:a="http://purl.oclc.org/ooxml/drawingml/main" xmlns:r="http://purl.oclc.org/ooxml/officeDocument/relationships" xmlns:p="http://purl.oclc.org/ooxml/presentationml/main">
  <p:cSld>
    <p:bg>
      <p:bgPr>
        <a:blipFill>
          <a:blip r:embed="rId2"/>
          <a:stretch/>
        </a:blip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
              <a:lumOff val="10%"/>
            </a:schemeClr>
          </a:solidFill>
          <a:ln>
            <a:noFill/>
          </a:ln>
          <a:effectLst>
            <a:outerShdw blurRad="50800" dist="38100" dir="5400000" algn="t" rotWithShape="0">
              <a:prstClr val="black">
                <a:alpha val="40%"/>
              </a:prstClr>
            </a:outerShdw>
          </a:effectLst>
          <a:scene3d>
            <a:camera prst="orthographicFront"/>
            <a:lightRig rig="balanced" dir="t"/>
          </a:scene3d>
          <a:sp3d>
            <a:bevelT w="6350" h="6350"/>
          </a:sp3d>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BCC183-DFB7-D674-355A-319FC43F16DB}"/>
              </a:ext>
            </a:extLst>
          </p:cNvPr>
          <p:cNvSpPr>
            <a:spLocks noGrp="1"/>
          </p:cNvSpPr>
          <p:nvPr>
            <p:ph type="title"/>
          </p:nvPr>
        </p:nvSpPr>
        <p:spPr>
          <a:xfrm>
            <a:off x="952108" y="954756"/>
            <a:ext cx="2730414" cy="4946003"/>
          </a:xfrm>
        </p:spPr>
        <p:txBody>
          <a:bodyPr>
            <a:normAutofit/>
          </a:bodyPr>
          <a:lstStyle/>
          <a:p>
            <a:br>
              <a:rPr lang="en-GB" b="1">
                <a:solidFill>
                  <a:srgbClr val="FFFFFF"/>
                </a:solidFill>
                <a:latin typeface="Calibri" panose="020F0502020204030204" pitchFamily="34" charset="0"/>
                <a:cs typeface="Calibri" panose="020F0502020204030204" pitchFamily="34" charset="0"/>
              </a:rPr>
            </a:br>
            <a:r>
              <a:rPr lang="en-GB" b="1">
                <a:solidFill>
                  <a:srgbClr val="FFFFFF"/>
                </a:solidFill>
                <a:latin typeface="Calibri" panose="020F0502020204030204" pitchFamily="34" charset="0"/>
                <a:cs typeface="Calibri" panose="020F0502020204030204" pitchFamily="34" charset="0"/>
              </a:rPr>
              <a:t>Reference list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
                <a:schemeClr val="bg1"/>
              </a:gs>
              <a:gs pos="61%">
                <a:schemeClr val="bg2">
                  <a:lumMod val="20%"/>
                  <a:lumOff val="80%"/>
                </a:schemeClr>
              </a:gs>
              <a:gs pos="97%">
                <a:schemeClr val="bg2">
                  <a:lumMod val="70%"/>
                  <a:lumOff val="30%"/>
                </a:schemeClr>
              </a:gs>
            </a:gsLst>
            <a:path path="circle">
              <a:fillToRect l="50%" t="50%" r="50%" b="50%"/>
            </a:path>
          </a:gradFill>
          <a:ln>
            <a:noFill/>
          </a:ln>
          <a:effectLst>
            <a:innerShdw blurRad="63500" dist="50800" dir="10800000">
              <a:prstClr val="black">
                <a:alpha val="35%"/>
              </a:prstClr>
            </a:innerShdw>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73E76E-5607-69A7-429C-944D817813D2}"/>
              </a:ext>
            </a:extLst>
          </p:cNvPr>
          <p:cNvSpPr>
            <a:spLocks noGrp="1"/>
          </p:cNvSpPr>
          <p:nvPr>
            <p:ph idx="1"/>
          </p:nvPr>
        </p:nvSpPr>
        <p:spPr>
          <a:xfrm>
            <a:off x="5140934" y="469900"/>
            <a:ext cx="5953630" cy="6216650"/>
          </a:xfrm>
        </p:spPr>
        <p:txBody>
          <a:bodyPr anchor="ctr">
            <a:normAutofit/>
          </a:bodyPr>
          <a:lstStyle/>
          <a:p>
            <a:pPr>
              <a:lnSpc>
                <a:spcPct val="90%"/>
              </a:lnSpc>
              <a:spcAft>
                <a:spcPts val="800"/>
              </a:spcAft>
            </a:pPr>
            <a:r>
              <a:rPr lang="en-GB" sz="1400" i="0" dirty="0" err="1">
                <a:effectLst/>
                <a:latin typeface="Calibri" panose="020F0502020204030204" pitchFamily="34" charset="0"/>
                <a:cs typeface="Calibri" panose="020F0502020204030204" pitchFamily="34" charset="0"/>
              </a:rPr>
              <a:t>Bagdan</a:t>
            </a:r>
            <a:r>
              <a:rPr lang="en-GB" sz="1400" i="0" dirty="0">
                <a:effectLst/>
                <a:latin typeface="Calibri" panose="020F0502020204030204" pitchFamily="34" charset="0"/>
                <a:cs typeface="Calibri" panose="020F0502020204030204" pitchFamily="34" charset="0"/>
              </a:rPr>
              <a:t>, P., 2019. </a:t>
            </a:r>
            <a:r>
              <a:rPr lang="en-GB" sz="1400" i="1" dirty="0">
                <a:effectLst/>
                <a:latin typeface="Calibri" panose="020F0502020204030204" pitchFamily="34" charset="0"/>
                <a:cs typeface="Calibri" panose="020F0502020204030204" pitchFamily="34" charset="0"/>
              </a:rPr>
              <a:t>Guest Service in the Hospitality Industry</a:t>
            </a:r>
            <a:r>
              <a:rPr lang="en-GB" sz="1400" i="0" dirty="0">
                <a:effectLst/>
                <a:latin typeface="Calibri" panose="020F0502020204030204" pitchFamily="34" charset="0"/>
                <a:cs typeface="Calibri" panose="020F0502020204030204" pitchFamily="34" charset="0"/>
              </a:rPr>
              <a:t>, </a:t>
            </a:r>
            <a:r>
              <a:rPr lang="en-GB" sz="1400" dirty="0">
                <a:effectLst/>
                <a:latin typeface="Calibri" panose="020F0502020204030204" pitchFamily="34" charset="0"/>
                <a:cs typeface="Calibri" panose="020F0502020204030204" pitchFamily="34" charset="0"/>
              </a:rPr>
              <a:t>2nd Edition,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p>
          <a:p>
            <a:pPr>
              <a:lnSpc>
                <a:spcPct val="90%"/>
              </a:lnSpc>
            </a:pPr>
            <a:r>
              <a:rPr lang="en-GB" sz="1400" b="0" i="0" dirty="0" err="1">
                <a:effectLst/>
                <a:latin typeface="Calibri" panose="020F0502020204030204" pitchFamily="34" charset="0"/>
                <a:cs typeface="Calibri" panose="020F0502020204030204" pitchFamily="34" charset="0"/>
              </a:rPr>
              <a:t>Beaujean</a:t>
            </a:r>
            <a:r>
              <a:rPr lang="en-GB" sz="1400" b="0" i="0" dirty="0">
                <a:effectLst/>
                <a:latin typeface="Calibri" panose="020F0502020204030204" pitchFamily="34" charset="0"/>
                <a:cs typeface="Calibri" panose="020F0502020204030204" pitchFamily="34" charset="0"/>
              </a:rPr>
              <a:t>, M., Davidson, J., &amp; Madge, S. 2006. </a:t>
            </a:r>
            <a:r>
              <a:rPr lang="en-GB" sz="1400" b="0" i="1" dirty="0">
                <a:effectLst/>
                <a:latin typeface="Calibri" panose="020F0502020204030204" pitchFamily="34" charset="0"/>
                <a:cs typeface="Calibri" panose="020F0502020204030204" pitchFamily="34" charset="0"/>
              </a:rPr>
              <a:t>The Moment of Truth in Customer Service</a:t>
            </a:r>
            <a:r>
              <a:rPr lang="en-GB" sz="1400" i="1" dirty="0">
                <a:latin typeface="Calibri" panose="020F0502020204030204" pitchFamily="34" charset="0"/>
                <a:cs typeface="Calibri" panose="020F0502020204030204" pitchFamily="34" charset="0"/>
              </a:rPr>
              <a:t>,</a:t>
            </a:r>
            <a:r>
              <a:rPr lang="en-GB" sz="1400" b="0" i="0" dirty="0">
                <a:effectLst/>
                <a:latin typeface="Calibri" panose="020F0502020204030204" pitchFamily="34" charset="0"/>
                <a:cs typeface="Calibri" panose="020F0502020204030204" pitchFamily="34" charset="0"/>
              </a:rPr>
              <a:t> Oxford: Oxford University Press. </a:t>
            </a:r>
          </a:p>
          <a:p>
            <a:pPr>
              <a:lnSpc>
                <a:spcPct val="90%"/>
              </a:lnSpc>
            </a:pPr>
            <a:r>
              <a:rPr lang="en-GB" sz="1400" b="0" i="0" dirty="0">
                <a:effectLst/>
                <a:latin typeface="Calibri" panose="020F0502020204030204" pitchFamily="34" charset="0"/>
                <a:cs typeface="Calibri" panose="020F0502020204030204" pitchFamily="34" charset="0"/>
              </a:rPr>
              <a:t>Hudson, S., &amp; Hudson, L. 2013. </a:t>
            </a:r>
            <a:r>
              <a:rPr lang="en-GB" sz="1400" b="0" i="1" dirty="0">
                <a:effectLst/>
                <a:latin typeface="Calibri" panose="020F0502020204030204" pitchFamily="34" charset="0"/>
                <a:cs typeface="Calibri" panose="020F0502020204030204" pitchFamily="34" charset="0"/>
              </a:rPr>
              <a:t>Customer Service for Hospitality and Tourism, </a:t>
            </a:r>
            <a:r>
              <a:rPr lang="en-GB" sz="1400" b="0" i="0" dirty="0">
                <a:effectLst/>
                <a:latin typeface="Calibri" panose="020F0502020204030204" pitchFamily="34" charset="0"/>
                <a:cs typeface="Calibri" panose="020F0502020204030204" pitchFamily="34" charset="0"/>
              </a:rPr>
              <a:t>Oxford: Goodfellow Publishers Limited</a:t>
            </a:r>
            <a:endParaRPr lang="en-GB" sz="1400" dirty="0">
              <a:effectLst/>
              <a:latin typeface="Calibri" panose="020F0502020204030204" pitchFamily="34" charset="0"/>
              <a:cs typeface="Calibri" panose="020F0502020204030204" pitchFamily="34" charset="0"/>
            </a:endParaRPr>
          </a:p>
          <a:p>
            <a:pPr>
              <a:lnSpc>
                <a:spcPct val="90%"/>
              </a:lnSpc>
              <a:spcAft>
                <a:spcPts val="800"/>
              </a:spcAft>
            </a:pPr>
            <a:r>
              <a:rPr lang="en-GB" sz="1400" dirty="0" err="1">
                <a:effectLst/>
                <a:latin typeface="Calibri" panose="020F0502020204030204" pitchFamily="34" charset="0"/>
                <a:cs typeface="Calibri" panose="020F0502020204030204" pitchFamily="34" charset="0"/>
              </a:rPr>
              <a:t>Brymer</a:t>
            </a:r>
            <a:r>
              <a:rPr lang="en-GB" sz="1400" dirty="0">
                <a:effectLst/>
                <a:latin typeface="Calibri" panose="020F0502020204030204" pitchFamily="34" charset="0"/>
                <a:cs typeface="Calibri" panose="020F0502020204030204" pitchFamily="34" charset="0"/>
              </a:rPr>
              <a:t>,  R., </a:t>
            </a:r>
            <a:r>
              <a:rPr lang="en-GB" sz="1400" dirty="0" err="1">
                <a:effectLst/>
                <a:latin typeface="Calibri" panose="020F0502020204030204" pitchFamily="34" charset="0"/>
                <a:cs typeface="Calibri" panose="020F0502020204030204" pitchFamily="34" charset="0"/>
              </a:rPr>
              <a:t>Brymer</a:t>
            </a:r>
            <a:r>
              <a:rPr lang="en-GB" sz="1400" dirty="0">
                <a:effectLst/>
                <a:latin typeface="Calibri" panose="020F0502020204030204" pitchFamily="34" charset="0"/>
                <a:cs typeface="Calibri" panose="020F0502020204030204" pitchFamily="34" charset="0"/>
              </a:rPr>
              <a:t>, R., Cain, L. N. &amp;</a:t>
            </a:r>
            <a:r>
              <a:rPr lang="en-GB" sz="1400" dirty="0">
                <a:latin typeface="Calibri" panose="020F0502020204030204" pitchFamily="34" charset="0"/>
                <a:cs typeface="Calibri" panose="020F0502020204030204" pitchFamily="34" charset="0"/>
              </a:rPr>
              <a:t> </a:t>
            </a:r>
            <a:r>
              <a:rPr lang="en-GB" sz="1400" dirty="0">
                <a:effectLst/>
                <a:latin typeface="Calibri" panose="020F0502020204030204" pitchFamily="34" charset="0"/>
                <a:cs typeface="Calibri" panose="020F0502020204030204" pitchFamily="34" charset="0"/>
              </a:rPr>
              <a:t>Orlowski, M. 2019 </a:t>
            </a:r>
            <a:r>
              <a:rPr lang="en-GB" sz="1400" i="1" strike="noStrike" dirty="0">
                <a:effectLst/>
                <a:latin typeface="Calibri" panose="020F0502020204030204" pitchFamily="34" charset="0"/>
                <a:cs typeface="Calibri" panose="020F0502020204030204" pitchFamily="34" charset="0"/>
              </a:rPr>
              <a:t>Hospitality: An Introduction </a:t>
            </a:r>
            <a:r>
              <a:rPr lang="en-GB" sz="1400" i="0" u="none" strike="noStrike" dirty="0">
                <a:effectLst/>
                <a:latin typeface="Calibri" panose="020F0502020204030204" pitchFamily="34" charset="0"/>
                <a:cs typeface="Calibri" panose="020F0502020204030204" pitchFamily="34" charset="0"/>
              </a:rPr>
              <a:t>17</a:t>
            </a:r>
            <a:r>
              <a:rPr lang="en-GB" sz="1400" i="0" u="none" strike="noStrike" baseline="30%" dirty="0">
                <a:effectLst/>
                <a:latin typeface="Calibri" panose="020F0502020204030204" pitchFamily="34" charset="0"/>
                <a:cs typeface="Calibri" panose="020F0502020204030204" pitchFamily="34" charset="0"/>
              </a:rPr>
              <a:t>th</a:t>
            </a:r>
            <a:r>
              <a:rPr lang="en-GB" sz="1400" i="0" u="none" strike="noStrike" dirty="0">
                <a:effectLst/>
                <a:latin typeface="Calibri" panose="020F0502020204030204" pitchFamily="34" charset="0"/>
                <a:cs typeface="Calibri" panose="020F0502020204030204" pitchFamily="34" charset="0"/>
              </a:rPr>
              <a:t> Edition,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endParaRPr lang="en-GB" sz="1400" i="0" u="none" strike="noStrike" dirty="0">
              <a:effectLst/>
              <a:latin typeface="Calibri" panose="020F0502020204030204" pitchFamily="34" charset="0"/>
              <a:cs typeface="Calibri" panose="020F0502020204030204" pitchFamily="34" charset="0"/>
            </a:endParaRPr>
          </a:p>
          <a:p>
            <a:pPr>
              <a:lnSpc>
                <a:spcPct val="90%"/>
              </a:lnSpc>
              <a:spcAft>
                <a:spcPts val="800"/>
              </a:spcAft>
            </a:pPr>
            <a:r>
              <a:rPr lang="en-GB" sz="1400" i="0" dirty="0">
                <a:effectLst/>
                <a:latin typeface="Calibri" panose="020F0502020204030204" pitchFamily="34" charset="0"/>
                <a:cs typeface="Calibri" panose="020F0502020204030204" pitchFamily="34" charset="0"/>
              </a:rPr>
              <a:t> </a:t>
            </a:r>
            <a:r>
              <a:rPr lang="en-GB" sz="1400" dirty="0" err="1">
                <a:latin typeface="Calibri" panose="020F0502020204030204" pitchFamily="34" charset="0"/>
                <a:cs typeface="Calibri" panose="020F0502020204030204" pitchFamily="34" charset="0"/>
              </a:rPr>
              <a:t>Hosco</a:t>
            </a:r>
            <a:r>
              <a:rPr lang="en-GB" sz="1400" dirty="0">
                <a:latin typeface="Calibri" panose="020F0502020204030204" pitchFamily="34" charset="0"/>
                <a:cs typeface="Calibri" panose="020F0502020204030204" pitchFamily="34" charset="0"/>
              </a:rPr>
              <a:t> (2017) </a:t>
            </a:r>
            <a:r>
              <a:rPr lang="en-GB" sz="1400" i="1" dirty="0">
                <a:latin typeface="Calibri" panose="020F0502020204030204" pitchFamily="34" charset="0"/>
                <a:cs typeface="Calibri" panose="020F0502020204030204" pitchFamily="34" charset="0"/>
              </a:rPr>
              <a:t>Creating WOW Moments at The Ritz-Carlton </a:t>
            </a:r>
            <a:r>
              <a:rPr lang="en-GB" sz="1400" dirty="0">
                <a:latin typeface="Calibri" panose="020F0502020204030204" pitchFamily="34" charset="0"/>
                <a:cs typeface="Calibri" panose="020F0502020204030204" pitchFamily="34" charset="0"/>
              </a:rPr>
              <a:t>[video]. Available at: </a:t>
            </a:r>
            <a:r>
              <a:rPr lang="en-GB" sz="1400" dirty="0">
                <a:hlinkClick r:id="rId3"/>
              </a:rPr>
              <a:t>Creating WOW Moments at the Ritz-Carlton: The Job of a Guest Services Manager - </a:t>
            </a:r>
            <a:r>
              <a:rPr lang="en-GB" sz="1400" dirty="0" err="1">
                <a:hlinkClick r:id="rId3"/>
              </a:rPr>
              <a:t>hosco</a:t>
            </a:r>
            <a:r>
              <a:rPr lang="en-GB" sz="1400" dirty="0">
                <a:hlinkClick r:id="rId3"/>
              </a:rPr>
              <a:t>.</a:t>
            </a:r>
            <a:r>
              <a:rPr lang="en-GB" sz="1400" dirty="0"/>
              <a:t> </a:t>
            </a:r>
            <a:r>
              <a:rPr lang="en-GB" sz="1400" dirty="0">
                <a:latin typeface="Calibri" panose="020F0502020204030204" pitchFamily="34" charset="0"/>
                <a:cs typeface="Calibri" panose="020F0502020204030204" pitchFamily="34" charset="0"/>
              </a:rPr>
              <a:t>(Accessed: 26</a:t>
            </a:r>
            <a:r>
              <a:rPr lang="en-GB" sz="1400" baseline="3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2023)</a:t>
            </a:r>
            <a:endParaRPr lang="en-GB" sz="1400" i="1" dirty="0">
              <a:effectLst/>
              <a:latin typeface="Calibri" panose="020F0502020204030204" pitchFamily="34" charset="0"/>
              <a:cs typeface="Calibri" panose="020F0502020204030204" pitchFamily="34" charset="0"/>
            </a:endParaRPr>
          </a:p>
          <a:p>
            <a:pPr>
              <a:lnSpc>
                <a:spcPct val="90%"/>
              </a:lnSpc>
            </a:pPr>
            <a:r>
              <a:rPr lang="en-GB" sz="1400" i="0" u="none" strike="noStrike" dirty="0" err="1">
                <a:effectLst/>
                <a:latin typeface="Calibri" panose="020F0502020204030204" pitchFamily="34" charset="0"/>
                <a:cs typeface="Calibri" panose="020F0502020204030204" pitchFamily="34" charset="0"/>
              </a:rPr>
              <a:t>Kandampully</a:t>
            </a:r>
            <a:r>
              <a:rPr lang="en-GB" sz="1400" i="0" u="none" strike="noStrike" dirty="0">
                <a:effectLst/>
                <a:latin typeface="Calibri" panose="020F0502020204030204" pitchFamily="34" charset="0"/>
                <a:cs typeface="Calibri" panose="020F0502020204030204" pitchFamily="34" charset="0"/>
              </a:rPr>
              <a:t>, J. and </a:t>
            </a:r>
            <a:r>
              <a:rPr lang="en-GB" sz="1400" i="0" u="none" strike="noStrike" dirty="0" err="1">
                <a:effectLst/>
                <a:latin typeface="Calibri" panose="020F0502020204030204" pitchFamily="34" charset="0"/>
                <a:cs typeface="Calibri" panose="020F0502020204030204" pitchFamily="34" charset="0"/>
              </a:rPr>
              <a:t>Solnet</a:t>
            </a:r>
            <a:r>
              <a:rPr lang="en-GB" sz="1400" i="0" u="none" strike="noStrike" dirty="0">
                <a:effectLst/>
                <a:latin typeface="Calibri" panose="020F0502020204030204" pitchFamily="34" charset="0"/>
                <a:cs typeface="Calibri" panose="020F0502020204030204" pitchFamily="34" charset="0"/>
              </a:rPr>
              <a:t>, D. 2018, </a:t>
            </a:r>
            <a:r>
              <a:rPr lang="en-GB" sz="1400" i="1" u="none" strike="noStrike" dirty="0">
                <a:effectLst/>
                <a:latin typeface="Calibri" panose="020F0502020204030204" pitchFamily="34" charset="0"/>
                <a:cs typeface="Calibri" panose="020F0502020204030204" pitchFamily="34" charset="0"/>
              </a:rPr>
              <a:t>Service Management Principles for Hospitality and Tourism </a:t>
            </a:r>
            <a:r>
              <a:rPr lang="en-GB" sz="1400" i="0" u="none" strike="noStrike" dirty="0">
                <a:effectLst/>
                <a:latin typeface="Calibri" panose="020F0502020204030204" pitchFamily="34" charset="0"/>
                <a:cs typeface="Calibri" panose="020F0502020204030204" pitchFamily="34" charset="0"/>
              </a:rPr>
              <a:t>3</a:t>
            </a:r>
            <a:r>
              <a:rPr lang="en-GB" sz="1400" i="0" u="none" strike="noStrike" baseline="30%" dirty="0">
                <a:effectLst/>
                <a:latin typeface="Calibri" panose="020F0502020204030204" pitchFamily="34" charset="0"/>
                <a:cs typeface="Calibri" panose="020F0502020204030204" pitchFamily="34" charset="0"/>
              </a:rPr>
              <a:t>rd</a:t>
            </a:r>
            <a:r>
              <a:rPr lang="en-GB" sz="1400" i="0" u="none" strike="noStrike" dirty="0">
                <a:effectLst/>
                <a:latin typeface="Calibri" panose="020F0502020204030204" pitchFamily="34" charset="0"/>
                <a:cs typeface="Calibri" panose="020F0502020204030204" pitchFamily="34" charset="0"/>
              </a:rPr>
              <a:t> ed, </a:t>
            </a:r>
            <a:r>
              <a:rPr lang="en-GB" sz="1400" dirty="0" err="1">
                <a:effectLst/>
                <a:latin typeface="Calibri" panose="020F0502020204030204" pitchFamily="34" charset="0"/>
                <a:cs typeface="Calibri" panose="020F0502020204030204" pitchFamily="34" charset="0"/>
              </a:rPr>
              <a:t>Dubunque</a:t>
            </a:r>
            <a:r>
              <a:rPr lang="en-GB" sz="1400" dirty="0">
                <a:effectLst/>
                <a:latin typeface="Calibri" panose="020F0502020204030204" pitchFamily="34" charset="0"/>
                <a:cs typeface="Calibri" panose="020F0502020204030204" pitchFamily="34" charset="0"/>
              </a:rPr>
              <a:t> : Kendall Hunt Publishing</a:t>
            </a:r>
            <a:endParaRPr lang="en-GB" sz="1400" i="0" dirty="0">
              <a:effectLst/>
              <a:latin typeface="Calibri" panose="020F0502020204030204" pitchFamily="34" charset="0"/>
              <a:cs typeface="Calibri" panose="020F0502020204030204" pitchFamily="34" charset="0"/>
            </a:endParaRPr>
          </a:p>
          <a:p>
            <a:pPr algn="l"/>
            <a:r>
              <a:rPr lang="en-GB" sz="1400" dirty="0">
                <a:latin typeface="Calibri" panose="020F0502020204030204" pitchFamily="34" charset="0"/>
                <a:cs typeface="Calibri" panose="020F0502020204030204" pitchFamily="34" charset="0"/>
              </a:rPr>
              <a:t>Kaufman, R. </a:t>
            </a:r>
            <a:r>
              <a:rPr lang="en-GB" sz="1400" i="1" dirty="0">
                <a:solidFill>
                  <a:schemeClr val="tx1"/>
                </a:solidFill>
                <a:effectLst/>
                <a:latin typeface="Calibri" panose="020F0502020204030204" pitchFamily="34" charset="0"/>
                <a:cs typeface="Calibri" panose="020F0502020204030204" pitchFamily="34" charset="0"/>
              </a:rPr>
              <a:t>Uplifting Service: The Proven Path to Delighting Your Customers, Colleagues, and Everyone Else You Meet , </a:t>
            </a:r>
            <a:r>
              <a:rPr lang="en-GB" sz="1400" dirty="0">
                <a:solidFill>
                  <a:schemeClr val="tx1"/>
                </a:solidFill>
                <a:effectLst/>
                <a:latin typeface="Calibri" panose="020F0502020204030204" pitchFamily="34" charset="0"/>
                <a:cs typeface="Calibri" panose="020F0502020204030204" pitchFamily="34" charset="0"/>
              </a:rPr>
              <a:t>Ashland: </a:t>
            </a:r>
            <a:r>
              <a:rPr lang="en-GB" sz="1400" i="0" dirty="0">
                <a:solidFill>
                  <a:schemeClr val="tx1"/>
                </a:solidFill>
                <a:effectLst/>
                <a:latin typeface="Calibri" panose="020F0502020204030204" pitchFamily="34" charset="0"/>
                <a:cs typeface="Calibri" panose="020F0502020204030204" pitchFamily="34" charset="0"/>
              </a:rPr>
              <a:t>Evolve Publishing </a:t>
            </a:r>
            <a:endParaRPr lang="en-GB" sz="1400" i="0" dirty="0">
              <a:effectLst/>
              <a:latin typeface="Calibri" panose="020F0502020204030204" pitchFamily="34" charset="0"/>
              <a:cs typeface="Calibri" panose="020F0502020204030204" pitchFamily="34" charset="0"/>
            </a:endParaRPr>
          </a:p>
          <a:p>
            <a:pPr>
              <a:lnSpc>
                <a:spcPct val="90%"/>
              </a:lnSpc>
            </a:pPr>
            <a:r>
              <a:rPr lang="en-GB" sz="1400" b="0" i="0" dirty="0" err="1">
                <a:effectLst/>
                <a:latin typeface="Calibri" panose="020F0502020204030204" pitchFamily="34" charset="0"/>
                <a:cs typeface="Calibri" panose="020F0502020204030204" pitchFamily="34" charset="0"/>
              </a:rPr>
              <a:t>Kressmann</a:t>
            </a:r>
            <a:r>
              <a:rPr lang="en-GB" sz="1400" b="0" i="0" dirty="0">
                <a:effectLst/>
                <a:latin typeface="Calibri" panose="020F0502020204030204" pitchFamily="34" charset="0"/>
                <a:cs typeface="Calibri" panose="020F0502020204030204" pitchFamily="34" charset="0"/>
              </a:rPr>
              <a:t>, J. 2017. </a:t>
            </a:r>
            <a:r>
              <a:rPr lang="en-GB" sz="1400" b="0" i="1" dirty="0">
                <a:effectLst/>
                <a:latin typeface="Calibri" panose="020F0502020204030204" pitchFamily="34" charset="0"/>
                <a:cs typeface="Calibri" panose="020F0502020204030204" pitchFamily="34" charset="0"/>
              </a:rPr>
              <a:t>The Path to Happy Customers,</a:t>
            </a:r>
            <a:r>
              <a:rPr lang="en-GB" sz="1400" b="0" i="0" dirty="0">
                <a:effectLst/>
                <a:latin typeface="Calibri" panose="020F0502020204030204" pitchFamily="34" charset="0"/>
                <a:cs typeface="Calibri" panose="020F0502020204030204" pitchFamily="34" charset="0"/>
              </a:rPr>
              <a:t> Washington: Lithium </a:t>
            </a:r>
            <a:endParaRPr lang="en-GB" sz="1400" i="1" dirty="0">
              <a:effectLst/>
              <a:latin typeface="Calibri" panose="020F0502020204030204" pitchFamily="34" charset="0"/>
              <a:cs typeface="Calibri" panose="020F0502020204030204" pitchFamily="34" charset="0"/>
            </a:endParaRPr>
          </a:p>
          <a:p>
            <a:pPr>
              <a:lnSpc>
                <a:spcPct val="90%"/>
              </a:lnSpc>
              <a:spcAft>
                <a:spcPts val="800"/>
              </a:spcAft>
            </a:pPr>
            <a:r>
              <a:rPr lang="en-GB" sz="1400" i="1" dirty="0">
                <a:effectLst/>
                <a:latin typeface="Calibri" panose="020F0502020204030204" pitchFamily="34" charset="0"/>
                <a:ea typeface="Calibri" panose="020F0502020204030204" pitchFamily="34" charset="0"/>
                <a:cs typeface="Calibri" panose="020F0502020204030204" pitchFamily="34" charset="0"/>
              </a:rPr>
              <a:t>www.ritzcarlton.com</a:t>
            </a:r>
            <a:r>
              <a:rPr lang="en-GB" sz="1400" dirty="0">
                <a:effectLst/>
                <a:latin typeface="Calibri" panose="020F0502020204030204" pitchFamily="34" charset="0"/>
                <a:ea typeface="Calibri" panose="020F0502020204030204" pitchFamily="34" charset="0"/>
                <a:cs typeface="Calibri" panose="020F0502020204030204" pitchFamily="34" charset="0"/>
              </a:rPr>
              <a:t> </a:t>
            </a:r>
            <a:r>
              <a:rPr lang="en-GB" sz="1400" u="sng" dirty="0">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Luxury Hotels and Resorts | The Ritz-Carlton (ritzcarlton.com)</a:t>
            </a:r>
            <a:r>
              <a:rPr lang="en-GB" sz="1400" dirty="0">
                <a:effectLst/>
                <a:latin typeface="Calibri" panose="020F0502020204030204" pitchFamily="34" charset="0"/>
                <a:ea typeface="Calibri" panose="020F0502020204030204" pitchFamily="34" charset="0"/>
                <a:cs typeface="Calibri" panose="020F0502020204030204" pitchFamily="34" charset="0"/>
              </a:rPr>
              <a:t> (accessed 06</a:t>
            </a:r>
            <a:r>
              <a:rPr lang="en-GB" sz="1400" baseline="30%" dirty="0">
                <a:effectLst/>
                <a:latin typeface="Calibri" panose="020F0502020204030204" pitchFamily="34" charset="0"/>
                <a:ea typeface="Calibri" panose="020F0502020204030204" pitchFamily="34" charset="0"/>
                <a:cs typeface="Calibri" panose="020F0502020204030204" pitchFamily="34" charset="0"/>
              </a:rPr>
              <a:t>th</a:t>
            </a:r>
            <a:r>
              <a:rPr lang="en-GB" sz="1400" dirty="0">
                <a:effectLst/>
                <a:latin typeface="Calibri" panose="020F0502020204030204" pitchFamily="34" charset="0"/>
                <a:ea typeface="Calibri" panose="020F0502020204030204" pitchFamily="34" charset="0"/>
                <a:cs typeface="Calibri" panose="020F0502020204030204" pitchFamily="34" charset="0"/>
              </a:rPr>
              <a:t>  February 2023)</a:t>
            </a:r>
          </a:p>
          <a:p>
            <a:pPr>
              <a:lnSpc>
                <a:spcPct val="90%"/>
              </a:lnSpc>
              <a:spcAft>
                <a:spcPts val="800"/>
              </a:spcAft>
            </a:pPr>
            <a:r>
              <a:rPr lang="en-GB" altLang="en-US" sz="1400" dirty="0">
                <a:latin typeface="Calibri" panose="020F0502020204030204" pitchFamily="34" charset="0"/>
                <a:cs typeface="Calibri" panose="020F0502020204030204" pitchFamily="34" charset="0"/>
              </a:rPr>
              <a:t>Solomon, M. (2019) </a:t>
            </a:r>
            <a:r>
              <a:rPr lang="en-GB" altLang="en-US" sz="1400" i="1" dirty="0">
                <a:latin typeface="Calibri" panose="020F0502020204030204" pitchFamily="34" charset="0"/>
                <a:cs typeface="Calibri" panose="020F0502020204030204" pitchFamily="34" charset="0"/>
              </a:rPr>
              <a:t>Heart of hospitality</a:t>
            </a:r>
            <a:r>
              <a:rPr lang="en-GB" altLang="en-US" sz="1400" dirty="0">
                <a:latin typeface="Calibri" panose="020F0502020204030204" pitchFamily="34" charset="0"/>
                <a:cs typeface="Calibri" panose="020F0502020204030204" pitchFamily="34" charset="0"/>
              </a:rPr>
              <a:t>. New York: SELECT Books INC</a:t>
            </a: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marL="285750" marR="0" lvl="0" indent="-285750" defTabSz="457200" rtl="0" eaLnBrk="1" fontAlgn="auto" latinLnBrk="0" hangingPunct="1">
              <a:lnSpc>
                <a:spcPct val="90%"/>
              </a:lnSpc>
              <a:spcBef>
                <a:spcPct val="20%"/>
              </a:spcBef>
              <a:spcAft>
                <a:spcPts val="800"/>
              </a:spcAft>
              <a:buClr>
                <a:srgbClr val="83992A"/>
              </a:buClr>
              <a:buSzPct val="115%"/>
              <a:buFont typeface="Arial"/>
              <a:buChar char="•"/>
              <a:tabLst/>
              <a:defRPr/>
            </a:pP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Walker, J. R. 2017. </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Introduction to Hospitality</a:t>
            </a: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7</a:t>
            </a:r>
            <a:r>
              <a:rPr lang="en-GB" sz="1400" baseline="30%" dirty="0">
                <a:latin typeface="Calibri" panose="020F0502020204030204" pitchFamily="34" charset="0"/>
                <a:ea typeface="Calibri" panose="020F0502020204030204" pitchFamily="34" charset="0"/>
                <a:cs typeface="Calibri" panose="020F0502020204030204" pitchFamily="34" charset="0"/>
              </a:rPr>
              <a:t>th</a:t>
            </a:r>
            <a:r>
              <a:rPr lang="en-GB" sz="1400" dirty="0">
                <a:latin typeface="Calibri" panose="020F0502020204030204" pitchFamily="34" charset="0"/>
                <a:ea typeface="Calibri" panose="020F0502020204030204" pitchFamily="34" charset="0"/>
                <a:cs typeface="Calibri" panose="020F0502020204030204" pitchFamily="34" charset="0"/>
              </a:rPr>
              <a:t> </a:t>
            </a:r>
            <a:r>
              <a:rPr kumimoji="0" lang="en-GB" sz="1400" i="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Edition,  Harlow: Global edition </a:t>
            </a:r>
          </a:p>
          <a:p>
            <a:pPr marL="285750" marR="0" lvl="0" indent="-285750" defTabSz="457200" rtl="0" eaLnBrk="1" fontAlgn="auto" latinLnBrk="0" hangingPunct="1">
              <a:lnSpc>
                <a:spcPct val="90%"/>
              </a:lnSpc>
              <a:spcBef>
                <a:spcPct val="20%"/>
              </a:spcBef>
              <a:spcAft>
                <a:spcPts val="800"/>
              </a:spcAft>
              <a:buClr>
                <a:srgbClr val="83992A"/>
              </a:buClr>
              <a:buSzPct val="115%"/>
              <a:buFont typeface="Arial"/>
              <a:buChar char="•"/>
              <a:tabLst/>
              <a:defRPr/>
            </a:pP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Walker, J.R, 2021.</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Introduction to Hospitality, </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8</a:t>
            </a:r>
            <a:r>
              <a:rPr kumimoji="0" lang="en-GB" sz="1400" u="none" strike="noStrike" kern="1200" cap="none" spc="0" normalizeH="0" baseline="3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th</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Edition</a:t>
            </a:r>
            <a:r>
              <a:rPr kumimoji="0" lang="en-GB" sz="1400" i="1"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 </a:t>
            </a:r>
            <a:r>
              <a:rPr kumimoji="0" lang="en-GB" sz="1400" u="none" strike="noStrike" kern="1200" cap="none" spc="0" normalizeH="0" baseline="0%" noProof="0" dirty="0">
                <a:ln>
                  <a:noFill/>
                </a:ln>
                <a:effectLst/>
                <a:uLnTx/>
                <a:uFillTx/>
                <a:latin typeface="Calibri" panose="020F0502020204030204" pitchFamily="34" charset="0"/>
                <a:ea typeface="Calibri" panose="020F0502020204030204" pitchFamily="34" charset="0"/>
                <a:cs typeface="Calibri" panose="020F0502020204030204" pitchFamily="34" charset="0"/>
              </a:rPr>
              <a:t>Harlow : Pearson </a:t>
            </a:r>
          </a:p>
          <a:p>
            <a:pPr>
              <a:lnSpc>
                <a:spcPct val="90%"/>
              </a:lnSpc>
              <a:spcAft>
                <a:spcPts val="800"/>
              </a:spcAft>
            </a:pPr>
            <a:endParaRPr lang="en-GB" sz="1100" dirty="0"/>
          </a:p>
        </p:txBody>
      </p:sp>
    </p:spTree>
    <p:extLst>
      <p:ext uri="{BB962C8B-B14F-4D97-AF65-F5344CB8AC3E}">
        <p14:creationId xmlns:p14="http://schemas.microsoft.com/office/powerpoint/2010/main" val="1620632065"/>
      </p:ext>
    </p:extLst>
  </p:cSld>
  <p:clrMapOvr>
    <a:masterClrMapping/>
  </p:clrMapOvr>
</p:sld>
</file>

<file path=ppt/theme/_rels/theme1.xml.rels><?xml version="1.0" encoding="UTF-8" standalone="yes"?>
<Relationships xmlns="http://schemas.openxmlformats.org/package/2006/relationships"><Relationship Id="rId2" Type="http://purl.oclc.org/ooxml/officeDocument/relationships/image" Target="../media/image2.jpeg"/><Relationship Id="rId1" Type="http://purl.oclc.org/ooxml/officeDocument/relationships/image" Target="../media/image1.jpeg"/></Relationships>
</file>

<file path=ppt/theme/theme1.xml><?xml version="1.0" encoding="utf-8"?>
<a:theme xmlns:a="http://purl.oclc.org/ooxml/drawingml/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
                <a:lumMod val="110%"/>
              </a:schemeClr>
            </a:gs>
            <a:gs pos="100%">
              <a:schemeClr val="phClr">
                <a:tint val="82%"/>
              </a:schemeClr>
            </a:gs>
          </a:gsLst>
          <a:lin ang="5400000" scaled="0"/>
        </a:gradFill>
        <a:blipFill>
          <a:blip xmlns:r="http://purl.oclc.org/ooxml/officeDocument/relationships" r:embed="rId1">
            <a:duotone>
              <a:schemeClr val="phClr">
                <a:shade val="74%"/>
                <a:satMod val="130%"/>
                <a:lumMod val="90%"/>
              </a:schemeClr>
              <a:schemeClr val="phClr">
                <a:tint val="94%"/>
                <a:satMod val="120%"/>
                <a:lumMod val="104%"/>
              </a:schemeClr>
            </a:duotone>
          </a:blip>
          <a:tile tx="0" ty="0" sx="100%" sy="1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
              </a:srgbClr>
            </a:innerShdw>
          </a:effectLst>
        </a:effectStyle>
        <a:effectStyle>
          <a:effectLst>
            <a:outerShdw blurRad="38100" dist="25400" dir="5400000" rotWithShape="0">
              <a:srgbClr val="000000">
                <a:alpha val="60%"/>
              </a:srgbClr>
            </a:outerShdw>
          </a:effectLst>
        </a:effectStyle>
      </a:effectStyleLst>
      <a:bgFillStyleLst>
        <a:solidFill>
          <a:schemeClr val="phClr"/>
        </a:solidFill>
        <a:gradFill rotWithShape="1">
          <a:gsLst>
            <a:gs pos="0%">
              <a:schemeClr val="phClr">
                <a:tint val="90%"/>
                <a:lumMod val="110%"/>
              </a:schemeClr>
            </a:gs>
            <a:gs pos="100%">
              <a:schemeClr val="phClr">
                <a:shade val="88%"/>
                <a:lumMod val="98%"/>
              </a:schemeClr>
            </a:gs>
          </a:gsLst>
          <a:lin ang="5400000" scaled="0"/>
        </a:gradFill>
        <a:blipFill>
          <a:blip xmlns:r="http://purl.oclc.org/ooxml/officeDocument/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purl.oclc.org/ooxml/officeDocument/extendedProperties" xmlns:vt="http://purl.oclc.org/ooxml/officeDocument/docPropsVTypes">
  <Template>Organic</Template>
  <TotalTime>0</TotalTime>
  <Words>1471</Words>
  <Application>Microsoft Office PowerPoint</Application>
  <PresentationFormat>Widescreen</PresentationFormat>
  <Paragraphs>109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Symbol</vt:lpstr>
      <vt:lpstr>Organic</vt:lpstr>
      <vt:lpstr>Presentation of Ritz Carlton Hotel Brand</vt:lpstr>
      <vt:lpstr>   Presentation of Ritz Carlton brand </vt:lpstr>
      <vt:lpstr>Who are the main Ritz Carlton guests?</vt:lpstr>
      <vt:lpstr>The nature of the Guest Services</vt:lpstr>
      <vt:lpstr>Scope of guest service </vt:lpstr>
      <vt:lpstr>The Role of guest service</vt:lpstr>
      <vt:lpstr>      Facilities provided by Ritz Carlton  </vt:lpstr>
      <vt:lpstr>    Role and function of guest services in general </vt:lpstr>
      <vt:lpstr>            The importance of the Hospitality </vt:lpstr>
      <vt:lpstr>How Hotels can meet and exceed the guests expectations?</vt:lpstr>
      <vt:lpstr>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 Bagut</dc:creator>
  <cp:lastModifiedBy>Alina Bagut</cp:lastModifiedBy>
  <cp:revision>38</cp:revision>
  <dcterms:created xsi:type="dcterms:W3CDTF">2023-02-06T21:26:52Z</dcterms:created>
  <dcterms:modified xsi:type="dcterms:W3CDTF">2023-02-07T01:43:22Z</dcterms:modified>
</cp:coreProperties>
</file>