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5" r:id="rId1"/>
  </p:sldMasterIdLst>
  <p:notesMasterIdLst>
    <p:notesMasterId r:id="rId29"/>
  </p:notesMasterIdLst>
  <p:sldIdLst>
    <p:sldId id="757" r:id="rId2"/>
    <p:sldId id="769" r:id="rId3"/>
    <p:sldId id="380" r:id="rId4"/>
    <p:sldId id="370" r:id="rId5"/>
    <p:sldId id="387" r:id="rId6"/>
    <p:sldId id="765" r:id="rId7"/>
    <p:sldId id="386" r:id="rId8"/>
    <p:sldId id="371" r:id="rId9"/>
    <p:sldId id="372" r:id="rId10"/>
    <p:sldId id="373" r:id="rId11"/>
    <p:sldId id="374" r:id="rId12"/>
    <p:sldId id="382" r:id="rId13"/>
    <p:sldId id="381" r:id="rId14"/>
    <p:sldId id="375" r:id="rId15"/>
    <p:sldId id="377" r:id="rId16"/>
    <p:sldId id="378" r:id="rId17"/>
    <p:sldId id="766" r:id="rId18"/>
    <p:sldId id="768" r:id="rId19"/>
    <p:sldId id="767" r:id="rId20"/>
    <p:sldId id="491" r:id="rId21"/>
    <p:sldId id="758" r:id="rId22"/>
    <p:sldId id="759" r:id="rId23"/>
    <p:sldId id="760" r:id="rId24"/>
    <p:sldId id="761" r:id="rId25"/>
    <p:sldId id="762" r:id="rId26"/>
    <p:sldId id="763" r:id="rId27"/>
    <p:sldId id="764"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DFF4DF9-6740-4EEC-960A-D258113A2444}" v="129" dt="2026-04-19T18:04:28.1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98" d="100"/>
          <a:sy n="98" d="100"/>
        </p:scale>
        <p:origin x="96" y="19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diagrams/_rels/data1.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hyperlink" Target="https://www.indeed.com/career-advice/career-development/marketing-metrics-and-kpis" TargetMode="External"/><Relationship Id="rId1" Type="http://schemas.openxmlformats.org/officeDocument/2006/relationships/hyperlink" Target="https://www.wrike.com/blog/the-key-marketing-metrics-your-cmo-actually-cares-about/" TargetMode="External"/><Relationship Id="rId4" Type="http://schemas.openxmlformats.org/officeDocument/2006/relationships/image" Target="../media/image13.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hyperlink" Target="https://www.wrike.com/blog/the-key-marketing-metrics-your-cmo-actually-cares-about/" TargetMode="External"/><Relationship Id="rId1" Type="http://schemas.openxmlformats.org/officeDocument/2006/relationships/image" Target="../media/image12.svg"/><Relationship Id="rId4" Type="http://schemas.openxmlformats.org/officeDocument/2006/relationships/hyperlink" Target="https://www.indeed.com/career-advice/career-development/marketing-metrics-and-kpis" TargetMode="External"/></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8016D84-B3DD-48CE-A461-1402716460C3}"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73B45E35-D07D-4F41-B3CE-5041CA1BFB4C}">
      <dgm:prSet/>
      <dgm:spPr/>
      <dgm:t>
        <a:bodyPr/>
        <a:lstStyle/>
        <a:p>
          <a:r>
            <a:rPr lang="en-GB" dirty="0">
              <a:hlinkClick xmlns:r="http://schemas.openxmlformats.org/officeDocument/2006/relationships" r:id="rId1"/>
            </a:rPr>
            <a:t>A Complete Guide to Marketing Metrics | Wrike</a:t>
          </a:r>
          <a:endParaRPr lang="en-US" dirty="0"/>
        </a:p>
      </dgm:t>
    </dgm:pt>
    <dgm:pt modelId="{F3ACB17C-F74A-442B-BBF5-A957CB0F00FE}" type="parTrans" cxnId="{0AB4A8A1-E2B8-4F8F-B160-B9F719613425}">
      <dgm:prSet/>
      <dgm:spPr/>
      <dgm:t>
        <a:bodyPr/>
        <a:lstStyle/>
        <a:p>
          <a:endParaRPr lang="en-US"/>
        </a:p>
      </dgm:t>
    </dgm:pt>
    <dgm:pt modelId="{6D87708F-7F48-4667-8E71-947E03DE19C2}" type="sibTrans" cxnId="{0AB4A8A1-E2B8-4F8F-B160-B9F719613425}">
      <dgm:prSet/>
      <dgm:spPr/>
      <dgm:t>
        <a:bodyPr/>
        <a:lstStyle/>
        <a:p>
          <a:endParaRPr lang="en-US"/>
        </a:p>
      </dgm:t>
    </dgm:pt>
    <dgm:pt modelId="{BC7DF2BC-8C67-48E0-97FB-D0BA2AAD667B}">
      <dgm:prSet/>
      <dgm:spPr/>
      <dgm:t>
        <a:bodyPr/>
        <a:lstStyle/>
        <a:p>
          <a:r>
            <a:rPr lang="en-GB" dirty="0">
              <a:hlinkClick xmlns:r="http://schemas.openxmlformats.org/officeDocument/2006/relationships" r:id="rId2"/>
            </a:rPr>
            <a:t>20 Examples of Marketing Metrics and </a:t>
          </a:r>
          <a:r>
            <a:rPr lang="en-GB" dirty="0" err="1">
              <a:hlinkClick xmlns:r="http://schemas.openxmlformats.org/officeDocument/2006/relationships" r:id="rId2"/>
            </a:rPr>
            <a:t>KPIs</a:t>
          </a:r>
          <a:r>
            <a:rPr lang="en-GB" dirty="0">
              <a:hlinkClick xmlns:r="http://schemas.openxmlformats.org/officeDocument/2006/relationships" r:id="rId2"/>
            </a:rPr>
            <a:t> (With Definitions) | Indeed.com</a:t>
          </a:r>
          <a:endParaRPr lang="en-US" dirty="0"/>
        </a:p>
      </dgm:t>
    </dgm:pt>
    <dgm:pt modelId="{A60E9672-022C-4184-95B2-4EF6B097A0D2}" type="parTrans" cxnId="{18174A23-3C22-4C1B-8663-367791F36EAA}">
      <dgm:prSet/>
      <dgm:spPr/>
      <dgm:t>
        <a:bodyPr/>
        <a:lstStyle/>
        <a:p>
          <a:endParaRPr lang="en-US"/>
        </a:p>
      </dgm:t>
    </dgm:pt>
    <dgm:pt modelId="{F87EC813-B6EB-4C27-84C6-6B55ECF390D7}" type="sibTrans" cxnId="{18174A23-3C22-4C1B-8663-367791F36EAA}">
      <dgm:prSet/>
      <dgm:spPr/>
      <dgm:t>
        <a:bodyPr/>
        <a:lstStyle/>
        <a:p>
          <a:endParaRPr lang="en-US"/>
        </a:p>
      </dgm:t>
    </dgm:pt>
    <dgm:pt modelId="{B4F8132A-E9FB-4F27-ABA8-99E97BCFDA1D}" type="pres">
      <dgm:prSet presAssocID="{48016D84-B3DD-48CE-A461-1402716460C3}" presName="root" presStyleCnt="0">
        <dgm:presLayoutVars>
          <dgm:dir/>
          <dgm:resizeHandles val="exact"/>
        </dgm:presLayoutVars>
      </dgm:prSet>
      <dgm:spPr/>
    </dgm:pt>
    <dgm:pt modelId="{51389C4A-313E-40B5-AEF7-CB79E3CA6815}" type="pres">
      <dgm:prSet presAssocID="{73B45E35-D07D-4F41-B3CE-5041CA1BFB4C}" presName="compNode" presStyleCnt="0"/>
      <dgm:spPr/>
    </dgm:pt>
    <dgm:pt modelId="{B284B529-F25C-4302-8362-387FCFF7D962}" type="pres">
      <dgm:prSet presAssocID="{73B45E35-D07D-4F41-B3CE-5041CA1BFB4C}" presName="bgRect" presStyleLbl="bgShp" presStyleIdx="0" presStyleCnt="2"/>
      <dgm:spPr/>
    </dgm:pt>
    <dgm:pt modelId="{33CB89EF-D5BC-4DD8-8BE6-3E760FBC850C}" type="pres">
      <dgm:prSet presAssocID="{73B45E35-D07D-4F41-B3CE-5041CA1BFB4C}" presName="iconRect" presStyleLbl="node1" presStyleIdx="0"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Checkmark"/>
        </a:ext>
      </dgm:extLst>
    </dgm:pt>
    <dgm:pt modelId="{62F653F0-3C5B-4172-9B51-7F888A11A57C}" type="pres">
      <dgm:prSet presAssocID="{73B45E35-D07D-4F41-B3CE-5041CA1BFB4C}" presName="spaceRect" presStyleCnt="0"/>
      <dgm:spPr/>
    </dgm:pt>
    <dgm:pt modelId="{6F4097F2-4394-468D-AA42-7BC096769AD3}" type="pres">
      <dgm:prSet presAssocID="{73B45E35-D07D-4F41-B3CE-5041CA1BFB4C}" presName="parTx" presStyleLbl="revTx" presStyleIdx="0" presStyleCnt="2">
        <dgm:presLayoutVars>
          <dgm:chMax val="0"/>
          <dgm:chPref val="0"/>
        </dgm:presLayoutVars>
      </dgm:prSet>
      <dgm:spPr/>
    </dgm:pt>
    <dgm:pt modelId="{1794BFC5-1CF3-4CC4-B641-268E2376C3EC}" type="pres">
      <dgm:prSet presAssocID="{6D87708F-7F48-4667-8E71-947E03DE19C2}" presName="sibTrans" presStyleCnt="0"/>
      <dgm:spPr/>
    </dgm:pt>
    <dgm:pt modelId="{6A0AC911-2DD2-467A-848F-F625386E36C1}" type="pres">
      <dgm:prSet presAssocID="{BC7DF2BC-8C67-48E0-97FB-D0BA2AAD667B}" presName="compNode" presStyleCnt="0"/>
      <dgm:spPr/>
    </dgm:pt>
    <dgm:pt modelId="{E59A5996-FE7A-4549-8840-6B08CCCB3709}" type="pres">
      <dgm:prSet presAssocID="{BC7DF2BC-8C67-48E0-97FB-D0BA2AAD667B}" presName="bgRect" presStyleLbl="bgShp" presStyleIdx="1" presStyleCnt="2"/>
      <dgm:spPr/>
    </dgm:pt>
    <dgm:pt modelId="{6F0577EB-2F3D-45E0-9E23-432843B9E1B4}" type="pres">
      <dgm:prSet presAssocID="{BC7DF2BC-8C67-48E0-97FB-D0BA2AAD667B}" presName="iconRect" presStyleLbl="node1" presStyleIdx="1"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ar chart"/>
        </a:ext>
      </dgm:extLst>
    </dgm:pt>
    <dgm:pt modelId="{9847B337-4696-4CFD-932A-F3D1FF4CF0B2}" type="pres">
      <dgm:prSet presAssocID="{BC7DF2BC-8C67-48E0-97FB-D0BA2AAD667B}" presName="spaceRect" presStyleCnt="0"/>
      <dgm:spPr/>
    </dgm:pt>
    <dgm:pt modelId="{CDF6BF84-DB5C-487A-B528-4F1560A8F9E4}" type="pres">
      <dgm:prSet presAssocID="{BC7DF2BC-8C67-48E0-97FB-D0BA2AAD667B}" presName="parTx" presStyleLbl="revTx" presStyleIdx="1" presStyleCnt="2">
        <dgm:presLayoutVars>
          <dgm:chMax val="0"/>
          <dgm:chPref val="0"/>
        </dgm:presLayoutVars>
      </dgm:prSet>
      <dgm:spPr/>
    </dgm:pt>
  </dgm:ptLst>
  <dgm:cxnLst>
    <dgm:cxn modelId="{007E6F20-2E60-47D6-B5EE-2ECE41D54B7D}" type="presOf" srcId="{73B45E35-D07D-4F41-B3CE-5041CA1BFB4C}" destId="{6F4097F2-4394-468D-AA42-7BC096769AD3}" srcOrd="0" destOrd="0" presId="urn:microsoft.com/office/officeart/2018/2/layout/IconVerticalSolidList"/>
    <dgm:cxn modelId="{18174A23-3C22-4C1B-8663-367791F36EAA}" srcId="{48016D84-B3DD-48CE-A461-1402716460C3}" destId="{BC7DF2BC-8C67-48E0-97FB-D0BA2AAD667B}" srcOrd="1" destOrd="0" parTransId="{A60E9672-022C-4184-95B2-4EF6B097A0D2}" sibTransId="{F87EC813-B6EB-4C27-84C6-6B55ECF390D7}"/>
    <dgm:cxn modelId="{B2384D4F-CD97-499B-B87D-8F8B45CD8D6D}" type="presOf" srcId="{BC7DF2BC-8C67-48E0-97FB-D0BA2AAD667B}" destId="{CDF6BF84-DB5C-487A-B528-4F1560A8F9E4}" srcOrd="0" destOrd="0" presId="urn:microsoft.com/office/officeart/2018/2/layout/IconVerticalSolidList"/>
    <dgm:cxn modelId="{42E51188-D512-4AE2-A671-DA81E8FE4B98}" type="presOf" srcId="{48016D84-B3DD-48CE-A461-1402716460C3}" destId="{B4F8132A-E9FB-4F27-ABA8-99E97BCFDA1D}" srcOrd="0" destOrd="0" presId="urn:microsoft.com/office/officeart/2018/2/layout/IconVerticalSolidList"/>
    <dgm:cxn modelId="{0AB4A8A1-E2B8-4F8F-B160-B9F719613425}" srcId="{48016D84-B3DD-48CE-A461-1402716460C3}" destId="{73B45E35-D07D-4F41-B3CE-5041CA1BFB4C}" srcOrd="0" destOrd="0" parTransId="{F3ACB17C-F74A-442B-BBF5-A957CB0F00FE}" sibTransId="{6D87708F-7F48-4667-8E71-947E03DE19C2}"/>
    <dgm:cxn modelId="{A479F42B-C799-4DAB-A410-22ED5B0E58BF}" type="presParOf" srcId="{B4F8132A-E9FB-4F27-ABA8-99E97BCFDA1D}" destId="{51389C4A-313E-40B5-AEF7-CB79E3CA6815}" srcOrd="0" destOrd="0" presId="urn:microsoft.com/office/officeart/2018/2/layout/IconVerticalSolidList"/>
    <dgm:cxn modelId="{4C5F3B35-A8BC-4AEB-8517-7DFF9C4E7A56}" type="presParOf" srcId="{51389C4A-313E-40B5-AEF7-CB79E3CA6815}" destId="{B284B529-F25C-4302-8362-387FCFF7D962}" srcOrd="0" destOrd="0" presId="urn:microsoft.com/office/officeart/2018/2/layout/IconVerticalSolidList"/>
    <dgm:cxn modelId="{6865AA42-C327-47C8-9897-2AB6B53A5162}" type="presParOf" srcId="{51389C4A-313E-40B5-AEF7-CB79E3CA6815}" destId="{33CB89EF-D5BC-4DD8-8BE6-3E760FBC850C}" srcOrd="1" destOrd="0" presId="urn:microsoft.com/office/officeart/2018/2/layout/IconVerticalSolidList"/>
    <dgm:cxn modelId="{A4CAB64E-A0BF-4AD5-8569-91CC19323DBB}" type="presParOf" srcId="{51389C4A-313E-40B5-AEF7-CB79E3CA6815}" destId="{62F653F0-3C5B-4172-9B51-7F888A11A57C}" srcOrd="2" destOrd="0" presId="urn:microsoft.com/office/officeart/2018/2/layout/IconVerticalSolidList"/>
    <dgm:cxn modelId="{72218CA0-1E87-41FD-9355-0BC3DB080C06}" type="presParOf" srcId="{51389C4A-313E-40B5-AEF7-CB79E3CA6815}" destId="{6F4097F2-4394-468D-AA42-7BC096769AD3}" srcOrd="3" destOrd="0" presId="urn:microsoft.com/office/officeart/2018/2/layout/IconVerticalSolidList"/>
    <dgm:cxn modelId="{367E39C8-5358-4009-947E-43E1339C2DFF}" type="presParOf" srcId="{B4F8132A-E9FB-4F27-ABA8-99E97BCFDA1D}" destId="{1794BFC5-1CF3-4CC4-B641-268E2376C3EC}" srcOrd="1" destOrd="0" presId="urn:microsoft.com/office/officeart/2018/2/layout/IconVerticalSolidList"/>
    <dgm:cxn modelId="{170A1F8B-903D-4F73-BBF4-9374651CAB3F}" type="presParOf" srcId="{B4F8132A-E9FB-4F27-ABA8-99E97BCFDA1D}" destId="{6A0AC911-2DD2-467A-848F-F625386E36C1}" srcOrd="2" destOrd="0" presId="urn:microsoft.com/office/officeart/2018/2/layout/IconVerticalSolidList"/>
    <dgm:cxn modelId="{DEE46819-9D57-4AF1-8AB3-885B0124B9B0}" type="presParOf" srcId="{6A0AC911-2DD2-467A-848F-F625386E36C1}" destId="{E59A5996-FE7A-4549-8840-6B08CCCB3709}" srcOrd="0" destOrd="0" presId="urn:microsoft.com/office/officeart/2018/2/layout/IconVerticalSolidList"/>
    <dgm:cxn modelId="{86132D52-17B1-4FAB-A1FE-86FE62E5905B}" type="presParOf" srcId="{6A0AC911-2DD2-467A-848F-F625386E36C1}" destId="{6F0577EB-2F3D-45E0-9E23-432843B9E1B4}" srcOrd="1" destOrd="0" presId="urn:microsoft.com/office/officeart/2018/2/layout/IconVerticalSolidList"/>
    <dgm:cxn modelId="{3D1BEA1F-0D19-4DB6-AB6F-7CD490E8FA36}" type="presParOf" srcId="{6A0AC911-2DD2-467A-848F-F625386E36C1}" destId="{9847B337-4696-4CFD-932A-F3D1FF4CF0B2}" srcOrd="2" destOrd="0" presId="urn:microsoft.com/office/officeart/2018/2/layout/IconVerticalSolidList"/>
    <dgm:cxn modelId="{24094D76-B103-4EE0-B40A-3EFF9CA3392C}" type="presParOf" srcId="{6A0AC911-2DD2-467A-848F-F625386E36C1}" destId="{CDF6BF84-DB5C-487A-B528-4F1560A8F9E4}"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84B529-F25C-4302-8362-387FCFF7D962}">
      <dsp:nvSpPr>
        <dsp:cNvPr id="0" name=""/>
        <dsp:cNvSpPr/>
      </dsp:nvSpPr>
      <dsp:spPr>
        <a:xfrm>
          <a:off x="0" y="852586"/>
          <a:ext cx="6391275" cy="157400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3CB89EF-D5BC-4DD8-8BE6-3E760FBC850C}">
      <dsp:nvSpPr>
        <dsp:cNvPr id="0" name=""/>
        <dsp:cNvSpPr/>
      </dsp:nvSpPr>
      <dsp:spPr>
        <a:xfrm>
          <a:off x="476136" y="1206738"/>
          <a:ext cx="865703" cy="86570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6F4097F2-4394-468D-AA42-7BC096769AD3}">
      <dsp:nvSpPr>
        <dsp:cNvPr id="0" name=""/>
        <dsp:cNvSpPr/>
      </dsp:nvSpPr>
      <dsp:spPr>
        <a:xfrm>
          <a:off x="1817977" y="852586"/>
          <a:ext cx="4573297" cy="15740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582" tIns="166582" rIns="166582" bIns="166582" numCol="1" spcCol="1270" anchor="ctr" anchorCtr="0">
          <a:noAutofit/>
        </a:bodyPr>
        <a:lstStyle/>
        <a:p>
          <a:pPr marL="0" lvl="0" indent="0" algn="l" defTabSz="1111250">
            <a:lnSpc>
              <a:spcPct val="90000"/>
            </a:lnSpc>
            <a:spcBef>
              <a:spcPct val="0"/>
            </a:spcBef>
            <a:spcAft>
              <a:spcPct val="35000"/>
            </a:spcAft>
            <a:buNone/>
          </a:pPr>
          <a:r>
            <a:rPr lang="en-GB" sz="2500" kern="1200" dirty="0">
              <a:hlinkClick xmlns:r="http://schemas.openxmlformats.org/officeDocument/2006/relationships" r:id="rId2"/>
            </a:rPr>
            <a:t>A Complete Guide to Marketing Metrics | Wrike</a:t>
          </a:r>
          <a:endParaRPr lang="en-US" sz="2500" kern="1200" dirty="0"/>
        </a:p>
      </dsp:txBody>
      <dsp:txXfrm>
        <a:off x="1817977" y="852586"/>
        <a:ext cx="4573297" cy="1574006"/>
      </dsp:txXfrm>
    </dsp:sp>
    <dsp:sp modelId="{E59A5996-FE7A-4549-8840-6B08CCCB3709}">
      <dsp:nvSpPr>
        <dsp:cNvPr id="0" name=""/>
        <dsp:cNvSpPr/>
      </dsp:nvSpPr>
      <dsp:spPr>
        <a:xfrm>
          <a:off x="0" y="2820094"/>
          <a:ext cx="6391275" cy="157400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F0577EB-2F3D-45E0-9E23-432843B9E1B4}">
      <dsp:nvSpPr>
        <dsp:cNvPr id="0" name=""/>
        <dsp:cNvSpPr/>
      </dsp:nvSpPr>
      <dsp:spPr>
        <a:xfrm>
          <a:off x="476136" y="3174245"/>
          <a:ext cx="865703" cy="86570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DF6BF84-DB5C-487A-B528-4F1560A8F9E4}">
      <dsp:nvSpPr>
        <dsp:cNvPr id="0" name=""/>
        <dsp:cNvSpPr/>
      </dsp:nvSpPr>
      <dsp:spPr>
        <a:xfrm>
          <a:off x="1817977" y="2820094"/>
          <a:ext cx="4573297" cy="15740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582" tIns="166582" rIns="166582" bIns="166582" numCol="1" spcCol="1270" anchor="ctr" anchorCtr="0">
          <a:noAutofit/>
        </a:bodyPr>
        <a:lstStyle/>
        <a:p>
          <a:pPr marL="0" lvl="0" indent="0" algn="l" defTabSz="1111250">
            <a:lnSpc>
              <a:spcPct val="90000"/>
            </a:lnSpc>
            <a:spcBef>
              <a:spcPct val="0"/>
            </a:spcBef>
            <a:spcAft>
              <a:spcPct val="35000"/>
            </a:spcAft>
            <a:buNone/>
          </a:pPr>
          <a:r>
            <a:rPr lang="en-GB" sz="2500" kern="1200" dirty="0">
              <a:hlinkClick xmlns:r="http://schemas.openxmlformats.org/officeDocument/2006/relationships" r:id="rId4"/>
            </a:rPr>
            <a:t>20 Examples of Marketing Metrics and </a:t>
          </a:r>
          <a:r>
            <a:rPr lang="en-GB" sz="2500" kern="1200" dirty="0" err="1">
              <a:hlinkClick xmlns:r="http://schemas.openxmlformats.org/officeDocument/2006/relationships" r:id="rId4"/>
            </a:rPr>
            <a:t>KPIs</a:t>
          </a:r>
          <a:r>
            <a:rPr lang="en-GB" sz="2500" kern="1200" dirty="0">
              <a:hlinkClick xmlns:r="http://schemas.openxmlformats.org/officeDocument/2006/relationships" r:id="rId4"/>
            </a:rPr>
            <a:t> (With Definitions) | Indeed.com</a:t>
          </a:r>
          <a:endParaRPr lang="en-US" sz="2500" kern="1200" dirty="0"/>
        </a:p>
      </dsp:txBody>
      <dsp:txXfrm>
        <a:off x="1817977" y="2820094"/>
        <a:ext cx="4573297" cy="1574006"/>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D7C844-BF82-4F81-85B2-80404DF3CE00}" type="datetimeFigureOut">
              <a:rPr lang="en-GB" smtClean="0"/>
              <a:t>20/04/2026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66FDA9-168A-480A-8506-F2C6A863BB81}" type="slidenum">
              <a:rPr lang="en-GB" smtClean="0"/>
              <a:t>‹#›</a:t>
            </a:fld>
            <a:endParaRPr lang="en-GB"/>
          </a:p>
        </p:txBody>
      </p:sp>
    </p:spTree>
    <p:extLst>
      <p:ext uri="{BB962C8B-B14F-4D97-AF65-F5344CB8AC3E}">
        <p14:creationId xmlns:p14="http://schemas.microsoft.com/office/powerpoint/2010/main" val="6183002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784FD999-B2F7-4518-965F-9806CB6EFBEF}" type="datetimeFigureOut">
              <a:rPr lang="en-GB" smtClean="0"/>
              <a:t>20/04/2026</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Slide Number Placeholder 5"/>
          <p:cNvSpPr>
            <a:spLocks noGrp="1"/>
          </p:cNvSpPr>
          <p:nvPr>
            <p:ph type="sldNum" sz="quarter" idx="12"/>
          </p:nvPr>
        </p:nvSpPr>
        <p:spPr>
          <a:xfrm>
            <a:off x="10352540" y="295729"/>
            <a:ext cx="838199" cy="767687"/>
          </a:xfrm>
        </p:spPr>
        <p:txBody>
          <a:bodyPr/>
          <a:lstStyle/>
          <a:p>
            <a:fld id="{3802AB04-009C-414E-A83A-21100323273D}" type="slidenum">
              <a:rPr lang="en-GB" smtClean="0"/>
              <a:t>‹#›</a:t>
            </a:fld>
            <a:endParaRPr lang="en-GB"/>
          </a:p>
        </p:txBody>
      </p:sp>
    </p:spTree>
    <p:extLst>
      <p:ext uri="{BB962C8B-B14F-4D97-AF65-F5344CB8AC3E}">
        <p14:creationId xmlns:p14="http://schemas.microsoft.com/office/powerpoint/2010/main" val="22129620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4FD999-B2F7-4518-965F-9806CB6EFBEF}" type="datetimeFigureOut">
              <a:rPr lang="en-GB" smtClean="0"/>
              <a:t>20/04/2026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802AB04-009C-414E-A83A-21100323273D}" type="slidenum">
              <a:rPr lang="en-GB" smtClean="0"/>
              <a:t>‹#›</a:t>
            </a:fld>
            <a:endParaRPr lang="en-GB"/>
          </a:p>
        </p:txBody>
      </p:sp>
    </p:spTree>
    <p:extLst>
      <p:ext uri="{BB962C8B-B14F-4D97-AF65-F5344CB8AC3E}">
        <p14:creationId xmlns:p14="http://schemas.microsoft.com/office/powerpoint/2010/main" val="17170289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84FD999-B2F7-4518-965F-9806CB6EFBEF}" type="datetimeFigureOut">
              <a:rPr lang="en-GB" smtClean="0"/>
              <a:t>20/04/2026</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802AB04-009C-414E-A83A-21100323273D}" type="slidenum">
              <a:rPr lang="en-GB" smtClean="0"/>
              <a:t>‹#›</a:t>
            </a:fld>
            <a:endParaRPr lang="en-GB"/>
          </a:p>
        </p:txBody>
      </p:sp>
    </p:spTree>
    <p:extLst>
      <p:ext uri="{BB962C8B-B14F-4D97-AF65-F5344CB8AC3E}">
        <p14:creationId xmlns:p14="http://schemas.microsoft.com/office/powerpoint/2010/main" val="22738913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84FD999-B2F7-4518-965F-9806CB6EFBEF}" type="datetimeFigureOut">
              <a:rPr lang="en-GB" smtClean="0"/>
              <a:t>20/04/2026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802AB04-009C-414E-A83A-21100323273D}" type="slidenum">
              <a:rPr lang="en-GB" smtClean="0"/>
              <a:t>‹#›</a:t>
            </a:fld>
            <a:endParaRPr lang="en-GB"/>
          </a:p>
        </p:txBody>
      </p:sp>
    </p:spTree>
    <p:extLst>
      <p:ext uri="{BB962C8B-B14F-4D97-AF65-F5344CB8AC3E}">
        <p14:creationId xmlns:p14="http://schemas.microsoft.com/office/powerpoint/2010/main" val="19144997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84FD999-B2F7-4518-965F-9806CB6EFBEF}" type="datetimeFigureOut">
              <a:rPr lang="en-GB" smtClean="0"/>
              <a:t>20/04/2026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802AB04-009C-414E-A83A-21100323273D}" type="slidenum">
              <a:rPr lang="en-GB" smtClean="0"/>
              <a:t>‹#›</a:t>
            </a:fld>
            <a:endParaRPr lang="en-GB"/>
          </a:p>
        </p:txBody>
      </p:sp>
    </p:spTree>
    <p:extLst>
      <p:ext uri="{BB962C8B-B14F-4D97-AF65-F5344CB8AC3E}">
        <p14:creationId xmlns:p14="http://schemas.microsoft.com/office/powerpoint/2010/main" val="12227830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84FD999-B2F7-4518-965F-9806CB6EFBEF}" type="datetimeFigureOut">
              <a:rPr lang="en-GB" smtClean="0"/>
              <a:t>20/04/2026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802AB04-009C-414E-A83A-21100323273D}" type="slidenum">
              <a:rPr lang="en-GB" smtClean="0"/>
              <a:t>‹#›</a:t>
            </a:fld>
            <a:endParaRPr lang="en-GB"/>
          </a:p>
        </p:txBody>
      </p:sp>
    </p:spTree>
    <p:extLst>
      <p:ext uri="{BB962C8B-B14F-4D97-AF65-F5344CB8AC3E}">
        <p14:creationId xmlns:p14="http://schemas.microsoft.com/office/powerpoint/2010/main" val="8707241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84FD999-B2F7-4518-965F-9806CB6EFBEF}" type="datetimeFigureOut">
              <a:rPr lang="en-GB" smtClean="0"/>
              <a:t>20/04/2026</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3802AB04-009C-414E-A83A-21100323273D}" type="slidenum">
              <a:rPr lang="en-GB" smtClean="0"/>
              <a:t>‹#›</a:t>
            </a:fld>
            <a:endParaRPr lang="en-GB"/>
          </a:p>
        </p:txBody>
      </p:sp>
    </p:spTree>
    <p:extLst>
      <p:ext uri="{BB962C8B-B14F-4D97-AF65-F5344CB8AC3E}">
        <p14:creationId xmlns:p14="http://schemas.microsoft.com/office/powerpoint/2010/main" val="14089300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84FD999-B2F7-4518-965F-9806CB6EFBEF}" type="datetimeFigureOut">
              <a:rPr lang="en-GB" smtClean="0"/>
              <a:t>20/04/2026</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3802AB04-009C-414E-A83A-21100323273D}" type="slidenum">
              <a:rPr lang="en-GB" smtClean="0"/>
              <a:t>‹#›</a:t>
            </a:fld>
            <a:endParaRPr lang="en-GB"/>
          </a:p>
        </p:txBody>
      </p:sp>
    </p:spTree>
    <p:extLst>
      <p:ext uri="{BB962C8B-B14F-4D97-AF65-F5344CB8AC3E}">
        <p14:creationId xmlns:p14="http://schemas.microsoft.com/office/powerpoint/2010/main" val="20317259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84FD999-B2F7-4518-965F-9806CB6EFBEF}" type="datetimeFigureOut">
              <a:rPr lang="en-GB" smtClean="0"/>
              <a:t>20/04/2026</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3802AB04-009C-414E-A83A-21100323273D}" type="slidenum">
              <a:rPr lang="en-GB" smtClean="0"/>
              <a:t>‹#›</a:t>
            </a:fld>
            <a:endParaRPr lang="en-GB"/>
          </a:p>
        </p:txBody>
      </p:sp>
    </p:spTree>
    <p:extLst>
      <p:ext uri="{BB962C8B-B14F-4D97-AF65-F5344CB8AC3E}">
        <p14:creationId xmlns:p14="http://schemas.microsoft.com/office/powerpoint/2010/main" val="1288022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84FD999-B2F7-4518-965F-9806CB6EFBEF}" type="datetimeFigureOut">
              <a:rPr lang="en-GB" smtClean="0"/>
              <a:t>20/04/2026</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3802AB04-009C-414E-A83A-21100323273D}" type="slidenum">
              <a:rPr lang="en-GB" smtClean="0"/>
              <a:t>‹#›</a:t>
            </a:fld>
            <a:endParaRPr lang="en-GB"/>
          </a:p>
        </p:txBody>
      </p:sp>
    </p:spTree>
    <p:extLst>
      <p:ext uri="{BB962C8B-B14F-4D97-AF65-F5344CB8AC3E}">
        <p14:creationId xmlns:p14="http://schemas.microsoft.com/office/powerpoint/2010/main" val="38185930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784FD999-B2F7-4518-965F-9806CB6EFBEF}" type="datetimeFigureOut">
              <a:rPr lang="en-GB" smtClean="0"/>
              <a:t>20/04/2026</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802AB04-009C-414E-A83A-21100323273D}" type="slidenum">
              <a:rPr lang="en-GB" smtClean="0"/>
              <a:t>‹#›</a:t>
            </a:fld>
            <a:endParaRPr lang="en-GB"/>
          </a:p>
        </p:txBody>
      </p:sp>
    </p:spTree>
    <p:extLst>
      <p:ext uri="{BB962C8B-B14F-4D97-AF65-F5344CB8AC3E}">
        <p14:creationId xmlns:p14="http://schemas.microsoft.com/office/powerpoint/2010/main" val="4178170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784FD999-B2F7-4518-965F-9806CB6EFBEF}" type="datetimeFigureOut">
              <a:rPr lang="en-GB" smtClean="0"/>
              <a:t>20/04/2026</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802AB04-009C-414E-A83A-21100323273D}" type="slidenum">
              <a:rPr lang="en-GB" smtClean="0"/>
              <a:t>‹#›</a:t>
            </a:fld>
            <a:endParaRPr lang="en-GB"/>
          </a:p>
        </p:txBody>
      </p:sp>
    </p:spTree>
    <p:extLst>
      <p:ext uri="{BB962C8B-B14F-4D97-AF65-F5344CB8AC3E}">
        <p14:creationId xmlns:p14="http://schemas.microsoft.com/office/powerpoint/2010/main" val="35983050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84FD999-B2F7-4518-965F-9806CB6EFBEF}" type="datetimeFigureOut">
              <a:rPr lang="en-GB" smtClean="0"/>
              <a:t>20/04/2026</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802AB04-009C-414E-A83A-21100323273D}" type="slidenum">
              <a:rPr lang="en-GB" smtClean="0"/>
              <a:t>‹#›</a:t>
            </a:fld>
            <a:endParaRPr lang="en-GB"/>
          </a:p>
        </p:txBody>
      </p:sp>
    </p:spTree>
    <p:extLst>
      <p:ext uri="{BB962C8B-B14F-4D97-AF65-F5344CB8AC3E}">
        <p14:creationId xmlns:p14="http://schemas.microsoft.com/office/powerpoint/2010/main" val="6619416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784FD999-B2F7-4518-965F-9806CB6EFBEF}" type="datetimeFigureOut">
              <a:rPr lang="en-GB" smtClean="0"/>
              <a:t>20/04/2026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802AB04-009C-414E-A83A-21100323273D}" type="slidenum">
              <a:rPr lang="en-GB" smtClean="0"/>
              <a:t>‹#›</a:t>
            </a:fld>
            <a:endParaRPr lang="en-GB"/>
          </a:p>
        </p:txBody>
      </p:sp>
    </p:spTree>
    <p:extLst>
      <p:ext uri="{BB962C8B-B14F-4D97-AF65-F5344CB8AC3E}">
        <p14:creationId xmlns:p14="http://schemas.microsoft.com/office/powerpoint/2010/main" val="5479707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784FD999-B2F7-4518-965F-9806CB6EFBEF}" type="datetimeFigureOut">
              <a:rPr lang="en-GB" smtClean="0"/>
              <a:t>20/04/2026</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3802AB04-009C-414E-A83A-21100323273D}" type="slidenum">
              <a:rPr lang="en-GB" smtClean="0"/>
              <a:t>‹#›</a:t>
            </a:fld>
            <a:endParaRPr lang="en-GB"/>
          </a:p>
        </p:txBody>
      </p:sp>
    </p:spTree>
    <p:extLst>
      <p:ext uri="{BB962C8B-B14F-4D97-AF65-F5344CB8AC3E}">
        <p14:creationId xmlns:p14="http://schemas.microsoft.com/office/powerpoint/2010/main" val="4716580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784FD999-B2F7-4518-965F-9806CB6EFBEF}" type="datetimeFigureOut">
              <a:rPr lang="en-GB" smtClean="0"/>
              <a:t>20/04/2026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802AB04-009C-414E-A83A-21100323273D}" type="slidenum">
              <a:rPr lang="en-GB" smtClean="0"/>
              <a:t>‹#›</a:t>
            </a:fld>
            <a:endParaRPr lang="en-GB"/>
          </a:p>
        </p:txBody>
      </p:sp>
    </p:spTree>
    <p:extLst>
      <p:ext uri="{BB962C8B-B14F-4D97-AF65-F5344CB8AC3E}">
        <p14:creationId xmlns:p14="http://schemas.microsoft.com/office/powerpoint/2010/main" val="27342549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784FD999-B2F7-4518-965F-9806CB6EFBEF}" type="datetimeFigureOut">
              <a:rPr lang="en-GB" smtClean="0"/>
              <a:t>20/04/2026</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802AB04-009C-414E-A83A-21100323273D}" type="slidenum">
              <a:rPr lang="en-GB" smtClean="0"/>
              <a:t>‹#›</a:t>
            </a:fld>
            <a:endParaRPr lang="en-GB"/>
          </a:p>
        </p:txBody>
      </p:sp>
    </p:spTree>
    <p:extLst>
      <p:ext uri="{BB962C8B-B14F-4D97-AF65-F5344CB8AC3E}">
        <p14:creationId xmlns:p14="http://schemas.microsoft.com/office/powerpoint/2010/main" val="17591569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txBody>
            <a:bodyPr/>
            <a:lstStyle/>
            <a:p>
              <a:endParaRPr lang="en-GB"/>
            </a:p>
          </p:txBody>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784FD999-B2F7-4518-965F-9806CB6EFBEF}" type="datetimeFigureOut">
              <a:rPr lang="en-GB" smtClean="0"/>
              <a:t>20/04/2026</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3802AB04-009C-414E-A83A-21100323273D}" type="slidenum">
              <a:rPr lang="en-GB" smtClean="0"/>
              <a:t>‹#›</a:t>
            </a:fld>
            <a:endParaRPr lang="en-GB"/>
          </a:p>
        </p:txBody>
      </p:sp>
    </p:spTree>
    <p:extLst>
      <p:ext uri="{BB962C8B-B14F-4D97-AF65-F5344CB8AC3E}">
        <p14:creationId xmlns:p14="http://schemas.microsoft.com/office/powerpoint/2010/main" val="3591086318"/>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 id="2147483712"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youtu.be/aQnp31VWESs?si=MwlXfC_rZLdR-yfF" TargetMode="External"/><Relationship Id="rId2" Type="http://schemas.openxmlformats.org/officeDocument/2006/relationships/hyperlink" Target="https://www.investopedia.com/terms/g/gantt-chart.asp"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hyperlink" Target="https://www.thinkwithgoogle.com/marketing-strategies/app-and-mobile/marketing-metrics-statistics/"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blog.hubspot.com/marketing/how-to-calculate-market-share"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s://www.webfx.com/tools/ctr-calculator/"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5FF2A1-5C90-463B-AA42-FF0F808A54D8}"/>
              </a:ext>
            </a:extLst>
          </p:cNvPr>
          <p:cNvSpPr>
            <a:spLocks noGrp="1"/>
          </p:cNvSpPr>
          <p:nvPr>
            <p:ph type="ctrTitle"/>
          </p:nvPr>
        </p:nvSpPr>
        <p:spPr>
          <a:xfrm>
            <a:off x="1186774" y="1939158"/>
            <a:ext cx="9627000" cy="3547241"/>
          </a:xfrm>
        </p:spPr>
        <p:txBody>
          <a:bodyPr>
            <a:normAutofit fontScale="90000"/>
          </a:bodyPr>
          <a:lstStyle/>
          <a:p>
            <a:pPr algn="ctr"/>
            <a:r>
              <a:rPr lang="en-GB" sz="6000" b="1" dirty="0">
                <a:latin typeface="Calibri" panose="020F0502020204030204" pitchFamily="34" charset="0"/>
                <a:cs typeface="Calibri" panose="020F0502020204030204" pitchFamily="34" charset="0"/>
              </a:rPr>
              <a:t>BMBM5024</a:t>
            </a:r>
            <a:br>
              <a:rPr lang="en-GB" sz="6000" b="1" dirty="0">
                <a:latin typeface="Calibri" panose="020F0502020204030204" pitchFamily="34" charset="0"/>
                <a:cs typeface="Calibri" panose="020F0502020204030204" pitchFamily="34" charset="0"/>
              </a:rPr>
            </a:br>
            <a:r>
              <a:rPr lang="en-GB" sz="6000" b="1" dirty="0">
                <a:latin typeface="Calibri" panose="020F0502020204030204" pitchFamily="34" charset="0"/>
                <a:cs typeface="Calibri" panose="020F0502020204030204" pitchFamily="34" charset="0"/>
              </a:rPr>
              <a:t>Marketing In Practice</a:t>
            </a:r>
            <a:br>
              <a:rPr lang="en-GB" sz="6000" b="1" dirty="0">
                <a:latin typeface="Calibri" panose="020F0502020204030204" pitchFamily="34" charset="0"/>
                <a:cs typeface="Calibri" panose="020F0502020204030204" pitchFamily="34" charset="0"/>
              </a:rPr>
            </a:br>
            <a:br>
              <a:rPr lang="en-GB" sz="6000" b="1" dirty="0">
                <a:latin typeface="Calibri" panose="020F0502020204030204" pitchFamily="34" charset="0"/>
                <a:cs typeface="Calibri" panose="020F0502020204030204" pitchFamily="34" charset="0"/>
              </a:rPr>
            </a:br>
            <a:r>
              <a:rPr lang="en-GB" sz="6000" b="1" dirty="0">
                <a:latin typeface="Calibri" panose="020F0502020204030204" pitchFamily="34" charset="0"/>
                <a:cs typeface="Calibri" panose="020F0502020204030204" pitchFamily="34" charset="0"/>
              </a:rPr>
              <a:t> </a:t>
            </a:r>
            <a:r>
              <a:rPr lang="en-GB" sz="4900" b="1" dirty="0" err="1">
                <a:latin typeface="Calibri" panose="020F0502020204030204" pitchFamily="34" charset="0"/>
                <a:cs typeface="Calibri" panose="020F0502020204030204" pitchFamily="34" charset="0"/>
              </a:rPr>
              <a:t>SOSTAC</a:t>
            </a:r>
            <a:r>
              <a:rPr lang="en-GB" sz="4900" b="1" dirty="0">
                <a:latin typeface="Calibri" panose="020F0502020204030204" pitchFamily="34" charset="0"/>
                <a:cs typeface="Calibri" panose="020F0502020204030204" pitchFamily="34" charset="0"/>
              </a:rPr>
              <a:t> – Action and Control</a:t>
            </a:r>
          </a:p>
        </p:txBody>
      </p:sp>
    </p:spTree>
    <p:extLst>
      <p:ext uri="{BB962C8B-B14F-4D97-AF65-F5344CB8AC3E}">
        <p14:creationId xmlns:p14="http://schemas.microsoft.com/office/powerpoint/2010/main" val="29564701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9D34DD-7028-8E62-AFCE-1BF6BCBA032A}"/>
              </a:ext>
            </a:extLst>
          </p:cNvPr>
          <p:cNvSpPr>
            <a:spLocks noGrp="1"/>
          </p:cNvSpPr>
          <p:nvPr>
            <p:ph type="title"/>
          </p:nvPr>
        </p:nvSpPr>
        <p:spPr/>
        <p:txBody>
          <a:bodyPr/>
          <a:lstStyle/>
          <a:p>
            <a:r>
              <a:rPr lang="en-GB" dirty="0"/>
              <a:t>Lesson Objectives</a:t>
            </a:r>
          </a:p>
        </p:txBody>
      </p:sp>
      <p:sp>
        <p:nvSpPr>
          <p:cNvPr id="3" name="Content Placeholder 2">
            <a:extLst>
              <a:ext uri="{FF2B5EF4-FFF2-40B4-BE49-F238E27FC236}">
                <a16:creationId xmlns:a16="http://schemas.microsoft.com/office/drawing/2014/main" id="{F92A55CC-C3D2-3797-4B9C-B455CF727A9C}"/>
              </a:ext>
            </a:extLst>
          </p:cNvPr>
          <p:cNvSpPr>
            <a:spLocks noGrp="1"/>
          </p:cNvSpPr>
          <p:nvPr>
            <p:ph idx="1"/>
          </p:nvPr>
        </p:nvSpPr>
        <p:spPr/>
        <p:txBody>
          <a:bodyPr/>
          <a:lstStyle/>
          <a:p>
            <a:r>
              <a:rPr lang="en-GB" dirty="0"/>
              <a:t>At the end of the session students should be able to </a:t>
            </a:r>
          </a:p>
          <a:p>
            <a:r>
              <a:rPr lang="en-GB" dirty="0"/>
              <a:t>Explain each component of the “Action” Stage – Looking specifically at task allocation and the use of a Gantt chart</a:t>
            </a:r>
          </a:p>
          <a:p>
            <a:r>
              <a:rPr lang="en-GB" dirty="0"/>
              <a:t>Identify what metrics will be used in the “Control” Stage to monitor progress and what metrics can be used</a:t>
            </a:r>
          </a:p>
          <a:p>
            <a:r>
              <a:rPr lang="en-GB" dirty="0"/>
              <a:t>Apply the different metrics used in the “Control” Stage in an activity</a:t>
            </a:r>
          </a:p>
          <a:p>
            <a:endParaRPr lang="en-GB" dirty="0"/>
          </a:p>
          <a:p>
            <a:r>
              <a:rPr lang="en-GB" dirty="0"/>
              <a:t>After the taught lecture – the lesson time will be used as an assignment workshop</a:t>
            </a:r>
          </a:p>
        </p:txBody>
      </p:sp>
    </p:spTree>
    <p:extLst>
      <p:ext uri="{BB962C8B-B14F-4D97-AF65-F5344CB8AC3E}">
        <p14:creationId xmlns:p14="http://schemas.microsoft.com/office/powerpoint/2010/main" val="16378572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479E6B-D046-DEA2-5804-0D89A750DEC7}"/>
              </a:ext>
            </a:extLst>
          </p:cNvPr>
          <p:cNvSpPr>
            <a:spLocks noGrp="1"/>
          </p:cNvSpPr>
          <p:nvPr>
            <p:ph type="title"/>
          </p:nvPr>
        </p:nvSpPr>
        <p:spPr/>
        <p:txBody>
          <a:bodyPr/>
          <a:lstStyle/>
          <a:p>
            <a:endParaRPr lang="en-GB"/>
          </a:p>
        </p:txBody>
      </p:sp>
      <p:pic>
        <p:nvPicPr>
          <p:cNvPr id="1026" name="Picture 2" descr="PR Smith's SOSTAC Marketing Model - Top Ranked Planning System">
            <a:extLst>
              <a:ext uri="{FF2B5EF4-FFF2-40B4-BE49-F238E27FC236}">
                <a16:creationId xmlns:a16="http://schemas.microsoft.com/office/drawing/2014/main" id="{EBA1D6A1-A246-42A2-50A8-A8B0B2F346C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55744"/>
            <a:ext cx="12192000" cy="67822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76406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lstStyle/>
          <a:p>
            <a:endParaRPr lang="en-GB"/>
          </a:p>
        </p:txBody>
      </p:sp>
      <p:sp>
        <p:nvSpPr>
          <p:cNvPr id="15"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7" name="Freeform: Shape 16">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txBody>
          <a:bodyPr/>
          <a:lstStyle/>
          <a:p>
            <a:endParaRPr lang="en-GB"/>
          </a:p>
        </p:txBody>
      </p:sp>
      <p:sp>
        <p:nvSpPr>
          <p:cNvPr id="19"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sp>
        <p:nvSpPr>
          <p:cNvPr id="5" name="Title 4">
            <a:extLst>
              <a:ext uri="{FF2B5EF4-FFF2-40B4-BE49-F238E27FC236}">
                <a16:creationId xmlns:a16="http://schemas.microsoft.com/office/drawing/2014/main" id="{64C34CBD-C32F-7C8C-E5FB-FDBDCBE15154}"/>
              </a:ext>
            </a:extLst>
          </p:cNvPr>
          <p:cNvSpPr>
            <a:spLocks noGrp="1"/>
          </p:cNvSpPr>
          <p:nvPr>
            <p:ph type="title"/>
          </p:nvPr>
        </p:nvSpPr>
        <p:spPr>
          <a:xfrm>
            <a:off x="994087" y="1130603"/>
            <a:ext cx="3342442" cy="4596794"/>
          </a:xfrm>
        </p:spPr>
        <p:txBody>
          <a:bodyPr anchor="ctr">
            <a:normAutofit/>
          </a:bodyPr>
          <a:lstStyle/>
          <a:p>
            <a:r>
              <a:rPr lang="en-GB" sz="3200" b="1" u="sng">
                <a:solidFill>
                  <a:srgbClr val="EBEBEB"/>
                </a:solidFill>
                <a:latin typeface="Calibri" panose="020F0502020204030204" pitchFamily="34" charset="0"/>
                <a:ea typeface="Calibri" panose="020F0502020204030204" pitchFamily="34" charset="0"/>
                <a:cs typeface="Calibri" panose="020F0502020204030204" pitchFamily="34" charset="0"/>
              </a:rPr>
              <a:t>‘Action’ Stage of SOSTAC</a:t>
            </a:r>
          </a:p>
        </p:txBody>
      </p:sp>
      <p:sp>
        <p:nvSpPr>
          <p:cNvPr id="6" name="Content Placeholder 5">
            <a:extLst>
              <a:ext uri="{FF2B5EF4-FFF2-40B4-BE49-F238E27FC236}">
                <a16:creationId xmlns:a16="http://schemas.microsoft.com/office/drawing/2014/main" id="{21813CC7-75DD-9904-F0CD-C5D072B44F3A}"/>
              </a:ext>
            </a:extLst>
          </p:cNvPr>
          <p:cNvSpPr>
            <a:spLocks noGrp="1"/>
          </p:cNvSpPr>
          <p:nvPr>
            <p:ph idx="1"/>
          </p:nvPr>
        </p:nvSpPr>
        <p:spPr>
          <a:xfrm>
            <a:off x="5142960" y="402165"/>
            <a:ext cx="6918109" cy="6193708"/>
          </a:xfrm>
        </p:spPr>
        <p:txBody>
          <a:bodyPr anchor="ctr">
            <a:normAutofit lnSpcReduction="10000"/>
          </a:bodyPr>
          <a:lstStyle/>
          <a:p>
            <a:pPr>
              <a:lnSpc>
                <a:spcPct val="90000"/>
              </a:lnSpc>
            </a:pPr>
            <a:r>
              <a:rPr lang="en-GB" sz="2000" b="0" i="0" dirty="0">
                <a:effectLst/>
                <a:latin typeface="Calibri" panose="020F0502020204030204" pitchFamily="34" charset="0"/>
                <a:cs typeface="Calibri" panose="020F0502020204030204" pitchFamily="34" charset="0"/>
              </a:rPr>
              <a:t>The ‘Action’ stage covers responsibilities and scheduling of the tasks detailed in the ‘</a:t>
            </a:r>
            <a:r>
              <a:rPr lang="en-GB" sz="2000" b="0" i="0" dirty="0">
                <a:effectLst/>
                <a:highlight>
                  <a:srgbClr val="FFFF00"/>
                </a:highlight>
                <a:latin typeface="Calibri" panose="020F0502020204030204" pitchFamily="34" charset="0"/>
                <a:cs typeface="Calibri" panose="020F0502020204030204" pitchFamily="34" charset="0"/>
              </a:rPr>
              <a:t>Tactics’ </a:t>
            </a:r>
            <a:r>
              <a:rPr lang="en-GB" sz="2000" b="0" i="0" dirty="0">
                <a:effectLst/>
                <a:latin typeface="Calibri" panose="020F0502020204030204" pitchFamily="34" charset="0"/>
                <a:cs typeface="Calibri" panose="020F0502020204030204" pitchFamily="34" charset="0"/>
              </a:rPr>
              <a:t>of the marketing plan.</a:t>
            </a:r>
          </a:p>
          <a:p>
            <a:pPr lvl="1">
              <a:lnSpc>
                <a:spcPct val="90000"/>
              </a:lnSpc>
            </a:pPr>
            <a:r>
              <a:rPr lang="en-GB" sz="2000" dirty="0">
                <a:latin typeface="Calibri" panose="020F0502020204030204" pitchFamily="34" charset="0"/>
                <a:cs typeface="Calibri" panose="020F0502020204030204" pitchFamily="34" charset="0"/>
              </a:rPr>
              <a:t>Who does what?</a:t>
            </a:r>
          </a:p>
          <a:p>
            <a:pPr lvl="1">
              <a:lnSpc>
                <a:spcPct val="90000"/>
              </a:lnSpc>
            </a:pPr>
            <a:r>
              <a:rPr lang="en-GB" sz="2000" b="0" i="0" dirty="0">
                <a:effectLst/>
                <a:latin typeface="Calibri" panose="020F0502020204030204" pitchFamily="34" charset="0"/>
                <a:cs typeface="Calibri" panose="020F0502020204030204" pitchFamily="34" charset="0"/>
              </a:rPr>
              <a:t>When does it happen?</a:t>
            </a:r>
          </a:p>
          <a:p>
            <a:pPr marL="274320" lvl="1" indent="0">
              <a:lnSpc>
                <a:spcPct val="90000"/>
              </a:lnSpc>
              <a:buNone/>
            </a:pPr>
            <a:endParaRPr lang="en-GB" sz="2000" b="0" i="0" dirty="0">
              <a:effectLst/>
              <a:latin typeface="Calibri" panose="020F0502020204030204" pitchFamily="34" charset="0"/>
              <a:cs typeface="Calibri" panose="020F0502020204030204" pitchFamily="34" charset="0"/>
            </a:endParaRPr>
          </a:p>
          <a:p>
            <a:pPr>
              <a:lnSpc>
                <a:spcPct val="90000"/>
              </a:lnSpc>
            </a:pPr>
            <a:r>
              <a:rPr lang="en-GB" sz="2000" b="0" i="0" dirty="0">
                <a:effectLst/>
                <a:latin typeface="Calibri" panose="020F0502020204030204" pitchFamily="34" charset="0"/>
                <a:cs typeface="Calibri" panose="020F0502020204030204" pitchFamily="34" charset="0"/>
              </a:rPr>
              <a:t>Tasks can be clearly and effectively scheduled using a GANTT CHART</a:t>
            </a:r>
          </a:p>
          <a:p>
            <a:pPr>
              <a:lnSpc>
                <a:spcPct val="90000"/>
              </a:lnSpc>
            </a:pPr>
            <a:r>
              <a:rPr lang="en-GB" sz="2000" b="0" i="0" u="none" strike="noStrike" dirty="0">
                <a:effectLst/>
                <a:latin typeface="Calibri" panose="020F0502020204030204" pitchFamily="34" charset="0"/>
                <a:ea typeface="Calibri" panose="020F0502020204030204" pitchFamily="34" charset="0"/>
                <a:cs typeface="Calibri" panose="020F0502020204030204" pitchFamily="34" charset="0"/>
              </a:rPr>
              <a:t>A Gantt chart</a:t>
            </a:r>
            <a:r>
              <a:rPr lang="en-GB" sz="2000" b="0" i="0" dirty="0">
                <a:effectLst/>
                <a:latin typeface="Calibri" panose="020F0502020204030204" pitchFamily="34" charset="0"/>
                <a:ea typeface="Calibri" panose="020F0502020204030204" pitchFamily="34" charset="0"/>
                <a:cs typeface="Calibri" panose="020F0502020204030204" pitchFamily="34" charset="0"/>
              </a:rPr>
              <a:t> is a visual presentation which breaks down project tasks over a time period using coloured bars . </a:t>
            </a:r>
          </a:p>
          <a:p>
            <a:pPr lvl="1">
              <a:lnSpc>
                <a:spcPct val="90000"/>
              </a:lnSpc>
            </a:pPr>
            <a:r>
              <a:rPr lang="en-GB" sz="2000" b="0" i="0" dirty="0">
                <a:effectLst/>
                <a:latin typeface="Calibri" panose="020F0502020204030204" pitchFamily="34" charset="0"/>
                <a:ea typeface="Calibri" panose="020F0502020204030204" pitchFamily="34" charset="0"/>
                <a:cs typeface="Calibri" panose="020F0502020204030204" pitchFamily="34" charset="0"/>
              </a:rPr>
              <a:t>The horizontal axis represents the total time span and task sequence based on daily, weekly or monthly frequency.</a:t>
            </a:r>
          </a:p>
          <a:p>
            <a:pPr lvl="1">
              <a:lnSpc>
                <a:spcPct val="90000"/>
              </a:lnSpc>
            </a:pPr>
            <a:r>
              <a:rPr lang="en-GB" sz="2000" b="0" i="0" dirty="0">
                <a:effectLst/>
                <a:latin typeface="Calibri" panose="020F0502020204030204" pitchFamily="34" charset="0"/>
                <a:ea typeface="Calibri" panose="020F0502020204030204" pitchFamily="34" charset="0"/>
                <a:cs typeface="Calibri" panose="020F0502020204030204" pitchFamily="34" charset="0"/>
              </a:rPr>
              <a:t>The vertical axis shows the specific tasks that need to be completed. </a:t>
            </a:r>
          </a:p>
          <a:p>
            <a:pPr lvl="1">
              <a:lnSpc>
                <a:spcPct val="90000"/>
              </a:lnSpc>
            </a:pPr>
            <a:r>
              <a:rPr lang="en-GB" sz="2000" b="0" i="0" dirty="0">
                <a:effectLst/>
                <a:latin typeface="Calibri" panose="020F0502020204030204" pitchFamily="34" charset="0"/>
                <a:ea typeface="Calibri" panose="020F0502020204030204" pitchFamily="34" charset="0"/>
                <a:cs typeface="Calibri" panose="020F0502020204030204" pitchFamily="34" charset="0"/>
              </a:rPr>
              <a:t>Project managers use such charts to update and monitor resources and team members along the way to achieve the final goal.</a:t>
            </a:r>
          </a:p>
          <a:p>
            <a:pPr>
              <a:lnSpc>
                <a:spcPct val="90000"/>
              </a:lnSpc>
            </a:pPr>
            <a:r>
              <a:rPr lang="en-GB" sz="2000" dirty="0">
                <a:latin typeface="Calibri" panose="020F0502020204030204" pitchFamily="34" charset="0"/>
                <a:cs typeface="Calibri" panose="020F0502020204030204" pitchFamily="34" charset="0"/>
              </a:rPr>
              <a:t>This can be easily designed in Microsoft Excel or using a Gantt Chart template.</a:t>
            </a:r>
            <a:endParaRPr lang="en-GB" sz="1700" b="0" i="0" dirty="0">
              <a:effectLst/>
              <a:latin typeface="Calibri" panose="020F0502020204030204" pitchFamily="34" charset="0"/>
              <a:cs typeface="Calibri" panose="020F0502020204030204" pitchFamily="34" charset="0"/>
            </a:endParaRPr>
          </a:p>
          <a:p>
            <a:pPr>
              <a:lnSpc>
                <a:spcPct val="90000"/>
              </a:lnSpc>
            </a:pPr>
            <a:endParaRPr lang="en-GB" sz="1700" dirty="0"/>
          </a:p>
        </p:txBody>
      </p:sp>
    </p:spTree>
    <p:extLst>
      <p:ext uri="{BB962C8B-B14F-4D97-AF65-F5344CB8AC3E}">
        <p14:creationId xmlns:p14="http://schemas.microsoft.com/office/powerpoint/2010/main" val="3081804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5" end="5"/>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6" end="6"/>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7" end="7"/>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8" end="8"/>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3B9E3C-8519-467E-9988-F3EFB9542922}"/>
              </a:ext>
            </a:extLst>
          </p:cNvPr>
          <p:cNvSpPr>
            <a:spLocks noGrp="1"/>
          </p:cNvSpPr>
          <p:nvPr>
            <p:ph type="title"/>
          </p:nvPr>
        </p:nvSpPr>
        <p:spPr>
          <a:xfrm>
            <a:off x="503853" y="365760"/>
            <a:ext cx="10280411" cy="791236"/>
          </a:xfrm>
        </p:spPr>
        <p:txBody>
          <a:bodyPr/>
          <a:lstStyle/>
          <a:p>
            <a:r>
              <a:rPr lang="en-GB" b="1" u="sng" dirty="0">
                <a:latin typeface="Calibri" panose="020F0502020204030204" pitchFamily="34" charset="0"/>
                <a:ea typeface="Calibri" panose="020F0502020204030204" pitchFamily="34" charset="0"/>
                <a:cs typeface="Calibri" panose="020F0502020204030204" pitchFamily="34" charset="0"/>
              </a:rPr>
              <a:t>Gantt Chart</a:t>
            </a:r>
          </a:p>
        </p:txBody>
      </p:sp>
      <p:pic>
        <p:nvPicPr>
          <p:cNvPr id="2050" name="Picture 2" descr="What is a Gantt Chart | EdrawProj">
            <a:extLst>
              <a:ext uri="{FF2B5EF4-FFF2-40B4-BE49-F238E27FC236}">
                <a16:creationId xmlns:a16="http://schemas.microsoft.com/office/drawing/2014/main" id="{910C5CEF-624D-C443-5EEF-B512F303BC88}"/>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2221" t="25691" r="11648" b="9259"/>
          <a:stretch/>
        </p:blipFill>
        <p:spPr bwMode="auto">
          <a:xfrm>
            <a:off x="503853" y="1419224"/>
            <a:ext cx="11252718" cy="54440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15537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819CBC-20A3-88CE-5DD4-BF2DDE24B796}"/>
              </a:ext>
            </a:extLst>
          </p:cNvPr>
          <p:cNvSpPr>
            <a:spLocks noGrp="1"/>
          </p:cNvSpPr>
          <p:nvPr>
            <p:ph type="title"/>
          </p:nvPr>
        </p:nvSpPr>
        <p:spPr/>
        <p:txBody>
          <a:bodyPr/>
          <a:lstStyle/>
          <a:p>
            <a:r>
              <a:rPr lang="en-GB" dirty="0"/>
              <a:t>Useful Resources</a:t>
            </a:r>
          </a:p>
        </p:txBody>
      </p:sp>
      <p:sp>
        <p:nvSpPr>
          <p:cNvPr id="3" name="Content Placeholder 2">
            <a:extLst>
              <a:ext uri="{FF2B5EF4-FFF2-40B4-BE49-F238E27FC236}">
                <a16:creationId xmlns:a16="http://schemas.microsoft.com/office/drawing/2014/main" id="{DB0449CF-BBB0-90FD-63FE-41C7F92EC5F4}"/>
              </a:ext>
            </a:extLst>
          </p:cNvPr>
          <p:cNvSpPr>
            <a:spLocks noGrp="1"/>
          </p:cNvSpPr>
          <p:nvPr>
            <p:ph idx="1"/>
          </p:nvPr>
        </p:nvSpPr>
        <p:spPr/>
        <p:txBody>
          <a:bodyPr/>
          <a:lstStyle/>
          <a:p>
            <a:pPr marL="0" indent="0">
              <a:buNone/>
            </a:pPr>
            <a:endParaRPr lang="en-GB" dirty="0">
              <a:solidFill>
                <a:schemeClr val="tx1"/>
              </a:solidFill>
            </a:endParaRPr>
          </a:p>
          <a:p>
            <a:r>
              <a:rPr lang="en-GB" dirty="0">
                <a:solidFill>
                  <a:schemeClr val="tx1"/>
                </a:solidFill>
                <a:hlinkClick r:id="rId2">
                  <a:extLst>
                    <a:ext uri="{A12FA001-AC4F-418D-AE19-62706E023703}">
                      <ahyp:hlinkClr xmlns:ahyp="http://schemas.microsoft.com/office/drawing/2018/hyperlinkcolor" val="tx"/>
                    </a:ext>
                  </a:extLst>
                </a:hlinkClick>
              </a:rPr>
              <a:t>Summary Article on Gantt Charts - </a:t>
            </a:r>
            <a:r>
              <a:rPr lang="en-GB" dirty="0">
                <a:solidFill>
                  <a:srgbClr val="F49100"/>
                </a:solidFill>
                <a:hlinkClick r:id="rId2">
                  <a:extLst>
                    <a:ext uri="{A12FA001-AC4F-418D-AE19-62706E023703}">
                      <ahyp:hlinkClr xmlns:ahyp="http://schemas.microsoft.com/office/drawing/2018/hyperlinkcolor" val="tx"/>
                    </a:ext>
                  </a:extLst>
                </a:hlinkClick>
              </a:rPr>
              <a:t>https://www.investopedia.com/terms/g/gantt-chart.asp</a:t>
            </a:r>
            <a:r>
              <a:rPr lang="en-GB" dirty="0"/>
              <a:t> </a:t>
            </a:r>
          </a:p>
          <a:p>
            <a:r>
              <a:rPr lang="en-GB" dirty="0"/>
              <a:t>Building a Gantt Chart in Excel - </a:t>
            </a:r>
            <a:r>
              <a:rPr lang="en-GB" dirty="0">
                <a:hlinkClick r:id="rId3"/>
              </a:rPr>
              <a:t>https://youtu.be/aQnp31VWESs?si=MwlXfC_rZLdR-yfF</a:t>
            </a:r>
            <a:r>
              <a:rPr lang="en-GB" dirty="0"/>
              <a:t> </a:t>
            </a:r>
          </a:p>
        </p:txBody>
      </p:sp>
    </p:spTree>
    <p:extLst>
      <p:ext uri="{BB962C8B-B14F-4D97-AF65-F5344CB8AC3E}">
        <p14:creationId xmlns:p14="http://schemas.microsoft.com/office/powerpoint/2010/main" val="8498989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89EA2611-DCBA-4E97-A2B2-9A466E76B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7" name="Freeform: Shape 16">
            <a:extLst>
              <a:ext uri="{FF2B5EF4-FFF2-40B4-BE49-F238E27FC236}">
                <a16:creationId xmlns:a16="http://schemas.microsoft.com/office/drawing/2014/main" id="{FD2669AB-35DB-41EC-BE9C-DA80B60A32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6290102" y="977273"/>
            <a:ext cx="6053670" cy="4903455"/>
          </a:xfrm>
          <a:custGeom>
            <a:avLst/>
            <a:gdLst>
              <a:gd name="connsiteX0" fmla="*/ 6053670 w 6053670"/>
              <a:gd name="connsiteY0" fmla="*/ 1098 h 4903455"/>
              <a:gd name="connsiteX1" fmla="*/ 6053670 w 6053670"/>
              <a:gd name="connsiteY1" fmla="*/ 424590 h 4903455"/>
              <a:gd name="connsiteX2" fmla="*/ 6053670 w 6053670"/>
              <a:gd name="connsiteY2" fmla="*/ 1254558 h 4903455"/>
              <a:gd name="connsiteX3" fmla="*/ 6053670 w 6053670"/>
              <a:gd name="connsiteY3" fmla="*/ 4903455 h 4903455"/>
              <a:gd name="connsiteX4" fmla="*/ 0 w 6053670"/>
              <a:gd name="connsiteY4" fmla="*/ 4903455 h 4903455"/>
              <a:gd name="connsiteX5" fmla="*/ 0 w 6053670"/>
              <a:gd name="connsiteY5" fmla="*/ 1249853 h 4903455"/>
              <a:gd name="connsiteX6" fmla="*/ 0 w 6053670"/>
              <a:gd name="connsiteY6" fmla="*/ 424590 h 4903455"/>
              <a:gd name="connsiteX7" fmla="*/ 0 w 6053670"/>
              <a:gd name="connsiteY7" fmla="*/ 0 h 4903455"/>
              <a:gd name="connsiteX8" fmla="*/ 35717 w 6053670"/>
              <a:gd name="connsiteY8" fmla="*/ 5488 h 4903455"/>
              <a:gd name="connsiteX9" fmla="*/ 140445 w 6053670"/>
              <a:gd name="connsiteY9" fmla="*/ 21641 h 4903455"/>
              <a:gd name="connsiteX10" fmla="*/ 216722 w 6053670"/>
              <a:gd name="connsiteY10" fmla="*/ 32932 h 4903455"/>
              <a:gd name="connsiteX11" fmla="*/ 307527 w 6053670"/>
              <a:gd name="connsiteY11" fmla="*/ 44850 h 4903455"/>
              <a:gd name="connsiteX12" fmla="*/ 415282 w 6053670"/>
              <a:gd name="connsiteY12" fmla="*/ 59121 h 4903455"/>
              <a:gd name="connsiteX13" fmla="*/ 534539 w 6053670"/>
              <a:gd name="connsiteY13" fmla="*/ 74175 h 4903455"/>
              <a:gd name="connsiteX14" fmla="*/ 668931 w 6053670"/>
              <a:gd name="connsiteY14" fmla="*/ 90014 h 4903455"/>
              <a:gd name="connsiteX15" fmla="*/ 815430 w 6053670"/>
              <a:gd name="connsiteY15" fmla="*/ 106794 h 4903455"/>
              <a:gd name="connsiteX16" fmla="*/ 974641 w 6053670"/>
              <a:gd name="connsiteY16" fmla="*/ 123574 h 4903455"/>
              <a:gd name="connsiteX17" fmla="*/ 1144144 w 6053670"/>
              <a:gd name="connsiteY17" fmla="*/ 140667 h 4903455"/>
              <a:gd name="connsiteX18" fmla="*/ 1326965 w 6053670"/>
              <a:gd name="connsiteY18" fmla="*/ 156506 h 4903455"/>
              <a:gd name="connsiteX19" fmla="*/ 1518261 w 6053670"/>
              <a:gd name="connsiteY19" fmla="*/ 171717 h 4903455"/>
              <a:gd name="connsiteX20" fmla="*/ 1720453 w 6053670"/>
              <a:gd name="connsiteY20" fmla="*/ 185518 h 4903455"/>
              <a:gd name="connsiteX21" fmla="*/ 1931121 w 6053670"/>
              <a:gd name="connsiteY21" fmla="*/ 198690 h 4903455"/>
              <a:gd name="connsiteX22" fmla="*/ 2150869 w 6053670"/>
              <a:gd name="connsiteY22" fmla="*/ 211079 h 4903455"/>
              <a:gd name="connsiteX23" fmla="*/ 2263467 w 6053670"/>
              <a:gd name="connsiteY23" fmla="*/ 215470 h 4903455"/>
              <a:gd name="connsiteX24" fmla="*/ 2378487 w 6053670"/>
              <a:gd name="connsiteY24" fmla="*/ 220332 h 4903455"/>
              <a:gd name="connsiteX25" fmla="*/ 2495323 w 6053670"/>
              <a:gd name="connsiteY25" fmla="*/ 224879 h 4903455"/>
              <a:gd name="connsiteX26" fmla="*/ 2612764 w 6053670"/>
              <a:gd name="connsiteY26" fmla="*/ 227859 h 4903455"/>
              <a:gd name="connsiteX27" fmla="*/ 2732627 w 6053670"/>
              <a:gd name="connsiteY27" fmla="*/ 230525 h 4903455"/>
              <a:gd name="connsiteX28" fmla="*/ 2853700 w 6053670"/>
              <a:gd name="connsiteY28" fmla="*/ 233348 h 4903455"/>
              <a:gd name="connsiteX29" fmla="*/ 2977195 w 6053670"/>
              <a:gd name="connsiteY29" fmla="*/ 235229 h 4903455"/>
              <a:gd name="connsiteX30" fmla="*/ 3101900 w 6053670"/>
              <a:gd name="connsiteY30" fmla="*/ 235229 h 4903455"/>
              <a:gd name="connsiteX31" fmla="*/ 3227817 w 6053670"/>
              <a:gd name="connsiteY31" fmla="*/ 236170 h 4903455"/>
              <a:gd name="connsiteX32" fmla="*/ 3354944 w 6053670"/>
              <a:gd name="connsiteY32" fmla="*/ 235229 h 4903455"/>
              <a:gd name="connsiteX33" fmla="*/ 3483887 w 6053670"/>
              <a:gd name="connsiteY33" fmla="*/ 233348 h 4903455"/>
              <a:gd name="connsiteX34" fmla="*/ 3612830 w 6053670"/>
              <a:gd name="connsiteY34" fmla="*/ 231623 h 4903455"/>
              <a:gd name="connsiteX35" fmla="*/ 3743589 w 6053670"/>
              <a:gd name="connsiteY35" fmla="*/ 227859 h 4903455"/>
              <a:gd name="connsiteX36" fmla="*/ 3875559 w 6053670"/>
              <a:gd name="connsiteY36" fmla="*/ 223938 h 4903455"/>
              <a:gd name="connsiteX37" fmla="*/ 4007529 w 6053670"/>
              <a:gd name="connsiteY37" fmla="*/ 219391 h 4903455"/>
              <a:gd name="connsiteX38" fmla="*/ 4140710 w 6053670"/>
              <a:gd name="connsiteY38" fmla="*/ 212961 h 4903455"/>
              <a:gd name="connsiteX39" fmla="*/ 4275102 w 6053670"/>
              <a:gd name="connsiteY39" fmla="*/ 205277 h 4903455"/>
              <a:gd name="connsiteX40" fmla="*/ 4410098 w 6053670"/>
              <a:gd name="connsiteY40" fmla="*/ 197907 h 4903455"/>
              <a:gd name="connsiteX41" fmla="*/ 4545096 w 6053670"/>
              <a:gd name="connsiteY41" fmla="*/ 188498 h 4903455"/>
              <a:gd name="connsiteX42" fmla="*/ 4681909 w 6053670"/>
              <a:gd name="connsiteY42" fmla="*/ 177207 h 4903455"/>
              <a:gd name="connsiteX43" fmla="*/ 4816905 w 6053670"/>
              <a:gd name="connsiteY43" fmla="*/ 165916 h 4903455"/>
              <a:gd name="connsiteX44" fmla="*/ 4954323 w 6053670"/>
              <a:gd name="connsiteY44" fmla="*/ 152899 h 4903455"/>
              <a:gd name="connsiteX45" fmla="*/ 5092347 w 6053670"/>
              <a:gd name="connsiteY45" fmla="*/ 138629 h 4903455"/>
              <a:gd name="connsiteX46" fmla="*/ 5228555 w 6053670"/>
              <a:gd name="connsiteY46" fmla="*/ 123574 h 4903455"/>
              <a:gd name="connsiteX47" fmla="*/ 5366578 w 6053670"/>
              <a:gd name="connsiteY47" fmla="*/ 106010 h 4903455"/>
              <a:gd name="connsiteX48" fmla="*/ 5503997 w 6053670"/>
              <a:gd name="connsiteY48" fmla="*/ 87192 h 4903455"/>
              <a:gd name="connsiteX49" fmla="*/ 5642020 w 6053670"/>
              <a:gd name="connsiteY49" fmla="*/ 68530 h 4903455"/>
              <a:gd name="connsiteX50" fmla="*/ 5779438 w 6053670"/>
              <a:gd name="connsiteY50" fmla="*/ 46733 h 4903455"/>
              <a:gd name="connsiteX51" fmla="*/ 5916251 w 6053670"/>
              <a:gd name="connsiteY51" fmla="*/ 24464 h 4903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4903455">
                <a:moveTo>
                  <a:pt x="6053670" y="1098"/>
                </a:moveTo>
                <a:lnTo>
                  <a:pt x="6053670" y="424590"/>
                </a:lnTo>
                <a:lnTo>
                  <a:pt x="6053670" y="1254558"/>
                </a:lnTo>
                <a:lnTo>
                  <a:pt x="6053670" y="4903455"/>
                </a:lnTo>
                <a:lnTo>
                  <a:pt x="0" y="4903455"/>
                </a:lnTo>
                <a:lnTo>
                  <a:pt x="0" y="1249853"/>
                </a:lnTo>
                <a:lnTo>
                  <a:pt x="0" y="424590"/>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0" y="235229"/>
                </a:lnTo>
                <a:lnTo>
                  <a:pt x="3227817" y="236170"/>
                </a:lnTo>
                <a:lnTo>
                  <a:pt x="3354944" y="235229"/>
                </a:lnTo>
                <a:lnTo>
                  <a:pt x="3483887" y="233348"/>
                </a:lnTo>
                <a:lnTo>
                  <a:pt x="3612830" y="231623"/>
                </a:lnTo>
                <a:lnTo>
                  <a:pt x="3743589" y="227859"/>
                </a:lnTo>
                <a:lnTo>
                  <a:pt x="3875559" y="223938"/>
                </a:lnTo>
                <a:lnTo>
                  <a:pt x="4007529"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txBody>
          <a:bodyPr/>
          <a:lstStyle/>
          <a:p>
            <a:endParaRPr lang="en-GB"/>
          </a:p>
        </p:txBody>
      </p:sp>
      <p:sp>
        <p:nvSpPr>
          <p:cNvPr id="19" name="Freeform 5">
            <a:extLst>
              <a:ext uri="{FF2B5EF4-FFF2-40B4-BE49-F238E27FC236}">
                <a16:creationId xmlns:a16="http://schemas.microsoft.com/office/drawing/2014/main" id="{BBC615D1-6E12-40EF-915B-316CFDB550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1069"/>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txBody>
          <a:bodyPr/>
          <a:lstStyle/>
          <a:p>
            <a:endParaRPr lang="en-GB"/>
          </a:p>
        </p:txBody>
      </p:sp>
      <p:sp>
        <p:nvSpPr>
          <p:cNvPr id="21" name="Freeform 5">
            <a:extLst>
              <a:ext uri="{FF2B5EF4-FFF2-40B4-BE49-F238E27FC236}">
                <a16:creationId xmlns:a16="http://schemas.microsoft.com/office/drawing/2014/main" id="{B9797D36-DE1E-47CD-881A-6C1F582826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5349246"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txBody>
          <a:bodyPr/>
          <a:lstStyle/>
          <a:p>
            <a:endParaRPr lang="en-US" dirty="0"/>
          </a:p>
        </p:txBody>
      </p:sp>
      <p:sp>
        <p:nvSpPr>
          <p:cNvPr id="5" name="Title 4">
            <a:extLst>
              <a:ext uri="{FF2B5EF4-FFF2-40B4-BE49-F238E27FC236}">
                <a16:creationId xmlns:a16="http://schemas.microsoft.com/office/drawing/2014/main" id="{64C34CBD-C32F-7C8C-E5FB-FDBDCBE15154}"/>
              </a:ext>
            </a:extLst>
          </p:cNvPr>
          <p:cNvSpPr>
            <a:spLocks noGrp="1"/>
          </p:cNvSpPr>
          <p:nvPr>
            <p:ph type="title"/>
          </p:nvPr>
        </p:nvSpPr>
        <p:spPr>
          <a:xfrm>
            <a:off x="639098" y="629265"/>
            <a:ext cx="6072776" cy="666135"/>
          </a:xfrm>
        </p:spPr>
        <p:txBody>
          <a:bodyPr>
            <a:normAutofit/>
          </a:bodyPr>
          <a:lstStyle/>
          <a:p>
            <a:r>
              <a:rPr lang="en-GB" b="1" u="sng" dirty="0">
                <a:solidFill>
                  <a:schemeClr val="tx1"/>
                </a:solidFill>
                <a:latin typeface="Calibri" panose="020F0502020204030204" pitchFamily="34" charset="0"/>
                <a:ea typeface="Calibri" panose="020F0502020204030204" pitchFamily="34" charset="0"/>
                <a:cs typeface="Calibri" panose="020F0502020204030204" pitchFamily="34" charset="0"/>
              </a:rPr>
              <a:t>‘Control’ Stage of </a:t>
            </a:r>
            <a:r>
              <a:rPr lang="en-GB" b="1" u="sng" dirty="0" err="1">
                <a:solidFill>
                  <a:schemeClr val="tx1"/>
                </a:solidFill>
                <a:latin typeface="Calibri" panose="020F0502020204030204" pitchFamily="34" charset="0"/>
                <a:ea typeface="Calibri" panose="020F0502020204030204" pitchFamily="34" charset="0"/>
                <a:cs typeface="Calibri" panose="020F0502020204030204" pitchFamily="34" charset="0"/>
              </a:rPr>
              <a:t>SOSTAC</a:t>
            </a:r>
            <a:endParaRPr lang="en-GB" b="1" u="sng"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pic>
        <p:nvPicPr>
          <p:cNvPr id="10" name="Picture 9" descr="Graph on document with pen">
            <a:extLst>
              <a:ext uri="{FF2B5EF4-FFF2-40B4-BE49-F238E27FC236}">
                <a16:creationId xmlns:a16="http://schemas.microsoft.com/office/drawing/2014/main" id="{ED98C460-3D77-2D87-CEE8-563AB1C3A85C}"/>
              </a:ext>
            </a:extLst>
          </p:cNvPr>
          <p:cNvPicPr>
            <a:picLocks noChangeAspect="1"/>
          </p:cNvPicPr>
          <p:nvPr/>
        </p:nvPicPr>
        <p:blipFill rotWithShape="1">
          <a:blip r:embed="rId3"/>
          <a:srcRect l="32038" r="18661"/>
          <a:stretch/>
        </p:blipFill>
        <p:spPr>
          <a:xfrm>
            <a:off x="7418226" y="645106"/>
            <a:ext cx="4125317" cy="5585369"/>
          </a:xfrm>
          <a:prstGeom prst="rect">
            <a:avLst/>
          </a:prstGeom>
        </p:spPr>
      </p:pic>
      <p:sp>
        <p:nvSpPr>
          <p:cNvPr id="23" name="Rectangle 22">
            <a:extLst>
              <a:ext uri="{FF2B5EF4-FFF2-40B4-BE49-F238E27FC236}">
                <a16:creationId xmlns:a16="http://schemas.microsoft.com/office/drawing/2014/main" id="{4A2FAF1F-F462-46AF-A9E6-CC93C4E2C3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Oval 24">
            <a:extLst>
              <a:ext uri="{FF2B5EF4-FFF2-40B4-BE49-F238E27FC236}">
                <a16:creationId xmlns:a16="http://schemas.microsoft.com/office/drawing/2014/main" id="{7146BED8-BAE9-42C5-A3DD-7B946445DB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Oval 26">
            <a:extLst>
              <a:ext uri="{FF2B5EF4-FFF2-40B4-BE49-F238E27FC236}">
                <a16:creationId xmlns:a16="http://schemas.microsoft.com/office/drawing/2014/main" id="{15765FE8-B62F-41E4-A73C-74C91A8FD9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Content Placeholder 5">
            <a:extLst>
              <a:ext uri="{FF2B5EF4-FFF2-40B4-BE49-F238E27FC236}">
                <a16:creationId xmlns:a16="http://schemas.microsoft.com/office/drawing/2014/main" id="{21813CC7-75DD-9904-F0CD-C5D072B44F3A}"/>
              </a:ext>
            </a:extLst>
          </p:cNvPr>
          <p:cNvSpPr>
            <a:spLocks noGrp="1"/>
          </p:cNvSpPr>
          <p:nvPr>
            <p:ph idx="1"/>
          </p:nvPr>
        </p:nvSpPr>
        <p:spPr>
          <a:xfrm>
            <a:off x="639098" y="1306470"/>
            <a:ext cx="6159606" cy="4924006"/>
          </a:xfrm>
        </p:spPr>
        <p:txBody>
          <a:bodyPr anchor="ctr">
            <a:normAutofit lnSpcReduction="10000"/>
          </a:bodyPr>
          <a:lstStyle/>
          <a:p>
            <a:pPr>
              <a:lnSpc>
                <a:spcPct val="90000"/>
              </a:lnSpc>
            </a:pPr>
            <a:r>
              <a:rPr lang="en-GB" sz="2000" b="0" i="0" dirty="0">
                <a:solidFill>
                  <a:schemeClr val="tx1"/>
                </a:solidFill>
                <a:effectLst/>
                <a:latin typeface="Calibri" panose="020F0502020204030204" pitchFamily="34" charset="0"/>
                <a:cs typeface="Calibri" panose="020F0502020204030204" pitchFamily="34" charset="0"/>
              </a:rPr>
              <a:t>You should </a:t>
            </a:r>
            <a:r>
              <a:rPr lang="en-GB" sz="2000" b="1" i="0" dirty="0">
                <a:solidFill>
                  <a:schemeClr val="tx1"/>
                </a:solidFill>
                <a:effectLst/>
                <a:latin typeface="Calibri" panose="020F0502020204030204" pitchFamily="34" charset="0"/>
                <a:cs typeface="Calibri" panose="020F0502020204030204" pitchFamily="34" charset="0"/>
              </a:rPr>
              <a:t>NEVER</a:t>
            </a:r>
            <a:r>
              <a:rPr lang="en-GB" sz="2000" b="0" i="0" dirty="0">
                <a:solidFill>
                  <a:schemeClr val="tx1"/>
                </a:solidFill>
                <a:effectLst/>
                <a:latin typeface="Calibri" panose="020F0502020204030204" pitchFamily="34" charset="0"/>
                <a:cs typeface="Calibri" panose="020F0502020204030204" pitchFamily="34" charset="0"/>
              </a:rPr>
              <a:t> run a marketing campaign without </a:t>
            </a:r>
            <a:r>
              <a:rPr lang="en-GB" sz="2000" dirty="0">
                <a:solidFill>
                  <a:schemeClr val="tx1"/>
                </a:solidFill>
                <a:latin typeface="Calibri" panose="020F0502020204030204" pitchFamily="34" charset="0"/>
                <a:cs typeface="Calibri" panose="020F0502020204030204" pitchFamily="34" charset="0"/>
              </a:rPr>
              <a:t>track</a:t>
            </a:r>
            <a:r>
              <a:rPr lang="en-GB" sz="2000" b="0" i="0" dirty="0">
                <a:solidFill>
                  <a:schemeClr val="tx1"/>
                </a:solidFill>
                <a:effectLst/>
                <a:latin typeface="Calibri" panose="020F0502020204030204" pitchFamily="34" charset="0"/>
                <a:cs typeface="Calibri" panose="020F0502020204030204" pitchFamily="34" charset="0"/>
              </a:rPr>
              <a:t>ing progress along the duration of the plan. – </a:t>
            </a:r>
            <a:r>
              <a:rPr lang="en-GB" sz="2000" b="1" i="0" dirty="0">
                <a:solidFill>
                  <a:schemeClr val="tx1"/>
                </a:solidFill>
                <a:effectLst/>
                <a:latin typeface="Calibri" panose="020F0502020204030204" pitchFamily="34" charset="0"/>
                <a:cs typeface="Calibri" panose="020F0502020204030204" pitchFamily="34" charset="0"/>
              </a:rPr>
              <a:t>Why should we track progress?</a:t>
            </a:r>
          </a:p>
          <a:p>
            <a:pPr>
              <a:lnSpc>
                <a:spcPct val="90000"/>
              </a:lnSpc>
            </a:pPr>
            <a:endParaRPr lang="en-GB" sz="800" b="0" i="0" dirty="0">
              <a:solidFill>
                <a:schemeClr val="tx1"/>
              </a:solidFill>
              <a:effectLst/>
              <a:latin typeface="Calibri" panose="020F0502020204030204" pitchFamily="34" charset="0"/>
              <a:cs typeface="Calibri" panose="020F0502020204030204" pitchFamily="34" charset="0"/>
            </a:endParaRPr>
          </a:p>
          <a:p>
            <a:pPr>
              <a:lnSpc>
                <a:spcPct val="90000"/>
              </a:lnSpc>
            </a:pPr>
            <a:r>
              <a:rPr lang="en-GB" sz="2000" b="0" i="0" dirty="0">
                <a:solidFill>
                  <a:schemeClr val="tx1"/>
                </a:solidFill>
                <a:effectLst/>
                <a:latin typeface="Calibri" panose="020F0502020204030204" pitchFamily="34" charset="0"/>
                <a:cs typeface="Calibri" panose="020F0502020204030204" pitchFamily="34" charset="0"/>
              </a:rPr>
              <a:t>The ‘Control’ element of </a:t>
            </a:r>
            <a:r>
              <a:rPr lang="en-GB" sz="2000" b="0" i="0" dirty="0" err="1">
                <a:solidFill>
                  <a:schemeClr val="tx1"/>
                </a:solidFill>
                <a:effectLst/>
                <a:latin typeface="Calibri" panose="020F0502020204030204" pitchFamily="34" charset="0"/>
                <a:cs typeface="Calibri" panose="020F0502020204030204" pitchFamily="34" charset="0"/>
              </a:rPr>
              <a:t>SOSTAC</a:t>
            </a:r>
            <a:r>
              <a:rPr lang="en-GB" sz="2000" b="0" i="0" dirty="0">
                <a:solidFill>
                  <a:schemeClr val="tx1"/>
                </a:solidFill>
                <a:effectLst/>
                <a:latin typeface="Calibri" panose="020F0502020204030204" pitchFamily="34" charset="0"/>
                <a:cs typeface="Calibri" panose="020F0502020204030204" pitchFamily="34" charset="0"/>
              </a:rPr>
              <a:t> </a:t>
            </a:r>
            <a:r>
              <a:rPr lang="en-GB" sz="2000" dirty="0">
                <a:solidFill>
                  <a:schemeClr val="tx1"/>
                </a:solidFill>
                <a:latin typeface="Calibri" panose="020F0502020204030204" pitchFamily="34" charset="0"/>
                <a:cs typeface="Calibri" panose="020F0502020204030204" pitchFamily="34" charset="0"/>
              </a:rPr>
              <a:t>covers</a:t>
            </a:r>
            <a:r>
              <a:rPr lang="en-GB" sz="2000" b="0" i="0" dirty="0">
                <a:solidFill>
                  <a:schemeClr val="tx1"/>
                </a:solidFill>
                <a:effectLst/>
                <a:latin typeface="Calibri" panose="020F0502020204030204" pitchFamily="34" charset="0"/>
                <a:cs typeface="Calibri" panose="020F0502020204030204" pitchFamily="34" charset="0"/>
              </a:rPr>
              <a:t> what you are going to measure to track the implementation of your plan against objectives.</a:t>
            </a:r>
          </a:p>
          <a:p>
            <a:pPr>
              <a:lnSpc>
                <a:spcPct val="90000"/>
              </a:lnSpc>
            </a:pPr>
            <a:endParaRPr lang="en-GB" sz="800" b="0" i="0" dirty="0">
              <a:solidFill>
                <a:schemeClr val="tx1"/>
              </a:solidFill>
              <a:effectLst/>
              <a:latin typeface="Calibri" panose="020F0502020204030204" pitchFamily="34" charset="0"/>
              <a:cs typeface="Calibri" panose="020F0502020204030204" pitchFamily="34" charset="0"/>
            </a:endParaRPr>
          </a:p>
          <a:p>
            <a:pPr>
              <a:lnSpc>
                <a:spcPct val="90000"/>
              </a:lnSpc>
            </a:pPr>
            <a:r>
              <a:rPr lang="en-GB" sz="2000" b="0" i="0" dirty="0">
                <a:solidFill>
                  <a:schemeClr val="tx1"/>
                </a:solidFill>
                <a:effectLst/>
                <a:latin typeface="Calibri" panose="020F0502020204030204" pitchFamily="34" charset="0"/>
                <a:cs typeface="Calibri" panose="020F0502020204030204" pitchFamily="34" charset="0"/>
              </a:rPr>
              <a:t>Marketers use ‘</a:t>
            </a:r>
            <a:r>
              <a:rPr lang="en-GB" sz="2000" dirty="0">
                <a:solidFill>
                  <a:schemeClr val="tx1"/>
                </a:solidFill>
                <a:latin typeface="Calibri" panose="020F0502020204030204" pitchFamily="34" charset="0"/>
                <a:cs typeface="Calibri" panose="020F0502020204030204" pitchFamily="34" charset="0"/>
              </a:rPr>
              <a:t>M</a:t>
            </a:r>
            <a:r>
              <a:rPr lang="en-GB" sz="2000" b="0" i="0" dirty="0">
                <a:solidFill>
                  <a:schemeClr val="tx1"/>
                </a:solidFill>
                <a:effectLst/>
                <a:latin typeface="Calibri" panose="020F0502020204030204" pitchFamily="34" charset="0"/>
                <a:cs typeface="Calibri" panose="020F0502020204030204" pitchFamily="34" charset="0"/>
              </a:rPr>
              <a:t>arketing </a:t>
            </a:r>
            <a:r>
              <a:rPr lang="en-GB" sz="2000" dirty="0">
                <a:solidFill>
                  <a:schemeClr val="tx1"/>
                </a:solidFill>
                <a:latin typeface="Calibri" panose="020F0502020204030204" pitchFamily="34" charset="0"/>
                <a:cs typeface="Calibri" panose="020F0502020204030204" pitchFamily="34" charset="0"/>
              </a:rPr>
              <a:t>M</a:t>
            </a:r>
            <a:r>
              <a:rPr lang="en-GB" sz="2000" b="0" i="0" dirty="0">
                <a:solidFill>
                  <a:schemeClr val="tx1"/>
                </a:solidFill>
                <a:effectLst/>
                <a:latin typeface="Calibri" panose="020F0502020204030204" pitchFamily="34" charset="0"/>
                <a:cs typeface="Calibri" panose="020F0502020204030204" pitchFamily="34" charset="0"/>
              </a:rPr>
              <a:t>etrics’ to monitor, record, and measure progress over time. The metrics themselves are varied and can change </a:t>
            </a:r>
            <a:r>
              <a:rPr lang="en-GB" sz="2000" dirty="0">
                <a:solidFill>
                  <a:schemeClr val="tx1"/>
                </a:solidFill>
                <a:latin typeface="Calibri" panose="020F0502020204030204" pitchFamily="34" charset="0"/>
                <a:cs typeface="Calibri" panose="020F0502020204030204" pitchFamily="34" charset="0"/>
              </a:rPr>
              <a:t>depending on the objectives of the plan.</a:t>
            </a:r>
          </a:p>
          <a:p>
            <a:pPr>
              <a:lnSpc>
                <a:spcPct val="90000"/>
              </a:lnSpc>
            </a:pPr>
            <a:endParaRPr lang="en-GB" sz="900" b="0" i="0" dirty="0">
              <a:solidFill>
                <a:schemeClr val="tx1"/>
              </a:solidFill>
              <a:effectLst/>
              <a:latin typeface="Calibri" panose="020F0502020204030204" pitchFamily="34" charset="0"/>
              <a:cs typeface="Calibri" panose="020F0502020204030204" pitchFamily="34" charset="0"/>
            </a:endParaRPr>
          </a:p>
          <a:p>
            <a:pPr>
              <a:lnSpc>
                <a:spcPct val="90000"/>
              </a:lnSpc>
            </a:pPr>
            <a:r>
              <a:rPr lang="en-GB" sz="2000" b="0" i="0" dirty="0">
                <a:solidFill>
                  <a:schemeClr val="tx1"/>
                </a:solidFill>
                <a:effectLst/>
                <a:latin typeface="Calibri" panose="020F0502020204030204" pitchFamily="34" charset="0"/>
                <a:cs typeface="Calibri" panose="020F0502020204030204" pitchFamily="34" charset="0"/>
              </a:rPr>
              <a:t>Marketers must </a:t>
            </a:r>
            <a:r>
              <a:rPr lang="en-GB" sz="2000" dirty="0">
                <a:solidFill>
                  <a:schemeClr val="tx1"/>
                </a:solidFill>
                <a:latin typeface="Calibri" panose="020F0502020204030204" pitchFamily="34" charset="0"/>
                <a:cs typeface="Calibri" panose="020F0502020204030204" pitchFamily="34" charset="0"/>
              </a:rPr>
              <a:t>focus</a:t>
            </a:r>
            <a:r>
              <a:rPr lang="en-GB" sz="2000" b="0" i="0" dirty="0">
                <a:solidFill>
                  <a:schemeClr val="tx1"/>
                </a:solidFill>
                <a:effectLst/>
                <a:latin typeface="Calibri" panose="020F0502020204030204" pitchFamily="34" charset="0"/>
                <a:cs typeface="Calibri" panose="020F0502020204030204" pitchFamily="34" charset="0"/>
              </a:rPr>
              <a:t> on their objectives and choose the metrics that will track their successes and failures. Although there are many working metrics you could keep track of, you need to select specific metrics for key elements of each </a:t>
            </a:r>
            <a:r>
              <a:rPr lang="en-GB" sz="2000" dirty="0">
                <a:solidFill>
                  <a:schemeClr val="tx1"/>
                </a:solidFill>
                <a:latin typeface="Calibri" panose="020F0502020204030204" pitchFamily="34" charset="0"/>
                <a:cs typeface="Calibri" panose="020F0502020204030204" pitchFamily="34" charset="0"/>
              </a:rPr>
              <a:t>plan</a:t>
            </a:r>
            <a:r>
              <a:rPr lang="en-GB" sz="2000" b="0" i="0" dirty="0">
                <a:solidFill>
                  <a:schemeClr val="tx1"/>
                </a:solidFill>
                <a:effectLst/>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139643128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9EA2611-DCBA-4E97-A2B2-9A466E76B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2" name="Freeform: Shape 11">
            <a:extLst>
              <a:ext uri="{FF2B5EF4-FFF2-40B4-BE49-F238E27FC236}">
                <a16:creationId xmlns:a16="http://schemas.microsoft.com/office/drawing/2014/main" id="{FD2669AB-35DB-41EC-BE9C-DA80B60A32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6290102" y="977273"/>
            <a:ext cx="6053670" cy="4903455"/>
          </a:xfrm>
          <a:custGeom>
            <a:avLst/>
            <a:gdLst>
              <a:gd name="connsiteX0" fmla="*/ 6053670 w 6053670"/>
              <a:gd name="connsiteY0" fmla="*/ 1098 h 4903455"/>
              <a:gd name="connsiteX1" fmla="*/ 6053670 w 6053670"/>
              <a:gd name="connsiteY1" fmla="*/ 424590 h 4903455"/>
              <a:gd name="connsiteX2" fmla="*/ 6053670 w 6053670"/>
              <a:gd name="connsiteY2" fmla="*/ 1254558 h 4903455"/>
              <a:gd name="connsiteX3" fmla="*/ 6053670 w 6053670"/>
              <a:gd name="connsiteY3" fmla="*/ 4903455 h 4903455"/>
              <a:gd name="connsiteX4" fmla="*/ 0 w 6053670"/>
              <a:gd name="connsiteY4" fmla="*/ 4903455 h 4903455"/>
              <a:gd name="connsiteX5" fmla="*/ 0 w 6053670"/>
              <a:gd name="connsiteY5" fmla="*/ 1249853 h 4903455"/>
              <a:gd name="connsiteX6" fmla="*/ 0 w 6053670"/>
              <a:gd name="connsiteY6" fmla="*/ 424590 h 4903455"/>
              <a:gd name="connsiteX7" fmla="*/ 0 w 6053670"/>
              <a:gd name="connsiteY7" fmla="*/ 0 h 4903455"/>
              <a:gd name="connsiteX8" fmla="*/ 35717 w 6053670"/>
              <a:gd name="connsiteY8" fmla="*/ 5488 h 4903455"/>
              <a:gd name="connsiteX9" fmla="*/ 140445 w 6053670"/>
              <a:gd name="connsiteY9" fmla="*/ 21641 h 4903455"/>
              <a:gd name="connsiteX10" fmla="*/ 216722 w 6053670"/>
              <a:gd name="connsiteY10" fmla="*/ 32932 h 4903455"/>
              <a:gd name="connsiteX11" fmla="*/ 307527 w 6053670"/>
              <a:gd name="connsiteY11" fmla="*/ 44850 h 4903455"/>
              <a:gd name="connsiteX12" fmla="*/ 415282 w 6053670"/>
              <a:gd name="connsiteY12" fmla="*/ 59121 h 4903455"/>
              <a:gd name="connsiteX13" fmla="*/ 534539 w 6053670"/>
              <a:gd name="connsiteY13" fmla="*/ 74175 h 4903455"/>
              <a:gd name="connsiteX14" fmla="*/ 668931 w 6053670"/>
              <a:gd name="connsiteY14" fmla="*/ 90014 h 4903455"/>
              <a:gd name="connsiteX15" fmla="*/ 815430 w 6053670"/>
              <a:gd name="connsiteY15" fmla="*/ 106794 h 4903455"/>
              <a:gd name="connsiteX16" fmla="*/ 974641 w 6053670"/>
              <a:gd name="connsiteY16" fmla="*/ 123574 h 4903455"/>
              <a:gd name="connsiteX17" fmla="*/ 1144144 w 6053670"/>
              <a:gd name="connsiteY17" fmla="*/ 140667 h 4903455"/>
              <a:gd name="connsiteX18" fmla="*/ 1326965 w 6053670"/>
              <a:gd name="connsiteY18" fmla="*/ 156506 h 4903455"/>
              <a:gd name="connsiteX19" fmla="*/ 1518261 w 6053670"/>
              <a:gd name="connsiteY19" fmla="*/ 171717 h 4903455"/>
              <a:gd name="connsiteX20" fmla="*/ 1720453 w 6053670"/>
              <a:gd name="connsiteY20" fmla="*/ 185518 h 4903455"/>
              <a:gd name="connsiteX21" fmla="*/ 1931121 w 6053670"/>
              <a:gd name="connsiteY21" fmla="*/ 198690 h 4903455"/>
              <a:gd name="connsiteX22" fmla="*/ 2150869 w 6053670"/>
              <a:gd name="connsiteY22" fmla="*/ 211079 h 4903455"/>
              <a:gd name="connsiteX23" fmla="*/ 2263467 w 6053670"/>
              <a:gd name="connsiteY23" fmla="*/ 215470 h 4903455"/>
              <a:gd name="connsiteX24" fmla="*/ 2378487 w 6053670"/>
              <a:gd name="connsiteY24" fmla="*/ 220332 h 4903455"/>
              <a:gd name="connsiteX25" fmla="*/ 2495323 w 6053670"/>
              <a:gd name="connsiteY25" fmla="*/ 224879 h 4903455"/>
              <a:gd name="connsiteX26" fmla="*/ 2612764 w 6053670"/>
              <a:gd name="connsiteY26" fmla="*/ 227859 h 4903455"/>
              <a:gd name="connsiteX27" fmla="*/ 2732627 w 6053670"/>
              <a:gd name="connsiteY27" fmla="*/ 230525 h 4903455"/>
              <a:gd name="connsiteX28" fmla="*/ 2853700 w 6053670"/>
              <a:gd name="connsiteY28" fmla="*/ 233348 h 4903455"/>
              <a:gd name="connsiteX29" fmla="*/ 2977195 w 6053670"/>
              <a:gd name="connsiteY29" fmla="*/ 235229 h 4903455"/>
              <a:gd name="connsiteX30" fmla="*/ 3101900 w 6053670"/>
              <a:gd name="connsiteY30" fmla="*/ 235229 h 4903455"/>
              <a:gd name="connsiteX31" fmla="*/ 3227817 w 6053670"/>
              <a:gd name="connsiteY31" fmla="*/ 236170 h 4903455"/>
              <a:gd name="connsiteX32" fmla="*/ 3354944 w 6053670"/>
              <a:gd name="connsiteY32" fmla="*/ 235229 h 4903455"/>
              <a:gd name="connsiteX33" fmla="*/ 3483887 w 6053670"/>
              <a:gd name="connsiteY33" fmla="*/ 233348 h 4903455"/>
              <a:gd name="connsiteX34" fmla="*/ 3612830 w 6053670"/>
              <a:gd name="connsiteY34" fmla="*/ 231623 h 4903455"/>
              <a:gd name="connsiteX35" fmla="*/ 3743589 w 6053670"/>
              <a:gd name="connsiteY35" fmla="*/ 227859 h 4903455"/>
              <a:gd name="connsiteX36" fmla="*/ 3875559 w 6053670"/>
              <a:gd name="connsiteY36" fmla="*/ 223938 h 4903455"/>
              <a:gd name="connsiteX37" fmla="*/ 4007529 w 6053670"/>
              <a:gd name="connsiteY37" fmla="*/ 219391 h 4903455"/>
              <a:gd name="connsiteX38" fmla="*/ 4140710 w 6053670"/>
              <a:gd name="connsiteY38" fmla="*/ 212961 h 4903455"/>
              <a:gd name="connsiteX39" fmla="*/ 4275102 w 6053670"/>
              <a:gd name="connsiteY39" fmla="*/ 205277 h 4903455"/>
              <a:gd name="connsiteX40" fmla="*/ 4410098 w 6053670"/>
              <a:gd name="connsiteY40" fmla="*/ 197907 h 4903455"/>
              <a:gd name="connsiteX41" fmla="*/ 4545096 w 6053670"/>
              <a:gd name="connsiteY41" fmla="*/ 188498 h 4903455"/>
              <a:gd name="connsiteX42" fmla="*/ 4681909 w 6053670"/>
              <a:gd name="connsiteY42" fmla="*/ 177207 h 4903455"/>
              <a:gd name="connsiteX43" fmla="*/ 4816905 w 6053670"/>
              <a:gd name="connsiteY43" fmla="*/ 165916 h 4903455"/>
              <a:gd name="connsiteX44" fmla="*/ 4954323 w 6053670"/>
              <a:gd name="connsiteY44" fmla="*/ 152899 h 4903455"/>
              <a:gd name="connsiteX45" fmla="*/ 5092347 w 6053670"/>
              <a:gd name="connsiteY45" fmla="*/ 138629 h 4903455"/>
              <a:gd name="connsiteX46" fmla="*/ 5228555 w 6053670"/>
              <a:gd name="connsiteY46" fmla="*/ 123574 h 4903455"/>
              <a:gd name="connsiteX47" fmla="*/ 5366578 w 6053670"/>
              <a:gd name="connsiteY47" fmla="*/ 106010 h 4903455"/>
              <a:gd name="connsiteX48" fmla="*/ 5503997 w 6053670"/>
              <a:gd name="connsiteY48" fmla="*/ 87192 h 4903455"/>
              <a:gd name="connsiteX49" fmla="*/ 5642020 w 6053670"/>
              <a:gd name="connsiteY49" fmla="*/ 68530 h 4903455"/>
              <a:gd name="connsiteX50" fmla="*/ 5779438 w 6053670"/>
              <a:gd name="connsiteY50" fmla="*/ 46733 h 4903455"/>
              <a:gd name="connsiteX51" fmla="*/ 5916251 w 6053670"/>
              <a:gd name="connsiteY51" fmla="*/ 24464 h 4903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4903455">
                <a:moveTo>
                  <a:pt x="6053670" y="1098"/>
                </a:moveTo>
                <a:lnTo>
                  <a:pt x="6053670" y="424590"/>
                </a:lnTo>
                <a:lnTo>
                  <a:pt x="6053670" y="1254558"/>
                </a:lnTo>
                <a:lnTo>
                  <a:pt x="6053670" y="4903455"/>
                </a:lnTo>
                <a:lnTo>
                  <a:pt x="0" y="4903455"/>
                </a:lnTo>
                <a:lnTo>
                  <a:pt x="0" y="1249853"/>
                </a:lnTo>
                <a:lnTo>
                  <a:pt x="0" y="424590"/>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0" y="235229"/>
                </a:lnTo>
                <a:lnTo>
                  <a:pt x="3227817" y="236170"/>
                </a:lnTo>
                <a:lnTo>
                  <a:pt x="3354944" y="235229"/>
                </a:lnTo>
                <a:lnTo>
                  <a:pt x="3483887" y="233348"/>
                </a:lnTo>
                <a:lnTo>
                  <a:pt x="3612830" y="231623"/>
                </a:lnTo>
                <a:lnTo>
                  <a:pt x="3743589" y="227859"/>
                </a:lnTo>
                <a:lnTo>
                  <a:pt x="3875559" y="223938"/>
                </a:lnTo>
                <a:lnTo>
                  <a:pt x="4007529"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txBody>
          <a:bodyPr/>
          <a:lstStyle/>
          <a:p>
            <a:endParaRPr lang="en-GB"/>
          </a:p>
        </p:txBody>
      </p:sp>
      <p:sp>
        <p:nvSpPr>
          <p:cNvPr id="14" name="Freeform 5">
            <a:extLst>
              <a:ext uri="{FF2B5EF4-FFF2-40B4-BE49-F238E27FC236}">
                <a16:creationId xmlns:a16="http://schemas.microsoft.com/office/drawing/2014/main" id="{BBC615D1-6E12-40EF-915B-316CFDB550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1069"/>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txBody>
          <a:bodyPr/>
          <a:lstStyle/>
          <a:p>
            <a:endParaRPr lang="en-GB"/>
          </a:p>
        </p:txBody>
      </p:sp>
      <p:sp>
        <p:nvSpPr>
          <p:cNvPr id="16" name="Freeform 5">
            <a:extLst>
              <a:ext uri="{FF2B5EF4-FFF2-40B4-BE49-F238E27FC236}">
                <a16:creationId xmlns:a16="http://schemas.microsoft.com/office/drawing/2014/main" id="{B9797D36-DE1E-47CD-881A-6C1F582826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5349246"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txBody>
          <a:bodyPr/>
          <a:lstStyle/>
          <a:p>
            <a:endParaRPr lang="en-US" dirty="0"/>
          </a:p>
        </p:txBody>
      </p:sp>
      <p:sp>
        <p:nvSpPr>
          <p:cNvPr id="2" name="Title 1">
            <a:extLst>
              <a:ext uri="{FF2B5EF4-FFF2-40B4-BE49-F238E27FC236}">
                <a16:creationId xmlns:a16="http://schemas.microsoft.com/office/drawing/2014/main" id="{3BBF8CEC-B0A3-BBBB-2558-CB7E0066B0B8}"/>
              </a:ext>
            </a:extLst>
          </p:cNvPr>
          <p:cNvSpPr>
            <a:spLocks noGrp="1"/>
          </p:cNvSpPr>
          <p:nvPr>
            <p:ph type="title"/>
          </p:nvPr>
        </p:nvSpPr>
        <p:spPr>
          <a:xfrm>
            <a:off x="639098" y="629265"/>
            <a:ext cx="6072776" cy="513735"/>
          </a:xfrm>
        </p:spPr>
        <p:txBody>
          <a:bodyPr>
            <a:normAutofit fontScale="90000"/>
          </a:bodyPr>
          <a:lstStyle/>
          <a:p>
            <a:r>
              <a:rPr lang="en-GB" b="1" u="sng" dirty="0">
                <a:solidFill>
                  <a:schemeClr val="tx1"/>
                </a:solidFill>
                <a:latin typeface="Calibri" panose="020F0502020204030204" pitchFamily="34" charset="0"/>
                <a:cs typeface="Calibri" panose="020F0502020204030204" pitchFamily="34" charset="0"/>
              </a:rPr>
              <a:t>Why Should You Track Progress?</a:t>
            </a:r>
          </a:p>
        </p:txBody>
      </p:sp>
      <p:pic>
        <p:nvPicPr>
          <p:cNvPr id="5" name="Picture 4" descr="Magnifying glass showing decling performance">
            <a:extLst>
              <a:ext uri="{FF2B5EF4-FFF2-40B4-BE49-F238E27FC236}">
                <a16:creationId xmlns:a16="http://schemas.microsoft.com/office/drawing/2014/main" id="{BFE35239-296D-D570-B038-C4345631ED1F}"/>
              </a:ext>
            </a:extLst>
          </p:cNvPr>
          <p:cNvPicPr>
            <a:picLocks noChangeAspect="1"/>
          </p:cNvPicPr>
          <p:nvPr/>
        </p:nvPicPr>
        <p:blipFill rotWithShape="1">
          <a:blip r:embed="rId3"/>
          <a:srcRect l="16470" r="34229"/>
          <a:stretch/>
        </p:blipFill>
        <p:spPr>
          <a:xfrm>
            <a:off x="7418226" y="645106"/>
            <a:ext cx="4125317" cy="5585369"/>
          </a:xfrm>
          <a:prstGeom prst="rect">
            <a:avLst/>
          </a:prstGeom>
        </p:spPr>
      </p:pic>
      <p:sp>
        <p:nvSpPr>
          <p:cNvPr id="18" name="Rectangle 17">
            <a:extLst>
              <a:ext uri="{FF2B5EF4-FFF2-40B4-BE49-F238E27FC236}">
                <a16:creationId xmlns:a16="http://schemas.microsoft.com/office/drawing/2014/main" id="{4A2FAF1F-F462-46AF-A9E6-CC93C4E2C3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Oval 19">
            <a:extLst>
              <a:ext uri="{FF2B5EF4-FFF2-40B4-BE49-F238E27FC236}">
                <a16:creationId xmlns:a16="http://schemas.microsoft.com/office/drawing/2014/main" id="{7146BED8-BAE9-42C5-A3DD-7B946445DB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Oval 21">
            <a:extLst>
              <a:ext uri="{FF2B5EF4-FFF2-40B4-BE49-F238E27FC236}">
                <a16:creationId xmlns:a16="http://schemas.microsoft.com/office/drawing/2014/main" id="{15765FE8-B62F-41E4-A73C-74C91A8FD9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4CFEE3DF-2D13-6B50-6B0C-EA56D1657411}"/>
              </a:ext>
            </a:extLst>
          </p:cNvPr>
          <p:cNvSpPr>
            <a:spLocks noGrp="1"/>
          </p:cNvSpPr>
          <p:nvPr>
            <p:ph idx="1"/>
          </p:nvPr>
        </p:nvSpPr>
        <p:spPr>
          <a:xfrm>
            <a:off x="639098" y="1414272"/>
            <a:ext cx="6000989" cy="4816203"/>
          </a:xfrm>
        </p:spPr>
        <p:txBody>
          <a:bodyPr anchor="ctr">
            <a:normAutofit fontScale="85000" lnSpcReduction="20000"/>
          </a:bodyPr>
          <a:lstStyle/>
          <a:p>
            <a:pPr marL="0" indent="0">
              <a:lnSpc>
                <a:spcPct val="90000"/>
              </a:lnSpc>
              <a:buNone/>
            </a:pPr>
            <a:r>
              <a:rPr lang="en-GB" sz="2400" b="0" i="0" dirty="0">
                <a:solidFill>
                  <a:schemeClr val="tx1"/>
                </a:solidFill>
                <a:effectLst/>
                <a:latin typeface="Calibri" panose="020F0502020204030204" pitchFamily="34" charset="0"/>
                <a:cs typeface="Calibri" panose="020F0502020204030204" pitchFamily="34" charset="0"/>
              </a:rPr>
              <a:t>According to a Google study in partnership with MIT, </a:t>
            </a:r>
            <a:r>
              <a:rPr lang="en-GB" sz="2400" b="0" i="0" u="none" strike="noStrike" dirty="0">
                <a:solidFill>
                  <a:schemeClr val="tx1"/>
                </a:solidFill>
                <a:effectLst/>
                <a:latin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89%</a:t>
            </a:r>
            <a:r>
              <a:rPr lang="en-GB" sz="2400" b="0" i="0" dirty="0">
                <a:solidFill>
                  <a:schemeClr val="tx1"/>
                </a:solidFill>
                <a:effectLst/>
                <a:latin typeface="Calibri" panose="020F0502020204030204" pitchFamily="34" charset="0"/>
                <a:cs typeface="Calibri" panose="020F0502020204030204" pitchFamily="34" charset="0"/>
              </a:rPr>
              <a:t> of leading marketers use strategic metrics, like gross revenue, market share, or CLV, to measure the effectiveness of their campaigns. Some of the benefits of using these and other metrics include: </a:t>
            </a:r>
          </a:p>
          <a:p>
            <a:pPr>
              <a:lnSpc>
                <a:spcPct val="90000"/>
              </a:lnSpc>
            </a:pPr>
            <a:endParaRPr lang="en-GB" sz="1100" b="0" i="0" dirty="0">
              <a:solidFill>
                <a:schemeClr val="tx1"/>
              </a:solidFill>
              <a:effectLst/>
              <a:latin typeface="Calibri" panose="020F0502020204030204" pitchFamily="34" charset="0"/>
              <a:cs typeface="Calibri" panose="020F0502020204030204" pitchFamily="34" charset="0"/>
            </a:endParaRPr>
          </a:p>
          <a:p>
            <a:pPr>
              <a:lnSpc>
                <a:spcPct val="90000"/>
              </a:lnSpc>
              <a:buFont typeface="Arial" panose="020B0604020202020204" pitchFamily="34" charset="0"/>
              <a:buChar char="•"/>
            </a:pPr>
            <a:r>
              <a:rPr lang="en-GB" sz="2400" b="0" i="0" dirty="0">
                <a:solidFill>
                  <a:schemeClr val="tx1"/>
                </a:solidFill>
                <a:effectLst/>
                <a:latin typeface="Calibri" panose="020F0502020204030204" pitchFamily="34" charset="0"/>
                <a:cs typeface="Calibri" panose="020F0502020204030204" pitchFamily="34" charset="0"/>
              </a:rPr>
              <a:t>Having data to support informed decision making</a:t>
            </a:r>
          </a:p>
          <a:p>
            <a:pPr lvl="1">
              <a:lnSpc>
                <a:spcPct val="90000"/>
              </a:lnSpc>
              <a:buFont typeface="Arial" panose="020B0604020202020204" pitchFamily="34" charset="0"/>
              <a:buChar char="•"/>
            </a:pPr>
            <a:endParaRPr lang="en-GB" sz="1100" b="0" i="0" dirty="0">
              <a:solidFill>
                <a:schemeClr val="tx1"/>
              </a:solidFill>
              <a:effectLst/>
              <a:latin typeface="Calibri" panose="020F0502020204030204" pitchFamily="34" charset="0"/>
              <a:cs typeface="Calibri" panose="020F0502020204030204" pitchFamily="34" charset="0"/>
            </a:endParaRPr>
          </a:p>
          <a:p>
            <a:pPr>
              <a:lnSpc>
                <a:spcPct val="90000"/>
              </a:lnSpc>
              <a:buFont typeface="Arial" panose="020B0604020202020204" pitchFamily="34" charset="0"/>
              <a:buChar char="•"/>
            </a:pPr>
            <a:r>
              <a:rPr lang="en-GB" sz="2400" b="0" i="0" dirty="0">
                <a:solidFill>
                  <a:schemeClr val="tx1"/>
                </a:solidFill>
                <a:effectLst/>
                <a:latin typeface="Calibri" panose="020F0502020204030204" pitchFamily="34" charset="0"/>
                <a:cs typeface="Calibri" panose="020F0502020204030204" pitchFamily="34" charset="0"/>
              </a:rPr>
              <a:t>Knowing which channels provide the highest ROI (Return on Investment)</a:t>
            </a:r>
          </a:p>
          <a:p>
            <a:pPr lvl="1">
              <a:lnSpc>
                <a:spcPct val="90000"/>
              </a:lnSpc>
              <a:buFont typeface="Arial" panose="020B0604020202020204" pitchFamily="34" charset="0"/>
              <a:buChar char="•"/>
            </a:pPr>
            <a:endParaRPr lang="en-GB" sz="1100" b="0" i="0" dirty="0">
              <a:solidFill>
                <a:schemeClr val="tx1"/>
              </a:solidFill>
              <a:effectLst/>
              <a:latin typeface="Calibri" panose="020F0502020204030204" pitchFamily="34" charset="0"/>
              <a:cs typeface="Calibri" panose="020F0502020204030204" pitchFamily="34" charset="0"/>
            </a:endParaRPr>
          </a:p>
          <a:p>
            <a:pPr>
              <a:lnSpc>
                <a:spcPct val="90000"/>
              </a:lnSpc>
              <a:buFont typeface="Arial" panose="020B0604020202020204" pitchFamily="34" charset="0"/>
              <a:buChar char="•"/>
            </a:pPr>
            <a:r>
              <a:rPr lang="en-GB" sz="2400" b="0" i="0" dirty="0">
                <a:solidFill>
                  <a:schemeClr val="tx1"/>
                </a:solidFill>
                <a:effectLst/>
                <a:latin typeface="Calibri" panose="020F0502020204030204" pitchFamily="34" charset="0"/>
                <a:cs typeface="Calibri" panose="020F0502020204030204" pitchFamily="34" charset="0"/>
              </a:rPr>
              <a:t>Justifying marketing spend and overall budget allocations</a:t>
            </a:r>
          </a:p>
          <a:p>
            <a:pPr lvl="1">
              <a:lnSpc>
                <a:spcPct val="90000"/>
              </a:lnSpc>
              <a:buFont typeface="Arial" panose="020B0604020202020204" pitchFamily="34" charset="0"/>
              <a:buChar char="•"/>
            </a:pPr>
            <a:endParaRPr lang="en-GB" sz="900" b="0" i="0" dirty="0">
              <a:solidFill>
                <a:schemeClr val="tx1"/>
              </a:solidFill>
              <a:effectLst/>
              <a:latin typeface="Calibri" panose="020F0502020204030204" pitchFamily="34" charset="0"/>
              <a:cs typeface="Calibri" panose="020F0502020204030204" pitchFamily="34" charset="0"/>
            </a:endParaRPr>
          </a:p>
          <a:p>
            <a:pPr>
              <a:lnSpc>
                <a:spcPct val="90000"/>
              </a:lnSpc>
              <a:buFont typeface="Arial" panose="020B0604020202020204" pitchFamily="34" charset="0"/>
              <a:buChar char="•"/>
            </a:pPr>
            <a:r>
              <a:rPr lang="en-GB" sz="2400" b="0" i="0" dirty="0">
                <a:solidFill>
                  <a:schemeClr val="tx1"/>
                </a:solidFill>
                <a:effectLst/>
                <a:latin typeface="Calibri" panose="020F0502020204030204" pitchFamily="34" charset="0"/>
                <a:cs typeface="Calibri" panose="020F0502020204030204" pitchFamily="34" charset="0"/>
              </a:rPr>
              <a:t>Increasing results across the board</a:t>
            </a:r>
          </a:p>
          <a:p>
            <a:pPr lvl="1">
              <a:lnSpc>
                <a:spcPct val="90000"/>
              </a:lnSpc>
              <a:buFont typeface="Arial" panose="020B0604020202020204" pitchFamily="34" charset="0"/>
              <a:buChar char="•"/>
            </a:pPr>
            <a:endParaRPr lang="en-GB" sz="900" b="0" i="0" dirty="0">
              <a:solidFill>
                <a:schemeClr val="tx1"/>
              </a:solidFill>
              <a:effectLst/>
              <a:latin typeface="Calibri" panose="020F0502020204030204" pitchFamily="34" charset="0"/>
              <a:cs typeface="Calibri" panose="020F0502020204030204" pitchFamily="34" charset="0"/>
            </a:endParaRPr>
          </a:p>
          <a:p>
            <a:pPr>
              <a:lnSpc>
                <a:spcPct val="90000"/>
              </a:lnSpc>
              <a:buFont typeface="Arial" panose="020B0604020202020204" pitchFamily="34" charset="0"/>
              <a:buChar char="•"/>
            </a:pPr>
            <a:r>
              <a:rPr lang="en-GB" sz="2400" dirty="0">
                <a:solidFill>
                  <a:schemeClr val="tx1"/>
                </a:solidFill>
                <a:latin typeface="Calibri" panose="020F0502020204030204" pitchFamily="34" charset="0"/>
                <a:cs typeface="Calibri" panose="020F0502020204030204" pitchFamily="34" charset="0"/>
              </a:rPr>
              <a:t>Identifying</a:t>
            </a:r>
            <a:r>
              <a:rPr lang="en-GB" sz="2400" b="0" i="0" dirty="0">
                <a:solidFill>
                  <a:schemeClr val="tx1"/>
                </a:solidFill>
                <a:effectLst/>
                <a:latin typeface="Calibri" panose="020F0502020204030204" pitchFamily="34" charset="0"/>
                <a:cs typeface="Calibri" panose="020F0502020204030204" pitchFamily="34" charset="0"/>
              </a:rPr>
              <a:t> where and how to optimise conversion rates</a:t>
            </a:r>
          </a:p>
          <a:p>
            <a:pPr>
              <a:lnSpc>
                <a:spcPct val="90000"/>
              </a:lnSpc>
            </a:pPr>
            <a:endParaRPr lang="en-GB" sz="1400" dirty="0">
              <a:solidFill>
                <a:schemeClr val="tx1"/>
              </a:solidFill>
            </a:endParaRPr>
          </a:p>
        </p:txBody>
      </p:sp>
    </p:spTree>
    <p:extLst>
      <p:ext uri="{BB962C8B-B14F-4D97-AF65-F5344CB8AC3E}">
        <p14:creationId xmlns:p14="http://schemas.microsoft.com/office/powerpoint/2010/main" val="271912871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C58ABA-FA7A-974E-7149-FC6012C8E204}"/>
              </a:ext>
            </a:extLst>
          </p:cNvPr>
          <p:cNvSpPr>
            <a:spLocks noGrp="1"/>
          </p:cNvSpPr>
          <p:nvPr>
            <p:ph type="title"/>
          </p:nvPr>
        </p:nvSpPr>
        <p:spPr>
          <a:xfrm>
            <a:off x="841248" y="973668"/>
            <a:ext cx="9075119" cy="706964"/>
          </a:xfrm>
        </p:spPr>
        <p:txBody>
          <a:bodyPr>
            <a:normAutofit/>
          </a:bodyPr>
          <a:lstStyle/>
          <a:p>
            <a:r>
              <a:rPr lang="en-GB" b="1" u="sng" dirty="0">
                <a:latin typeface="Calibri" panose="020F0502020204030204" pitchFamily="34" charset="0"/>
                <a:cs typeface="Calibri" panose="020F0502020204030204" pitchFamily="34" charset="0"/>
              </a:rPr>
              <a:t>What Should You Measure?</a:t>
            </a:r>
          </a:p>
        </p:txBody>
      </p:sp>
      <p:sp>
        <p:nvSpPr>
          <p:cNvPr id="3" name="Content Placeholder 2">
            <a:extLst>
              <a:ext uri="{FF2B5EF4-FFF2-40B4-BE49-F238E27FC236}">
                <a16:creationId xmlns:a16="http://schemas.microsoft.com/office/drawing/2014/main" id="{6E0E7F5B-C4F3-9502-C672-511823183A75}"/>
              </a:ext>
            </a:extLst>
          </p:cNvPr>
          <p:cNvSpPr>
            <a:spLocks noGrp="1"/>
          </p:cNvSpPr>
          <p:nvPr>
            <p:ph idx="1"/>
          </p:nvPr>
        </p:nvSpPr>
        <p:spPr>
          <a:xfrm>
            <a:off x="499871" y="2548128"/>
            <a:ext cx="7243984" cy="3901439"/>
          </a:xfrm>
        </p:spPr>
        <p:txBody>
          <a:bodyPr anchor="ctr">
            <a:normAutofit lnSpcReduction="10000"/>
          </a:bodyPr>
          <a:lstStyle/>
          <a:p>
            <a:pPr>
              <a:lnSpc>
                <a:spcPct val="90000"/>
              </a:lnSpc>
            </a:pPr>
            <a:r>
              <a:rPr lang="en-GB" sz="2400" dirty="0">
                <a:latin typeface="Calibri" panose="020F0502020204030204" pitchFamily="34" charset="0"/>
                <a:cs typeface="Calibri" panose="020F0502020204030204" pitchFamily="34" charset="0"/>
              </a:rPr>
              <a:t>What you measure will </a:t>
            </a:r>
            <a:r>
              <a:rPr lang="en-GB" sz="2400" b="1" dirty="0">
                <a:latin typeface="Calibri" panose="020F0502020204030204" pitchFamily="34" charset="0"/>
                <a:cs typeface="Calibri" panose="020F0502020204030204" pitchFamily="34" charset="0"/>
              </a:rPr>
              <a:t>relate directly to the objective </a:t>
            </a:r>
            <a:r>
              <a:rPr lang="en-GB" sz="2400" dirty="0">
                <a:latin typeface="Calibri" panose="020F0502020204030204" pitchFamily="34" charset="0"/>
                <a:cs typeface="Calibri" panose="020F0502020204030204" pitchFamily="34" charset="0"/>
              </a:rPr>
              <a:t>of your marketing plan.</a:t>
            </a:r>
          </a:p>
          <a:p>
            <a:pPr>
              <a:lnSpc>
                <a:spcPct val="90000"/>
              </a:lnSpc>
            </a:pPr>
            <a:r>
              <a:rPr lang="en-GB" sz="2400" dirty="0">
                <a:latin typeface="Calibri" panose="020F0502020204030204" pitchFamily="34" charset="0"/>
                <a:cs typeface="Calibri" panose="020F0502020204030204" pitchFamily="34" charset="0"/>
              </a:rPr>
              <a:t>You should specify </a:t>
            </a:r>
            <a:r>
              <a:rPr lang="en-GB" sz="2400" b="1" dirty="0">
                <a:latin typeface="Calibri" panose="020F0502020204030204" pitchFamily="34" charset="0"/>
                <a:cs typeface="Calibri" panose="020F0502020204030204" pitchFamily="34" charset="0"/>
              </a:rPr>
              <a:t>exactly what metric </a:t>
            </a:r>
            <a:r>
              <a:rPr lang="en-GB" sz="2400" dirty="0">
                <a:latin typeface="Calibri" panose="020F0502020204030204" pitchFamily="34" charset="0"/>
                <a:cs typeface="Calibri" panose="020F0502020204030204" pitchFamily="34" charset="0"/>
              </a:rPr>
              <a:t>you will measure</a:t>
            </a:r>
          </a:p>
          <a:p>
            <a:pPr>
              <a:lnSpc>
                <a:spcPct val="90000"/>
              </a:lnSpc>
            </a:pPr>
            <a:r>
              <a:rPr lang="en-GB" sz="2400" b="1" dirty="0">
                <a:latin typeface="Calibri" panose="020F0502020204030204" pitchFamily="34" charset="0"/>
                <a:cs typeface="Calibri" panose="020F0502020204030204" pitchFamily="34" charset="0"/>
              </a:rPr>
              <a:t>When you will measure </a:t>
            </a:r>
            <a:r>
              <a:rPr lang="en-GB" sz="2400" dirty="0">
                <a:latin typeface="Calibri" panose="020F0502020204030204" pitchFamily="34" charset="0"/>
                <a:cs typeface="Calibri" panose="020F0502020204030204" pitchFamily="34" charset="0"/>
              </a:rPr>
              <a:t>it e.g. weekly, monthly etc</a:t>
            </a:r>
          </a:p>
          <a:p>
            <a:pPr>
              <a:lnSpc>
                <a:spcPct val="90000"/>
              </a:lnSpc>
            </a:pPr>
            <a:r>
              <a:rPr lang="en-GB" sz="2400" b="1" dirty="0">
                <a:latin typeface="Calibri" panose="020F0502020204030204" pitchFamily="34" charset="0"/>
                <a:cs typeface="Calibri" panose="020F0502020204030204" pitchFamily="34" charset="0"/>
              </a:rPr>
              <a:t>Who is responsible </a:t>
            </a:r>
            <a:r>
              <a:rPr lang="en-GB" sz="2400" dirty="0">
                <a:latin typeface="Calibri" panose="020F0502020204030204" pitchFamily="34" charset="0"/>
                <a:cs typeface="Calibri" panose="020F0502020204030204" pitchFamily="34" charset="0"/>
              </a:rPr>
              <a:t>for measuring and reporting each metric</a:t>
            </a:r>
          </a:p>
          <a:p>
            <a:pPr>
              <a:lnSpc>
                <a:spcPct val="90000"/>
              </a:lnSpc>
            </a:pPr>
            <a:r>
              <a:rPr lang="en-GB" sz="2400" dirty="0">
                <a:latin typeface="Calibri" panose="020F0502020204030204" pitchFamily="34" charset="0"/>
                <a:cs typeface="Calibri" panose="020F0502020204030204" pitchFamily="34" charset="0"/>
              </a:rPr>
              <a:t>What will you do with the information? </a:t>
            </a:r>
          </a:p>
          <a:p>
            <a:pPr>
              <a:lnSpc>
                <a:spcPct val="90000"/>
              </a:lnSpc>
            </a:pPr>
            <a:r>
              <a:rPr lang="en-GB" sz="2400" dirty="0">
                <a:latin typeface="Calibri" panose="020F0502020204030204" pitchFamily="34" charset="0"/>
                <a:cs typeface="Calibri" panose="020F0502020204030204" pitchFamily="34" charset="0"/>
              </a:rPr>
              <a:t>How will you report it? </a:t>
            </a:r>
          </a:p>
          <a:p>
            <a:pPr>
              <a:lnSpc>
                <a:spcPct val="90000"/>
              </a:lnSpc>
            </a:pPr>
            <a:r>
              <a:rPr lang="en-GB" sz="2400" dirty="0">
                <a:latin typeface="Calibri" panose="020F0502020204030204" pitchFamily="34" charset="0"/>
                <a:cs typeface="Calibri" panose="020F0502020204030204" pitchFamily="34" charset="0"/>
              </a:rPr>
              <a:t>How will it change decisions?</a:t>
            </a:r>
          </a:p>
          <a:p>
            <a:pPr marL="0" indent="0">
              <a:lnSpc>
                <a:spcPct val="90000"/>
              </a:lnSpc>
              <a:buNone/>
            </a:pPr>
            <a:endParaRPr lang="en-GB" sz="1700" dirty="0"/>
          </a:p>
        </p:txBody>
      </p:sp>
      <p:pic>
        <p:nvPicPr>
          <p:cNvPr id="5" name="Picture 4" descr="Close up of ruler">
            <a:extLst>
              <a:ext uri="{FF2B5EF4-FFF2-40B4-BE49-F238E27FC236}">
                <a16:creationId xmlns:a16="http://schemas.microsoft.com/office/drawing/2014/main" id="{7EFA9F0F-8462-8B9C-D6A7-805B33C528C3}"/>
              </a:ext>
            </a:extLst>
          </p:cNvPr>
          <p:cNvPicPr>
            <a:picLocks noChangeAspect="1"/>
          </p:cNvPicPr>
          <p:nvPr/>
        </p:nvPicPr>
        <p:blipFill rotWithShape="1">
          <a:blip r:embed="rId2"/>
          <a:srcRect l="1316" r="4129" b="4"/>
          <a:stretch/>
        </p:blipFill>
        <p:spPr>
          <a:xfrm>
            <a:off x="7743855" y="2702799"/>
            <a:ext cx="4345024" cy="3067163"/>
          </a:xfrm>
          <a:prstGeom prst="roundRect">
            <a:avLst>
              <a:gd name="adj" fmla="val 1858"/>
            </a:avLst>
          </a:prstGeom>
          <a:effectLst>
            <a:outerShdw blurRad="50800" dist="50800" dir="5400000" algn="tl" rotWithShape="0">
              <a:srgbClr val="000000">
                <a:alpha val="43000"/>
              </a:srgbClr>
            </a:outerShdw>
          </a:effectLst>
        </p:spPr>
      </p:pic>
    </p:spTree>
    <p:extLst>
      <p:ext uri="{BB962C8B-B14F-4D97-AF65-F5344CB8AC3E}">
        <p14:creationId xmlns:p14="http://schemas.microsoft.com/office/powerpoint/2010/main" val="2715288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C6AEC-617E-1719-EDCB-18E1B0EE8CFD}"/>
              </a:ext>
            </a:extLst>
          </p:cNvPr>
          <p:cNvSpPr>
            <a:spLocks noGrp="1"/>
          </p:cNvSpPr>
          <p:nvPr>
            <p:ph type="title"/>
          </p:nvPr>
        </p:nvSpPr>
        <p:spPr>
          <a:xfrm>
            <a:off x="661482" y="973668"/>
            <a:ext cx="9254886" cy="706964"/>
          </a:xfrm>
        </p:spPr>
        <p:txBody>
          <a:bodyPr>
            <a:normAutofit fontScale="90000"/>
          </a:bodyPr>
          <a:lstStyle/>
          <a:p>
            <a:r>
              <a:rPr lang="en-GB" b="1" u="sng" dirty="0">
                <a:latin typeface="Calibri" panose="020F0502020204030204" pitchFamily="34" charset="0"/>
                <a:cs typeface="Calibri" panose="020F0502020204030204" pitchFamily="34" charset="0"/>
              </a:rPr>
              <a:t>Selecting Your Key Metrics – </a:t>
            </a:r>
            <a:r>
              <a:rPr lang="en-GB" b="1" dirty="0">
                <a:latin typeface="Calibri" panose="020F0502020204030204" pitchFamily="34" charset="0"/>
                <a:cs typeface="Calibri" panose="020F0502020204030204" pitchFamily="34" charset="0"/>
              </a:rPr>
              <a:t>What should you be measuring?</a:t>
            </a:r>
            <a:endParaRPr lang="en-GB" b="1" u="sng" dirty="0">
              <a:latin typeface="Calibri" panose="020F0502020204030204" pitchFamily="34" charset="0"/>
              <a:cs typeface="Calibri" panose="020F0502020204030204" pitchFamily="34" charset="0"/>
            </a:endParaRPr>
          </a:p>
        </p:txBody>
      </p:sp>
      <p:sp>
        <p:nvSpPr>
          <p:cNvPr id="3" name="Content Placeholder 2">
            <a:extLst>
              <a:ext uri="{FF2B5EF4-FFF2-40B4-BE49-F238E27FC236}">
                <a16:creationId xmlns:a16="http://schemas.microsoft.com/office/drawing/2014/main" id="{65578118-5266-4752-23A5-BAE212CAEC87}"/>
              </a:ext>
            </a:extLst>
          </p:cNvPr>
          <p:cNvSpPr>
            <a:spLocks noGrp="1"/>
          </p:cNvSpPr>
          <p:nvPr>
            <p:ph idx="1"/>
          </p:nvPr>
        </p:nvSpPr>
        <p:spPr>
          <a:xfrm>
            <a:off x="487680" y="2243328"/>
            <a:ext cx="8447291" cy="4614672"/>
          </a:xfrm>
        </p:spPr>
        <p:txBody>
          <a:bodyPr anchor="ctr">
            <a:normAutofit/>
          </a:bodyPr>
          <a:lstStyle/>
          <a:p>
            <a:pPr>
              <a:lnSpc>
                <a:spcPct val="90000"/>
              </a:lnSpc>
            </a:pPr>
            <a:r>
              <a:rPr lang="en-GB" sz="2200" dirty="0">
                <a:latin typeface="Calibri" panose="020F0502020204030204" pitchFamily="34" charset="0"/>
                <a:cs typeface="Calibri" panose="020F0502020204030204" pitchFamily="34" charset="0"/>
              </a:rPr>
              <a:t>You should choose metrics that are directly connected to:</a:t>
            </a:r>
          </a:p>
          <a:p>
            <a:pPr lvl="1">
              <a:lnSpc>
                <a:spcPct val="90000"/>
              </a:lnSpc>
            </a:pPr>
            <a:r>
              <a:rPr lang="en-GB" sz="2200" dirty="0">
                <a:latin typeface="Calibri" panose="020F0502020204030204" pitchFamily="34" charset="0"/>
                <a:cs typeface="Calibri" panose="020F0502020204030204" pitchFamily="34" charset="0"/>
              </a:rPr>
              <a:t> Your marketing plan objectives</a:t>
            </a:r>
          </a:p>
          <a:p>
            <a:pPr lvl="1">
              <a:lnSpc>
                <a:spcPct val="90000"/>
              </a:lnSpc>
            </a:pPr>
            <a:r>
              <a:rPr lang="en-GB" sz="2200" dirty="0">
                <a:latin typeface="Calibri" panose="020F0502020204030204" pitchFamily="34" charset="0"/>
                <a:cs typeface="Calibri" panose="020F0502020204030204" pitchFamily="34" charset="0"/>
              </a:rPr>
              <a:t> Your desired outcomes</a:t>
            </a:r>
          </a:p>
          <a:p>
            <a:pPr lvl="1">
              <a:lnSpc>
                <a:spcPct val="90000"/>
              </a:lnSpc>
            </a:pPr>
            <a:r>
              <a:rPr lang="en-GB" sz="2200" dirty="0">
                <a:latin typeface="Calibri" panose="020F0502020204030204" pitchFamily="34" charset="0"/>
                <a:cs typeface="Calibri" panose="020F0502020204030204" pitchFamily="34" charset="0"/>
              </a:rPr>
              <a:t> Your chosen strategy</a:t>
            </a:r>
          </a:p>
          <a:p>
            <a:pPr lvl="1">
              <a:lnSpc>
                <a:spcPct val="90000"/>
              </a:lnSpc>
            </a:pPr>
            <a:endParaRPr lang="en-GB" sz="800" dirty="0">
              <a:latin typeface="Calibri" panose="020F0502020204030204" pitchFamily="34" charset="0"/>
              <a:cs typeface="Calibri" panose="020F0502020204030204" pitchFamily="34" charset="0"/>
            </a:endParaRPr>
          </a:p>
          <a:p>
            <a:pPr>
              <a:lnSpc>
                <a:spcPct val="90000"/>
              </a:lnSpc>
            </a:pPr>
            <a:r>
              <a:rPr lang="en-GB" sz="2200" dirty="0">
                <a:latin typeface="Calibri" panose="020F0502020204030204" pitchFamily="34" charset="0"/>
                <a:cs typeface="Calibri" panose="020F0502020204030204" pitchFamily="34" charset="0"/>
              </a:rPr>
              <a:t>It is not necessary to chase every metric, so choose your metrics carefully and </a:t>
            </a:r>
            <a:r>
              <a:rPr lang="en-GB" sz="2200" b="1" dirty="0">
                <a:latin typeface="Calibri" panose="020F0502020204030204" pitchFamily="34" charset="0"/>
                <a:cs typeface="Calibri" panose="020F0502020204030204" pitchFamily="34" charset="0"/>
              </a:rPr>
              <a:t>justify</a:t>
            </a:r>
            <a:r>
              <a:rPr lang="en-GB" sz="2200" dirty="0">
                <a:latin typeface="Calibri" panose="020F0502020204030204" pitchFamily="34" charset="0"/>
                <a:cs typeface="Calibri" panose="020F0502020204030204" pitchFamily="34" charset="0"/>
              </a:rPr>
              <a:t> why they are critical to success</a:t>
            </a:r>
            <a:r>
              <a:rPr lang="en-GB" sz="2000" dirty="0">
                <a:latin typeface="Calibri" panose="020F0502020204030204" pitchFamily="34" charset="0"/>
                <a:cs typeface="Calibri" panose="020F0502020204030204" pitchFamily="34" charset="0"/>
              </a:rPr>
              <a:t>.</a:t>
            </a:r>
          </a:p>
          <a:p>
            <a:pPr>
              <a:lnSpc>
                <a:spcPct val="90000"/>
              </a:lnSpc>
            </a:pPr>
            <a:endParaRPr lang="en-GB" sz="800" dirty="0">
              <a:latin typeface="Calibri" panose="020F0502020204030204" pitchFamily="34" charset="0"/>
              <a:cs typeface="Calibri" panose="020F0502020204030204" pitchFamily="34" charset="0"/>
            </a:endParaRPr>
          </a:p>
          <a:p>
            <a:pPr>
              <a:lnSpc>
                <a:spcPct val="90000"/>
              </a:lnSpc>
            </a:pPr>
            <a:r>
              <a:rPr lang="en-GB" sz="2200" dirty="0" err="1">
                <a:highlight>
                  <a:srgbClr val="FFFF00"/>
                </a:highlight>
                <a:latin typeface="Calibri" panose="020F0502020204030204" pitchFamily="34" charset="0"/>
                <a:cs typeface="Calibri" panose="020F0502020204030204" pitchFamily="34" charset="0"/>
              </a:rPr>
              <a:t>KPIs</a:t>
            </a:r>
            <a:r>
              <a:rPr lang="en-GB" sz="2200" dirty="0">
                <a:highlight>
                  <a:srgbClr val="FFFF00"/>
                </a:highlight>
                <a:latin typeface="Calibri" panose="020F0502020204030204" pitchFamily="34" charset="0"/>
                <a:cs typeface="Calibri" panose="020F0502020204030204" pitchFamily="34" charset="0"/>
              </a:rPr>
              <a:t> (Key Performance Indicators) can be used to measure </a:t>
            </a:r>
            <a:r>
              <a:rPr lang="en-GB" sz="2200" b="0" i="0" dirty="0">
                <a:effectLst/>
                <a:highlight>
                  <a:srgbClr val="FFFF00"/>
                </a:highlight>
                <a:latin typeface="Calibri" panose="020F0502020204030204" pitchFamily="34" charset="0"/>
                <a:cs typeface="Calibri" panose="020F0502020204030204" pitchFamily="34" charset="0"/>
              </a:rPr>
              <a:t>progress toward an intended result</a:t>
            </a:r>
            <a:r>
              <a:rPr lang="en-GB" sz="2000" b="0" i="0" dirty="0">
                <a:effectLst/>
                <a:highlight>
                  <a:srgbClr val="FFFF00"/>
                </a:highlight>
                <a:latin typeface="Calibri" panose="020F0502020204030204" pitchFamily="34" charset="0"/>
                <a:cs typeface="Calibri" panose="020F0502020204030204" pitchFamily="34" charset="0"/>
              </a:rPr>
              <a:t>. </a:t>
            </a:r>
            <a:endParaRPr lang="en-GB" sz="1500" dirty="0">
              <a:highlight>
                <a:srgbClr val="FFFF00"/>
              </a:highlight>
              <a:latin typeface="Calibri" panose="020F0502020204030204" pitchFamily="34" charset="0"/>
              <a:cs typeface="Calibri" panose="020F0502020204030204" pitchFamily="34" charset="0"/>
            </a:endParaRPr>
          </a:p>
          <a:p>
            <a:pPr lvl="1">
              <a:lnSpc>
                <a:spcPct val="90000"/>
              </a:lnSpc>
            </a:pPr>
            <a:endParaRPr lang="en-GB" sz="1500" dirty="0"/>
          </a:p>
        </p:txBody>
      </p:sp>
      <p:pic>
        <p:nvPicPr>
          <p:cNvPr id="5" name="Picture 4" descr="Angled shot of pen on a graph">
            <a:extLst>
              <a:ext uri="{FF2B5EF4-FFF2-40B4-BE49-F238E27FC236}">
                <a16:creationId xmlns:a16="http://schemas.microsoft.com/office/drawing/2014/main" id="{57CA62BC-0AE6-2680-B055-553CDBC589FF}"/>
              </a:ext>
            </a:extLst>
          </p:cNvPr>
          <p:cNvPicPr>
            <a:picLocks noChangeAspect="1"/>
          </p:cNvPicPr>
          <p:nvPr/>
        </p:nvPicPr>
        <p:blipFill rotWithShape="1">
          <a:blip r:embed="rId2"/>
          <a:srcRect r="32972" b="4"/>
          <a:stretch/>
        </p:blipFill>
        <p:spPr>
          <a:xfrm>
            <a:off x="8934971" y="2446767"/>
            <a:ext cx="3080048" cy="3067163"/>
          </a:xfrm>
          <a:prstGeom prst="roundRect">
            <a:avLst>
              <a:gd name="adj" fmla="val 1858"/>
            </a:avLst>
          </a:prstGeom>
          <a:effectLst>
            <a:outerShdw blurRad="50800" dist="50800" dir="5400000" algn="tl" rotWithShape="0">
              <a:srgbClr val="000000">
                <a:alpha val="43000"/>
              </a:srgbClr>
            </a:outerShdw>
          </a:effectLst>
        </p:spPr>
      </p:pic>
    </p:spTree>
    <p:extLst>
      <p:ext uri="{BB962C8B-B14F-4D97-AF65-F5344CB8AC3E}">
        <p14:creationId xmlns:p14="http://schemas.microsoft.com/office/powerpoint/2010/main" val="1651243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0B5C6-63DC-982E-12F4-21EFF2DD66D1}"/>
              </a:ext>
            </a:extLst>
          </p:cNvPr>
          <p:cNvSpPr>
            <a:spLocks noGrp="1"/>
          </p:cNvSpPr>
          <p:nvPr>
            <p:ph type="title"/>
          </p:nvPr>
        </p:nvSpPr>
        <p:spPr>
          <a:xfrm>
            <a:off x="1154954" y="973668"/>
            <a:ext cx="8761413" cy="706964"/>
          </a:xfrm>
        </p:spPr>
        <p:txBody>
          <a:bodyPr>
            <a:normAutofit/>
          </a:bodyPr>
          <a:lstStyle/>
          <a:p>
            <a:r>
              <a:rPr lang="en-GB" b="1" u="sng" dirty="0">
                <a:latin typeface="Calibri" panose="020F0502020204030204" pitchFamily="34" charset="0"/>
                <a:cs typeface="Calibri" panose="020F0502020204030204" pitchFamily="34" charset="0"/>
              </a:rPr>
              <a:t>Key Metrics – Return on Investment (ROI)</a:t>
            </a:r>
          </a:p>
        </p:txBody>
      </p:sp>
      <p:sp>
        <p:nvSpPr>
          <p:cNvPr id="3" name="Content Placeholder 2">
            <a:extLst>
              <a:ext uri="{FF2B5EF4-FFF2-40B4-BE49-F238E27FC236}">
                <a16:creationId xmlns:a16="http://schemas.microsoft.com/office/drawing/2014/main" id="{7E3D04E6-3782-2271-6D04-D5D3C58821BB}"/>
              </a:ext>
            </a:extLst>
          </p:cNvPr>
          <p:cNvSpPr>
            <a:spLocks noGrp="1"/>
          </p:cNvSpPr>
          <p:nvPr>
            <p:ph idx="1"/>
          </p:nvPr>
        </p:nvSpPr>
        <p:spPr>
          <a:xfrm>
            <a:off x="505838" y="2305456"/>
            <a:ext cx="6650866" cy="3861664"/>
          </a:xfrm>
        </p:spPr>
        <p:txBody>
          <a:bodyPr anchor="ctr">
            <a:normAutofit lnSpcReduction="10000"/>
          </a:bodyPr>
          <a:lstStyle/>
          <a:p>
            <a:r>
              <a:rPr lang="en-GB" sz="2200" b="0" i="0" dirty="0">
                <a:effectLst/>
                <a:latin typeface="Calibri" panose="020F0502020204030204" pitchFamily="34" charset="0"/>
                <a:cs typeface="Calibri" panose="020F0502020204030204" pitchFamily="34" charset="0"/>
              </a:rPr>
              <a:t>ROI is a versatile metric that measures how much money </a:t>
            </a:r>
            <a:r>
              <a:rPr lang="en-GB" sz="2200" b="0" i="0">
                <a:effectLst/>
                <a:latin typeface="Calibri" panose="020F0502020204030204" pitchFamily="34" charset="0"/>
                <a:cs typeface="Calibri" panose="020F0502020204030204" pitchFamily="34" charset="0"/>
              </a:rPr>
              <a:t>your company </a:t>
            </a:r>
            <a:r>
              <a:rPr lang="en-GB" sz="2200" b="0" i="0" dirty="0">
                <a:effectLst/>
                <a:latin typeface="Calibri" panose="020F0502020204030204" pitchFamily="34" charset="0"/>
                <a:cs typeface="Calibri" panose="020F0502020204030204" pitchFamily="34" charset="0"/>
              </a:rPr>
              <a:t>earns compared to how much it invests. – You can all use this – What does ROI show?</a:t>
            </a:r>
          </a:p>
          <a:p>
            <a:r>
              <a:rPr lang="en-GB" sz="2200" b="0" i="0" dirty="0">
                <a:effectLst/>
                <a:latin typeface="Calibri" panose="020F0502020204030204" pitchFamily="34" charset="0"/>
                <a:cs typeface="Calibri" panose="020F0502020204030204" pitchFamily="34" charset="0"/>
              </a:rPr>
              <a:t>Once you measure if the funds you devoted to a marketing campaign benefited the company, you can decide how much money to allocate toward future projects. </a:t>
            </a:r>
          </a:p>
          <a:p>
            <a:r>
              <a:rPr lang="en-GB" sz="2200" b="0" i="0" dirty="0">
                <a:effectLst/>
                <a:latin typeface="Calibri" panose="020F0502020204030204" pitchFamily="34" charset="0"/>
                <a:cs typeface="Calibri" panose="020F0502020204030204" pitchFamily="34" charset="0"/>
              </a:rPr>
              <a:t>For instance, a high ROI can indicate that a brand spending a lot of money marketing is also receiving a lot of money in return.</a:t>
            </a:r>
            <a:endParaRPr lang="en-GB" sz="2200" dirty="0">
              <a:latin typeface="Calibri" panose="020F0502020204030204" pitchFamily="34" charset="0"/>
              <a:cs typeface="Calibri" panose="020F0502020204030204" pitchFamily="34" charset="0"/>
            </a:endParaRPr>
          </a:p>
        </p:txBody>
      </p:sp>
      <p:pic>
        <p:nvPicPr>
          <p:cNvPr id="5" name="Picture 4" descr="Pile of American dollar banknotes">
            <a:extLst>
              <a:ext uri="{FF2B5EF4-FFF2-40B4-BE49-F238E27FC236}">
                <a16:creationId xmlns:a16="http://schemas.microsoft.com/office/drawing/2014/main" id="{D5141587-BF2D-239C-65B3-D927545E3BAC}"/>
              </a:ext>
            </a:extLst>
          </p:cNvPr>
          <p:cNvPicPr>
            <a:picLocks noChangeAspect="1"/>
          </p:cNvPicPr>
          <p:nvPr/>
        </p:nvPicPr>
        <p:blipFill>
          <a:blip r:embed="rId2">
            <a:extLst>
              <a:ext uri="{28A0092B-C50C-407E-A947-70E740481C1C}">
                <a14:useLocalDpi xmlns:a14="http://schemas.microsoft.com/office/drawing/2010/main" val="0"/>
              </a:ext>
            </a:extLst>
          </a:blip>
          <a:srcRect t="2935" b="2935"/>
          <a:stretch/>
        </p:blipFill>
        <p:spPr>
          <a:xfrm>
            <a:off x="7464624" y="2817169"/>
            <a:ext cx="4345024" cy="3067163"/>
          </a:xfrm>
          <a:prstGeom prst="roundRect">
            <a:avLst>
              <a:gd name="adj" fmla="val 1858"/>
            </a:avLst>
          </a:prstGeom>
          <a:effectLst>
            <a:outerShdw blurRad="50800" dist="50800" dir="5400000" algn="tl" rotWithShape="0">
              <a:srgbClr val="000000">
                <a:alpha val="43000"/>
              </a:srgbClr>
            </a:outerShdw>
          </a:effectLst>
        </p:spPr>
      </p:pic>
    </p:spTree>
    <p:extLst>
      <p:ext uri="{BB962C8B-B14F-4D97-AF65-F5344CB8AC3E}">
        <p14:creationId xmlns:p14="http://schemas.microsoft.com/office/powerpoint/2010/main" val="2269239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5" name="Rectangle 2054">
            <a:extLst>
              <a:ext uri="{FF2B5EF4-FFF2-40B4-BE49-F238E27FC236}">
                <a16:creationId xmlns:a16="http://schemas.microsoft.com/office/drawing/2014/main" id="{0D105174-071A-4257-860A-5EE2D11DD5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lstStyle/>
          <a:p>
            <a:endParaRPr lang="en-GB"/>
          </a:p>
        </p:txBody>
      </p:sp>
      <p:sp>
        <p:nvSpPr>
          <p:cNvPr id="2057" name="Freeform 5">
            <a:extLst>
              <a:ext uri="{FF2B5EF4-FFF2-40B4-BE49-F238E27FC236}">
                <a16:creationId xmlns:a16="http://schemas.microsoft.com/office/drawing/2014/main" id="{E17B217C-3C66-46B3-9E9D-2771AA2A23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txBody>
          <a:bodyPr/>
          <a:lstStyle/>
          <a:p>
            <a:endParaRPr lang="en-GB"/>
          </a:p>
        </p:txBody>
      </p:sp>
      <p:sp>
        <p:nvSpPr>
          <p:cNvPr id="2" name="Title 1">
            <a:extLst>
              <a:ext uri="{FF2B5EF4-FFF2-40B4-BE49-F238E27FC236}">
                <a16:creationId xmlns:a16="http://schemas.microsoft.com/office/drawing/2014/main" id="{F210B5C6-63DC-982E-12F4-21EFF2DD66D1}"/>
              </a:ext>
            </a:extLst>
          </p:cNvPr>
          <p:cNvSpPr>
            <a:spLocks noGrp="1"/>
          </p:cNvSpPr>
          <p:nvPr>
            <p:ph type="title"/>
          </p:nvPr>
        </p:nvSpPr>
        <p:spPr>
          <a:xfrm>
            <a:off x="639098" y="629265"/>
            <a:ext cx="3421623" cy="5601210"/>
          </a:xfrm>
        </p:spPr>
        <p:txBody>
          <a:bodyPr>
            <a:normAutofit/>
          </a:bodyPr>
          <a:lstStyle/>
          <a:p>
            <a:r>
              <a:rPr lang="en-GB" sz="4000" b="1" u="sng" dirty="0">
                <a:solidFill>
                  <a:srgbClr val="EBEBEB"/>
                </a:solidFill>
                <a:latin typeface="Calibri" panose="020F0502020204030204" pitchFamily="34" charset="0"/>
                <a:cs typeface="Calibri" panose="020F0502020204030204" pitchFamily="34" charset="0"/>
              </a:rPr>
              <a:t>Key Metrics – Market Share</a:t>
            </a:r>
            <a:br>
              <a:rPr lang="en-GB" sz="4000" b="1" u="sng" dirty="0">
                <a:solidFill>
                  <a:srgbClr val="EBEBEB"/>
                </a:solidFill>
                <a:latin typeface="Calibri" panose="020F0502020204030204" pitchFamily="34" charset="0"/>
                <a:cs typeface="Calibri" panose="020F0502020204030204" pitchFamily="34" charset="0"/>
              </a:rPr>
            </a:br>
            <a:br>
              <a:rPr lang="en-GB" sz="4000" b="1" u="sng" dirty="0">
                <a:solidFill>
                  <a:srgbClr val="EBEBEB"/>
                </a:solidFill>
                <a:latin typeface="Calibri" panose="020F0502020204030204" pitchFamily="34" charset="0"/>
                <a:cs typeface="Calibri" panose="020F0502020204030204" pitchFamily="34" charset="0"/>
              </a:rPr>
            </a:br>
            <a:r>
              <a:rPr lang="en-GB" sz="4000" b="1" dirty="0">
                <a:solidFill>
                  <a:srgbClr val="EBEBEB"/>
                </a:solidFill>
                <a:latin typeface="Calibri" panose="020F0502020204030204" pitchFamily="34" charset="0"/>
                <a:cs typeface="Calibri" panose="020F0502020204030204" pitchFamily="34" charset="0"/>
              </a:rPr>
              <a:t>How could this be useful?</a:t>
            </a:r>
            <a:endParaRPr lang="en-GB" sz="4000" b="1" u="sng" dirty="0">
              <a:solidFill>
                <a:srgbClr val="EBEBEB"/>
              </a:solidFill>
              <a:latin typeface="Calibri" panose="020F0502020204030204" pitchFamily="34" charset="0"/>
              <a:cs typeface="Calibri" panose="020F0502020204030204" pitchFamily="34" charset="0"/>
            </a:endParaRPr>
          </a:p>
        </p:txBody>
      </p:sp>
      <p:sp>
        <p:nvSpPr>
          <p:cNvPr id="2059" name="Rectangle 2058">
            <a:extLst>
              <a:ext uri="{FF2B5EF4-FFF2-40B4-BE49-F238E27FC236}">
                <a16:creationId xmlns:a16="http://schemas.microsoft.com/office/drawing/2014/main" id="{8A848D99-5D8B-49F5-97E9-AA7C3F5F2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7E3D04E6-3782-2271-6D04-D5D3C58821BB}"/>
              </a:ext>
            </a:extLst>
          </p:cNvPr>
          <p:cNvSpPr>
            <a:spLocks noGrp="1"/>
          </p:cNvSpPr>
          <p:nvPr>
            <p:ph idx="1"/>
          </p:nvPr>
        </p:nvSpPr>
        <p:spPr>
          <a:xfrm>
            <a:off x="3852672" y="780287"/>
            <a:ext cx="7700229" cy="3361179"/>
          </a:xfrm>
        </p:spPr>
        <p:txBody>
          <a:bodyPr anchor="ctr">
            <a:normAutofit lnSpcReduction="10000"/>
          </a:bodyPr>
          <a:lstStyle/>
          <a:p>
            <a:r>
              <a:rPr lang="en-GB" sz="2200" b="0" i="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Market share is the percentage of an industry's sales that a particular company owns</a:t>
            </a:r>
          </a:p>
          <a:p>
            <a:r>
              <a:rPr lang="en-GB" sz="2200" b="0" i="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Market share is typically calculated for a specific period, e.g. yearly or quarterly sales, and is sometimes separated by region.</a:t>
            </a:r>
            <a:endParaRPr lang="en-GB" sz="22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r>
              <a:rPr lang="en-GB" sz="2200" dirty="0">
                <a:solidFill>
                  <a:srgbClr val="F49100"/>
                </a:solidFill>
                <a:latin typeface="Calibri" panose="020F0502020204030204" pitchFamily="34" charset="0"/>
                <a:ea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Market share can be calculated by volume (number of units sold) or value (sales revenue)</a:t>
            </a:r>
            <a:endParaRPr lang="en-GB" dirty="0">
              <a:solidFill>
                <a:schemeClr val="tx1"/>
              </a:solidFill>
              <a:latin typeface="Lexend Deca"/>
              <a:hlinkClick r:id="rId2">
                <a:extLst>
                  <a:ext uri="{A12FA001-AC4F-418D-AE19-62706E023703}">
                    <ahyp:hlinkClr xmlns:ahyp="http://schemas.microsoft.com/office/drawing/2018/hyperlinkcolor" val="tx"/>
                  </a:ext>
                </a:extLst>
              </a:hlinkClick>
            </a:endParaRPr>
          </a:p>
          <a:p>
            <a:r>
              <a:rPr lang="en-GB" dirty="0">
                <a:solidFill>
                  <a:srgbClr val="F49100"/>
                </a:solidFill>
                <a:hlinkClick r:id="rId2">
                  <a:extLst>
                    <a:ext uri="{A12FA001-AC4F-418D-AE19-62706E023703}">
                      <ahyp:hlinkClr xmlns:ahyp="http://schemas.microsoft.com/office/drawing/2018/hyperlinkcolor" val="tx"/>
                    </a:ext>
                  </a:extLst>
                </a:hlinkClick>
              </a:rPr>
              <a:t>What Is Market Share &amp; How Do You Calculate It? (hubspot.com)</a:t>
            </a:r>
            <a:endParaRPr lang="en-GB" dirty="0">
              <a:solidFill>
                <a:srgbClr val="FFFFFF"/>
              </a:solidFill>
              <a:latin typeface="Calibri" panose="020F0502020204030204" pitchFamily="34" charset="0"/>
              <a:cs typeface="Calibri" panose="020F0502020204030204" pitchFamily="34" charset="0"/>
            </a:endParaRPr>
          </a:p>
        </p:txBody>
      </p:sp>
      <p:pic>
        <p:nvPicPr>
          <p:cNvPr id="2050" name="Picture 2" descr="formula that you can use to find your business market share">
            <a:extLst>
              <a:ext uri="{FF2B5EF4-FFF2-40B4-BE49-F238E27FC236}">
                <a16:creationId xmlns:a16="http://schemas.microsoft.com/office/drawing/2014/main" id="{F6B8D077-0112-07DC-0442-EF3A98970B4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042226" y="4141466"/>
            <a:ext cx="7081385" cy="2089009"/>
          </a:xfrm>
          <a:prstGeom prst="roundRect">
            <a:avLst>
              <a:gd name="adj" fmla="val 1858"/>
            </a:avLst>
          </a:prstGeom>
          <a:noFill/>
          <a:effectLst>
            <a:outerShdw blurRad="50800" dist="50800" dir="54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893271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50"/>
                                        </p:tgtEl>
                                        <p:attrNameLst>
                                          <p:attrName>style.visibility</p:attrName>
                                        </p:attrNameLst>
                                      </p:cBhvr>
                                      <p:to>
                                        <p:strVal val="visible"/>
                                      </p:to>
                                    </p:set>
                                    <p:animEffect transition="in" filter="fade">
                                      <p:cBhvr>
                                        <p:cTn id="17" dur="500"/>
                                        <p:tgtEl>
                                          <p:spTgt spid="2050"/>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1000"/>
                                        <p:tgtEl>
                                          <p:spTgt spid="2"/>
                                        </p:tgtEl>
                                      </p:cBhvr>
                                    </p:animEffect>
                                    <p:anim calcmode="lin" valueType="num">
                                      <p:cBhvr>
                                        <p:cTn id="23" dur="1000" fill="hold"/>
                                        <p:tgtEl>
                                          <p:spTgt spid="2"/>
                                        </p:tgtEl>
                                        <p:attrNameLst>
                                          <p:attrName>ppt_x</p:attrName>
                                        </p:attrNameLst>
                                      </p:cBhvr>
                                      <p:tavLst>
                                        <p:tav tm="0">
                                          <p:val>
                                            <p:strVal val="#ppt_x"/>
                                          </p:val>
                                        </p:tav>
                                        <p:tav tm="100000">
                                          <p:val>
                                            <p:strVal val="#ppt_x"/>
                                          </p:val>
                                        </p:tav>
                                      </p:tavLst>
                                    </p:anim>
                                    <p:anim calcmode="lin" valueType="num">
                                      <p:cBhvr>
                                        <p:cTn id="2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0B5C6-63DC-982E-12F4-21EFF2DD66D1}"/>
              </a:ext>
            </a:extLst>
          </p:cNvPr>
          <p:cNvSpPr>
            <a:spLocks noGrp="1"/>
          </p:cNvSpPr>
          <p:nvPr>
            <p:ph type="title"/>
          </p:nvPr>
        </p:nvSpPr>
        <p:spPr>
          <a:xfrm>
            <a:off x="1154954" y="973668"/>
            <a:ext cx="8761413" cy="706964"/>
          </a:xfrm>
        </p:spPr>
        <p:txBody>
          <a:bodyPr>
            <a:normAutofit/>
          </a:bodyPr>
          <a:lstStyle/>
          <a:p>
            <a:r>
              <a:rPr lang="en-GB" b="1" u="sng">
                <a:latin typeface="Calibri" panose="020F0502020204030204" pitchFamily="34" charset="0"/>
                <a:cs typeface="Calibri" panose="020F0502020204030204" pitchFamily="34" charset="0"/>
              </a:rPr>
              <a:t>Key Metrics – Cost Per Acquisition (CPA)</a:t>
            </a:r>
          </a:p>
        </p:txBody>
      </p:sp>
      <p:sp>
        <p:nvSpPr>
          <p:cNvPr id="3" name="Content Placeholder 2">
            <a:extLst>
              <a:ext uri="{FF2B5EF4-FFF2-40B4-BE49-F238E27FC236}">
                <a16:creationId xmlns:a16="http://schemas.microsoft.com/office/drawing/2014/main" id="{7E3D04E6-3782-2271-6D04-D5D3C58821BB}"/>
              </a:ext>
            </a:extLst>
          </p:cNvPr>
          <p:cNvSpPr>
            <a:spLocks noGrp="1"/>
          </p:cNvSpPr>
          <p:nvPr>
            <p:ph idx="1"/>
          </p:nvPr>
        </p:nvSpPr>
        <p:spPr>
          <a:xfrm>
            <a:off x="426720" y="2157984"/>
            <a:ext cx="6169152" cy="4181856"/>
          </a:xfrm>
        </p:spPr>
        <p:txBody>
          <a:bodyPr anchor="ctr">
            <a:normAutofit lnSpcReduction="10000"/>
          </a:bodyPr>
          <a:lstStyle/>
          <a:p>
            <a:pPr marL="0" indent="0">
              <a:buNone/>
            </a:pPr>
            <a:r>
              <a:rPr lang="en-GB" sz="2200" dirty="0">
                <a:latin typeface="Calibri" panose="020F0502020204030204" pitchFamily="34" charset="0"/>
                <a:cs typeface="Calibri" panose="020F0502020204030204" pitchFamily="34" charset="0"/>
              </a:rPr>
              <a:t>Cost per Acquisition – How much you spend to gain each new customer</a:t>
            </a:r>
          </a:p>
          <a:p>
            <a:pPr marL="457200" lvl="1" indent="0">
              <a:buNone/>
            </a:pPr>
            <a:endParaRPr lang="en-GB" sz="2200" dirty="0">
              <a:latin typeface="Calibri" panose="020F0502020204030204" pitchFamily="34" charset="0"/>
              <a:cs typeface="Calibri" panose="020F0502020204030204" pitchFamily="34" charset="0"/>
            </a:endParaRPr>
          </a:p>
          <a:p>
            <a:pPr marL="457200" lvl="1" indent="0">
              <a:buNone/>
            </a:pPr>
            <a:r>
              <a:rPr lang="en-GB" sz="2200" dirty="0">
                <a:latin typeface="Calibri" panose="020F0502020204030204" pitchFamily="34" charset="0"/>
                <a:cs typeface="Calibri" panose="020F0502020204030204" pitchFamily="34" charset="0"/>
              </a:rPr>
              <a:t>CPA = Campaign Cost / Number of conversions</a:t>
            </a:r>
          </a:p>
          <a:p>
            <a:pPr marL="457200" lvl="1" indent="0">
              <a:buNone/>
            </a:pPr>
            <a:r>
              <a:rPr lang="en-GB" sz="2200" b="1" dirty="0">
                <a:latin typeface="Calibri" panose="020F0502020204030204" pitchFamily="34" charset="0"/>
                <a:cs typeface="Calibri" panose="020F0502020204030204" pitchFamily="34" charset="0"/>
              </a:rPr>
              <a:t>Why is this useful?</a:t>
            </a:r>
          </a:p>
          <a:p>
            <a:r>
              <a:rPr lang="en-GB" sz="2200" dirty="0">
                <a:latin typeface="Calibri" panose="020F0502020204030204" pitchFamily="34" charset="0"/>
                <a:cs typeface="Calibri" panose="020F0502020204030204" pitchFamily="34" charset="0"/>
              </a:rPr>
              <a:t>Y</a:t>
            </a:r>
            <a:r>
              <a:rPr lang="en-GB" sz="2200" b="0" i="0" dirty="0">
                <a:effectLst/>
                <a:latin typeface="Calibri" panose="020F0502020204030204" pitchFamily="34" charset="0"/>
                <a:cs typeface="Calibri" panose="020F0502020204030204" pitchFamily="34" charset="0"/>
              </a:rPr>
              <a:t>ou can calculate your overall CPA as an indicator of your overall success with your marketing budget. </a:t>
            </a:r>
          </a:p>
          <a:p>
            <a:r>
              <a:rPr lang="en-GB" sz="2200" dirty="0">
                <a:latin typeface="Calibri" panose="020F0502020204030204" pitchFamily="34" charset="0"/>
                <a:cs typeface="Calibri" panose="020F0502020204030204" pitchFamily="34" charset="0"/>
              </a:rPr>
              <a:t>C</a:t>
            </a:r>
            <a:r>
              <a:rPr lang="en-GB" sz="2200" b="0" i="0" dirty="0">
                <a:effectLst/>
                <a:latin typeface="Calibri" panose="020F0502020204030204" pitchFamily="34" charset="0"/>
                <a:cs typeface="Calibri" panose="020F0502020204030204" pitchFamily="34" charset="0"/>
              </a:rPr>
              <a:t>hannel level CPA is routinely utilised to optimise the budget allocations to different marketing channels.</a:t>
            </a:r>
            <a:endParaRPr lang="en-GB" sz="2200" dirty="0">
              <a:latin typeface="Calibri" panose="020F0502020204030204" pitchFamily="34" charset="0"/>
              <a:cs typeface="Calibri" panose="020F0502020204030204" pitchFamily="34" charset="0"/>
            </a:endParaRPr>
          </a:p>
        </p:txBody>
      </p:sp>
      <p:pic>
        <p:nvPicPr>
          <p:cNvPr id="5" name="Picture 4" descr="Calculator, pen, compass, money and a paper with graphs printed on it">
            <a:extLst>
              <a:ext uri="{FF2B5EF4-FFF2-40B4-BE49-F238E27FC236}">
                <a16:creationId xmlns:a16="http://schemas.microsoft.com/office/drawing/2014/main" id="{56812432-A691-FA04-422B-31F129E497EE}"/>
              </a:ext>
            </a:extLst>
          </p:cNvPr>
          <p:cNvPicPr>
            <a:picLocks noChangeAspect="1"/>
          </p:cNvPicPr>
          <p:nvPr/>
        </p:nvPicPr>
        <p:blipFill rotWithShape="1">
          <a:blip r:embed="rId2"/>
          <a:srcRect l="9180" r="5470" b="1"/>
          <a:stretch/>
        </p:blipFill>
        <p:spPr>
          <a:xfrm>
            <a:off x="6798733" y="2775951"/>
            <a:ext cx="4345024" cy="3067163"/>
          </a:xfrm>
          <a:prstGeom prst="roundRect">
            <a:avLst>
              <a:gd name="adj" fmla="val 1858"/>
            </a:avLst>
          </a:prstGeom>
          <a:effectLst>
            <a:outerShdw blurRad="50800" dist="50800" dir="5400000" algn="tl" rotWithShape="0">
              <a:srgbClr val="000000">
                <a:alpha val="43000"/>
              </a:srgbClr>
            </a:outerShdw>
          </a:effectLst>
        </p:spPr>
      </p:pic>
    </p:spTree>
    <p:extLst>
      <p:ext uri="{BB962C8B-B14F-4D97-AF65-F5344CB8AC3E}">
        <p14:creationId xmlns:p14="http://schemas.microsoft.com/office/powerpoint/2010/main" val="3898556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fade">
                                      <p:cBhvr>
                                        <p:cTn id="11" dur="500"/>
                                        <p:tgtEl>
                                          <p:spTgt spid="3">
                                            <p:txEl>
                                              <p:pRg st="2" end="2"/>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E3221-4928-D261-8DE0-FFF43AFD52AB}"/>
              </a:ext>
            </a:extLst>
          </p:cNvPr>
          <p:cNvSpPr>
            <a:spLocks noGrp="1"/>
          </p:cNvSpPr>
          <p:nvPr>
            <p:ph type="title"/>
          </p:nvPr>
        </p:nvSpPr>
        <p:spPr>
          <a:xfrm>
            <a:off x="1154954" y="973668"/>
            <a:ext cx="8761413" cy="706964"/>
          </a:xfrm>
        </p:spPr>
        <p:txBody>
          <a:bodyPr>
            <a:normAutofit/>
          </a:bodyPr>
          <a:lstStyle/>
          <a:p>
            <a:r>
              <a:rPr lang="en-GB" b="1" u="sng" dirty="0">
                <a:latin typeface="Calibri" panose="020F0502020204030204" pitchFamily="34" charset="0"/>
                <a:cs typeface="Calibri" panose="020F0502020204030204" pitchFamily="34" charset="0"/>
              </a:rPr>
              <a:t>Key Metrics -  Cost per Lead (CPL)</a:t>
            </a:r>
          </a:p>
        </p:txBody>
      </p:sp>
      <p:sp>
        <p:nvSpPr>
          <p:cNvPr id="3" name="Content Placeholder 2">
            <a:extLst>
              <a:ext uri="{FF2B5EF4-FFF2-40B4-BE49-F238E27FC236}">
                <a16:creationId xmlns:a16="http://schemas.microsoft.com/office/drawing/2014/main" id="{A815326B-B256-E196-DF45-93CD31914512}"/>
              </a:ext>
            </a:extLst>
          </p:cNvPr>
          <p:cNvSpPr>
            <a:spLocks noGrp="1"/>
          </p:cNvSpPr>
          <p:nvPr>
            <p:ph idx="1"/>
          </p:nvPr>
        </p:nvSpPr>
        <p:spPr>
          <a:xfrm>
            <a:off x="365760" y="2243328"/>
            <a:ext cx="6432973" cy="4437888"/>
          </a:xfrm>
        </p:spPr>
        <p:txBody>
          <a:bodyPr anchor="ctr">
            <a:normAutofit/>
          </a:bodyPr>
          <a:lstStyle/>
          <a:p>
            <a:pPr>
              <a:lnSpc>
                <a:spcPct val="90000"/>
              </a:lnSpc>
            </a:pPr>
            <a:r>
              <a:rPr lang="en-GB" sz="2000" b="0" i="0" dirty="0">
                <a:effectLst/>
                <a:latin typeface="Calibri" panose="020F0502020204030204" pitchFamily="34" charset="0"/>
                <a:cs typeface="Calibri" panose="020F0502020204030204" pitchFamily="34" charset="0"/>
              </a:rPr>
              <a:t>Cost per lead measures the £ amount of each new lead by campaign, channel, or overall spending. </a:t>
            </a:r>
          </a:p>
          <a:p>
            <a:pPr>
              <a:lnSpc>
                <a:spcPct val="90000"/>
              </a:lnSpc>
            </a:pPr>
            <a:r>
              <a:rPr lang="en-GB" sz="2000" b="0" i="0" dirty="0">
                <a:effectLst/>
                <a:latin typeface="Calibri" panose="020F0502020204030204" pitchFamily="34" charset="0"/>
                <a:cs typeface="Calibri" panose="020F0502020204030204" pitchFamily="34" charset="0"/>
              </a:rPr>
              <a:t>This sales and marketing metric helps users create better goals, track ROI, and adjust budgets accordingly. Budgets related to CPL include items such as paid ad placements and social media monitoring platforms. </a:t>
            </a:r>
          </a:p>
          <a:p>
            <a:pPr>
              <a:lnSpc>
                <a:spcPct val="90000"/>
              </a:lnSpc>
            </a:pPr>
            <a:r>
              <a:rPr lang="en-GB" sz="2000" dirty="0">
                <a:latin typeface="Calibri" panose="020F0502020204030204" pitchFamily="34" charset="0"/>
                <a:cs typeface="Calibri" panose="020F0502020204030204" pitchFamily="34" charset="0"/>
              </a:rPr>
              <a:t>Formula:</a:t>
            </a:r>
            <a:endParaRPr lang="en-GB" sz="2000" b="0" i="0" dirty="0">
              <a:effectLst/>
              <a:latin typeface="Calibri" panose="020F0502020204030204" pitchFamily="34" charset="0"/>
              <a:cs typeface="Calibri" panose="020F0502020204030204" pitchFamily="34" charset="0"/>
            </a:endParaRPr>
          </a:p>
          <a:p>
            <a:pPr>
              <a:lnSpc>
                <a:spcPct val="90000"/>
              </a:lnSpc>
            </a:pPr>
            <a:endParaRPr lang="en-GB" sz="2000" b="0" i="0" dirty="0">
              <a:effectLst/>
              <a:latin typeface="Calibri" panose="020F0502020204030204" pitchFamily="34" charset="0"/>
              <a:cs typeface="Calibri" panose="020F0502020204030204" pitchFamily="34" charset="0"/>
            </a:endParaRPr>
          </a:p>
          <a:p>
            <a:pPr marL="0" indent="0">
              <a:lnSpc>
                <a:spcPct val="90000"/>
              </a:lnSpc>
              <a:buNone/>
            </a:pPr>
            <a:endParaRPr lang="en-GB" sz="2000" dirty="0">
              <a:latin typeface="Calibri" panose="020F0502020204030204" pitchFamily="34" charset="0"/>
              <a:cs typeface="Calibri" panose="020F0502020204030204" pitchFamily="34" charset="0"/>
            </a:endParaRPr>
          </a:p>
          <a:p>
            <a:pPr marL="0" indent="0">
              <a:lnSpc>
                <a:spcPct val="90000"/>
              </a:lnSpc>
              <a:buNone/>
            </a:pPr>
            <a:endParaRPr lang="en-GB" sz="2000" b="0" i="0" dirty="0">
              <a:effectLst/>
              <a:latin typeface="Calibri" panose="020F0502020204030204" pitchFamily="34" charset="0"/>
              <a:cs typeface="Calibri" panose="020F0502020204030204" pitchFamily="34" charset="0"/>
            </a:endParaRPr>
          </a:p>
          <a:p>
            <a:pPr marL="0" indent="0">
              <a:lnSpc>
                <a:spcPct val="90000"/>
              </a:lnSpc>
              <a:buNone/>
            </a:pPr>
            <a:r>
              <a:rPr lang="en-GB" sz="2000" b="0" i="0" dirty="0">
                <a:effectLst/>
                <a:latin typeface="Calibri" panose="020F0502020204030204" pitchFamily="34" charset="0"/>
                <a:cs typeface="Calibri" panose="020F0502020204030204" pitchFamily="34" charset="0"/>
              </a:rPr>
              <a:t> Calculations like these are useful to do on a monthly or quarterly basis. </a:t>
            </a:r>
          </a:p>
          <a:p>
            <a:pPr>
              <a:lnSpc>
                <a:spcPct val="90000"/>
              </a:lnSpc>
            </a:pPr>
            <a:endParaRPr lang="en-GB" sz="1700" dirty="0"/>
          </a:p>
        </p:txBody>
      </p:sp>
      <p:pic>
        <p:nvPicPr>
          <p:cNvPr id="5" name="Picture 4" descr="Graph on document with pen">
            <a:extLst>
              <a:ext uri="{FF2B5EF4-FFF2-40B4-BE49-F238E27FC236}">
                <a16:creationId xmlns:a16="http://schemas.microsoft.com/office/drawing/2014/main" id="{4B82D7D4-F7D7-9707-C2B5-3C3586DE49F4}"/>
              </a:ext>
            </a:extLst>
          </p:cNvPr>
          <p:cNvPicPr>
            <a:picLocks noChangeAspect="1"/>
          </p:cNvPicPr>
          <p:nvPr/>
        </p:nvPicPr>
        <p:blipFill rotWithShape="1">
          <a:blip r:embed="rId2"/>
          <a:srcRect l="5440" r="4" b="4"/>
          <a:stretch/>
        </p:blipFill>
        <p:spPr>
          <a:xfrm>
            <a:off x="6798733" y="2775951"/>
            <a:ext cx="4345024" cy="3067163"/>
          </a:xfrm>
          <a:prstGeom prst="roundRect">
            <a:avLst>
              <a:gd name="adj" fmla="val 1858"/>
            </a:avLst>
          </a:prstGeom>
          <a:effectLst>
            <a:outerShdw blurRad="50800" dist="50800" dir="5400000" algn="tl" rotWithShape="0">
              <a:srgbClr val="000000">
                <a:alpha val="43000"/>
              </a:srgbClr>
            </a:outerShdw>
          </a:effectLst>
        </p:spPr>
      </p:pic>
      <p:sp>
        <p:nvSpPr>
          <p:cNvPr id="4" name="TextBox 3">
            <a:extLst>
              <a:ext uri="{FF2B5EF4-FFF2-40B4-BE49-F238E27FC236}">
                <a16:creationId xmlns:a16="http://schemas.microsoft.com/office/drawing/2014/main" id="{65E0AD5C-91B7-FB8D-35D8-562C51C19B23}"/>
              </a:ext>
            </a:extLst>
          </p:cNvPr>
          <p:cNvSpPr txBox="1"/>
          <p:nvPr/>
        </p:nvSpPr>
        <p:spPr>
          <a:xfrm>
            <a:off x="1635967" y="4462272"/>
            <a:ext cx="3302000" cy="923330"/>
          </a:xfrm>
          <a:prstGeom prst="rect">
            <a:avLst/>
          </a:prstGeom>
          <a:solidFill>
            <a:schemeClr val="tx2">
              <a:lumMod val="60000"/>
              <a:lumOff val="40000"/>
            </a:schemeClr>
          </a:solidFill>
        </p:spPr>
        <p:txBody>
          <a:bodyPr wrap="square" rtlCol="0">
            <a:spAutoFit/>
          </a:bodyPr>
          <a:lstStyle/>
          <a:p>
            <a:r>
              <a:rPr lang="en-GB" dirty="0"/>
              <a:t> Total £ Spent on Marketing / Total No. of new leads (in x period)</a:t>
            </a:r>
          </a:p>
        </p:txBody>
      </p:sp>
    </p:spTree>
    <p:extLst>
      <p:ext uri="{BB962C8B-B14F-4D97-AF65-F5344CB8AC3E}">
        <p14:creationId xmlns:p14="http://schemas.microsoft.com/office/powerpoint/2010/main" val="3444087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9EE50A-5E6F-25DE-8217-A845C9A0E842}"/>
              </a:ext>
            </a:extLst>
          </p:cNvPr>
          <p:cNvSpPr>
            <a:spLocks noGrp="1"/>
          </p:cNvSpPr>
          <p:nvPr>
            <p:ph type="title"/>
          </p:nvPr>
        </p:nvSpPr>
        <p:spPr>
          <a:xfrm>
            <a:off x="1154954" y="973668"/>
            <a:ext cx="8761413" cy="706964"/>
          </a:xfrm>
        </p:spPr>
        <p:txBody>
          <a:bodyPr>
            <a:normAutofit/>
          </a:bodyPr>
          <a:lstStyle/>
          <a:p>
            <a:r>
              <a:rPr lang="en-GB" b="1" u="sng" dirty="0">
                <a:latin typeface="Calibri" panose="020F0502020204030204" pitchFamily="34" charset="0"/>
                <a:cs typeface="Calibri" panose="020F0502020204030204" pitchFamily="34" charset="0"/>
              </a:rPr>
              <a:t>Key Metrics – Click Through Rate (CTR)</a:t>
            </a:r>
          </a:p>
        </p:txBody>
      </p:sp>
      <p:sp>
        <p:nvSpPr>
          <p:cNvPr id="3" name="Content Placeholder 2">
            <a:extLst>
              <a:ext uri="{FF2B5EF4-FFF2-40B4-BE49-F238E27FC236}">
                <a16:creationId xmlns:a16="http://schemas.microsoft.com/office/drawing/2014/main" id="{CAEAECC1-E79C-0389-B700-F30580D935D2}"/>
              </a:ext>
            </a:extLst>
          </p:cNvPr>
          <p:cNvSpPr>
            <a:spLocks noGrp="1"/>
          </p:cNvSpPr>
          <p:nvPr>
            <p:ph idx="1"/>
          </p:nvPr>
        </p:nvSpPr>
        <p:spPr>
          <a:xfrm>
            <a:off x="475488" y="2474976"/>
            <a:ext cx="6851904" cy="4383024"/>
          </a:xfrm>
        </p:spPr>
        <p:txBody>
          <a:bodyPr anchor="ctr">
            <a:normAutofit fontScale="92500"/>
          </a:bodyPr>
          <a:lstStyle/>
          <a:p>
            <a:pPr>
              <a:lnSpc>
                <a:spcPct val="90000"/>
              </a:lnSpc>
            </a:pPr>
            <a:r>
              <a:rPr lang="en-GB" sz="2400" b="0" i="0" dirty="0">
                <a:effectLst/>
                <a:latin typeface="Calibri" panose="020F0502020204030204" pitchFamily="34" charset="0"/>
                <a:cs typeface="Calibri" panose="020F0502020204030204" pitchFamily="34" charset="0"/>
              </a:rPr>
              <a:t>Click-through rate (CTR) is the number of times an ad, link, or website is clicked on, compared to the number of impressions. – </a:t>
            </a:r>
            <a:r>
              <a:rPr lang="en-GB" sz="2400" b="1" i="0" dirty="0">
                <a:effectLst/>
                <a:latin typeface="Calibri" panose="020F0502020204030204" pitchFamily="34" charset="0"/>
                <a:cs typeface="Calibri" panose="020F0502020204030204" pitchFamily="34" charset="0"/>
              </a:rPr>
              <a:t>What do you think this shows us?</a:t>
            </a:r>
          </a:p>
          <a:p>
            <a:pPr>
              <a:lnSpc>
                <a:spcPct val="90000"/>
              </a:lnSpc>
            </a:pPr>
            <a:r>
              <a:rPr lang="en-GB" sz="2400" b="0" i="0" dirty="0">
                <a:effectLst/>
                <a:latin typeface="Calibri" panose="020F0502020204030204" pitchFamily="34" charset="0"/>
                <a:cs typeface="Calibri" panose="020F0502020204030204" pitchFamily="34" charset="0"/>
              </a:rPr>
              <a:t>High click-through rates (around 4%) mean the copy displayed is persuasive and well-placed. Once a user has clicked through, however, the rest of their experience has to line up with their expectations for taking the action in the first place. </a:t>
            </a:r>
          </a:p>
          <a:p>
            <a:pPr>
              <a:lnSpc>
                <a:spcPct val="90000"/>
              </a:lnSpc>
            </a:pPr>
            <a:r>
              <a:rPr lang="en-GB" sz="2400" b="1" i="0" dirty="0">
                <a:effectLst/>
                <a:latin typeface="Calibri" panose="020F0502020204030204" pitchFamily="34" charset="0"/>
                <a:cs typeface="Calibri" panose="020F0502020204030204" pitchFamily="34" charset="0"/>
              </a:rPr>
              <a:t>How to measure it</a:t>
            </a:r>
            <a:r>
              <a:rPr lang="en-GB" sz="2400" b="0" i="0" dirty="0">
                <a:effectLst/>
                <a:latin typeface="Calibri" panose="020F0502020204030204" pitchFamily="34" charset="0"/>
                <a:cs typeface="Calibri" panose="020F0502020204030204" pitchFamily="34" charset="0"/>
              </a:rPr>
              <a:t>: Paid ad platforms like Facebook offer this data for free within the platform. </a:t>
            </a:r>
            <a:r>
              <a:rPr lang="en-GB" sz="2400" dirty="0">
                <a:latin typeface="Calibri" panose="020F0502020204030204" pitchFamily="34" charset="0"/>
                <a:cs typeface="Calibri" panose="020F0502020204030204" pitchFamily="34" charset="0"/>
              </a:rPr>
              <a:t>Y</a:t>
            </a:r>
            <a:r>
              <a:rPr lang="en-GB" sz="2400" b="0" i="0" dirty="0">
                <a:effectLst/>
                <a:latin typeface="Calibri" panose="020F0502020204030204" pitchFamily="34" charset="0"/>
                <a:cs typeface="Calibri" panose="020F0502020204030204" pitchFamily="34" charset="0"/>
              </a:rPr>
              <a:t>ou can use a calculator like the one created by </a:t>
            </a:r>
            <a:r>
              <a:rPr lang="en-GB" sz="2400" b="0" i="0" u="none" strike="noStrike" dirty="0" err="1">
                <a:effectLst/>
                <a:latin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WebFX</a:t>
            </a:r>
            <a:r>
              <a:rPr lang="en-GB" sz="2400" b="0" i="0" dirty="0">
                <a:effectLst/>
                <a:latin typeface="Calibri" panose="020F0502020204030204" pitchFamily="34" charset="0"/>
                <a:cs typeface="Calibri" panose="020F0502020204030204" pitchFamily="34" charset="0"/>
              </a:rPr>
              <a:t> by manually entering your total number of clicks and impressions. </a:t>
            </a:r>
          </a:p>
          <a:p>
            <a:pPr>
              <a:lnSpc>
                <a:spcPct val="90000"/>
              </a:lnSpc>
            </a:pPr>
            <a:endParaRPr lang="en-GB" sz="1700" dirty="0"/>
          </a:p>
        </p:txBody>
      </p:sp>
      <p:pic>
        <p:nvPicPr>
          <p:cNvPr id="5" name="Picture 4" descr="Close up photo of colourful graph data">
            <a:extLst>
              <a:ext uri="{FF2B5EF4-FFF2-40B4-BE49-F238E27FC236}">
                <a16:creationId xmlns:a16="http://schemas.microsoft.com/office/drawing/2014/main" id="{9A5F2956-D0B7-171B-97B0-52E837D672DC}"/>
              </a:ext>
            </a:extLst>
          </p:cNvPr>
          <p:cNvPicPr>
            <a:picLocks noChangeAspect="1"/>
          </p:cNvPicPr>
          <p:nvPr/>
        </p:nvPicPr>
        <p:blipFill rotWithShape="1">
          <a:blip r:embed="rId3"/>
          <a:srcRect l="5440" r="4" b="4"/>
          <a:stretch/>
        </p:blipFill>
        <p:spPr>
          <a:xfrm>
            <a:off x="7469293" y="2817169"/>
            <a:ext cx="4345024" cy="3067163"/>
          </a:xfrm>
          <a:prstGeom prst="roundRect">
            <a:avLst>
              <a:gd name="adj" fmla="val 1858"/>
            </a:avLst>
          </a:prstGeom>
          <a:effectLst>
            <a:outerShdw blurRad="50800" dist="50800" dir="5400000" algn="tl" rotWithShape="0">
              <a:srgbClr val="000000">
                <a:alpha val="43000"/>
              </a:srgbClr>
            </a:outerShdw>
          </a:effectLst>
        </p:spPr>
      </p:pic>
    </p:spTree>
    <p:extLst>
      <p:ext uri="{BB962C8B-B14F-4D97-AF65-F5344CB8AC3E}">
        <p14:creationId xmlns:p14="http://schemas.microsoft.com/office/powerpoint/2010/main" val="1838649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08BCF048-8940-4354-B9EC-5AD74E283C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0" name="Rectangle 9">
              <a:extLst>
                <a:ext uri="{FF2B5EF4-FFF2-40B4-BE49-F238E27FC236}">
                  <a16:creationId xmlns:a16="http://schemas.microsoft.com/office/drawing/2014/main" id="{D024C14A-78BD-44B0-82BE-6A0D0A2706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1" name="Oval 10">
              <a:extLst>
                <a:ext uri="{FF2B5EF4-FFF2-40B4-BE49-F238E27FC236}">
                  <a16:creationId xmlns:a16="http://schemas.microsoft.com/office/drawing/2014/main" id="{809F3D29-EDB1-4F1C-A0E0-36F28CE171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Oval 11">
              <a:extLst>
                <a:ext uri="{FF2B5EF4-FFF2-40B4-BE49-F238E27FC236}">
                  <a16:creationId xmlns:a16="http://schemas.microsoft.com/office/drawing/2014/main" id="{5282F4AB-C7B8-4A86-9927-AA106AA27B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60B26874-5AFA-4D1E-94A9-53AF9790D7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Freeform 5">
              <a:extLst>
                <a:ext uri="{FF2B5EF4-FFF2-40B4-BE49-F238E27FC236}">
                  <a16:creationId xmlns:a16="http://schemas.microsoft.com/office/drawing/2014/main" id="{A1DA6C95-40F8-4305-89F6-17F6167C0B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5" name="Freeform 5">
              <a:extLst>
                <a:ext uri="{FF2B5EF4-FFF2-40B4-BE49-F238E27FC236}">
                  <a16:creationId xmlns:a16="http://schemas.microsoft.com/office/drawing/2014/main" id="{A2FA2D29-AEEE-4FFA-B233-94FBE84C9B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GB"/>
            </a:p>
          </p:txBody>
        </p:sp>
        <p:sp>
          <p:nvSpPr>
            <p:cNvPr id="16" name="Freeform 5">
              <a:extLst>
                <a:ext uri="{FF2B5EF4-FFF2-40B4-BE49-F238E27FC236}">
                  <a16:creationId xmlns:a16="http://schemas.microsoft.com/office/drawing/2014/main" id="{6DA5143E-FA8E-4EC1-99F7-35AE5AD4E3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1">
            <a:extLst>
              <a:ext uri="{FF2B5EF4-FFF2-40B4-BE49-F238E27FC236}">
                <a16:creationId xmlns:a16="http://schemas.microsoft.com/office/drawing/2014/main" id="{92209B32-AD8C-14BD-3B1F-CA19E9E1E821}"/>
              </a:ext>
            </a:extLst>
          </p:cNvPr>
          <p:cNvSpPr>
            <a:spLocks noGrp="1"/>
          </p:cNvSpPr>
          <p:nvPr>
            <p:ph type="title"/>
          </p:nvPr>
        </p:nvSpPr>
        <p:spPr>
          <a:xfrm>
            <a:off x="1154955" y="973667"/>
            <a:ext cx="2942210" cy="4833745"/>
          </a:xfrm>
        </p:spPr>
        <p:txBody>
          <a:bodyPr>
            <a:normAutofit/>
          </a:bodyPr>
          <a:lstStyle/>
          <a:p>
            <a:pPr>
              <a:lnSpc>
                <a:spcPct val="90000"/>
              </a:lnSpc>
            </a:pPr>
            <a:r>
              <a:rPr lang="en-GB" sz="3100" b="1" dirty="0">
                <a:solidFill>
                  <a:srgbClr val="EBEBEB"/>
                </a:solidFill>
                <a:latin typeface="Calibri" panose="020F0502020204030204" pitchFamily="34" charset="0"/>
                <a:cs typeface="Calibri" panose="020F0502020204030204" pitchFamily="34" charset="0"/>
              </a:rPr>
              <a:t>There are many more metrics you could select depending on the objective and strategy you have selected for your marketing plan</a:t>
            </a:r>
          </a:p>
        </p:txBody>
      </p:sp>
      <p:sp>
        <p:nvSpPr>
          <p:cNvPr id="18" name="Rectangle 17">
            <a:extLst>
              <a:ext uri="{FF2B5EF4-FFF2-40B4-BE49-F238E27FC236}">
                <a16:creationId xmlns:a16="http://schemas.microsoft.com/office/drawing/2014/main" id="{CC28BCC9-4093-4FD5-83EB-7EC297F513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5" name="Content Placeholder 2">
            <a:extLst>
              <a:ext uri="{FF2B5EF4-FFF2-40B4-BE49-F238E27FC236}">
                <a16:creationId xmlns:a16="http://schemas.microsoft.com/office/drawing/2014/main" id="{A93A7915-E961-1284-9B51-0FA463790E2E}"/>
              </a:ext>
            </a:extLst>
          </p:cNvPr>
          <p:cNvGraphicFramePr>
            <a:graphicFrameLocks noGrp="1"/>
          </p:cNvGraphicFramePr>
          <p:nvPr>
            <p:ph idx="1"/>
            <p:extLst>
              <p:ext uri="{D42A27DB-BD31-4B8C-83A1-F6EECF244321}">
                <p14:modId xmlns:p14="http://schemas.microsoft.com/office/powerpoint/2010/main" val="2347913712"/>
              </p:ext>
            </p:extLst>
          </p:nvPr>
        </p:nvGraphicFramePr>
        <p:xfrm>
          <a:off x="5194300" y="808038"/>
          <a:ext cx="6391275" cy="52466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331531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090E3F-2EB8-109F-5242-36AFDE9AF236}"/>
              </a:ext>
            </a:extLst>
          </p:cNvPr>
          <p:cNvSpPr>
            <a:spLocks noGrp="1"/>
          </p:cNvSpPr>
          <p:nvPr>
            <p:ph type="title"/>
          </p:nvPr>
        </p:nvSpPr>
        <p:spPr/>
        <p:txBody>
          <a:bodyPr/>
          <a:lstStyle/>
          <a:p>
            <a:r>
              <a:rPr lang="en-GB" dirty="0"/>
              <a:t>Activity </a:t>
            </a:r>
          </a:p>
        </p:txBody>
      </p:sp>
      <p:sp>
        <p:nvSpPr>
          <p:cNvPr id="3" name="Content Placeholder 2">
            <a:extLst>
              <a:ext uri="{FF2B5EF4-FFF2-40B4-BE49-F238E27FC236}">
                <a16:creationId xmlns:a16="http://schemas.microsoft.com/office/drawing/2014/main" id="{69420AA2-79DB-F552-A554-CEFFAA0575E4}"/>
              </a:ext>
            </a:extLst>
          </p:cNvPr>
          <p:cNvSpPr>
            <a:spLocks noGrp="1"/>
          </p:cNvSpPr>
          <p:nvPr>
            <p:ph idx="1"/>
          </p:nvPr>
        </p:nvSpPr>
        <p:spPr/>
        <p:txBody>
          <a:bodyPr/>
          <a:lstStyle/>
          <a:p>
            <a:r>
              <a:rPr lang="en-GB" dirty="0"/>
              <a:t>Using the companies you have chosen for your assignments</a:t>
            </a:r>
          </a:p>
          <a:p>
            <a:r>
              <a:rPr lang="en-GB" dirty="0"/>
              <a:t>Choose 2 KPIs you believe would be suitable in measuring your campaign/ an aspect of your campaign </a:t>
            </a:r>
          </a:p>
          <a:p>
            <a:r>
              <a:rPr lang="en-GB" dirty="0"/>
              <a:t>Justify your choices</a:t>
            </a:r>
          </a:p>
          <a:p>
            <a:endParaRPr lang="en-GB" dirty="0"/>
          </a:p>
          <a:p>
            <a:r>
              <a:rPr lang="en-GB" dirty="0"/>
              <a:t>25 minutes</a:t>
            </a:r>
          </a:p>
        </p:txBody>
      </p:sp>
    </p:spTree>
    <p:extLst>
      <p:ext uri="{BB962C8B-B14F-4D97-AF65-F5344CB8AC3E}">
        <p14:creationId xmlns:p14="http://schemas.microsoft.com/office/powerpoint/2010/main" val="38404385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503EB0F-2257-4A3E-A73B-E1DE769B459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0" name="Rectangle 9">
              <a:extLst>
                <a:ext uri="{FF2B5EF4-FFF2-40B4-BE49-F238E27FC236}">
                  <a16:creationId xmlns:a16="http://schemas.microsoft.com/office/drawing/2014/main" id="{77012B2A-0D78-433A-8C68-8889D3DCDD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1" name="Freeform 5">
              <a:extLst>
                <a:ext uri="{FF2B5EF4-FFF2-40B4-BE49-F238E27FC236}">
                  <a16:creationId xmlns:a16="http://schemas.microsoft.com/office/drawing/2014/main" id="{119D0202-ED3F-47CC-90E9-4E963BCDAB9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13" name="Rectangle 12">
            <a:extLst>
              <a:ext uri="{FF2B5EF4-FFF2-40B4-BE49-F238E27FC236}">
                <a16:creationId xmlns:a16="http://schemas.microsoft.com/office/drawing/2014/main" id="{670D6F2B-93AF-47D6-9378-5E54BE0AC6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5" name="Rectangle 14">
            <a:extLst>
              <a:ext uri="{FF2B5EF4-FFF2-40B4-BE49-F238E27FC236}">
                <a16:creationId xmlns:a16="http://schemas.microsoft.com/office/drawing/2014/main" id="{491A5E26-1F21-459D-8C03-ADB057B090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Different colored question marks">
            <a:extLst>
              <a:ext uri="{FF2B5EF4-FFF2-40B4-BE49-F238E27FC236}">
                <a16:creationId xmlns:a16="http://schemas.microsoft.com/office/drawing/2014/main" id="{EABBEF0A-EAEF-3EDC-2B51-20085418A3F9}"/>
              </a:ext>
            </a:extLst>
          </p:cNvPr>
          <p:cNvPicPr>
            <a:picLocks noChangeAspect="1"/>
          </p:cNvPicPr>
          <p:nvPr/>
        </p:nvPicPr>
        <p:blipFill>
          <a:blip r:embed="rId3">
            <a:alphaModFix amt="40000"/>
          </a:blip>
          <a:srcRect/>
          <a:stretch>
            <a:fill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2339665C-AB09-D08D-6228-1EBB7D4903EF}"/>
              </a:ext>
            </a:extLst>
          </p:cNvPr>
          <p:cNvSpPr>
            <a:spLocks noGrp="1"/>
          </p:cNvSpPr>
          <p:nvPr>
            <p:ph type="title"/>
          </p:nvPr>
        </p:nvSpPr>
        <p:spPr>
          <a:xfrm>
            <a:off x="1154955" y="2099733"/>
            <a:ext cx="8825658" cy="2677648"/>
          </a:xfrm>
        </p:spPr>
        <p:txBody>
          <a:bodyPr vert="horz" lIns="91440" tIns="45720" rIns="91440" bIns="45720" rtlCol="0" anchor="b">
            <a:normAutofit/>
          </a:bodyPr>
          <a:lstStyle/>
          <a:p>
            <a:r>
              <a:rPr lang="en-US" sz="5400">
                <a:solidFill>
                  <a:schemeClr val="tx1"/>
                </a:solidFill>
              </a:rPr>
              <a:t>Feedback</a:t>
            </a:r>
          </a:p>
        </p:txBody>
      </p:sp>
      <p:sp>
        <p:nvSpPr>
          <p:cNvPr id="3" name="Content Placeholder 2">
            <a:extLst>
              <a:ext uri="{FF2B5EF4-FFF2-40B4-BE49-F238E27FC236}">
                <a16:creationId xmlns:a16="http://schemas.microsoft.com/office/drawing/2014/main" id="{DC174808-AC00-4AFA-A65D-D02FB9B76577}"/>
              </a:ext>
            </a:extLst>
          </p:cNvPr>
          <p:cNvSpPr>
            <a:spLocks noGrp="1"/>
          </p:cNvSpPr>
          <p:nvPr>
            <p:ph idx="1"/>
          </p:nvPr>
        </p:nvSpPr>
        <p:spPr>
          <a:xfrm>
            <a:off x="1154955" y="4777380"/>
            <a:ext cx="8825658" cy="861420"/>
          </a:xfrm>
        </p:spPr>
        <p:txBody>
          <a:bodyPr vert="horz" lIns="91440" tIns="45720" rIns="91440" bIns="45720" rtlCol="0" anchor="t">
            <a:normAutofit/>
          </a:bodyPr>
          <a:lstStyle/>
          <a:p>
            <a:pPr marL="0" indent="0">
              <a:buNone/>
            </a:pPr>
            <a:r>
              <a:rPr lang="en-US" cap="all">
                <a:solidFill>
                  <a:schemeClr val="tx1"/>
                </a:solidFill>
              </a:rPr>
              <a:t>What did you find? – Please share your answers.</a:t>
            </a:r>
          </a:p>
        </p:txBody>
      </p:sp>
    </p:spTree>
    <p:extLst>
      <p:ext uri="{BB962C8B-B14F-4D97-AF65-F5344CB8AC3E}">
        <p14:creationId xmlns:p14="http://schemas.microsoft.com/office/powerpoint/2010/main" val="330145897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4091D54B-59AB-4A5E-8E9E-0421BD66D4F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1" name="Rectangle 10">
              <a:extLst>
                <a:ext uri="{FF2B5EF4-FFF2-40B4-BE49-F238E27FC236}">
                  <a16:creationId xmlns:a16="http://schemas.microsoft.com/office/drawing/2014/main" id="{547CE62E-FFFD-4A1F-BA78-C3B89C36FC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2" name="Freeform 5">
              <a:extLst>
                <a:ext uri="{FF2B5EF4-FFF2-40B4-BE49-F238E27FC236}">
                  <a16:creationId xmlns:a16="http://schemas.microsoft.com/office/drawing/2014/main" id="{AE51FD27-6B6A-4D21-BF22-245DA9BD0B3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14" name="Rectangle 13">
            <a:extLst>
              <a:ext uri="{FF2B5EF4-FFF2-40B4-BE49-F238E27FC236}">
                <a16:creationId xmlns:a16="http://schemas.microsoft.com/office/drawing/2014/main" id="{B8144315-1C5A-4185-A952-25D98D303D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Freeform 5">
            <a:extLst>
              <a:ext uri="{FF2B5EF4-FFF2-40B4-BE49-F238E27FC236}">
                <a16:creationId xmlns:a16="http://schemas.microsoft.com/office/drawing/2014/main" id="{4E212B76-74CB-461F-90A3-EF4F2397A8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txBody>
          <a:bodyPr/>
          <a:lstStyle/>
          <a:p>
            <a:endParaRPr lang="en-GB"/>
          </a:p>
        </p:txBody>
      </p:sp>
      <p:sp>
        <p:nvSpPr>
          <p:cNvPr id="2" name="Title 1">
            <a:extLst>
              <a:ext uri="{FF2B5EF4-FFF2-40B4-BE49-F238E27FC236}">
                <a16:creationId xmlns:a16="http://schemas.microsoft.com/office/drawing/2014/main" id="{21098703-2A6D-BF69-B0CF-77C46D1E8A90}"/>
              </a:ext>
            </a:extLst>
          </p:cNvPr>
          <p:cNvSpPr>
            <a:spLocks noGrp="1"/>
          </p:cNvSpPr>
          <p:nvPr>
            <p:ph type="title"/>
          </p:nvPr>
        </p:nvSpPr>
        <p:spPr>
          <a:xfrm>
            <a:off x="6744929" y="1241266"/>
            <a:ext cx="4798142" cy="3153753"/>
          </a:xfrm>
        </p:spPr>
        <p:txBody>
          <a:bodyPr vert="horz" lIns="91440" tIns="45720" rIns="91440" bIns="45720" rtlCol="0" anchor="b">
            <a:normAutofit/>
          </a:bodyPr>
          <a:lstStyle/>
          <a:p>
            <a:r>
              <a:rPr lang="en-US" sz="5400" b="0" i="0" kern="1200">
                <a:solidFill>
                  <a:srgbClr val="EBEBEB"/>
                </a:solidFill>
                <a:latin typeface="+mj-lt"/>
                <a:ea typeface="+mj-ea"/>
                <a:cs typeface="+mj-cs"/>
              </a:rPr>
              <a:t>Break </a:t>
            </a:r>
          </a:p>
        </p:txBody>
      </p:sp>
      <p:sp>
        <p:nvSpPr>
          <p:cNvPr id="3" name="Content Placeholder 2">
            <a:extLst>
              <a:ext uri="{FF2B5EF4-FFF2-40B4-BE49-F238E27FC236}">
                <a16:creationId xmlns:a16="http://schemas.microsoft.com/office/drawing/2014/main" id="{8DAB3572-1894-EE97-3880-7E3188914186}"/>
              </a:ext>
            </a:extLst>
          </p:cNvPr>
          <p:cNvSpPr>
            <a:spLocks noGrp="1"/>
          </p:cNvSpPr>
          <p:nvPr>
            <p:ph idx="1"/>
          </p:nvPr>
        </p:nvSpPr>
        <p:spPr>
          <a:xfrm>
            <a:off x="6744929" y="4591665"/>
            <a:ext cx="4798142" cy="1622322"/>
          </a:xfrm>
        </p:spPr>
        <p:txBody>
          <a:bodyPr vert="horz" lIns="91440" tIns="45720" rIns="91440" bIns="45720" rtlCol="0" anchor="t">
            <a:normAutofit/>
          </a:bodyPr>
          <a:lstStyle/>
          <a:p>
            <a:pPr marL="0" indent="0">
              <a:buNone/>
            </a:pPr>
            <a:r>
              <a:rPr lang="en-US" b="0" i="0" kern="1200" cap="all" dirty="0">
                <a:solidFill>
                  <a:schemeClr val="accent1">
                    <a:lumMod val="60000"/>
                    <a:lumOff val="40000"/>
                  </a:schemeClr>
                </a:solidFill>
                <a:latin typeface="+mn-lt"/>
                <a:ea typeface="+mn-ea"/>
                <a:cs typeface="+mn-cs"/>
              </a:rPr>
              <a:t>Please take a well-deserved break and rejoin in 20 minutes</a:t>
            </a:r>
          </a:p>
        </p:txBody>
      </p:sp>
      <p:sp>
        <p:nvSpPr>
          <p:cNvPr id="18" name="Rectangle 17">
            <a:extLst>
              <a:ext uri="{FF2B5EF4-FFF2-40B4-BE49-F238E27FC236}">
                <a16:creationId xmlns:a16="http://schemas.microsoft.com/office/drawing/2014/main" id="{81E746D0-4B37-4869-B2EF-79D5F0FFFB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7" name="Graphic 6" descr="Pause">
            <a:extLst>
              <a:ext uri="{FF2B5EF4-FFF2-40B4-BE49-F238E27FC236}">
                <a16:creationId xmlns:a16="http://schemas.microsoft.com/office/drawing/2014/main" id="{D9055B4F-7483-7915-060A-1544B0AFF92B}"/>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288503" y="1113063"/>
            <a:ext cx="4628758" cy="4628758"/>
          </a:xfrm>
          <a:prstGeom prst="roundRect">
            <a:avLst>
              <a:gd name="adj" fmla="val 1858"/>
            </a:avLst>
          </a:prstGeom>
          <a:effectLst>
            <a:outerShdw blurRad="50800" dist="50800" dir="5400000" algn="tl" rotWithShape="0">
              <a:srgbClr val="000000">
                <a:alpha val="43000"/>
              </a:srgbClr>
            </a:outerShdw>
          </a:effectLst>
        </p:spPr>
      </p:pic>
    </p:spTree>
    <p:extLst>
      <p:ext uri="{BB962C8B-B14F-4D97-AF65-F5344CB8AC3E}">
        <p14:creationId xmlns:p14="http://schemas.microsoft.com/office/powerpoint/2010/main" val="711791044"/>
      </p:ext>
    </p:extLst>
  </p:cSld>
  <p:clrMapOvr>
    <a:overrideClrMapping bg1="dk1" tx1="lt1" bg2="dk2" tx2="lt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u="sng" dirty="0">
                <a:latin typeface="+mn-lt"/>
              </a:rPr>
              <a:t>The Marketing Mix (7Ps)</a:t>
            </a:r>
          </a:p>
        </p:txBody>
      </p:sp>
      <p:sp>
        <p:nvSpPr>
          <p:cNvPr id="5" name="Slide Number Placeholder 4"/>
          <p:cNvSpPr>
            <a:spLocks noGrp="1"/>
          </p:cNvSpPr>
          <p:nvPr>
            <p:ph type="sldNum" sz="quarter" idx="12"/>
          </p:nvPr>
        </p:nvSpPr>
        <p:spPr/>
        <p:txBody>
          <a:bodyPr/>
          <a:lstStyle/>
          <a:p>
            <a:fld id="{7B914098-EA5F-4E0F-8262-B37EEDEAEE84}" type="slidenum">
              <a:rPr lang="en-GB" smtClean="0"/>
              <a:t>20</a:t>
            </a:fld>
            <a:endParaRPr lang="en-GB" dirty="0"/>
          </a:p>
        </p:txBody>
      </p:sp>
      <p:pic>
        <p:nvPicPr>
          <p:cNvPr id="3" name="Content Placeholder 2"/>
          <p:cNvPicPr>
            <a:picLocks noGrp="1" noChangeAspect="1"/>
          </p:cNvPicPr>
          <p:nvPr>
            <p:ph idx="1"/>
          </p:nvPr>
        </p:nvPicPr>
        <p:blipFill rotWithShape="1">
          <a:blip r:embed="rId2"/>
          <a:srcRect l="21061" t="10813" r="15526" b="6917"/>
          <a:stretch/>
        </p:blipFill>
        <p:spPr>
          <a:xfrm>
            <a:off x="466927" y="1821307"/>
            <a:ext cx="11206264" cy="5036693"/>
          </a:xfrm>
          <a:prstGeom prst="rect">
            <a:avLst/>
          </a:prstGeom>
        </p:spPr>
      </p:pic>
      <p:sp>
        <p:nvSpPr>
          <p:cNvPr id="4" name="TextBox 3">
            <a:extLst>
              <a:ext uri="{FF2B5EF4-FFF2-40B4-BE49-F238E27FC236}">
                <a16:creationId xmlns:a16="http://schemas.microsoft.com/office/drawing/2014/main" id="{C0B3EE14-EBED-E952-9DA4-91F36F543ACE}"/>
              </a:ext>
            </a:extLst>
          </p:cNvPr>
          <p:cNvSpPr txBox="1"/>
          <p:nvPr/>
        </p:nvSpPr>
        <p:spPr>
          <a:xfrm>
            <a:off x="9184640" y="2621280"/>
            <a:ext cx="2844801" cy="923330"/>
          </a:xfrm>
          <a:prstGeom prst="rect">
            <a:avLst/>
          </a:prstGeom>
          <a:noFill/>
        </p:spPr>
        <p:txBody>
          <a:bodyPr wrap="square" rtlCol="0">
            <a:spAutoFit/>
          </a:bodyPr>
          <a:lstStyle/>
          <a:p>
            <a:r>
              <a:rPr lang="en-GB" b="1" dirty="0"/>
              <a:t>Remember – The 7Ps make up the tactical stage</a:t>
            </a:r>
          </a:p>
        </p:txBody>
      </p:sp>
    </p:spTree>
    <p:extLst>
      <p:ext uri="{BB962C8B-B14F-4D97-AF65-F5344CB8AC3E}">
        <p14:creationId xmlns:p14="http://schemas.microsoft.com/office/powerpoint/2010/main" val="6437575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0B5C6-63DC-982E-12F4-21EFF2DD66D1}"/>
              </a:ext>
            </a:extLst>
          </p:cNvPr>
          <p:cNvSpPr>
            <a:spLocks noGrp="1"/>
          </p:cNvSpPr>
          <p:nvPr>
            <p:ph type="title"/>
          </p:nvPr>
        </p:nvSpPr>
        <p:spPr>
          <a:xfrm>
            <a:off x="1154954" y="973668"/>
            <a:ext cx="8761413" cy="706964"/>
          </a:xfrm>
        </p:spPr>
        <p:txBody>
          <a:bodyPr>
            <a:normAutofit/>
          </a:bodyPr>
          <a:lstStyle/>
          <a:p>
            <a:r>
              <a:rPr lang="en-GB" b="1" u="sng" dirty="0">
                <a:latin typeface="Calibri" panose="020F0502020204030204" pitchFamily="34" charset="0"/>
                <a:cs typeface="Calibri" panose="020F0502020204030204" pitchFamily="34" charset="0"/>
              </a:rPr>
              <a:t>Assignment 2</a:t>
            </a:r>
          </a:p>
        </p:txBody>
      </p:sp>
      <p:sp>
        <p:nvSpPr>
          <p:cNvPr id="3" name="Content Placeholder 2">
            <a:extLst>
              <a:ext uri="{FF2B5EF4-FFF2-40B4-BE49-F238E27FC236}">
                <a16:creationId xmlns:a16="http://schemas.microsoft.com/office/drawing/2014/main" id="{7E3D04E6-3782-2271-6D04-D5D3C58821BB}"/>
              </a:ext>
            </a:extLst>
          </p:cNvPr>
          <p:cNvSpPr>
            <a:spLocks noGrp="1"/>
          </p:cNvSpPr>
          <p:nvPr>
            <p:ph idx="1"/>
          </p:nvPr>
        </p:nvSpPr>
        <p:spPr>
          <a:xfrm>
            <a:off x="426720" y="2157984"/>
            <a:ext cx="11343748" cy="4181856"/>
          </a:xfrm>
        </p:spPr>
        <p:txBody>
          <a:bodyPr anchor="ctr">
            <a:normAutofit/>
          </a:bodyPr>
          <a:lstStyle/>
          <a:p>
            <a:r>
              <a:rPr lang="en-GB" sz="1800" dirty="0">
                <a:effectLst/>
                <a:latin typeface="Arial" panose="020B0604020202020204" pitchFamily="34" charset="0"/>
                <a:ea typeface="Times New Roman" panose="02020603050405020304" pitchFamily="18" charset="0"/>
              </a:rPr>
              <a:t>Develop a strategic marketing plan that contains marketing objectives and a new marketing mix that will deliver the new strategic marketing direction. </a:t>
            </a:r>
          </a:p>
          <a:p>
            <a:pPr marL="0" indent="0">
              <a:buNone/>
            </a:pPr>
            <a:endParaRPr lang="en-GB" sz="1800" dirty="0">
              <a:effectLst/>
              <a:latin typeface="Arial" panose="020B0604020202020204" pitchFamily="34" charset="0"/>
              <a:ea typeface="Times New Roman" panose="02020603050405020304" pitchFamily="18" charset="0"/>
            </a:endParaRPr>
          </a:p>
          <a:p>
            <a:r>
              <a:rPr lang="en-GB" dirty="0">
                <a:latin typeface="Arial" panose="020B0604020202020204" pitchFamily="34" charset="0"/>
                <a:cs typeface="Calibri" panose="020F0502020204030204" pitchFamily="34" charset="0"/>
              </a:rPr>
              <a:t>Follow the </a:t>
            </a:r>
            <a:r>
              <a:rPr lang="en-GB" dirty="0" err="1">
                <a:latin typeface="Arial" panose="020B0604020202020204" pitchFamily="34" charset="0"/>
                <a:cs typeface="Calibri" panose="020F0502020204030204" pitchFamily="34" charset="0"/>
              </a:rPr>
              <a:t>SOSTAC</a:t>
            </a:r>
            <a:r>
              <a:rPr lang="en-GB" dirty="0">
                <a:latin typeface="Arial" panose="020B0604020202020204" pitchFamily="34" charset="0"/>
                <a:cs typeface="Calibri" panose="020F0502020204030204" pitchFamily="34" charset="0"/>
              </a:rPr>
              <a:t> planning framework</a:t>
            </a:r>
          </a:p>
          <a:p>
            <a:pPr marL="0" indent="0">
              <a:buNone/>
            </a:pPr>
            <a:endParaRPr lang="en-GB" sz="22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022413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0B5C6-63DC-982E-12F4-21EFF2DD66D1}"/>
              </a:ext>
            </a:extLst>
          </p:cNvPr>
          <p:cNvSpPr>
            <a:spLocks noGrp="1"/>
          </p:cNvSpPr>
          <p:nvPr>
            <p:ph type="title"/>
          </p:nvPr>
        </p:nvSpPr>
        <p:spPr>
          <a:xfrm>
            <a:off x="758758" y="973668"/>
            <a:ext cx="9157610" cy="706964"/>
          </a:xfrm>
        </p:spPr>
        <p:txBody>
          <a:bodyPr>
            <a:normAutofit/>
          </a:bodyPr>
          <a:lstStyle/>
          <a:p>
            <a:r>
              <a:rPr lang="en-GB" b="1" u="sng" dirty="0">
                <a:latin typeface="Calibri" panose="020F0502020204030204" pitchFamily="34" charset="0"/>
                <a:cs typeface="Calibri" panose="020F0502020204030204" pitchFamily="34" charset="0"/>
              </a:rPr>
              <a:t>Situation Analysis</a:t>
            </a:r>
          </a:p>
        </p:txBody>
      </p:sp>
      <p:sp>
        <p:nvSpPr>
          <p:cNvPr id="3" name="Content Placeholder 2">
            <a:extLst>
              <a:ext uri="{FF2B5EF4-FFF2-40B4-BE49-F238E27FC236}">
                <a16:creationId xmlns:a16="http://schemas.microsoft.com/office/drawing/2014/main" id="{7E3D04E6-3782-2271-6D04-D5D3C58821BB}"/>
              </a:ext>
            </a:extLst>
          </p:cNvPr>
          <p:cNvSpPr>
            <a:spLocks noGrp="1"/>
          </p:cNvSpPr>
          <p:nvPr>
            <p:ph idx="1"/>
          </p:nvPr>
        </p:nvSpPr>
        <p:spPr>
          <a:xfrm>
            <a:off x="426720" y="2157984"/>
            <a:ext cx="11343748" cy="4181856"/>
          </a:xfrm>
        </p:spPr>
        <p:txBody>
          <a:bodyPr anchor="ctr">
            <a:normAutofit/>
          </a:bodyPr>
          <a:lstStyle/>
          <a:p>
            <a:r>
              <a:rPr lang="en-GB" sz="2400" dirty="0">
                <a:effectLst/>
                <a:latin typeface="Arial" panose="020B0604020202020204" pitchFamily="34" charset="0"/>
                <a:ea typeface="Times New Roman" panose="02020603050405020304" pitchFamily="18" charset="0"/>
              </a:rPr>
              <a:t>Situation – Briefly summary of the situation analysis – a few key points</a:t>
            </a:r>
          </a:p>
          <a:p>
            <a:pPr marL="0" indent="0">
              <a:buNone/>
            </a:pPr>
            <a:endParaRPr lang="en-GB" sz="2400" dirty="0">
              <a:effectLst/>
              <a:latin typeface="Arial" panose="020B0604020202020204" pitchFamily="34" charset="0"/>
              <a:ea typeface="Times New Roman" panose="02020603050405020304" pitchFamily="18" charset="0"/>
            </a:endParaRPr>
          </a:p>
          <a:p>
            <a:r>
              <a:rPr lang="en-GB" sz="2400" dirty="0">
                <a:latin typeface="Arial" panose="020B0604020202020204" pitchFamily="34" charset="0"/>
                <a:cs typeface="Calibri" panose="020F0502020204030204" pitchFamily="34" charset="0"/>
              </a:rPr>
              <a:t>Identify and justify the new strategic marketing direction for your organisation.</a:t>
            </a:r>
          </a:p>
          <a:p>
            <a:pPr lvl="1"/>
            <a:r>
              <a:rPr lang="en-GB" sz="2400" dirty="0">
                <a:latin typeface="Arial" panose="020B0604020202020204" pitchFamily="34" charset="0"/>
                <a:cs typeface="Calibri" panose="020F0502020204030204" pitchFamily="34" charset="0"/>
              </a:rPr>
              <a:t>Ansoff Matrix – select a clear growth strategy</a:t>
            </a:r>
          </a:p>
          <a:p>
            <a:pPr lvl="1"/>
            <a:r>
              <a:rPr lang="en-GB" sz="2400" dirty="0">
                <a:latin typeface="Arial" panose="020B0604020202020204" pitchFamily="34" charset="0"/>
                <a:cs typeface="Calibri" panose="020F0502020204030204" pitchFamily="34" charset="0"/>
              </a:rPr>
              <a:t>Identify details of the new direction</a:t>
            </a:r>
          </a:p>
          <a:p>
            <a:pPr lvl="1"/>
            <a:r>
              <a:rPr lang="en-GB" sz="2400" dirty="0">
                <a:latin typeface="Arial" panose="020B0604020202020204" pitchFamily="34" charset="0"/>
                <a:cs typeface="Calibri" panose="020F0502020204030204" pitchFamily="34" charset="0"/>
              </a:rPr>
              <a:t>Justify – reasons for this choice supported by referenced data </a:t>
            </a:r>
          </a:p>
          <a:p>
            <a:pPr marL="0" indent="0">
              <a:buNone/>
            </a:pPr>
            <a:endParaRPr lang="en-GB" sz="22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619317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0B5C6-63DC-982E-12F4-21EFF2DD66D1}"/>
              </a:ext>
            </a:extLst>
          </p:cNvPr>
          <p:cNvSpPr>
            <a:spLocks noGrp="1"/>
          </p:cNvSpPr>
          <p:nvPr>
            <p:ph type="title"/>
          </p:nvPr>
        </p:nvSpPr>
        <p:spPr>
          <a:xfrm>
            <a:off x="758758" y="973668"/>
            <a:ext cx="9157610" cy="706964"/>
          </a:xfrm>
        </p:spPr>
        <p:txBody>
          <a:bodyPr>
            <a:normAutofit/>
          </a:bodyPr>
          <a:lstStyle/>
          <a:p>
            <a:r>
              <a:rPr lang="en-GB" b="1" u="sng" dirty="0">
                <a:latin typeface="Calibri" panose="020F0502020204030204" pitchFamily="34" charset="0"/>
                <a:cs typeface="Calibri" panose="020F0502020204030204" pitchFamily="34" charset="0"/>
              </a:rPr>
              <a:t>Objectives</a:t>
            </a:r>
          </a:p>
        </p:txBody>
      </p:sp>
      <p:sp>
        <p:nvSpPr>
          <p:cNvPr id="3" name="Content Placeholder 2">
            <a:extLst>
              <a:ext uri="{FF2B5EF4-FFF2-40B4-BE49-F238E27FC236}">
                <a16:creationId xmlns:a16="http://schemas.microsoft.com/office/drawing/2014/main" id="{7E3D04E6-3782-2271-6D04-D5D3C58821BB}"/>
              </a:ext>
            </a:extLst>
          </p:cNvPr>
          <p:cNvSpPr>
            <a:spLocks noGrp="1"/>
          </p:cNvSpPr>
          <p:nvPr>
            <p:ph idx="1"/>
          </p:nvPr>
        </p:nvSpPr>
        <p:spPr>
          <a:xfrm>
            <a:off x="426720" y="2344366"/>
            <a:ext cx="11343748" cy="3995474"/>
          </a:xfrm>
        </p:spPr>
        <p:txBody>
          <a:bodyPr anchor="ctr">
            <a:normAutofit/>
          </a:bodyPr>
          <a:lstStyle/>
          <a:p>
            <a:endParaRPr lang="en-GB" sz="2400" dirty="0">
              <a:effectLst/>
              <a:latin typeface="Arial" panose="020B0604020202020204" pitchFamily="34" charset="0"/>
              <a:ea typeface="Times New Roman" panose="02020603050405020304" pitchFamily="18" charset="0"/>
            </a:endParaRPr>
          </a:p>
          <a:p>
            <a:endParaRPr lang="en-GB" sz="2400" dirty="0">
              <a:latin typeface="Arial" panose="020B0604020202020204" pitchFamily="34" charset="0"/>
              <a:ea typeface="Times New Roman" panose="02020603050405020304" pitchFamily="18" charset="0"/>
            </a:endParaRPr>
          </a:p>
          <a:p>
            <a:r>
              <a:rPr lang="en-GB" sz="2400" dirty="0">
                <a:effectLst/>
                <a:latin typeface="Arial" panose="020B0604020202020204" pitchFamily="34" charset="0"/>
                <a:ea typeface="Times New Roman" panose="02020603050405020304" pitchFamily="18" charset="0"/>
              </a:rPr>
              <a:t>Briefly explain the role of </a:t>
            </a:r>
            <a:r>
              <a:rPr lang="en-GB" sz="2400" dirty="0">
                <a:latin typeface="Arial" panose="020B0604020202020204" pitchFamily="34" charset="0"/>
                <a:ea typeface="Times New Roman" panose="02020603050405020304" pitchFamily="18" charset="0"/>
              </a:rPr>
              <a:t>marketing objectives theoretically – with reference</a:t>
            </a:r>
          </a:p>
          <a:p>
            <a:endParaRPr lang="en-GB" sz="2400" dirty="0">
              <a:latin typeface="Arial" panose="020B0604020202020204" pitchFamily="34" charset="0"/>
              <a:ea typeface="Times New Roman" panose="02020603050405020304" pitchFamily="18" charset="0"/>
            </a:endParaRPr>
          </a:p>
          <a:p>
            <a:r>
              <a:rPr lang="en-GB" sz="2400" dirty="0">
                <a:effectLst/>
                <a:latin typeface="Arial" panose="020B0604020202020204" pitchFamily="34" charset="0"/>
                <a:ea typeface="Times New Roman" panose="02020603050405020304" pitchFamily="18" charset="0"/>
              </a:rPr>
              <a:t>Identify clear SMART objectives for your marketing plan</a:t>
            </a:r>
          </a:p>
          <a:p>
            <a:pPr lvl="1"/>
            <a:r>
              <a:rPr lang="en-GB" sz="2400" dirty="0">
                <a:latin typeface="Arial" panose="020B0604020202020204" pitchFamily="34" charset="0"/>
                <a:ea typeface="Times New Roman" panose="02020603050405020304" pitchFamily="18" charset="0"/>
              </a:rPr>
              <a:t>Two or three objectives</a:t>
            </a:r>
          </a:p>
          <a:p>
            <a:pPr marL="457200" lvl="1" indent="0">
              <a:buNone/>
            </a:pPr>
            <a:endParaRPr lang="en-GB" sz="2400" dirty="0">
              <a:latin typeface="Arial" panose="020B0604020202020204" pitchFamily="34" charset="0"/>
              <a:ea typeface="Times New Roman" panose="02020603050405020304" pitchFamily="18" charset="0"/>
            </a:endParaRPr>
          </a:p>
          <a:p>
            <a:r>
              <a:rPr lang="en-GB" sz="2400" dirty="0">
                <a:latin typeface="Arial" panose="020B0604020202020204" pitchFamily="34" charset="0"/>
                <a:ea typeface="Times New Roman" panose="02020603050405020304" pitchFamily="18" charset="0"/>
              </a:rPr>
              <a:t>Justify why these objectives were selected</a:t>
            </a:r>
          </a:p>
          <a:p>
            <a:pPr lvl="1"/>
            <a:endParaRPr lang="en-GB" dirty="0">
              <a:effectLst/>
              <a:latin typeface="Arial" panose="020B0604020202020204" pitchFamily="34" charset="0"/>
              <a:ea typeface="Times New Roman" panose="02020603050405020304" pitchFamily="18" charset="0"/>
            </a:endParaRPr>
          </a:p>
          <a:p>
            <a:pPr marL="0" indent="0">
              <a:buNone/>
            </a:pPr>
            <a:endParaRPr lang="en-GB" sz="1800" dirty="0">
              <a:effectLst/>
              <a:latin typeface="Arial" panose="020B0604020202020204" pitchFamily="34" charset="0"/>
              <a:ea typeface="Times New Roman" panose="02020603050405020304" pitchFamily="18" charset="0"/>
            </a:endParaRPr>
          </a:p>
          <a:p>
            <a:pPr marL="0" indent="0">
              <a:buNone/>
            </a:pPr>
            <a:endParaRPr lang="en-GB" sz="22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719836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0B5C6-63DC-982E-12F4-21EFF2DD66D1}"/>
              </a:ext>
            </a:extLst>
          </p:cNvPr>
          <p:cNvSpPr>
            <a:spLocks noGrp="1"/>
          </p:cNvSpPr>
          <p:nvPr>
            <p:ph type="title"/>
          </p:nvPr>
        </p:nvSpPr>
        <p:spPr>
          <a:xfrm>
            <a:off x="758758" y="973668"/>
            <a:ext cx="9157610" cy="706964"/>
          </a:xfrm>
        </p:spPr>
        <p:txBody>
          <a:bodyPr>
            <a:normAutofit/>
          </a:bodyPr>
          <a:lstStyle/>
          <a:p>
            <a:r>
              <a:rPr lang="en-GB" b="1" u="sng" dirty="0">
                <a:latin typeface="Calibri" panose="020F0502020204030204" pitchFamily="34" charset="0"/>
                <a:cs typeface="Calibri" panose="020F0502020204030204" pitchFamily="34" charset="0"/>
              </a:rPr>
              <a:t>Strategy</a:t>
            </a:r>
          </a:p>
        </p:txBody>
      </p:sp>
      <p:sp>
        <p:nvSpPr>
          <p:cNvPr id="3" name="Content Placeholder 2">
            <a:extLst>
              <a:ext uri="{FF2B5EF4-FFF2-40B4-BE49-F238E27FC236}">
                <a16:creationId xmlns:a16="http://schemas.microsoft.com/office/drawing/2014/main" id="{7E3D04E6-3782-2271-6D04-D5D3C58821BB}"/>
              </a:ext>
            </a:extLst>
          </p:cNvPr>
          <p:cNvSpPr>
            <a:spLocks noGrp="1"/>
          </p:cNvSpPr>
          <p:nvPr>
            <p:ph idx="1"/>
          </p:nvPr>
        </p:nvSpPr>
        <p:spPr>
          <a:xfrm>
            <a:off x="426720" y="2344366"/>
            <a:ext cx="11343748" cy="3995474"/>
          </a:xfrm>
        </p:spPr>
        <p:txBody>
          <a:bodyPr anchor="ctr">
            <a:normAutofit/>
          </a:bodyPr>
          <a:lstStyle/>
          <a:p>
            <a:endParaRPr lang="en-GB" sz="2400" dirty="0">
              <a:effectLst/>
              <a:latin typeface="Arial" panose="020B0604020202020204" pitchFamily="34" charset="0"/>
              <a:ea typeface="Times New Roman" panose="02020603050405020304" pitchFamily="18" charset="0"/>
            </a:endParaRPr>
          </a:p>
          <a:p>
            <a:endParaRPr lang="en-GB" sz="2400" dirty="0">
              <a:latin typeface="Arial" panose="020B0604020202020204" pitchFamily="34" charset="0"/>
              <a:ea typeface="Times New Roman" panose="02020603050405020304" pitchFamily="18" charset="0"/>
            </a:endParaRPr>
          </a:p>
          <a:p>
            <a:r>
              <a:rPr lang="en-GB" sz="2400" dirty="0">
                <a:latin typeface="Arial" panose="020B0604020202020204" pitchFamily="34" charset="0"/>
                <a:ea typeface="Times New Roman" panose="02020603050405020304" pitchFamily="18" charset="0"/>
              </a:rPr>
              <a:t>Clearly define</a:t>
            </a:r>
            <a:r>
              <a:rPr lang="en-GB" sz="2400" dirty="0">
                <a:effectLst/>
                <a:latin typeface="Arial" panose="020B0604020202020204" pitchFamily="34" charset="0"/>
                <a:ea typeface="Times New Roman" panose="02020603050405020304" pitchFamily="18" charset="0"/>
              </a:rPr>
              <a:t> the target market for the marketing campaign</a:t>
            </a:r>
          </a:p>
          <a:p>
            <a:pPr lvl="1"/>
            <a:r>
              <a:rPr lang="en-GB" sz="2200" dirty="0">
                <a:effectLst/>
                <a:latin typeface="Arial" panose="020B0604020202020204" pitchFamily="34" charset="0"/>
                <a:ea typeface="Times New Roman" panose="02020603050405020304" pitchFamily="18" charset="0"/>
              </a:rPr>
              <a:t>justify your choice with marketing theory and research data support</a:t>
            </a:r>
            <a:endParaRPr lang="en-GB" sz="2200" dirty="0">
              <a:latin typeface="Arial" panose="020B0604020202020204" pitchFamily="34" charset="0"/>
              <a:ea typeface="Times New Roman" panose="02020603050405020304" pitchFamily="18" charset="0"/>
            </a:endParaRPr>
          </a:p>
          <a:p>
            <a:endParaRPr lang="en-GB" sz="2400" dirty="0">
              <a:latin typeface="Arial" panose="020B0604020202020204" pitchFamily="34" charset="0"/>
              <a:ea typeface="Times New Roman" panose="02020603050405020304" pitchFamily="18" charset="0"/>
            </a:endParaRPr>
          </a:p>
          <a:p>
            <a:r>
              <a:rPr lang="en-GB" sz="2400" dirty="0">
                <a:effectLst/>
                <a:latin typeface="Arial" panose="020B0604020202020204" pitchFamily="34" charset="0"/>
                <a:ea typeface="Times New Roman" panose="02020603050405020304" pitchFamily="18" charset="0"/>
              </a:rPr>
              <a:t>Define the broad marketing strategy that you will follow.</a:t>
            </a:r>
          </a:p>
          <a:p>
            <a:pPr lvl="1"/>
            <a:r>
              <a:rPr lang="en-GB" sz="2200" dirty="0">
                <a:latin typeface="Arial" panose="020B0604020202020204" pitchFamily="34" charset="0"/>
                <a:ea typeface="Times New Roman" panose="02020603050405020304" pitchFamily="18" charset="0"/>
              </a:rPr>
              <a:t>Positioning</a:t>
            </a:r>
          </a:p>
          <a:p>
            <a:pPr lvl="1"/>
            <a:r>
              <a:rPr lang="en-GB" sz="2200" dirty="0">
                <a:latin typeface="Arial" panose="020B0604020202020204" pitchFamily="34" charset="0"/>
                <a:ea typeface="Times New Roman" panose="02020603050405020304" pitchFamily="18" charset="0"/>
              </a:rPr>
              <a:t>Broad overview of marketing mix decisions</a:t>
            </a:r>
          </a:p>
          <a:p>
            <a:pPr lvl="1"/>
            <a:endParaRPr lang="en-GB" sz="2200" dirty="0">
              <a:effectLst/>
              <a:latin typeface="Arial" panose="020B0604020202020204" pitchFamily="34" charset="0"/>
              <a:ea typeface="Times New Roman" panose="02020603050405020304" pitchFamily="18" charset="0"/>
            </a:endParaRPr>
          </a:p>
          <a:p>
            <a:pPr lvl="1"/>
            <a:endParaRPr lang="en-GB" dirty="0">
              <a:effectLst/>
              <a:latin typeface="Arial" panose="020B0604020202020204" pitchFamily="34" charset="0"/>
              <a:ea typeface="Times New Roman" panose="02020603050405020304" pitchFamily="18" charset="0"/>
            </a:endParaRPr>
          </a:p>
          <a:p>
            <a:pPr marL="0" indent="0">
              <a:buNone/>
            </a:pPr>
            <a:endParaRPr lang="en-GB" sz="1800" dirty="0">
              <a:effectLst/>
              <a:latin typeface="Arial" panose="020B0604020202020204" pitchFamily="34" charset="0"/>
              <a:ea typeface="Times New Roman" panose="02020603050405020304" pitchFamily="18" charset="0"/>
            </a:endParaRPr>
          </a:p>
          <a:p>
            <a:pPr marL="0" indent="0">
              <a:buNone/>
            </a:pPr>
            <a:endParaRPr lang="en-GB" sz="22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0401384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0B5C6-63DC-982E-12F4-21EFF2DD66D1}"/>
              </a:ext>
            </a:extLst>
          </p:cNvPr>
          <p:cNvSpPr>
            <a:spLocks noGrp="1"/>
          </p:cNvSpPr>
          <p:nvPr>
            <p:ph type="title"/>
          </p:nvPr>
        </p:nvSpPr>
        <p:spPr>
          <a:xfrm>
            <a:off x="758758" y="973668"/>
            <a:ext cx="9157610" cy="706964"/>
          </a:xfrm>
        </p:spPr>
        <p:txBody>
          <a:bodyPr>
            <a:normAutofit/>
          </a:bodyPr>
          <a:lstStyle/>
          <a:p>
            <a:r>
              <a:rPr lang="en-GB" b="1" u="sng" dirty="0">
                <a:latin typeface="Calibri" panose="020F0502020204030204" pitchFamily="34" charset="0"/>
                <a:cs typeface="Calibri" panose="020F0502020204030204" pitchFamily="34" charset="0"/>
              </a:rPr>
              <a:t>Tactics</a:t>
            </a:r>
          </a:p>
        </p:txBody>
      </p:sp>
      <p:sp>
        <p:nvSpPr>
          <p:cNvPr id="3" name="Content Placeholder 2">
            <a:extLst>
              <a:ext uri="{FF2B5EF4-FFF2-40B4-BE49-F238E27FC236}">
                <a16:creationId xmlns:a16="http://schemas.microsoft.com/office/drawing/2014/main" id="{7E3D04E6-3782-2271-6D04-D5D3C58821BB}"/>
              </a:ext>
            </a:extLst>
          </p:cNvPr>
          <p:cNvSpPr>
            <a:spLocks noGrp="1"/>
          </p:cNvSpPr>
          <p:nvPr>
            <p:ph idx="1"/>
          </p:nvPr>
        </p:nvSpPr>
        <p:spPr>
          <a:xfrm>
            <a:off x="426720" y="2344366"/>
            <a:ext cx="11343748" cy="3995474"/>
          </a:xfrm>
        </p:spPr>
        <p:txBody>
          <a:bodyPr anchor="ctr">
            <a:normAutofit fontScale="92500" lnSpcReduction="10000"/>
          </a:bodyPr>
          <a:lstStyle/>
          <a:p>
            <a:endParaRPr lang="en-GB" sz="2400" dirty="0">
              <a:effectLst/>
              <a:latin typeface="Arial" panose="020B0604020202020204" pitchFamily="34" charset="0"/>
              <a:ea typeface="Times New Roman" panose="02020603050405020304" pitchFamily="18" charset="0"/>
            </a:endParaRPr>
          </a:p>
          <a:p>
            <a:endParaRPr lang="en-GB" sz="2400" dirty="0">
              <a:latin typeface="Arial" panose="020B0604020202020204" pitchFamily="34" charset="0"/>
              <a:ea typeface="Times New Roman" panose="02020603050405020304" pitchFamily="18" charset="0"/>
            </a:endParaRPr>
          </a:p>
          <a:p>
            <a:r>
              <a:rPr lang="en-GB" sz="2400" dirty="0">
                <a:latin typeface="Arial" panose="020B0604020202020204" pitchFamily="34" charset="0"/>
                <a:ea typeface="Times New Roman" panose="02020603050405020304" pitchFamily="18" charset="0"/>
              </a:rPr>
              <a:t>The details of the marketing mix – specific decisions for each of the 7Ps.</a:t>
            </a:r>
          </a:p>
          <a:p>
            <a:endParaRPr lang="en-GB" sz="2400" dirty="0">
              <a:latin typeface="Arial" panose="020B0604020202020204" pitchFamily="34" charset="0"/>
              <a:ea typeface="Times New Roman" panose="02020603050405020304" pitchFamily="18" charset="0"/>
            </a:endParaRPr>
          </a:p>
          <a:p>
            <a:r>
              <a:rPr lang="en-GB" sz="2400" dirty="0">
                <a:latin typeface="Arial" panose="020B0604020202020204" pitchFamily="34" charset="0"/>
                <a:ea typeface="Times New Roman" panose="02020603050405020304" pitchFamily="18" charset="0"/>
              </a:rPr>
              <a:t>Focus on the 7P areas most relevant to your new direction and objectives.</a:t>
            </a:r>
          </a:p>
          <a:p>
            <a:endParaRPr lang="en-GB" sz="2400" dirty="0">
              <a:latin typeface="Arial" panose="020B0604020202020204" pitchFamily="34" charset="0"/>
              <a:ea typeface="Times New Roman" panose="02020603050405020304" pitchFamily="18" charset="0"/>
            </a:endParaRPr>
          </a:p>
          <a:p>
            <a:r>
              <a:rPr lang="en-GB" sz="2400" dirty="0">
                <a:latin typeface="Arial" panose="020B0604020202020204" pitchFamily="34" charset="0"/>
                <a:ea typeface="Times New Roman" panose="02020603050405020304" pitchFamily="18" charset="0"/>
              </a:rPr>
              <a:t>Justify decisions made with support from marketing theory and market research data.</a:t>
            </a:r>
          </a:p>
          <a:p>
            <a:pPr marL="0" indent="0">
              <a:buNone/>
            </a:pPr>
            <a:endParaRPr lang="en-GB" sz="2400" dirty="0">
              <a:latin typeface="Arial" panose="020B0604020202020204" pitchFamily="34" charset="0"/>
              <a:ea typeface="Times New Roman" panose="02020603050405020304" pitchFamily="18" charset="0"/>
            </a:endParaRPr>
          </a:p>
          <a:p>
            <a:r>
              <a:rPr lang="en-GB" sz="2400" dirty="0">
                <a:latin typeface="Arial" panose="020B0604020202020204" pitchFamily="34" charset="0"/>
                <a:ea typeface="Times New Roman" panose="02020603050405020304" pitchFamily="18" charset="0"/>
              </a:rPr>
              <a:t>You may use tables to succinctly present information</a:t>
            </a:r>
          </a:p>
          <a:p>
            <a:pPr lvl="1"/>
            <a:endParaRPr lang="en-GB" dirty="0">
              <a:effectLst/>
              <a:latin typeface="Arial" panose="020B0604020202020204" pitchFamily="34" charset="0"/>
              <a:ea typeface="Times New Roman" panose="02020603050405020304" pitchFamily="18" charset="0"/>
            </a:endParaRPr>
          </a:p>
          <a:p>
            <a:pPr marL="0" indent="0">
              <a:buNone/>
            </a:pPr>
            <a:endParaRPr lang="en-GB" sz="1800" dirty="0">
              <a:effectLst/>
              <a:latin typeface="Arial" panose="020B0604020202020204" pitchFamily="34" charset="0"/>
              <a:ea typeface="Times New Roman" panose="02020603050405020304" pitchFamily="18" charset="0"/>
            </a:endParaRPr>
          </a:p>
          <a:p>
            <a:pPr marL="0" indent="0">
              <a:buNone/>
            </a:pPr>
            <a:endParaRPr lang="en-GB" sz="22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172740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0B5C6-63DC-982E-12F4-21EFF2DD66D1}"/>
              </a:ext>
            </a:extLst>
          </p:cNvPr>
          <p:cNvSpPr>
            <a:spLocks noGrp="1"/>
          </p:cNvSpPr>
          <p:nvPr>
            <p:ph type="title"/>
          </p:nvPr>
        </p:nvSpPr>
        <p:spPr>
          <a:xfrm>
            <a:off x="758758" y="973668"/>
            <a:ext cx="9157610" cy="706964"/>
          </a:xfrm>
        </p:spPr>
        <p:txBody>
          <a:bodyPr>
            <a:normAutofit/>
          </a:bodyPr>
          <a:lstStyle/>
          <a:p>
            <a:r>
              <a:rPr lang="en-GB" b="1" u="sng" dirty="0">
                <a:latin typeface="Calibri" panose="020F0502020204030204" pitchFamily="34" charset="0"/>
                <a:cs typeface="Calibri" panose="020F0502020204030204" pitchFamily="34" charset="0"/>
              </a:rPr>
              <a:t>Action</a:t>
            </a:r>
          </a:p>
        </p:txBody>
      </p:sp>
      <p:sp>
        <p:nvSpPr>
          <p:cNvPr id="3" name="Content Placeholder 2">
            <a:extLst>
              <a:ext uri="{FF2B5EF4-FFF2-40B4-BE49-F238E27FC236}">
                <a16:creationId xmlns:a16="http://schemas.microsoft.com/office/drawing/2014/main" id="{7E3D04E6-3782-2271-6D04-D5D3C58821BB}"/>
              </a:ext>
            </a:extLst>
          </p:cNvPr>
          <p:cNvSpPr>
            <a:spLocks noGrp="1"/>
          </p:cNvSpPr>
          <p:nvPr>
            <p:ph idx="1"/>
          </p:nvPr>
        </p:nvSpPr>
        <p:spPr>
          <a:xfrm>
            <a:off x="426720" y="2344366"/>
            <a:ext cx="11343748" cy="3995474"/>
          </a:xfrm>
        </p:spPr>
        <p:txBody>
          <a:bodyPr anchor="ctr">
            <a:normAutofit lnSpcReduction="10000"/>
          </a:bodyPr>
          <a:lstStyle/>
          <a:p>
            <a:endParaRPr lang="en-GB" sz="2400" dirty="0">
              <a:effectLst/>
              <a:latin typeface="Arial" panose="020B0604020202020204" pitchFamily="34" charset="0"/>
              <a:ea typeface="Times New Roman" panose="02020603050405020304" pitchFamily="18" charset="0"/>
            </a:endParaRPr>
          </a:p>
          <a:p>
            <a:endParaRPr lang="en-GB" sz="2400" dirty="0">
              <a:latin typeface="Arial" panose="020B0604020202020204" pitchFamily="34" charset="0"/>
              <a:ea typeface="Times New Roman" panose="02020603050405020304" pitchFamily="18" charset="0"/>
            </a:endParaRPr>
          </a:p>
          <a:p>
            <a:endParaRPr lang="en-GB" sz="2400" dirty="0">
              <a:latin typeface="Arial" panose="020B0604020202020204" pitchFamily="34" charset="0"/>
              <a:ea typeface="Times New Roman" panose="02020603050405020304" pitchFamily="18" charset="0"/>
            </a:endParaRPr>
          </a:p>
          <a:p>
            <a:endParaRPr lang="en-GB" sz="2400" dirty="0">
              <a:latin typeface="Arial" panose="020B0604020202020204" pitchFamily="34" charset="0"/>
              <a:ea typeface="Times New Roman" panose="02020603050405020304" pitchFamily="18" charset="0"/>
            </a:endParaRPr>
          </a:p>
          <a:p>
            <a:r>
              <a:rPr lang="en-GB" sz="2400" dirty="0">
                <a:latin typeface="Arial" panose="020B0604020202020204" pitchFamily="34" charset="0"/>
                <a:ea typeface="Times New Roman" panose="02020603050405020304" pitchFamily="18" charset="0"/>
              </a:rPr>
              <a:t>Scheduling of activities and tasks.</a:t>
            </a:r>
          </a:p>
          <a:p>
            <a:endParaRPr lang="en-GB" sz="2400" dirty="0">
              <a:latin typeface="Arial" panose="020B0604020202020204" pitchFamily="34" charset="0"/>
              <a:ea typeface="Times New Roman" panose="02020603050405020304" pitchFamily="18" charset="0"/>
            </a:endParaRPr>
          </a:p>
          <a:p>
            <a:pPr lvl="1"/>
            <a:r>
              <a:rPr lang="en-GB" sz="2200" dirty="0">
                <a:latin typeface="Arial" panose="020B0604020202020204" pitchFamily="34" charset="0"/>
                <a:ea typeface="Times New Roman" panose="02020603050405020304" pitchFamily="18" charset="0"/>
              </a:rPr>
              <a:t>GANTT chart is useful</a:t>
            </a:r>
          </a:p>
          <a:p>
            <a:pPr lvl="1"/>
            <a:endParaRPr lang="en-GB" sz="2200" dirty="0">
              <a:latin typeface="Arial" panose="020B0604020202020204" pitchFamily="34" charset="0"/>
              <a:ea typeface="Times New Roman" panose="02020603050405020304" pitchFamily="18" charset="0"/>
            </a:endParaRPr>
          </a:p>
          <a:p>
            <a:pPr lvl="1"/>
            <a:r>
              <a:rPr lang="en-GB" sz="2200" dirty="0">
                <a:latin typeface="Arial" panose="020B0604020202020204" pitchFamily="34" charset="0"/>
                <a:ea typeface="Times New Roman" panose="02020603050405020304" pitchFamily="18" charset="0"/>
              </a:rPr>
              <a:t>Briefly explain and justify allocation.</a:t>
            </a:r>
          </a:p>
          <a:p>
            <a:pPr lvl="1"/>
            <a:endParaRPr lang="en-GB" dirty="0">
              <a:effectLst/>
              <a:latin typeface="Arial" panose="020B0604020202020204" pitchFamily="34" charset="0"/>
              <a:ea typeface="Times New Roman" panose="02020603050405020304" pitchFamily="18" charset="0"/>
            </a:endParaRPr>
          </a:p>
          <a:p>
            <a:pPr marL="0" indent="0">
              <a:buNone/>
            </a:pPr>
            <a:endParaRPr lang="en-GB" sz="1800" dirty="0">
              <a:effectLst/>
              <a:latin typeface="Arial" panose="020B0604020202020204" pitchFamily="34" charset="0"/>
              <a:ea typeface="Times New Roman" panose="02020603050405020304" pitchFamily="18" charset="0"/>
            </a:endParaRPr>
          </a:p>
          <a:p>
            <a:pPr marL="0" indent="0">
              <a:buNone/>
            </a:pPr>
            <a:endParaRPr lang="en-GB" sz="22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919532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0B5C6-63DC-982E-12F4-21EFF2DD66D1}"/>
              </a:ext>
            </a:extLst>
          </p:cNvPr>
          <p:cNvSpPr>
            <a:spLocks noGrp="1"/>
          </p:cNvSpPr>
          <p:nvPr>
            <p:ph type="title"/>
          </p:nvPr>
        </p:nvSpPr>
        <p:spPr>
          <a:xfrm>
            <a:off x="758758" y="973668"/>
            <a:ext cx="9157610" cy="706964"/>
          </a:xfrm>
        </p:spPr>
        <p:txBody>
          <a:bodyPr>
            <a:normAutofit/>
          </a:bodyPr>
          <a:lstStyle/>
          <a:p>
            <a:r>
              <a:rPr lang="en-GB" b="1" u="sng" dirty="0">
                <a:latin typeface="Calibri" panose="020F0502020204030204" pitchFamily="34" charset="0"/>
                <a:cs typeface="Calibri" panose="020F0502020204030204" pitchFamily="34" charset="0"/>
              </a:rPr>
              <a:t>Control</a:t>
            </a:r>
          </a:p>
        </p:txBody>
      </p:sp>
      <p:sp>
        <p:nvSpPr>
          <p:cNvPr id="3" name="Content Placeholder 2">
            <a:extLst>
              <a:ext uri="{FF2B5EF4-FFF2-40B4-BE49-F238E27FC236}">
                <a16:creationId xmlns:a16="http://schemas.microsoft.com/office/drawing/2014/main" id="{7E3D04E6-3782-2271-6D04-D5D3C58821BB}"/>
              </a:ext>
            </a:extLst>
          </p:cNvPr>
          <p:cNvSpPr>
            <a:spLocks noGrp="1"/>
          </p:cNvSpPr>
          <p:nvPr>
            <p:ph idx="1"/>
          </p:nvPr>
        </p:nvSpPr>
        <p:spPr>
          <a:xfrm>
            <a:off x="426720" y="2344366"/>
            <a:ext cx="11343748" cy="3995474"/>
          </a:xfrm>
        </p:spPr>
        <p:txBody>
          <a:bodyPr anchor="ctr">
            <a:normAutofit lnSpcReduction="10000"/>
          </a:bodyPr>
          <a:lstStyle/>
          <a:p>
            <a:endParaRPr lang="en-GB" sz="2400" dirty="0">
              <a:effectLst/>
              <a:latin typeface="Arial" panose="020B0604020202020204" pitchFamily="34" charset="0"/>
              <a:ea typeface="Times New Roman" panose="02020603050405020304" pitchFamily="18" charset="0"/>
            </a:endParaRPr>
          </a:p>
          <a:p>
            <a:endParaRPr lang="en-GB" sz="2400" dirty="0">
              <a:latin typeface="Arial" panose="020B0604020202020204" pitchFamily="34" charset="0"/>
              <a:ea typeface="Times New Roman" panose="02020603050405020304" pitchFamily="18" charset="0"/>
            </a:endParaRPr>
          </a:p>
          <a:p>
            <a:r>
              <a:rPr lang="en-GB" sz="2400" dirty="0">
                <a:effectLst/>
                <a:latin typeface="Arial" panose="020B0604020202020204" pitchFamily="34" charset="0"/>
                <a:ea typeface="Times New Roman" panose="02020603050405020304" pitchFamily="18" charset="0"/>
              </a:rPr>
              <a:t>Briefly explain the role of </a:t>
            </a:r>
            <a:r>
              <a:rPr lang="en-GB" sz="2400" dirty="0">
                <a:latin typeface="Arial" panose="020B0604020202020204" pitchFamily="34" charset="0"/>
                <a:ea typeface="Times New Roman" panose="02020603050405020304" pitchFamily="18" charset="0"/>
              </a:rPr>
              <a:t>marketing metrics with reference</a:t>
            </a:r>
          </a:p>
          <a:p>
            <a:endParaRPr lang="en-GB" sz="2400" dirty="0">
              <a:latin typeface="Arial" panose="020B0604020202020204" pitchFamily="34" charset="0"/>
              <a:ea typeface="Times New Roman" panose="02020603050405020304" pitchFamily="18" charset="0"/>
            </a:endParaRPr>
          </a:p>
          <a:p>
            <a:r>
              <a:rPr lang="en-GB" sz="2400" dirty="0">
                <a:effectLst/>
                <a:latin typeface="Arial" panose="020B0604020202020204" pitchFamily="34" charset="0"/>
                <a:ea typeface="Times New Roman" panose="02020603050405020304" pitchFamily="18" charset="0"/>
              </a:rPr>
              <a:t>Identify clear metrics for your plan</a:t>
            </a:r>
          </a:p>
          <a:p>
            <a:pPr lvl="1"/>
            <a:r>
              <a:rPr lang="en-GB" sz="2200" dirty="0">
                <a:latin typeface="Arial" panose="020B0604020202020204" pitchFamily="34" charset="0"/>
                <a:ea typeface="Times New Roman" panose="02020603050405020304" pitchFamily="18" charset="0"/>
              </a:rPr>
              <a:t>What will you measure?</a:t>
            </a:r>
          </a:p>
          <a:p>
            <a:pPr lvl="1"/>
            <a:r>
              <a:rPr lang="en-GB" sz="2200" dirty="0">
                <a:latin typeface="Arial" panose="020B0604020202020204" pitchFamily="34" charset="0"/>
                <a:ea typeface="Times New Roman" panose="02020603050405020304" pitchFamily="18" charset="0"/>
              </a:rPr>
              <a:t>When?</a:t>
            </a:r>
          </a:p>
          <a:p>
            <a:pPr lvl="1"/>
            <a:r>
              <a:rPr lang="en-GB" sz="2200" dirty="0">
                <a:latin typeface="Arial" panose="020B0604020202020204" pitchFamily="34" charset="0"/>
                <a:ea typeface="Times New Roman" panose="02020603050405020304" pitchFamily="18" charset="0"/>
              </a:rPr>
              <a:t>Why?</a:t>
            </a:r>
          </a:p>
          <a:p>
            <a:pPr lvl="1"/>
            <a:r>
              <a:rPr lang="en-GB" sz="2200" dirty="0">
                <a:latin typeface="Arial" panose="020B0604020202020204" pitchFamily="34" charset="0"/>
                <a:ea typeface="Times New Roman" panose="02020603050405020304" pitchFamily="18" charset="0"/>
              </a:rPr>
              <a:t>How will this support the implementation of the plan?</a:t>
            </a:r>
          </a:p>
          <a:p>
            <a:pPr lvl="1"/>
            <a:endParaRPr lang="en-GB" dirty="0">
              <a:effectLst/>
              <a:latin typeface="Arial" panose="020B0604020202020204" pitchFamily="34" charset="0"/>
              <a:ea typeface="Times New Roman" panose="02020603050405020304" pitchFamily="18" charset="0"/>
            </a:endParaRPr>
          </a:p>
          <a:p>
            <a:pPr marL="0" indent="0">
              <a:buNone/>
            </a:pPr>
            <a:endParaRPr lang="en-GB" sz="1800" dirty="0">
              <a:effectLst/>
              <a:latin typeface="Arial" panose="020B0604020202020204" pitchFamily="34" charset="0"/>
              <a:ea typeface="Times New Roman" panose="02020603050405020304" pitchFamily="18" charset="0"/>
            </a:endParaRPr>
          </a:p>
          <a:p>
            <a:pPr marL="0" indent="0">
              <a:buNone/>
            </a:pPr>
            <a:endParaRPr lang="en-GB" sz="22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7844881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0</TotalTime>
  <Words>1503</Words>
  <Application>Microsoft Office PowerPoint</Application>
  <PresentationFormat>Widescreen</PresentationFormat>
  <Paragraphs>171</Paragraphs>
  <Slides>27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Lexend Deca</vt:lpstr>
      <vt:lpstr>Arial</vt:lpstr>
      <vt:lpstr>Calibri</vt:lpstr>
      <vt:lpstr>Century Gothic</vt:lpstr>
      <vt:lpstr>Wingdings 3</vt:lpstr>
      <vt:lpstr>Ion Boardroom</vt:lpstr>
      <vt:lpstr>BMBM5024 Marketing In Practice   SOSTAC – Action and Control</vt:lpstr>
      <vt:lpstr>Lesson Objectives</vt:lpstr>
      <vt:lpstr>PowerPoint Presentation</vt:lpstr>
      <vt:lpstr>‘Action’ Stage of SOSTAC</vt:lpstr>
      <vt:lpstr>Gantt Chart</vt:lpstr>
      <vt:lpstr>Useful Resources</vt:lpstr>
      <vt:lpstr>‘Control’ Stage of SOSTAC</vt:lpstr>
      <vt:lpstr>Why Should You Track Progress?</vt:lpstr>
      <vt:lpstr>What Should You Measure?</vt:lpstr>
      <vt:lpstr>Selecting Your Key Metrics – What should you be measuring?</vt:lpstr>
      <vt:lpstr>Key Metrics – Return on Investment (ROI)</vt:lpstr>
      <vt:lpstr>Key Metrics – Market Share  How could this be useful?</vt:lpstr>
      <vt:lpstr>Key Metrics – Cost Per Acquisition (CPA)</vt:lpstr>
      <vt:lpstr>Key Metrics -  Cost per Lead (CPL)</vt:lpstr>
      <vt:lpstr>Key Metrics – Click Through Rate (CTR)</vt:lpstr>
      <vt:lpstr>There are many more metrics you could select depending on the objective and strategy you have selected for your marketing plan</vt:lpstr>
      <vt:lpstr>Activity </vt:lpstr>
      <vt:lpstr>Feedback</vt:lpstr>
      <vt:lpstr>Break </vt:lpstr>
      <vt:lpstr>The Marketing Mix (7Ps)</vt:lpstr>
      <vt:lpstr>Assignment 2</vt:lpstr>
      <vt:lpstr>Situation Analysis</vt:lpstr>
      <vt:lpstr>Objectives</vt:lpstr>
      <vt:lpstr>Strategy</vt:lpstr>
      <vt:lpstr>Tactics</vt:lpstr>
      <vt:lpstr>Action</vt:lpstr>
      <vt:lpstr>Control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Plan</dc:title>
  <dc:creator>Lisa Knight</dc:creator>
  <cp:lastModifiedBy>Gwyneth Jones</cp:lastModifiedBy>
  <cp:revision>46</cp:revision>
  <dcterms:created xsi:type="dcterms:W3CDTF">2022-03-15T19:01:28Z</dcterms:created>
  <dcterms:modified xsi:type="dcterms:W3CDTF">2026-04-20T11:59:14Z</dcterms:modified>
</cp:coreProperties>
</file>