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sldIdLst>
    <p:sldId id="256" r:id="rId2"/>
    <p:sldId id="257" r:id="rId3"/>
    <p:sldId id="259" r:id="rId4"/>
    <p:sldId id="262" r:id="rId5"/>
    <p:sldId id="263" r:id="rId6"/>
    <p:sldId id="261" r:id="rId7"/>
    <p:sldId id="272" r:id="rId8"/>
    <p:sldId id="273" r:id="rId9"/>
    <p:sldId id="275" r:id="rId10"/>
    <p:sldId id="276" r:id="rId11"/>
    <p:sldId id="277" r:id="rId12"/>
    <p:sldId id="278" r:id="rId13"/>
    <p:sldId id="280" r:id="rId14"/>
    <p:sldId id="281" r:id="rId15"/>
    <p:sldId id="282" r:id="rId16"/>
    <p:sldId id="283" r:id="rId17"/>
    <p:sldId id="284" r:id="rId18"/>
    <p:sldId id="285" r:id="rId19"/>
    <p:sldId id="286" r:id="rId20"/>
    <p:sldId id="288" r:id="rId21"/>
    <p:sldId id="287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14" autoAdjust="0"/>
    <p:restoredTop sz="94660"/>
  </p:normalViewPr>
  <p:slideViewPr>
    <p:cSldViewPr snapToGrid="0">
      <p:cViewPr varScale="1">
        <p:scale>
          <a:sx n="87" d="100"/>
          <a:sy n="87" d="100"/>
        </p:scale>
        <p:origin x="60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170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2803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7340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8010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177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8161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6033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5792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4376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3635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986859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2671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19916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78002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0485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4004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656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dnoF8V3g6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2528&amp;notifyeditingon=1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Postmodernis</a:t>
            </a: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 </a:t>
            </a:r>
            <a:r>
              <a:rPr lang="en-GB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Counselling Theories </a:t>
            </a: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8:  Cognitive Behavioural Therapy </a:t>
            </a:r>
          </a:p>
          <a:p>
            <a:r>
              <a:rPr lang="en-GB" sz="3200" i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“Third Wave approaches” </a:t>
            </a:r>
            <a:endParaRPr lang="en-GB" sz="3200" i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0489" y="231321"/>
            <a:ext cx="4514850" cy="270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88818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</a:t>
            </a:r>
            <a:r>
              <a:rPr lang="en-GB" b="1" dirty="0" smtClean="0"/>
              <a:t>Schedule for Today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solidFill>
                  <a:srgbClr val="002060"/>
                </a:solidFill>
              </a:rPr>
              <a:t>Review – </a:t>
            </a:r>
          </a:p>
          <a:p>
            <a:r>
              <a:rPr lang="en-GB" sz="3600" dirty="0" smtClean="0">
                <a:solidFill>
                  <a:srgbClr val="002060"/>
                </a:solidFill>
              </a:rPr>
              <a:t>Cognitive Behavioural Third Wave Approaches </a:t>
            </a:r>
          </a:p>
          <a:p>
            <a:r>
              <a:rPr lang="en-GB" sz="3600" dirty="0" smtClean="0">
                <a:solidFill>
                  <a:srgbClr val="002060"/>
                </a:solidFill>
              </a:rPr>
              <a:t>Research – Group Work 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504665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What do you know? </a:t>
            </a:r>
          </a:p>
          <a:p>
            <a:pPr marL="0" indent="0">
              <a:buNone/>
            </a:pPr>
            <a:endParaRPr lang="en-GB" sz="3600" dirty="0" smtClean="0"/>
          </a:p>
          <a:p>
            <a:pPr marL="0" indent="0">
              <a:buNone/>
            </a:pPr>
            <a:r>
              <a:rPr lang="en-GB" b="1" dirty="0"/>
              <a:t>CBT Explained </a:t>
            </a:r>
            <a:r>
              <a:rPr lang="en-GB" dirty="0"/>
              <a:t>https://www.bing.com/videos/search?q=you+tube+cbt&amp;qs=PF&amp;cvid=90e0e0f460c3426bbbab5188e7664ca4&amp;cc=GB&amp;setlang=en-GB&amp;ru=%</a:t>
            </a:r>
            <a:r>
              <a:rPr lang="en-GB" dirty="0" smtClean="0"/>
              <a:t>2fsearch%3fq%3dyou%2btube%2bcbt%26form%3dEDGEAR%26qs%3dPF%26cvid%3d90e0e0f460c3426bbbab5188e7664ca4%26cc%3dGB%26setlang%3den-GB&amp;view=detail&amp;mmscn=vwrc&amp;mid=50029CBC20B7D1B711BB50029CBC20B7D1B711BB&amp;FORM=WRVORC</a:t>
            </a:r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713148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Cognitive Behavioural Therapy/Cognitive Behavioural Counselling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‘</a:t>
            </a:r>
            <a:r>
              <a:rPr lang="en-GB" sz="2800" dirty="0">
                <a:solidFill>
                  <a:srgbClr val="002060"/>
                </a:solidFill>
              </a:rPr>
              <a:t>Waves’ of CBT </a:t>
            </a:r>
            <a:endParaRPr lang="en-GB" sz="2800" dirty="0" smtClean="0">
              <a:solidFill>
                <a:srgbClr val="002060"/>
              </a:solidFill>
            </a:endParaRPr>
          </a:p>
          <a:p>
            <a:r>
              <a:rPr lang="en-GB" sz="2800" dirty="0" smtClean="0">
                <a:solidFill>
                  <a:srgbClr val="002060"/>
                </a:solidFill>
              </a:rPr>
              <a:t> </a:t>
            </a:r>
            <a:r>
              <a:rPr lang="en-GB" sz="2800" dirty="0">
                <a:solidFill>
                  <a:srgbClr val="002060"/>
                </a:solidFill>
              </a:rPr>
              <a:t>Second Wave – NICE GUIDELINES, IAPT </a:t>
            </a:r>
            <a:endParaRPr lang="en-GB" sz="2800" dirty="0" smtClean="0">
              <a:solidFill>
                <a:srgbClr val="002060"/>
              </a:solidFill>
            </a:endParaRPr>
          </a:p>
          <a:p>
            <a:r>
              <a:rPr lang="en-GB" sz="2800" dirty="0" smtClean="0">
                <a:solidFill>
                  <a:srgbClr val="002060"/>
                </a:solidFill>
              </a:rPr>
              <a:t> </a:t>
            </a:r>
            <a:r>
              <a:rPr lang="en-GB" sz="2800" b="1" i="1" dirty="0">
                <a:solidFill>
                  <a:srgbClr val="002060"/>
                </a:solidFill>
              </a:rPr>
              <a:t>Third Wave </a:t>
            </a:r>
            <a:r>
              <a:rPr lang="en-GB" sz="2800" dirty="0">
                <a:solidFill>
                  <a:srgbClr val="002060"/>
                </a:solidFill>
              </a:rPr>
              <a:t>– Acceptance and Commitment Therapy; Dialectical Behaviour Therapy; Metacognitive Therapy and Mindfulness-Based Cognitive Therapy </a:t>
            </a:r>
            <a:endParaRPr lang="en-GB" sz="2800" dirty="0" smtClean="0">
              <a:solidFill>
                <a:srgbClr val="002060"/>
              </a:solidFill>
            </a:endParaRPr>
          </a:p>
          <a:p>
            <a:r>
              <a:rPr lang="en-GB" sz="2800" dirty="0" smtClean="0">
                <a:solidFill>
                  <a:srgbClr val="002060"/>
                </a:solidFill>
              </a:rPr>
              <a:t>Difference </a:t>
            </a:r>
            <a:r>
              <a:rPr lang="en-GB" sz="2800" dirty="0">
                <a:solidFill>
                  <a:srgbClr val="002060"/>
                </a:solidFill>
              </a:rPr>
              <a:t>between CBC and CBT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2971" y="1188199"/>
            <a:ext cx="2084615" cy="1511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6142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Origins </a:t>
            </a:r>
            <a:r>
              <a:rPr lang="en-GB" dirty="0"/>
              <a:t>of Behaviour </a:t>
            </a:r>
            <a:r>
              <a:rPr lang="en-GB" dirty="0" smtClean="0"/>
              <a:t>Therapy - Behaviourism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18557" y="1785257"/>
            <a:ext cx="9986055" cy="4125965"/>
          </a:xfrm>
        </p:spPr>
        <p:txBody>
          <a:bodyPr>
            <a:normAutofit/>
          </a:bodyPr>
          <a:lstStyle/>
          <a:p>
            <a:endParaRPr lang="en-GB" sz="3200" dirty="0" smtClean="0">
              <a:solidFill>
                <a:srgbClr val="002060"/>
              </a:solidFill>
            </a:endParaRPr>
          </a:p>
          <a:p>
            <a:endParaRPr lang="en-GB" sz="3200" dirty="0">
              <a:solidFill>
                <a:srgbClr val="002060"/>
              </a:solidFill>
            </a:endParaRPr>
          </a:p>
          <a:p>
            <a:r>
              <a:rPr lang="en-GB" sz="3200" dirty="0" smtClean="0">
                <a:solidFill>
                  <a:srgbClr val="002060"/>
                </a:solidFill>
              </a:rPr>
              <a:t>Pavlov </a:t>
            </a:r>
            <a:r>
              <a:rPr lang="en-GB" sz="3200" dirty="0">
                <a:solidFill>
                  <a:srgbClr val="002060"/>
                </a:solidFill>
              </a:rPr>
              <a:t>– conditioning </a:t>
            </a:r>
            <a:endParaRPr lang="en-GB" sz="3200" dirty="0" smtClean="0">
              <a:solidFill>
                <a:srgbClr val="002060"/>
              </a:solidFill>
            </a:endParaRPr>
          </a:p>
          <a:p>
            <a:r>
              <a:rPr lang="en-GB" sz="3200" dirty="0" smtClean="0">
                <a:solidFill>
                  <a:srgbClr val="002060"/>
                </a:solidFill>
              </a:rPr>
              <a:t>Skinner – Operant Conditioning </a:t>
            </a:r>
          </a:p>
        </p:txBody>
      </p:sp>
    </p:spTree>
    <p:extLst>
      <p:ext uri="{BB962C8B-B14F-4D97-AF65-F5344CB8AC3E}">
        <p14:creationId xmlns:p14="http://schemas.microsoft.com/office/powerpoint/2010/main" val="11079987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Aaron T. Beck and Albert Ellis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2322512" y="1654629"/>
            <a:ext cx="4094617" cy="800100"/>
          </a:xfrm>
        </p:spPr>
        <p:txBody>
          <a:bodyPr/>
          <a:lstStyle/>
          <a:p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Albert Ellis </a:t>
            </a:r>
            <a:endParaRPr lang="en-GB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2322512" y="2750351"/>
            <a:ext cx="4342893" cy="3354060"/>
          </a:xfrm>
        </p:spPr>
        <p:txBody>
          <a:bodyPr>
            <a:normAutofit/>
          </a:bodyPr>
          <a:lstStyle/>
          <a:p>
            <a:r>
              <a:rPr lang="en-GB" sz="2400" b="1" dirty="0"/>
              <a:t>Developed a comprehensive cognitive model of psychopathology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7506629" y="1572987"/>
            <a:ext cx="3999001" cy="702128"/>
          </a:xfrm>
        </p:spPr>
        <p:txBody>
          <a:bodyPr/>
          <a:lstStyle/>
          <a:p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Aaron T. Beck </a:t>
            </a:r>
            <a:endParaRPr lang="en-GB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7165937" y="2594724"/>
            <a:ext cx="4338674" cy="3354060"/>
          </a:xfrm>
        </p:spPr>
        <p:txBody>
          <a:bodyPr>
            <a:normAutofit/>
          </a:bodyPr>
          <a:lstStyle/>
          <a:p>
            <a:r>
              <a:rPr lang="en-GB" sz="2400" b="1" dirty="0" smtClean="0"/>
              <a:t>Developed </a:t>
            </a:r>
            <a:r>
              <a:rPr lang="en-GB" sz="2400" b="1" dirty="0"/>
              <a:t>Behaviour therapy and eventually merged CT and </a:t>
            </a:r>
            <a:r>
              <a:rPr lang="en-GB" sz="2400" b="1" dirty="0" smtClean="0"/>
              <a:t>BT</a:t>
            </a:r>
            <a:endParaRPr lang="en-GB" sz="2400" b="1" dirty="0"/>
          </a:p>
        </p:txBody>
      </p:sp>
      <p:pic>
        <p:nvPicPr>
          <p:cNvPr id="8" name="Picture 7" descr="Albert Ellis - Wikipedi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0026" y="4504211"/>
            <a:ext cx="2348484" cy="1763486"/>
          </a:xfrm>
          <a:prstGeom prst="rect">
            <a:avLst/>
          </a:prstGeom>
        </p:spPr>
      </p:pic>
      <p:pic>
        <p:nvPicPr>
          <p:cNvPr id="9" name="Picture 8" descr="Profile of quiet revolutionary Aaron Beck – Mind Hack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765" y="4103914"/>
            <a:ext cx="2471057" cy="220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8508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3357" y="624110"/>
            <a:ext cx="9681255" cy="1280890"/>
          </a:xfrm>
        </p:spPr>
        <p:txBody>
          <a:bodyPr/>
          <a:lstStyle/>
          <a:p>
            <a:r>
              <a:rPr lang="en-GB" dirty="0" smtClean="0"/>
              <a:t>Review of REBT View of Human Nature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00200" y="2133600"/>
            <a:ext cx="9904412" cy="3777622"/>
          </a:xfrm>
        </p:spPr>
        <p:txBody>
          <a:bodyPr>
            <a:noAutofit/>
          </a:bodyPr>
          <a:lstStyle/>
          <a:p>
            <a:r>
              <a:rPr lang="en-GB" sz="2400" dirty="0" smtClean="0"/>
              <a:t>People </a:t>
            </a:r>
            <a:r>
              <a:rPr lang="en-GB" sz="2400" dirty="0"/>
              <a:t>are born with the potential for rational or irrational thinking. </a:t>
            </a:r>
            <a:endParaRPr lang="en-GB" sz="2400" dirty="0" smtClean="0"/>
          </a:p>
          <a:p>
            <a:r>
              <a:rPr lang="en-GB" sz="2400" dirty="0" smtClean="0"/>
              <a:t>People </a:t>
            </a:r>
            <a:r>
              <a:rPr lang="en-GB" sz="2400" dirty="0"/>
              <a:t>want happiness and want to self-actualise however, we are also predisposed towards self-blame, repetition towards past mistakes and avoidance of self-actualisation. </a:t>
            </a:r>
            <a:endParaRPr lang="en-GB" sz="2400" dirty="0" smtClean="0"/>
          </a:p>
          <a:p>
            <a:r>
              <a:rPr lang="en-GB" sz="2400" dirty="0" smtClean="0"/>
              <a:t>At </a:t>
            </a:r>
            <a:r>
              <a:rPr lang="en-GB" sz="2400" dirty="0"/>
              <a:t>birth we have the capability to work towards human growth and we have the choice to change our behaviour. </a:t>
            </a:r>
            <a:endParaRPr lang="en-GB" sz="2400" dirty="0" smtClean="0"/>
          </a:p>
          <a:p>
            <a:r>
              <a:rPr lang="en-GB" sz="2400" dirty="0" smtClean="0"/>
              <a:t>We </a:t>
            </a:r>
            <a:r>
              <a:rPr lang="en-GB" sz="2400" dirty="0"/>
              <a:t>defeat ourselves due to self-sabotaging behaviours.</a:t>
            </a:r>
          </a:p>
        </p:txBody>
      </p:sp>
    </p:spTree>
    <p:extLst>
      <p:ext uri="{BB962C8B-B14F-4D97-AF65-F5344CB8AC3E}">
        <p14:creationId xmlns:p14="http://schemas.microsoft.com/office/powerpoint/2010/main" val="3896856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Maladaptive Behaviour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2400" dirty="0" smtClean="0"/>
          </a:p>
          <a:p>
            <a:r>
              <a:rPr lang="en-GB" sz="2400" dirty="0" smtClean="0"/>
              <a:t>We </a:t>
            </a:r>
            <a:r>
              <a:rPr lang="en-GB" sz="2400" dirty="0"/>
              <a:t>learn our irrational thoughts from others during childhood </a:t>
            </a:r>
            <a:endParaRPr lang="en-GB" sz="2400" dirty="0" smtClean="0"/>
          </a:p>
          <a:p>
            <a:r>
              <a:rPr lang="en-GB" sz="2400" dirty="0" smtClean="0"/>
              <a:t>Three </a:t>
            </a:r>
            <a:r>
              <a:rPr lang="en-GB" sz="2400" dirty="0"/>
              <a:t>basic musts (11 irrational beliefs) </a:t>
            </a:r>
            <a:endParaRPr lang="en-GB" sz="2400" dirty="0" smtClean="0"/>
          </a:p>
          <a:p>
            <a:r>
              <a:rPr lang="en-GB" sz="2400" dirty="0" smtClean="0"/>
              <a:t>Mental </a:t>
            </a:r>
            <a:r>
              <a:rPr lang="en-GB" sz="2400" dirty="0"/>
              <a:t>disorders are caused by the irrational beliefs that are continuously being thought and </a:t>
            </a:r>
            <a:r>
              <a:rPr lang="en-GB" sz="2400" dirty="0" smtClean="0"/>
              <a:t>believed</a:t>
            </a:r>
          </a:p>
          <a:p>
            <a:r>
              <a:rPr lang="en-GB" sz="2400" dirty="0" smtClean="0"/>
              <a:t>Albert Ellis </a:t>
            </a:r>
            <a:r>
              <a:rPr lang="en-GB" sz="2400" dirty="0" smtClean="0">
                <a:hlinkClick r:id="rId2"/>
              </a:rPr>
              <a:t>https</a:t>
            </a:r>
            <a:r>
              <a:rPr lang="en-GB" sz="2400" dirty="0">
                <a:hlinkClick r:id="rId2"/>
              </a:rPr>
              <a:t>://</a:t>
            </a:r>
            <a:r>
              <a:rPr lang="en-GB" sz="2400" dirty="0" smtClean="0">
                <a:hlinkClick r:id="rId2"/>
              </a:rPr>
              <a:t>www.youtube.com/watch?v=odnoF8V3g6g</a:t>
            </a:r>
            <a:endParaRPr lang="en-GB" sz="2400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84051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1" y="624110"/>
            <a:ext cx="9752012" cy="736604"/>
          </a:xfrm>
        </p:spPr>
        <p:txBody>
          <a:bodyPr/>
          <a:lstStyle/>
          <a:p>
            <a:r>
              <a:rPr lang="en-GB" dirty="0" smtClean="0"/>
              <a:t>A-B-C FRAMEWORK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7400" y="1660071"/>
            <a:ext cx="9209314" cy="4659086"/>
          </a:xfrm>
        </p:spPr>
      </p:pic>
    </p:spTree>
    <p:extLst>
      <p:ext uri="{BB962C8B-B14F-4D97-AF65-F5344CB8AC3E}">
        <p14:creationId xmlns:p14="http://schemas.microsoft.com/office/powerpoint/2010/main" val="7562215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Emergence of Cognitive Therapy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796143"/>
            <a:ext cx="8915400" cy="4245427"/>
          </a:xfrm>
        </p:spPr>
        <p:txBody>
          <a:bodyPr>
            <a:normAutofit/>
          </a:bodyPr>
          <a:lstStyle/>
          <a:p>
            <a:r>
              <a:rPr lang="en-GB" sz="2400" dirty="0"/>
              <a:t>Aaron T. Beck </a:t>
            </a:r>
            <a:endParaRPr lang="en-GB" sz="2400" dirty="0" smtClean="0"/>
          </a:p>
          <a:p>
            <a:r>
              <a:rPr lang="en-GB" sz="2400" dirty="0" smtClean="0"/>
              <a:t>Depression </a:t>
            </a:r>
            <a:r>
              <a:rPr lang="en-GB" sz="2400" dirty="0"/>
              <a:t>and other psychological disorders developed through faulty cognitions. Through corrective actions these faulty cognitions can be altered. </a:t>
            </a:r>
            <a:endParaRPr lang="en-GB" sz="2400" dirty="0" smtClean="0"/>
          </a:p>
          <a:p>
            <a:r>
              <a:rPr lang="en-GB" sz="2400" dirty="0" smtClean="0"/>
              <a:t>During </a:t>
            </a:r>
            <a:r>
              <a:rPr lang="en-GB" sz="2400" dirty="0"/>
              <a:t>the mid 1960s Beck became familiar with Behaviour Therapy and stared to incorporate some aspects of the work within his theory. </a:t>
            </a:r>
            <a:endParaRPr lang="en-GB" sz="2400" dirty="0" smtClean="0"/>
          </a:p>
          <a:p>
            <a:r>
              <a:rPr lang="en-GB" sz="2400" dirty="0" smtClean="0"/>
              <a:t>He </a:t>
            </a:r>
            <a:r>
              <a:rPr lang="en-GB" sz="2400" dirty="0"/>
              <a:t>suggested that the way in which an individual viewed the world would have an impact on their cognitions, their beliefs about themselves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010194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Beck’s work on Depression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solidFill>
                  <a:srgbClr val="002060"/>
                </a:solidFill>
              </a:rPr>
              <a:t>For </a:t>
            </a:r>
            <a:r>
              <a:rPr lang="en-GB" sz="2800" dirty="0">
                <a:solidFill>
                  <a:srgbClr val="002060"/>
                </a:solidFill>
              </a:rPr>
              <a:t>the early part of his career at least, Beck worked with clients who had depression. </a:t>
            </a:r>
            <a:r>
              <a:rPr lang="en-GB" sz="2800" dirty="0" smtClean="0">
                <a:solidFill>
                  <a:srgbClr val="002060"/>
                </a:solidFill>
              </a:rPr>
              <a:t>•</a:t>
            </a:r>
          </a:p>
          <a:p>
            <a:r>
              <a:rPr lang="en-GB" sz="2800" dirty="0" smtClean="0">
                <a:solidFill>
                  <a:srgbClr val="002060"/>
                </a:solidFill>
              </a:rPr>
              <a:t>Beck’s </a:t>
            </a:r>
            <a:r>
              <a:rPr lang="en-GB" sz="2800" dirty="0">
                <a:solidFill>
                  <a:srgbClr val="002060"/>
                </a:solidFill>
              </a:rPr>
              <a:t>Depression Inventory (BDI) – 21 question multi-choice questionnaire </a:t>
            </a:r>
            <a:endParaRPr lang="en-GB" sz="2800" dirty="0" smtClean="0">
              <a:solidFill>
                <a:srgbClr val="002060"/>
              </a:solidFill>
            </a:endParaRPr>
          </a:p>
          <a:p>
            <a:r>
              <a:rPr lang="en-GB" sz="2800" dirty="0" smtClean="0">
                <a:solidFill>
                  <a:srgbClr val="002060"/>
                </a:solidFill>
              </a:rPr>
              <a:t>Still </a:t>
            </a:r>
            <a:r>
              <a:rPr lang="en-GB" sz="2800" dirty="0">
                <a:solidFill>
                  <a:srgbClr val="002060"/>
                </a:solidFill>
              </a:rPr>
              <a:t>being used today. The BDI II can be used with adults and young people, from the age of 13 to assess the symptoms and levels of depression</a:t>
            </a:r>
          </a:p>
        </p:txBody>
      </p:sp>
    </p:spTree>
    <p:extLst>
      <p:ext uri="{BB962C8B-B14F-4D97-AF65-F5344CB8AC3E}">
        <p14:creationId xmlns:p14="http://schemas.microsoft.com/office/powerpoint/2010/main" val="5385659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merging of Behaviour Therapy and Cognitive Therapy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 smtClean="0">
                <a:solidFill>
                  <a:srgbClr val="002060"/>
                </a:solidFill>
              </a:rPr>
              <a:t>Cognitive </a:t>
            </a:r>
            <a:r>
              <a:rPr lang="en-GB" sz="2400" dirty="0">
                <a:solidFill>
                  <a:srgbClr val="002060"/>
                </a:solidFill>
              </a:rPr>
              <a:t>psychology was developing </a:t>
            </a:r>
            <a:endParaRPr lang="en-GB" sz="2400" dirty="0" smtClean="0">
              <a:solidFill>
                <a:srgbClr val="002060"/>
              </a:solidFill>
            </a:endParaRPr>
          </a:p>
          <a:p>
            <a:r>
              <a:rPr lang="en-GB" sz="2400" dirty="0" smtClean="0">
                <a:solidFill>
                  <a:srgbClr val="002060"/>
                </a:solidFill>
              </a:rPr>
              <a:t>Behaviourism </a:t>
            </a:r>
            <a:r>
              <a:rPr lang="en-GB" sz="2400" dirty="0">
                <a:solidFill>
                  <a:srgbClr val="002060"/>
                </a:solidFill>
              </a:rPr>
              <a:t>did not allow for the exploration of the patient’s anxiety </a:t>
            </a:r>
            <a:endParaRPr lang="en-GB" sz="2400" dirty="0" smtClean="0">
              <a:solidFill>
                <a:srgbClr val="002060"/>
              </a:solidFill>
            </a:endParaRPr>
          </a:p>
          <a:p>
            <a:r>
              <a:rPr lang="en-GB" sz="2400" dirty="0" smtClean="0">
                <a:solidFill>
                  <a:srgbClr val="002060"/>
                </a:solidFill>
              </a:rPr>
              <a:t>There </a:t>
            </a:r>
            <a:r>
              <a:rPr lang="en-GB" sz="2400" dirty="0">
                <a:solidFill>
                  <a:srgbClr val="002060"/>
                </a:solidFill>
              </a:rPr>
              <a:t>was a need to find a therapy that would work with depressed clients. </a:t>
            </a:r>
            <a:endParaRPr lang="en-GB" sz="2400" dirty="0" smtClean="0">
              <a:solidFill>
                <a:srgbClr val="002060"/>
              </a:solidFill>
            </a:endParaRPr>
          </a:p>
          <a:p>
            <a:r>
              <a:rPr lang="en-GB" sz="2400" dirty="0" smtClean="0">
                <a:solidFill>
                  <a:srgbClr val="002060"/>
                </a:solidFill>
              </a:rPr>
              <a:t>Clark’s </a:t>
            </a:r>
            <a:r>
              <a:rPr lang="en-GB" sz="2400" dirty="0">
                <a:solidFill>
                  <a:srgbClr val="002060"/>
                </a:solidFill>
              </a:rPr>
              <a:t>cognitive theory of panic disorder </a:t>
            </a:r>
            <a:endParaRPr lang="en-GB" sz="2400" dirty="0" smtClean="0">
              <a:solidFill>
                <a:srgbClr val="002060"/>
              </a:solidFill>
            </a:endParaRPr>
          </a:p>
          <a:p>
            <a:r>
              <a:rPr lang="en-GB" sz="2400" dirty="0" smtClean="0">
                <a:solidFill>
                  <a:srgbClr val="002060"/>
                </a:solidFill>
              </a:rPr>
              <a:t>Mid </a:t>
            </a:r>
            <a:r>
              <a:rPr lang="en-GB" sz="2400" dirty="0">
                <a:solidFill>
                  <a:srgbClr val="002060"/>
                </a:solidFill>
              </a:rPr>
              <a:t>1980s – </a:t>
            </a:r>
            <a:r>
              <a:rPr lang="en-GB" sz="2400" dirty="0" err="1">
                <a:solidFill>
                  <a:srgbClr val="002060"/>
                </a:solidFill>
              </a:rPr>
              <a:t>Salkovskis</a:t>
            </a:r>
            <a:r>
              <a:rPr lang="en-GB" sz="2400" dirty="0">
                <a:solidFill>
                  <a:srgbClr val="002060"/>
                </a:solidFill>
              </a:rPr>
              <a:t> </a:t>
            </a:r>
            <a:endParaRPr lang="en-GB" sz="2400" dirty="0" smtClean="0">
              <a:solidFill>
                <a:srgbClr val="002060"/>
              </a:solidFill>
            </a:endParaRPr>
          </a:p>
          <a:p>
            <a:r>
              <a:rPr lang="en-GB" sz="2400" dirty="0" smtClean="0">
                <a:solidFill>
                  <a:srgbClr val="002060"/>
                </a:solidFill>
              </a:rPr>
              <a:t>Empirical </a:t>
            </a:r>
            <a:r>
              <a:rPr lang="en-GB" sz="2400" dirty="0">
                <a:solidFill>
                  <a:srgbClr val="002060"/>
                </a:solidFill>
              </a:rPr>
              <a:t>evidence continued to be importance within the merging of the theories</a:t>
            </a:r>
          </a:p>
        </p:txBody>
      </p:sp>
    </p:spTree>
    <p:extLst>
      <p:ext uri="{BB962C8B-B14F-4D97-AF65-F5344CB8AC3E}">
        <p14:creationId xmlns:p14="http://schemas.microsoft.com/office/powerpoint/2010/main" val="7361686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8279" y="624110"/>
            <a:ext cx="9336334" cy="876163"/>
          </a:xfrm>
        </p:spPr>
        <p:txBody>
          <a:bodyPr/>
          <a:lstStyle/>
          <a:p>
            <a:r>
              <a:rPr lang="en-GB" b="1" dirty="0" smtClean="0"/>
              <a:t>Third Wave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69044" y="1952910"/>
            <a:ext cx="8915400" cy="3777622"/>
          </a:xfrm>
        </p:spPr>
        <p:txBody>
          <a:bodyPr>
            <a:noAutofit/>
          </a:bodyPr>
          <a:lstStyle/>
          <a:p>
            <a:r>
              <a:rPr lang="en-GB" sz="2000" b="1" i="1" dirty="0">
                <a:solidFill>
                  <a:srgbClr val="002060"/>
                </a:solidFill>
              </a:rPr>
              <a:t>“Third wave” </a:t>
            </a:r>
            <a:r>
              <a:rPr lang="en-GB" sz="2000" dirty="0">
                <a:solidFill>
                  <a:srgbClr val="002060"/>
                </a:solidFill>
              </a:rPr>
              <a:t>cognitive behavioural therapies are a group of emerging approaches to psychotherapy that represent an evolution and extension of traditional cognitive behavioural treatment approaches. </a:t>
            </a:r>
            <a:endParaRPr lang="en-GB" sz="2000" dirty="0" smtClean="0">
              <a:solidFill>
                <a:srgbClr val="002060"/>
              </a:solidFill>
            </a:endParaRPr>
          </a:p>
          <a:p>
            <a:r>
              <a:rPr lang="en-GB" sz="2000" b="1" i="1" dirty="0">
                <a:solidFill>
                  <a:srgbClr val="002060"/>
                </a:solidFill>
              </a:rPr>
              <a:t>Third wave</a:t>
            </a:r>
            <a:r>
              <a:rPr lang="en-GB" sz="2000" dirty="0">
                <a:solidFill>
                  <a:srgbClr val="002060"/>
                </a:solidFill>
              </a:rPr>
              <a:t> therapies prioritize the holistic promotion of psychological and behavioural </a:t>
            </a:r>
            <a:r>
              <a:rPr lang="en-GB" sz="2000" i="1" dirty="0">
                <a:solidFill>
                  <a:srgbClr val="002060"/>
                </a:solidFill>
              </a:rPr>
              <a:t>processes</a:t>
            </a:r>
            <a:r>
              <a:rPr lang="en-GB" sz="2000" dirty="0">
                <a:solidFill>
                  <a:srgbClr val="002060"/>
                </a:solidFill>
              </a:rPr>
              <a:t> associated with health and well-being over the reduction or elimination of psychological and emotional symptoms, although that typically is a “side-benefit</a:t>
            </a:r>
            <a:r>
              <a:rPr lang="en-GB" sz="2000" dirty="0" smtClean="0">
                <a:solidFill>
                  <a:srgbClr val="002060"/>
                </a:solidFill>
              </a:rPr>
              <a:t>.”</a:t>
            </a:r>
          </a:p>
          <a:p>
            <a:r>
              <a:rPr lang="en-GB" sz="2000" b="1" dirty="0">
                <a:solidFill>
                  <a:srgbClr val="002060"/>
                </a:solidFill>
              </a:rPr>
              <a:t>Concepts </a:t>
            </a:r>
            <a:r>
              <a:rPr lang="en-GB" sz="2000" dirty="0">
                <a:solidFill>
                  <a:srgbClr val="002060"/>
                </a:solidFill>
              </a:rPr>
              <a:t>such as metacognition, acceptance, mindfulness, personal values, and spirituality are frequently incorporated into what might otherwise be considered traditional behavioural interventions</a:t>
            </a:r>
            <a:r>
              <a:rPr lang="en-GB" sz="2000" dirty="0" smtClean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r>
              <a:rPr lang="en-GB" sz="2000" dirty="0">
                <a:hlinkClick r:id="rId2"/>
              </a:rPr>
              <a:t>https://</a:t>
            </a:r>
            <a:r>
              <a:rPr lang="en-GB" sz="2000" dirty="0" smtClean="0">
                <a:hlinkClick r:id="rId2"/>
              </a:rPr>
              <a:t>moodle.uwtsd.ac.uk/course/view.php?id=2528&amp;notifyeditingon=1</a:t>
            </a:r>
            <a:endParaRPr lang="en-GB" sz="2000" dirty="0" smtClean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059145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Third Wave Approaches 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rgbClr val="002060"/>
                </a:solidFill>
              </a:rPr>
              <a:t>Acceptance Commitment Therapy (ACT)</a:t>
            </a:r>
          </a:p>
          <a:p>
            <a:r>
              <a:rPr lang="en-GB" sz="3200" dirty="0">
                <a:solidFill>
                  <a:srgbClr val="002060"/>
                </a:solidFill>
              </a:rPr>
              <a:t>Dialectical Behavioural Therapy (DBT)</a:t>
            </a:r>
          </a:p>
          <a:p>
            <a:r>
              <a:rPr lang="en-GB" sz="3200" dirty="0">
                <a:solidFill>
                  <a:srgbClr val="002060"/>
                </a:solidFill>
              </a:rPr>
              <a:t>Mindfulness Based Cognitive Therapy (MBCT)</a:t>
            </a:r>
          </a:p>
          <a:p>
            <a:r>
              <a:rPr lang="en-GB" sz="3200" dirty="0">
                <a:solidFill>
                  <a:srgbClr val="002060"/>
                </a:solidFill>
              </a:rPr>
              <a:t>Meta Cognition Therapy (MCT) </a:t>
            </a:r>
          </a:p>
          <a:p>
            <a:r>
              <a:rPr lang="en-GB" sz="3200" dirty="0">
                <a:solidFill>
                  <a:srgbClr val="002060"/>
                </a:solidFill>
              </a:rPr>
              <a:t>Compassionate - Focused Therapy (CFT) </a:t>
            </a:r>
          </a:p>
        </p:txBody>
      </p:sp>
    </p:spTree>
    <p:extLst>
      <p:ext uri="{BB962C8B-B14F-4D97-AF65-F5344CB8AC3E}">
        <p14:creationId xmlns:p14="http://schemas.microsoft.com/office/powerpoint/2010/main" val="17298508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ACCEPTANCE AND COMMITMENT THERAPY (ACT)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rgbClr val="002060"/>
                </a:solidFill>
              </a:rPr>
              <a:t>ACT is a </a:t>
            </a:r>
            <a:r>
              <a:rPr lang="en-GB" sz="3200" dirty="0" smtClean="0">
                <a:solidFill>
                  <a:srgbClr val="002060"/>
                </a:solidFill>
              </a:rPr>
              <a:t>behaviourally-oriented </a:t>
            </a:r>
            <a:r>
              <a:rPr lang="en-GB" sz="3200" dirty="0">
                <a:solidFill>
                  <a:srgbClr val="002060"/>
                </a:solidFill>
              </a:rPr>
              <a:t>therapeutic approach that aims to modify how a person relates and responds to their internal experiences (i.e., thoughts, emotions, physical sensations, and urges) in order to more fully engage in values-based </a:t>
            </a:r>
            <a:r>
              <a:rPr lang="en-GB" sz="3200" dirty="0" smtClean="0">
                <a:solidFill>
                  <a:srgbClr val="002060"/>
                </a:solidFill>
              </a:rPr>
              <a:t>behaviours.</a:t>
            </a:r>
            <a:endParaRPr lang="en-GB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9837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DIALECTICAL BEHAVIOR THERAPY (</a:t>
            </a:r>
            <a:r>
              <a:rPr lang="en-GB" dirty="0" smtClean="0"/>
              <a:t>DBT)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rgbClr val="002060"/>
                </a:solidFill>
              </a:rPr>
              <a:t>DBT is a form of cognitive-</a:t>
            </a:r>
            <a:r>
              <a:rPr lang="en-GB" sz="3200" dirty="0" err="1">
                <a:solidFill>
                  <a:srgbClr val="002060"/>
                </a:solidFill>
              </a:rPr>
              <a:t>behavioral</a:t>
            </a:r>
            <a:r>
              <a:rPr lang="en-GB" sz="3200" dirty="0">
                <a:solidFill>
                  <a:srgbClr val="002060"/>
                </a:solidFill>
              </a:rPr>
              <a:t> therapy effective in treating intense emotional reactions and relationship difficulties.</a:t>
            </a:r>
          </a:p>
        </p:txBody>
      </p:sp>
    </p:spTree>
    <p:extLst>
      <p:ext uri="{BB962C8B-B14F-4D97-AF65-F5344CB8AC3E}">
        <p14:creationId xmlns:p14="http://schemas.microsoft.com/office/powerpoint/2010/main" val="27646145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Mindfulness Based Cognitive Therapy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rgbClr val="002060"/>
                </a:solidFill>
              </a:rPr>
              <a:t>Through the practice and application of meditation people learn to cultivate a more mindful approach to experiencing difficult thoughts and emotions in order to develop healthier </a:t>
            </a:r>
            <a:r>
              <a:rPr lang="en-GB" sz="2800" dirty="0" smtClean="0">
                <a:solidFill>
                  <a:srgbClr val="002060"/>
                </a:solidFill>
              </a:rPr>
              <a:t>behavioural </a:t>
            </a:r>
            <a:r>
              <a:rPr lang="en-GB" sz="2800" dirty="0">
                <a:solidFill>
                  <a:srgbClr val="002060"/>
                </a:solidFill>
              </a:rPr>
              <a:t>patterns.</a:t>
            </a:r>
          </a:p>
        </p:txBody>
      </p:sp>
    </p:spTree>
    <p:extLst>
      <p:ext uri="{BB962C8B-B14F-4D97-AF65-F5344CB8AC3E}">
        <p14:creationId xmlns:p14="http://schemas.microsoft.com/office/powerpoint/2010/main" val="29961146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Metacognitive therapy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rgbClr val="002060"/>
                </a:solidFill>
              </a:rPr>
              <a:t>Metacognitive therapy is shares similarities with the more traditional Cognitive Therapy, but rather than focusing on the </a:t>
            </a:r>
            <a:r>
              <a:rPr lang="en-GB" sz="2800" i="1" dirty="0">
                <a:solidFill>
                  <a:srgbClr val="002060"/>
                </a:solidFill>
              </a:rPr>
              <a:t>content</a:t>
            </a:r>
            <a:r>
              <a:rPr lang="en-GB" sz="2800" dirty="0">
                <a:solidFill>
                  <a:srgbClr val="002060"/>
                </a:solidFill>
              </a:rPr>
              <a:t> of thought the emphasis is on exploring a person’s thoughts and beliefs surrounding the content of their thoughts (i.e., metacognitions).</a:t>
            </a:r>
          </a:p>
        </p:txBody>
      </p:sp>
    </p:spTree>
    <p:extLst>
      <p:ext uri="{BB962C8B-B14F-4D97-AF65-F5344CB8AC3E}">
        <p14:creationId xmlns:p14="http://schemas.microsoft.com/office/powerpoint/2010/main" val="17439992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2060"/>
                </a:solidFill>
              </a:rPr>
              <a:t>Compassionate - Focused Therapy (CFT) 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2060"/>
                </a:solidFill>
              </a:rPr>
              <a:t>Compassion-focused therapy (CFT) is a kind of psychotherapy designed to help those who suffer from high levels of self-criticism and shame. It helps you to learn how to feel kinder towards yourself and others, and to feel safe and capable in a world that can seem overwhelming.</a:t>
            </a:r>
          </a:p>
        </p:txBody>
      </p:sp>
    </p:spTree>
    <p:extLst>
      <p:ext uri="{BB962C8B-B14F-4D97-AF65-F5344CB8AC3E}">
        <p14:creationId xmlns:p14="http://schemas.microsoft.com/office/powerpoint/2010/main" val="6466611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WEEK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 smtClean="0">
                <a:solidFill>
                  <a:srgbClr val="002060"/>
                </a:solidFill>
              </a:rPr>
              <a:t>NO Postmodern Class – November 28</a:t>
            </a:r>
            <a:r>
              <a:rPr lang="en-GB" sz="2800" b="1" baseline="30000" dirty="0" smtClean="0">
                <a:solidFill>
                  <a:srgbClr val="002060"/>
                </a:solidFill>
              </a:rPr>
              <a:t>th</a:t>
            </a:r>
            <a:r>
              <a:rPr lang="en-GB" sz="2800" b="1" dirty="0" smtClean="0">
                <a:solidFill>
                  <a:srgbClr val="002060"/>
                </a:solidFill>
              </a:rPr>
              <a:t> </a:t>
            </a:r>
          </a:p>
          <a:p>
            <a:r>
              <a:rPr lang="en-GB" sz="2800" dirty="0" smtClean="0">
                <a:solidFill>
                  <a:srgbClr val="002060"/>
                </a:solidFill>
              </a:rPr>
              <a:t>December 5</a:t>
            </a:r>
            <a:r>
              <a:rPr lang="en-GB" sz="2800" baseline="30000" dirty="0" smtClean="0">
                <a:solidFill>
                  <a:srgbClr val="002060"/>
                </a:solidFill>
              </a:rPr>
              <a:t>th</a:t>
            </a:r>
            <a:r>
              <a:rPr lang="en-GB" sz="2800" dirty="0" smtClean="0">
                <a:solidFill>
                  <a:srgbClr val="002060"/>
                </a:solidFill>
              </a:rPr>
              <a:t>  (9:30-11:30) Careers, Counselling &amp; Employability Workshop  Mark Thomas </a:t>
            </a:r>
          </a:p>
          <a:p>
            <a:r>
              <a:rPr lang="en-GB" sz="2800" dirty="0" smtClean="0">
                <a:solidFill>
                  <a:srgbClr val="002060"/>
                </a:solidFill>
              </a:rPr>
              <a:t>December 5</a:t>
            </a:r>
            <a:r>
              <a:rPr lang="en-GB" sz="2800" baseline="30000" dirty="0" smtClean="0">
                <a:solidFill>
                  <a:srgbClr val="002060"/>
                </a:solidFill>
              </a:rPr>
              <a:t>th</a:t>
            </a:r>
            <a:r>
              <a:rPr lang="en-GB" sz="2800" dirty="0" smtClean="0">
                <a:solidFill>
                  <a:srgbClr val="002060"/>
                </a:solidFill>
              </a:rPr>
              <a:t>   (12-3pm)  Review, Presentation Skills and Presentation DATES/Schedule </a:t>
            </a:r>
          </a:p>
          <a:p>
            <a:r>
              <a:rPr lang="en-GB" sz="2800" dirty="0" smtClean="0">
                <a:solidFill>
                  <a:srgbClr val="002060"/>
                </a:solidFill>
              </a:rPr>
              <a:t>December 12</a:t>
            </a:r>
            <a:r>
              <a:rPr lang="en-GB" sz="2800" baseline="30000" dirty="0" smtClean="0">
                <a:solidFill>
                  <a:srgbClr val="002060"/>
                </a:solidFill>
              </a:rPr>
              <a:t>th</a:t>
            </a:r>
            <a:r>
              <a:rPr lang="en-GB" sz="2800" dirty="0" smtClean="0">
                <a:solidFill>
                  <a:srgbClr val="002060"/>
                </a:solidFill>
              </a:rPr>
              <a:t>  1-3pm Review/Tutorial Session </a:t>
            </a:r>
          </a:p>
          <a:p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30804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Group Work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solidFill>
                  <a:srgbClr val="002060"/>
                </a:solidFill>
              </a:rPr>
              <a:t>What is the approach</a:t>
            </a:r>
          </a:p>
          <a:p>
            <a:r>
              <a:rPr lang="en-GB" sz="3600" dirty="0" smtClean="0">
                <a:solidFill>
                  <a:srgbClr val="002060"/>
                </a:solidFill>
              </a:rPr>
              <a:t>Critical Research/efficacy </a:t>
            </a:r>
          </a:p>
          <a:p>
            <a:r>
              <a:rPr lang="en-GB" sz="3600" dirty="0" smtClean="0">
                <a:solidFill>
                  <a:srgbClr val="002060"/>
                </a:solidFill>
              </a:rPr>
              <a:t>Postmodernism Perspective </a:t>
            </a:r>
          </a:p>
          <a:p>
            <a:r>
              <a:rPr lang="en-GB" sz="3600" dirty="0" smtClean="0">
                <a:solidFill>
                  <a:srgbClr val="002060"/>
                </a:solidFill>
              </a:rPr>
              <a:t>What else? </a:t>
            </a:r>
            <a:endParaRPr lang="en-GB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229692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1611</TotalTime>
  <Words>796</Words>
  <Application>Microsoft Office PowerPoint</Application>
  <PresentationFormat>Widescreen</PresentationFormat>
  <Paragraphs>84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Century Gothic</vt:lpstr>
      <vt:lpstr>Wingdings 3</vt:lpstr>
      <vt:lpstr>Wisp</vt:lpstr>
      <vt:lpstr>Postmodernism Counselling Theories </vt:lpstr>
      <vt:lpstr>  Schedule for Today</vt:lpstr>
      <vt:lpstr>PowerPoint Presentation</vt:lpstr>
      <vt:lpstr>Cognitive Behavioural Therapy/Cognitive Behavioural Counselling</vt:lpstr>
      <vt:lpstr>Origins of Behaviour Therapy - Behaviourism</vt:lpstr>
      <vt:lpstr>Aaron T. Beck and Albert Ellis </vt:lpstr>
      <vt:lpstr>Review of REBT View of Human Nature</vt:lpstr>
      <vt:lpstr>Maladaptive Behaviour</vt:lpstr>
      <vt:lpstr>A-B-C FRAMEWORK </vt:lpstr>
      <vt:lpstr>The Emergence of Cognitive Therapy</vt:lpstr>
      <vt:lpstr>Beck’s work on Depression </vt:lpstr>
      <vt:lpstr>The merging of Behaviour Therapy and Cognitive Therapy</vt:lpstr>
      <vt:lpstr>Third Wave </vt:lpstr>
      <vt:lpstr>Third Wave Approaches </vt:lpstr>
      <vt:lpstr>ACCEPTANCE AND COMMITMENT THERAPY (ACT)</vt:lpstr>
      <vt:lpstr>DIALECTICAL BEHAVIOR THERAPY (DBT) </vt:lpstr>
      <vt:lpstr>Mindfulness Based Cognitive Therapy </vt:lpstr>
      <vt:lpstr>Metacognitive therapy</vt:lpstr>
      <vt:lpstr>Compassionate - Focused Therapy (CFT)  </vt:lpstr>
      <vt:lpstr>NEXT WEEK </vt:lpstr>
      <vt:lpstr>Group Work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Relationships ECHC5004</dc:title>
  <dc:creator>Andrea Williams</dc:creator>
  <cp:lastModifiedBy>Ruth Groff</cp:lastModifiedBy>
  <cp:revision>54</cp:revision>
  <dcterms:created xsi:type="dcterms:W3CDTF">2018-11-05T18:12:02Z</dcterms:created>
  <dcterms:modified xsi:type="dcterms:W3CDTF">2019-12-01T17:28:18Z</dcterms:modified>
</cp:coreProperties>
</file>