
<file path=[Content_Types].xml><?xml version="1.0" encoding="utf-8"?>
<Types xmlns="http://schemas.openxmlformats.org/package/2006/content-types">
  <Default Extension="gif" ContentType="image/gif"/>
  <Default Extension="jpe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7.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7" r:id="rId3"/>
    <p:sldId id="266" r:id="rId4"/>
    <p:sldId id="265" r:id="rId5"/>
    <p:sldId id="296" r:id="rId6"/>
    <p:sldId id="258" r:id="rId7"/>
    <p:sldId id="284" r:id="rId8"/>
    <p:sldId id="264" r:id="rId9"/>
    <p:sldId id="293" r:id="rId10"/>
    <p:sldId id="267" r:id="rId11"/>
    <p:sldId id="287" r:id="rId12"/>
    <p:sldId id="291" r:id="rId13"/>
    <p:sldId id="289" r:id="rId14"/>
    <p:sldId id="290" r:id="rId15"/>
    <p:sldId id="288" r:id="rId16"/>
    <p:sldId id="271" r:id="rId17"/>
    <p:sldId id="275" r:id="rId18"/>
    <p:sldId id="298" r:id="rId19"/>
    <p:sldId id="280" r:id="rId20"/>
    <p:sldId id="294" r:id="rId21"/>
    <p:sldId id="262" r:id="rId22"/>
    <p:sldId id="285" r:id="rId23"/>
    <p:sldId id="299" r:id="rId24"/>
    <p:sldId id="300" r:id="rId25"/>
    <p:sldId id="301" r:id="rId26"/>
    <p:sldId id="302"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C42A3EC-BE67-403C-8185-0AC6403CE23B}" v="1976" dt="2024-10-16T05:09:29.84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81995" autoAdjust="0"/>
  </p:normalViewPr>
  <p:slideViewPr>
    <p:cSldViewPr snapToGrid="0">
      <p:cViewPr varScale="1">
        <p:scale>
          <a:sx n="57" d="100"/>
          <a:sy n="57" d="100"/>
        </p:scale>
        <p:origin x="1016"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EA748B7-A035-4237-9A60-7A8A6097E669}" type="doc">
      <dgm:prSet loTypeId="urn:microsoft.com/office/officeart/2005/8/layout/default" loCatId="list" qsTypeId="urn:microsoft.com/office/officeart/2005/8/quickstyle/simple4" qsCatId="simple" csTypeId="urn:microsoft.com/office/officeart/2005/8/colors/colorful5" csCatId="colorful" phldr="1"/>
      <dgm:spPr/>
      <dgm:t>
        <a:bodyPr/>
        <a:lstStyle/>
        <a:p>
          <a:endParaRPr lang="en-US"/>
        </a:p>
      </dgm:t>
    </dgm:pt>
    <dgm:pt modelId="{F22EB65B-84C7-4F7C-81FE-55648A1A3435}">
      <dgm:prSet/>
      <dgm:spPr/>
      <dgm:t>
        <a:bodyPr/>
        <a:lstStyle/>
        <a:p>
          <a:r>
            <a:rPr lang="en-GB" b="1"/>
            <a:t>Organisations which have conducted studies include:</a:t>
          </a:r>
          <a:endParaRPr lang="en-US"/>
        </a:p>
      </dgm:t>
    </dgm:pt>
    <dgm:pt modelId="{05DAA1B7-DEC9-4D89-A7F4-B109C078A74A}" type="parTrans" cxnId="{30A05E83-729C-4195-BF36-27CCCD113453}">
      <dgm:prSet/>
      <dgm:spPr/>
      <dgm:t>
        <a:bodyPr/>
        <a:lstStyle/>
        <a:p>
          <a:endParaRPr lang="en-US"/>
        </a:p>
      </dgm:t>
    </dgm:pt>
    <dgm:pt modelId="{53E6240C-C417-458F-8CC3-07FB6D9E071F}" type="sibTrans" cxnId="{30A05E83-729C-4195-BF36-27CCCD113453}">
      <dgm:prSet/>
      <dgm:spPr/>
      <dgm:t>
        <a:bodyPr/>
        <a:lstStyle/>
        <a:p>
          <a:endParaRPr lang="en-US"/>
        </a:p>
      </dgm:t>
    </dgm:pt>
    <dgm:pt modelId="{2749C8B2-CDB3-45B5-866D-EAB69F13DD01}">
      <dgm:prSet/>
      <dgm:spPr/>
      <dgm:t>
        <a:bodyPr/>
        <a:lstStyle/>
        <a:p>
          <a:r>
            <a:rPr lang="en-GB"/>
            <a:t>British Army</a:t>
          </a:r>
          <a:endParaRPr lang="en-US"/>
        </a:p>
      </dgm:t>
    </dgm:pt>
    <dgm:pt modelId="{14FFB844-CD64-480C-B01C-49CA4CECF6E4}" type="parTrans" cxnId="{3FD03E68-71B8-422B-8C1B-94BA9372ED94}">
      <dgm:prSet/>
      <dgm:spPr/>
      <dgm:t>
        <a:bodyPr/>
        <a:lstStyle/>
        <a:p>
          <a:endParaRPr lang="en-US"/>
        </a:p>
      </dgm:t>
    </dgm:pt>
    <dgm:pt modelId="{EEE07532-56E4-4A43-9441-60806F9FE98A}" type="sibTrans" cxnId="{3FD03E68-71B8-422B-8C1B-94BA9372ED94}">
      <dgm:prSet/>
      <dgm:spPr/>
      <dgm:t>
        <a:bodyPr/>
        <a:lstStyle/>
        <a:p>
          <a:endParaRPr lang="en-US"/>
        </a:p>
      </dgm:t>
    </dgm:pt>
    <dgm:pt modelId="{D9514693-7522-4BCF-A15B-B33CB0987734}">
      <dgm:prSet/>
      <dgm:spPr/>
      <dgm:t>
        <a:bodyPr/>
        <a:lstStyle/>
        <a:p>
          <a:r>
            <a:rPr lang="en-GB"/>
            <a:t>Medical profession </a:t>
          </a:r>
          <a:endParaRPr lang="en-US"/>
        </a:p>
      </dgm:t>
    </dgm:pt>
    <dgm:pt modelId="{C871E3C9-5F3C-4BF4-8441-464ACC68CA42}" type="parTrans" cxnId="{D996DE71-62D3-41EE-8830-E5FEFE032D78}">
      <dgm:prSet/>
      <dgm:spPr/>
      <dgm:t>
        <a:bodyPr/>
        <a:lstStyle/>
        <a:p>
          <a:endParaRPr lang="en-US"/>
        </a:p>
      </dgm:t>
    </dgm:pt>
    <dgm:pt modelId="{98929514-05CF-4484-B9CF-A95F2307112F}" type="sibTrans" cxnId="{D996DE71-62D3-41EE-8830-E5FEFE032D78}">
      <dgm:prSet/>
      <dgm:spPr/>
      <dgm:t>
        <a:bodyPr/>
        <a:lstStyle/>
        <a:p>
          <a:endParaRPr lang="en-US"/>
        </a:p>
      </dgm:t>
    </dgm:pt>
    <dgm:pt modelId="{6168CFEC-25DD-4F4B-8DB2-7FCB272132FA}">
      <dgm:prSet/>
      <dgm:spPr/>
      <dgm:t>
        <a:bodyPr/>
        <a:lstStyle/>
        <a:p>
          <a:r>
            <a:rPr lang="en-GB"/>
            <a:t>Royal Air Force</a:t>
          </a:r>
          <a:endParaRPr lang="en-US"/>
        </a:p>
      </dgm:t>
    </dgm:pt>
    <dgm:pt modelId="{5D3C8F9B-8483-4C33-AA8F-BFB8B47F0D5A}" type="parTrans" cxnId="{92B93639-908F-43AD-87A6-328377E50E4B}">
      <dgm:prSet/>
      <dgm:spPr/>
      <dgm:t>
        <a:bodyPr/>
        <a:lstStyle/>
        <a:p>
          <a:endParaRPr lang="en-US"/>
        </a:p>
      </dgm:t>
    </dgm:pt>
    <dgm:pt modelId="{12836F12-7A1B-4B32-B18D-C7DD366D70D2}" type="sibTrans" cxnId="{92B93639-908F-43AD-87A6-328377E50E4B}">
      <dgm:prSet/>
      <dgm:spPr/>
      <dgm:t>
        <a:bodyPr/>
        <a:lstStyle/>
        <a:p>
          <a:endParaRPr lang="en-US"/>
        </a:p>
      </dgm:t>
    </dgm:pt>
    <dgm:pt modelId="{F9AB41F3-4BD7-489F-B049-9AF951EBA5B1}">
      <dgm:prSet/>
      <dgm:spPr/>
      <dgm:t>
        <a:bodyPr/>
        <a:lstStyle/>
        <a:p>
          <a:r>
            <a:rPr lang="en-GB" dirty="0"/>
            <a:t>Engineering organisations</a:t>
          </a:r>
          <a:endParaRPr lang="en-US" dirty="0"/>
        </a:p>
      </dgm:t>
    </dgm:pt>
    <dgm:pt modelId="{065B57A2-4FD8-42B3-8378-D30A04AF04B7}" type="parTrans" cxnId="{0735841A-457F-45EF-8273-07CF8E936AFF}">
      <dgm:prSet/>
      <dgm:spPr/>
      <dgm:t>
        <a:bodyPr/>
        <a:lstStyle/>
        <a:p>
          <a:endParaRPr lang="en-US"/>
        </a:p>
      </dgm:t>
    </dgm:pt>
    <dgm:pt modelId="{EE563244-58D3-4249-A797-D1B50734563E}" type="sibTrans" cxnId="{0735841A-457F-45EF-8273-07CF8E936AFF}">
      <dgm:prSet/>
      <dgm:spPr/>
      <dgm:t>
        <a:bodyPr/>
        <a:lstStyle/>
        <a:p>
          <a:endParaRPr lang="en-US"/>
        </a:p>
      </dgm:t>
    </dgm:pt>
    <dgm:pt modelId="{8E4120DF-9EFA-463F-B0D0-50E0AF71F472}">
      <dgm:prSet/>
      <dgm:spPr/>
      <dgm:t>
        <a:bodyPr/>
        <a:lstStyle/>
        <a:p>
          <a:r>
            <a:rPr lang="en-GB"/>
            <a:t>Therapy/Meditation </a:t>
          </a:r>
          <a:endParaRPr lang="en-US"/>
        </a:p>
      </dgm:t>
    </dgm:pt>
    <dgm:pt modelId="{45E092A4-53CA-4CAA-9BD9-5FAE67B4E4CE}" type="parTrans" cxnId="{3167BBA8-C039-4E18-9713-A72B1731AFD1}">
      <dgm:prSet/>
      <dgm:spPr/>
      <dgm:t>
        <a:bodyPr/>
        <a:lstStyle/>
        <a:p>
          <a:endParaRPr lang="en-US"/>
        </a:p>
      </dgm:t>
    </dgm:pt>
    <dgm:pt modelId="{8F17520D-508F-4ED3-93AB-10C05EC29638}" type="sibTrans" cxnId="{3167BBA8-C039-4E18-9713-A72B1731AFD1}">
      <dgm:prSet/>
      <dgm:spPr/>
      <dgm:t>
        <a:bodyPr/>
        <a:lstStyle/>
        <a:p>
          <a:endParaRPr lang="en-US"/>
        </a:p>
      </dgm:t>
    </dgm:pt>
    <dgm:pt modelId="{4F4F3428-BB55-43E8-99B7-50F72765D912}">
      <dgm:prSet/>
      <dgm:spPr/>
      <dgm:t>
        <a:bodyPr/>
        <a:lstStyle/>
        <a:p>
          <a:r>
            <a:rPr lang="en-GB"/>
            <a:t>Fire Service </a:t>
          </a:r>
          <a:endParaRPr lang="en-US"/>
        </a:p>
      </dgm:t>
    </dgm:pt>
    <dgm:pt modelId="{4BA2D5E0-5E84-4F7A-9D99-6C15FF8B1A1D}" type="parTrans" cxnId="{F00FA094-66B3-49B5-B731-BFFE7730BA1D}">
      <dgm:prSet/>
      <dgm:spPr/>
      <dgm:t>
        <a:bodyPr/>
        <a:lstStyle/>
        <a:p>
          <a:endParaRPr lang="en-US"/>
        </a:p>
      </dgm:t>
    </dgm:pt>
    <dgm:pt modelId="{CFA1F65E-E4EB-4878-A528-B24BC16B9AFE}" type="sibTrans" cxnId="{F00FA094-66B3-49B5-B731-BFFE7730BA1D}">
      <dgm:prSet/>
      <dgm:spPr/>
      <dgm:t>
        <a:bodyPr/>
        <a:lstStyle/>
        <a:p>
          <a:endParaRPr lang="en-US"/>
        </a:p>
      </dgm:t>
    </dgm:pt>
    <dgm:pt modelId="{49C7D0CE-98F6-4A9F-A762-FE44A2F5292C}">
      <dgm:prSet/>
      <dgm:spPr/>
      <dgm:t>
        <a:bodyPr/>
        <a:lstStyle/>
        <a:p>
          <a:r>
            <a:rPr lang="en-GB"/>
            <a:t>Police Force </a:t>
          </a:r>
          <a:endParaRPr lang="en-US"/>
        </a:p>
      </dgm:t>
    </dgm:pt>
    <dgm:pt modelId="{AC80DD61-99EF-4696-8BA1-B7394FFED9B7}" type="parTrans" cxnId="{D76E6C56-5075-4D7C-82B6-89A1300AD3D1}">
      <dgm:prSet/>
      <dgm:spPr/>
      <dgm:t>
        <a:bodyPr/>
        <a:lstStyle/>
        <a:p>
          <a:endParaRPr lang="en-US"/>
        </a:p>
      </dgm:t>
    </dgm:pt>
    <dgm:pt modelId="{A9DE4265-D130-46F4-B5D8-C351EE62302D}" type="sibTrans" cxnId="{D76E6C56-5075-4D7C-82B6-89A1300AD3D1}">
      <dgm:prSet/>
      <dgm:spPr/>
      <dgm:t>
        <a:bodyPr/>
        <a:lstStyle/>
        <a:p>
          <a:endParaRPr lang="en-US"/>
        </a:p>
      </dgm:t>
    </dgm:pt>
    <dgm:pt modelId="{C0971406-B26A-4CB0-A192-66B935DA37F7}">
      <dgm:prSet/>
      <dgm:spPr/>
      <dgm:t>
        <a:bodyPr/>
        <a:lstStyle/>
        <a:p>
          <a:r>
            <a:rPr lang="en-GB"/>
            <a:t>Royal Navy</a:t>
          </a:r>
          <a:endParaRPr lang="en-US"/>
        </a:p>
      </dgm:t>
    </dgm:pt>
    <dgm:pt modelId="{4F10E3AC-DF5F-4B00-BF09-68F73A4724A6}" type="parTrans" cxnId="{AAC15C39-657C-4447-B3CB-7FA96464347E}">
      <dgm:prSet/>
      <dgm:spPr/>
      <dgm:t>
        <a:bodyPr/>
        <a:lstStyle/>
        <a:p>
          <a:endParaRPr lang="en-US"/>
        </a:p>
      </dgm:t>
    </dgm:pt>
    <dgm:pt modelId="{72C17ABB-25BC-41FA-92B0-F22255BDFC66}" type="sibTrans" cxnId="{AAC15C39-657C-4447-B3CB-7FA96464347E}">
      <dgm:prSet/>
      <dgm:spPr/>
      <dgm:t>
        <a:bodyPr/>
        <a:lstStyle/>
        <a:p>
          <a:endParaRPr lang="en-US"/>
        </a:p>
      </dgm:t>
    </dgm:pt>
    <dgm:pt modelId="{8024A311-43E5-40D6-95D0-4FF389F4C738}">
      <dgm:prSet/>
      <dgm:spPr/>
      <dgm:t>
        <a:bodyPr/>
        <a:lstStyle/>
        <a:p>
          <a:r>
            <a:rPr lang="en-GB"/>
            <a:t>Oil rig establishments </a:t>
          </a:r>
          <a:endParaRPr lang="en-US"/>
        </a:p>
      </dgm:t>
    </dgm:pt>
    <dgm:pt modelId="{27F4CFA2-A26C-4DBB-B7F6-143F3E55985F}" type="parTrans" cxnId="{752ED4A4-5AD0-4278-8138-9E2C105C51F2}">
      <dgm:prSet/>
      <dgm:spPr/>
      <dgm:t>
        <a:bodyPr/>
        <a:lstStyle/>
        <a:p>
          <a:endParaRPr lang="en-US"/>
        </a:p>
      </dgm:t>
    </dgm:pt>
    <dgm:pt modelId="{74CE39D0-062A-4484-90AA-BDA0F9D11FD5}" type="sibTrans" cxnId="{752ED4A4-5AD0-4278-8138-9E2C105C51F2}">
      <dgm:prSet/>
      <dgm:spPr/>
      <dgm:t>
        <a:bodyPr/>
        <a:lstStyle/>
        <a:p>
          <a:endParaRPr lang="en-US"/>
        </a:p>
      </dgm:t>
    </dgm:pt>
    <dgm:pt modelId="{DACB6C2C-7C46-4ED8-BB3D-FD73C90716C3}">
      <dgm:prSet/>
      <dgm:spPr/>
      <dgm:t>
        <a:bodyPr/>
        <a:lstStyle/>
        <a:p>
          <a:r>
            <a:rPr lang="en-GB"/>
            <a:t>Education &amp; Training establishments </a:t>
          </a:r>
          <a:endParaRPr lang="en-US"/>
        </a:p>
      </dgm:t>
    </dgm:pt>
    <dgm:pt modelId="{3102100D-381E-4121-AEC4-05817A3492DE}" type="parTrans" cxnId="{7BE82B6B-83A3-4888-9301-A335BB427142}">
      <dgm:prSet/>
      <dgm:spPr/>
      <dgm:t>
        <a:bodyPr/>
        <a:lstStyle/>
        <a:p>
          <a:endParaRPr lang="en-US"/>
        </a:p>
      </dgm:t>
    </dgm:pt>
    <dgm:pt modelId="{8227334B-394C-47DA-85C1-F877D1E70E1A}" type="sibTrans" cxnId="{7BE82B6B-83A3-4888-9301-A335BB427142}">
      <dgm:prSet/>
      <dgm:spPr/>
      <dgm:t>
        <a:bodyPr/>
        <a:lstStyle/>
        <a:p>
          <a:endParaRPr lang="en-US"/>
        </a:p>
      </dgm:t>
    </dgm:pt>
    <dgm:pt modelId="{D3D49F3A-65D1-4DD9-8C3F-09FFD0DD236E}" type="pres">
      <dgm:prSet presAssocID="{0EA748B7-A035-4237-9A60-7A8A6097E669}" presName="diagram" presStyleCnt="0">
        <dgm:presLayoutVars>
          <dgm:dir/>
          <dgm:resizeHandles val="exact"/>
        </dgm:presLayoutVars>
      </dgm:prSet>
      <dgm:spPr/>
    </dgm:pt>
    <dgm:pt modelId="{E1790491-23FE-4D94-B407-066DB660CEAE}" type="pres">
      <dgm:prSet presAssocID="{F22EB65B-84C7-4F7C-81FE-55648A1A3435}" presName="node" presStyleLbl="node1" presStyleIdx="0" presStyleCnt="11">
        <dgm:presLayoutVars>
          <dgm:bulletEnabled val="1"/>
        </dgm:presLayoutVars>
      </dgm:prSet>
      <dgm:spPr/>
    </dgm:pt>
    <dgm:pt modelId="{63560048-9715-4B31-AC5F-ADEC5369CBC4}" type="pres">
      <dgm:prSet presAssocID="{53E6240C-C417-458F-8CC3-07FB6D9E071F}" presName="sibTrans" presStyleCnt="0"/>
      <dgm:spPr/>
    </dgm:pt>
    <dgm:pt modelId="{830AA05E-C0A4-4915-B927-EA6A7B6A27B7}" type="pres">
      <dgm:prSet presAssocID="{2749C8B2-CDB3-45B5-866D-EAB69F13DD01}" presName="node" presStyleLbl="node1" presStyleIdx="1" presStyleCnt="11">
        <dgm:presLayoutVars>
          <dgm:bulletEnabled val="1"/>
        </dgm:presLayoutVars>
      </dgm:prSet>
      <dgm:spPr/>
    </dgm:pt>
    <dgm:pt modelId="{C972348E-671E-4A04-833A-9819ECFD269A}" type="pres">
      <dgm:prSet presAssocID="{EEE07532-56E4-4A43-9441-60806F9FE98A}" presName="sibTrans" presStyleCnt="0"/>
      <dgm:spPr/>
    </dgm:pt>
    <dgm:pt modelId="{B177F262-7470-474E-AA20-CDBD0ED632E6}" type="pres">
      <dgm:prSet presAssocID="{D9514693-7522-4BCF-A15B-B33CB0987734}" presName="node" presStyleLbl="node1" presStyleIdx="2" presStyleCnt="11">
        <dgm:presLayoutVars>
          <dgm:bulletEnabled val="1"/>
        </dgm:presLayoutVars>
      </dgm:prSet>
      <dgm:spPr/>
    </dgm:pt>
    <dgm:pt modelId="{A6B8A8E0-909E-4461-86D3-5908BA316828}" type="pres">
      <dgm:prSet presAssocID="{98929514-05CF-4484-B9CF-A95F2307112F}" presName="sibTrans" presStyleCnt="0"/>
      <dgm:spPr/>
    </dgm:pt>
    <dgm:pt modelId="{6EC078EC-F6DE-4C6A-A598-C0DFC3828D8A}" type="pres">
      <dgm:prSet presAssocID="{6168CFEC-25DD-4F4B-8DB2-7FCB272132FA}" presName="node" presStyleLbl="node1" presStyleIdx="3" presStyleCnt="11">
        <dgm:presLayoutVars>
          <dgm:bulletEnabled val="1"/>
        </dgm:presLayoutVars>
      </dgm:prSet>
      <dgm:spPr/>
    </dgm:pt>
    <dgm:pt modelId="{E1A1DD9A-4191-4F17-9F89-A33F22A760EA}" type="pres">
      <dgm:prSet presAssocID="{12836F12-7A1B-4B32-B18D-C7DD366D70D2}" presName="sibTrans" presStyleCnt="0"/>
      <dgm:spPr/>
    </dgm:pt>
    <dgm:pt modelId="{4B45B121-6BE6-4DB5-BD3F-5F5BCF81DD1A}" type="pres">
      <dgm:prSet presAssocID="{F9AB41F3-4BD7-489F-B049-9AF951EBA5B1}" presName="node" presStyleLbl="node1" presStyleIdx="4" presStyleCnt="11">
        <dgm:presLayoutVars>
          <dgm:bulletEnabled val="1"/>
        </dgm:presLayoutVars>
      </dgm:prSet>
      <dgm:spPr/>
    </dgm:pt>
    <dgm:pt modelId="{A40BA738-B7A1-4F5D-A452-45535D88DC23}" type="pres">
      <dgm:prSet presAssocID="{EE563244-58D3-4249-A797-D1B50734563E}" presName="sibTrans" presStyleCnt="0"/>
      <dgm:spPr/>
    </dgm:pt>
    <dgm:pt modelId="{B7843C44-048B-42BB-866A-E52697C7D14D}" type="pres">
      <dgm:prSet presAssocID="{8E4120DF-9EFA-463F-B0D0-50E0AF71F472}" presName="node" presStyleLbl="node1" presStyleIdx="5" presStyleCnt="11">
        <dgm:presLayoutVars>
          <dgm:bulletEnabled val="1"/>
        </dgm:presLayoutVars>
      </dgm:prSet>
      <dgm:spPr/>
    </dgm:pt>
    <dgm:pt modelId="{2F60C5BD-7EC0-421F-A56D-C5FA3F5B3D59}" type="pres">
      <dgm:prSet presAssocID="{8F17520D-508F-4ED3-93AB-10C05EC29638}" presName="sibTrans" presStyleCnt="0"/>
      <dgm:spPr/>
    </dgm:pt>
    <dgm:pt modelId="{3733B7B4-DDBF-4E7D-8F43-BE61D1E94445}" type="pres">
      <dgm:prSet presAssocID="{4F4F3428-BB55-43E8-99B7-50F72765D912}" presName="node" presStyleLbl="node1" presStyleIdx="6" presStyleCnt="11">
        <dgm:presLayoutVars>
          <dgm:bulletEnabled val="1"/>
        </dgm:presLayoutVars>
      </dgm:prSet>
      <dgm:spPr/>
    </dgm:pt>
    <dgm:pt modelId="{C8D97E6A-F42F-4668-AEF1-A1BE19583D2B}" type="pres">
      <dgm:prSet presAssocID="{CFA1F65E-E4EB-4878-A528-B24BC16B9AFE}" presName="sibTrans" presStyleCnt="0"/>
      <dgm:spPr/>
    </dgm:pt>
    <dgm:pt modelId="{23436A89-189C-4BE5-A852-49B8721AF539}" type="pres">
      <dgm:prSet presAssocID="{49C7D0CE-98F6-4A9F-A762-FE44A2F5292C}" presName="node" presStyleLbl="node1" presStyleIdx="7" presStyleCnt="11">
        <dgm:presLayoutVars>
          <dgm:bulletEnabled val="1"/>
        </dgm:presLayoutVars>
      </dgm:prSet>
      <dgm:spPr/>
    </dgm:pt>
    <dgm:pt modelId="{002E1C8F-49E0-4854-A3CB-F5B7A06C23B8}" type="pres">
      <dgm:prSet presAssocID="{A9DE4265-D130-46F4-B5D8-C351EE62302D}" presName="sibTrans" presStyleCnt="0"/>
      <dgm:spPr/>
    </dgm:pt>
    <dgm:pt modelId="{E28450BB-B62A-47AB-992A-15DD49EBE327}" type="pres">
      <dgm:prSet presAssocID="{C0971406-B26A-4CB0-A192-66B935DA37F7}" presName="node" presStyleLbl="node1" presStyleIdx="8" presStyleCnt="11">
        <dgm:presLayoutVars>
          <dgm:bulletEnabled val="1"/>
        </dgm:presLayoutVars>
      </dgm:prSet>
      <dgm:spPr/>
    </dgm:pt>
    <dgm:pt modelId="{8ADFF772-0373-4792-AD6C-168E7EC1537B}" type="pres">
      <dgm:prSet presAssocID="{72C17ABB-25BC-41FA-92B0-F22255BDFC66}" presName="sibTrans" presStyleCnt="0"/>
      <dgm:spPr/>
    </dgm:pt>
    <dgm:pt modelId="{EEB22969-FBCE-4312-9871-A9A3322295D7}" type="pres">
      <dgm:prSet presAssocID="{8024A311-43E5-40D6-95D0-4FF389F4C738}" presName="node" presStyleLbl="node1" presStyleIdx="9" presStyleCnt="11">
        <dgm:presLayoutVars>
          <dgm:bulletEnabled val="1"/>
        </dgm:presLayoutVars>
      </dgm:prSet>
      <dgm:spPr/>
    </dgm:pt>
    <dgm:pt modelId="{20CFE883-8C64-4123-B83D-BC1AF010B27C}" type="pres">
      <dgm:prSet presAssocID="{74CE39D0-062A-4484-90AA-BDA0F9D11FD5}" presName="sibTrans" presStyleCnt="0"/>
      <dgm:spPr/>
    </dgm:pt>
    <dgm:pt modelId="{333C6A5B-A734-4CF4-8F6E-E3815B8E0D18}" type="pres">
      <dgm:prSet presAssocID="{DACB6C2C-7C46-4ED8-BB3D-FD73C90716C3}" presName="node" presStyleLbl="node1" presStyleIdx="10" presStyleCnt="11">
        <dgm:presLayoutVars>
          <dgm:bulletEnabled val="1"/>
        </dgm:presLayoutVars>
      </dgm:prSet>
      <dgm:spPr/>
    </dgm:pt>
  </dgm:ptLst>
  <dgm:cxnLst>
    <dgm:cxn modelId="{49A8870D-DA53-4218-9DA7-0640BBB6F8C0}" type="presOf" srcId="{C0971406-B26A-4CB0-A192-66B935DA37F7}" destId="{E28450BB-B62A-47AB-992A-15DD49EBE327}" srcOrd="0" destOrd="0" presId="urn:microsoft.com/office/officeart/2005/8/layout/default"/>
    <dgm:cxn modelId="{0735841A-457F-45EF-8273-07CF8E936AFF}" srcId="{0EA748B7-A035-4237-9A60-7A8A6097E669}" destId="{F9AB41F3-4BD7-489F-B049-9AF951EBA5B1}" srcOrd="4" destOrd="0" parTransId="{065B57A2-4FD8-42B3-8378-D30A04AF04B7}" sibTransId="{EE563244-58D3-4249-A797-D1B50734563E}"/>
    <dgm:cxn modelId="{4F6A292F-12AD-4C0F-A765-09E497A69687}" type="presOf" srcId="{F9AB41F3-4BD7-489F-B049-9AF951EBA5B1}" destId="{4B45B121-6BE6-4DB5-BD3F-5F5BCF81DD1A}" srcOrd="0" destOrd="0" presId="urn:microsoft.com/office/officeart/2005/8/layout/default"/>
    <dgm:cxn modelId="{526D2633-4943-45B7-8F80-43DBA8F878BA}" type="presOf" srcId="{6168CFEC-25DD-4F4B-8DB2-7FCB272132FA}" destId="{6EC078EC-F6DE-4C6A-A598-C0DFC3828D8A}" srcOrd="0" destOrd="0" presId="urn:microsoft.com/office/officeart/2005/8/layout/default"/>
    <dgm:cxn modelId="{92B93639-908F-43AD-87A6-328377E50E4B}" srcId="{0EA748B7-A035-4237-9A60-7A8A6097E669}" destId="{6168CFEC-25DD-4F4B-8DB2-7FCB272132FA}" srcOrd="3" destOrd="0" parTransId="{5D3C8F9B-8483-4C33-AA8F-BFB8B47F0D5A}" sibTransId="{12836F12-7A1B-4B32-B18D-C7DD366D70D2}"/>
    <dgm:cxn modelId="{AAC15C39-657C-4447-B3CB-7FA96464347E}" srcId="{0EA748B7-A035-4237-9A60-7A8A6097E669}" destId="{C0971406-B26A-4CB0-A192-66B935DA37F7}" srcOrd="8" destOrd="0" parTransId="{4F10E3AC-DF5F-4B00-BF09-68F73A4724A6}" sibTransId="{72C17ABB-25BC-41FA-92B0-F22255BDFC66}"/>
    <dgm:cxn modelId="{4F3A873C-6931-4CF2-B9AB-7632931015F8}" type="presOf" srcId="{F22EB65B-84C7-4F7C-81FE-55648A1A3435}" destId="{E1790491-23FE-4D94-B407-066DB660CEAE}" srcOrd="0" destOrd="0" presId="urn:microsoft.com/office/officeart/2005/8/layout/default"/>
    <dgm:cxn modelId="{3FD03E68-71B8-422B-8C1B-94BA9372ED94}" srcId="{0EA748B7-A035-4237-9A60-7A8A6097E669}" destId="{2749C8B2-CDB3-45B5-866D-EAB69F13DD01}" srcOrd="1" destOrd="0" parTransId="{14FFB844-CD64-480C-B01C-49CA4CECF6E4}" sibTransId="{EEE07532-56E4-4A43-9441-60806F9FE98A}"/>
    <dgm:cxn modelId="{7BE82B6B-83A3-4888-9301-A335BB427142}" srcId="{0EA748B7-A035-4237-9A60-7A8A6097E669}" destId="{DACB6C2C-7C46-4ED8-BB3D-FD73C90716C3}" srcOrd="10" destOrd="0" parTransId="{3102100D-381E-4121-AEC4-05817A3492DE}" sibTransId="{8227334B-394C-47DA-85C1-F877D1E70E1A}"/>
    <dgm:cxn modelId="{8966CF4C-1F11-4A2A-A043-D1A028D4DC3F}" type="presOf" srcId="{DACB6C2C-7C46-4ED8-BB3D-FD73C90716C3}" destId="{333C6A5B-A734-4CF4-8F6E-E3815B8E0D18}" srcOrd="0" destOrd="0" presId="urn:microsoft.com/office/officeart/2005/8/layout/default"/>
    <dgm:cxn modelId="{B98B8B50-12C2-43C8-A89A-EEF2D5CAB576}" type="presOf" srcId="{2749C8B2-CDB3-45B5-866D-EAB69F13DD01}" destId="{830AA05E-C0A4-4915-B927-EA6A7B6A27B7}" srcOrd="0" destOrd="0" presId="urn:microsoft.com/office/officeart/2005/8/layout/default"/>
    <dgm:cxn modelId="{D996DE71-62D3-41EE-8830-E5FEFE032D78}" srcId="{0EA748B7-A035-4237-9A60-7A8A6097E669}" destId="{D9514693-7522-4BCF-A15B-B33CB0987734}" srcOrd="2" destOrd="0" parTransId="{C871E3C9-5F3C-4BF4-8441-464ACC68CA42}" sibTransId="{98929514-05CF-4484-B9CF-A95F2307112F}"/>
    <dgm:cxn modelId="{D76E6C56-5075-4D7C-82B6-89A1300AD3D1}" srcId="{0EA748B7-A035-4237-9A60-7A8A6097E669}" destId="{49C7D0CE-98F6-4A9F-A762-FE44A2F5292C}" srcOrd="7" destOrd="0" parTransId="{AC80DD61-99EF-4696-8BA1-B7394FFED9B7}" sibTransId="{A9DE4265-D130-46F4-B5D8-C351EE62302D}"/>
    <dgm:cxn modelId="{65DB4C81-3AD7-4CD8-9B94-F4ABB77B2CD3}" type="presOf" srcId="{D9514693-7522-4BCF-A15B-B33CB0987734}" destId="{B177F262-7470-474E-AA20-CDBD0ED632E6}" srcOrd="0" destOrd="0" presId="urn:microsoft.com/office/officeart/2005/8/layout/default"/>
    <dgm:cxn modelId="{C3505681-4804-4A31-BBE6-1ACCD474904E}" type="presOf" srcId="{49C7D0CE-98F6-4A9F-A762-FE44A2F5292C}" destId="{23436A89-189C-4BE5-A852-49B8721AF539}" srcOrd="0" destOrd="0" presId="urn:microsoft.com/office/officeart/2005/8/layout/default"/>
    <dgm:cxn modelId="{30A05E83-729C-4195-BF36-27CCCD113453}" srcId="{0EA748B7-A035-4237-9A60-7A8A6097E669}" destId="{F22EB65B-84C7-4F7C-81FE-55648A1A3435}" srcOrd="0" destOrd="0" parTransId="{05DAA1B7-DEC9-4D89-A7F4-B109C078A74A}" sibTransId="{53E6240C-C417-458F-8CC3-07FB6D9E071F}"/>
    <dgm:cxn modelId="{CEC51685-77B2-43F3-B28D-4AC01EC75D1F}" type="presOf" srcId="{4F4F3428-BB55-43E8-99B7-50F72765D912}" destId="{3733B7B4-DDBF-4E7D-8F43-BE61D1E94445}" srcOrd="0" destOrd="0" presId="urn:microsoft.com/office/officeart/2005/8/layout/default"/>
    <dgm:cxn modelId="{F00FA094-66B3-49B5-B731-BFFE7730BA1D}" srcId="{0EA748B7-A035-4237-9A60-7A8A6097E669}" destId="{4F4F3428-BB55-43E8-99B7-50F72765D912}" srcOrd="6" destOrd="0" parTransId="{4BA2D5E0-5E84-4F7A-9D99-6C15FF8B1A1D}" sibTransId="{CFA1F65E-E4EB-4878-A528-B24BC16B9AFE}"/>
    <dgm:cxn modelId="{2DBA539E-3C5C-43F5-8309-0C3F4FF62660}" type="presOf" srcId="{8024A311-43E5-40D6-95D0-4FF389F4C738}" destId="{EEB22969-FBCE-4312-9871-A9A3322295D7}" srcOrd="0" destOrd="0" presId="urn:microsoft.com/office/officeart/2005/8/layout/default"/>
    <dgm:cxn modelId="{752ED4A4-5AD0-4278-8138-9E2C105C51F2}" srcId="{0EA748B7-A035-4237-9A60-7A8A6097E669}" destId="{8024A311-43E5-40D6-95D0-4FF389F4C738}" srcOrd="9" destOrd="0" parTransId="{27F4CFA2-A26C-4DBB-B7F6-143F3E55985F}" sibTransId="{74CE39D0-062A-4484-90AA-BDA0F9D11FD5}"/>
    <dgm:cxn modelId="{3167BBA8-C039-4E18-9713-A72B1731AFD1}" srcId="{0EA748B7-A035-4237-9A60-7A8A6097E669}" destId="{8E4120DF-9EFA-463F-B0D0-50E0AF71F472}" srcOrd="5" destOrd="0" parTransId="{45E092A4-53CA-4CAA-9BD9-5FAE67B4E4CE}" sibTransId="{8F17520D-508F-4ED3-93AB-10C05EC29638}"/>
    <dgm:cxn modelId="{09FD81E9-9987-4EB1-8537-54094443CF17}" type="presOf" srcId="{8E4120DF-9EFA-463F-B0D0-50E0AF71F472}" destId="{B7843C44-048B-42BB-866A-E52697C7D14D}" srcOrd="0" destOrd="0" presId="urn:microsoft.com/office/officeart/2005/8/layout/default"/>
    <dgm:cxn modelId="{D95ACDFE-190F-468F-8BC3-92368B5C660D}" type="presOf" srcId="{0EA748B7-A035-4237-9A60-7A8A6097E669}" destId="{D3D49F3A-65D1-4DD9-8C3F-09FFD0DD236E}" srcOrd="0" destOrd="0" presId="urn:microsoft.com/office/officeart/2005/8/layout/default"/>
    <dgm:cxn modelId="{5E427412-76E2-4B3E-B4EF-DAEFF25F47B3}" type="presParOf" srcId="{D3D49F3A-65D1-4DD9-8C3F-09FFD0DD236E}" destId="{E1790491-23FE-4D94-B407-066DB660CEAE}" srcOrd="0" destOrd="0" presId="urn:microsoft.com/office/officeart/2005/8/layout/default"/>
    <dgm:cxn modelId="{DEE99FA2-1A2B-4D24-A03C-389332131995}" type="presParOf" srcId="{D3D49F3A-65D1-4DD9-8C3F-09FFD0DD236E}" destId="{63560048-9715-4B31-AC5F-ADEC5369CBC4}" srcOrd="1" destOrd="0" presId="urn:microsoft.com/office/officeart/2005/8/layout/default"/>
    <dgm:cxn modelId="{9CDA1E9A-9720-4F07-A95D-6133D159E7DA}" type="presParOf" srcId="{D3D49F3A-65D1-4DD9-8C3F-09FFD0DD236E}" destId="{830AA05E-C0A4-4915-B927-EA6A7B6A27B7}" srcOrd="2" destOrd="0" presId="urn:microsoft.com/office/officeart/2005/8/layout/default"/>
    <dgm:cxn modelId="{11FAE438-7354-495D-BAF0-C8605C4E6A9E}" type="presParOf" srcId="{D3D49F3A-65D1-4DD9-8C3F-09FFD0DD236E}" destId="{C972348E-671E-4A04-833A-9819ECFD269A}" srcOrd="3" destOrd="0" presId="urn:microsoft.com/office/officeart/2005/8/layout/default"/>
    <dgm:cxn modelId="{769364CE-CBCA-4BEA-A4C6-63CA8387290C}" type="presParOf" srcId="{D3D49F3A-65D1-4DD9-8C3F-09FFD0DD236E}" destId="{B177F262-7470-474E-AA20-CDBD0ED632E6}" srcOrd="4" destOrd="0" presId="urn:microsoft.com/office/officeart/2005/8/layout/default"/>
    <dgm:cxn modelId="{1908A974-8841-4BFD-9649-CEC6B79C7A5C}" type="presParOf" srcId="{D3D49F3A-65D1-4DD9-8C3F-09FFD0DD236E}" destId="{A6B8A8E0-909E-4461-86D3-5908BA316828}" srcOrd="5" destOrd="0" presId="urn:microsoft.com/office/officeart/2005/8/layout/default"/>
    <dgm:cxn modelId="{65147210-99FF-477A-9894-25E5EE31EFAE}" type="presParOf" srcId="{D3D49F3A-65D1-4DD9-8C3F-09FFD0DD236E}" destId="{6EC078EC-F6DE-4C6A-A598-C0DFC3828D8A}" srcOrd="6" destOrd="0" presId="urn:microsoft.com/office/officeart/2005/8/layout/default"/>
    <dgm:cxn modelId="{0E35A234-5E64-4687-BBF9-A1AE7B2727E0}" type="presParOf" srcId="{D3D49F3A-65D1-4DD9-8C3F-09FFD0DD236E}" destId="{E1A1DD9A-4191-4F17-9F89-A33F22A760EA}" srcOrd="7" destOrd="0" presId="urn:microsoft.com/office/officeart/2005/8/layout/default"/>
    <dgm:cxn modelId="{0B683F26-B578-4BEE-93FA-21C04C57F905}" type="presParOf" srcId="{D3D49F3A-65D1-4DD9-8C3F-09FFD0DD236E}" destId="{4B45B121-6BE6-4DB5-BD3F-5F5BCF81DD1A}" srcOrd="8" destOrd="0" presId="urn:microsoft.com/office/officeart/2005/8/layout/default"/>
    <dgm:cxn modelId="{D08FDBB0-9C55-4DA3-ADF5-957A3752BC25}" type="presParOf" srcId="{D3D49F3A-65D1-4DD9-8C3F-09FFD0DD236E}" destId="{A40BA738-B7A1-4F5D-A452-45535D88DC23}" srcOrd="9" destOrd="0" presId="urn:microsoft.com/office/officeart/2005/8/layout/default"/>
    <dgm:cxn modelId="{CE8D7A4C-283F-4114-99D0-3CFE5230424B}" type="presParOf" srcId="{D3D49F3A-65D1-4DD9-8C3F-09FFD0DD236E}" destId="{B7843C44-048B-42BB-866A-E52697C7D14D}" srcOrd="10" destOrd="0" presId="urn:microsoft.com/office/officeart/2005/8/layout/default"/>
    <dgm:cxn modelId="{262C1E9B-1DD6-44C6-A49F-86BF4E9555A2}" type="presParOf" srcId="{D3D49F3A-65D1-4DD9-8C3F-09FFD0DD236E}" destId="{2F60C5BD-7EC0-421F-A56D-C5FA3F5B3D59}" srcOrd="11" destOrd="0" presId="urn:microsoft.com/office/officeart/2005/8/layout/default"/>
    <dgm:cxn modelId="{E04D7D0C-A52A-439E-BBB5-9ABB149F36C9}" type="presParOf" srcId="{D3D49F3A-65D1-4DD9-8C3F-09FFD0DD236E}" destId="{3733B7B4-DDBF-4E7D-8F43-BE61D1E94445}" srcOrd="12" destOrd="0" presId="urn:microsoft.com/office/officeart/2005/8/layout/default"/>
    <dgm:cxn modelId="{6C01FBAA-28BB-40A6-A34D-B62B1C6D439E}" type="presParOf" srcId="{D3D49F3A-65D1-4DD9-8C3F-09FFD0DD236E}" destId="{C8D97E6A-F42F-4668-AEF1-A1BE19583D2B}" srcOrd="13" destOrd="0" presId="urn:microsoft.com/office/officeart/2005/8/layout/default"/>
    <dgm:cxn modelId="{527F52A7-43D3-4296-9046-BCC046396EA1}" type="presParOf" srcId="{D3D49F3A-65D1-4DD9-8C3F-09FFD0DD236E}" destId="{23436A89-189C-4BE5-A852-49B8721AF539}" srcOrd="14" destOrd="0" presId="urn:microsoft.com/office/officeart/2005/8/layout/default"/>
    <dgm:cxn modelId="{2D35C576-EFCC-4F33-8391-4600E1447F9F}" type="presParOf" srcId="{D3D49F3A-65D1-4DD9-8C3F-09FFD0DD236E}" destId="{002E1C8F-49E0-4854-A3CB-F5B7A06C23B8}" srcOrd="15" destOrd="0" presId="urn:microsoft.com/office/officeart/2005/8/layout/default"/>
    <dgm:cxn modelId="{69DCBBF7-BEBC-4E2D-A644-DDD0EAF3AEBB}" type="presParOf" srcId="{D3D49F3A-65D1-4DD9-8C3F-09FFD0DD236E}" destId="{E28450BB-B62A-47AB-992A-15DD49EBE327}" srcOrd="16" destOrd="0" presId="urn:microsoft.com/office/officeart/2005/8/layout/default"/>
    <dgm:cxn modelId="{3E936DDB-6AE9-4FE6-AB0F-4F055DC2B2FC}" type="presParOf" srcId="{D3D49F3A-65D1-4DD9-8C3F-09FFD0DD236E}" destId="{8ADFF772-0373-4792-AD6C-168E7EC1537B}" srcOrd="17" destOrd="0" presId="urn:microsoft.com/office/officeart/2005/8/layout/default"/>
    <dgm:cxn modelId="{317CD2EA-00F6-4E77-B46F-EE82996F2ED4}" type="presParOf" srcId="{D3D49F3A-65D1-4DD9-8C3F-09FFD0DD236E}" destId="{EEB22969-FBCE-4312-9871-A9A3322295D7}" srcOrd="18" destOrd="0" presId="urn:microsoft.com/office/officeart/2005/8/layout/default"/>
    <dgm:cxn modelId="{53474BBD-83A9-4EE6-9613-F8421A3CD2B7}" type="presParOf" srcId="{D3D49F3A-65D1-4DD9-8C3F-09FFD0DD236E}" destId="{20CFE883-8C64-4123-B83D-BC1AF010B27C}" srcOrd="19" destOrd="0" presId="urn:microsoft.com/office/officeart/2005/8/layout/default"/>
    <dgm:cxn modelId="{AE13781E-5899-4410-B9A7-D85455978851}" type="presParOf" srcId="{D3D49F3A-65D1-4DD9-8C3F-09FFD0DD236E}" destId="{333C6A5B-A734-4CF4-8F6E-E3815B8E0D18}" srcOrd="2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BA1F893-A5ED-4154-8515-AB7D48D3B46B}" type="doc">
      <dgm:prSet loTypeId="urn:microsoft.com/office/officeart/2005/8/layout/default" loCatId="list" qsTypeId="urn:microsoft.com/office/officeart/2005/8/quickstyle/simple2" qsCatId="simple" csTypeId="urn:microsoft.com/office/officeart/2005/8/colors/colorful2" csCatId="colorful" phldr="1"/>
      <dgm:spPr/>
      <dgm:t>
        <a:bodyPr/>
        <a:lstStyle/>
        <a:p>
          <a:endParaRPr lang="en-US"/>
        </a:p>
      </dgm:t>
    </dgm:pt>
    <dgm:pt modelId="{850A6321-7C38-46C4-BD4D-2BDE80408D92}">
      <dgm:prSet/>
      <dgm:spPr/>
      <dgm:t>
        <a:bodyPr/>
        <a:lstStyle/>
        <a:p>
          <a:r>
            <a:rPr lang="en-GB" dirty="0"/>
            <a:t>Constructivism learning Vygotsky, (1968)</a:t>
          </a:r>
          <a:endParaRPr lang="en-US" dirty="0"/>
        </a:p>
      </dgm:t>
    </dgm:pt>
    <dgm:pt modelId="{DFBF13CA-D3BB-4C08-9A5D-ACBE406541A6}" type="parTrans" cxnId="{3F8D0DBE-F168-40FA-8347-BD1A81003765}">
      <dgm:prSet/>
      <dgm:spPr/>
      <dgm:t>
        <a:bodyPr/>
        <a:lstStyle/>
        <a:p>
          <a:endParaRPr lang="en-US"/>
        </a:p>
      </dgm:t>
    </dgm:pt>
    <dgm:pt modelId="{FA1BB6DB-FD78-40B7-8104-CAF6CFC60663}" type="sibTrans" cxnId="{3F8D0DBE-F168-40FA-8347-BD1A81003765}">
      <dgm:prSet/>
      <dgm:spPr/>
      <dgm:t>
        <a:bodyPr/>
        <a:lstStyle/>
        <a:p>
          <a:endParaRPr lang="en-US"/>
        </a:p>
      </dgm:t>
    </dgm:pt>
    <dgm:pt modelId="{0DA28023-B8A7-46AE-B93E-4A300AFA3A6B}">
      <dgm:prSet/>
      <dgm:spPr/>
      <dgm:t>
        <a:bodyPr/>
        <a:lstStyle/>
        <a:p>
          <a:r>
            <a:rPr lang="en-GB" dirty="0"/>
            <a:t>Experiential learning </a:t>
          </a:r>
          <a:r>
            <a:rPr lang="en-GB" dirty="0" err="1"/>
            <a:t>Kiolb’s</a:t>
          </a:r>
          <a:r>
            <a:rPr lang="en-GB" dirty="0"/>
            <a:t> (1984)</a:t>
          </a:r>
          <a:endParaRPr lang="en-US" dirty="0"/>
        </a:p>
      </dgm:t>
    </dgm:pt>
    <dgm:pt modelId="{7E101FBE-464A-4D88-BD53-509E884092CA}" type="parTrans" cxnId="{2ECE1FF9-99C2-4D87-AB11-982B16BBBE82}">
      <dgm:prSet/>
      <dgm:spPr/>
      <dgm:t>
        <a:bodyPr/>
        <a:lstStyle/>
        <a:p>
          <a:endParaRPr lang="en-US"/>
        </a:p>
      </dgm:t>
    </dgm:pt>
    <dgm:pt modelId="{DF639C1A-E6D7-42CC-BAE6-2E01A7050EA3}" type="sibTrans" cxnId="{2ECE1FF9-99C2-4D87-AB11-982B16BBBE82}">
      <dgm:prSet/>
      <dgm:spPr/>
      <dgm:t>
        <a:bodyPr/>
        <a:lstStyle/>
        <a:p>
          <a:endParaRPr lang="en-US"/>
        </a:p>
      </dgm:t>
    </dgm:pt>
    <dgm:pt modelId="{68CFDCE4-A3CB-4DF7-B2F8-6ED6EEB06468}">
      <dgm:prSet/>
      <dgm:spPr/>
      <dgm:t>
        <a:bodyPr/>
        <a:lstStyle/>
        <a:p>
          <a:r>
            <a:rPr lang="en-GB" dirty="0"/>
            <a:t>Gamification of learning Landers, (2014)</a:t>
          </a:r>
          <a:endParaRPr lang="en-US" dirty="0"/>
        </a:p>
      </dgm:t>
    </dgm:pt>
    <dgm:pt modelId="{D8D2E687-8675-433C-BF0C-8A6E4A503D78}" type="parTrans" cxnId="{AD362310-9885-40AA-A1F6-AEEDE3B3A59A}">
      <dgm:prSet/>
      <dgm:spPr/>
      <dgm:t>
        <a:bodyPr/>
        <a:lstStyle/>
        <a:p>
          <a:endParaRPr lang="en-US"/>
        </a:p>
      </dgm:t>
    </dgm:pt>
    <dgm:pt modelId="{35A41D4F-194E-48F1-9083-F38FCDB4FB41}" type="sibTrans" cxnId="{AD362310-9885-40AA-A1F6-AEEDE3B3A59A}">
      <dgm:prSet/>
      <dgm:spPr/>
      <dgm:t>
        <a:bodyPr/>
        <a:lstStyle/>
        <a:p>
          <a:endParaRPr lang="en-US"/>
        </a:p>
      </dgm:t>
    </dgm:pt>
    <dgm:pt modelId="{CBF689F4-3CD9-4BBA-9033-1FEB76F0B157}">
      <dgm:prSet/>
      <dgm:spPr/>
      <dgm:t>
        <a:bodyPr/>
        <a:lstStyle/>
        <a:p>
          <a:r>
            <a:rPr lang="en-GB" dirty="0"/>
            <a:t>learning by doing  Dewey, (1938)</a:t>
          </a:r>
          <a:endParaRPr lang="en-US" dirty="0"/>
        </a:p>
      </dgm:t>
    </dgm:pt>
    <dgm:pt modelId="{CC5298B3-33CE-4D7E-B16B-646E6EB947FC}" type="parTrans" cxnId="{08966FFE-78BC-4C19-B0A9-327E31EE7390}">
      <dgm:prSet/>
      <dgm:spPr/>
      <dgm:t>
        <a:bodyPr/>
        <a:lstStyle/>
        <a:p>
          <a:endParaRPr lang="en-US"/>
        </a:p>
      </dgm:t>
    </dgm:pt>
    <dgm:pt modelId="{28718CD7-0182-4BB1-8242-12C4C94F7AA1}" type="sibTrans" cxnId="{08966FFE-78BC-4C19-B0A9-327E31EE7390}">
      <dgm:prSet/>
      <dgm:spPr/>
      <dgm:t>
        <a:bodyPr/>
        <a:lstStyle/>
        <a:p>
          <a:endParaRPr lang="en-US"/>
        </a:p>
      </dgm:t>
    </dgm:pt>
    <dgm:pt modelId="{F2BD6481-760D-4474-9F57-2A6C0BA785F4}">
      <dgm:prSet/>
      <dgm:spPr/>
      <dgm:t>
        <a:bodyPr/>
        <a:lstStyle/>
        <a:p>
          <a:r>
            <a:rPr lang="en-GB" dirty="0"/>
            <a:t>Flow theory Csikszentmihalyi,  (1975)</a:t>
          </a:r>
          <a:endParaRPr lang="en-US" dirty="0"/>
        </a:p>
      </dgm:t>
    </dgm:pt>
    <dgm:pt modelId="{A25DB4D0-38BB-468C-B5BF-C4669C1A554C}" type="parTrans" cxnId="{EDD2873E-BC8E-4548-A54C-9BF7DB80E77C}">
      <dgm:prSet/>
      <dgm:spPr/>
      <dgm:t>
        <a:bodyPr/>
        <a:lstStyle/>
        <a:p>
          <a:endParaRPr lang="en-US"/>
        </a:p>
      </dgm:t>
    </dgm:pt>
    <dgm:pt modelId="{76526637-0006-4FCB-97D4-7320F8A5417A}" type="sibTrans" cxnId="{EDD2873E-BC8E-4548-A54C-9BF7DB80E77C}">
      <dgm:prSet/>
      <dgm:spPr/>
      <dgm:t>
        <a:bodyPr/>
        <a:lstStyle/>
        <a:p>
          <a:endParaRPr lang="en-US"/>
        </a:p>
      </dgm:t>
    </dgm:pt>
    <dgm:pt modelId="{529A4816-57E7-4463-81B0-68BF69A919CD}">
      <dgm:prSet/>
      <dgm:spPr/>
      <dgm:t>
        <a:bodyPr/>
        <a:lstStyle/>
        <a:p>
          <a:r>
            <a:rPr lang="en-GB" dirty="0"/>
            <a:t>Cogitative theory of multimedia learning Mayer, (2001)  </a:t>
          </a:r>
          <a:endParaRPr lang="en-US" dirty="0"/>
        </a:p>
      </dgm:t>
    </dgm:pt>
    <dgm:pt modelId="{1040ECC8-6A98-48C1-AD15-A9E9F5063EF4}" type="parTrans" cxnId="{A5291B9F-0BC7-48CD-8C4C-E183A530EC94}">
      <dgm:prSet/>
      <dgm:spPr/>
      <dgm:t>
        <a:bodyPr/>
        <a:lstStyle/>
        <a:p>
          <a:endParaRPr lang="en-US"/>
        </a:p>
      </dgm:t>
    </dgm:pt>
    <dgm:pt modelId="{1A1B9C30-7AFC-40C2-89A5-C801839FB911}" type="sibTrans" cxnId="{A5291B9F-0BC7-48CD-8C4C-E183A530EC94}">
      <dgm:prSet/>
      <dgm:spPr/>
      <dgm:t>
        <a:bodyPr/>
        <a:lstStyle/>
        <a:p>
          <a:endParaRPr lang="en-US"/>
        </a:p>
      </dgm:t>
    </dgm:pt>
    <dgm:pt modelId="{C72EDD42-8481-4D89-BA9F-5A00F5EDDE7D}">
      <dgm:prSet/>
      <dgm:spPr/>
      <dgm:t>
        <a:bodyPr/>
        <a:lstStyle/>
        <a:p>
          <a:r>
            <a:rPr lang="en-GB" dirty="0"/>
            <a:t>Learning through problem solving Newell, (1990) </a:t>
          </a:r>
          <a:endParaRPr lang="en-US" dirty="0"/>
        </a:p>
      </dgm:t>
    </dgm:pt>
    <dgm:pt modelId="{A2EDF3FF-2B2D-45C6-B301-1E2A81882006}" type="parTrans" cxnId="{2945C304-3F1A-4CAD-924E-357BD58BD913}">
      <dgm:prSet/>
      <dgm:spPr/>
      <dgm:t>
        <a:bodyPr/>
        <a:lstStyle/>
        <a:p>
          <a:endParaRPr lang="en-US"/>
        </a:p>
      </dgm:t>
    </dgm:pt>
    <dgm:pt modelId="{5BAD745A-5215-411A-994D-36B3789E2A82}" type="sibTrans" cxnId="{2945C304-3F1A-4CAD-924E-357BD58BD913}">
      <dgm:prSet/>
      <dgm:spPr/>
      <dgm:t>
        <a:bodyPr/>
        <a:lstStyle/>
        <a:p>
          <a:endParaRPr lang="en-US"/>
        </a:p>
      </dgm:t>
    </dgm:pt>
    <dgm:pt modelId="{9B506806-8415-4735-AC50-F66C817F25AB}">
      <dgm:prSet/>
      <dgm:spPr/>
      <dgm:t>
        <a:bodyPr/>
        <a:lstStyle/>
        <a:p>
          <a:r>
            <a:rPr lang="en-GB" dirty="0"/>
            <a:t>Scientific discovery learning Bruner, (1960)</a:t>
          </a:r>
          <a:endParaRPr lang="en-US" dirty="0"/>
        </a:p>
      </dgm:t>
    </dgm:pt>
    <dgm:pt modelId="{FD80F9AB-A902-4267-B998-2F2F6EF140B2}" type="parTrans" cxnId="{7B0C1124-3C1C-42F8-957B-73B3F2E0A8B0}">
      <dgm:prSet/>
      <dgm:spPr/>
      <dgm:t>
        <a:bodyPr/>
        <a:lstStyle/>
        <a:p>
          <a:endParaRPr lang="en-US"/>
        </a:p>
      </dgm:t>
    </dgm:pt>
    <dgm:pt modelId="{DD9EC1E5-9B0E-4E8B-B2E9-7DC3BB8921D8}" type="sibTrans" cxnId="{7B0C1124-3C1C-42F8-957B-73B3F2E0A8B0}">
      <dgm:prSet/>
      <dgm:spPr/>
      <dgm:t>
        <a:bodyPr/>
        <a:lstStyle/>
        <a:p>
          <a:endParaRPr lang="en-US"/>
        </a:p>
      </dgm:t>
    </dgm:pt>
    <dgm:pt modelId="{12082601-FF8C-4964-9F61-FAD0E85E5135}">
      <dgm:prSet/>
      <dgm:spPr/>
      <dgm:t>
        <a:bodyPr/>
        <a:lstStyle/>
        <a:p>
          <a:r>
            <a:rPr lang="en-GB" dirty="0"/>
            <a:t>Cognitive affective model of immersive learning </a:t>
          </a:r>
          <a:r>
            <a:rPr lang="en-GB" b="0" dirty="0" err="1"/>
            <a:t>Makransky</a:t>
          </a:r>
          <a:r>
            <a:rPr lang="en-GB" b="0" dirty="0"/>
            <a:t> and </a:t>
          </a:r>
          <a:r>
            <a:rPr lang="en-GB" b="0" dirty="0" err="1"/>
            <a:t>Petrsen</a:t>
          </a:r>
          <a:r>
            <a:rPr lang="en-GB" b="0" dirty="0"/>
            <a:t> (2021)</a:t>
          </a:r>
          <a:endParaRPr lang="en-US" b="0" dirty="0"/>
        </a:p>
      </dgm:t>
    </dgm:pt>
    <dgm:pt modelId="{4F0A646C-3CFB-4E62-843E-7BC35898DD62}" type="parTrans" cxnId="{3EECEA7C-AAF1-4166-BFD2-A47666717D29}">
      <dgm:prSet/>
      <dgm:spPr/>
      <dgm:t>
        <a:bodyPr/>
        <a:lstStyle/>
        <a:p>
          <a:endParaRPr lang="en-US"/>
        </a:p>
      </dgm:t>
    </dgm:pt>
    <dgm:pt modelId="{C8B296BB-4D47-4B0D-8DFA-CD809A2D39CA}" type="sibTrans" cxnId="{3EECEA7C-AAF1-4166-BFD2-A47666717D29}">
      <dgm:prSet/>
      <dgm:spPr/>
      <dgm:t>
        <a:bodyPr/>
        <a:lstStyle/>
        <a:p>
          <a:endParaRPr lang="en-US"/>
        </a:p>
      </dgm:t>
    </dgm:pt>
    <dgm:pt modelId="{77462314-871A-4B40-9F19-93F31BE368F1}">
      <dgm:prSet/>
      <dgm:spPr/>
      <dgm:t>
        <a:bodyPr/>
        <a:lstStyle/>
        <a:p>
          <a:r>
            <a:rPr lang="en-GB" dirty="0"/>
            <a:t>Cognitive load theory </a:t>
          </a:r>
          <a:r>
            <a:rPr lang="en-GB" dirty="0" err="1"/>
            <a:t>Sweller</a:t>
          </a:r>
          <a:r>
            <a:rPr lang="en-GB" dirty="0"/>
            <a:t>, (1988)</a:t>
          </a:r>
          <a:endParaRPr lang="en-US" dirty="0"/>
        </a:p>
      </dgm:t>
    </dgm:pt>
    <dgm:pt modelId="{26A44A06-9BEF-4F6A-8F80-4BFDB59926B6}" type="parTrans" cxnId="{3D81CEB6-E8C8-4F97-87D9-A35F4D3AB34E}">
      <dgm:prSet/>
      <dgm:spPr/>
      <dgm:t>
        <a:bodyPr/>
        <a:lstStyle/>
        <a:p>
          <a:endParaRPr lang="en-US"/>
        </a:p>
      </dgm:t>
    </dgm:pt>
    <dgm:pt modelId="{E8142017-181E-488C-80E1-4C797BF183B8}" type="sibTrans" cxnId="{3D81CEB6-E8C8-4F97-87D9-A35F4D3AB34E}">
      <dgm:prSet/>
      <dgm:spPr/>
      <dgm:t>
        <a:bodyPr/>
        <a:lstStyle/>
        <a:p>
          <a:endParaRPr lang="en-US"/>
        </a:p>
      </dgm:t>
    </dgm:pt>
    <dgm:pt modelId="{3FA90129-97F0-4347-A560-660877E54BE5}">
      <dgm:prSet/>
      <dgm:spPr/>
      <dgm:t>
        <a:bodyPr/>
        <a:lstStyle/>
        <a:p>
          <a:r>
            <a:rPr lang="en-GB" dirty="0"/>
            <a:t>TPACK (Technology, Pedagogy, Content and Knowledge, Mishra &amp; Koehler, (2006) </a:t>
          </a:r>
          <a:endParaRPr lang="en-US" dirty="0"/>
        </a:p>
      </dgm:t>
    </dgm:pt>
    <dgm:pt modelId="{960FD9D0-32FF-49EF-9B20-2DE7F579DCDD}" type="parTrans" cxnId="{8AFC6C15-3B59-456F-84CF-C0B207A076D0}">
      <dgm:prSet/>
      <dgm:spPr/>
      <dgm:t>
        <a:bodyPr/>
        <a:lstStyle/>
        <a:p>
          <a:endParaRPr lang="en-US"/>
        </a:p>
      </dgm:t>
    </dgm:pt>
    <dgm:pt modelId="{DAAA729C-FB2E-447B-BB41-5FE91A924C5B}" type="sibTrans" cxnId="{8AFC6C15-3B59-456F-84CF-C0B207A076D0}">
      <dgm:prSet/>
      <dgm:spPr/>
      <dgm:t>
        <a:bodyPr/>
        <a:lstStyle/>
        <a:p>
          <a:endParaRPr lang="en-US"/>
        </a:p>
      </dgm:t>
    </dgm:pt>
    <dgm:pt modelId="{320939DC-8FF4-4EB1-A572-213BFD912316}" type="pres">
      <dgm:prSet presAssocID="{4BA1F893-A5ED-4154-8515-AB7D48D3B46B}" presName="diagram" presStyleCnt="0">
        <dgm:presLayoutVars>
          <dgm:dir/>
          <dgm:resizeHandles val="exact"/>
        </dgm:presLayoutVars>
      </dgm:prSet>
      <dgm:spPr/>
    </dgm:pt>
    <dgm:pt modelId="{2F0B814D-C8E9-41C1-B981-15474421A03A}" type="pres">
      <dgm:prSet presAssocID="{850A6321-7C38-46C4-BD4D-2BDE80408D92}" presName="node" presStyleLbl="node1" presStyleIdx="0" presStyleCnt="11">
        <dgm:presLayoutVars>
          <dgm:bulletEnabled val="1"/>
        </dgm:presLayoutVars>
      </dgm:prSet>
      <dgm:spPr/>
    </dgm:pt>
    <dgm:pt modelId="{A004F7A3-2090-4614-904D-A07170C58218}" type="pres">
      <dgm:prSet presAssocID="{FA1BB6DB-FD78-40B7-8104-CAF6CFC60663}" presName="sibTrans" presStyleCnt="0"/>
      <dgm:spPr/>
    </dgm:pt>
    <dgm:pt modelId="{BDF64092-F79F-4AA3-A0BC-63A32869FD1A}" type="pres">
      <dgm:prSet presAssocID="{0DA28023-B8A7-46AE-B93E-4A300AFA3A6B}" presName="node" presStyleLbl="node1" presStyleIdx="1" presStyleCnt="11">
        <dgm:presLayoutVars>
          <dgm:bulletEnabled val="1"/>
        </dgm:presLayoutVars>
      </dgm:prSet>
      <dgm:spPr/>
    </dgm:pt>
    <dgm:pt modelId="{03E8618B-DD94-46FB-A808-FC41E0B827DD}" type="pres">
      <dgm:prSet presAssocID="{DF639C1A-E6D7-42CC-BAE6-2E01A7050EA3}" presName="sibTrans" presStyleCnt="0"/>
      <dgm:spPr/>
    </dgm:pt>
    <dgm:pt modelId="{BB988687-E6B9-4954-A7DE-A68705C6B1E2}" type="pres">
      <dgm:prSet presAssocID="{68CFDCE4-A3CB-4DF7-B2F8-6ED6EEB06468}" presName="node" presStyleLbl="node1" presStyleIdx="2" presStyleCnt="11">
        <dgm:presLayoutVars>
          <dgm:bulletEnabled val="1"/>
        </dgm:presLayoutVars>
      </dgm:prSet>
      <dgm:spPr/>
    </dgm:pt>
    <dgm:pt modelId="{3E104484-E6C5-42C5-9DD5-128804E2CE40}" type="pres">
      <dgm:prSet presAssocID="{35A41D4F-194E-48F1-9083-F38FCDB4FB41}" presName="sibTrans" presStyleCnt="0"/>
      <dgm:spPr/>
    </dgm:pt>
    <dgm:pt modelId="{3187920C-F939-4675-9B41-828FA9993BC8}" type="pres">
      <dgm:prSet presAssocID="{CBF689F4-3CD9-4BBA-9033-1FEB76F0B157}" presName="node" presStyleLbl="node1" presStyleIdx="3" presStyleCnt="11">
        <dgm:presLayoutVars>
          <dgm:bulletEnabled val="1"/>
        </dgm:presLayoutVars>
      </dgm:prSet>
      <dgm:spPr/>
    </dgm:pt>
    <dgm:pt modelId="{76D18556-8D66-46D2-88F0-000E2C482D54}" type="pres">
      <dgm:prSet presAssocID="{28718CD7-0182-4BB1-8242-12C4C94F7AA1}" presName="sibTrans" presStyleCnt="0"/>
      <dgm:spPr/>
    </dgm:pt>
    <dgm:pt modelId="{4FF50F7F-3C22-4810-83C4-A22E8871DD83}" type="pres">
      <dgm:prSet presAssocID="{F2BD6481-760D-4474-9F57-2A6C0BA785F4}" presName="node" presStyleLbl="node1" presStyleIdx="4" presStyleCnt="11">
        <dgm:presLayoutVars>
          <dgm:bulletEnabled val="1"/>
        </dgm:presLayoutVars>
      </dgm:prSet>
      <dgm:spPr/>
    </dgm:pt>
    <dgm:pt modelId="{C07F5336-5CB7-4591-89AC-78F773D6C43A}" type="pres">
      <dgm:prSet presAssocID="{76526637-0006-4FCB-97D4-7320F8A5417A}" presName="sibTrans" presStyleCnt="0"/>
      <dgm:spPr/>
    </dgm:pt>
    <dgm:pt modelId="{55DF933A-0ACC-4935-A080-4698AA9F548F}" type="pres">
      <dgm:prSet presAssocID="{529A4816-57E7-4463-81B0-68BF69A919CD}" presName="node" presStyleLbl="node1" presStyleIdx="5" presStyleCnt="11">
        <dgm:presLayoutVars>
          <dgm:bulletEnabled val="1"/>
        </dgm:presLayoutVars>
      </dgm:prSet>
      <dgm:spPr/>
    </dgm:pt>
    <dgm:pt modelId="{29605FC4-70F9-46A6-AD76-91CD9FF1B221}" type="pres">
      <dgm:prSet presAssocID="{1A1B9C30-7AFC-40C2-89A5-C801839FB911}" presName="sibTrans" presStyleCnt="0"/>
      <dgm:spPr/>
    </dgm:pt>
    <dgm:pt modelId="{FCEC7764-7D16-4DCE-896B-5B6ACD2C1096}" type="pres">
      <dgm:prSet presAssocID="{C72EDD42-8481-4D89-BA9F-5A00F5EDDE7D}" presName="node" presStyleLbl="node1" presStyleIdx="6" presStyleCnt="11">
        <dgm:presLayoutVars>
          <dgm:bulletEnabled val="1"/>
        </dgm:presLayoutVars>
      </dgm:prSet>
      <dgm:spPr/>
    </dgm:pt>
    <dgm:pt modelId="{15416FBB-337A-41B6-91F5-CA23361A4081}" type="pres">
      <dgm:prSet presAssocID="{5BAD745A-5215-411A-994D-36B3789E2A82}" presName="sibTrans" presStyleCnt="0"/>
      <dgm:spPr/>
    </dgm:pt>
    <dgm:pt modelId="{1A19E01F-3903-47BF-8D9A-4327DA5D9F67}" type="pres">
      <dgm:prSet presAssocID="{9B506806-8415-4735-AC50-F66C817F25AB}" presName="node" presStyleLbl="node1" presStyleIdx="7" presStyleCnt="11">
        <dgm:presLayoutVars>
          <dgm:bulletEnabled val="1"/>
        </dgm:presLayoutVars>
      </dgm:prSet>
      <dgm:spPr/>
    </dgm:pt>
    <dgm:pt modelId="{06EBC166-137E-4827-80CF-FEA55F8166CE}" type="pres">
      <dgm:prSet presAssocID="{DD9EC1E5-9B0E-4E8B-B2E9-7DC3BB8921D8}" presName="sibTrans" presStyleCnt="0"/>
      <dgm:spPr/>
    </dgm:pt>
    <dgm:pt modelId="{7B66B61B-9716-456A-8324-CE44C37D03E1}" type="pres">
      <dgm:prSet presAssocID="{12082601-FF8C-4964-9F61-FAD0E85E5135}" presName="node" presStyleLbl="node1" presStyleIdx="8" presStyleCnt="11">
        <dgm:presLayoutVars>
          <dgm:bulletEnabled val="1"/>
        </dgm:presLayoutVars>
      </dgm:prSet>
      <dgm:spPr/>
    </dgm:pt>
    <dgm:pt modelId="{0B5AB6CF-D297-4132-87DB-766D700B9A27}" type="pres">
      <dgm:prSet presAssocID="{C8B296BB-4D47-4B0D-8DFA-CD809A2D39CA}" presName="sibTrans" presStyleCnt="0"/>
      <dgm:spPr/>
    </dgm:pt>
    <dgm:pt modelId="{3C1E889A-7729-4930-A401-BDC88A778EC2}" type="pres">
      <dgm:prSet presAssocID="{77462314-871A-4B40-9F19-93F31BE368F1}" presName="node" presStyleLbl="node1" presStyleIdx="9" presStyleCnt="11">
        <dgm:presLayoutVars>
          <dgm:bulletEnabled val="1"/>
        </dgm:presLayoutVars>
      </dgm:prSet>
      <dgm:spPr/>
    </dgm:pt>
    <dgm:pt modelId="{7B8D306B-0380-4D63-B265-C5B753AECE95}" type="pres">
      <dgm:prSet presAssocID="{E8142017-181E-488C-80E1-4C797BF183B8}" presName="sibTrans" presStyleCnt="0"/>
      <dgm:spPr/>
    </dgm:pt>
    <dgm:pt modelId="{C5AC8F18-1E80-453F-92E0-BC55D753AE14}" type="pres">
      <dgm:prSet presAssocID="{3FA90129-97F0-4347-A560-660877E54BE5}" presName="node" presStyleLbl="node1" presStyleIdx="10" presStyleCnt="11">
        <dgm:presLayoutVars>
          <dgm:bulletEnabled val="1"/>
        </dgm:presLayoutVars>
      </dgm:prSet>
      <dgm:spPr/>
    </dgm:pt>
  </dgm:ptLst>
  <dgm:cxnLst>
    <dgm:cxn modelId="{2945C304-3F1A-4CAD-924E-357BD58BD913}" srcId="{4BA1F893-A5ED-4154-8515-AB7D48D3B46B}" destId="{C72EDD42-8481-4D89-BA9F-5A00F5EDDE7D}" srcOrd="6" destOrd="0" parTransId="{A2EDF3FF-2B2D-45C6-B301-1E2A81882006}" sibTransId="{5BAD745A-5215-411A-994D-36B3789E2A82}"/>
    <dgm:cxn modelId="{AD362310-9885-40AA-A1F6-AEEDE3B3A59A}" srcId="{4BA1F893-A5ED-4154-8515-AB7D48D3B46B}" destId="{68CFDCE4-A3CB-4DF7-B2F8-6ED6EEB06468}" srcOrd="2" destOrd="0" parTransId="{D8D2E687-8675-433C-BF0C-8A6E4A503D78}" sibTransId="{35A41D4F-194E-48F1-9083-F38FCDB4FB41}"/>
    <dgm:cxn modelId="{8AFC6C15-3B59-456F-84CF-C0B207A076D0}" srcId="{4BA1F893-A5ED-4154-8515-AB7D48D3B46B}" destId="{3FA90129-97F0-4347-A560-660877E54BE5}" srcOrd="10" destOrd="0" parTransId="{960FD9D0-32FF-49EF-9B20-2DE7F579DCDD}" sibTransId="{DAAA729C-FB2E-447B-BB41-5FE91A924C5B}"/>
    <dgm:cxn modelId="{7B0C1124-3C1C-42F8-957B-73B3F2E0A8B0}" srcId="{4BA1F893-A5ED-4154-8515-AB7D48D3B46B}" destId="{9B506806-8415-4735-AC50-F66C817F25AB}" srcOrd="7" destOrd="0" parTransId="{FD80F9AB-A902-4267-B998-2F2F6EF140B2}" sibTransId="{DD9EC1E5-9B0E-4E8B-B2E9-7DC3BB8921D8}"/>
    <dgm:cxn modelId="{6F638836-904C-43FC-9DA4-C65A4F4A214C}" type="presOf" srcId="{850A6321-7C38-46C4-BD4D-2BDE80408D92}" destId="{2F0B814D-C8E9-41C1-B981-15474421A03A}" srcOrd="0" destOrd="0" presId="urn:microsoft.com/office/officeart/2005/8/layout/default"/>
    <dgm:cxn modelId="{EDD2873E-BC8E-4548-A54C-9BF7DB80E77C}" srcId="{4BA1F893-A5ED-4154-8515-AB7D48D3B46B}" destId="{F2BD6481-760D-4474-9F57-2A6C0BA785F4}" srcOrd="4" destOrd="0" parTransId="{A25DB4D0-38BB-468C-B5BF-C4669C1A554C}" sibTransId="{76526637-0006-4FCB-97D4-7320F8A5417A}"/>
    <dgm:cxn modelId="{B2E5FC5F-C37E-4B15-8383-BF1CC4DD1233}" type="presOf" srcId="{9B506806-8415-4735-AC50-F66C817F25AB}" destId="{1A19E01F-3903-47BF-8D9A-4327DA5D9F67}" srcOrd="0" destOrd="0" presId="urn:microsoft.com/office/officeart/2005/8/layout/default"/>
    <dgm:cxn modelId="{5A5D7545-AD71-46C8-821C-4C680A6F46E7}" type="presOf" srcId="{0DA28023-B8A7-46AE-B93E-4A300AFA3A6B}" destId="{BDF64092-F79F-4AA3-A0BC-63A32869FD1A}" srcOrd="0" destOrd="0" presId="urn:microsoft.com/office/officeart/2005/8/layout/default"/>
    <dgm:cxn modelId="{8195EB68-3F79-4240-B1C4-E0A04304D79C}" type="presOf" srcId="{F2BD6481-760D-4474-9F57-2A6C0BA785F4}" destId="{4FF50F7F-3C22-4810-83C4-A22E8871DD83}" srcOrd="0" destOrd="0" presId="urn:microsoft.com/office/officeart/2005/8/layout/default"/>
    <dgm:cxn modelId="{43C11449-1431-45EB-AEE5-D719328C0C85}" type="presOf" srcId="{CBF689F4-3CD9-4BBA-9033-1FEB76F0B157}" destId="{3187920C-F939-4675-9B41-828FA9993BC8}" srcOrd="0" destOrd="0" presId="urn:microsoft.com/office/officeart/2005/8/layout/default"/>
    <dgm:cxn modelId="{3EECEA7C-AAF1-4166-BFD2-A47666717D29}" srcId="{4BA1F893-A5ED-4154-8515-AB7D48D3B46B}" destId="{12082601-FF8C-4964-9F61-FAD0E85E5135}" srcOrd="8" destOrd="0" parTransId="{4F0A646C-3CFB-4E62-843E-7BC35898DD62}" sibTransId="{C8B296BB-4D47-4B0D-8DFA-CD809A2D39CA}"/>
    <dgm:cxn modelId="{ACC9817F-69A9-46A5-9EB2-4D106E61793B}" type="presOf" srcId="{C72EDD42-8481-4D89-BA9F-5A00F5EDDE7D}" destId="{FCEC7764-7D16-4DCE-896B-5B6ACD2C1096}" srcOrd="0" destOrd="0" presId="urn:microsoft.com/office/officeart/2005/8/layout/default"/>
    <dgm:cxn modelId="{FD9F808B-8855-4A9E-A34D-3E2A4886A644}" type="presOf" srcId="{68CFDCE4-A3CB-4DF7-B2F8-6ED6EEB06468}" destId="{BB988687-E6B9-4954-A7DE-A68705C6B1E2}" srcOrd="0" destOrd="0" presId="urn:microsoft.com/office/officeart/2005/8/layout/default"/>
    <dgm:cxn modelId="{A5291B9F-0BC7-48CD-8C4C-E183A530EC94}" srcId="{4BA1F893-A5ED-4154-8515-AB7D48D3B46B}" destId="{529A4816-57E7-4463-81B0-68BF69A919CD}" srcOrd="5" destOrd="0" parTransId="{1040ECC8-6A98-48C1-AD15-A9E9F5063EF4}" sibTransId="{1A1B9C30-7AFC-40C2-89A5-C801839FB911}"/>
    <dgm:cxn modelId="{16687EB0-AA0A-4EC2-9E98-60A7C6D352A1}" type="presOf" srcId="{4BA1F893-A5ED-4154-8515-AB7D48D3B46B}" destId="{320939DC-8FF4-4EB1-A572-213BFD912316}" srcOrd="0" destOrd="0" presId="urn:microsoft.com/office/officeart/2005/8/layout/default"/>
    <dgm:cxn modelId="{3D81CEB6-E8C8-4F97-87D9-A35F4D3AB34E}" srcId="{4BA1F893-A5ED-4154-8515-AB7D48D3B46B}" destId="{77462314-871A-4B40-9F19-93F31BE368F1}" srcOrd="9" destOrd="0" parTransId="{26A44A06-9BEF-4F6A-8F80-4BFDB59926B6}" sibTransId="{E8142017-181E-488C-80E1-4C797BF183B8}"/>
    <dgm:cxn modelId="{3F8D0DBE-F168-40FA-8347-BD1A81003765}" srcId="{4BA1F893-A5ED-4154-8515-AB7D48D3B46B}" destId="{850A6321-7C38-46C4-BD4D-2BDE80408D92}" srcOrd="0" destOrd="0" parTransId="{DFBF13CA-D3BB-4C08-9A5D-ACBE406541A6}" sibTransId="{FA1BB6DB-FD78-40B7-8104-CAF6CFC60663}"/>
    <dgm:cxn modelId="{773B22BE-41EF-4A6F-A2F6-D22670335FF6}" type="presOf" srcId="{12082601-FF8C-4964-9F61-FAD0E85E5135}" destId="{7B66B61B-9716-456A-8324-CE44C37D03E1}" srcOrd="0" destOrd="0" presId="urn:microsoft.com/office/officeart/2005/8/layout/default"/>
    <dgm:cxn modelId="{AA97F5D1-4CBA-4C55-BC4F-1E04687E082D}" type="presOf" srcId="{529A4816-57E7-4463-81B0-68BF69A919CD}" destId="{55DF933A-0ACC-4935-A080-4698AA9F548F}" srcOrd="0" destOrd="0" presId="urn:microsoft.com/office/officeart/2005/8/layout/default"/>
    <dgm:cxn modelId="{F3A4DDDC-5660-47DA-88BF-95B52EA0BFFF}" type="presOf" srcId="{3FA90129-97F0-4347-A560-660877E54BE5}" destId="{C5AC8F18-1E80-453F-92E0-BC55D753AE14}" srcOrd="0" destOrd="0" presId="urn:microsoft.com/office/officeart/2005/8/layout/default"/>
    <dgm:cxn modelId="{14A099E8-60A4-4695-B58A-3BC97C3D28A5}" type="presOf" srcId="{77462314-871A-4B40-9F19-93F31BE368F1}" destId="{3C1E889A-7729-4930-A401-BDC88A778EC2}" srcOrd="0" destOrd="0" presId="urn:microsoft.com/office/officeart/2005/8/layout/default"/>
    <dgm:cxn modelId="{2ECE1FF9-99C2-4D87-AB11-982B16BBBE82}" srcId="{4BA1F893-A5ED-4154-8515-AB7D48D3B46B}" destId="{0DA28023-B8A7-46AE-B93E-4A300AFA3A6B}" srcOrd="1" destOrd="0" parTransId="{7E101FBE-464A-4D88-BD53-509E884092CA}" sibTransId="{DF639C1A-E6D7-42CC-BAE6-2E01A7050EA3}"/>
    <dgm:cxn modelId="{08966FFE-78BC-4C19-B0A9-327E31EE7390}" srcId="{4BA1F893-A5ED-4154-8515-AB7D48D3B46B}" destId="{CBF689F4-3CD9-4BBA-9033-1FEB76F0B157}" srcOrd="3" destOrd="0" parTransId="{CC5298B3-33CE-4D7E-B16B-646E6EB947FC}" sibTransId="{28718CD7-0182-4BB1-8242-12C4C94F7AA1}"/>
    <dgm:cxn modelId="{BEBFEA16-1D9F-424B-9CE3-EB38E8592A07}" type="presParOf" srcId="{320939DC-8FF4-4EB1-A572-213BFD912316}" destId="{2F0B814D-C8E9-41C1-B981-15474421A03A}" srcOrd="0" destOrd="0" presId="urn:microsoft.com/office/officeart/2005/8/layout/default"/>
    <dgm:cxn modelId="{4988145B-1D14-44F1-8D2C-0A1336577B49}" type="presParOf" srcId="{320939DC-8FF4-4EB1-A572-213BFD912316}" destId="{A004F7A3-2090-4614-904D-A07170C58218}" srcOrd="1" destOrd="0" presId="urn:microsoft.com/office/officeart/2005/8/layout/default"/>
    <dgm:cxn modelId="{43BD14BD-3ED6-4D7F-9CCB-7C669451CA1E}" type="presParOf" srcId="{320939DC-8FF4-4EB1-A572-213BFD912316}" destId="{BDF64092-F79F-4AA3-A0BC-63A32869FD1A}" srcOrd="2" destOrd="0" presId="urn:microsoft.com/office/officeart/2005/8/layout/default"/>
    <dgm:cxn modelId="{14956077-BCF0-41E3-B4D2-612124E070AF}" type="presParOf" srcId="{320939DC-8FF4-4EB1-A572-213BFD912316}" destId="{03E8618B-DD94-46FB-A808-FC41E0B827DD}" srcOrd="3" destOrd="0" presId="urn:microsoft.com/office/officeart/2005/8/layout/default"/>
    <dgm:cxn modelId="{8DB2D54C-B446-4F4E-B217-AF6CE8E4503A}" type="presParOf" srcId="{320939DC-8FF4-4EB1-A572-213BFD912316}" destId="{BB988687-E6B9-4954-A7DE-A68705C6B1E2}" srcOrd="4" destOrd="0" presId="urn:microsoft.com/office/officeart/2005/8/layout/default"/>
    <dgm:cxn modelId="{2C5A3A1A-C47C-4DB1-A659-C6D713E97923}" type="presParOf" srcId="{320939DC-8FF4-4EB1-A572-213BFD912316}" destId="{3E104484-E6C5-42C5-9DD5-128804E2CE40}" srcOrd="5" destOrd="0" presId="urn:microsoft.com/office/officeart/2005/8/layout/default"/>
    <dgm:cxn modelId="{D1CA6011-C840-4F42-A402-2DD3A228E2A0}" type="presParOf" srcId="{320939DC-8FF4-4EB1-A572-213BFD912316}" destId="{3187920C-F939-4675-9B41-828FA9993BC8}" srcOrd="6" destOrd="0" presId="urn:microsoft.com/office/officeart/2005/8/layout/default"/>
    <dgm:cxn modelId="{DFC07F21-79EC-4677-AB51-7511CCC9AC96}" type="presParOf" srcId="{320939DC-8FF4-4EB1-A572-213BFD912316}" destId="{76D18556-8D66-46D2-88F0-000E2C482D54}" srcOrd="7" destOrd="0" presId="urn:microsoft.com/office/officeart/2005/8/layout/default"/>
    <dgm:cxn modelId="{AE201A01-9CEE-41FD-AB7F-8107A75FB9BF}" type="presParOf" srcId="{320939DC-8FF4-4EB1-A572-213BFD912316}" destId="{4FF50F7F-3C22-4810-83C4-A22E8871DD83}" srcOrd="8" destOrd="0" presId="urn:microsoft.com/office/officeart/2005/8/layout/default"/>
    <dgm:cxn modelId="{84C8C098-4569-4D63-890B-44E44EB1C0A9}" type="presParOf" srcId="{320939DC-8FF4-4EB1-A572-213BFD912316}" destId="{C07F5336-5CB7-4591-89AC-78F773D6C43A}" srcOrd="9" destOrd="0" presId="urn:microsoft.com/office/officeart/2005/8/layout/default"/>
    <dgm:cxn modelId="{B6529BA2-F52A-43BA-8D0F-7A4A0B5B3420}" type="presParOf" srcId="{320939DC-8FF4-4EB1-A572-213BFD912316}" destId="{55DF933A-0ACC-4935-A080-4698AA9F548F}" srcOrd="10" destOrd="0" presId="urn:microsoft.com/office/officeart/2005/8/layout/default"/>
    <dgm:cxn modelId="{254774A7-0EB7-4251-BBC9-FC4DB980215C}" type="presParOf" srcId="{320939DC-8FF4-4EB1-A572-213BFD912316}" destId="{29605FC4-70F9-46A6-AD76-91CD9FF1B221}" srcOrd="11" destOrd="0" presId="urn:microsoft.com/office/officeart/2005/8/layout/default"/>
    <dgm:cxn modelId="{21B5063F-A0C6-40E5-90B2-F5576B988F88}" type="presParOf" srcId="{320939DC-8FF4-4EB1-A572-213BFD912316}" destId="{FCEC7764-7D16-4DCE-896B-5B6ACD2C1096}" srcOrd="12" destOrd="0" presId="urn:microsoft.com/office/officeart/2005/8/layout/default"/>
    <dgm:cxn modelId="{EF0FB24C-CF31-4176-815A-19EC95492507}" type="presParOf" srcId="{320939DC-8FF4-4EB1-A572-213BFD912316}" destId="{15416FBB-337A-41B6-91F5-CA23361A4081}" srcOrd="13" destOrd="0" presId="urn:microsoft.com/office/officeart/2005/8/layout/default"/>
    <dgm:cxn modelId="{9EC6DC6F-A9FB-4523-BB5E-649B76792CB4}" type="presParOf" srcId="{320939DC-8FF4-4EB1-A572-213BFD912316}" destId="{1A19E01F-3903-47BF-8D9A-4327DA5D9F67}" srcOrd="14" destOrd="0" presId="urn:microsoft.com/office/officeart/2005/8/layout/default"/>
    <dgm:cxn modelId="{3E253254-8FAF-4F00-BF7B-DA3E54D37A2E}" type="presParOf" srcId="{320939DC-8FF4-4EB1-A572-213BFD912316}" destId="{06EBC166-137E-4827-80CF-FEA55F8166CE}" srcOrd="15" destOrd="0" presId="urn:microsoft.com/office/officeart/2005/8/layout/default"/>
    <dgm:cxn modelId="{BC60A511-F455-40E6-952E-87573A883617}" type="presParOf" srcId="{320939DC-8FF4-4EB1-A572-213BFD912316}" destId="{7B66B61B-9716-456A-8324-CE44C37D03E1}" srcOrd="16" destOrd="0" presId="urn:microsoft.com/office/officeart/2005/8/layout/default"/>
    <dgm:cxn modelId="{2C7C8243-8BDA-439A-A088-F7EBA0DBBD60}" type="presParOf" srcId="{320939DC-8FF4-4EB1-A572-213BFD912316}" destId="{0B5AB6CF-D297-4132-87DB-766D700B9A27}" srcOrd="17" destOrd="0" presId="urn:microsoft.com/office/officeart/2005/8/layout/default"/>
    <dgm:cxn modelId="{A9135F8B-E426-4B0D-AB23-DD357515882C}" type="presParOf" srcId="{320939DC-8FF4-4EB1-A572-213BFD912316}" destId="{3C1E889A-7729-4930-A401-BDC88A778EC2}" srcOrd="18" destOrd="0" presId="urn:microsoft.com/office/officeart/2005/8/layout/default"/>
    <dgm:cxn modelId="{B8C9FA23-6C23-4FBC-9200-8D9127266B6A}" type="presParOf" srcId="{320939DC-8FF4-4EB1-A572-213BFD912316}" destId="{7B8D306B-0380-4D63-B265-C5B753AECE95}" srcOrd="19" destOrd="0" presId="urn:microsoft.com/office/officeart/2005/8/layout/default"/>
    <dgm:cxn modelId="{2246746C-ED9F-4DC1-89E2-514CB238A25E}" type="presParOf" srcId="{320939DC-8FF4-4EB1-A572-213BFD912316}" destId="{C5AC8F18-1E80-453F-92E0-BC55D753AE14}" srcOrd="2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6C2FF8E-7B97-49A2-A82E-D41FA766D4CB}"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US"/>
        </a:p>
      </dgm:t>
    </dgm:pt>
    <dgm:pt modelId="{97D31943-2E70-4908-AB2C-4A7B0FB11C79}">
      <dgm:prSet/>
      <dgm:spPr/>
      <dgm:t>
        <a:bodyPr/>
        <a:lstStyle/>
        <a:p>
          <a:r>
            <a:rPr lang="en-GB"/>
            <a:t>Several studies show that VR is realistic and mimics the incidents and events which enhances the learning experience </a:t>
          </a:r>
          <a:endParaRPr lang="en-US"/>
        </a:p>
      </dgm:t>
    </dgm:pt>
    <dgm:pt modelId="{556C1519-E7D7-4C93-BA03-BAF137BEB3A8}" type="parTrans" cxnId="{7826B6C6-08E4-4397-80FC-E3248E33B3B1}">
      <dgm:prSet/>
      <dgm:spPr/>
      <dgm:t>
        <a:bodyPr/>
        <a:lstStyle/>
        <a:p>
          <a:endParaRPr lang="en-US"/>
        </a:p>
      </dgm:t>
    </dgm:pt>
    <dgm:pt modelId="{8DA3E329-9414-4617-A984-81779DB0F5D6}" type="sibTrans" cxnId="{7826B6C6-08E4-4397-80FC-E3248E33B3B1}">
      <dgm:prSet/>
      <dgm:spPr/>
      <dgm:t>
        <a:bodyPr/>
        <a:lstStyle/>
        <a:p>
          <a:endParaRPr lang="en-US"/>
        </a:p>
      </dgm:t>
    </dgm:pt>
    <dgm:pt modelId="{FE75B38E-AB49-43C6-BBAC-4F53B4CB6FD7}">
      <dgm:prSet/>
      <dgm:spPr/>
      <dgm:t>
        <a:bodyPr/>
        <a:lstStyle/>
        <a:p>
          <a:r>
            <a:rPr lang="en-GB"/>
            <a:t>Lower risk of harm or no chances of harm Less compared to simulating in the real world </a:t>
          </a:r>
          <a:endParaRPr lang="en-US"/>
        </a:p>
      </dgm:t>
    </dgm:pt>
    <dgm:pt modelId="{7B0424A9-86D9-4A62-AE16-79B508A498C6}" type="parTrans" cxnId="{9925765C-47C4-4E19-A2BE-6A00A06C8756}">
      <dgm:prSet/>
      <dgm:spPr/>
      <dgm:t>
        <a:bodyPr/>
        <a:lstStyle/>
        <a:p>
          <a:endParaRPr lang="en-US"/>
        </a:p>
      </dgm:t>
    </dgm:pt>
    <dgm:pt modelId="{3A610EB4-50A5-49C0-9F8D-F5A3F1C0FAE4}" type="sibTrans" cxnId="{9925765C-47C4-4E19-A2BE-6A00A06C8756}">
      <dgm:prSet/>
      <dgm:spPr/>
      <dgm:t>
        <a:bodyPr/>
        <a:lstStyle/>
        <a:p>
          <a:endParaRPr lang="en-US"/>
        </a:p>
      </dgm:t>
    </dgm:pt>
    <dgm:pt modelId="{136E9D2B-F8FC-4AE3-882A-0E7CA1954123}">
      <dgm:prSet/>
      <dgm:spPr/>
      <dgm:t>
        <a:bodyPr/>
        <a:lstStyle/>
        <a:p>
          <a:r>
            <a:rPr lang="en-GB"/>
            <a:t>It makes learning more engaging and motivating </a:t>
          </a:r>
          <a:endParaRPr lang="en-US"/>
        </a:p>
      </dgm:t>
    </dgm:pt>
    <dgm:pt modelId="{F3669B09-1408-4A0B-A3B6-083B3A0EC346}" type="parTrans" cxnId="{969BD5B5-577E-4FCA-83EB-67200F95D13F}">
      <dgm:prSet/>
      <dgm:spPr/>
      <dgm:t>
        <a:bodyPr/>
        <a:lstStyle/>
        <a:p>
          <a:endParaRPr lang="en-US"/>
        </a:p>
      </dgm:t>
    </dgm:pt>
    <dgm:pt modelId="{DE148F23-8E10-443B-AC93-579EFBC38654}" type="sibTrans" cxnId="{969BD5B5-577E-4FCA-83EB-67200F95D13F}">
      <dgm:prSet/>
      <dgm:spPr/>
      <dgm:t>
        <a:bodyPr/>
        <a:lstStyle/>
        <a:p>
          <a:endParaRPr lang="en-US"/>
        </a:p>
      </dgm:t>
    </dgm:pt>
    <dgm:pt modelId="{2FCB82B4-4B29-410D-B357-8064A9575489}">
      <dgm:prSet/>
      <dgm:spPr/>
      <dgm:t>
        <a:bodyPr/>
        <a:lstStyle/>
        <a:p>
          <a:r>
            <a:rPr lang="en-GB"/>
            <a:t>Knowledge retention is increased with some studies showing a four-fold in retaining information </a:t>
          </a:r>
          <a:endParaRPr lang="en-US"/>
        </a:p>
      </dgm:t>
    </dgm:pt>
    <dgm:pt modelId="{316795F2-E933-46BF-93D3-C50BACFB336C}" type="parTrans" cxnId="{0DB89CFB-08EF-4CF7-97A8-5D2CB4B5C5F7}">
      <dgm:prSet/>
      <dgm:spPr/>
      <dgm:t>
        <a:bodyPr/>
        <a:lstStyle/>
        <a:p>
          <a:endParaRPr lang="en-US"/>
        </a:p>
      </dgm:t>
    </dgm:pt>
    <dgm:pt modelId="{8CF361D5-89F7-4C97-A23C-1404D52D2677}" type="sibTrans" cxnId="{0DB89CFB-08EF-4CF7-97A8-5D2CB4B5C5F7}">
      <dgm:prSet/>
      <dgm:spPr/>
      <dgm:t>
        <a:bodyPr/>
        <a:lstStyle/>
        <a:p>
          <a:endParaRPr lang="en-US"/>
        </a:p>
      </dgm:t>
    </dgm:pt>
    <dgm:pt modelId="{4F6A7E4A-3D50-4979-9793-6E345BBA40C6}">
      <dgm:prSet/>
      <dgm:spPr/>
      <dgm:t>
        <a:bodyPr/>
        <a:lstStyle/>
        <a:p>
          <a:r>
            <a:rPr lang="en-GB" dirty="0"/>
            <a:t>Accessible and inclusive to other traditional methods </a:t>
          </a:r>
          <a:endParaRPr lang="en-US" dirty="0"/>
        </a:p>
      </dgm:t>
    </dgm:pt>
    <dgm:pt modelId="{66311A95-BF54-49A0-A1C1-E3F0107129A1}" type="parTrans" cxnId="{C224FAF8-1C34-4926-B9E1-1B3FE98A0A51}">
      <dgm:prSet/>
      <dgm:spPr/>
      <dgm:t>
        <a:bodyPr/>
        <a:lstStyle/>
        <a:p>
          <a:endParaRPr lang="en-US"/>
        </a:p>
      </dgm:t>
    </dgm:pt>
    <dgm:pt modelId="{04A4B02D-CDA4-4BD7-BB79-723058107B2D}" type="sibTrans" cxnId="{C224FAF8-1C34-4926-B9E1-1B3FE98A0A51}">
      <dgm:prSet/>
      <dgm:spPr/>
      <dgm:t>
        <a:bodyPr/>
        <a:lstStyle/>
        <a:p>
          <a:endParaRPr lang="en-US"/>
        </a:p>
      </dgm:t>
    </dgm:pt>
    <dgm:pt modelId="{14314665-1D42-4F92-BE20-CCF40FC645CA}">
      <dgm:prSet/>
      <dgm:spPr/>
      <dgm:t>
        <a:bodyPr/>
        <a:lstStyle/>
        <a:p>
          <a:r>
            <a:rPr lang="en-US" dirty="0"/>
            <a:t>Regardless</a:t>
          </a:r>
          <a:r>
            <a:rPr lang="en-US" baseline="0" dirty="0"/>
            <a:t> of preferred learning style VR caters for all (VARK) Sight, Touch and Feel</a:t>
          </a:r>
          <a:endParaRPr lang="en-US" dirty="0"/>
        </a:p>
      </dgm:t>
    </dgm:pt>
    <dgm:pt modelId="{7DD86456-A6C9-414D-AF01-97DF341A07A4}" type="parTrans" cxnId="{1C5F2AEA-10A7-4A48-9EA7-06E4F6A79A0D}">
      <dgm:prSet/>
      <dgm:spPr/>
      <dgm:t>
        <a:bodyPr/>
        <a:lstStyle/>
        <a:p>
          <a:endParaRPr lang="en-US"/>
        </a:p>
      </dgm:t>
    </dgm:pt>
    <dgm:pt modelId="{7121BF8B-8BA9-452F-AB7E-8B0787B4CABF}" type="sibTrans" cxnId="{1C5F2AEA-10A7-4A48-9EA7-06E4F6A79A0D}">
      <dgm:prSet/>
      <dgm:spPr/>
      <dgm:t>
        <a:bodyPr/>
        <a:lstStyle/>
        <a:p>
          <a:endParaRPr lang="en-US"/>
        </a:p>
      </dgm:t>
    </dgm:pt>
    <dgm:pt modelId="{E51832B9-3BDB-4BC7-8E85-E9CD27D033C9}">
      <dgm:prSet/>
      <dgm:spPr/>
      <dgm:t>
        <a:bodyPr/>
        <a:lstStyle/>
        <a:p>
          <a:r>
            <a:rPr lang="en-GB" dirty="0"/>
            <a:t>VR can enhance learning outcomes and understanding the underlying learning theories can aid in designing effective VR based learning interventions</a:t>
          </a:r>
          <a:endParaRPr lang="en-US" dirty="0"/>
        </a:p>
      </dgm:t>
    </dgm:pt>
    <dgm:pt modelId="{1688ACC7-2358-4050-B106-78783A35D27A}" type="parTrans" cxnId="{3C399814-3A51-44AE-ADC0-A07DFEF5C160}">
      <dgm:prSet/>
      <dgm:spPr/>
      <dgm:t>
        <a:bodyPr/>
        <a:lstStyle/>
        <a:p>
          <a:endParaRPr lang="en-US"/>
        </a:p>
      </dgm:t>
    </dgm:pt>
    <dgm:pt modelId="{2935353D-CAC2-4DD4-9134-1859E05D9E41}" type="sibTrans" cxnId="{3C399814-3A51-44AE-ADC0-A07DFEF5C160}">
      <dgm:prSet/>
      <dgm:spPr/>
      <dgm:t>
        <a:bodyPr/>
        <a:lstStyle/>
        <a:p>
          <a:endParaRPr lang="en-US"/>
        </a:p>
      </dgm:t>
    </dgm:pt>
    <dgm:pt modelId="{4FDB2B9A-F657-4B04-B66C-4C6ABC09B619}" type="pres">
      <dgm:prSet presAssocID="{56C2FF8E-7B97-49A2-A82E-D41FA766D4CB}" presName="diagram" presStyleCnt="0">
        <dgm:presLayoutVars>
          <dgm:dir/>
          <dgm:resizeHandles val="exact"/>
        </dgm:presLayoutVars>
      </dgm:prSet>
      <dgm:spPr/>
    </dgm:pt>
    <dgm:pt modelId="{417D5B1F-303B-4317-BE3A-9F79B86386DE}" type="pres">
      <dgm:prSet presAssocID="{97D31943-2E70-4908-AB2C-4A7B0FB11C79}" presName="node" presStyleLbl="node1" presStyleIdx="0" presStyleCnt="7">
        <dgm:presLayoutVars>
          <dgm:bulletEnabled val="1"/>
        </dgm:presLayoutVars>
      </dgm:prSet>
      <dgm:spPr/>
    </dgm:pt>
    <dgm:pt modelId="{CA01BAF2-EDDD-4FBD-A432-04DE0522E105}" type="pres">
      <dgm:prSet presAssocID="{8DA3E329-9414-4617-A984-81779DB0F5D6}" presName="sibTrans" presStyleCnt="0"/>
      <dgm:spPr/>
    </dgm:pt>
    <dgm:pt modelId="{B1B65BDE-BCB3-4F02-AEBE-323133A2F9D1}" type="pres">
      <dgm:prSet presAssocID="{FE75B38E-AB49-43C6-BBAC-4F53B4CB6FD7}" presName="node" presStyleLbl="node1" presStyleIdx="1" presStyleCnt="7">
        <dgm:presLayoutVars>
          <dgm:bulletEnabled val="1"/>
        </dgm:presLayoutVars>
      </dgm:prSet>
      <dgm:spPr/>
    </dgm:pt>
    <dgm:pt modelId="{485D6B3C-5DBD-41F0-9B0E-DB13ACC2FBC5}" type="pres">
      <dgm:prSet presAssocID="{3A610EB4-50A5-49C0-9F8D-F5A3F1C0FAE4}" presName="sibTrans" presStyleCnt="0"/>
      <dgm:spPr/>
    </dgm:pt>
    <dgm:pt modelId="{9AC854AB-17EC-4173-B192-04B84DD74BDF}" type="pres">
      <dgm:prSet presAssocID="{136E9D2B-F8FC-4AE3-882A-0E7CA1954123}" presName="node" presStyleLbl="node1" presStyleIdx="2" presStyleCnt="7">
        <dgm:presLayoutVars>
          <dgm:bulletEnabled val="1"/>
        </dgm:presLayoutVars>
      </dgm:prSet>
      <dgm:spPr/>
    </dgm:pt>
    <dgm:pt modelId="{2BA0115A-1441-4C77-9409-92537EA5DA65}" type="pres">
      <dgm:prSet presAssocID="{DE148F23-8E10-443B-AC93-579EFBC38654}" presName="sibTrans" presStyleCnt="0"/>
      <dgm:spPr/>
    </dgm:pt>
    <dgm:pt modelId="{8F15D8D1-58B0-4BC6-98EC-6137C24D7C2C}" type="pres">
      <dgm:prSet presAssocID="{2FCB82B4-4B29-410D-B357-8064A9575489}" presName="node" presStyleLbl="node1" presStyleIdx="3" presStyleCnt="7">
        <dgm:presLayoutVars>
          <dgm:bulletEnabled val="1"/>
        </dgm:presLayoutVars>
      </dgm:prSet>
      <dgm:spPr/>
    </dgm:pt>
    <dgm:pt modelId="{CF283B62-E2B3-4056-8574-7CD7B28AB69E}" type="pres">
      <dgm:prSet presAssocID="{8CF361D5-89F7-4C97-A23C-1404D52D2677}" presName="sibTrans" presStyleCnt="0"/>
      <dgm:spPr/>
    </dgm:pt>
    <dgm:pt modelId="{9DE96818-DF58-489D-8F77-29080D29D200}" type="pres">
      <dgm:prSet presAssocID="{4F6A7E4A-3D50-4979-9793-6E345BBA40C6}" presName="node" presStyleLbl="node1" presStyleIdx="4" presStyleCnt="7">
        <dgm:presLayoutVars>
          <dgm:bulletEnabled val="1"/>
        </dgm:presLayoutVars>
      </dgm:prSet>
      <dgm:spPr/>
    </dgm:pt>
    <dgm:pt modelId="{A50396F6-DB86-424B-8A06-584E014D8D7E}" type="pres">
      <dgm:prSet presAssocID="{04A4B02D-CDA4-4BD7-BB79-723058107B2D}" presName="sibTrans" presStyleCnt="0"/>
      <dgm:spPr/>
    </dgm:pt>
    <dgm:pt modelId="{DACF4FE5-2D61-45EF-8F75-0C7A9B859EB6}" type="pres">
      <dgm:prSet presAssocID="{14314665-1D42-4F92-BE20-CCF40FC645CA}" presName="node" presStyleLbl="node1" presStyleIdx="5" presStyleCnt="7" custLinFactX="64158" custLinFactNeighborX="100000" custLinFactNeighborY="-2700">
        <dgm:presLayoutVars>
          <dgm:bulletEnabled val="1"/>
        </dgm:presLayoutVars>
      </dgm:prSet>
      <dgm:spPr/>
    </dgm:pt>
    <dgm:pt modelId="{3B975293-4BEC-404E-B49C-1A519904862F}" type="pres">
      <dgm:prSet presAssocID="{7121BF8B-8BA9-452F-AB7E-8B0787B4CABF}" presName="sibTrans" presStyleCnt="0"/>
      <dgm:spPr/>
    </dgm:pt>
    <dgm:pt modelId="{C111A2A7-6FEE-4FFA-B74D-10D755D65137}" type="pres">
      <dgm:prSet presAssocID="{E51832B9-3BDB-4BC7-8E85-E9CD27D033C9}" presName="node" presStyleLbl="node1" presStyleIdx="6" presStyleCnt="7" custScaleX="134190" custScaleY="132787" custLinFactX="-1827" custLinFactNeighborX="-100000" custLinFactNeighborY="698">
        <dgm:presLayoutVars>
          <dgm:bulletEnabled val="1"/>
        </dgm:presLayoutVars>
      </dgm:prSet>
      <dgm:spPr/>
    </dgm:pt>
  </dgm:ptLst>
  <dgm:cxnLst>
    <dgm:cxn modelId="{13A6E007-1610-4B32-821F-9E4B7E2C1E2E}" type="presOf" srcId="{FE75B38E-AB49-43C6-BBAC-4F53B4CB6FD7}" destId="{B1B65BDE-BCB3-4F02-AEBE-323133A2F9D1}" srcOrd="0" destOrd="0" presId="urn:microsoft.com/office/officeart/2005/8/layout/default"/>
    <dgm:cxn modelId="{3C399814-3A51-44AE-ADC0-A07DFEF5C160}" srcId="{56C2FF8E-7B97-49A2-A82E-D41FA766D4CB}" destId="{E51832B9-3BDB-4BC7-8E85-E9CD27D033C9}" srcOrd="6" destOrd="0" parTransId="{1688ACC7-2358-4050-B106-78783A35D27A}" sibTransId="{2935353D-CAC2-4DD4-9134-1859E05D9E41}"/>
    <dgm:cxn modelId="{C6046E1B-6571-4F97-A839-7A466F9FCA25}" type="presOf" srcId="{4F6A7E4A-3D50-4979-9793-6E345BBA40C6}" destId="{9DE96818-DF58-489D-8F77-29080D29D200}" srcOrd="0" destOrd="0" presId="urn:microsoft.com/office/officeart/2005/8/layout/default"/>
    <dgm:cxn modelId="{9925765C-47C4-4E19-A2BE-6A00A06C8756}" srcId="{56C2FF8E-7B97-49A2-A82E-D41FA766D4CB}" destId="{FE75B38E-AB49-43C6-BBAC-4F53B4CB6FD7}" srcOrd="1" destOrd="0" parTransId="{7B0424A9-86D9-4A62-AE16-79B508A498C6}" sibTransId="{3A610EB4-50A5-49C0-9F8D-F5A3F1C0FAE4}"/>
    <dgm:cxn modelId="{516DFC58-0C67-48E1-90A1-64F71C1375FA}" type="presOf" srcId="{2FCB82B4-4B29-410D-B357-8064A9575489}" destId="{8F15D8D1-58B0-4BC6-98EC-6137C24D7C2C}" srcOrd="0" destOrd="0" presId="urn:microsoft.com/office/officeart/2005/8/layout/default"/>
    <dgm:cxn modelId="{7F48FE79-4449-4D7B-BBC7-2B4DC7A16C6F}" type="presOf" srcId="{97D31943-2E70-4908-AB2C-4A7B0FB11C79}" destId="{417D5B1F-303B-4317-BE3A-9F79B86386DE}" srcOrd="0" destOrd="0" presId="urn:microsoft.com/office/officeart/2005/8/layout/default"/>
    <dgm:cxn modelId="{BE7FE6AB-2A0D-4002-A73A-E20D138B91A9}" type="presOf" srcId="{E51832B9-3BDB-4BC7-8E85-E9CD27D033C9}" destId="{C111A2A7-6FEE-4FFA-B74D-10D755D65137}" srcOrd="0" destOrd="0" presId="urn:microsoft.com/office/officeart/2005/8/layout/default"/>
    <dgm:cxn modelId="{969BD5B5-577E-4FCA-83EB-67200F95D13F}" srcId="{56C2FF8E-7B97-49A2-A82E-D41FA766D4CB}" destId="{136E9D2B-F8FC-4AE3-882A-0E7CA1954123}" srcOrd="2" destOrd="0" parTransId="{F3669B09-1408-4A0B-A3B6-083B3A0EC346}" sibTransId="{DE148F23-8E10-443B-AC93-579EFBC38654}"/>
    <dgm:cxn modelId="{68A57EC0-A0CD-418C-9191-C28E35A10626}" type="presOf" srcId="{56C2FF8E-7B97-49A2-A82E-D41FA766D4CB}" destId="{4FDB2B9A-F657-4B04-B66C-4C6ABC09B619}" srcOrd="0" destOrd="0" presId="urn:microsoft.com/office/officeart/2005/8/layout/default"/>
    <dgm:cxn modelId="{7826B6C6-08E4-4397-80FC-E3248E33B3B1}" srcId="{56C2FF8E-7B97-49A2-A82E-D41FA766D4CB}" destId="{97D31943-2E70-4908-AB2C-4A7B0FB11C79}" srcOrd="0" destOrd="0" parTransId="{556C1519-E7D7-4C93-BA03-BAF137BEB3A8}" sibTransId="{8DA3E329-9414-4617-A984-81779DB0F5D6}"/>
    <dgm:cxn modelId="{6B798CDB-B3BB-4A6C-94FA-75F1457C7114}" type="presOf" srcId="{136E9D2B-F8FC-4AE3-882A-0E7CA1954123}" destId="{9AC854AB-17EC-4173-B192-04B84DD74BDF}" srcOrd="0" destOrd="0" presId="urn:microsoft.com/office/officeart/2005/8/layout/default"/>
    <dgm:cxn modelId="{6D31D0E2-6F5B-4E42-8702-DA620337DF24}" type="presOf" srcId="{14314665-1D42-4F92-BE20-CCF40FC645CA}" destId="{DACF4FE5-2D61-45EF-8F75-0C7A9B859EB6}" srcOrd="0" destOrd="0" presId="urn:microsoft.com/office/officeart/2005/8/layout/default"/>
    <dgm:cxn modelId="{1C5F2AEA-10A7-4A48-9EA7-06E4F6A79A0D}" srcId="{56C2FF8E-7B97-49A2-A82E-D41FA766D4CB}" destId="{14314665-1D42-4F92-BE20-CCF40FC645CA}" srcOrd="5" destOrd="0" parTransId="{7DD86456-A6C9-414D-AF01-97DF341A07A4}" sibTransId="{7121BF8B-8BA9-452F-AB7E-8B0787B4CABF}"/>
    <dgm:cxn modelId="{C224FAF8-1C34-4926-B9E1-1B3FE98A0A51}" srcId="{56C2FF8E-7B97-49A2-A82E-D41FA766D4CB}" destId="{4F6A7E4A-3D50-4979-9793-6E345BBA40C6}" srcOrd="4" destOrd="0" parTransId="{66311A95-BF54-49A0-A1C1-E3F0107129A1}" sibTransId="{04A4B02D-CDA4-4BD7-BB79-723058107B2D}"/>
    <dgm:cxn modelId="{0DB89CFB-08EF-4CF7-97A8-5D2CB4B5C5F7}" srcId="{56C2FF8E-7B97-49A2-A82E-D41FA766D4CB}" destId="{2FCB82B4-4B29-410D-B357-8064A9575489}" srcOrd="3" destOrd="0" parTransId="{316795F2-E933-46BF-93D3-C50BACFB336C}" sibTransId="{8CF361D5-89F7-4C97-A23C-1404D52D2677}"/>
    <dgm:cxn modelId="{FDC2D3FB-FF40-4DF2-96FC-CB53C595B795}" type="presParOf" srcId="{4FDB2B9A-F657-4B04-B66C-4C6ABC09B619}" destId="{417D5B1F-303B-4317-BE3A-9F79B86386DE}" srcOrd="0" destOrd="0" presId="urn:microsoft.com/office/officeart/2005/8/layout/default"/>
    <dgm:cxn modelId="{B6F67BF6-B313-4958-9474-24B59CA325D3}" type="presParOf" srcId="{4FDB2B9A-F657-4B04-B66C-4C6ABC09B619}" destId="{CA01BAF2-EDDD-4FBD-A432-04DE0522E105}" srcOrd="1" destOrd="0" presId="urn:microsoft.com/office/officeart/2005/8/layout/default"/>
    <dgm:cxn modelId="{88DDA6DA-EAC6-4221-A6FC-5109996FFB4E}" type="presParOf" srcId="{4FDB2B9A-F657-4B04-B66C-4C6ABC09B619}" destId="{B1B65BDE-BCB3-4F02-AEBE-323133A2F9D1}" srcOrd="2" destOrd="0" presId="urn:microsoft.com/office/officeart/2005/8/layout/default"/>
    <dgm:cxn modelId="{1A843FB2-6FE5-4801-8869-00D540F58294}" type="presParOf" srcId="{4FDB2B9A-F657-4B04-B66C-4C6ABC09B619}" destId="{485D6B3C-5DBD-41F0-9B0E-DB13ACC2FBC5}" srcOrd="3" destOrd="0" presId="urn:microsoft.com/office/officeart/2005/8/layout/default"/>
    <dgm:cxn modelId="{65D5829A-4E76-4D93-BFAF-9C71B2790C85}" type="presParOf" srcId="{4FDB2B9A-F657-4B04-B66C-4C6ABC09B619}" destId="{9AC854AB-17EC-4173-B192-04B84DD74BDF}" srcOrd="4" destOrd="0" presId="urn:microsoft.com/office/officeart/2005/8/layout/default"/>
    <dgm:cxn modelId="{27BB064D-0B37-4CAB-8945-FCF9C563F7F3}" type="presParOf" srcId="{4FDB2B9A-F657-4B04-B66C-4C6ABC09B619}" destId="{2BA0115A-1441-4C77-9409-92537EA5DA65}" srcOrd="5" destOrd="0" presId="urn:microsoft.com/office/officeart/2005/8/layout/default"/>
    <dgm:cxn modelId="{71D8E46C-F3F6-4303-A1EC-6D218E35C9EC}" type="presParOf" srcId="{4FDB2B9A-F657-4B04-B66C-4C6ABC09B619}" destId="{8F15D8D1-58B0-4BC6-98EC-6137C24D7C2C}" srcOrd="6" destOrd="0" presId="urn:microsoft.com/office/officeart/2005/8/layout/default"/>
    <dgm:cxn modelId="{C60DCC63-964A-4528-AE9F-7A3E2C8BB1D7}" type="presParOf" srcId="{4FDB2B9A-F657-4B04-B66C-4C6ABC09B619}" destId="{CF283B62-E2B3-4056-8574-7CD7B28AB69E}" srcOrd="7" destOrd="0" presId="urn:microsoft.com/office/officeart/2005/8/layout/default"/>
    <dgm:cxn modelId="{2DD06D8E-880B-4239-AE47-C8CEF545619F}" type="presParOf" srcId="{4FDB2B9A-F657-4B04-B66C-4C6ABC09B619}" destId="{9DE96818-DF58-489D-8F77-29080D29D200}" srcOrd="8" destOrd="0" presId="urn:microsoft.com/office/officeart/2005/8/layout/default"/>
    <dgm:cxn modelId="{34BEB3B4-365D-4039-8BC2-DCB2EEF3E7F4}" type="presParOf" srcId="{4FDB2B9A-F657-4B04-B66C-4C6ABC09B619}" destId="{A50396F6-DB86-424B-8A06-584E014D8D7E}" srcOrd="9" destOrd="0" presId="urn:microsoft.com/office/officeart/2005/8/layout/default"/>
    <dgm:cxn modelId="{7AD3B488-6AAF-49E8-9E8C-AA3A9056F99A}" type="presParOf" srcId="{4FDB2B9A-F657-4B04-B66C-4C6ABC09B619}" destId="{DACF4FE5-2D61-45EF-8F75-0C7A9B859EB6}" srcOrd="10" destOrd="0" presId="urn:microsoft.com/office/officeart/2005/8/layout/default"/>
    <dgm:cxn modelId="{2018ADCC-A04F-4132-A330-D175888284F6}" type="presParOf" srcId="{4FDB2B9A-F657-4B04-B66C-4C6ABC09B619}" destId="{3B975293-4BEC-404E-B49C-1A519904862F}" srcOrd="11" destOrd="0" presId="urn:microsoft.com/office/officeart/2005/8/layout/default"/>
    <dgm:cxn modelId="{C1A3BD3C-95B2-4F2E-9030-852372DFAB2F}" type="presParOf" srcId="{4FDB2B9A-F657-4B04-B66C-4C6ABC09B619}" destId="{C111A2A7-6FEE-4FFA-B74D-10D755D65137}" srcOrd="12"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21CEB0E-8667-47A8-ACC9-8E197248E78A}"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1C170E46-2D59-42E3-8A23-3D1EE907FCB5}">
      <dgm:prSet/>
      <dgm:spPr/>
      <dgm:t>
        <a:bodyPr/>
        <a:lstStyle/>
        <a:p>
          <a:r>
            <a:rPr lang="en-GB"/>
            <a:t>There are some studies showing some cyber sickness </a:t>
          </a:r>
          <a:endParaRPr lang="en-US"/>
        </a:p>
      </dgm:t>
    </dgm:pt>
    <dgm:pt modelId="{C751BB11-E589-4A3C-95BF-E4238DF93676}" type="parTrans" cxnId="{D4450BF5-3573-4E4B-B053-A5DD1C5EB550}">
      <dgm:prSet/>
      <dgm:spPr/>
      <dgm:t>
        <a:bodyPr/>
        <a:lstStyle/>
        <a:p>
          <a:endParaRPr lang="en-US"/>
        </a:p>
      </dgm:t>
    </dgm:pt>
    <dgm:pt modelId="{FB9BFE37-043C-4A9B-A4C9-E143EF7EB363}" type="sibTrans" cxnId="{D4450BF5-3573-4E4B-B053-A5DD1C5EB550}">
      <dgm:prSet/>
      <dgm:spPr/>
      <dgm:t>
        <a:bodyPr/>
        <a:lstStyle/>
        <a:p>
          <a:endParaRPr lang="en-US"/>
        </a:p>
      </dgm:t>
    </dgm:pt>
    <dgm:pt modelId="{4586252C-D37B-401E-BD10-02FF1392478E}">
      <dgm:prSet/>
      <dgm:spPr/>
      <dgm:t>
        <a:bodyPr/>
        <a:lstStyle/>
        <a:p>
          <a:r>
            <a:rPr lang="en-GB"/>
            <a:t>Although the cost is reducing it can still be expensive for some organisation </a:t>
          </a:r>
          <a:endParaRPr lang="en-US"/>
        </a:p>
      </dgm:t>
    </dgm:pt>
    <dgm:pt modelId="{EF5321DA-1D0A-4B93-9038-D403292AAE38}" type="parTrans" cxnId="{A6431695-E838-4FBF-B689-CDB69EAAE58E}">
      <dgm:prSet/>
      <dgm:spPr/>
      <dgm:t>
        <a:bodyPr/>
        <a:lstStyle/>
        <a:p>
          <a:endParaRPr lang="en-US"/>
        </a:p>
      </dgm:t>
    </dgm:pt>
    <dgm:pt modelId="{68D9E8BB-6D09-42B8-BCFB-6412CB7ED711}" type="sibTrans" cxnId="{A6431695-E838-4FBF-B689-CDB69EAAE58E}">
      <dgm:prSet/>
      <dgm:spPr/>
      <dgm:t>
        <a:bodyPr/>
        <a:lstStyle/>
        <a:p>
          <a:endParaRPr lang="en-US"/>
        </a:p>
      </dgm:t>
    </dgm:pt>
    <dgm:pt modelId="{D1FB32CD-1A2E-4D07-B898-081ADD1202EC}">
      <dgm:prSet/>
      <dgm:spPr/>
      <dgm:t>
        <a:bodyPr/>
        <a:lstStyle/>
        <a:p>
          <a:r>
            <a:rPr lang="en-GB"/>
            <a:t>The fear of using new technology for the older generation compared to newer generation </a:t>
          </a:r>
          <a:endParaRPr lang="en-US"/>
        </a:p>
      </dgm:t>
    </dgm:pt>
    <dgm:pt modelId="{58997584-AC4D-4735-B855-87CBD6D0E7EA}" type="parTrans" cxnId="{C847E2F4-5FFC-465F-8229-ED732981D622}">
      <dgm:prSet/>
      <dgm:spPr/>
      <dgm:t>
        <a:bodyPr/>
        <a:lstStyle/>
        <a:p>
          <a:endParaRPr lang="en-US"/>
        </a:p>
      </dgm:t>
    </dgm:pt>
    <dgm:pt modelId="{E30374B3-5F0F-45D0-9FED-D467D57BCAE9}" type="sibTrans" cxnId="{C847E2F4-5FFC-465F-8229-ED732981D622}">
      <dgm:prSet/>
      <dgm:spPr/>
      <dgm:t>
        <a:bodyPr/>
        <a:lstStyle/>
        <a:p>
          <a:endParaRPr lang="en-US"/>
        </a:p>
      </dgm:t>
    </dgm:pt>
    <dgm:pt modelId="{F62F7836-A837-446A-AB3B-8B7690D31853}">
      <dgm:prSet/>
      <dgm:spPr/>
      <dgm:t>
        <a:bodyPr/>
        <a:lstStyle/>
        <a:p>
          <a:r>
            <a:rPr lang="en-GB"/>
            <a:t>Reliant on WiFi – can discourage users </a:t>
          </a:r>
          <a:endParaRPr lang="en-US"/>
        </a:p>
      </dgm:t>
    </dgm:pt>
    <dgm:pt modelId="{83009DFE-DD52-46F8-B08B-9D2626A2AC02}" type="parTrans" cxnId="{557148C4-D860-49E0-9DA4-DF9D28A0F4F3}">
      <dgm:prSet/>
      <dgm:spPr/>
      <dgm:t>
        <a:bodyPr/>
        <a:lstStyle/>
        <a:p>
          <a:endParaRPr lang="en-US"/>
        </a:p>
      </dgm:t>
    </dgm:pt>
    <dgm:pt modelId="{E2753FF9-1B21-4217-A3BD-68F10AA190DF}" type="sibTrans" cxnId="{557148C4-D860-49E0-9DA4-DF9D28A0F4F3}">
      <dgm:prSet/>
      <dgm:spPr/>
      <dgm:t>
        <a:bodyPr/>
        <a:lstStyle/>
        <a:p>
          <a:endParaRPr lang="en-US"/>
        </a:p>
      </dgm:t>
    </dgm:pt>
    <dgm:pt modelId="{9663E55B-D21E-421C-8AD5-CCC1A7E48A7A}" type="pres">
      <dgm:prSet presAssocID="{421CEB0E-8667-47A8-ACC9-8E197248E78A}" presName="matrix" presStyleCnt="0">
        <dgm:presLayoutVars>
          <dgm:chMax val="1"/>
          <dgm:dir/>
          <dgm:resizeHandles val="exact"/>
        </dgm:presLayoutVars>
      </dgm:prSet>
      <dgm:spPr/>
    </dgm:pt>
    <dgm:pt modelId="{83A7162E-D0F2-4471-83A5-B7FA6BCCC23E}" type="pres">
      <dgm:prSet presAssocID="{421CEB0E-8667-47A8-ACC9-8E197248E78A}" presName="diamond" presStyleLbl="bgShp" presStyleIdx="0" presStyleCnt="1"/>
      <dgm:spPr/>
    </dgm:pt>
    <dgm:pt modelId="{9D241FB6-F1E7-4959-A9BF-574B679EC128}" type="pres">
      <dgm:prSet presAssocID="{421CEB0E-8667-47A8-ACC9-8E197248E78A}" presName="quad1" presStyleLbl="node1" presStyleIdx="0" presStyleCnt="4">
        <dgm:presLayoutVars>
          <dgm:chMax val="0"/>
          <dgm:chPref val="0"/>
          <dgm:bulletEnabled val="1"/>
        </dgm:presLayoutVars>
      </dgm:prSet>
      <dgm:spPr/>
    </dgm:pt>
    <dgm:pt modelId="{808C96E7-F135-4740-901B-43C6FA65D0C4}" type="pres">
      <dgm:prSet presAssocID="{421CEB0E-8667-47A8-ACC9-8E197248E78A}" presName="quad2" presStyleLbl="node1" presStyleIdx="1" presStyleCnt="4">
        <dgm:presLayoutVars>
          <dgm:chMax val="0"/>
          <dgm:chPref val="0"/>
          <dgm:bulletEnabled val="1"/>
        </dgm:presLayoutVars>
      </dgm:prSet>
      <dgm:spPr/>
    </dgm:pt>
    <dgm:pt modelId="{C0E4B9F4-61CC-4683-8875-761AA4C7177A}" type="pres">
      <dgm:prSet presAssocID="{421CEB0E-8667-47A8-ACC9-8E197248E78A}" presName="quad3" presStyleLbl="node1" presStyleIdx="2" presStyleCnt="4">
        <dgm:presLayoutVars>
          <dgm:chMax val="0"/>
          <dgm:chPref val="0"/>
          <dgm:bulletEnabled val="1"/>
        </dgm:presLayoutVars>
      </dgm:prSet>
      <dgm:spPr/>
    </dgm:pt>
    <dgm:pt modelId="{79155BAC-9FB5-412F-A575-47A1CAEF6935}" type="pres">
      <dgm:prSet presAssocID="{421CEB0E-8667-47A8-ACC9-8E197248E78A}" presName="quad4" presStyleLbl="node1" presStyleIdx="3" presStyleCnt="4">
        <dgm:presLayoutVars>
          <dgm:chMax val="0"/>
          <dgm:chPref val="0"/>
          <dgm:bulletEnabled val="1"/>
        </dgm:presLayoutVars>
      </dgm:prSet>
      <dgm:spPr/>
    </dgm:pt>
  </dgm:ptLst>
  <dgm:cxnLst>
    <dgm:cxn modelId="{CA057001-1EC3-44A1-8594-0F984A01FEAB}" type="presOf" srcId="{F62F7836-A837-446A-AB3B-8B7690D31853}" destId="{79155BAC-9FB5-412F-A575-47A1CAEF6935}" srcOrd="0" destOrd="0" presId="urn:microsoft.com/office/officeart/2005/8/layout/matrix3"/>
    <dgm:cxn modelId="{242E9E3F-C0F4-4FE5-A53A-72A4BD3642FB}" type="presOf" srcId="{421CEB0E-8667-47A8-ACC9-8E197248E78A}" destId="{9663E55B-D21E-421C-8AD5-CCC1A7E48A7A}" srcOrd="0" destOrd="0" presId="urn:microsoft.com/office/officeart/2005/8/layout/matrix3"/>
    <dgm:cxn modelId="{A6431695-E838-4FBF-B689-CDB69EAAE58E}" srcId="{421CEB0E-8667-47A8-ACC9-8E197248E78A}" destId="{4586252C-D37B-401E-BD10-02FF1392478E}" srcOrd="1" destOrd="0" parTransId="{EF5321DA-1D0A-4B93-9038-D403292AAE38}" sibTransId="{68D9E8BB-6D09-42B8-BCFB-6412CB7ED711}"/>
    <dgm:cxn modelId="{B4191396-BB2C-4713-9011-7B09F8026759}" type="presOf" srcId="{4586252C-D37B-401E-BD10-02FF1392478E}" destId="{808C96E7-F135-4740-901B-43C6FA65D0C4}" srcOrd="0" destOrd="0" presId="urn:microsoft.com/office/officeart/2005/8/layout/matrix3"/>
    <dgm:cxn modelId="{1D20B5AD-2BF9-476A-A2F9-8B147ECF337B}" type="presOf" srcId="{1C170E46-2D59-42E3-8A23-3D1EE907FCB5}" destId="{9D241FB6-F1E7-4959-A9BF-574B679EC128}" srcOrd="0" destOrd="0" presId="urn:microsoft.com/office/officeart/2005/8/layout/matrix3"/>
    <dgm:cxn modelId="{279C0BBC-F322-4559-AC50-CBC62EF16D06}" type="presOf" srcId="{D1FB32CD-1A2E-4D07-B898-081ADD1202EC}" destId="{C0E4B9F4-61CC-4683-8875-761AA4C7177A}" srcOrd="0" destOrd="0" presId="urn:microsoft.com/office/officeart/2005/8/layout/matrix3"/>
    <dgm:cxn modelId="{557148C4-D860-49E0-9DA4-DF9D28A0F4F3}" srcId="{421CEB0E-8667-47A8-ACC9-8E197248E78A}" destId="{F62F7836-A837-446A-AB3B-8B7690D31853}" srcOrd="3" destOrd="0" parTransId="{83009DFE-DD52-46F8-B08B-9D2626A2AC02}" sibTransId="{E2753FF9-1B21-4217-A3BD-68F10AA190DF}"/>
    <dgm:cxn modelId="{C847E2F4-5FFC-465F-8229-ED732981D622}" srcId="{421CEB0E-8667-47A8-ACC9-8E197248E78A}" destId="{D1FB32CD-1A2E-4D07-B898-081ADD1202EC}" srcOrd="2" destOrd="0" parTransId="{58997584-AC4D-4735-B855-87CBD6D0E7EA}" sibTransId="{E30374B3-5F0F-45D0-9FED-D467D57BCAE9}"/>
    <dgm:cxn modelId="{D4450BF5-3573-4E4B-B053-A5DD1C5EB550}" srcId="{421CEB0E-8667-47A8-ACC9-8E197248E78A}" destId="{1C170E46-2D59-42E3-8A23-3D1EE907FCB5}" srcOrd="0" destOrd="0" parTransId="{C751BB11-E589-4A3C-95BF-E4238DF93676}" sibTransId="{FB9BFE37-043C-4A9B-A4C9-E143EF7EB363}"/>
    <dgm:cxn modelId="{9FB0EA65-6234-4E35-A78F-04E1D1415BFC}" type="presParOf" srcId="{9663E55B-D21E-421C-8AD5-CCC1A7E48A7A}" destId="{83A7162E-D0F2-4471-83A5-B7FA6BCCC23E}" srcOrd="0" destOrd="0" presId="urn:microsoft.com/office/officeart/2005/8/layout/matrix3"/>
    <dgm:cxn modelId="{3EBA0A41-B7DC-4027-B5A6-13481952E452}" type="presParOf" srcId="{9663E55B-D21E-421C-8AD5-CCC1A7E48A7A}" destId="{9D241FB6-F1E7-4959-A9BF-574B679EC128}" srcOrd="1" destOrd="0" presId="urn:microsoft.com/office/officeart/2005/8/layout/matrix3"/>
    <dgm:cxn modelId="{FFAAE634-C38C-4BBF-8A79-21D242A87EB5}" type="presParOf" srcId="{9663E55B-D21E-421C-8AD5-CCC1A7E48A7A}" destId="{808C96E7-F135-4740-901B-43C6FA65D0C4}" srcOrd="2" destOrd="0" presId="urn:microsoft.com/office/officeart/2005/8/layout/matrix3"/>
    <dgm:cxn modelId="{6C28A9D9-2123-4488-9CFD-97A2BE4C6C71}" type="presParOf" srcId="{9663E55B-D21E-421C-8AD5-CCC1A7E48A7A}" destId="{C0E4B9F4-61CC-4683-8875-761AA4C7177A}" srcOrd="3" destOrd="0" presId="urn:microsoft.com/office/officeart/2005/8/layout/matrix3"/>
    <dgm:cxn modelId="{CA0451CF-E0B3-4329-B251-FC90E652F8BF}" type="presParOf" srcId="{9663E55B-D21E-421C-8AD5-CCC1A7E48A7A}" destId="{79155BAC-9FB5-412F-A575-47A1CAEF6935}"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3639D36B-E0C9-468B-B0D6-348F71098624}" type="doc">
      <dgm:prSet loTypeId="urn:microsoft.com/office/officeart/2005/8/layout/process4" loCatId="process" qsTypeId="urn:microsoft.com/office/officeart/2005/8/quickstyle/simple4" qsCatId="simple" csTypeId="urn:microsoft.com/office/officeart/2005/8/colors/colorful2" csCatId="colorful" phldr="1"/>
      <dgm:spPr/>
      <dgm:t>
        <a:bodyPr/>
        <a:lstStyle/>
        <a:p>
          <a:endParaRPr lang="en-US"/>
        </a:p>
      </dgm:t>
    </dgm:pt>
    <dgm:pt modelId="{2D76C3A9-4CDC-4FCC-96F3-6219F879AA22}">
      <dgm:prSet/>
      <dgm:spPr/>
      <dgm:t>
        <a:bodyPr/>
        <a:lstStyle/>
        <a:p>
          <a:r>
            <a:rPr lang="en-GB" dirty="0"/>
            <a:t>Cyber sickness, eye strain, multiplayer, VR, tablets and mobiles, learning styles (VARK) </a:t>
          </a:r>
          <a:endParaRPr lang="en-US" dirty="0"/>
        </a:p>
      </dgm:t>
    </dgm:pt>
    <dgm:pt modelId="{705AD481-565D-4F38-A573-9291EE8F495B}" type="parTrans" cxnId="{B16B9BDB-4410-4569-81B5-03C77E6CEC07}">
      <dgm:prSet/>
      <dgm:spPr/>
      <dgm:t>
        <a:bodyPr/>
        <a:lstStyle/>
        <a:p>
          <a:endParaRPr lang="en-US"/>
        </a:p>
      </dgm:t>
    </dgm:pt>
    <dgm:pt modelId="{11033C47-0581-466C-BE77-76055195D62F}" type="sibTrans" cxnId="{B16B9BDB-4410-4569-81B5-03C77E6CEC07}">
      <dgm:prSet/>
      <dgm:spPr/>
      <dgm:t>
        <a:bodyPr/>
        <a:lstStyle/>
        <a:p>
          <a:endParaRPr lang="en-US"/>
        </a:p>
      </dgm:t>
    </dgm:pt>
    <dgm:pt modelId="{FCE28CE0-947F-4149-B41E-9E78C7FBC2A1}">
      <dgm:prSet/>
      <dgm:spPr/>
      <dgm:t>
        <a:bodyPr/>
        <a:lstStyle/>
        <a:p>
          <a:r>
            <a:rPr lang="en-US" dirty="0"/>
            <a:t>Little or no literature focusing on VR with Train Managers </a:t>
          </a:r>
        </a:p>
      </dgm:t>
    </dgm:pt>
    <dgm:pt modelId="{A6289FC0-455E-4AF4-A538-7487C352C91E}" type="parTrans" cxnId="{981CC9A4-B94F-4348-B197-C92CE02E51DD}">
      <dgm:prSet/>
      <dgm:spPr/>
      <dgm:t>
        <a:bodyPr/>
        <a:lstStyle/>
        <a:p>
          <a:endParaRPr lang="en-US"/>
        </a:p>
      </dgm:t>
    </dgm:pt>
    <dgm:pt modelId="{9A069096-19D5-4D45-A88D-A1DF11A7B173}" type="sibTrans" cxnId="{981CC9A4-B94F-4348-B197-C92CE02E51DD}">
      <dgm:prSet/>
      <dgm:spPr/>
      <dgm:t>
        <a:bodyPr/>
        <a:lstStyle/>
        <a:p>
          <a:endParaRPr lang="en-US"/>
        </a:p>
      </dgm:t>
    </dgm:pt>
    <dgm:pt modelId="{4E245D1C-B81E-4611-823D-90E667F32C83}" type="pres">
      <dgm:prSet presAssocID="{3639D36B-E0C9-468B-B0D6-348F71098624}" presName="Name0" presStyleCnt="0">
        <dgm:presLayoutVars>
          <dgm:dir/>
          <dgm:animLvl val="lvl"/>
          <dgm:resizeHandles val="exact"/>
        </dgm:presLayoutVars>
      </dgm:prSet>
      <dgm:spPr/>
    </dgm:pt>
    <dgm:pt modelId="{F4FE7337-0BF8-43F9-A39F-26CC0DD5D012}" type="pres">
      <dgm:prSet presAssocID="{FCE28CE0-947F-4149-B41E-9E78C7FBC2A1}" presName="boxAndChildren" presStyleCnt="0"/>
      <dgm:spPr/>
    </dgm:pt>
    <dgm:pt modelId="{ED21C3D4-E8E4-4B4B-B77B-B87324BDE770}" type="pres">
      <dgm:prSet presAssocID="{FCE28CE0-947F-4149-B41E-9E78C7FBC2A1}" presName="parentTextBox" presStyleLbl="node1" presStyleIdx="0" presStyleCnt="2"/>
      <dgm:spPr/>
    </dgm:pt>
    <dgm:pt modelId="{6AC2EB7A-2EAB-4226-8C82-A525D0252CEF}" type="pres">
      <dgm:prSet presAssocID="{11033C47-0581-466C-BE77-76055195D62F}" presName="sp" presStyleCnt="0"/>
      <dgm:spPr/>
    </dgm:pt>
    <dgm:pt modelId="{BE1AB96B-FBF9-48FE-BD1E-1C43CE2510C1}" type="pres">
      <dgm:prSet presAssocID="{2D76C3A9-4CDC-4FCC-96F3-6219F879AA22}" presName="arrowAndChildren" presStyleCnt="0"/>
      <dgm:spPr/>
    </dgm:pt>
    <dgm:pt modelId="{BD7C1C2E-5697-4ECB-B1A3-AEB6C337BB82}" type="pres">
      <dgm:prSet presAssocID="{2D76C3A9-4CDC-4FCC-96F3-6219F879AA22}" presName="parentTextArrow" presStyleLbl="node1" presStyleIdx="1" presStyleCnt="2"/>
      <dgm:spPr/>
    </dgm:pt>
  </dgm:ptLst>
  <dgm:cxnLst>
    <dgm:cxn modelId="{91899F2A-2C24-4EAD-B886-05ED52196D5E}" type="presOf" srcId="{FCE28CE0-947F-4149-B41E-9E78C7FBC2A1}" destId="{ED21C3D4-E8E4-4B4B-B77B-B87324BDE770}" srcOrd="0" destOrd="0" presId="urn:microsoft.com/office/officeart/2005/8/layout/process4"/>
    <dgm:cxn modelId="{E30E847F-B7E3-413A-BA33-37AB2AFE1BE9}" type="presOf" srcId="{2D76C3A9-4CDC-4FCC-96F3-6219F879AA22}" destId="{BD7C1C2E-5697-4ECB-B1A3-AEB6C337BB82}" srcOrd="0" destOrd="0" presId="urn:microsoft.com/office/officeart/2005/8/layout/process4"/>
    <dgm:cxn modelId="{981CC9A4-B94F-4348-B197-C92CE02E51DD}" srcId="{3639D36B-E0C9-468B-B0D6-348F71098624}" destId="{FCE28CE0-947F-4149-B41E-9E78C7FBC2A1}" srcOrd="1" destOrd="0" parTransId="{A6289FC0-455E-4AF4-A538-7487C352C91E}" sibTransId="{9A069096-19D5-4D45-A88D-A1DF11A7B173}"/>
    <dgm:cxn modelId="{F23E01BB-CD5C-49F4-BBE2-8ABF7EB22C8D}" type="presOf" srcId="{3639D36B-E0C9-468B-B0D6-348F71098624}" destId="{4E245D1C-B81E-4611-823D-90E667F32C83}" srcOrd="0" destOrd="0" presId="urn:microsoft.com/office/officeart/2005/8/layout/process4"/>
    <dgm:cxn modelId="{B16B9BDB-4410-4569-81B5-03C77E6CEC07}" srcId="{3639D36B-E0C9-468B-B0D6-348F71098624}" destId="{2D76C3A9-4CDC-4FCC-96F3-6219F879AA22}" srcOrd="0" destOrd="0" parTransId="{705AD481-565D-4F38-A573-9291EE8F495B}" sibTransId="{11033C47-0581-466C-BE77-76055195D62F}"/>
    <dgm:cxn modelId="{A004D5DB-F09D-4BB0-8ECD-DEA1327850FC}" type="presParOf" srcId="{4E245D1C-B81E-4611-823D-90E667F32C83}" destId="{F4FE7337-0BF8-43F9-A39F-26CC0DD5D012}" srcOrd="0" destOrd="0" presId="urn:microsoft.com/office/officeart/2005/8/layout/process4"/>
    <dgm:cxn modelId="{E9DF56B9-DBAA-47C4-830B-E3501EFA8716}" type="presParOf" srcId="{F4FE7337-0BF8-43F9-A39F-26CC0DD5D012}" destId="{ED21C3D4-E8E4-4B4B-B77B-B87324BDE770}" srcOrd="0" destOrd="0" presId="urn:microsoft.com/office/officeart/2005/8/layout/process4"/>
    <dgm:cxn modelId="{FA79AE6E-62D1-4E65-AEFB-B739D24587C9}" type="presParOf" srcId="{4E245D1C-B81E-4611-823D-90E667F32C83}" destId="{6AC2EB7A-2EAB-4226-8C82-A525D0252CEF}" srcOrd="1" destOrd="0" presId="urn:microsoft.com/office/officeart/2005/8/layout/process4"/>
    <dgm:cxn modelId="{35F401B0-B28E-4883-B8D3-EC296CC4A7C8}" type="presParOf" srcId="{4E245D1C-B81E-4611-823D-90E667F32C83}" destId="{BE1AB96B-FBF9-48FE-BD1E-1C43CE2510C1}" srcOrd="2" destOrd="0" presId="urn:microsoft.com/office/officeart/2005/8/layout/process4"/>
    <dgm:cxn modelId="{C7A8C719-E5D7-4BAB-9285-0BE4B2673BFF}" type="presParOf" srcId="{BE1AB96B-FBF9-48FE-BD1E-1C43CE2510C1}" destId="{BD7C1C2E-5697-4ECB-B1A3-AEB6C337BB82}"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B91B918-566F-445D-B39E-3556AF2D3E13}"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044E279D-1EE4-4992-BFD7-9E6E9D9B7D36}">
      <dgm:prSet/>
      <dgm:spPr/>
      <dgm:t>
        <a:bodyPr/>
        <a:lstStyle/>
        <a:p>
          <a:r>
            <a:rPr lang="en-GB" dirty="0"/>
            <a:t>Carried out to understand the individuals' actual experiences regarding the phenomenon.</a:t>
          </a:r>
          <a:endParaRPr lang="en-US" dirty="0"/>
        </a:p>
      </dgm:t>
    </dgm:pt>
    <dgm:pt modelId="{D52ACB8E-D777-4530-AAA6-C2B07B0702D4}" type="parTrans" cxnId="{77AFD7D8-1F46-498A-8FB4-2EEEB105B9F9}">
      <dgm:prSet/>
      <dgm:spPr/>
      <dgm:t>
        <a:bodyPr/>
        <a:lstStyle/>
        <a:p>
          <a:endParaRPr lang="en-US"/>
        </a:p>
      </dgm:t>
    </dgm:pt>
    <dgm:pt modelId="{E731FCB5-5EC1-4D67-9005-3A359AE14EF9}" type="sibTrans" cxnId="{77AFD7D8-1F46-498A-8FB4-2EEEB105B9F9}">
      <dgm:prSet/>
      <dgm:spPr/>
      <dgm:t>
        <a:bodyPr/>
        <a:lstStyle/>
        <a:p>
          <a:endParaRPr lang="en-US"/>
        </a:p>
      </dgm:t>
    </dgm:pt>
    <dgm:pt modelId="{B3764096-DA47-431A-BECE-2270E08A41F8}">
      <dgm:prSet/>
      <dgm:spPr/>
      <dgm:t>
        <a:bodyPr/>
        <a:lstStyle/>
        <a:p>
          <a:r>
            <a:rPr lang="en-GB" dirty="0"/>
            <a:t>The method describes “What individuals experience and “how” they experience it. </a:t>
          </a:r>
          <a:endParaRPr lang="en-US" dirty="0"/>
        </a:p>
      </dgm:t>
    </dgm:pt>
    <dgm:pt modelId="{DD97BF21-9C0C-425E-BE59-DFE959518600}" type="parTrans" cxnId="{E6D0D36D-E28C-4F7B-901A-F85B3F8D7AA2}">
      <dgm:prSet/>
      <dgm:spPr/>
      <dgm:t>
        <a:bodyPr/>
        <a:lstStyle/>
        <a:p>
          <a:endParaRPr lang="en-US"/>
        </a:p>
      </dgm:t>
    </dgm:pt>
    <dgm:pt modelId="{A9D88EE2-735E-4832-9589-1D6EDE5CDC5C}" type="sibTrans" cxnId="{E6D0D36D-E28C-4F7B-901A-F85B3F8D7AA2}">
      <dgm:prSet/>
      <dgm:spPr/>
      <dgm:t>
        <a:bodyPr/>
        <a:lstStyle/>
        <a:p>
          <a:endParaRPr lang="en-US"/>
        </a:p>
      </dgm:t>
    </dgm:pt>
    <dgm:pt modelId="{5C1163AB-5DB9-484C-9611-750C9F9FCB26}">
      <dgm:prSet/>
      <dgm:spPr/>
      <dgm:t>
        <a:bodyPr/>
        <a:lstStyle/>
        <a:p>
          <a:r>
            <a:rPr lang="en-GB"/>
            <a:t>The focus is on meaning of the exposures experienced by individuals regarding the phenomenon </a:t>
          </a:r>
          <a:endParaRPr lang="en-US"/>
        </a:p>
      </dgm:t>
    </dgm:pt>
    <dgm:pt modelId="{A37520BD-E691-4376-8475-7947C9350E98}" type="parTrans" cxnId="{0A811F7A-22FE-486C-BC54-DD8D9ED894A7}">
      <dgm:prSet/>
      <dgm:spPr/>
      <dgm:t>
        <a:bodyPr/>
        <a:lstStyle/>
        <a:p>
          <a:endParaRPr lang="en-US"/>
        </a:p>
      </dgm:t>
    </dgm:pt>
    <dgm:pt modelId="{CEF021DF-8AD9-4E80-890A-8439D7BA50E1}" type="sibTrans" cxnId="{0A811F7A-22FE-486C-BC54-DD8D9ED894A7}">
      <dgm:prSet/>
      <dgm:spPr/>
      <dgm:t>
        <a:bodyPr/>
        <a:lstStyle/>
        <a:p>
          <a:endParaRPr lang="en-US"/>
        </a:p>
      </dgm:t>
    </dgm:pt>
    <dgm:pt modelId="{B5F3923F-E1E6-4401-805F-5372D95837FD}">
      <dgm:prSet/>
      <dgm:spPr/>
      <dgm:t>
        <a:bodyPr/>
        <a:lstStyle/>
        <a:p>
          <a:r>
            <a:rPr lang="en-GB" dirty="0"/>
            <a:t>Broaden understanding, participants sharing information</a:t>
          </a:r>
          <a:endParaRPr lang="en-US" dirty="0"/>
        </a:p>
      </dgm:t>
    </dgm:pt>
    <dgm:pt modelId="{55508101-7A51-4211-AAD0-E7BDCF6B1659}" type="parTrans" cxnId="{B29DC3DA-A0B7-4321-896D-21A8EE8B88C9}">
      <dgm:prSet/>
      <dgm:spPr/>
      <dgm:t>
        <a:bodyPr/>
        <a:lstStyle/>
        <a:p>
          <a:endParaRPr lang="en-US"/>
        </a:p>
      </dgm:t>
    </dgm:pt>
    <dgm:pt modelId="{BE6C58D0-DDEE-4561-A682-2EB131067E0D}" type="sibTrans" cxnId="{B29DC3DA-A0B7-4321-896D-21A8EE8B88C9}">
      <dgm:prSet/>
      <dgm:spPr/>
      <dgm:t>
        <a:bodyPr/>
        <a:lstStyle/>
        <a:p>
          <a:endParaRPr lang="en-US"/>
        </a:p>
      </dgm:t>
    </dgm:pt>
    <dgm:pt modelId="{E4EFE330-7523-4B85-9AAA-26322E4BB976}">
      <dgm:prSet/>
      <dgm:spPr/>
      <dgm:t>
        <a:bodyPr/>
        <a:lstStyle/>
        <a:p>
          <a:r>
            <a:rPr lang="en-GB" b="0" i="0" dirty="0"/>
            <a:t>“Phenomenology is a powerful research strategy that is well suited for exploring challenging problems” (Neubauer, Witkop &amp; </a:t>
          </a:r>
          <a:r>
            <a:rPr lang="en-GB" b="0" i="0" dirty="0" err="1"/>
            <a:t>Varpio</a:t>
          </a:r>
          <a:r>
            <a:rPr lang="en-GB" b="0" i="0" dirty="0"/>
            <a:t>, 2019</a:t>
          </a:r>
          <a:endParaRPr lang="en-US" dirty="0"/>
        </a:p>
      </dgm:t>
    </dgm:pt>
    <dgm:pt modelId="{D067BF83-44F4-49A0-8BD6-0148F87B9B14}" type="parTrans" cxnId="{8F4F5474-B702-46B7-829F-8ED6A24BC50D}">
      <dgm:prSet/>
      <dgm:spPr/>
      <dgm:t>
        <a:bodyPr/>
        <a:lstStyle/>
        <a:p>
          <a:endParaRPr lang="en-US"/>
        </a:p>
      </dgm:t>
    </dgm:pt>
    <dgm:pt modelId="{00065DCA-604F-4EA4-893E-4618EF0DA907}" type="sibTrans" cxnId="{8F4F5474-B702-46B7-829F-8ED6A24BC50D}">
      <dgm:prSet/>
      <dgm:spPr/>
      <dgm:t>
        <a:bodyPr/>
        <a:lstStyle/>
        <a:p>
          <a:endParaRPr lang="en-US"/>
        </a:p>
      </dgm:t>
    </dgm:pt>
    <dgm:pt modelId="{FF3C5ADA-1499-4C03-BF6D-03B0EBBC5501}" type="pres">
      <dgm:prSet presAssocID="{7B91B918-566F-445D-B39E-3556AF2D3E13}" presName="diagram" presStyleCnt="0">
        <dgm:presLayoutVars>
          <dgm:dir/>
          <dgm:resizeHandles val="exact"/>
        </dgm:presLayoutVars>
      </dgm:prSet>
      <dgm:spPr/>
    </dgm:pt>
    <dgm:pt modelId="{38CB3C5B-EBE0-4382-B912-48879A3EF17C}" type="pres">
      <dgm:prSet presAssocID="{044E279D-1EE4-4992-BFD7-9E6E9D9B7D36}" presName="node" presStyleLbl="node1" presStyleIdx="0" presStyleCnt="5">
        <dgm:presLayoutVars>
          <dgm:bulletEnabled val="1"/>
        </dgm:presLayoutVars>
      </dgm:prSet>
      <dgm:spPr/>
    </dgm:pt>
    <dgm:pt modelId="{B954B5F5-1EB1-4FE2-A9EC-9BB465F54367}" type="pres">
      <dgm:prSet presAssocID="{E731FCB5-5EC1-4D67-9005-3A359AE14EF9}" presName="sibTrans" presStyleCnt="0"/>
      <dgm:spPr/>
    </dgm:pt>
    <dgm:pt modelId="{2906DE3F-FD1A-4D06-A08C-DBA4D5C8269D}" type="pres">
      <dgm:prSet presAssocID="{B3764096-DA47-431A-BECE-2270E08A41F8}" presName="node" presStyleLbl="node1" presStyleIdx="1" presStyleCnt="5">
        <dgm:presLayoutVars>
          <dgm:bulletEnabled val="1"/>
        </dgm:presLayoutVars>
      </dgm:prSet>
      <dgm:spPr/>
    </dgm:pt>
    <dgm:pt modelId="{B7485AF7-D842-4282-AD9D-CE8D1D2EE152}" type="pres">
      <dgm:prSet presAssocID="{A9D88EE2-735E-4832-9589-1D6EDE5CDC5C}" presName="sibTrans" presStyleCnt="0"/>
      <dgm:spPr/>
    </dgm:pt>
    <dgm:pt modelId="{91CD9D79-2096-4769-969C-06123D203E9B}" type="pres">
      <dgm:prSet presAssocID="{5C1163AB-5DB9-484C-9611-750C9F9FCB26}" presName="node" presStyleLbl="node1" presStyleIdx="2" presStyleCnt="5">
        <dgm:presLayoutVars>
          <dgm:bulletEnabled val="1"/>
        </dgm:presLayoutVars>
      </dgm:prSet>
      <dgm:spPr/>
    </dgm:pt>
    <dgm:pt modelId="{E2EC8030-025E-45C8-9447-B88E47121589}" type="pres">
      <dgm:prSet presAssocID="{CEF021DF-8AD9-4E80-890A-8439D7BA50E1}" presName="sibTrans" presStyleCnt="0"/>
      <dgm:spPr/>
    </dgm:pt>
    <dgm:pt modelId="{F77FECAF-BC59-4981-837D-2BCDB3764A77}" type="pres">
      <dgm:prSet presAssocID="{B5F3923F-E1E6-4401-805F-5372D95837FD}" presName="node" presStyleLbl="node1" presStyleIdx="3" presStyleCnt="5">
        <dgm:presLayoutVars>
          <dgm:bulletEnabled val="1"/>
        </dgm:presLayoutVars>
      </dgm:prSet>
      <dgm:spPr/>
    </dgm:pt>
    <dgm:pt modelId="{7ED2E621-4633-4BFE-BED4-283FD8483A7C}" type="pres">
      <dgm:prSet presAssocID="{BE6C58D0-DDEE-4561-A682-2EB131067E0D}" presName="sibTrans" presStyleCnt="0"/>
      <dgm:spPr/>
    </dgm:pt>
    <dgm:pt modelId="{5D641F76-BBEA-4412-A163-FBA6872C0E14}" type="pres">
      <dgm:prSet presAssocID="{E4EFE330-7523-4B85-9AAA-26322E4BB976}" presName="node" presStyleLbl="node1" presStyleIdx="4" presStyleCnt="5">
        <dgm:presLayoutVars>
          <dgm:bulletEnabled val="1"/>
        </dgm:presLayoutVars>
      </dgm:prSet>
      <dgm:spPr/>
    </dgm:pt>
  </dgm:ptLst>
  <dgm:cxnLst>
    <dgm:cxn modelId="{20DA9D06-8791-4D67-B943-9C486C337BDC}" type="presOf" srcId="{B3764096-DA47-431A-BECE-2270E08A41F8}" destId="{2906DE3F-FD1A-4D06-A08C-DBA4D5C8269D}" srcOrd="0" destOrd="0" presId="urn:microsoft.com/office/officeart/2005/8/layout/default"/>
    <dgm:cxn modelId="{F182E91A-3C81-401A-9B6F-91D21EEFF917}" type="presOf" srcId="{044E279D-1EE4-4992-BFD7-9E6E9D9B7D36}" destId="{38CB3C5B-EBE0-4382-B912-48879A3EF17C}" srcOrd="0" destOrd="0" presId="urn:microsoft.com/office/officeart/2005/8/layout/default"/>
    <dgm:cxn modelId="{E6D0D36D-E28C-4F7B-901A-F85B3F8D7AA2}" srcId="{7B91B918-566F-445D-B39E-3556AF2D3E13}" destId="{B3764096-DA47-431A-BECE-2270E08A41F8}" srcOrd="1" destOrd="0" parTransId="{DD97BF21-9C0C-425E-BE59-DFE959518600}" sibTransId="{A9D88EE2-735E-4832-9589-1D6EDE5CDC5C}"/>
    <dgm:cxn modelId="{8F4F5474-B702-46B7-829F-8ED6A24BC50D}" srcId="{7B91B918-566F-445D-B39E-3556AF2D3E13}" destId="{E4EFE330-7523-4B85-9AAA-26322E4BB976}" srcOrd="4" destOrd="0" parTransId="{D067BF83-44F4-49A0-8BD6-0148F87B9B14}" sibTransId="{00065DCA-604F-4EA4-893E-4618EF0DA907}"/>
    <dgm:cxn modelId="{0A811F7A-22FE-486C-BC54-DD8D9ED894A7}" srcId="{7B91B918-566F-445D-B39E-3556AF2D3E13}" destId="{5C1163AB-5DB9-484C-9611-750C9F9FCB26}" srcOrd="2" destOrd="0" parTransId="{A37520BD-E691-4376-8475-7947C9350E98}" sibTransId="{CEF021DF-8AD9-4E80-890A-8439D7BA50E1}"/>
    <dgm:cxn modelId="{C7EAF983-52F2-48CB-A937-25BCF947F802}" type="presOf" srcId="{E4EFE330-7523-4B85-9AAA-26322E4BB976}" destId="{5D641F76-BBEA-4412-A163-FBA6872C0E14}" srcOrd="0" destOrd="0" presId="urn:microsoft.com/office/officeart/2005/8/layout/default"/>
    <dgm:cxn modelId="{0F418496-F6C6-46C4-9437-9A6796B99314}" type="presOf" srcId="{5C1163AB-5DB9-484C-9611-750C9F9FCB26}" destId="{91CD9D79-2096-4769-969C-06123D203E9B}" srcOrd="0" destOrd="0" presId="urn:microsoft.com/office/officeart/2005/8/layout/default"/>
    <dgm:cxn modelId="{9D4787D8-FE52-414F-A0CE-4B69DC590D99}" type="presOf" srcId="{7B91B918-566F-445D-B39E-3556AF2D3E13}" destId="{FF3C5ADA-1499-4C03-BF6D-03B0EBBC5501}" srcOrd="0" destOrd="0" presId="urn:microsoft.com/office/officeart/2005/8/layout/default"/>
    <dgm:cxn modelId="{77AFD7D8-1F46-498A-8FB4-2EEEB105B9F9}" srcId="{7B91B918-566F-445D-B39E-3556AF2D3E13}" destId="{044E279D-1EE4-4992-BFD7-9E6E9D9B7D36}" srcOrd="0" destOrd="0" parTransId="{D52ACB8E-D777-4530-AAA6-C2B07B0702D4}" sibTransId="{E731FCB5-5EC1-4D67-9005-3A359AE14EF9}"/>
    <dgm:cxn modelId="{B29DC3DA-A0B7-4321-896D-21A8EE8B88C9}" srcId="{7B91B918-566F-445D-B39E-3556AF2D3E13}" destId="{B5F3923F-E1E6-4401-805F-5372D95837FD}" srcOrd="3" destOrd="0" parTransId="{55508101-7A51-4211-AAD0-E7BDCF6B1659}" sibTransId="{BE6C58D0-DDEE-4561-A682-2EB131067E0D}"/>
    <dgm:cxn modelId="{A35EB1FC-0DAA-4EB5-9BFA-1AFE685318DA}" type="presOf" srcId="{B5F3923F-E1E6-4401-805F-5372D95837FD}" destId="{F77FECAF-BC59-4981-837D-2BCDB3764A77}" srcOrd="0" destOrd="0" presId="urn:microsoft.com/office/officeart/2005/8/layout/default"/>
    <dgm:cxn modelId="{4797288E-2F72-4C2E-9F85-A78B1A17C965}" type="presParOf" srcId="{FF3C5ADA-1499-4C03-BF6D-03B0EBBC5501}" destId="{38CB3C5B-EBE0-4382-B912-48879A3EF17C}" srcOrd="0" destOrd="0" presId="urn:microsoft.com/office/officeart/2005/8/layout/default"/>
    <dgm:cxn modelId="{9E5921EC-A713-499A-AA31-4009448627F1}" type="presParOf" srcId="{FF3C5ADA-1499-4C03-BF6D-03B0EBBC5501}" destId="{B954B5F5-1EB1-4FE2-A9EC-9BB465F54367}" srcOrd="1" destOrd="0" presId="urn:microsoft.com/office/officeart/2005/8/layout/default"/>
    <dgm:cxn modelId="{BCAA4000-9DBF-431F-9270-3F45E49A0847}" type="presParOf" srcId="{FF3C5ADA-1499-4C03-BF6D-03B0EBBC5501}" destId="{2906DE3F-FD1A-4D06-A08C-DBA4D5C8269D}" srcOrd="2" destOrd="0" presId="urn:microsoft.com/office/officeart/2005/8/layout/default"/>
    <dgm:cxn modelId="{16E2F428-CE72-4E46-8544-CDF939E582B4}" type="presParOf" srcId="{FF3C5ADA-1499-4C03-BF6D-03B0EBBC5501}" destId="{B7485AF7-D842-4282-AD9D-CE8D1D2EE152}" srcOrd="3" destOrd="0" presId="urn:microsoft.com/office/officeart/2005/8/layout/default"/>
    <dgm:cxn modelId="{0A1567ED-D2A1-45A0-8683-8AC9D1A21E16}" type="presParOf" srcId="{FF3C5ADA-1499-4C03-BF6D-03B0EBBC5501}" destId="{91CD9D79-2096-4769-969C-06123D203E9B}" srcOrd="4" destOrd="0" presId="urn:microsoft.com/office/officeart/2005/8/layout/default"/>
    <dgm:cxn modelId="{5812002B-F87D-415C-AC74-C67B4EAD54FF}" type="presParOf" srcId="{FF3C5ADA-1499-4C03-BF6D-03B0EBBC5501}" destId="{E2EC8030-025E-45C8-9447-B88E47121589}" srcOrd="5" destOrd="0" presId="urn:microsoft.com/office/officeart/2005/8/layout/default"/>
    <dgm:cxn modelId="{5BD32AA0-1B24-4CE9-B582-4146929CCF14}" type="presParOf" srcId="{FF3C5ADA-1499-4C03-BF6D-03B0EBBC5501}" destId="{F77FECAF-BC59-4981-837D-2BCDB3764A77}" srcOrd="6" destOrd="0" presId="urn:microsoft.com/office/officeart/2005/8/layout/default"/>
    <dgm:cxn modelId="{7A3A87B4-CC10-4F40-9BF6-D87980A22BC7}" type="presParOf" srcId="{FF3C5ADA-1499-4C03-BF6D-03B0EBBC5501}" destId="{7ED2E621-4633-4BFE-BED4-283FD8483A7C}" srcOrd="7" destOrd="0" presId="urn:microsoft.com/office/officeart/2005/8/layout/default"/>
    <dgm:cxn modelId="{3B29EED8-32BB-4772-8D15-D3B0333DFA3D}" type="presParOf" srcId="{FF3C5ADA-1499-4C03-BF6D-03B0EBBC5501}" destId="{5D641F76-BBEA-4412-A163-FBA6872C0E14}"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790491-23FE-4D94-B407-066DB660CEAE}">
      <dsp:nvSpPr>
        <dsp:cNvPr id="0" name=""/>
        <dsp:cNvSpPr/>
      </dsp:nvSpPr>
      <dsp:spPr>
        <a:xfrm>
          <a:off x="104169" y="2282"/>
          <a:ext cx="2018279" cy="1210967"/>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b="1" kern="1200"/>
            <a:t>Organisations which have conducted studies include:</a:t>
          </a:r>
          <a:endParaRPr lang="en-US" sz="1700" kern="1200"/>
        </a:p>
      </dsp:txBody>
      <dsp:txXfrm>
        <a:off x="104169" y="2282"/>
        <a:ext cx="2018279" cy="1210967"/>
      </dsp:txXfrm>
    </dsp:sp>
    <dsp:sp modelId="{830AA05E-C0A4-4915-B927-EA6A7B6A27B7}">
      <dsp:nvSpPr>
        <dsp:cNvPr id="0" name=""/>
        <dsp:cNvSpPr/>
      </dsp:nvSpPr>
      <dsp:spPr>
        <a:xfrm>
          <a:off x="2324276" y="2282"/>
          <a:ext cx="2018279" cy="1210967"/>
        </a:xfrm>
        <a:prstGeom prst="rect">
          <a:avLst/>
        </a:prstGeom>
        <a:gradFill rotWithShape="0">
          <a:gsLst>
            <a:gs pos="0">
              <a:schemeClr val="accent5">
                <a:hueOff val="-1215215"/>
                <a:satOff val="-83"/>
                <a:lumOff val="196"/>
                <a:alphaOff val="0"/>
                <a:satMod val="103000"/>
                <a:lumMod val="102000"/>
                <a:tint val="94000"/>
              </a:schemeClr>
            </a:gs>
            <a:gs pos="50000">
              <a:schemeClr val="accent5">
                <a:hueOff val="-1215215"/>
                <a:satOff val="-83"/>
                <a:lumOff val="196"/>
                <a:alphaOff val="0"/>
                <a:satMod val="110000"/>
                <a:lumMod val="100000"/>
                <a:shade val="100000"/>
              </a:schemeClr>
            </a:gs>
            <a:gs pos="100000">
              <a:schemeClr val="accent5">
                <a:hueOff val="-1215215"/>
                <a:satOff val="-83"/>
                <a:lumOff val="196"/>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British Army</a:t>
          </a:r>
          <a:endParaRPr lang="en-US" sz="1700" kern="1200"/>
        </a:p>
      </dsp:txBody>
      <dsp:txXfrm>
        <a:off x="2324276" y="2282"/>
        <a:ext cx="2018279" cy="1210967"/>
      </dsp:txXfrm>
    </dsp:sp>
    <dsp:sp modelId="{B177F262-7470-474E-AA20-CDBD0ED632E6}">
      <dsp:nvSpPr>
        <dsp:cNvPr id="0" name=""/>
        <dsp:cNvSpPr/>
      </dsp:nvSpPr>
      <dsp:spPr>
        <a:xfrm>
          <a:off x="4544384" y="2282"/>
          <a:ext cx="2018279" cy="1210967"/>
        </a:xfrm>
        <a:prstGeom prst="rect">
          <a:avLst/>
        </a:prstGeom>
        <a:gradFill rotWithShape="0">
          <a:gsLst>
            <a:gs pos="0">
              <a:schemeClr val="accent5">
                <a:hueOff val="-2430430"/>
                <a:satOff val="-165"/>
                <a:lumOff val="392"/>
                <a:alphaOff val="0"/>
                <a:satMod val="103000"/>
                <a:lumMod val="102000"/>
                <a:tint val="94000"/>
              </a:schemeClr>
            </a:gs>
            <a:gs pos="50000">
              <a:schemeClr val="accent5">
                <a:hueOff val="-2430430"/>
                <a:satOff val="-165"/>
                <a:lumOff val="392"/>
                <a:alphaOff val="0"/>
                <a:satMod val="110000"/>
                <a:lumMod val="100000"/>
                <a:shade val="100000"/>
              </a:schemeClr>
            </a:gs>
            <a:gs pos="100000">
              <a:schemeClr val="accent5">
                <a:hueOff val="-2430430"/>
                <a:satOff val="-165"/>
                <a:lumOff val="392"/>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Medical profession </a:t>
          </a:r>
          <a:endParaRPr lang="en-US" sz="1700" kern="1200"/>
        </a:p>
      </dsp:txBody>
      <dsp:txXfrm>
        <a:off x="4544384" y="2282"/>
        <a:ext cx="2018279" cy="1210967"/>
      </dsp:txXfrm>
    </dsp:sp>
    <dsp:sp modelId="{6EC078EC-F6DE-4C6A-A598-C0DFC3828D8A}">
      <dsp:nvSpPr>
        <dsp:cNvPr id="0" name=""/>
        <dsp:cNvSpPr/>
      </dsp:nvSpPr>
      <dsp:spPr>
        <a:xfrm>
          <a:off x="104169" y="1415078"/>
          <a:ext cx="2018279" cy="1210967"/>
        </a:xfrm>
        <a:prstGeom prst="rect">
          <a:avLst/>
        </a:prstGeom>
        <a:gradFill rotWithShape="0">
          <a:gsLst>
            <a:gs pos="0">
              <a:schemeClr val="accent5">
                <a:hueOff val="-3645645"/>
                <a:satOff val="-248"/>
                <a:lumOff val="588"/>
                <a:alphaOff val="0"/>
                <a:satMod val="103000"/>
                <a:lumMod val="102000"/>
                <a:tint val="94000"/>
              </a:schemeClr>
            </a:gs>
            <a:gs pos="50000">
              <a:schemeClr val="accent5">
                <a:hueOff val="-3645645"/>
                <a:satOff val="-248"/>
                <a:lumOff val="588"/>
                <a:alphaOff val="0"/>
                <a:satMod val="110000"/>
                <a:lumMod val="100000"/>
                <a:shade val="100000"/>
              </a:schemeClr>
            </a:gs>
            <a:gs pos="100000">
              <a:schemeClr val="accent5">
                <a:hueOff val="-3645645"/>
                <a:satOff val="-248"/>
                <a:lumOff val="588"/>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Royal Air Force</a:t>
          </a:r>
          <a:endParaRPr lang="en-US" sz="1700" kern="1200"/>
        </a:p>
      </dsp:txBody>
      <dsp:txXfrm>
        <a:off x="104169" y="1415078"/>
        <a:ext cx="2018279" cy="1210967"/>
      </dsp:txXfrm>
    </dsp:sp>
    <dsp:sp modelId="{4B45B121-6BE6-4DB5-BD3F-5F5BCF81DD1A}">
      <dsp:nvSpPr>
        <dsp:cNvPr id="0" name=""/>
        <dsp:cNvSpPr/>
      </dsp:nvSpPr>
      <dsp:spPr>
        <a:xfrm>
          <a:off x="2324276" y="1415078"/>
          <a:ext cx="2018279" cy="1210967"/>
        </a:xfrm>
        <a:prstGeom prst="rect">
          <a:avLst/>
        </a:prstGeom>
        <a:gradFill rotWithShape="0">
          <a:gsLst>
            <a:gs pos="0">
              <a:schemeClr val="accent5">
                <a:hueOff val="-4860860"/>
                <a:satOff val="-330"/>
                <a:lumOff val="784"/>
                <a:alphaOff val="0"/>
                <a:satMod val="103000"/>
                <a:lumMod val="102000"/>
                <a:tint val="94000"/>
              </a:schemeClr>
            </a:gs>
            <a:gs pos="50000">
              <a:schemeClr val="accent5">
                <a:hueOff val="-4860860"/>
                <a:satOff val="-330"/>
                <a:lumOff val="784"/>
                <a:alphaOff val="0"/>
                <a:satMod val="110000"/>
                <a:lumMod val="100000"/>
                <a:shade val="100000"/>
              </a:schemeClr>
            </a:gs>
            <a:gs pos="100000">
              <a:schemeClr val="accent5">
                <a:hueOff val="-4860860"/>
                <a:satOff val="-330"/>
                <a:lumOff val="78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Engineering organisations</a:t>
          </a:r>
          <a:endParaRPr lang="en-US" sz="1700" kern="1200" dirty="0"/>
        </a:p>
      </dsp:txBody>
      <dsp:txXfrm>
        <a:off x="2324276" y="1415078"/>
        <a:ext cx="2018279" cy="1210967"/>
      </dsp:txXfrm>
    </dsp:sp>
    <dsp:sp modelId="{B7843C44-048B-42BB-866A-E52697C7D14D}">
      <dsp:nvSpPr>
        <dsp:cNvPr id="0" name=""/>
        <dsp:cNvSpPr/>
      </dsp:nvSpPr>
      <dsp:spPr>
        <a:xfrm>
          <a:off x="4544384" y="1415078"/>
          <a:ext cx="2018279" cy="1210967"/>
        </a:xfrm>
        <a:prstGeom prst="rect">
          <a:avLst/>
        </a:prstGeom>
        <a:gradFill rotWithShape="0">
          <a:gsLst>
            <a:gs pos="0">
              <a:schemeClr val="accent5">
                <a:hueOff val="-6076075"/>
                <a:satOff val="-413"/>
                <a:lumOff val="981"/>
                <a:alphaOff val="0"/>
                <a:satMod val="103000"/>
                <a:lumMod val="102000"/>
                <a:tint val="94000"/>
              </a:schemeClr>
            </a:gs>
            <a:gs pos="50000">
              <a:schemeClr val="accent5">
                <a:hueOff val="-6076075"/>
                <a:satOff val="-413"/>
                <a:lumOff val="981"/>
                <a:alphaOff val="0"/>
                <a:satMod val="110000"/>
                <a:lumMod val="100000"/>
                <a:shade val="100000"/>
              </a:schemeClr>
            </a:gs>
            <a:gs pos="100000">
              <a:schemeClr val="accent5">
                <a:hueOff val="-6076075"/>
                <a:satOff val="-413"/>
                <a:lumOff val="98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Therapy/Meditation </a:t>
          </a:r>
          <a:endParaRPr lang="en-US" sz="1700" kern="1200"/>
        </a:p>
      </dsp:txBody>
      <dsp:txXfrm>
        <a:off x="4544384" y="1415078"/>
        <a:ext cx="2018279" cy="1210967"/>
      </dsp:txXfrm>
    </dsp:sp>
    <dsp:sp modelId="{3733B7B4-DDBF-4E7D-8F43-BE61D1E94445}">
      <dsp:nvSpPr>
        <dsp:cNvPr id="0" name=""/>
        <dsp:cNvSpPr/>
      </dsp:nvSpPr>
      <dsp:spPr>
        <a:xfrm>
          <a:off x="104169" y="2827873"/>
          <a:ext cx="2018279" cy="1210967"/>
        </a:xfrm>
        <a:prstGeom prst="rect">
          <a:avLst/>
        </a:prstGeom>
        <a:gradFill rotWithShape="0">
          <a:gsLst>
            <a:gs pos="0">
              <a:schemeClr val="accent5">
                <a:hueOff val="-7291290"/>
                <a:satOff val="-496"/>
                <a:lumOff val="1177"/>
                <a:alphaOff val="0"/>
                <a:satMod val="103000"/>
                <a:lumMod val="102000"/>
                <a:tint val="94000"/>
              </a:schemeClr>
            </a:gs>
            <a:gs pos="50000">
              <a:schemeClr val="accent5">
                <a:hueOff val="-7291290"/>
                <a:satOff val="-496"/>
                <a:lumOff val="1177"/>
                <a:alphaOff val="0"/>
                <a:satMod val="110000"/>
                <a:lumMod val="100000"/>
                <a:shade val="100000"/>
              </a:schemeClr>
            </a:gs>
            <a:gs pos="100000">
              <a:schemeClr val="accent5">
                <a:hueOff val="-7291290"/>
                <a:satOff val="-496"/>
                <a:lumOff val="117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Fire Service </a:t>
          </a:r>
          <a:endParaRPr lang="en-US" sz="1700" kern="1200"/>
        </a:p>
      </dsp:txBody>
      <dsp:txXfrm>
        <a:off x="104169" y="2827873"/>
        <a:ext cx="2018279" cy="1210967"/>
      </dsp:txXfrm>
    </dsp:sp>
    <dsp:sp modelId="{23436A89-189C-4BE5-A852-49B8721AF539}">
      <dsp:nvSpPr>
        <dsp:cNvPr id="0" name=""/>
        <dsp:cNvSpPr/>
      </dsp:nvSpPr>
      <dsp:spPr>
        <a:xfrm>
          <a:off x="2324276" y="2827873"/>
          <a:ext cx="2018279" cy="1210967"/>
        </a:xfrm>
        <a:prstGeom prst="rect">
          <a:avLst/>
        </a:prstGeom>
        <a:gradFill rotWithShape="0">
          <a:gsLst>
            <a:gs pos="0">
              <a:schemeClr val="accent5">
                <a:hueOff val="-8506504"/>
                <a:satOff val="-578"/>
                <a:lumOff val="1373"/>
                <a:alphaOff val="0"/>
                <a:satMod val="103000"/>
                <a:lumMod val="102000"/>
                <a:tint val="94000"/>
              </a:schemeClr>
            </a:gs>
            <a:gs pos="50000">
              <a:schemeClr val="accent5">
                <a:hueOff val="-8506504"/>
                <a:satOff val="-578"/>
                <a:lumOff val="1373"/>
                <a:alphaOff val="0"/>
                <a:satMod val="110000"/>
                <a:lumMod val="100000"/>
                <a:shade val="100000"/>
              </a:schemeClr>
            </a:gs>
            <a:gs pos="100000">
              <a:schemeClr val="accent5">
                <a:hueOff val="-8506504"/>
                <a:satOff val="-578"/>
                <a:lumOff val="1373"/>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Police Force </a:t>
          </a:r>
          <a:endParaRPr lang="en-US" sz="1700" kern="1200"/>
        </a:p>
      </dsp:txBody>
      <dsp:txXfrm>
        <a:off x="2324276" y="2827873"/>
        <a:ext cx="2018279" cy="1210967"/>
      </dsp:txXfrm>
    </dsp:sp>
    <dsp:sp modelId="{E28450BB-B62A-47AB-992A-15DD49EBE327}">
      <dsp:nvSpPr>
        <dsp:cNvPr id="0" name=""/>
        <dsp:cNvSpPr/>
      </dsp:nvSpPr>
      <dsp:spPr>
        <a:xfrm>
          <a:off x="4544384" y="2827873"/>
          <a:ext cx="2018279" cy="1210967"/>
        </a:xfrm>
        <a:prstGeom prst="rect">
          <a:avLst/>
        </a:prstGeom>
        <a:gradFill rotWithShape="0">
          <a:gsLst>
            <a:gs pos="0">
              <a:schemeClr val="accent5">
                <a:hueOff val="-9721720"/>
                <a:satOff val="-661"/>
                <a:lumOff val="1569"/>
                <a:alphaOff val="0"/>
                <a:satMod val="103000"/>
                <a:lumMod val="102000"/>
                <a:tint val="94000"/>
              </a:schemeClr>
            </a:gs>
            <a:gs pos="50000">
              <a:schemeClr val="accent5">
                <a:hueOff val="-9721720"/>
                <a:satOff val="-661"/>
                <a:lumOff val="1569"/>
                <a:alphaOff val="0"/>
                <a:satMod val="110000"/>
                <a:lumMod val="100000"/>
                <a:shade val="100000"/>
              </a:schemeClr>
            </a:gs>
            <a:gs pos="100000">
              <a:schemeClr val="accent5">
                <a:hueOff val="-9721720"/>
                <a:satOff val="-661"/>
                <a:lumOff val="156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Royal Navy</a:t>
          </a:r>
          <a:endParaRPr lang="en-US" sz="1700" kern="1200"/>
        </a:p>
      </dsp:txBody>
      <dsp:txXfrm>
        <a:off x="4544384" y="2827873"/>
        <a:ext cx="2018279" cy="1210967"/>
      </dsp:txXfrm>
    </dsp:sp>
    <dsp:sp modelId="{EEB22969-FBCE-4312-9871-A9A3322295D7}">
      <dsp:nvSpPr>
        <dsp:cNvPr id="0" name=""/>
        <dsp:cNvSpPr/>
      </dsp:nvSpPr>
      <dsp:spPr>
        <a:xfrm>
          <a:off x="1214223" y="4240669"/>
          <a:ext cx="2018279" cy="1210967"/>
        </a:xfrm>
        <a:prstGeom prst="rect">
          <a:avLst/>
        </a:prstGeom>
        <a:gradFill rotWithShape="0">
          <a:gsLst>
            <a:gs pos="0">
              <a:schemeClr val="accent5">
                <a:hueOff val="-10936935"/>
                <a:satOff val="-743"/>
                <a:lumOff val="1765"/>
                <a:alphaOff val="0"/>
                <a:satMod val="103000"/>
                <a:lumMod val="102000"/>
                <a:tint val="94000"/>
              </a:schemeClr>
            </a:gs>
            <a:gs pos="50000">
              <a:schemeClr val="accent5">
                <a:hueOff val="-10936935"/>
                <a:satOff val="-743"/>
                <a:lumOff val="1765"/>
                <a:alphaOff val="0"/>
                <a:satMod val="110000"/>
                <a:lumMod val="100000"/>
                <a:shade val="100000"/>
              </a:schemeClr>
            </a:gs>
            <a:gs pos="100000">
              <a:schemeClr val="accent5">
                <a:hueOff val="-10936935"/>
                <a:satOff val="-743"/>
                <a:lumOff val="1765"/>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Oil rig establishments </a:t>
          </a:r>
          <a:endParaRPr lang="en-US" sz="1700" kern="1200"/>
        </a:p>
      </dsp:txBody>
      <dsp:txXfrm>
        <a:off x="1214223" y="4240669"/>
        <a:ext cx="2018279" cy="1210967"/>
      </dsp:txXfrm>
    </dsp:sp>
    <dsp:sp modelId="{333C6A5B-A734-4CF4-8F6E-E3815B8E0D18}">
      <dsp:nvSpPr>
        <dsp:cNvPr id="0" name=""/>
        <dsp:cNvSpPr/>
      </dsp:nvSpPr>
      <dsp:spPr>
        <a:xfrm>
          <a:off x="3434330" y="4240669"/>
          <a:ext cx="2018279" cy="1210967"/>
        </a:xfrm>
        <a:prstGeom prst="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Education &amp; Training establishments </a:t>
          </a:r>
          <a:endParaRPr lang="en-US" sz="1700" kern="1200"/>
        </a:p>
      </dsp:txBody>
      <dsp:txXfrm>
        <a:off x="3434330" y="4240669"/>
        <a:ext cx="2018279" cy="121096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0B814D-C8E9-41C1-B981-15474421A03A}">
      <dsp:nvSpPr>
        <dsp:cNvPr id="0" name=""/>
        <dsp:cNvSpPr/>
      </dsp:nvSpPr>
      <dsp:spPr>
        <a:xfrm>
          <a:off x="2238" y="452699"/>
          <a:ext cx="1776232" cy="1065739"/>
        </a:xfrm>
        <a:prstGeom prst="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Constructivism learning Vygotsky, (1968)</a:t>
          </a:r>
          <a:endParaRPr lang="en-US" sz="1300" kern="1200" dirty="0"/>
        </a:p>
      </dsp:txBody>
      <dsp:txXfrm>
        <a:off x="2238" y="452699"/>
        <a:ext cx="1776232" cy="1065739"/>
      </dsp:txXfrm>
    </dsp:sp>
    <dsp:sp modelId="{BDF64092-F79F-4AA3-A0BC-63A32869FD1A}">
      <dsp:nvSpPr>
        <dsp:cNvPr id="0" name=""/>
        <dsp:cNvSpPr/>
      </dsp:nvSpPr>
      <dsp:spPr>
        <a:xfrm>
          <a:off x="1956095" y="452699"/>
          <a:ext cx="1776232" cy="1065739"/>
        </a:xfrm>
        <a:prstGeom prst="rect">
          <a:avLst/>
        </a:prstGeom>
        <a:solidFill>
          <a:schemeClr val="accent2">
            <a:hueOff val="644361"/>
            <a:satOff val="-1849"/>
            <a:lumOff val="-2961"/>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Experiential learning </a:t>
          </a:r>
          <a:r>
            <a:rPr lang="en-GB" sz="1300" kern="1200" dirty="0" err="1"/>
            <a:t>Kiolb’s</a:t>
          </a:r>
          <a:r>
            <a:rPr lang="en-GB" sz="1300" kern="1200" dirty="0"/>
            <a:t> (1984)</a:t>
          </a:r>
          <a:endParaRPr lang="en-US" sz="1300" kern="1200" dirty="0"/>
        </a:p>
      </dsp:txBody>
      <dsp:txXfrm>
        <a:off x="1956095" y="452699"/>
        <a:ext cx="1776232" cy="1065739"/>
      </dsp:txXfrm>
    </dsp:sp>
    <dsp:sp modelId="{BB988687-E6B9-4954-A7DE-A68705C6B1E2}">
      <dsp:nvSpPr>
        <dsp:cNvPr id="0" name=""/>
        <dsp:cNvSpPr/>
      </dsp:nvSpPr>
      <dsp:spPr>
        <a:xfrm>
          <a:off x="3909951" y="452699"/>
          <a:ext cx="1776232" cy="1065739"/>
        </a:xfrm>
        <a:prstGeom prst="rect">
          <a:avLst/>
        </a:prstGeom>
        <a:solidFill>
          <a:schemeClr val="accent2">
            <a:hueOff val="1288723"/>
            <a:satOff val="-3699"/>
            <a:lumOff val="-5922"/>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Gamification of learning Landers, (2014)</a:t>
          </a:r>
          <a:endParaRPr lang="en-US" sz="1300" kern="1200" dirty="0"/>
        </a:p>
      </dsp:txBody>
      <dsp:txXfrm>
        <a:off x="3909951" y="452699"/>
        <a:ext cx="1776232" cy="1065739"/>
      </dsp:txXfrm>
    </dsp:sp>
    <dsp:sp modelId="{3187920C-F939-4675-9B41-828FA9993BC8}">
      <dsp:nvSpPr>
        <dsp:cNvPr id="0" name=""/>
        <dsp:cNvSpPr/>
      </dsp:nvSpPr>
      <dsp:spPr>
        <a:xfrm>
          <a:off x="5863807" y="452699"/>
          <a:ext cx="1776232" cy="1065739"/>
        </a:xfrm>
        <a:prstGeom prst="rect">
          <a:avLst/>
        </a:prstGeom>
        <a:solidFill>
          <a:schemeClr val="accent2">
            <a:hueOff val="1933084"/>
            <a:satOff val="-5548"/>
            <a:lumOff val="-8883"/>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learning by doing  Dewey, (1938)</a:t>
          </a:r>
          <a:endParaRPr lang="en-US" sz="1300" kern="1200" dirty="0"/>
        </a:p>
      </dsp:txBody>
      <dsp:txXfrm>
        <a:off x="5863807" y="452699"/>
        <a:ext cx="1776232" cy="1065739"/>
      </dsp:txXfrm>
    </dsp:sp>
    <dsp:sp modelId="{4FF50F7F-3C22-4810-83C4-A22E8871DD83}">
      <dsp:nvSpPr>
        <dsp:cNvPr id="0" name=""/>
        <dsp:cNvSpPr/>
      </dsp:nvSpPr>
      <dsp:spPr>
        <a:xfrm>
          <a:off x="2238" y="1696062"/>
          <a:ext cx="1776232" cy="1065739"/>
        </a:xfrm>
        <a:prstGeom prst="rect">
          <a:avLst/>
        </a:prstGeom>
        <a:solidFill>
          <a:schemeClr val="accent2">
            <a:hueOff val="2577445"/>
            <a:satOff val="-7397"/>
            <a:lumOff val="-11844"/>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Flow theory Csikszentmihalyi,  (1975)</a:t>
          </a:r>
          <a:endParaRPr lang="en-US" sz="1300" kern="1200" dirty="0"/>
        </a:p>
      </dsp:txBody>
      <dsp:txXfrm>
        <a:off x="2238" y="1696062"/>
        <a:ext cx="1776232" cy="1065739"/>
      </dsp:txXfrm>
    </dsp:sp>
    <dsp:sp modelId="{55DF933A-0ACC-4935-A080-4698AA9F548F}">
      <dsp:nvSpPr>
        <dsp:cNvPr id="0" name=""/>
        <dsp:cNvSpPr/>
      </dsp:nvSpPr>
      <dsp:spPr>
        <a:xfrm>
          <a:off x="1956095" y="1696062"/>
          <a:ext cx="1776232" cy="1065739"/>
        </a:xfrm>
        <a:prstGeom prst="rect">
          <a:avLst/>
        </a:prstGeom>
        <a:solidFill>
          <a:schemeClr val="accent2">
            <a:hueOff val="3221807"/>
            <a:satOff val="-9246"/>
            <a:lumOff val="-1480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Cogitative theory of multimedia learning Mayer, (2001)  </a:t>
          </a:r>
          <a:endParaRPr lang="en-US" sz="1300" kern="1200" dirty="0"/>
        </a:p>
      </dsp:txBody>
      <dsp:txXfrm>
        <a:off x="1956095" y="1696062"/>
        <a:ext cx="1776232" cy="1065739"/>
      </dsp:txXfrm>
    </dsp:sp>
    <dsp:sp modelId="{FCEC7764-7D16-4DCE-896B-5B6ACD2C1096}">
      <dsp:nvSpPr>
        <dsp:cNvPr id="0" name=""/>
        <dsp:cNvSpPr/>
      </dsp:nvSpPr>
      <dsp:spPr>
        <a:xfrm>
          <a:off x="3909951" y="1696062"/>
          <a:ext cx="1776232" cy="1065739"/>
        </a:xfrm>
        <a:prstGeom prst="rect">
          <a:avLst/>
        </a:prstGeom>
        <a:solidFill>
          <a:schemeClr val="accent2">
            <a:hueOff val="3866169"/>
            <a:satOff val="-11096"/>
            <a:lumOff val="-17765"/>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Learning through problem solving Newell, (1990) </a:t>
          </a:r>
          <a:endParaRPr lang="en-US" sz="1300" kern="1200" dirty="0"/>
        </a:p>
      </dsp:txBody>
      <dsp:txXfrm>
        <a:off x="3909951" y="1696062"/>
        <a:ext cx="1776232" cy="1065739"/>
      </dsp:txXfrm>
    </dsp:sp>
    <dsp:sp modelId="{1A19E01F-3903-47BF-8D9A-4327DA5D9F67}">
      <dsp:nvSpPr>
        <dsp:cNvPr id="0" name=""/>
        <dsp:cNvSpPr/>
      </dsp:nvSpPr>
      <dsp:spPr>
        <a:xfrm>
          <a:off x="5863807" y="1696062"/>
          <a:ext cx="1776232" cy="1065739"/>
        </a:xfrm>
        <a:prstGeom prst="rect">
          <a:avLst/>
        </a:prstGeom>
        <a:solidFill>
          <a:schemeClr val="accent2">
            <a:hueOff val="4510529"/>
            <a:satOff val="-12945"/>
            <a:lumOff val="-20726"/>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Scientific discovery learning Bruner, (1960)</a:t>
          </a:r>
          <a:endParaRPr lang="en-US" sz="1300" kern="1200" dirty="0"/>
        </a:p>
      </dsp:txBody>
      <dsp:txXfrm>
        <a:off x="5863807" y="1696062"/>
        <a:ext cx="1776232" cy="1065739"/>
      </dsp:txXfrm>
    </dsp:sp>
    <dsp:sp modelId="{7B66B61B-9716-456A-8324-CE44C37D03E1}">
      <dsp:nvSpPr>
        <dsp:cNvPr id="0" name=""/>
        <dsp:cNvSpPr/>
      </dsp:nvSpPr>
      <dsp:spPr>
        <a:xfrm>
          <a:off x="979166" y="2939425"/>
          <a:ext cx="1776232" cy="1065739"/>
        </a:xfrm>
        <a:prstGeom prst="rect">
          <a:avLst/>
        </a:prstGeom>
        <a:solidFill>
          <a:schemeClr val="accent2">
            <a:hueOff val="5154891"/>
            <a:satOff val="-14794"/>
            <a:lumOff val="-23687"/>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Cognitive affective model of immersive learning </a:t>
          </a:r>
          <a:r>
            <a:rPr lang="en-GB" sz="1300" b="0" kern="1200" dirty="0" err="1"/>
            <a:t>Makransky</a:t>
          </a:r>
          <a:r>
            <a:rPr lang="en-GB" sz="1300" b="0" kern="1200" dirty="0"/>
            <a:t> and </a:t>
          </a:r>
          <a:r>
            <a:rPr lang="en-GB" sz="1300" b="0" kern="1200" dirty="0" err="1"/>
            <a:t>Petrsen</a:t>
          </a:r>
          <a:r>
            <a:rPr lang="en-GB" sz="1300" b="0" kern="1200" dirty="0"/>
            <a:t> (2021)</a:t>
          </a:r>
          <a:endParaRPr lang="en-US" sz="1300" b="0" kern="1200" dirty="0"/>
        </a:p>
      </dsp:txBody>
      <dsp:txXfrm>
        <a:off x="979166" y="2939425"/>
        <a:ext cx="1776232" cy="1065739"/>
      </dsp:txXfrm>
    </dsp:sp>
    <dsp:sp modelId="{3C1E889A-7729-4930-A401-BDC88A778EC2}">
      <dsp:nvSpPr>
        <dsp:cNvPr id="0" name=""/>
        <dsp:cNvSpPr/>
      </dsp:nvSpPr>
      <dsp:spPr>
        <a:xfrm>
          <a:off x="2933023" y="2939425"/>
          <a:ext cx="1776232" cy="1065739"/>
        </a:xfrm>
        <a:prstGeom prst="rect">
          <a:avLst/>
        </a:prstGeom>
        <a:solidFill>
          <a:schemeClr val="accent2">
            <a:hueOff val="5799252"/>
            <a:satOff val="-16644"/>
            <a:lumOff val="-26648"/>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Cognitive load theory </a:t>
          </a:r>
          <a:r>
            <a:rPr lang="en-GB" sz="1300" kern="1200" dirty="0" err="1"/>
            <a:t>Sweller</a:t>
          </a:r>
          <a:r>
            <a:rPr lang="en-GB" sz="1300" kern="1200" dirty="0"/>
            <a:t>, (1988)</a:t>
          </a:r>
          <a:endParaRPr lang="en-US" sz="1300" kern="1200" dirty="0"/>
        </a:p>
      </dsp:txBody>
      <dsp:txXfrm>
        <a:off x="2933023" y="2939425"/>
        <a:ext cx="1776232" cy="1065739"/>
      </dsp:txXfrm>
    </dsp:sp>
    <dsp:sp modelId="{C5AC8F18-1E80-453F-92E0-BC55D753AE14}">
      <dsp:nvSpPr>
        <dsp:cNvPr id="0" name=""/>
        <dsp:cNvSpPr/>
      </dsp:nvSpPr>
      <dsp:spPr>
        <a:xfrm>
          <a:off x="4886879" y="2939425"/>
          <a:ext cx="1776232" cy="1065739"/>
        </a:xfrm>
        <a:prstGeom prst="rect">
          <a:avLst/>
        </a:prstGeom>
        <a:solidFill>
          <a:schemeClr val="accent2">
            <a:hueOff val="6443614"/>
            <a:satOff val="-18493"/>
            <a:lumOff val="-29609"/>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49530" tIns="49530" rIns="49530" bIns="49530" numCol="1" spcCol="1270" anchor="ctr" anchorCtr="0">
          <a:noAutofit/>
        </a:bodyPr>
        <a:lstStyle/>
        <a:p>
          <a:pPr marL="0" lvl="0" indent="0" algn="ctr" defTabSz="577850">
            <a:lnSpc>
              <a:spcPct val="90000"/>
            </a:lnSpc>
            <a:spcBef>
              <a:spcPct val="0"/>
            </a:spcBef>
            <a:spcAft>
              <a:spcPct val="35000"/>
            </a:spcAft>
            <a:buNone/>
          </a:pPr>
          <a:r>
            <a:rPr lang="en-GB" sz="1300" kern="1200" dirty="0"/>
            <a:t>TPACK (Technology, Pedagogy, Content and Knowledge, Mishra &amp; Koehler, (2006) </a:t>
          </a:r>
          <a:endParaRPr lang="en-US" sz="1300" kern="1200" dirty="0"/>
        </a:p>
      </dsp:txBody>
      <dsp:txXfrm>
        <a:off x="4886879" y="2939425"/>
        <a:ext cx="1776232" cy="106573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7D5B1F-303B-4317-BE3A-9F79B86386DE}">
      <dsp:nvSpPr>
        <dsp:cNvPr id="0" name=""/>
        <dsp:cNvSpPr/>
      </dsp:nvSpPr>
      <dsp:spPr>
        <a:xfrm>
          <a:off x="3201" y="405871"/>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Several studies show that VR is realistic and mimics the incidents and events which enhances the learning experience </a:t>
          </a:r>
          <a:endParaRPr lang="en-US" sz="1700" kern="1200"/>
        </a:p>
      </dsp:txBody>
      <dsp:txXfrm>
        <a:off x="3201" y="405871"/>
        <a:ext cx="2539866" cy="1523919"/>
      </dsp:txXfrm>
    </dsp:sp>
    <dsp:sp modelId="{B1B65BDE-BCB3-4F02-AEBE-323133A2F9D1}">
      <dsp:nvSpPr>
        <dsp:cNvPr id="0" name=""/>
        <dsp:cNvSpPr/>
      </dsp:nvSpPr>
      <dsp:spPr>
        <a:xfrm>
          <a:off x="2797054" y="405871"/>
          <a:ext cx="2539866" cy="1523919"/>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Lower risk of harm or no chances of harm Less compared to simulating in the real world </a:t>
          </a:r>
          <a:endParaRPr lang="en-US" sz="1700" kern="1200"/>
        </a:p>
      </dsp:txBody>
      <dsp:txXfrm>
        <a:off x="2797054" y="405871"/>
        <a:ext cx="2539866" cy="1523919"/>
      </dsp:txXfrm>
    </dsp:sp>
    <dsp:sp modelId="{9AC854AB-17EC-4173-B192-04B84DD74BDF}">
      <dsp:nvSpPr>
        <dsp:cNvPr id="0" name=""/>
        <dsp:cNvSpPr/>
      </dsp:nvSpPr>
      <dsp:spPr>
        <a:xfrm>
          <a:off x="5590907" y="405871"/>
          <a:ext cx="2539866" cy="1523919"/>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It makes learning more engaging and motivating </a:t>
          </a:r>
          <a:endParaRPr lang="en-US" sz="1700" kern="1200"/>
        </a:p>
      </dsp:txBody>
      <dsp:txXfrm>
        <a:off x="5590907" y="405871"/>
        <a:ext cx="2539866" cy="1523919"/>
      </dsp:txXfrm>
    </dsp:sp>
    <dsp:sp modelId="{8F15D8D1-58B0-4BC6-98EC-6137C24D7C2C}">
      <dsp:nvSpPr>
        <dsp:cNvPr id="0" name=""/>
        <dsp:cNvSpPr/>
      </dsp:nvSpPr>
      <dsp:spPr>
        <a:xfrm>
          <a:off x="8384760" y="405871"/>
          <a:ext cx="2539866" cy="1523919"/>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Knowledge retention is increased with some studies showing a four-fold in retaining information </a:t>
          </a:r>
          <a:endParaRPr lang="en-US" sz="1700" kern="1200"/>
        </a:p>
      </dsp:txBody>
      <dsp:txXfrm>
        <a:off x="8384760" y="405871"/>
        <a:ext cx="2539866" cy="1523919"/>
      </dsp:txXfrm>
    </dsp:sp>
    <dsp:sp modelId="{9DE96818-DF58-489D-8F77-29080D29D200}">
      <dsp:nvSpPr>
        <dsp:cNvPr id="0" name=""/>
        <dsp:cNvSpPr/>
      </dsp:nvSpPr>
      <dsp:spPr>
        <a:xfrm>
          <a:off x="965937" y="2433602"/>
          <a:ext cx="2539866" cy="1523919"/>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Accessible and inclusive to other traditional methods </a:t>
          </a:r>
          <a:endParaRPr lang="en-US" sz="1700" kern="1200" dirty="0"/>
        </a:p>
      </dsp:txBody>
      <dsp:txXfrm>
        <a:off x="965937" y="2433602"/>
        <a:ext cx="2539866" cy="1523919"/>
      </dsp:txXfrm>
    </dsp:sp>
    <dsp:sp modelId="{DACF4FE5-2D61-45EF-8F75-0C7A9B859EB6}">
      <dsp:nvSpPr>
        <dsp:cNvPr id="0" name=""/>
        <dsp:cNvSpPr/>
      </dsp:nvSpPr>
      <dsp:spPr>
        <a:xfrm>
          <a:off x="7929185" y="2392456"/>
          <a:ext cx="2539866" cy="1523919"/>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Regardless</a:t>
          </a:r>
          <a:r>
            <a:rPr lang="en-US" sz="1700" kern="1200" baseline="0" dirty="0"/>
            <a:t> of preferred learning style VR caters for all (VARK) Sight, Touch and Feel</a:t>
          </a:r>
          <a:endParaRPr lang="en-US" sz="1700" kern="1200" dirty="0"/>
        </a:p>
      </dsp:txBody>
      <dsp:txXfrm>
        <a:off x="7929185" y="2392456"/>
        <a:ext cx="2539866" cy="1523919"/>
      </dsp:txXfrm>
    </dsp:sp>
    <dsp:sp modelId="{C111A2A7-6FEE-4FFA-B74D-10D755D65137}">
      <dsp:nvSpPr>
        <dsp:cNvPr id="0" name=""/>
        <dsp:cNvSpPr/>
      </dsp:nvSpPr>
      <dsp:spPr>
        <a:xfrm>
          <a:off x="3967374" y="2194415"/>
          <a:ext cx="3408246" cy="2023567"/>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VR can enhance learning outcomes and understanding the underlying learning theories can aid in designing effective VR based learning interventions</a:t>
          </a:r>
          <a:endParaRPr lang="en-US" sz="1700" kern="1200" dirty="0"/>
        </a:p>
      </dsp:txBody>
      <dsp:txXfrm>
        <a:off x="3967374" y="2194415"/>
        <a:ext cx="3408246" cy="2023567"/>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3A7162E-D0F2-4471-83A5-B7FA6BCCC23E}">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9D241FB6-F1E7-4959-A9BF-574B679EC128}">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There are some studies showing some cyber sickness </a:t>
          </a:r>
          <a:endParaRPr lang="en-US" sz="1800" kern="1200"/>
        </a:p>
      </dsp:txBody>
      <dsp:txXfrm>
        <a:off x="1228411" y="621955"/>
        <a:ext cx="1919362" cy="1919362"/>
      </dsp:txXfrm>
    </dsp:sp>
    <dsp:sp modelId="{808C96E7-F135-4740-901B-43C6FA65D0C4}">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Although the cost is reducing it can still be expensive for some organisation </a:t>
          </a:r>
          <a:endParaRPr lang="en-US" sz="1800" kern="1200"/>
        </a:p>
      </dsp:txBody>
      <dsp:txXfrm>
        <a:off x="3519058" y="621955"/>
        <a:ext cx="1919362" cy="1919362"/>
      </dsp:txXfrm>
    </dsp:sp>
    <dsp:sp modelId="{C0E4B9F4-61CC-4683-8875-761AA4C7177A}">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The fear of using new technology for the older generation compared to newer generation </a:t>
          </a:r>
          <a:endParaRPr lang="en-US" sz="1800" kern="1200"/>
        </a:p>
      </dsp:txBody>
      <dsp:txXfrm>
        <a:off x="1228411" y="2912601"/>
        <a:ext cx="1919362" cy="1919362"/>
      </dsp:txXfrm>
    </dsp:sp>
    <dsp:sp modelId="{79155BAC-9FB5-412F-A575-47A1CAEF6935}">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ctr" defTabSz="800100">
            <a:lnSpc>
              <a:spcPct val="90000"/>
            </a:lnSpc>
            <a:spcBef>
              <a:spcPct val="0"/>
            </a:spcBef>
            <a:spcAft>
              <a:spcPct val="35000"/>
            </a:spcAft>
            <a:buNone/>
          </a:pPr>
          <a:r>
            <a:rPr lang="en-GB" sz="1800" kern="1200"/>
            <a:t>Reliant on WiFi – can discourage users </a:t>
          </a:r>
          <a:endParaRPr lang="en-US" sz="1800" kern="1200"/>
        </a:p>
      </dsp:txBody>
      <dsp:txXfrm>
        <a:off x="3519058" y="2912601"/>
        <a:ext cx="1919362" cy="1919362"/>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D21C3D4-E8E4-4B4B-B77B-B87324BDE770}">
      <dsp:nvSpPr>
        <dsp:cNvPr id="0" name=""/>
        <dsp:cNvSpPr/>
      </dsp:nvSpPr>
      <dsp:spPr>
        <a:xfrm>
          <a:off x="0" y="3291729"/>
          <a:ext cx="6666833" cy="2159731"/>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US" sz="3600" kern="1200" dirty="0"/>
            <a:t>Little or no literature focusing on VR with Train Managers </a:t>
          </a:r>
        </a:p>
      </dsp:txBody>
      <dsp:txXfrm>
        <a:off x="0" y="3291729"/>
        <a:ext cx="6666833" cy="2159731"/>
      </dsp:txXfrm>
    </dsp:sp>
    <dsp:sp modelId="{BD7C1C2E-5697-4ECB-B1A3-AEB6C337BB82}">
      <dsp:nvSpPr>
        <dsp:cNvPr id="0" name=""/>
        <dsp:cNvSpPr/>
      </dsp:nvSpPr>
      <dsp:spPr>
        <a:xfrm rot="10800000">
          <a:off x="0" y="2459"/>
          <a:ext cx="6666833" cy="3321666"/>
        </a:xfrm>
        <a:prstGeom prst="upArrowCallout">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56032" tIns="256032" rIns="256032" bIns="256032" numCol="1" spcCol="1270" anchor="ctr" anchorCtr="0">
          <a:noAutofit/>
        </a:bodyPr>
        <a:lstStyle/>
        <a:p>
          <a:pPr marL="0" lvl="0" indent="0" algn="ctr" defTabSz="1600200">
            <a:lnSpc>
              <a:spcPct val="90000"/>
            </a:lnSpc>
            <a:spcBef>
              <a:spcPct val="0"/>
            </a:spcBef>
            <a:spcAft>
              <a:spcPct val="35000"/>
            </a:spcAft>
            <a:buNone/>
          </a:pPr>
          <a:r>
            <a:rPr lang="en-GB" sz="3600" kern="1200" dirty="0"/>
            <a:t>Cyber sickness, eye strain, multiplayer, VR, tablets and mobiles, learning styles (VARK) </a:t>
          </a:r>
          <a:endParaRPr lang="en-US" sz="3600" kern="1200" dirty="0"/>
        </a:p>
      </dsp:txBody>
      <dsp:txXfrm rot="10800000">
        <a:off x="0" y="2459"/>
        <a:ext cx="6666833" cy="2158319"/>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8CB3C5B-EBE0-4382-B912-48879A3EF17C}">
      <dsp:nvSpPr>
        <dsp:cNvPr id="0" name=""/>
        <dsp:cNvSpPr/>
      </dsp:nvSpPr>
      <dsp:spPr>
        <a:xfrm>
          <a:off x="629" y="44713"/>
          <a:ext cx="2455489" cy="14732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Carried out to understand the individuals' actual experiences regarding the phenomenon.</a:t>
          </a:r>
          <a:endParaRPr lang="en-US" sz="1600" kern="1200" dirty="0"/>
        </a:p>
      </dsp:txBody>
      <dsp:txXfrm>
        <a:off x="629" y="44713"/>
        <a:ext cx="2455489" cy="1473293"/>
      </dsp:txXfrm>
    </dsp:sp>
    <dsp:sp modelId="{2906DE3F-FD1A-4D06-A08C-DBA4D5C8269D}">
      <dsp:nvSpPr>
        <dsp:cNvPr id="0" name=""/>
        <dsp:cNvSpPr/>
      </dsp:nvSpPr>
      <dsp:spPr>
        <a:xfrm>
          <a:off x="2701667" y="44713"/>
          <a:ext cx="2455489" cy="14732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The method describes “What individuals experience and “how” they experience it. </a:t>
          </a:r>
          <a:endParaRPr lang="en-US" sz="1600" kern="1200" dirty="0"/>
        </a:p>
      </dsp:txBody>
      <dsp:txXfrm>
        <a:off x="2701667" y="44713"/>
        <a:ext cx="2455489" cy="1473293"/>
      </dsp:txXfrm>
    </dsp:sp>
    <dsp:sp modelId="{91CD9D79-2096-4769-969C-06123D203E9B}">
      <dsp:nvSpPr>
        <dsp:cNvPr id="0" name=""/>
        <dsp:cNvSpPr/>
      </dsp:nvSpPr>
      <dsp:spPr>
        <a:xfrm>
          <a:off x="629" y="1763555"/>
          <a:ext cx="2455489" cy="14732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t>The focus is on meaning of the exposures experienced by individuals regarding the phenomenon </a:t>
          </a:r>
          <a:endParaRPr lang="en-US" sz="1600" kern="1200"/>
        </a:p>
      </dsp:txBody>
      <dsp:txXfrm>
        <a:off x="629" y="1763555"/>
        <a:ext cx="2455489" cy="1473293"/>
      </dsp:txXfrm>
    </dsp:sp>
    <dsp:sp modelId="{F77FECAF-BC59-4981-837D-2BCDB3764A77}">
      <dsp:nvSpPr>
        <dsp:cNvPr id="0" name=""/>
        <dsp:cNvSpPr/>
      </dsp:nvSpPr>
      <dsp:spPr>
        <a:xfrm>
          <a:off x="2701667" y="1763555"/>
          <a:ext cx="2455489" cy="14732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dirty="0"/>
            <a:t>Broaden understanding, participants sharing information</a:t>
          </a:r>
          <a:endParaRPr lang="en-US" sz="1600" kern="1200" dirty="0"/>
        </a:p>
      </dsp:txBody>
      <dsp:txXfrm>
        <a:off x="2701667" y="1763555"/>
        <a:ext cx="2455489" cy="1473293"/>
      </dsp:txXfrm>
    </dsp:sp>
    <dsp:sp modelId="{5D641F76-BBEA-4412-A163-FBA6872C0E14}">
      <dsp:nvSpPr>
        <dsp:cNvPr id="0" name=""/>
        <dsp:cNvSpPr/>
      </dsp:nvSpPr>
      <dsp:spPr>
        <a:xfrm>
          <a:off x="1351148" y="3482398"/>
          <a:ext cx="2455489" cy="1473293"/>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b="0" i="0" kern="1200" dirty="0"/>
            <a:t>“Phenomenology is a powerful research strategy that is well suited for exploring challenging problems” (Neubauer, Witkop &amp; </a:t>
          </a:r>
          <a:r>
            <a:rPr lang="en-GB" sz="1600" b="0" i="0" kern="1200" dirty="0" err="1"/>
            <a:t>Varpio</a:t>
          </a:r>
          <a:r>
            <a:rPr lang="en-GB" sz="1600" b="0" i="0" kern="1200" dirty="0"/>
            <a:t>, 2019</a:t>
          </a:r>
          <a:endParaRPr lang="en-US" sz="1600" kern="1200" dirty="0"/>
        </a:p>
      </dsp:txBody>
      <dsp:txXfrm>
        <a:off x="1351148" y="3482398"/>
        <a:ext cx="2455489" cy="1473293"/>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C983A1-4C5F-4F65-A651-4A9159CA23CC}" type="datetimeFigureOut">
              <a:rPr lang="en-GB" smtClean="0"/>
              <a:t>16/10/2024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B591F84-CD76-42DF-A168-E0D082213C58}" type="slidenum">
              <a:rPr lang="en-GB" smtClean="0"/>
              <a:t>‹#›</a:t>
            </a:fld>
            <a:endParaRPr lang="en-GB"/>
          </a:p>
        </p:txBody>
      </p:sp>
    </p:spTree>
    <p:extLst>
      <p:ext uri="{BB962C8B-B14F-4D97-AF65-F5344CB8AC3E}">
        <p14:creationId xmlns:p14="http://schemas.microsoft.com/office/powerpoint/2010/main" val="19222286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Arial" panose="020B0604020202020204" pitchFamily="34" charset="0"/>
                <a:ea typeface="Times New Roman" panose="02020603050405020304" pitchFamily="18" charset="0"/>
              </a:rPr>
              <a:t>This should discuss why this research is important to conduct – for example, does it fill a gap in existing knowledge, does it extend previous research or re-address research that has previously been done in the light of new developments?  How does it relate to your professional practice? Here you should provide a strong, evidenced argument summarising why the research is worthy of conducting</a:t>
            </a:r>
          </a:p>
          <a:p>
            <a:endParaRPr lang="en-GB" sz="1800" kern="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effectLst/>
                <a:latin typeface="Arial" panose="020B0604020202020204" pitchFamily="34" charset="0"/>
                <a:ea typeface="Times New Roman" panose="02020603050405020304" pitchFamily="18" charset="0"/>
              </a:rPr>
              <a:t>Understanding how we learn has been well documented with various research and experiment studies conducted </a:t>
            </a:r>
            <a:r>
              <a:rPr lang="en-GB" sz="1200" b="1" kern="0" dirty="0">
                <a:effectLst/>
                <a:latin typeface="Arial" panose="020B0604020202020204" pitchFamily="34" charset="0"/>
                <a:ea typeface="Times New Roman" panose="02020603050405020304" pitchFamily="18" charset="0"/>
              </a:rPr>
              <a:t>(Baume and Scanlon, 2018.)</a:t>
            </a:r>
          </a:p>
          <a:p>
            <a:endParaRPr lang="en-GB" dirty="0"/>
          </a:p>
        </p:txBody>
      </p:sp>
      <p:sp>
        <p:nvSpPr>
          <p:cNvPr id="4" name="Slide Number Placeholder 3"/>
          <p:cNvSpPr>
            <a:spLocks noGrp="1"/>
          </p:cNvSpPr>
          <p:nvPr>
            <p:ph type="sldNum" sz="quarter" idx="5"/>
          </p:nvPr>
        </p:nvSpPr>
        <p:spPr/>
        <p:txBody>
          <a:bodyPr/>
          <a:lstStyle/>
          <a:p>
            <a:fld id="{7B591F84-CD76-42DF-A168-E0D082213C58}" type="slidenum">
              <a:rPr lang="en-GB" smtClean="0"/>
              <a:t>4</a:t>
            </a:fld>
            <a:endParaRPr lang="en-GB"/>
          </a:p>
        </p:txBody>
      </p:sp>
    </p:spTree>
    <p:extLst>
      <p:ext uri="{BB962C8B-B14F-4D97-AF65-F5344CB8AC3E}">
        <p14:creationId xmlns:p14="http://schemas.microsoft.com/office/powerpoint/2010/main" val="80830150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800" kern="0" dirty="0">
                <a:effectLst/>
                <a:latin typeface="Arial" panose="020B0604020202020204" pitchFamily="34" charset="0"/>
                <a:ea typeface="Times New Roman" panose="02020603050405020304" pitchFamily="18" charset="0"/>
              </a:rPr>
              <a:t>This should discuss why this research is important to conduct – for example, does it fill a gap in existing knowledge, does it extend previous research or re-address research that has previously been done in the light of new developments?  How does it relate to your professional practice? Here you should provide a strong, evidenced argument summarising why the research is worthy of conducting</a:t>
            </a:r>
            <a:endParaRPr lang="en-GB" dirty="0"/>
          </a:p>
        </p:txBody>
      </p:sp>
      <p:sp>
        <p:nvSpPr>
          <p:cNvPr id="4" name="Slide Number Placeholder 3"/>
          <p:cNvSpPr>
            <a:spLocks noGrp="1"/>
          </p:cNvSpPr>
          <p:nvPr>
            <p:ph type="sldNum" sz="quarter" idx="5"/>
          </p:nvPr>
        </p:nvSpPr>
        <p:spPr/>
        <p:txBody>
          <a:bodyPr/>
          <a:lstStyle/>
          <a:p>
            <a:fld id="{7B591F84-CD76-42DF-A168-E0D082213C58}" type="slidenum">
              <a:rPr lang="en-GB" smtClean="0"/>
              <a:t>6</a:t>
            </a:fld>
            <a:endParaRPr lang="en-GB"/>
          </a:p>
        </p:txBody>
      </p:sp>
    </p:spTree>
    <p:extLst>
      <p:ext uri="{BB962C8B-B14F-4D97-AF65-F5344CB8AC3E}">
        <p14:creationId xmlns:p14="http://schemas.microsoft.com/office/powerpoint/2010/main" val="426493978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effectLst/>
                <a:latin typeface="Arial" panose="020B0604020202020204" pitchFamily="34" charset="0"/>
                <a:ea typeface="Times New Roman" panose="02020603050405020304" pitchFamily="18" charset="0"/>
              </a:rPr>
              <a:t>This should discuss why this research is important to conduct – for example, does it fill a gap in existing knowledge, does it extend previous research or re-address research that has previously been done in the light of new developments?  How does it relate to your professional practice? Here you should provide a strong, evidenced argument summarising why the research is worthy of conducting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kern="0" dirty="0">
              <a:effectLst/>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endParaRPr lang="en-GB" dirty="0"/>
          </a:p>
        </p:txBody>
      </p:sp>
      <p:sp>
        <p:nvSpPr>
          <p:cNvPr id="4" name="Slide Number Placeholder 3"/>
          <p:cNvSpPr>
            <a:spLocks noGrp="1"/>
          </p:cNvSpPr>
          <p:nvPr>
            <p:ph type="sldNum" sz="quarter" idx="5"/>
          </p:nvPr>
        </p:nvSpPr>
        <p:spPr/>
        <p:txBody>
          <a:bodyPr/>
          <a:lstStyle/>
          <a:p>
            <a:fld id="{7B591F84-CD76-42DF-A168-E0D082213C58}" type="slidenum">
              <a:rPr lang="en-GB" smtClean="0"/>
              <a:t>7</a:t>
            </a:fld>
            <a:endParaRPr lang="en-GB"/>
          </a:p>
        </p:txBody>
      </p:sp>
    </p:spTree>
    <p:extLst>
      <p:ext uri="{BB962C8B-B14F-4D97-AF65-F5344CB8AC3E}">
        <p14:creationId xmlns:p14="http://schemas.microsoft.com/office/powerpoint/2010/main" val="39523218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0" dirty="0">
                <a:effectLst/>
                <a:latin typeface="Arial" panose="020B0604020202020204" pitchFamily="34" charset="0"/>
                <a:ea typeface="Times New Roman" panose="02020603050405020304" pitchFamily="18" charset="0"/>
              </a:rPr>
              <a:t>This should discuss why this research is important to conduct – for example, does it fill a gap in existing knowledge, does it extend previous research or re-address research that has previously been done in the light of new developments?  How does it relate to your professional practice? Here you should provide a strong, evidenced argument summarising why the research is worthy of conducting</a:t>
            </a:r>
            <a:endParaRPr lang="en-GB" dirty="0"/>
          </a:p>
          <a:p>
            <a:endParaRPr lang="en-GB" dirty="0"/>
          </a:p>
        </p:txBody>
      </p:sp>
      <p:sp>
        <p:nvSpPr>
          <p:cNvPr id="4" name="Slide Number Placeholder 3"/>
          <p:cNvSpPr>
            <a:spLocks noGrp="1"/>
          </p:cNvSpPr>
          <p:nvPr>
            <p:ph type="sldNum" sz="quarter" idx="5"/>
          </p:nvPr>
        </p:nvSpPr>
        <p:spPr/>
        <p:txBody>
          <a:bodyPr/>
          <a:lstStyle/>
          <a:p>
            <a:fld id="{7B591F84-CD76-42DF-A168-E0D082213C58}" type="slidenum">
              <a:rPr lang="en-GB" smtClean="0"/>
              <a:t>8</a:t>
            </a:fld>
            <a:endParaRPr lang="en-GB"/>
          </a:p>
        </p:txBody>
      </p:sp>
    </p:spTree>
    <p:extLst>
      <p:ext uri="{BB962C8B-B14F-4D97-AF65-F5344CB8AC3E}">
        <p14:creationId xmlns:p14="http://schemas.microsoft.com/office/powerpoint/2010/main" val="291633954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effectLst/>
                <a:latin typeface="Arial" panose="020B0604020202020204" pitchFamily="34" charset="0"/>
                <a:ea typeface="Times New Roman" panose="02020603050405020304" pitchFamily="18" charset="0"/>
              </a:rPr>
              <a:t>Your final literature review in part 2 of the </a:t>
            </a:r>
            <a:r>
              <a:rPr lang="en-GB" sz="1200" dirty="0" err="1">
                <a:effectLst/>
                <a:latin typeface="Arial" panose="020B0604020202020204" pitchFamily="34" charset="0"/>
                <a:ea typeface="Times New Roman" panose="02020603050405020304" pitchFamily="18" charset="0"/>
              </a:rPr>
              <a:t>DProf</a:t>
            </a:r>
            <a:r>
              <a:rPr lang="en-GB" sz="1200" dirty="0">
                <a:effectLst/>
                <a:latin typeface="Arial" panose="020B0604020202020204" pitchFamily="34" charset="0"/>
                <a:ea typeface="Times New Roman" panose="02020603050405020304" pitchFamily="18" charset="0"/>
              </a:rPr>
              <a:t> will of course be much larger than this, so don’t think that you need to discuss everything in depth here.  You should demonstrate that you have a good knowledge of, and critical engagement with existing literature relevant to your subject area.  It may be that you will need to identify several strands of literature that will need to be pulled together to inform your work. You should also identify any gaps in the literature that you may have already found, or areas that you will need to consider more widely in part 2. </a:t>
            </a:r>
          </a:p>
          <a:p>
            <a:endParaRPr lang="en-GB" dirty="0"/>
          </a:p>
        </p:txBody>
      </p:sp>
      <p:sp>
        <p:nvSpPr>
          <p:cNvPr id="4" name="Slide Number Placeholder 3"/>
          <p:cNvSpPr>
            <a:spLocks noGrp="1"/>
          </p:cNvSpPr>
          <p:nvPr>
            <p:ph type="sldNum" sz="quarter" idx="5"/>
          </p:nvPr>
        </p:nvSpPr>
        <p:spPr/>
        <p:txBody>
          <a:bodyPr/>
          <a:lstStyle/>
          <a:p>
            <a:fld id="{7B591F84-CD76-42DF-A168-E0D082213C58}" type="slidenum">
              <a:rPr lang="en-GB" smtClean="0"/>
              <a:t>11</a:t>
            </a:fld>
            <a:endParaRPr lang="en-GB"/>
          </a:p>
        </p:txBody>
      </p:sp>
    </p:spTree>
    <p:extLst>
      <p:ext uri="{BB962C8B-B14F-4D97-AF65-F5344CB8AC3E}">
        <p14:creationId xmlns:p14="http://schemas.microsoft.com/office/powerpoint/2010/main" val="36109451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VARK- does it matter what style you have. Sight, sound, touch, </a:t>
            </a:r>
          </a:p>
        </p:txBody>
      </p:sp>
      <p:sp>
        <p:nvSpPr>
          <p:cNvPr id="4" name="Slide Number Placeholder 3"/>
          <p:cNvSpPr>
            <a:spLocks noGrp="1"/>
          </p:cNvSpPr>
          <p:nvPr>
            <p:ph type="sldNum" sz="quarter" idx="5"/>
          </p:nvPr>
        </p:nvSpPr>
        <p:spPr/>
        <p:txBody>
          <a:bodyPr/>
          <a:lstStyle/>
          <a:p>
            <a:fld id="{7B591F84-CD76-42DF-A168-E0D082213C58}" type="slidenum">
              <a:rPr lang="en-GB" smtClean="0"/>
              <a:t>15</a:t>
            </a:fld>
            <a:endParaRPr lang="en-GB"/>
          </a:p>
        </p:txBody>
      </p:sp>
    </p:spTree>
    <p:extLst>
      <p:ext uri="{BB962C8B-B14F-4D97-AF65-F5344CB8AC3E}">
        <p14:creationId xmlns:p14="http://schemas.microsoft.com/office/powerpoint/2010/main" val="1479219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Interpretivisms approach – Epistemology How question? How do you go about understanding it</a:t>
            </a:r>
          </a:p>
          <a:p>
            <a:r>
              <a:rPr lang="en-GB" dirty="0"/>
              <a:t>Subjective approach </a:t>
            </a:r>
          </a:p>
          <a:p>
            <a:r>
              <a:rPr lang="en-GB" dirty="0"/>
              <a:t>Inductive </a:t>
            </a:r>
          </a:p>
          <a:p>
            <a:r>
              <a:rPr lang="en-GB" dirty="0"/>
              <a:t>Action research</a:t>
            </a:r>
          </a:p>
          <a:p>
            <a:endParaRPr lang="en-GB" dirty="0"/>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7B591F84-CD76-42DF-A168-E0D082213C58}" type="slidenum">
              <a:rPr lang="en-GB" smtClean="0"/>
              <a:t>16</a:t>
            </a:fld>
            <a:endParaRPr lang="en-GB"/>
          </a:p>
        </p:txBody>
      </p:sp>
    </p:spTree>
    <p:extLst>
      <p:ext uri="{BB962C8B-B14F-4D97-AF65-F5344CB8AC3E}">
        <p14:creationId xmlns:p14="http://schemas.microsoft.com/office/powerpoint/2010/main" val="34520297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06A911-C29C-1F96-B7BE-B440F72C09C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AB8935-8E31-D6AB-A57F-544066C7269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89B806C-1B6C-EB58-FD90-5D1D66BA5B57}"/>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5" name="Footer Placeholder 4">
            <a:extLst>
              <a:ext uri="{FF2B5EF4-FFF2-40B4-BE49-F238E27FC236}">
                <a16:creationId xmlns:a16="http://schemas.microsoft.com/office/drawing/2014/main" id="{134C960B-100E-A763-5107-2C047B7574E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F06C6E9-E921-6CCF-C524-BB1E7F3ED7B2}"/>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12614727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0D2916-04DD-B74C-AC25-1810D3D3A14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94411F7-316C-0E41-4E54-457152F991C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FEC2098-B206-6EB7-36E4-A89C25FF88B2}"/>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5" name="Footer Placeholder 4">
            <a:extLst>
              <a:ext uri="{FF2B5EF4-FFF2-40B4-BE49-F238E27FC236}">
                <a16:creationId xmlns:a16="http://schemas.microsoft.com/office/drawing/2014/main" id="{3CA35562-F29E-6E91-CAB0-903B5FB222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8806D66-E196-F947-4787-09A0585ABC36}"/>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79839969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E5CCEE-0445-9205-F485-B513FD1D8744}"/>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7AB4E18-14B5-EBBE-8D63-43E1E8FDB04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CE4718C-5353-8568-6BFD-46CF5275B09E}"/>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5" name="Footer Placeholder 4">
            <a:extLst>
              <a:ext uri="{FF2B5EF4-FFF2-40B4-BE49-F238E27FC236}">
                <a16:creationId xmlns:a16="http://schemas.microsoft.com/office/drawing/2014/main" id="{7D65729D-FA80-6BD6-7A84-D0BD8236E4C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3826B87-984F-E071-F31D-E25EB0074E08}"/>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23996971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B14D5A-7B7A-9508-6285-B0468F4BAED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CC64771-05FB-8798-A28D-05BA7A2ABC9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DBC4F1E8-DCCA-A060-9A83-324A30DD20E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4D4BE0F-A0D8-0414-F5A6-15A2EA8830C4}"/>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6" name="Footer Placeholder 5">
            <a:extLst>
              <a:ext uri="{FF2B5EF4-FFF2-40B4-BE49-F238E27FC236}">
                <a16:creationId xmlns:a16="http://schemas.microsoft.com/office/drawing/2014/main" id="{5984D80D-EF3D-F8F2-1D6D-E60FC9962E3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A5215DA-D63F-64BE-5287-4DA8294F3C92}"/>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326437721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51CE4-7A16-50F7-986C-E2CE91FC07A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2AAB53D-7D95-D1DA-645F-740916EBF89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B8ECA7-76D3-0BE3-3617-DA9F8DEE2C85}"/>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80468E5-F1F0-6B50-884D-4CF302737E2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2927C9E-8528-A558-659A-495879D2878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2F3E9B-73A2-DECF-3256-7A3154AEDFB8}"/>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8" name="Footer Placeholder 7">
            <a:extLst>
              <a:ext uri="{FF2B5EF4-FFF2-40B4-BE49-F238E27FC236}">
                <a16:creationId xmlns:a16="http://schemas.microsoft.com/office/drawing/2014/main" id="{9D7C8E47-1706-DE67-9616-D4FEAD71F11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BFE107C-67B1-47E1-FBE0-E8A2DFDA0CDB}"/>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42334458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F956AB-A3F5-AAC1-CBEA-A2365856D0C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9235316-BE55-51FD-00D6-E48BE47A00ED}"/>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4" name="Footer Placeholder 3">
            <a:extLst>
              <a:ext uri="{FF2B5EF4-FFF2-40B4-BE49-F238E27FC236}">
                <a16:creationId xmlns:a16="http://schemas.microsoft.com/office/drawing/2014/main" id="{571B0BFF-104D-0FC3-ABDC-EFF37F607DA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87BCA39-D431-97B2-7A5C-E961D4FEA357}"/>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4221919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E08AE36-ABD7-9F61-CDA0-74364A57B64C}"/>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3" name="Footer Placeholder 2">
            <a:extLst>
              <a:ext uri="{FF2B5EF4-FFF2-40B4-BE49-F238E27FC236}">
                <a16:creationId xmlns:a16="http://schemas.microsoft.com/office/drawing/2014/main" id="{26D3173F-CCCF-3508-6C42-AC8D3F4CED8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C39B66C-AB19-CF59-EBFE-5B17B9C460FD}"/>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28881502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8FEE7-A973-557D-AE1D-C8B8BD62907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8F47E3D-164F-95BB-ECDF-26FD3DAFF7C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8A7A408-31D6-89EF-235D-040A22FD76D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DA2D021-D133-02E7-82C3-ADC1E46AD610}"/>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6" name="Footer Placeholder 5">
            <a:extLst>
              <a:ext uri="{FF2B5EF4-FFF2-40B4-BE49-F238E27FC236}">
                <a16:creationId xmlns:a16="http://schemas.microsoft.com/office/drawing/2014/main" id="{5F4240A0-D449-5480-FF31-695E4FF03C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6F232B5-104C-6B82-0F20-9E9C750BB678}"/>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32841991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1E2A98-136C-57B7-EC6E-BC1E353E462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E1EB108-92E0-F26C-A637-565390C608E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07BA0E8-C368-01B3-F850-3F65495EBC1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9E2DCC9-BC39-7B97-0A56-2AB5D3FF486B}"/>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6" name="Footer Placeholder 5">
            <a:extLst>
              <a:ext uri="{FF2B5EF4-FFF2-40B4-BE49-F238E27FC236}">
                <a16:creationId xmlns:a16="http://schemas.microsoft.com/office/drawing/2014/main" id="{3740EC22-45AD-C0EB-A25C-089D505E43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B80EE5-F649-3354-CA6A-514650A56AC3}"/>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67274059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2BBFC7-5B3D-B83A-A8E1-B61D8003E24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8EAA946-397B-8E26-085C-B60906005EC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A4BD45-F169-016C-B343-3DF475F78B16}"/>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5" name="Footer Placeholder 4">
            <a:extLst>
              <a:ext uri="{FF2B5EF4-FFF2-40B4-BE49-F238E27FC236}">
                <a16:creationId xmlns:a16="http://schemas.microsoft.com/office/drawing/2014/main" id="{E9B58635-875E-0D14-A80F-643E42E8D5D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541171A-B949-48E5-59C8-E37AD39540E0}"/>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336180140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695C909-A2D5-5DAF-85F3-BC70F3DB4C1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57F0377-9330-CC61-74ED-5B884050053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F9310C5-13BD-82FB-1328-B647D379E7DD}"/>
              </a:ext>
            </a:extLst>
          </p:cNvPr>
          <p:cNvSpPr>
            <a:spLocks noGrp="1"/>
          </p:cNvSpPr>
          <p:nvPr>
            <p:ph type="dt" sz="half" idx="10"/>
          </p:nvPr>
        </p:nvSpPr>
        <p:spPr/>
        <p:txBody>
          <a:bodyPr/>
          <a:lstStyle/>
          <a:p>
            <a:fld id="{13B4297C-E8F2-4FB8-B1EA-BA5CF65501F5}" type="datetimeFigureOut">
              <a:rPr lang="en-GB" smtClean="0"/>
              <a:t>16/10/2024</a:t>
            </a:fld>
            <a:endParaRPr lang="en-GB"/>
          </a:p>
        </p:txBody>
      </p:sp>
      <p:sp>
        <p:nvSpPr>
          <p:cNvPr id="5" name="Footer Placeholder 4">
            <a:extLst>
              <a:ext uri="{FF2B5EF4-FFF2-40B4-BE49-F238E27FC236}">
                <a16:creationId xmlns:a16="http://schemas.microsoft.com/office/drawing/2014/main" id="{F9C96435-6F90-AFC3-721F-19B6C436E7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259E900-0989-123A-96AC-70A228C4A317}"/>
              </a:ext>
            </a:extLst>
          </p:cNvPr>
          <p:cNvSpPr>
            <a:spLocks noGrp="1"/>
          </p:cNvSpPr>
          <p:nvPr>
            <p:ph type="sldNum" sz="quarter" idx="12"/>
          </p:nvPr>
        </p:nvSpPr>
        <p:spPr/>
        <p:txBody>
          <a:bodyPr/>
          <a:lstStyle/>
          <a:p>
            <a:fld id="{D32B63D1-22EA-4CA9-B16B-8B2AFE7C07B8}" type="slidenum">
              <a:rPr lang="en-GB" smtClean="0"/>
              <a:t>‹#›</a:t>
            </a:fld>
            <a:endParaRPr lang="en-GB"/>
          </a:p>
        </p:txBody>
      </p:sp>
    </p:spTree>
    <p:extLst>
      <p:ext uri="{BB962C8B-B14F-4D97-AF65-F5344CB8AC3E}">
        <p14:creationId xmlns:p14="http://schemas.microsoft.com/office/powerpoint/2010/main" val="3830866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F09CAF-8BA3-2283-1E3F-EB88EF8F00E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D24D6827-B3A7-8268-5C23-E612E08D3A2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1A6B4B-691D-E8F6-0C34-9028A0AC97D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13B4297C-E8F2-4FB8-B1EA-BA5CF65501F5}" type="datetimeFigureOut">
              <a:rPr lang="en-GB" smtClean="0"/>
              <a:t>16/10/2024</a:t>
            </a:fld>
            <a:endParaRPr lang="en-GB"/>
          </a:p>
        </p:txBody>
      </p:sp>
      <p:sp>
        <p:nvSpPr>
          <p:cNvPr id="5" name="Footer Placeholder 4">
            <a:extLst>
              <a:ext uri="{FF2B5EF4-FFF2-40B4-BE49-F238E27FC236}">
                <a16:creationId xmlns:a16="http://schemas.microsoft.com/office/drawing/2014/main" id="{A0881EEA-9C65-7065-1F0E-22137C3F6CC5}"/>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EDE409F-1315-CA65-E387-81A93DE4CC4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32B63D1-22EA-4CA9-B16B-8B2AFE7C07B8}" type="slidenum">
              <a:rPr lang="en-GB" smtClean="0"/>
              <a:t>‹#›</a:t>
            </a:fld>
            <a:endParaRPr lang="en-GB"/>
          </a:p>
        </p:txBody>
      </p:sp>
    </p:spTree>
    <p:extLst>
      <p:ext uri="{BB962C8B-B14F-4D97-AF65-F5344CB8AC3E}">
        <p14:creationId xmlns:p14="http://schemas.microsoft.com/office/powerpoint/2010/main" val="213858716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4.xml"/><Relationship Id="rId2" Type="http://schemas.openxmlformats.org/officeDocument/2006/relationships/video" Target="../media/media1.mp4"/><Relationship Id="rId1" Type="http://schemas.microsoft.com/office/2007/relationships/media" Target="../media/media1.mp4"/><Relationship Id="rId5" Type="http://schemas.openxmlformats.org/officeDocument/2006/relationships/image" Target="../media/image3.png"/><Relationship Id="rId4" Type="http://schemas.openxmlformats.org/officeDocument/2006/relationships/image" Target="../media/image6.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7"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3.png"/><Relationship Id="rId7" Type="http://schemas.openxmlformats.org/officeDocument/2006/relationships/diagramColors" Target="../diagrams/colors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3.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5.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9.xml.rels><?xml version="1.0" encoding="UTF-8" standalone="yes"?>
<Relationships xmlns="http://schemas.openxmlformats.org/package/2006/relationships"><Relationship Id="rId2" Type="http://schemas.openxmlformats.org/officeDocument/2006/relationships/image" Target="../media/image16.gif"/><Relationship Id="rId1" Type="http://schemas.openxmlformats.org/officeDocument/2006/relationships/slideLayout" Target="../slideLayouts/slideLayout5.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s://www.researchgate.net/journal/Computers-Education-0360-1315"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2151139A-886F-4B97-8815-729AD3831B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2000"/>
          </a:p>
        </p:txBody>
      </p:sp>
      <p:sp>
        <p:nvSpPr>
          <p:cNvPr id="25" name="Rectangle 24">
            <a:extLst>
              <a:ext uri="{FF2B5EF4-FFF2-40B4-BE49-F238E27FC236}">
                <a16:creationId xmlns:a16="http://schemas.microsoft.com/office/drawing/2014/main" id="{AB5E08C4-8CDD-4623-A5B8-E998C6DEE3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492"/>
            <a:ext cx="12191998" cy="1575955"/>
          </a:xfrm>
          <a:prstGeom prst="rect">
            <a:avLst/>
          </a:prstGeom>
          <a:gradFill>
            <a:gsLst>
              <a:gs pos="0">
                <a:schemeClr val="accent1">
                  <a:lumMod val="50000"/>
                </a:scheme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5F33878-D502-4FFA-8ACE-F2AECDB2A2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35"/>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D3539FEE-81D3-4406-802E-60B20B16F4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8" y="-5307777"/>
            <a:ext cx="1576446" cy="12192001"/>
          </a:xfrm>
          <a:prstGeom prst="rect">
            <a:avLst/>
          </a:prstGeom>
          <a:gradFill>
            <a:gsLst>
              <a:gs pos="16000">
                <a:srgbClr val="000000">
                  <a:alpha val="0"/>
                </a:srgbClr>
              </a:gs>
              <a:gs pos="99000">
                <a:srgbClr val="000000">
                  <a:alpha val="87000"/>
                </a:srgb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DC701763-729E-462F-A5A8-E0DEFEB1E2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825434" y="986"/>
            <a:ext cx="4303422" cy="1575461"/>
          </a:xfrm>
          <a:prstGeom prst="rect">
            <a:avLst/>
          </a:prstGeom>
          <a:gradFill>
            <a:gsLst>
              <a:gs pos="0">
                <a:schemeClr val="accent1">
                  <a:alpha val="17000"/>
                </a:schemeClr>
              </a:gs>
              <a:gs pos="74000">
                <a:schemeClr val="accent1">
                  <a:lumMod val="50000"/>
                  <a:alpha val="0"/>
                </a:schemeClr>
              </a:gs>
            </a:gsLst>
            <a:lin ang="14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C528217-7D2E-10B4-B8EE-9AB2F325F53A}"/>
              </a:ext>
            </a:extLst>
          </p:cNvPr>
          <p:cNvSpPr>
            <a:spLocks noGrp="1"/>
          </p:cNvSpPr>
          <p:nvPr>
            <p:ph type="ctrTitle"/>
          </p:nvPr>
        </p:nvSpPr>
        <p:spPr>
          <a:xfrm>
            <a:off x="699714" y="353160"/>
            <a:ext cx="7091300" cy="898581"/>
          </a:xfrm>
        </p:spPr>
        <p:txBody>
          <a:bodyPr anchor="ctr">
            <a:normAutofit/>
          </a:bodyPr>
          <a:lstStyle/>
          <a:p>
            <a:pPr algn="l"/>
            <a:r>
              <a:rPr lang="en-GB" sz="2800">
                <a:solidFill>
                  <a:srgbClr val="FFFFFF"/>
                </a:solidFill>
              </a:rPr>
              <a:t>Practitioner Research Proposal (BMPF7200)</a:t>
            </a:r>
          </a:p>
        </p:txBody>
      </p:sp>
      <p:sp>
        <p:nvSpPr>
          <p:cNvPr id="3" name="Subtitle 2">
            <a:extLst>
              <a:ext uri="{FF2B5EF4-FFF2-40B4-BE49-F238E27FC236}">
                <a16:creationId xmlns:a16="http://schemas.microsoft.com/office/drawing/2014/main" id="{16EEA09B-C67E-A3A0-1E9F-B194EED7FE93}"/>
              </a:ext>
            </a:extLst>
          </p:cNvPr>
          <p:cNvSpPr>
            <a:spLocks noGrp="1"/>
          </p:cNvSpPr>
          <p:nvPr>
            <p:ph type="subTitle" idx="1"/>
          </p:nvPr>
        </p:nvSpPr>
        <p:spPr>
          <a:xfrm>
            <a:off x="8571507" y="387224"/>
            <a:ext cx="3291839" cy="830453"/>
          </a:xfrm>
        </p:spPr>
        <p:txBody>
          <a:bodyPr anchor="ctr">
            <a:normAutofit/>
          </a:bodyPr>
          <a:lstStyle/>
          <a:p>
            <a:pPr algn="l"/>
            <a:r>
              <a:rPr lang="en-GB" sz="2000">
                <a:solidFill>
                  <a:srgbClr val="FFFFFF"/>
                </a:solidFill>
              </a:rPr>
              <a:t>Paul Pritchard </a:t>
            </a:r>
          </a:p>
        </p:txBody>
      </p:sp>
      <p:pic>
        <p:nvPicPr>
          <p:cNvPr id="4" name="Picture 3" descr="A close-up of a sign&#10;&#10;Description automatically generated">
            <a:extLst>
              <a:ext uri="{FF2B5EF4-FFF2-40B4-BE49-F238E27FC236}">
                <a16:creationId xmlns:a16="http://schemas.microsoft.com/office/drawing/2014/main" id="{6C34E7A0-246D-65CB-A2EE-3E092EE320F0}"/>
              </a:ext>
            </a:extLst>
          </p:cNvPr>
          <p:cNvPicPr>
            <a:picLocks noChangeAspect="1"/>
          </p:cNvPicPr>
          <p:nvPr/>
        </p:nvPicPr>
        <p:blipFill>
          <a:blip r:embed="rId2"/>
          <a:srcRect r="-1" b="9264"/>
          <a:stretch/>
        </p:blipFill>
        <p:spPr>
          <a:xfrm>
            <a:off x="715748" y="3251721"/>
            <a:ext cx="5131088" cy="1857047"/>
          </a:xfrm>
          <a:prstGeom prst="rect">
            <a:avLst/>
          </a:prstGeom>
        </p:spPr>
      </p:pic>
      <p:pic>
        <p:nvPicPr>
          <p:cNvPr id="6" name="Picture 5" descr="A logo with black text&#10;&#10;Description automatically generated">
            <a:extLst>
              <a:ext uri="{FF2B5EF4-FFF2-40B4-BE49-F238E27FC236}">
                <a16:creationId xmlns:a16="http://schemas.microsoft.com/office/drawing/2014/main" id="{5ACB5A2F-F56C-F695-8029-417C808D28B8}"/>
              </a:ext>
            </a:extLst>
          </p:cNvPr>
          <p:cNvPicPr>
            <a:picLocks noChangeAspect="1"/>
          </p:cNvPicPr>
          <p:nvPr/>
        </p:nvPicPr>
        <p:blipFill>
          <a:blip r:embed="rId3"/>
          <a:stretch>
            <a:fillRect/>
          </a:stretch>
        </p:blipFill>
        <p:spPr>
          <a:xfrm>
            <a:off x="6345165" y="2292573"/>
            <a:ext cx="5131087" cy="3848315"/>
          </a:xfrm>
          <a:prstGeom prst="rect">
            <a:avLst/>
          </a:prstGeom>
        </p:spPr>
      </p:pic>
      <p:pic>
        <p:nvPicPr>
          <p:cNvPr id="5" name="Picture 4" descr="A close up of a sign&#10;&#10;Description automatically generated">
            <a:extLst>
              <a:ext uri="{FF2B5EF4-FFF2-40B4-BE49-F238E27FC236}">
                <a16:creationId xmlns:a16="http://schemas.microsoft.com/office/drawing/2014/main" id="{6E9BBAE7-FE44-C8D0-3712-6164FEA19B5E}"/>
              </a:ext>
            </a:extLst>
          </p:cNvPr>
          <p:cNvPicPr>
            <a:picLocks noChangeAspect="1"/>
          </p:cNvPicPr>
          <p:nvPr/>
        </p:nvPicPr>
        <p:blipFill>
          <a:blip r:embed="rId4"/>
          <a:stretch>
            <a:fillRect/>
          </a:stretch>
        </p:blipFill>
        <p:spPr>
          <a:xfrm>
            <a:off x="259020" y="6013080"/>
            <a:ext cx="1371719" cy="530398"/>
          </a:xfrm>
          <a:prstGeom prst="rect">
            <a:avLst/>
          </a:prstGeom>
        </p:spPr>
      </p:pic>
    </p:spTree>
    <p:extLst>
      <p:ext uri="{BB962C8B-B14F-4D97-AF65-F5344CB8AC3E}">
        <p14:creationId xmlns:p14="http://schemas.microsoft.com/office/powerpoint/2010/main" val="205367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C3896A03-3945-419A-B66B-4EE266EDD1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 y="0"/>
            <a:ext cx="6095990" cy="6858001"/>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34F5AD2-EDBD-4BBD-A55C-EAFFD0C709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096000" y="0"/>
            <a:ext cx="6095990" cy="6858001"/>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480E9B-46A1-5865-3D0E-0A32926B100A}"/>
              </a:ext>
            </a:extLst>
          </p:cNvPr>
          <p:cNvSpPr>
            <a:spLocks noGrp="1"/>
          </p:cNvSpPr>
          <p:nvPr>
            <p:ph type="title"/>
          </p:nvPr>
        </p:nvSpPr>
        <p:spPr>
          <a:xfrm>
            <a:off x="6734650" y="637763"/>
            <a:ext cx="4310698" cy="1627274"/>
          </a:xfrm>
        </p:spPr>
        <p:txBody>
          <a:bodyPr anchor="t">
            <a:normAutofit/>
          </a:bodyPr>
          <a:lstStyle/>
          <a:p>
            <a:r>
              <a:rPr lang="en-GB" b="1" dirty="0"/>
              <a:t>Title proposal:</a:t>
            </a:r>
          </a:p>
        </p:txBody>
      </p:sp>
      <p:pic>
        <p:nvPicPr>
          <p:cNvPr id="4" name="Picture 3" descr="A train on the tracks&#10;&#10;Description automatically generated">
            <a:extLst>
              <a:ext uri="{FF2B5EF4-FFF2-40B4-BE49-F238E27FC236}">
                <a16:creationId xmlns:a16="http://schemas.microsoft.com/office/drawing/2014/main" id="{7F5D1436-67DE-34E9-92D4-C8C6AB706D78}"/>
              </a:ext>
            </a:extLst>
          </p:cNvPr>
          <p:cNvPicPr>
            <a:picLocks noChangeAspect="1"/>
          </p:cNvPicPr>
          <p:nvPr/>
        </p:nvPicPr>
        <p:blipFill>
          <a:blip r:embed="rId2"/>
          <a:srcRect t="2377" r="-3" b="-3"/>
          <a:stretch/>
        </p:blipFill>
        <p:spPr>
          <a:xfrm>
            <a:off x="1155547" y="637762"/>
            <a:ext cx="4284408" cy="5576770"/>
          </a:xfrm>
          <a:prstGeom prst="rect">
            <a:avLst/>
          </a:prstGeom>
        </p:spPr>
      </p:pic>
      <p:sp>
        <p:nvSpPr>
          <p:cNvPr id="27" name="Rectangle 26">
            <a:extLst>
              <a:ext uri="{FF2B5EF4-FFF2-40B4-BE49-F238E27FC236}">
                <a16:creationId xmlns:a16="http://schemas.microsoft.com/office/drawing/2014/main" id="{450D3AD2-FA80-415F-A9CE-54D884561C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34650" y="2349392"/>
            <a:ext cx="457200" cy="4572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2FD3C1-91E4-D3F0-D7D3-F2E158CDD599}"/>
              </a:ext>
            </a:extLst>
          </p:cNvPr>
          <p:cNvSpPr>
            <a:spLocks noGrp="1"/>
          </p:cNvSpPr>
          <p:nvPr>
            <p:ph idx="1"/>
          </p:nvPr>
        </p:nvSpPr>
        <p:spPr>
          <a:xfrm>
            <a:off x="6734648" y="2555978"/>
            <a:ext cx="5457341" cy="3658554"/>
          </a:xfrm>
        </p:spPr>
        <p:txBody>
          <a:bodyPr>
            <a:normAutofit/>
          </a:bodyPr>
          <a:lstStyle/>
          <a:p>
            <a:pPr marL="0" indent="0">
              <a:buNone/>
            </a:pPr>
            <a:r>
              <a:rPr lang="en-GB" sz="2000" dirty="0">
                <a:effectLst/>
                <a:latin typeface="Arial" panose="020B0604020202020204" pitchFamily="34" charset="0"/>
                <a:ea typeface="Times New Roman" panose="02020603050405020304" pitchFamily="18" charset="0"/>
              </a:rPr>
              <a:t>‘</a:t>
            </a:r>
            <a:r>
              <a:rPr lang="en-GB" sz="3600" i="1" dirty="0">
                <a:effectLst/>
                <a:latin typeface="Arial" panose="020B0604020202020204" pitchFamily="34" charset="0"/>
                <a:ea typeface="Times New Roman" panose="02020603050405020304" pitchFamily="18" charset="0"/>
              </a:rPr>
              <a:t>Understanding the experience in using Virtual Reality for training Train Managers on the railway infrastructure</a:t>
            </a:r>
            <a:r>
              <a:rPr lang="en-GB" sz="2000" i="1" dirty="0">
                <a:effectLst/>
                <a:latin typeface="Arial" panose="020B0604020202020204" pitchFamily="34" charset="0"/>
                <a:ea typeface="Times New Roman" panose="02020603050405020304" pitchFamily="18" charset="0"/>
              </a:rPr>
              <a:t>’.</a:t>
            </a:r>
            <a:endParaRPr lang="en-GB" sz="2000" dirty="0">
              <a:effectLst/>
              <a:latin typeface="Times New Roman" panose="02020603050405020304" pitchFamily="18" charset="0"/>
              <a:ea typeface="Times New Roman" panose="02020603050405020304" pitchFamily="18" charset="0"/>
            </a:endParaRPr>
          </a:p>
          <a:p>
            <a:endParaRPr lang="en-GB" sz="2000" dirty="0"/>
          </a:p>
        </p:txBody>
      </p:sp>
      <p:pic>
        <p:nvPicPr>
          <p:cNvPr id="5" name="Picture 4" descr="A close up of a sign&#10;&#10;Description automatically generated">
            <a:extLst>
              <a:ext uri="{FF2B5EF4-FFF2-40B4-BE49-F238E27FC236}">
                <a16:creationId xmlns:a16="http://schemas.microsoft.com/office/drawing/2014/main" id="{1FF4EC9D-B79C-0ACE-0DB6-FD11E1E5FE53}"/>
              </a:ext>
            </a:extLst>
          </p:cNvPr>
          <p:cNvPicPr>
            <a:picLocks noChangeAspect="1"/>
          </p:cNvPicPr>
          <p:nvPr/>
        </p:nvPicPr>
        <p:blipFill>
          <a:blip r:embed="rId3"/>
          <a:stretch>
            <a:fillRect/>
          </a:stretch>
        </p:blipFill>
        <p:spPr>
          <a:xfrm>
            <a:off x="97931" y="5849667"/>
            <a:ext cx="1368825" cy="534739"/>
          </a:xfrm>
          <a:prstGeom prst="rect">
            <a:avLst/>
          </a:prstGeom>
        </p:spPr>
      </p:pic>
    </p:spTree>
    <p:extLst>
      <p:ext uri="{BB962C8B-B14F-4D97-AF65-F5344CB8AC3E}">
        <p14:creationId xmlns:p14="http://schemas.microsoft.com/office/powerpoint/2010/main" val="934836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947D54-AC03-5241-A61C-80DBBC26E0FE}"/>
              </a:ext>
            </a:extLst>
          </p:cNvPr>
          <p:cNvSpPr>
            <a:spLocks noGrp="1"/>
          </p:cNvSpPr>
          <p:nvPr>
            <p:ph type="title"/>
          </p:nvPr>
        </p:nvSpPr>
        <p:spPr>
          <a:xfrm>
            <a:off x="168523" y="315310"/>
            <a:ext cx="5323715" cy="1642970"/>
          </a:xfrm>
        </p:spPr>
        <p:txBody>
          <a:bodyPr vert="horz" lIns="91440" tIns="45720" rIns="91440" bIns="45720" rtlCol="0" anchor="b">
            <a:normAutofit/>
          </a:bodyPr>
          <a:lstStyle/>
          <a:p>
            <a:r>
              <a:rPr lang="en-US" sz="4000" b="1" kern="1200" dirty="0">
                <a:solidFill>
                  <a:schemeClr val="tx1"/>
                </a:solidFill>
                <a:latin typeface="+mj-lt"/>
                <a:ea typeface="+mj-ea"/>
                <a:cs typeface="+mj-cs"/>
              </a:rPr>
              <a:t>What is Virtual Reality? </a:t>
            </a:r>
          </a:p>
        </p:txBody>
      </p:sp>
      <p:sp>
        <p:nvSpPr>
          <p:cNvPr id="3" name="Content Placeholder 2">
            <a:extLst>
              <a:ext uri="{FF2B5EF4-FFF2-40B4-BE49-F238E27FC236}">
                <a16:creationId xmlns:a16="http://schemas.microsoft.com/office/drawing/2014/main" id="{16F04C4A-53CB-C811-8F9C-DDF68BE0EEDE}"/>
              </a:ext>
            </a:extLst>
          </p:cNvPr>
          <p:cNvSpPr>
            <a:spLocks noGrp="1"/>
          </p:cNvSpPr>
          <p:nvPr>
            <p:ph sz="half" idx="1"/>
          </p:nvPr>
        </p:nvSpPr>
        <p:spPr>
          <a:xfrm>
            <a:off x="-23853" y="2405894"/>
            <a:ext cx="6483966" cy="3535083"/>
          </a:xfrm>
        </p:spPr>
        <p:txBody>
          <a:bodyPr vert="horz" lIns="91440" tIns="45720" rIns="91440" bIns="45720" rtlCol="0" anchor="t">
            <a:normAutofit lnSpcReduction="10000"/>
          </a:bodyPr>
          <a:lstStyle/>
          <a:p>
            <a:r>
              <a:rPr lang="en-US" b="0" i="0" dirty="0">
                <a:effectLst/>
              </a:rPr>
              <a:t>“Virtual reality (VR) refers to a computer-generated, three-dimensional virtual environment that users can interact with, typically accessed via a computer that is capable of projecting 3D information via a display, which can be isolated screens or a wearable display” Hamad &amp; Jia (2022 p4)</a:t>
            </a:r>
            <a:endParaRPr lang="en-US" dirty="0">
              <a:effectLst/>
            </a:endParaRPr>
          </a:p>
          <a:p>
            <a:endParaRPr lang="en-US" sz="2000" dirty="0"/>
          </a:p>
        </p:txBody>
      </p:sp>
      <p:sp>
        <p:nvSpPr>
          <p:cNvPr id="22" name="Rectangle 2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TS Video">
            <a:hlinkClick r:id="" action="ppaction://media"/>
            <a:extLst>
              <a:ext uri="{FF2B5EF4-FFF2-40B4-BE49-F238E27FC236}">
                <a16:creationId xmlns:a16="http://schemas.microsoft.com/office/drawing/2014/main" id="{1EA60266-E11D-35AB-68E6-77194F3BDF0F}"/>
              </a:ext>
            </a:extLst>
          </p:cNvPr>
          <p:cNvPicPr>
            <a:picLocks noGrp="1" noChangeAspect="1"/>
          </p:cNvPicPr>
          <p:nvPr>
            <p:ph sz="half" idx="2"/>
            <a:videoFile r:link="rId2"/>
            <p:extLst>
              <p:ext uri="{DAA4B4D4-6D71-4841-9C94-3DE7FCFB9230}">
                <p14:media xmlns:p14="http://schemas.microsoft.com/office/powerpoint/2010/main" r:embed="rId1"/>
              </p:ext>
            </p:extLst>
          </p:nvPr>
        </p:nvPicPr>
        <p:blipFill>
          <a:blip r:embed="rId4"/>
          <a:stretch>
            <a:fillRect/>
          </a:stretch>
        </p:blipFill>
        <p:spPr>
          <a:xfrm>
            <a:off x="6369270" y="315310"/>
            <a:ext cx="5734888" cy="5948856"/>
          </a:xfrm>
          <a:prstGeom prst="rect">
            <a:avLst/>
          </a:prstGeom>
        </p:spPr>
      </p:pic>
      <p:pic>
        <p:nvPicPr>
          <p:cNvPr id="6" name="Picture 5">
            <a:extLst>
              <a:ext uri="{FF2B5EF4-FFF2-40B4-BE49-F238E27FC236}">
                <a16:creationId xmlns:a16="http://schemas.microsoft.com/office/drawing/2014/main" id="{AF800A24-DA3D-2244-17FA-B7F279D13F08}"/>
              </a:ext>
            </a:extLst>
          </p:cNvPr>
          <p:cNvPicPr>
            <a:picLocks noChangeAspect="1"/>
          </p:cNvPicPr>
          <p:nvPr/>
        </p:nvPicPr>
        <p:blipFill>
          <a:blip r:embed="rId5"/>
          <a:stretch>
            <a:fillRect/>
          </a:stretch>
        </p:blipFill>
        <p:spPr>
          <a:xfrm>
            <a:off x="240791" y="6155112"/>
            <a:ext cx="1371719" cy="530398"/>
          </a:xfrm>
          <a:prstGeom prst="rect">
            <a:avLst/>
          </a:prstGeom>
        </p:spPr>
      </p:pic>
    </p:spTree>
    <p:extLst>
      <p:ext uri="{BB962C8B-B14F-4D97-AF65-F5344CB8AC3E}">
        <p14:creationId xmlns:p14="http://schemas.microsoft.com/office/powerpoint/2010/main" val="35667046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8270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mute="1">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7" name="Rectangle 46">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81CD1A10-4F46-73B5-C270-71B571107C38}"/>
              </a:ext>
            </a:extLst>
          </p:cNvPr>
          <p:cNvSpPr>
            <a:spLocks noGrp="1"/>
          </p:cNvSpPr>
          <p:nvPr>
            <p:ph type="title"/>
          </p:nvPr>
        </p:nvSpPr>
        <p:spPr>
          <a:xfrm>
            <a:off x="457200" y="502020"/>
            <a:ext cx="5323715" cy="758068"/>
          </a:xfrm>
        </p:spPr>
        <p:txBody>
          <a:bodyPr vert="horz" lIns="91440" tIns="45720" rIns="91440" bIns="45720" rtlCol="0" anchor="b">
            <a:normAutofit/>
          </a:bodyPr>
          <a:lstStyle/>
          <a:p>
            <a:r>
              <a:rPr lang="en-US" sz="4000" b="1" kern="1200" dirty="0">
                <a:solidFill>
                  <a:schemeClr val="tx1"/>
                </a:solidFill>
                <a:latin typeface="+mj-lt"/>
                <a:ea typeface="+mj-ea"/>
                <a:cs typeface="+mj-cs"/>
              </a:rPr>
              <a:t>Proposal:</a:t>
            </a:r>
          </a:p>
        </p:txBody>
      </p:sp>
      <p:sp>
        <p:nvSpPr>
          <p:cNvPr id="5" name="TextBox 4">
            <a:extLst>
              <a:ext uri="{FF2B5EF4-FFF2-40B4-BE49-F238E27FC236}">
                <a16:creationId xmlns:a16="http://schemas.microsoft.com/office/drawing/2014/main" id="{33F93DD6-6A7E-FB36-3849-04259799B71B}"/>
              </a:ext>
            </a:extLst>
          </p:cNvPr>
          <p:cNvSpPr txBox="1"/>
          <p:nvPr/>
        </p:nvSpPr>
        <p:spPr>
          <a:xfrm>
            <a:off x="457200" y="1260088"/>
            <a:ext cx="6618767" cy="4680889"/>
          </a:xfrm>
          <a:prstGeom prst="rect">
            <a:avLst/>
          </a:prstGeom>
        </p:spPr>
        <p:txBody>
          <a:bodyPr vert="horz" lIns="91440" tIns="45720" rIns="91440" bIns="45720" rtlCol="0" anchor="t">
            <a:normAutofit/>
          </a:bodyPr>
          <a:lstStyle/>
          <a:p>
            <a:pPr>
              <a:lnSpc>
                <a:spcPct val="90000"/>
              </a:lnSpc>
              <a:spcAft>
                <a:spcPts val="600"/>
              </a:spcAft>
            </a:pPr>
            <a:r>
              <a:rPr lang="en-US" sz="3200" dirty="0">
                <a:latin typeface="Arial" panose="020B0604020202020204" pitchFamily="34" charset="0"/>
                <a:cs typeface="Arial" panose="020B0604020202020204" pitchFamily="34" charset="0"/>
              </a:rPr>
              <a:t>To use VR has training tool to train </a:t>
            </a:r>
            <a:r>
              <a:rPr lang="en-US" sz="3200" dirty="0" err="1">
                <a:latin typeface="Arial" panose="020B0604020202020204" pitchFamily="34" charset="0"/>
                <a:cs typeface="Arial" panose="020B0604020202020204" pitchFamily="34" charset="0"/>
              </a:rPr>
              <a:t>Train</a:t>
            </a:r>
            <a:r>
              <a:rPr lang="en-US" sz="3200" dirty="0">
                <a:latin typeface="Arial" panose="020B0604020202020204" pitchFamily="34" charset="0"/>
                <a:cs typeface="Arial" panose="020B0604020202020204" pitchFamily="34" charset="0"/>
              </a:rPr>
              <a:t> Managers and Trainee Train Managers undertaking Safety Critical Tasks which can be difficult to mimic using traditional training methods such as a power-presentations and role play.</a:t>
            </a:r>
          </a:p>
          <a:p>
            <a:pPr indent="-228600">
              <a:lnSpc>
                <a:spcPct val="90000"/>
              </a:lnSpc>
              <a:spcAft>
                <a:spcPts val="600"/>
              </a:spcAft>
              <a:buFont typeface="Arial" panose="020B0604020202020204" pitchFamily="34" charset="0"/>
              <a:buChar char="•"/>
            </a:pPr>
            <a:endParaRPr lang="en-US" sz="2000" dirty="0"/>
          </a:p>
          <a:p>
            <a:pPr indent="-228600">
              <a:lnSpc>
                <a:spcPct val="90000"/>
              </a:lnSpc>
              <a:spcAft>
                <a:spcPts val="600"/>
              </a:spcAft>
              <a:buFont typeface="Arial" panose="020B0604020202020204" pitchFamily="34" charset="0"/>
              <a:buChar char="•"/>
            </a:pPr>
            <a:endParaRPr lang="en-US" sz="2000" dirty="0"/>
          </a:p>
        </p:txBody>
      </p:sp>
      <p:sp>
        <p:nvSpPr>
          <p:cNvPr id="49" name="Rectangle 48">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Rectangle 50">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3" name="Rectangle 52">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5" name="Rectangle 54">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2" name="Picture 11" descr="A person wearing a virtual reality headset&#10;&#10;Description automatically generated">
            <a:extLst>
              <a:ext uri="{FF2B5EF4-FFF2-40B4-BE49-F238E27FC236}">
                <a16:creationId xmlns:a16="http://schemas.microsoft.com/office/drawing/2014/main" id="{3E7FF418-5D96-89BD-5A4C-5DB5029DC6AA}"/>
              </a:ext>
            </a:extLst>
          </p:cNvPr>
          <p:cNvPicPr>
            <a:picLocks noChangeAspect="1"/>
          </p:cNvPicPr>
          <p:nvPr/>
        </p:nvPicPr>
        <p:blipFill>
          <a:blip r:embed="rId3"/>
          <a:srcRect t="12038" r="-1" b="28031"/>
          <a:stretch/>
        </p:blipFill>
        <p:spPr>
          <a:xfrm>
            <a:off x="7075967" y="1966003"/>
            <a:ext cx="4170530" cy="2957887"/>
          </a:xfrm>
          <a:prstGeom prst="rect">
            <a:avLst/>
          </a:prstGeom>
        </p:spPr>
      </p:pic>
      <p:pic>
        <p:nvPicPr>
          <p:cNvPr id="4" name="Picture 3" descr="A close up of a sign&#10;&#10;Description automatically generated">
            <a:extLst>
              <a:ext uri="{FF2B5EF4-FFF2-40B4-BE49-F238E27FC236}">
                <a16:creationId xmlns:a16="http://schemas.microsoft.com/office/drawing/2014/main" id="{0ED17891-B9E0-250F-D774-CBFA2E7E7E08}"/>
              </a:ext>
            </a:extLst>
          </p:cNvPr>
          <p:cNvPicPr>
            <a:picLocks noChangeAspect="1"/>
          </p:cNvPicPr>
          <p:nvPr/>
        </p:nvPicPr>
        <p:blipFill>
          <a:blip r:embed="rId4"/>
          <a:stretch>
            <a:fillRect/>
          </a:stretch>
        </p:blipFill>
        <p:spPr>
          <a:xfrm>
            <a:off x="259020" y="6028921"/>
            <a:ext cx="1371719" cy="530398"/>
          </a:xfrm>
          <a:prstGeom prst="rect">
            <a:avLst/>
          </a:prstGeom>
        </p:spPr>
      </p:pic>
    </p:spTree>
    <p:extLst>
      <p:ext uri="{BB962C8B-B14F-4D97-AF65-F5344CB8AC3E}">
        <p14:creationId xmlns:p14="http://schemas.microsoft.com/office/powerpoint/2010/main" val="38516581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B68256-1F18-E58F-0CD2-B29BBF9252EC}"/>
              </a:ext>
            </a:extLst>
          </p:cNvPr>
          <p:cNvSpPr>
            <a:spLocks noGrp="1"/>
          </p:cNvSpPr>
          <p:nvPr>
            <p:ph type="title"/>
          </p:nvPr>
        </p:nvSpPr>
        <p:spPr>
          <a:xfrm>
            <a:off x="838200" y="1"/>
            <a:ext cx="10515600" cy="1115122"/>
          </a:xfrm>
        </p:spPr>
        <p:txBody>
          <a:bodyPr/>
          <a:lstStyle/>
          <a:p>
            <a:r>
              <a:rPr lang="en-GB" b="1" dirty="0"/>
              <a:t>Proposed strategy/structure</a:t>
            </a:r>
            <a:r>
              <a:rPr lang="en-GB" dirty="0"/>
              <a:t>:</a:t>
            </a:r>
          </a:p>
        </p:txBody>
      </p:sp>
      <p:sp>
        <p:nvSpPr>
          <p:cNvPr id="3" name="Content Placeholder 2">
            <a:extLst>
              <a:ext uri="{FF2B5EF4-FFF2-40B4-BE49-F238E27FC236}">
                <a16:creationId xmlns:a16="http://schemas.microsoft.com/office/drawing/2014/main" id="{4F871017-0006-B521-83CB-39A9DEDEACF9}"/>
              </a:ext>
            </a:extLst>
          </p:cNvPr>
          <p:cNvSpPr>
            <a:spLocks noGrp="1"/>
          </p:cNvSpPr>
          <p:nvPr>
            <p:ph sz="half" idx="1"/>
          </p:nvPr>
        </p:nvSpPr>
        <p:spPr>
          <a:xfrm>
            <a:off x="715536" y="1000435"/>
            <a:ext cx="5181600" cy="4351338"/>
          </a:xfrm>
        </p:spPr>
        <p:txBody>
          <a:bodyPr/>
          <a:lstStyle/>
          <a:p>
            <a:r>
              <a:rPr lang="en-GB" dirty="0"/>
              <a:t>Random selection of Trainee Train Managers (5 participants)</a:t>
            </a:r>
          </a:p>
          <a:p>
            <a:r>
              <a:rPr lang="en-GB" dirty="0"/>
              <a:t>Trainee Train Managers complete VR exercise </a:t>
            </a:r>
          </a:p>
          <a:p>
            <a:r>
              <a:rPr lang="en-GB" dirty="0"/>
              <a:t>Conduct Semi-structured interviews </a:t>
            </a:r>
          </a:p>
          <a:p>
            <a:r>
              <a:rPr lang="en-GB" dirty="0"/>
              <a:t>Collect data and analyse (Coding)</a:t>
            </a:r>
          </a:p>
          <a:p>
            <a:endParaRPr lang="en-GB" dirty="0"/>
          </a:p>
        </p:txBody>
      </p:sp>
      <p:sp>
        <p:nvSpPr>
          <p:cNvPr id="4" name="Content Placeholder 3">
            <a:extLst>
              <a:ext uri="{FF2B5EF4-FFF2-40B4-BE49-F238E27FC236}">
                <a16:creationId xmlns:a16="http://schemas.microsoft.com/office/drawing/2014/main" id="{285A2635-B5DB-8A56-5CB6-8AC0E6BAB740}"/>
              </a:ext>
            </a:extLst>
          </p:cNvPr>
          <p:cNvSpPr>
            <a:spLocks noGrp="1"/>
          </p:cNvSpPr>
          <p:nvPr>
            <p:ph sz="half" idx="2"/>
          </p:nvPr>
        </p:nvSpPr>
        <p:spPr>
          <a:xfrm>
            <a:off x="6172200" y="1000435"/>
            <a:ext cx="5181600" cy="4351338"/>
          </a:xfrm>
        </p:spPr>
        <p:txBody>
          <a:bodyPr/>
          <a:lstStyle/>
          <a:p>
            <a:r>
              <a:rPr lang="en-GB" dirty="0"/>
              <a:t>Random selection of Qualified Train Managers (5 participants)</a:t>
            </a:r>
          </a:p>
          <a:p>
            <a:r>
              <a:rPr lang="en-GB" dirty="0"/>
              <a:t>Train Managers complete VR exercise</a:t>
            </a:r>
          </a:p>
          <a:p>
            <a:r>
              <a:rPr lang="en-GB" dirty="0"/>
              <a:t>Conduct Semi-structured interviews</a:t>
            </a:r>
          </a:p>
          <a:p>
            <a:r>
              <a:rPr lang="en-GB" dirty="0"/>
              <a:t>Collect data and analyse (Coding)</a:t>
            </a:r>
          </a:p>
        </p:txBody>
      </p:sp>
      <p:sp>
        <p:nvSpPr>
          <p:cNvPr id="5" name="TextBox 4">
            <a:extLst>
              <a:ext uri="{FF2B5EF4-FFF2-40B4-BE49-F238E27FC236}">
                <a16:creationId xmlns:a16="http://schemas.microsoft.com/office/drawing/2014/main" id="{F9A4023E-6D0F-5906-CCCF-E64A5322866C}"/>
              </a:ext>
            </a:extLst>
          </p:cNvPr>
          <p:cNvSpPr txBox="1"/>
          <p:nvPr/>
        </p:nvSpPr>
        <p:spPr>
          <a:xfrm>
            <a:off x="2587725" y="5181599"/>
            <a:ext cx="8513379" cy="1384995"/>
          </a:xfrm>
          <a:prstGeom prst="rect">
            <a:avLst/>
          </a:prstGeom>
          <a:noFill/>
        </p:spPr>
        <p:txBody>
          <a:bodyPr wrap="square" rtlCol="0">
            <a:spAutoFit/>
          </a:bodyPr>
          <a:lstStyle/>
          <a:p>
            <a:pPr marL="285750" indent="-285750">
              <a:buFont typeface="Arial" panose="020B0604020202020204" pitchFamily="34" charset="0"/>
              <a:buChar char="•"/>
            </a:pPr>
            <a:r>
              <a:rPr lang="en-GB" sz="2800" dirty="0"/>
              <a:t>Conduct focus group discussions with all 10 participants </a:t>
            </a:r>
          </a:p>
          <a:p>
            <a:pPr marL="285750" indent="-285750">
              <a:buFont typeface="Arial" panose="020B0604020202020204" pitchFamily="34" charset="0"/>
              <a:buChar char="•"/>
            </a:pPr>
            <a:r>
              <a:rPr lang="en-GB" sz="2800" dirty="0"/>
              <a:t>Collect data and analyse (Coding)</a:t>
            </a:r>
          </a:p>
        </p:txBody>
      </p:sp>
      <p:sp>
        <p:nvSpPr>
          <p:cNvPr id="6" name="Arrow: Bent 5">
            <a:extLst>
              <a:ext uri="{FF2B5EF4-FFF2-40B4-BE49-F238E27FC236}">
                <a16:creationId xmlns:a16="http://schemas.microsoft.com/office/drawing/2014/main" id="{711F127B-75A5-2EFB-93C6-AB0AF23C8AE3}"/>
              </a:ext>
            </a:extLst>
          </p:cNvPr>
          <p:cNvSpPr/>
          <p:nvPr/>
        </p:nvSpPr>
        <p:spPr>
          <a:xfrm rot="10800000" flipH="1">
            <a:off x="1600586" y="4742443"/>
            <a:ext cx="987139" cy="1115122"/>
          </a:xfrm>
          <a:prstGeom prst="ben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chemeClr val="tx1"/>
              </a:solidFill>
            </a:endParaRPr>
          </a:p>
        </p:txBody>
      </p:sp>
      <p:pic>
        <p:nvPicPr>
          <p:cNvPr id="7" name="Picture 6">
            <a:extLst>
              <a:ext uri="{FF2B5EF4-FFF2-40B4-BE49-F238E27FC236}">
                <a16:creationId xmlns:a16="http://schemas.microsoft.com/office/drawing/2014/main" id="{99107D4C-A654-2183-D5CE-2D7D9181ED85}"/>
              </a:ext>
            </a:extLst>
          </p:cNvPr>
          <p:cNvPicPr>
            <a:picLocks noChangeAspect="1"/>
          </p:cNvPicPr>
          <p:nvPr/>
        </p:nvPicPr>
        <p:blipFill>
          <a:blip r:embed="rId2"/>
          <a:stretch>
            <a:fillRect/>
          </a:stretch>
        </p:blipFill>
        <p:spPr>
          <a:xfrm flipH="1">
            <a:off x="9767520" y="4806939"/>
            <a:ext cx="821787" cy="1152244"/>
          </a:xfrm>
          <a:prstGeom prst="rect">
            <a:avLst/>
          </a:prstGeom>
        </p:spPr>
      </p:pic>
    </p:spTree>
    <p:extLst>
      <p:ext uri="{BB962C8B-B14F-4D97-AF65-F5344CB8AC3E}">
        <p14:creationId xmlns:p14="http://schemas.microsoft.com/office/powerpoint/2010/main" val="318989737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B1DF671-5FEB-F208-1C06-19049751EC87}"/>
              </a:ext>
            </a:extLst>
          </p:cNvPr>
          <p:cNvSpPr>
            <a:spLocks noGrp="1"/>
          </p:cNvSpPr>
          <p:nvPr>
            <p:ph type="title"/>
          </p:nvPr>
        </p:nvSpPr>
        <p:spPr>
          <a:xfrm>
            <a:off x="185361" y="60113"/>
            <a:ext cx="5323715" cy="1064021"/>
          </a:xfrm>
        </p:spPr>
        <p:txBody>
          <a:bodyPr anchor="b">
            <a:normAutofit fontScale="90000"/>
          </a:bodyPr>
          <a:lstStyle/>
          <a:p>
            <a:r>
              <a:rPr lang="en-GB" sz="3400" b="1" dirty="0">
                <a:latin typeface="Arial" panose="020B0604020202020204" pitchFamily="34" charset="0"/>
                <a:cs typeface="Arial" panose="020B0604020202020204" pitchFamily="34" charset="0"/>
              </a:rPr>
              <a:t>Background &amp; Content: </a:t>
            </a:r>
            <a:br>
              <a:rPr lang="en-GB" sz="3400" b="1" dirty="0">
                <a:latin typeface="Arial" panose="020B0604020202020204" pitchFamily="34" charset="0"/>
                <a:cs typeface="Arial" panose="020B0604020202020204" pitchFamily="34" charset="0"/>
              </a:rPr>
            </a:br>
            <a:r>
              <a:rPr lang="en-GB" sz="3400" dirty="0">
                <a:latin typeface="Arial" panose="020B0604020202020204" pitchFamily="34" charset="0"/>
                <a:cs typeface="Arial" panose="020B0604020202020204" pitchFamily="34" charset="0"/>
              </a:rPr>
              <a:t>Why Conduct this research?</a:t>
            </a:r>
          </a:p>
        </p:txBody>
      </p:sp>
      <p:sp>
        <p:nvSpPr>
          <p:cNvPr id="3" name="Content Placeholder 2">
            <a:extLst>
              <a:ext uri="{FF2B5EF4-FFF2-40B4-BE49-F238E27FC236}">
                <a16:creationId xmlns:a16="http://schemas.microsoft.com/office/drawing/2014/main" id="{8DC545DB-69DF-BE56-48C1-BAD8DD26C629}"/>
              </a:ext>
            </a:extLst>
          </p:cNvPr>
          <p:cNvSpPr>
            <a:spLocks noGrp="1"/>
          </p:cNvSpPr>
          <p:nvPr>
            <p:ph idx="1"/>
          </p:nvPr>
        </p:nvSpPr>
        <p:spPr>
          <a:xfrm>
            <a:off x="185361" y="1184247"/>
            <a:ext cx="6740956" cy="5458291"/>
          </a:xfrm>
        </p:spPr>
        <p:txBody>
          <a:bodyPr anchor="t">
            <a:normAutofit/>
          </a:bodyPr>
          <a:lstStyle/>
          <a:p>
            <a:pPr marL="0" indent="0">
              <a:buNone/>
            </a:pPr>
            <a:endParaRPr lang="en-GB" sz="1400" dirty="0">
              <a:effectLst/>
              <a:latin typeface="Arial" panose="020B0604020202020204" pitchFamily="34" charset="0"/>
              <a:ea typeface="Times New Roman" panose="02020603050405020304" pitchFamily="18" charset="0"/>
              <a:cs typeface="Arial" panose="020B0604020202020204" pitchFamily="34" charset="0"/>
            </a:endParaRPr>
          </a:p>
          <a:p>
            <a:r>
              <a:rPr lang="en-GB" sz="2400" dirty="0">
                <a:latin typeface="Arial" panose="020B0604020202020204" pitchFamily="34" charset="0"/>
                <a:cs typeface="Arial" panose="020B0604020202020204" pitchFamily="34" charset="0"/>
              </a:rPr>
              <a:t>Currently we train Train/Trainee Managers using the traditional methods which include Power-point presentations, role play, briefs, &amp; simulation.</a:t>
            </a:r>
          </a:p>
          <a:p>
            <a:r>
              <a:rPr lang="en-GB" sz="2400" dirty="0">
                <a:latin typeface="Arial" panose="020B0604020202020204" pitchFamily="34" charset="0"/>
                <a:cs typeface="Arial" panose="020B0604020202020204" pitchFamily="34" charset="0"/>
              </a:rPr>
              <a:t>Assessments are completed using methods such as practical observations, quizzes, exams and professional discussions.</a:t>
            </a:r>
          </a:p>
          <a:p>
            <a:r>
              <a:rPr lang="en-GB" sz="2400" dirty="0">
                <a:latin typeface="Arial" panose="020B0604020202020204" pitchFamily="34" charset="0"/>
                <a:cs typeface="Arial" panose="020B0604020202020204" pitchFamily="34" charset="0"/>
              </a:rPr>
              <a:t>However, due to the nature of the role it is difficult to determine through our current methods if a Train Manager can follow the correct industry procedures for dealing with a fire on a train, derailments and dispatch</a:t>
            </a:r>
            <a:r>
              <a:rPr lang="en-GB" sz="2000" dirty="0">
                <a:latin typeface="Arial" panose="020B0604020202020204" pitchFamily="34" charset="0"/>
                <a:cs typeface="Arial" panose="020B0604020202020204" pitchFamily="34" charset="0"/>
              </a:rPr>
              <a:t>. </a:t>
            </a:r>
          </a:p>
        </p:txBody>
      </p:sp>
      <p:sp>
        <p:nvSpPr>
          <p:cNvPr id="74" name="Rectangle 73">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Rectangle 75">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8" name="Rectangle 77">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0" name="Rectangle 79">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A train with smoke coming out of it&#10;&#10;Description automatically generated">
            <a:extLst>
              <a:ext uri="{FF2B5EF4-FFF2-40B4-BE49-F238E27FC236}">
                <a16:creationId xmlns:a16="http://schemas.microsoft.com/office/drawing/2014/main" id="{13E1F60A-F307-FABB-DDD6-F3B6B9C68EC5}"/>
              </a:ext>
            </a:extLst>
          </p:cNvPr>
          <p:cNvPicPr>
            <a:picLocks noChangeAspect="1"/>
          </p:cNvPicPr>
          <p:nvPr/>
        </p:nvPicPr>
        <p:blipFill>
          <a:blip r:embed="rId3"/>
          <a:srcRect t="5436"/>
          <a:stretch/>
        </p:blipFill>
        <p:spPr>
          <a:xfrm>
            <a:off x="7075967" y="1966014"/>
            <a:ext cx="4170530" cy="2957865"/>
          </a:xfrm>
          <a:prstGeom prst="rect">
            <a:avLst/>
          </a:prstGeom>
        </p:spPr>
      </p:pic>
      <p:pic>
        <p:nvPicPr>
          <p:cNvPr id="4" name="Picture 3" descr="A close up of a sign&#10;&#10;Description automatically generated">
            <a:extLst>
              <a:ext uri="{FF2B5EF4-FFF2-40B4-BE49-F238E27FC236}">
                <a16:creationId xmlns:a16="http://schemas.microsoft.com/office/drawing/2014/main" id="{9878EB5E-C80D-B6D7-3FF6-25F7CE82CF9E}"/>
              </a:ext>
            </a:extLst>
          </p:cNvPr>
          <p:cNvPicPr>
            <a:picLocks noChangeAspect="1"/>
          </p:cNvPicPr>
          <p:nvPr/>
        </p:nvPicPr>
        <p:blipFill>
          <a:blip r:embed="rId4"/>
          <a:stretch>
            <a:fillRect/>
          </a:stretch>
        </p:blipFill>
        <p:spPr>
          <a:xfrm>
            <a:off x="9712990" y="201241"/>
            <a:ext cx="2021810" cy="781766"/>
          </a:xfrm>
          <a:prstGeom prst="rect">
            <a:avLst/>
          </a:prstGeom>
        </p:spPr>
      </p:pic>
    </p:spTree>
    <p:extLst>
      <p:ext uri="{BB962C8B-B14F-4D97-AF65-F5344CB8AC3E}">
        <p14:creationId xmlns:p14="http://schemas.microsoft.com/office/powerpoint/2010/main" val="25024989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E817EB35-4D5C-493B-8459-98C99FD166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Arc 20">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640269" flipV="1">
            <a:off x="5586861" y="-553943"/>
            <a:ext cx="3944178" cy="3944178"/>
          </a:xfrm>
          <a:prstGeom prst="arc">
            <a:avLst>
              <a:gd name="adj1" fmla="val 16200000"/>
              <a:gd name="adj2" fmla="val 20093138"/>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2" name="Title 1">
            <a:extLst>
              <a:ext uri="{FF2B5EF4-FFF2-40B4-BE49-F238E27FC236}">
                <a16:creationId xmlns:a16="http://schemas.microsoft.com/office/drawing/2014/main" id="{FF07B9C9-5B83-88D2-0676-B0D37A1D3A6C}"/>
              </a:ext>
            </a:extLst>
          </p:cNvPr>
          <p:cNvSpPr>
            <a:spLocks noGrp="1"/>
          </p:cNvSpPr>
          <p:nvPr>
            <p:ph type="title"/>
          </p:nvPr>
        </p:nvSpPr>
        <p:spPr>
          <a:xfrm>
            <a:off x="363169" y="7884"/>
            <a:ext cx="4795164" cy="1096958"/>
          </a:xfrm>
        </p:spPr>
        <p:txBody>
          <a:bodyPr>
            <a:normAutofit/>
          </a:bodyPr>
          <a:lstStyle/>
          <a:p>
            <a:r>
              <a:rPr lang="en-GB" sz="3400" b="1" dirty="0"/>
              <a:t>Background and Context: </a:t>
            </a:r>
            <a:br>
              <a:rPr lang="en-GB" sz="3400" dirty="0"/>
            </a:br>
            <a:r>
              <a:rPr lang="en-GB" sz="3400" dirty="0"/>
              <a:t>Existing Knowledge</a:t>
            </a:r>
          </a:p>
        </p:txBody>
      </p:sp>
      <p:sp>
        <p:nvSpPr>
          <p:cNvPr id="3" name="Content Placeholder 2">
            <a:extLst>
              <a:ext uri="{FF2B5EF4-FFF2-40B4-BE49-F238E27FC236}">
                <a16:creationId xmlns:a16="http://schemas.microsoft.com/office/drawing/2014/main" id="{6CE88333-3176-CC08-87AD-B3C05756ED98}"/>
              </a:ext>
            </a:extLst>
          </p:cNvPr>
          <p:cNvSpPr>
            <a:spLocks noGrp="1"/>
          </p:cNvSpPr>
          <p:nvPr>
            <p:ph idx="1"/>
          </p:nvPr>
        </p:nvSpPr>
        <p:spPr>
          <a:xfrm>
            <a:off x="280093" y="1104841"/>
            <a:ext cx="5533005" cy="5519853"/>
          </a:xfrm>
        </p:spPr>
        <p:txBody>
          <a:bodyPr>
            <a:noAutofit/>
          </a:bodyPr>
          <a:lstStyle/>
          <a:p>
            <a:r>
              <a:rPr lang="en-GB" sz="1800" dirty="0">
                <a:latin typeface="Arial" panose="020B0604020202020204" pitchFamily="34" charset="0"/>
                <a:cs typeface="Arial" panose="020B0604020202020204" pitchFamily="34" charset="0"/>
              </a:rPr>
              <a:t>There have many studies on the use of VR focusing on the realism and whether it can mimic incidents which are difficult to re an act in a safe environment</a:t>
            </a:r>
          </a:p>
          <a:p>
            <a:r>
              <a:rPr lang="en-GB" sz="1800" dirty="0">
                <a:latin typeface="Arial" panose="020B0604020202020204" pitchFamily="34" charset="0"/>
                <a:cs typeface="Arial" panose="020B0604020202020204" pitchFamily="34" charset="0"/>
              </a:rPr>
              <a:t>Other studies on VR in education focus on designing VR around learning styles </a:t>
            </a:r>
          </a:p>
          <a:p>
            <a:r>
              <a:rPr lang="en-GB" sz="1800" dirty="0">
                <a:latin typeface="Arial" panose="020B0604020202020204" pitchFamily="34" charset="0"/>
                <a:cs typeface="Arial" panose="020B0604020202020204" pitchFamily="34" charset="0"/>
              </a:rPr>
              <a:t>Establishments such as the Fire Service, British Army, Aviation, Medical and Police force are currently using VR to train personnel. </a:t>
            </a:r>
          </a:p>
          <a:p>
            <a:r>
              <a:rPr lang="en-GB" sz="1800" dirty="0">
                <a:latin typeface="Arial" panose="020B0604020202020204" pitchFamily="34" charset="0"/>
                <a:cs typeface="Arial" panose="020B0604020202020204" pitchFamily="34" charset="0"/>
              </a:rPr>
              <a:t>Current research demonstrates VR has far greater benefits than traditional methods for training safety critical tasks.</a:t>
            </a:r>
          </a:p>
          <a:p>
            <a:r>
              <a:rPr lang="en-GB" sz="1800" dirty="0">
                <a:latin typeface="Arial" panose="020B0604020202020204" pitchFamily="34" charset="0"/>
                <a:cs typeface="Arial" panose="020B0604020202020204" pitchFamily="34" charset="0"/>
              </a:rPr>
              <a:t>There is very little, or no VR being used for training Train Managers in Europe.</a:t>
            </a:r>
          </a:p>
          <a:p>
            <a:r>
              <a:rPr lang="en-GB" sz="1800" dirty="0">
                <a:latin typeface="Arial" panose="020B0604020202020204" pitchFamily="34" charset="0"/>
                <a:cs typeface="Arial" panose="020B0604020202020204" pitchFamily="34" charset="0"/>
              </a:rPr>
              <a:t>The concept is original within the railway industry. </a:t>
            </a:r>
          </a:p>
          <a:p>
            <a:r>
              <a:rPr lang="en-GB" sz="1800" dirty="0">
                <a:latin typeface="Arial" panose="020B0604020202020204" pitchFamily="34" charset="0"/>
                <a:cs typeface="Arial" panose="020B0604020202020204" pitchFamily="34" charset="0"/>
              </a:rPr>
              <a:t>This research study will fill the gap in </a:t>
            </a:r>
            <a:r>
              <a:rPr lang="en-GB" sz="2000" dirty="0">
                <a:latin typeface="Arial" panose="020B0604020202020204" pitchFamily="34" charset="0"/>
                <a:cs typeface="Arial" panose="020B0604020202020204" pitchFamily="34" charset="0"/>
              </a:rPr>
              <a:t>understanding the experience for Train Managers using VR as a training and assessment tool </a:t>
            </a:r>
          </a:p>
        </p:txBody>
      </p:sp>
      <p:pic>
        <p:nvPicPr>
          <p:cNvPr id="7" name="Picture 6">
            <a:extLst>
              <a:ext uri="{FF2B5EF4-FFF2-40B4-BE49-F238E27FC236}">
                <a16:creationId xmlns:a16="http://schemas.microsoft.com/office/drawing/2014/main" id="{80C42F35-64BE-2467-AAEB-C11DFA132EA0}"/>
              </a:ext>
            </a:extLst>
          </p:cNvPr>
          <p:cNvPicPr>
            <a:picLocks noChangeAspect="1"/>
          </p:cNvPicPr>
          <p:nvPr/>
        </p:nvPicPr>
        <p:blipFill>
          <a:blip r:embed="rId3"/>
          <a:srcRect l="4652" r="30626"/>
          <a:stretch/>
        </p:blipFill>
        <p:spPr>
          <a:xfrm>
            <a:off x="6045200" y="10"/>
            <a:ext cx="3343282" cy="2905636"/>
          </a:xfrm>
          <a:custGeom>
            <a:avLst/>
            <a:gdLst/>
            <a:ahLst/>
            <a:cxnLst/>
            <a:rect l="l" t="t" r="r" b="b"/>
            <a:pathLst>
              <a:path w="3343282" h="2905646">
                <a:moveTo>
                  <a:pt x="546801" y="0"/>
                </a:moveTo>
                <a:lnTo>
                  <a:pt x="2796481" y="0"/>
                </a:lnTo>
                <a:lnTo>
                  <a:pt x="2853670" y="51976"/>
                </a:lnTo>
                <a:cubicBezTo>
                  <a:pt x="3156177" y="354484"/>
                  <a:pt x="3343282" y="772394"/>
                  <a:pt x="3343282" y="1234005"/>
                </a:cubicBezTo>
                <a:cubicBezTo>
                  <a:pt x="3343282" y="2157227"/>
                  <a:pt x="2594863" y="2905646"/>
                  <a:pt x="1671641" y="2905646"/>
                </a:cubicBezTo>
                <a:cubicBezTo>
                  <a:pt x="748420" y="2905646"/>
                  <a:pt x="0" y="2157227"/>
                  <a:pt x="0" y="1234005"/>
                </a:cubicBezTo>
                <a:cubicBezTo>
                  <a:pt x="0" y="772394"/>
                  <a:pt x="187105" y="354484"/>
                  <a:pt x="489613" y="51976"/>
                </a:cubicBezTo>
                <a:close/>
              </a:path>
            </a:pathLst>
          </a:custGeom>
        </p:spPr>
      </p:pic>
      <p:pic>
        <p:nvPicPr>
          <p:cNvPr id="5" name="Picture 4">
            <a:extLst>
              <a:ext uri="{FF2B5EF4-FFF2-40B4-BE49-F238E27FC236}">
                <a16:creationId xmlns:a16="http://schemas.microsoft.com/office/drawing/2014/main" id="{5514CA46-3139-BB43-7C3A-1CF82B6A55A8}"/>
              </a:ext>
            </a:extLst>
          </p:cNvPr>
          <p:cNvPicPr>
            <a:picLocks noChangeAspect="1"/>
          </p:cNvPicPr>
          <p:nvPr/>
        </p:nvPicPr>
        <p:blipFill>
          <a:blip r:embed="rId4"/>
          <a:srcRect l="15420" r="23355" b="-2"/>
          <a:stretch/>
        </p:blipFill>
        <p:spPr>
          <a:xfrm>
            <a:off x="6172241" y="3154859"/>
            <a:ext cx="4030579" cy="3703141"/>
          </a:xfrm>
          <a:custGeom>
            <a:avLst/>
            <a:gdLst/>
            <a:ahLst/>
            <a:cxnLst/>
            <a:rect l="l" t="t" r="r" b="b"/>
            <a:pathLst>
              <a:path w="4030579" h="3703141">
                <a:moveTo>
                  <a:pt x="2015289" y="0"/>
                </a:moveTo>
                <a:cubicBezTo>
                  <a:pt x="3128303" y="0"/>
                  <a:pt x="4030579" y="902277"/>
                  <a:pt x="4030579" y="2015290"/>
                </a:cubicBezTo>
                <a:cubicBezTo>
                  <a:pt x="4030579" y="2710923"/>
                  <a:pt x="3678127" y="3324237"/>
                  <a:pt x="3142057" y="3686399"/>
                </a:cubicBezTo>
                <a:lnTo>
                  <a:pt x="3114499" y="3703141"/>
                </a:lnTo>
                <a:lnTo>
                  <a:pt x="916080" y="3703141"/>
                </a:lnTo>
                <a:lnTo>
                  <a:pt x="888522" y="3686399"/>
                </a:lnTo>
                <a:cubicBezTo>
                  <a:pt x="352452" y="3324237"/>
                  <a:pt x="0" y="2710923"/>
                  <a:pt x="0" y="2015290"/>
                </a:cubicBezTo>
                <a:cubicBezTo>
                  <a:pt x="0" y="902277"/>
                  <a:pt x="902277" y="0"/>
                  <a:pt x="2015289" y="0"/>
                </a:cubicBezTo>
                <a:close/>
              </a:path>
            </a:pathLst>
          </a:custGeom>
        </p:spPr>
      </p:pic>
      <p:pic>
        <p:nvPicPr>
          <p:cNvPr id="4" name="Picture 3">
            <a:extLst>
              <a:ext uri="{FF2B5EF4-FFF2-40B4-BE49-F238E27FC236}">
                <a16:creationId xmlns:a16="http://schemas.microsoft.com/office/drawing/2014/main" id="{E9D9C7E8-A9BD-53B1-C37E-66CF951325F1}"/>
              </a:ext>
            </a:extLst>
          </p:cNvPr>
          <p:cNvPicPr>
            <a:picLocks noChangeAspect="1"/>
          </p:cNvPicPr>
          <p:nvPr/>
        </p:nvPicPr>
        <p:blipFill>
          <a:blip r:embed="rId5"/>
          <a:srcRect l="9792" r="21149" b="1"/>
          <a:stretch/>
        </p:blipFill>
        <p:spPr>
          <a:xfrm flipH="1">
            <a:off x="9523005" y="10"/>
            <a:ext cx="2668994" cy="3864758"/>
          </a:xfrm>
          <a:custGeom>
            <a:avLst/>
            <a:gdLst/>
            <a:ahLst/>
            <a:cxnLst/>
            <a:rect l="l" t="t" r="r" b="b"/>
            <a:pathLst>
              <a:path w="2668994" h="3864768">
                <a:moveTo>
                  <a:pt x="1215406" y="0"/>
                </a:moveTo>
                <a:lnTo>
                  <a:pt x="2668994" y="0"/>
                </a:lnTo>
                <a:lnTo>
                  <a:pt x="2668994" y="3754247"/>
                </a:lnTo>
                <a:lnTo>
                  <a:pt x="2614574" y="3774165"/>
                </a:lnTo>
                <a:cubicBezTo>
                  <a:pt x="2425260" y="3833048"/>
                  <a:pt x="2223979" y="3864768"/>
                  <a:pt x="2015289" y="3864768"/>
                </a:cubicBezTo>
                <a:cubicBezTo>
                  <a:pt x="902276" y="3864768"/>
                  <a:pt x="0" y="2962492"/>
                  <a:pt x="0" y="1849479"/>
                </a:cubicBezTo>
                <a:cubicBezTo>
                  <a:pt x="0" y="1084283"/>
                  <a:pt x="426467" y="418692"/>
                  <a:pt x="1054683" y="77425"/>
                </a:cubicBezTo>
                <a:close/>
              </a:path>
            </a:pathLst>
          </a:custGeom>
        </p:spPr>
      </p:pic>
      <p:pic>
        <p:nvPicPr>
          <p:cNvPr id="6" name="Picture 5">
            <a:extLst>
              <a:ext uri="{FF2B5EF4-FFF2-40B4-BE49-F238E27FC236}">
                <a16:creationId xmlns:a16="http://schemas.microsoft.com/office/drawing/2014/main" id="{85E9309F-017C-D333-6EA0-E2439081707C}"/>
              </a:ext>
            </a:extLst>
          </p:cNvPr>
          <p:cNvPicPr>
            <a:picLocks noChangeAspect="1"/>
          </p:cNvPicPr>
          <p:nvPr/>
        </p:nvPicPr>
        <p:blipFill>
          <a:blip r:embed="rId6"/>
          <a:srcRect l="37043" r="21182" b="-3"/>
          <a:stretch/>
        </p:blipFill>
        <p:spPr>
          <a:xfrm>
            <a:off x="10404210" y="4001294"/>
            <a:ext cx="1787791" cy="2856706"/>
          </a:xfrm>
          <a:custGeom>
            <a:avLst/>
            <a:gdLst/>
            <a:ahLst/>
            <a:cxnLst/>
            <a:rect l="l" t="t" r="r" b="b"/>
            <a:pathLst>
              <a:path w="1787791" h="2856706">
                <a:moveTo>
                  <a:pt x="1531941" y="0"/>
                </a:moveTo>
                <a:cubicBezTo>
                  <a:pt x="1584820" y="0"/>
                  <a:pt x="1637074" y="2679"/>
                  <a:pt x="1688573" y="7909"/>
                </a:cubicBezTo>
                <a:lnTo>
                  <a:pt x="1787791" y="23052"/>
                </a:lnTo>
                <a:lnTo>
                  <a:pt x="1787791" y="2856706"/>
                </a:lnTo>
                <a:lnTo>
                  <a:pt x="765053" y="2856706"/>
                </a:lnTo>
                <a:lnTo>
                  <a:pt x="675418" y="2802252"/>
                </a:lnTo>
                <a:cubicBezTo>
                  <a:pt x="267919" y="2526951"/>
                  <a:pt x="0" y="2060735"/>
                  <a:pt x="0" y="1531942"/>
                </a:cubicBezTo>
                <a:cubicBezTo>
                  <a:pt x="0" y="685873"/>
                  <a:pt x="685873" y="0"/>
                  <a:pt x="1531941" y="0"/>
                </a:cubicBezTo>
                <a:close/>
              </a:path>
            </a:pathLst>
          </a:custGeom>
        </p:spPr>
      </p:pic>
      <p:pic>
        <p:nvPicPr>
          <p:cNvPr id="8" name="Picture 7">
            <a:extLst>
              <a:ext uri="{FF2B5EF4-FFF2-40B4-BE49-F238E27FC236}">
                <a16:creationId xmlns:a16="http://schemas.microsoft.com/office/drawing/2014/main" id="{EC5E7F86-5AF1-E81C-26C6-AEB69F3FD8B5}"/>
              </a:ext>
            </a:extLst>
          </p:cNvPr>
          <p:cNvPicPr>
            <a:picLocks noChangeAspect="1"/>
          </p:cNvPicPr>
          <p:nvPr/>
        </p:nvPicPr>
        <p:blipFill>
          <a:blip r:embed="rId7"/>
          <a:stretch>
            <a:fillRect/>
          </a:stretch>
        </p:blipFill>
        <p:spPr>
          <a:xfrm>
            <a:off x="5007185" y="6211207"/>
            <a:ext cx="1371719" cy="530398"/>
          </a:xfrm>
          <a:prstGeom prst="rect">
            <a:avLst/>
          </a:prstGeom>
        </p:spPr>
      </p:pic>
    </p:spTree>
    <p:extLst>
      <p:ext uri="{BB962C8B-B14F-4D97-AF65-F5344CB8AC3E}">
        <p14:creationId xmlns:p14="http://schemas.microsoft.com/office/powerpoint/2010/main" val="6930818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0" name="Rectangle 104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5493EA5-6440-A91A-9B60-9D871A8A2CA7}"/>
              </a:ext>
            </a:extLst>
          </p:cNvPr>
          <p:cNvSpPr>
            <a:spLocks noGrp="1"/>
          </p:cNvSpPr>
          <p:nvPr>
            <p:ph type="title"/>
          </p:nvPr>
        </p:nvSpPr>
        <p:spPr>
          <a:xfrm>
            <a:off x="175602" y="-264037"/>
            <a:ext cx="5323715" cy="1642970"/>
          </a:xfrm>
        </p:spPr>
        <p:txBody>
          <a:bodyPr anchor="b">
            <a:normAutofit/>
          </a:bodyPr>
          <a:lstStyle/>
          <a:p>
            <a:r>
              <a:rPr lang="en-GB" sz="3700" b="1" dirty="0"/>
              <a:t>Background and Context: </a:t>
            </a:r>
            <a:br>
              <a:rPr lang="en-GB" sz="3700" b="1" dirty="0"/>
            </a:br>
            <a:r>
              <a:rPr lang="en-GB" sz="3700" dirty="0"/>
              <a:t>My professional practice </a:t>
            </a:r>
          </a:p>
        </p:txBody>
      </p:sp>
      <p:sp>
        <p:nvSpPr>
          <p:cNvPr id="3" name="Content Placeholder 2">
            <a:extLst>
              <a:ext uri="{FF2B5EF4-FFF2-40B4-BE49-F238E27FC236}">
                <a16:creationId xmlns:a16="http://schemas.microsoft.com/office/drawing/2014/main" id="{8211B941-DBBB-7C43-A749-96AB1A4472AE}"/>
              </a:ext>
            </a:extLst>
          </p:cNvPr>
          <p:cNvSpPr>
            <a:spLocks noGrp="1"/>
          </p:cNvSpPr>
          <p:nvPr>
            <p:ph idx="1"/>
          </p:nvPr>
        </p:nvSpPr>
        <p:spPr>
          <a:xfrm>
            <a:off x="184128" y="1490587"/>
            <a:ext cx="6542493" cy="4674999"/>
          </a:xfrm>
        </p:spPr>
        <p:txBody>
          <a:bodyPr anchor="t">
            <a:normAutofit/>
          </a:bodyPr>
          <a:lstStyle/>
          <a:p>
            <a:r>
              <a:rPr lang="en-GB" dirty="0">
                <a:latin typeface="Arial" panose="020B0604020202020204" pitchFamily="34" charset="0"/>
                <a:cs typeface="Arial" panose="020B0604020202020204" pitchFamily="34" charset="0"/>
              </a:rPr>
              <a:t>Last year there were 13 fatalities on the Platform train interface (PTI) in the UK.</a:t>
            </a:r>
          </a:p>
          <a:p>
            <a:r>
              <a:rPr lang="en-GB" dirty="0">
                <a:latin typeface="Arial" panose="020B0604020202020204" pitchFamily="34" charset="0"/>
                <a:cs typeface="Arial" panose="020B0604020202020204" pitchFamily="34" charset="0"/>
              </a:rPr>
              <a:t>The PTI is managed by Train Managers and Station staff</a:t>
            </a:r>
          </a:p>
          <a:p>
            <a:r>
              <a:rPr lang="en-GB" dirty="0">
                <a:latin typeface="Arial" panose="020B0604020202020204" pitchFamily="34" charset="0"/>
                <a:cs typeface="Arial" panose="020B0604020202020204" pitchFamily="34" charset="0"/>
              </a:rPr>
              <a:t>There were approx. 1,500 incidents on the PTI. </a:t>
            </a:r>
          </a:p>
          <a:p>
            <a:r>
              <a:rPr lang="en-GB" dirty="0">
                <a:latin typeface="Arial" panose="020B0604020202020204" pitchFamily="34" charset="0"/>
                <a:cs typeface="Arial" panose="020B0604020202020204" pitchFamily="34" charset="0"/>
              </a:rPr>
              <a:t>There were 19 thermal incidents </a:t>
            </a:r>
          </a:p>
          <a:p>
            <a:r>
              <a:rPr lang="en-GB" dirty="0">
                <a:latin typeface="Arial" panose="020B0604020202020204" pitchFamily="34" charset="0"/>
                <a:cs typeface="Arial" panose="020B0604020202020204" pitchFamily="34" charset="0"/>
              </a:rPr>
              <a:t>There were 8 derailments </a:t>
            </a:r>
          </a:p>
          <a:p>
            <a:r>
              <a:rPr lang="en-GB" dirty="0">
                <a:latin typeface="Arial" panose="020B0604020202020204" pitchFamily="34" charset="0"/>
                <a:cs typeface="Arial" panose="020B0604020202020204" pitchFamily="34" charset="0"/>
              </a:rPr>
              <a:t>Start against Signal 14 </a:t>
            </a:r>
          </a:p>
          <a:p>
            <a:endParaRPr lang="en-GB" dirty="0"/>
          </a:p>
          <a:p>
            <a:pPr marL="0" indent="0">
              <a:buNone/>
            </a:pPr>
            <a:endParaRPr lang="en-GB" dirty="0"/>
          </a:p>
        </p:txBody>
      </p:sp>
      <p:sp>
        <p:nvSpPr>
          <p:cNvPr id="1052" name="Rectangle 105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54" name="Rectangle 105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6" name="Rectangle 105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58" name="Rectangle 105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26" name="Picture 2" descr="Travel &amp; Parking | Principality Cardiff Half Marathon">
            <a:extLst>
              <a:ext uri="{FF2B5EF4-FFF2-40B4-BE49-F238E27FC236}">
                <a16:creationId xmlns:a16="http://schemas.microsoft.com/office/drawing/2014/main" id="{77E2022B-BE7F-715F-CDC4-A8BC4A2043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514" r="24713" b="-1"/>
          <a:stretch/>
        </p:blipFill>
        <p:spPr bwMode="auto">
          <a:xfrm>
            <a:off x="7075967" y="1378933"/>
            <a:ext cx="4170530" cy="4132026"/>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descr="A close up of a sign&#10;&#10;Description automatically generated">
            <a:extLst>
              <a:ext uri="{FF2B5EF4-FFF2-40B4-BE49-F238E27FC236}">
                <a16:creationId xmlns:a16="http://schemas.microsoft.com/office/drawing/2014/main" id="{2D14D275-DBB4-4ED5-D251-C30437F79006}"/>
              </a:ext>
            </a:extLst>
          </p:cNvPr>
          <p:cNvPicPr>
            <a:picLocks noChangeAspect="1"/>
          </p:cNvPicPr>
          <p:nvPr/>
        </p:nvPicPr>
        <p:blipFill>
          <a:blip r:embed="rId4"/>
          <a:stretch>
            <a:fillRect/>
          </a:stretch>
        </p:blipFill>
        <p:spPr>
          <a:xfrm>
            <a:off x="175602" y="6246594"/>
            <a:ext cx="1371719" cy="530398"/>
          </a:xfrm>
          <a:prstGeom prst="rect">
            <a:avLst/>
          </a:prstGeom>
        </p:spPr>
      </p:pic>
    </p:spTree>
    <p:extLst>
      <p:ext uri="{BB962C8B-B14F-4D97-AF65-F5344CB8AC3E}">
        <p14:creationId xmlns:p14="http://schemas.microsoft.com/office/powerpoint/2010/main" val="124912972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80" name="Rectangle 2079">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94981F-3576-7429-F0F1-BFEC38982D9D}"/>
              </a:ext>
            </a:extLst>
          </p:cNvPr>
          <p:cNvSpPr>
            <a:spLocks noGrp="1"/>
          </p:cNvSpPr>
          <p:nvPr>
            <p:ph type="title"/>
          </p:nvPr>
        </p:nvSpPr>
        <p:spPr>
          <a:xfrm>
            <a:off x="241738" y="237581"/>
            <a:ext cx="5323715" cy="832794"/>
          </a:xfrm>
        </p:spPr>
        <p:txBody>
          <a:bodyPr anchor="b">
            <a:normAutofit fontScale="90000"/>
          </a:bodyPr>
          <a:lstStyle/>
          <a:p>
            <a:r>
              <a:rPr lang="en-GB" sz="3700" dirty="0"/>
              <a:t>Background and Context: My Professional Practical </a:t>
            </a:r>
          </a:p>
        </p:txBody>
      </p:sp>
      <p:sp>
        <p:nvSpPr>
          <p:cNvPr id="2075" name="Content Placeholder 2">
            <a:extLst>
              <a:ext uri="{FF2B5EF4-FFF2-40B4-BE49-F238E27FC236}">
                <a16:creationId xmlns:a16="http://schemas.microsoft.com/office/drawing/2014/main" id="{BE773E84-734F-87AA-67BE-657C7ADA321F}"/>
              </a:ext>
            </a:extLst>
          </p:cNvPr>
          <p:cNvSpPr>
            <a:spLocks noGrp="1"/>
          </p:cNvSpPr>
          <p:nvPr>
            <p:ph idx="1"/>
          </p:nvPr>
        </p:nvSpPr>
        <p:spPr>
          <a:xfrm>
            <a:off x="126124" y="1070376"/>
            <a:ext cx="7683061" cy="4870602"/>
          </a:xfrm>
        </p:spPr>
        <p:txBody>
          <a:bodyPr anchor="t">
            <a:normAutofit/>
          </a:bodyPr>
          <a:lstStyle/>
          <a:p>
            <a:r>
              <a:rPr lang="en-GB" sz="1300" b="1" dirty="0">
                <a:latin typeface="Arial" panose="020B0604020202020204" pitchFamily="34" charset="0"/>
                <a:cs typeface="Arial" panose="020B0604020202020204" pitchFamily="34" charset="0"/>
              </a:rPr>
              <a:t>What the Rail Safety Standards Board (RSSB) are saying</a:t>
            </a:r>
          </a:p>
          <a:p>
            <a:endParaRPr lang="en-GB" sz="1300" dirty="0"/>
          </a:p>
          <a:p>
            <a:r>
              <a:rPr lang="en-GB" sz="1800" b="0" i="0" dirty="0">
                <a:effectLst/>
                <a:latin typeface="Arial" panose="020B0604020202020204" pitchFamily="34" charset="0"/>
                <a:cs typeface="Arial" panose="020B0604020202020204" pitchFamily="34" charset="0"/>
              </a:rPr>
              <a:t>The rail industry needs to understand the opportunities, the barriers to implementation, and the key considerations are in introducing these technologies to supplement and enhance training. RSSB, (2019)</a:t>
            </a:r>
          </a:p>
          <a:p>
            <a:r>
              <a:rPr lang="en-GB" sz="1800" dirty="0">
                <a:latin typeface="Arial" panose="020B0604020202020204" pitchFamily="34" charset="0"/>
                <a:cs typeface="Arial" panose="020B0604020202020204" pitchFamily="34" charset="0"/>
              </a:rPr>
              <a:t>I</a:t>
            </a:r>
            <a:r>
              <a:rPr lang="en-GB" sz="1800" b="0" i="0" dirty="0">
                <a:effectLst/>
                <a:latin typeface="Arial" panose="020B0604020202020204" pitchFamily="34" charset="0"/>
                <a:cs typeface="Arial" panose="020B0604020202020204" pitchFamily="34" charset="0"/>
              </a:rPr>
              <a:t>mproving safety performance and capacity at the PTI is therefore a priority across industry. RSSB, (2019)</a:t>
            </a:r>
          </a:p>
          <a:p>
            <a:r>
              <a:rPr lang="en-GB" sz="1800" b="0" i="1" dirty="0">
                <a:effectLst/>
                <a:latin typeface="Arial" panose="020B0604020202020204" pitchFamily="34" charset="0"/>
                <a:cs typeface="Arial" panose="020B0604020202020204" pitchFamily="34" charset="0"/>
              </a:rPr>
              <a:t>“Despite these advancements, however, many railway safety-critical training courses remain relatively undeveloped in their delivery style, learning techniques and media”. @rssb_rail, </a:t>
            </a:r>
            <a:r>
              <a:rPr lang="en-GB" sz="1800" i="1" dirty="0">
                <a:latin typeface="Arial" panose="020B0604020202020204" pitchFamily="34" charset="0"/>
                <a:cs typeface="Arial" panose="020B0604020202020204" pitchFamily="34" charset="0"/>
              </a:rPr>
              <a:t>(</a:t>
            </a:r>
            <a:r>
              <a:rPr lang="en-GB" sz="1800" b="0" i="1" dirty="0">
                <a:effectLst/>
                <a:latin typeface="Arial" panose="020B0604020202020204" pitchFamily="34" charset="0"/>
                <a:cs typeface="Arial" panose="020B0604020202020204" pitchFamily="34" charset="0"/>
              </a:rPr>
              <a:t>2018)</a:t>
            </a:r>
          </a:p>
          <a:p>
            <a:r>
              <a:rPr lang="en-GB" sz="1800" b="0" i="1" dirty="0">
                <a:effectLst/>
                <a:latin typeface="Arial" panose="020B0604020202020204" pitchFamily="34" charset="0"/>
                <a:cs typeface="Arial" panose="020B0604020202020204" pitchFamily="34" charset="0"/>
              </a:rPr>
              <a:t>“Industry engagement revealed that there is a strong desire to move away from old fashioned ‘chalk and talk’ delivery in training, with the use of PowerPoint as the main delivery method felt to be disengaging”. @rssb_rail, (2018)</a:t>
            </a:r>
            <a:endParaRPr lang="en-GB" sz="1800" i="1" dirty="0">
              <a:latin typeface="Arial" panose="020B0604020202020204" pitchFamily="34" charset="0"/>
              <a:cs typeface="Arial" panose="020B0604020202020204" pitchFamily="34" charset="0"/>
            </a:endParaRPr>
          </a:p>
          <a:p>
            <a:endParaRPr lang="en-GB" sz="1800" dirty="0">
              <a:latin typeface="Arial" panose="020B0604020202020204" pitchFamily="34" charset="0"/>
              <a:cs typeface="Arial" panose="020B0604020202020204" pitchFamily="34" charset="0"/>
            </a:endParaRPr>
          </a:p>
          <a:p>
            <a:endParaRPr lang="en-GB" sz="1300" b="0" i="0" dirty="0">
              <a:effectLst/>
              <a:latin typeface="brutal-type"/>
            </a:endParaRPr>
          </a:p>
          <a:p>
            <a:endParaRPr lang="en-GB" sz="1300" dirty="0"/>
          </a:p>
          <a:p>
            <a:endParaRPr lang="en-GB" sz="1300" dirty="0"/>
          </a:p>
          <a:p>
            <a:endParaRPr lang="en-GB" sz="1300" dirty="0"/>
          </a:p>
        </p:txBody>
      </p:sp>
      <p:sp>
        <p:nvSpPr>
          <p:cNvPr id="2082" name="Rectangle 2081">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84" name="Rectangle 2083">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6" name="Rectangle 2085">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88" name="Rectangle 2087">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050" name="Picture 2" descr="Rail Safety and Standards Board - Rail ...">
            <a:extLst>
              <a:ext uri="{FF2B5EF4-FFF2-40B4-BE49-F238E27FC236}">
                <a16:creationId xmlns:a16="http://schemas.microsoft.com/office/drawing/2014/main" id="{93460788-5089-5CC2-CC39-3D18989E8D5F}"/>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21470" y="2154190"/>
            <a:ext cx="4170530" cy="231388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274A4354-7A63-F8F6-FA0C-F9B0B4014551}"/>
              </a:ext>
            </a:extLst>
          </p:cNvPr>
          <p:cNvPicPr>
            <a:picLocks noChangeAspect="1"/>
          </p:cNvPicPr>
          <p:nvPr/>
        </p:nvPicPr>
        <p:blipFill>
          <a:blip r:embed="rId3"/>
          <a:stretch>
            <a:fillRect/>
          </a:stretch>
        </p:blipFill>
        <p:spPr>
          <a:xfrm>
            <a:off x="241738" y="6090021"/>
            <a:ext cx="1371719" cy="530398"/>
          </a:xfrm>
          <a:prstGeom prst="rect">
            <a:avLst/>
          </a:prstGeom>
        </p:spPr>
      </p:pic>
    </p:spTree>
    <p:extLst>
      <p:ext uri="{BB962C8B-B14F-4D97-AF65-F5344CB8AC3E}">
        <p14:creationId xmlns:p14="http://schemas.microsoft.com/office/powerpoint/2010/main" val="91002799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D75143-F16F-F750-98DD-8844F854E057}"/>
              </a:ext>
            </a:extLst>
          </p:cNvPr>
          <p:cNvSpPr>
            <a:spLocks noGrp="1"/>
          </p:cNvSpPr>
          <p:nvPr>
            <p:ph type="title"/>
          </p:nvPr>
        </p:nvSpPr>
        <p:spPr>
          <a:xfrm>
            <a:off x="796412" y="0"/>
            <a:ext cx="10515600" cy="1325563"/>
          </a:xfrm>
        </p:spPr>
        <p:txBody>
          <a:bodyPr/>
          <a:lstStyle/>
          <a:p>
            <a:r>
              <a:rPr lang="en-GB" b="1" dirty="0"/>
              <a:t>Aims &amp; Objectives:</a:t>
            </a:r>
          </a:p>
        </p:txBody>
      </p:sp>
      <p:sp>
        <p:nvSpPr>
          <p:cNvPr id="3" name="Content Placeholder 2">
            <a:extLst>
              <a:ext uri="{FF2B5EF4-FFF2-40B4-BE49-F238E27FC236}">
                <a16:creationId xmlns:a16="http://schemas.microsoft.com/office/drawing/2014/main" id="{9B18E66B-15AF-A65C-E7DB-565F2E4F0E0C}"/>
              </a:ext>
            </a:extLst>
          </p:cNvPr>
          <p:cNvSpPr>
            <a:spLocks noGrp="1"/>
          </p:cNvSpPr>
          <p:nvPr>
            <p:ph sz="half" idx="1"/>
          </p:nvPr>
        </p:nvSpPr>
        <p:spPr>
          <a:xfrm>
            <a:off x="838200" y="1524000"/>
            <a:ext cx="4245077" cy="4652963"/>
          </a:xfrm>
        </p:spPr>
        <p:txBody>
          <a:bodyPr>
            <a:normAutofit/>
          </a:bodyPr>
          <a:lstStyle/>
          <a:p>
            <a:r>
              <a:rPr lang="en-GB" sz="3200" b="1" dirty="0"/>
              <a:t>Aim:</a:t>
            </a:r>
          </a:p>
          <a:p>
            <a:r>
              <a:rPr lang="en-GB" kern="0" dirty="0">
                <a:effectLst/>
                <a:latin typeface="Arial" panose="020B0604020202020204" pitchFamily="34" charset="0"/>
                <a:ea typeface="Times New Roman" panose="02020603050405020304" pitchFamily="18" charset="0"/>
              </a:rPr>
              <a:t>Examine the experience of using Virtual Reality as a learning tool in dealing with incidents as Train Manager.</a:t>
            </a:r>
            <a:endParaRPr lang="en-GB" dirty="0"/>
          </a:p>
        </p:txBody>
      </p:sp>
      <p:sp>
        <p:nvSpPr>
          <p:cNvPr id="4" name="Content Placeholder 3">
            <a:extLst>
              <a:ext uri="{FF2B5EF4-FFF2-40B4-BE49-F238E27FC236}">
                <a16:creationId xmlns:a16="http://schemas.microsoft.com/office/drawing/2014/main" id="{5EB4203E-C204-5148-6590-44104A59A172}"/>
              </a:ext>
            </a:extLst>
          </p:cNvPr>
          <p:cNvSpPr>
            <a:spLocks noGrp="1"/>
          </p:cNvSpPr>
          <p:nvPr>
            <p:ph sz="half" idx="2"/>
          </p:nvPr>
        </p:nvSpPr>
        <p:spPr>
          <a:xfrm>
            <a:off x="6172200" y="1376516"/>
            <a:ext cx="5793658" cy="5066325"/>
          </a:xfrm>
        </p:spPr>
        <p:txBody>
          <a:bodyPr>
            <a:normAutofit/>
          </a:bodyPr>
          <a:lstStyle/>
          <a:p>
            <a:r>
              <a:rPr lang="en-GB" sz="3200" b="1" dirty="0">
                <a:latin typeface="Arial" panose="020B0604020202020204" pitchFamily="34" charset="0"/>
                <a:cs typeface="Arial" panose="020B0604020202020204" pitchFamily="34" charset="0"/>
              </a:rPr>
              <a:t>Objectives:</a:t>
            </a: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Conduct a Pilot course to identify any limitations </a:t>
            </a: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Analyse the performance of Train/Trainee Managers when using VR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Conduct semi-structured interviews with participants/Focus groups</a:t>
            </a: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Analyse the respo</a:t>
            </a:r>
            <a:r>
              <a:rPr lang="en-GB" sz="1800" dirty="0">
                <a:latin typeface="Arial" panose="020B0604020202020204" pitchFamily="34" charset="0"/>
                <a:ea typeface="Times New Roman" panose="02020603050405020304" pitchFamily="18" charset="0"/>
              </a:rPr>
              <a:t>nses from the semi-structured interviews/Focus group using open coding </a:t>
            </a:r>
            <a:endParaRPr lang="en-GB" sz="1800" dirty="0">
              <a:effectLst/>
              <a:latin typeface="Arial" panose="020B0604020202020204" pitchFamily="34" charset="0"/>
              <a:ea typeface="Times New Roman" panose="02020603050405020304" pitchFamily="18" charset="0"/>
            </a:endParaRPr>
          </a:p>
          <a:p>
            <a:pPr marL="342900" lvl="0" indent="-342900">
              <a:buFont typeface="Symbol" panose="05050102010706020507" pitchFamily="18" charset="2"/>
              <a:buChar char=""/>
            </a:pPr>
            <a:r>
              <a:rPr lang="en-GB" sz="1800" dirty="0">
                <a:latin typeface="Arial" panose="020B0604020202020204" pitchFamily="34" charset="0"/>
                <a:ea typeface="Times New Roman" panose="02020603050405020304" pitchFamily="18" charset="0"/>
              </a:rPr>
              <a:t>Examine current literature in using VR as an alternative training tool with emphasis on learning theories </a:t>
            </a:r>
            <a:endParaRPr lang="en-GB" sz="1800" dirty="0">
              <a:effectLst/>
              <a:latin typeface="Times New Roman" panose="02020603050405020304" pitchFamily="18" charset="0"/>
              <a:ea typeface="Times New Roman" panose="02020603050405020304" pitchFamily="18" charset="0"/>
            </a:endParaRPr>
          </a:p>
          <a:p>
            <a:pPr marL="342900" lvl="0" indent="-342900">
              <a:buFont typeface="Symbol" panose="05050102010706020507" pitchFamily="18" charset="2"/>
              <a:buChar char=""/>
            </a:pPr>
            <a:r>
              <a:rPr lang="en-GB" sz="1800" dirty="0">
                <a:effectLst/>
                <a:latin typeface="Arial" panose="020B0604020202020204" pitchFamily="34" charset="0"/>
                <a:ea typeface="Times New Roman" panose="02020603050405020304" pitchFamily="18" charset="0"/>
              </a:rPr>
              <a:t>Investigate the future aspirations in using Virtual Reality for Train Managers </a:t>
            </a:r>
          </a:p>
          <a:p>
            <a:pPr marL="342900" lvl="0" indent="-342900">
              <a:buFont typeface="Symbol" panose="05050102010706020507" pitchFamily="18" charset="2"/>
              <a:buChar char=""/>
            </a:pPr>
            <a:r>
              <a:rPr lang="en-GB" sz="1800" dirty="0">
                <a:latin typeface="Arial" panose="020B0604020202020204" pitchFamily="34" charset="0"/>
                <a:ea typeface="Times New Roman" panose="02020603050405020304" pitchFamily="18" charset="0"/>
              </a:rPr>
              <a:t>Conclude findings from the research study and make recommendations </a:t>
            </a:r>
            <a:endParaRPr lang="en-GB" sz="1800" dirty="0">
              <a:effectLst/>
              <a:latin typeface="Times New Roman" panose="02020603050405020304" pitchFamily="18" charset="0"/>
              <a:ea typeface="Times New Roman" panose="02020603050405020304" pitchFamily="18" charset="0"/>
            </a:endParaRPr>
          </a:p>
          <a:p>
            <a:endParaRPr lang="en-GB" sz="3200" b="1" dirty="0">
              <a:latin typeface="Arial" panose="020B0604020202020204" pitchFamily="34" charset="0"/>
              <a:cs typeface="Arial" panose="020B0604020202020204" pitchFamily="34" charset="0"/>
            </a:endParaRPr>
          </a:p>
        </p:txBody>
      </p:sp>
      <p:sp>
        <p:nvSpPr>
          <p:cNvPr id="7" name="Arrow: Right 6">
            <a:extLst>
              <a:ext uri="{FF2B5EF4-FFF2-40B4-BE49-F238E27FC236}">
                <a16:creationId xmlns:a16="http://schemas.microsoft.com/office/drawing/2014/main" id="{5E6910E0-3020-08CE-8548-035BFADAF546}"/>
              </a:ext>
            </a:extLst>
          </p:cNvPr>
          <p:cNvSpPr/>
          <p:nvPr/>
        </p:nvSpPr>
        <p:spPr>
          <a:xfrm>
            <a:off x="5235676" y="3528243"/>
            <a:ext cx="818536" cy="27530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863F962B-F430-17AF-890F-A50722ED8EF3}"/>
              </a:ext>
            </a:extLst>
          </p:cNvPr>
          <p:cNvPicPr>
            <a:picLocks noChangeAspect="1"/>
          </p:cNvPicPr>
          <p:nvPr/>
        </p:nvPicPr>
        <p:blipFill>
          <a:blip r:embed="rId2"/>
          <a:stretch>
            <a:fillRect/>
          </a:stretch>
        </p:blipFill>
        <p:spPr>
          <a:xfrm>
            <a:off x="226142" y="6039081"/>
            <a:ext cx="1371719" cy="530398"/>
          </a:xfrm>
          <a:prstGeom prst="rect">
            <a:avLst/>
          </a:prstGeom>
        </p:spPr>
      </p:pic>
    </p:spTree>
    <p:extLst>
      <p:ext uri="{BB962C8B-B14F-4D97-AF65-F5344CB8AC3E}">
        <p14:creationId xmlns:p14="http://schemas.microsoft.com/office/powerpoint/2010/main" val="36952899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D7A848B-8E30-6092-60D6-6AF6C6F169D3}"/>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Literature review:</a:t>
            </a:r>
          </a:p>
        </p:txBody>
      </p:sp>
      <p:pic>
        <p:nvPicPr>
          <p:cNvPr id="4" name="Picture 3">
            <a:extLst>
              <a:ext uri="{FF2B5EF4-FFF2-40B4-BE49-F238E27FC236}">
                <a16:creationId xmlns:a16="http://schemas.microsoft.com/office/drawing/2014/main" id="{0D876D43-79E3-EAA1-80AB-BE8BAFDFE150}"/>
              </a:ext>
            </a:extLst>
          </p:cNvPr>
          <p:cNvPicPr>
            <a:picLocks noChangeAspect="1"/>
          </p:cNvPicPr>
          <p:nvPr/>
        </p:nvPicPr>
        <p:blipFill>
          <a:blip r:embed="rId3"/>
          <a:stretch>
            <a:fillRect/>
          </a:stretch>
        </p:blipFill>
        <p:spPr>
          <a:xfrm>
            <a:off x="152340" y="6075167"/>
            <a:ext cx="1371719" cy="530398"/>
          </a:xfrm>
          <a:prstGeom prst="rect">
            <a:avLst/>
          </a:prstGeom>
        </p:spPr>
      </p:pic>
      <p:graphicFrame>
        <p:nvGraphicFramePr>
          <p:cNvPr id="6" name="Content Placeholder 2">
            <a:extLst>
              <a:ext uri="{FF2B5EF4-FFF2-40B4-BE49-F238E27FC236}">
                <a16:creationId xmlns:a16="http://schemas.microsoft.com/office/drawing/2014/main" id="{E6D8520C-2D70-89B1-9485-CC1202F04274}"/>
              </a:ext>
            </a:extLst>
          </p:cNvPr>
          <p:cNvGraphicFramePr>
            <a:graphicFrameLocks noGrp="1"/>
          </p:cNvGraphicFramePr>
          <p:nvPr>
            <p:ph idx="1"/>
            <p:extLst>
              <p:ext uri="{D42A27DB-BD31-4B8C-83A1-F6EECF244321}">
                <p14:modId xmlns:p14="http://schemas.microsoft.com/office/powerpoint/2010/main" val="2354929117"/>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8559628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9B097C3-9273-89DF-650C-6DEAD73E4FC2}"/>
              </a:ext>
            </a:extLst>
          </p:cNvPr>
          <p:cNvSpPr>
            <a:spLocks noGrp="1"/>
          </p:cNvSpPr>
          <p:nvPr>
            <p:ph type="title"/>
          </p:nvPr>
        </p:nvSpPr>
        <p:spPr>
          <a:xfrm>
            <a:off x="1136397" y="-256263"/>
            <a:ext cx="5323715" cy="1642970"/>
          </a:xfrm>
        </p:spPr>
        <p:txBody>
          <a:bodyPr anchor="b">
            <a:normAutofit/>
          </a:bodyPr>
          <a:lstStyle/>
          <a:p>
            <a:r>
              <a:rPr lang="en-GB" sz="3700" b="1" dirty="0"/>
              <a:t>Literature review: </a:t>
            </a:r>
            <a:r>
              <a:rPr lang="en-GB" sz="3700" dirty="0"/>
              <a:t>Proposed learning theories</a:t>
            </a:r>
          </a:p>
        </p:txBody>
      </p:sp>
      <p:sp>
        <p:nvSpPr>
          <p:cNvPr id="13" name="Rectangle 12">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Rectangle 18">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4" name="Picture 3">
            <a:extLst>
              <a:ext uri="{FF2B5EF4-FFF2-40B4-BE49-F238E27FC236}">
                <a16:creationId xmlns:a16="http://schemas.microsoft.com/office/drawing/2014/main" id="{AEC518F9-8329-F6AE-A818-2ED824F8B2D0}"/>
              </a:ext>
            </a:extLst>
          </p:cNvPr>
          <p:cNvPicPr>
            <a:picLocks noChangeAspect="1"/>
          </p:cNvPicPr>
          <p:nvPr/>
        </p:nvPicPr>
        <p:blipFill>
          <a:blip r:embed="rId2"/>
          <a:stretch>
            <a:fillRect/>
          </a:stretch>
        </p:blipFill>
        <p:spPr>
          <a:xfrm>
            <a:off x="228540" y="5962477"/>
            <a:ext cx="1371719" cy="530398"/>
          </a:xfrm>
          <a:prstGeom prst="rect">
            <a:avLst/>
          </a:prstGeom>
        </p:spPr>
      </p:pic>
      <p:graphicFrame>
        <p:nvGraphicFramePr>
          <p:cNvPr id="6" name="Content Placeholder 2">
            <a:extLst>
              <a:ext uri="{FF2B5EF4-FFF2-40B4-BE49-F238E27FC236}">
                <a16:creationId xmlns:a16="http://schemas.microsoft.com/office/drawing/2014/main" id="{EA50D54D-BC83-08F1-63F0-66494CC5F85F}"/>
              </a:ext>
            </a:extLst>
          </p:cNvPr>
          <p:cNvGraphicFramePr>
            <a:graphicFrameLocks noGrp="1"/>
          </p:cNvGraphicFramePr>
          <p:nvPr>
            <p:ph idx="1"/>
            <p:extLst>
              <p:ext uri="{D42A27DB-BD31-4B8C-83A1-F6EECF244321}">
                <p14:modId xmlns:p14="http://schemas.microsoft.com/office/powerpoint/2010/main" val="1322373472"/>
              </p:ext>
            </p:extLst>
          </p:nvPr>
        </p:nvGraphicFramePr>
        <p:xfrm>
          <a:off x="457200" y="1483112"/>
          <a:ext cx="7642279" cy="445786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8700911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526DFA-CCD9-6385-B439-3C8DB13B8A8F}"/>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rPr>
              <a:t>What is the current literature presenting</a:t>
            </a:r>
          </a:p>
        </p:txBody>
      </p:sp>
      <p:graphicFrame>
        <p:nvGraphicFramePr>
          <p:cNvPr id="5" name="Content Placeholder 2">
            <a:extLst>
              <a:ext uri="{FF2B5EF4-FFF2-40B4-BE49-F238E27FC236}">
                <a16:creationId xmlns:a16="http://schemas.microsoft.com/office/drawing/2014/main" id="{EAEE4942-B54A-5BF5-7E0A-D5AEC2636E86}"/>
              </a:ext>
            </a:extLst>
          </p:cNvPr>
          <p:cNvGraphicFramePr>
            <a:graphicFrameLocks noGrp="1"/>
          </p:cNvGraphicFramePr>
          <p:nvPr>
            <p:ph idx="1"/>
            <p:extLst>
              <p:ext uri="{D42A27DB-BD31-4B8C-83A1-F6EECF244321}">
                <p14:modId xmlns:p14="http://schemas.microsoft.com/office/powerpoint/2010/main" val="245019475"/>
              </p:ext>
            </p:extLst>
          </p:nvPr>
        </p:nvGraphicFramePr>
        <p:xfrm>
          <a:off x="644056" y="1692167"/>
          <a:ext cx="10927829" cy="46132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793296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D6405D-4649-ECFE-C25D-10F4D65337C3}"/>
              </a:ext>
            </a:extLst>
          </p:cNvPr>
          <p:cNvSpPr>
            <a:spLocks noGrp="1"/>
          </p:cNvSpPr>
          <p:nvPr>
            <p:ph type="title"/>
          </p:nvPr>
        </p:nvSpPr>
        <p:spPr>
          <a:xfrm>
            <a:off x="586478" y="1683756"/>
            <a:ext cx="3115265" cy="2396359"/>
          </a:xfrm>
        </p:spPr>
        <p:txBody>
          <a:bodyPr anchor="b">
            <a:normAutofit/>
          </a:bodyPr>
          <a:lstStyle/>
          <a:p>
            <a:pPr algn="r"/>
            <a:r>
              <a:rPr lang="en-GB" sz="3700" dirty="0">
                <a:solidFill>
                  <a:srgbClr val="FFFFFF"/>
                </a:solidFill>
              </a:rPr>
              <a:t>What is the current literature showing cont.</a:t>
            </a:r>
          </a:p>
        </p:txBody>
      </p:sp>
      <p:graphicFrame>
        <p:nvGraphicFramePr>
          <p:cNvPr id="5" name="Content Placeholder 2">
            <a:extLst>
              <a:ext uri="{FF2B5EF4-FFF2-40B4-BE49-F238E27FC236}">
                <a16:creationId xmlns:a16="http://schemas.microsoft.com/office/drawing/2014/main" id="{B4658084-60DE-794B-9F20-236BE32885CD}"/>
              </a:ext>
            </a:extLst>
          </p:cNvPr>
          <p:cNvGraphicFramePr>
            <a:graphicFrameLocks noGrp="1"/>
          </p:cNvGraphicFramePr>
          <p:nvPr>
            <p:ph idx="1"/>
            <p:extLst>
              <p:ext uri="{D42A27DB-BD31-4B8C-83A1-F6EECF244321}">
                <p14:modId xmlns:p14="http://schemas.microsoft.com/office/powerpoint/2010/main" val="2158412564"/>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0813477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D7D538-0A15-9797-BEB9-24284345A3E8}"/>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Gaps in current literature:</a:t>
            </a:r>
          </a:p>
        </p:txBody>
      </p:sp>
      <p:graphicFrame>
        <p:nvGraphicFramePr>
          <p:cNvPr id="5" name="Content Placeholder 2">
            <a:extLst>
              <a:ext uri="{FF2B5EF4-FFF2-40B4-BE49-F238E27FC236}">
                <a16:creationId xmlns:a16="http://schemas.microsoft.com/office/drawing/2014/main" id="{006B5D47-4BFA-0A07-4230-F93B3CA0E9D3}"/>
              </a:ext>
            </a:extLst>
          </p:cNvPr>
          <p:cNvGraphicFramePr>
            <a:graphicFrameLocks noGrp="1"/>
          </p:cNvGraphicFramePr>
          <p:nvPr>
            <p:ph idx="1"/>
            <p:extLst>
              <p:ext uri="{D42A27DB-BD31-4B8C-83A1-F6EECF244321}">
                <p14:modId xmlns:p14="http://schemas.microsoft.com/office/powerpoint/2010/main" val="1713199805"/>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7621642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9D9C8C-7D4D-03F0-4430-D622CD3FDFBC}"/>
              </a:ext>
            </a:extLst>
          </p:cNvPr>
          <p:cNvSpPr>
            <a:spLocks noGrp="1"/>
          </p:cNvSpPr>
          <p:nvPr>
            <p:ph type="title"/>
          </p:nvPr>
        </p:nvSpPr>
        <p:spPr>
          <a:xfrm>
            <a:off x="-341671" y="227934"/>
            <a:ext cx="10515600" cy="1325563"/>
          </a:xfrm>
        </p:spPr>
        <p:txBody>
          <a:bodyPr/>
          <a:lstStyle/>
          <a:p>
            <a:pPr algn="ctr"/>
            <a:r>
              <a:rPr lang="en-GB" dirty="0"/>
              <a:t>                         Proposed Methodology</a:t>
            </a:r>
          </a:p>
        </p:txBody>
      </p:sp>
      <p:sp>
        <p:nvSpPr>
          <p:cNvPr id="6" name="Minus Sign 5">
            <a:extLst>
              <a:ext uri="{FF2B5EF4-FFF2-40B4-BE49-F238E27FC236}">
                <a16:creationId xmlns:a16="http://schemas.microsoft.com/office/drawing/2014/main" id="{C18E9223-F91B-DCFF-C52C-C8B03E7BD432}"/>
              </a:ext>
            </a:extLst>
          </p:cNvPr>
          <p:cNvSpPr/>
          <p:nvPr/>
        </p:nvSpPr>
        <p:spPr>
          <a:xfrm>
            <a:off x="5230761" y="1320965"/>
            <a:ext cx="2064774" cy="45719"/>
          </a:xfrm>
          <a:prstGeom prst="mathMinus">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61D10651-19A0-3AD9-B968-B5E47D6D5C35}"/>
              </a:ext>
            </a:extLst>
          </p:cNvPr>
          <p:cNvSpPr txBox="1"/>
          <p:nvPr/>
        </p:nvSpPr>
        <p:spPr>
          <a:xfrm>
            <a:off x="395868" y="4399821"/>
            <a:ext cx="3746809" cy="1077218"/>
          </a:xfrm>
          <a:prstGeom prst="rect">
            <a:avLst/>
          </a:prstGeom>
          <a:noFill/>
        </p:spPr>
        <p:txBody>
          <a:bodyPr wrap="square" rtlCol="0">
            <a:spAutoFit/>
          </a:bodyPr>
          <a:lstStyle/>
          <a:p>
            <a:pPr algn="ctr"/>
            <a:r>
              <a:rPr lang="en-GB" sz="3200" dirty="0"/>
              <a:t>Phenomenology approach </a:t>
            </a:r>
          </a:p>
        </p:txBody>
      </p:sp>
      <p:sp>
        <p:nvSpPr>
          <p:cNvPr id="10" name="TextBox 9">
            <a:extLst>
              <a:ext uri="{FF2B5EF4-FFF2-40B4-BE49-F238E27FC236}">
                <a16:creationId xmlns:a16="http://schemas.microsoft.com/office/drawing/2014/main" id="{FDBE4BE0-EEE6-CD7F-1583-DAE1AC9ED9B9}"/>
              </a:ext>
            </a:extLst>
          </p:cNvPr>
          <p:cNvSpPr txBox="1"/>
          <p:nvPr/>
        </p:nvSpPr>
        <p:spPr>
          <a:xfrm>
            <a:off x="4389743" y="1899441"/>
            <a:ext cx="3746809" cy="1077218"/>
          </a:xfrm>
          <a:prstGeom prst="rect">
            <a:avLst/>
          </a:prstGeom>
          <a:noFill/>
        </p:spPr>
        <p:txBody>
          <a:bodyPr wrap="square" rtlCol="0">
            <a:spAutoFit/>
          </a:bodyPr>
          <a:lstStyle/>
          <a:p>
            <a:pPr algn="ctr"/>
            <a:r>
              <a:rPr lang="en-GB" sz="3200" dirty="0"/>
              <a:t>Qualitative approach </a:t>
            </a:r>
          </a:p>
        </p:txBody>
      </p:sp>
      <p:sp>
        <p:nvSpPr>
          <p:cNvPr id="11" name="TextBox 10">
            <a:extLst>
              <a:ext uri="{FF2B5EF4-FFF2-40B4-BE49-F238E27FC236}">
                <a16:creationId xmlns:a16="http://schemas.microsoft.com/office/drawing/2014/main" id="{B6C0537A-043E-A3BE-B74F-8E7D7D2E1E49}"/>
              </a:ext>
            </a:extLst>
          </p:cNvPr>
          <p:cNvSpPr txBox="1"/>
          <p:nvPr/>
        </p:nvSpPr>
        <p:spPr>
          <a:xfrm>
            <a:off x="8974873" y="4371943"/>
            <a:ext cx="2821259" cy="1077218"/>
          </a:xfrm>
          <a:prstGeom prst="rect">
            <a:avLst/>
          </a:prstGeom>
          <a:noFill/>
        </p:spPr>
        <p:txBody>
          <a:bodyPr wrap="square" rtlCol="0">
            <a:spAutoFit/>
          </a:bodyPr>
          <a:lstStyle/>
          <a:p>
            <a:pPr algn="ctr"/>
            <a:r>
              <a:rPr lang="en-GB" sz="3200" dirty="0"/>
              <a:t>Grounded theory</a:t>
            </a:r>
          </a:p>
        </p:txBody>
      </p:sp>
    </p:spTree>
    <p:extLst>
      <p:ext uri="{BB962C8B-B14F-4D97-AF65-F5344CB8AC3E}">
        <p14:creationId xmlns:p14="http://schemas.microsoft.com/office/powerpoint/2010/main" val="13796235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C14074-5CE9-502F-DECA-45C84208023A}"/>
              </a:ext>
            </a:extLst>
          </p:cNvPr>
          <p:cNvSpPr>
            <a:spLocks noGrp="1"/>
          </p:cNvSpPr>
          <p:nvPr>
            <p:ph type="title"/>
          </p:nvPr>
        </p:nvSpPr>
        <p:spPr/>
        <p:txBody>
          <a:bodyPr/>
          <a:lstStyle/>
          <a:p>
            <a:pPr algn="ctr"/>
            <a:r>
              <a:rPr lang="en-GB" dirty="0"/>
              <a:t>Qualitative approach</a:t>
            </a:r>
          </a:p>
        </p:txBody>
      </p:sp>
      <p:sp>
        <p:nvSpPr>
          <p:cNvPr id="4" name="Content Placeholder 3">
            <a:extLst>
              <a:ext uri="{FF2B5EF4-FFF2-40B4-BE49-F238E27FC236}">
                <a16:creationId xmlns:a16="http://schemas.microsoft.com/office/drawing/2014/main" id="{363EACA9-AAF6-37CE-D35D-377F57C68712}"/>
              </a:ext>
            </a:extLst>
          </p:cNvPr>
          <p:cNvSpPr>
            <a:spLocks noGrp="1"/>
          </p:cNvSpPr>
          <p:nvPr>
            <p:ph sz="half" idx="2"/>
          </p:nvPr>
        </p:nvSpPr>
        <p:spPr>
          <a:xfrm>
            <a:off x="839788" y="1895605"/>
            <a:ext cx="11036902" cy="4294058"/>
          </a:xfrm>
        </p:spPr>
        <p:txBody>
          <a:bodyPr>
            <a:normAutofit fontScale="85000" lnSpcReduction="10000"/>
          </a:bodyPr>
          <a:lstStyle/>
          <a:p>
            <a:r>
              <a:rPr lang="en-GB" sz="3200" dirty="0">
                <a:latin typeface="Arial" panose="020B0604020202020204" pitchFamily="34" charset="0"/>
                <a:cs typeface="Arial" panose="020B0604020202020204" pitchFamily="34" charset="0"/>
              </a:rPr>
              <a:t>Enables understanding of human behaviour</a:t>
            </a:r>
          </a:p>
          <a:p>
            <a:r>
              <a:rPr lang="en-GB" sz="3200" dirty="0">
                <a:latin typeface="Arial" panose="020B0604020202020204" pitchFamily="34" charset="0"/>
                <a:cs typeface="Arial" panose="020B0604020202020204" pitchFamily="34" charset="0"/>
              </a:rPr>
              <a:t>Interviews can be used to gain rich information</a:t>
            </a:r>
          </a:p>
          <a:p>
            <a:r>
              <a:rPr lang="en-GB" sz="3200" dirty="0">
                <a:latin typeface="Arial" panose="020B0604020202020204" pitchFamily="34" charset="0"/>
                <a:cs typeface="Arial" panose="020B0604020202020204" pitchFamily="34" charset="0"/>
              </a:rPr>
              <a:t>Helps uncover possible trends and patterns </a:t>
            </a:r>
          </a:p>
          <a:p>
            <a:r>
              <a:rPr lang="en-GB" sz="3200" kern="100" dirty="0">
                <a:solidFill>
                  <a:srgbClr val="212121"/>
                </a:solidFill>
                <a:effectLst/>
                <a:latin typeface="Arial" panose="020B0604020202020204" pitchFamily="34" charset="0"/>
                <a:ea typeface="Calibri" panose="020F0502020204030204" pitchFamily="34" charset="0"/>
                <a:cs typeface="Arial" panose="020B0604020202020204" pitchFamily="34" charset="0"/>
              </a:rPr>
              <a:t>Qualitative research allows you to ask questions that cannot be easily put into numbers to understand human experience. </a:t>
            </a:r>
          </a:p>
          <a:p>
            <a:endParaRPr lang="en-GB" sz="3200" kern="100" dirty="0">
              <a:solidFill>
                <a:srgbClr val="212121"/>
              </a:solidFill>
              <a:effectLst/>
              <a:latin typeface="Arial" panose="020B0604020202020204" pitchFamily="34" charset="0"/>
              <a:ea typeface="Calibri" panose="020F0502020204030204" pitchFamily="34" charset="0"/>
              <a:cs typeface="Arial" panose="020B0604020202020204" pitchFamily="34" charset="0"/>
            </a:endParaRPr>
          </a:p>
          <a:p>
            <a:r>
              <a:rPr lang="en-GB" sz="3200" kern="100" dirty="0">
                <a:solidFill>
                  <a:srgbClr val="212121"/>
                </a:solidFill>
                <a:effectLst/>
                <a:latin typeface="Arial" panose="020B0604020202020204" pitchFamily="34" charset="0"/>
                <a:ea typeface="Calibri" panose="020F0502020204030204" pitchFamily="34" charset="0"/>
                <a:cs typeface="Arial" panose="020B0604020202020204" pitchFamily="34" charset="0"/>
              </a:rPr>
              <a:t>“Qualitati</a:t>
            </a:r>
            <a:r>
              <a:rPr lang="en-GB" sz="3200" kern="100" dirty="0">
                <a:solidFill>
                  <a:srgbClr val="212121"/>
                </a:solidFill>
                <a:latin typeface="Arial" panose="020B0604020202020204" pitchFamily="34" charset="0"/>
                <a:ea typeface="Calibri" panose="020F0502020204030204" pitchFamily="34" charset="0"/>
                <a:cs typeface="Arial" panose="020B0604020202020204" pitchFamily="34" charset="0"/>
              </a:rPr>
              <a:t>ve methods are used to answer questions about experience, meaning and perspective”. </a:t>
            </a:r>
            <a:r>
              <a:rPr lang="en-GB" sz="3200" kern="100" dirty="0" err="1">
                <a:solidFill>
                  <a:srgbClr val="212121"/>
                </a:solidFill>
                <a:latin typeface="Arial" panose="020B0604020202020204" pitchFamily="34" charset="0"/>
                <a:ea typeface="Calibri" panose="020F0502020204030204" pitchFamily="34" charset="0"/>
                <a:cs typeface="Arial" panose="020B0604020202020204" pitchFamily="34" charset="0"/>
              </a:rPr>
              <a:t>Hammingber</a:t>
            </a:r>
            <a:r>
              <a:rPr lang="en-GB" sz="3200" kern="100" dirty="0">
                <a:solidFill>
                  <a:srgbClr val="212121"/>
                </a:solidFill>
                <a:latin typeface="Arial" panose="020B0604020202020204" pitchFamily="34" charset="0"/>
                <a:ea typeface="Calibri" panose="020F0502020204030204" pitchFamily="34" charset="0"/>
                <a:cs typeface="Arial" panose="020B0604020202020204" pitchFamily="34" charset="0"/>
              </a:rPr>
              <a:t>, </a:t>
            </a:r>
            <a:r>
              <a:rPr lang="en-GB" sz="3200" kern="100" dirty="0" err="1">
                <a:solidFill>
                  <a:srgbClr val="212121"/>
                </a:solidFill>
                <a:latin typeface="Arial" panose="020B0604020202020204" pitchFamily="34" charset="0"/>
                <a:ea typeface="Calibri" panose="020F0502020204030204" pitchFamily="34" charset="0"/>
                <a:cs typeface="Arial" panose="020B0604020202020204" pitchFamily="34" charset="0"/>
              </a:rPr>
              <a:t>Kirkan</a:t>
            </a:r>
            <a:r>
              <a:rPr lang="en-GB" sz="3200" kern="100" dirty="0">
                <a:solidFill>
                  <a:srgbClr val="212121"/>
                </a:solidFill>
                <a:latin typeface="Arial" panose="020B0604020202020204" pitchFamily="34" charset="0"/>
                <a:ea typeface="Calibri" panose="020F0502020204030204" pitchFamily="34" charset="0"/>
                <a:cs typeface="Arial" panose="020B0604020202020204" pitchFamily="34" charset="0"/>
              </a:rPr>
              <a:t> &amp; Lacey (2016).</a:t>
            </a:r>
            <a:endParaRPr lang="en-GB" sz="3200" kern="100" dirty="0">
              <a:solidFill>
                <a:srgbClr val="212121"/>
              </a:solidFill>
              <a:effectLst/>
              <a:latin typeface="Arial" panose="020B0604020202020204" pitchFamily="34" charset="0"/>
              <a:ea typeface="Calibri" panose="020F0502020204030204" pitchFamily="34" charset="0"/>
              <a:cs typeface="Arial" panose="020B0604020202020204" pitchFamily="34" charset="0"/>
            </a:endParaRPr>
          </a:p>
          <a:p>
            <a:endParaRPr lang="en-GB" sz="3200" kern="100" dirty="0">
              <a:solidFill>
                <a:srgbClr val="212121"/>
              </a:solidFill>
              <a:latin typeface="Arial" panose="020B0604020202020204" pitchFamily="34" charset="0"/>
              <a:ea typeface="Calibri" panose="020F0502020204030204" pitchFamily="34" charset="0"/>
              <a:cs typeface="Arial" panose="020B0604020202020204" pitchFamily="34" charset="0"/>
            </a:endParaRPr>
          </a:p>
          <a:p>
            <a:r>
              <a:rPr lang="en-GB" sz="3200" kern="100" dirty="0">
                <a:solidFill>
                  <a:srgbClr val="212121"/>
                </a:solidFill>
                <a:effectLst/>
                <a:latin typeface="Arial" panose="020B0604020202020204" pitchFamily="34" charset="0"/>
                <a:ea typeface="Calibri" panose="020F0502020204030204" pitchFamily="34" charset="0"/>
                <a:cs typeface="Arial" panose="020B0604020202020204" pitchFamily="34" charset="0"/>
              </a:rPr>
              <a:t> </a:t>
            </a:r>
            <a:endParaRPr lang="en-GB" dirty="0"/>
          </a:p>
          <a:p>
            <a:endParaRPr lang="en-GB" dirty="0"/>
          </a:p>
        </p:txBody>
      </p:sp>
      <p:sp>
        <p:nvSpPr>
          <p:cNvPr id="5" name="Text Placeholder 4">
            <a:extLst>
              <a:ext uri="{FF2B5EF4-FFF2-40B4-BE49-F238E27FC236}">
                <a16:creationId xmlns:a16="http://schemas.microsoft.com/office/drawing/2014/main" id="{F6173F58-7C2F-50D7-7F2A-4059D1182BA3}"/>
              </a:ext>
            </a:extLst>
          </p:cNvPr>
          <p:cNvSpPr>
            <a:spLocks noGrp="1"/>
          </p:cNvSpPr>
          <p:nvPr>
            <p:ph type="body" sz="quarter" idx="3"/>
          </p:nvPr>
        </p:nvSpPr>
        <p:spPr>
          <a:xfrm>
            <a:off x="6169024" y="1071693"/>
            <a:ext cx="5183188" cy="823912"/>
          </a:xfrm>
        </p:spPr>
        <p:txBody>
          <a:bodyPr/>
          <a:lstStyle/>
          <a:p>
            <a:pPr algn="ctr"/>
            <a:r>
              <a:rPr lang="en-GB" dirty="0"/>
              <a:t> </a:t>
            </a:r>
          </a:p>
        </p:txBody>
      </p:sp>
    </p:spTree>
    <p:extLst>
      <p:ext uri="{BB962C8B-B14F-4D97-AF65-F5344CB8AC3E}">
        <p14:creationId xmlns:p14="http://schemas.microsoft.com/office/powerpoint/2010/main" val="218868501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99AD9-CBED-9920-9791-88385EF2358A}"/>
              </a:ext>
            </a:extLst>
          </p:cNvPr>
          <p:cNvSpPr>
            <a:spLocks noGrp="1"/>
          </p:cNvSpPr>
          <p:nvPr>
            <p:ph type="title"/>
          </p:nvPr>
        </p:nvSpPr>
        <p:spPr>
          <a:xfrm>
            <a:off x="839788" y="157396"/>
            <a:ext cx="10515600" cy="823912"/>
          </a:xfrm>
        </p:spPr>
        <p:txBody>
          <a:bodyPr>
            <a:normAutofit/>
          </a:bodyPr>
          <a:lstStyle/>
          <a:p>
            <a:r>
              <a:rPr lang="en-GB" dirty="0"/>
              <a:t>Phenomenology and Grounded Theory</a:t>
            </a:r>
          </a:p>
        </p:txBody>
      </p:sp>
      <p:sp>
        <p:nvSpPr>
          <p:cNvPr id="3" name="Text Placeholder 2">
            <a:extLst>
              <a:ext uri="{FF2B5EF4-FFF2-40B4-BE49-F238E27FC236}">
                <a16:creationId xmlns:a16="http://schemas.microsoft.com/office/drawing/2014/main" id="{0E9D5C85-FD84-4FB0-251D-0C50F8CE523B}"/>
              </a:ext>
            </a:extLst>
          </p:cNvPr>
          <p:cNvSpPr>
            <a:spLocks noGrp="1"/>
          </p:cNvSpPr>
          <p:nvPr>
            <p:ph type="body" idx="1"/>
          </p:nvPr>
        </p:nvSpPr>
        <p:spPr>
          <a:xfrm>
            <a:off x="839788" y="1123602"/>
            <a:ext cx="5157787" cy="368867"/>
          </a:xfrm>
        </p:spPr>
        <p:txBody>
          <a:bodyPr>
            <a:normAutofit fontScale="92500" lnSpcReduction="20000"/>
          </a:bodyPr>
          <a:lstStyle/>
          <a:p>
            <a:r>
              <a:rPr lang="en-GB" dirty="0"/>
              <a:t>Phenomenology </a:t>
            </a:r>
          </a:p>
        </p:txBody>
      </p:sp>
      <p:graphicFrame>
        <p:nvGraphicFramePr>
          <p:cNvPr id="8" name="Content Placeholder 3">
            <a:extLst>
              <a:ext uri="{FF2B5EF4-FFF2-40B4-BE49-F238E27FC236}">
                <a16:creationId xmlns:a16="http://schemas.microsoft.com/office/drawing/2014/main" id="{3DA14974-7727-E829-C4A3-4D49FE5F7523}"/>
              </a:ext>
            </a:extLst>
          </p:cNvPr>
          <p:cNvGraphicFramePr>
            <a:graphicFrameLocks noGrp="1"/>
          </p:cNvGraphicFramePr>
          <p:nvPr>
            <p:ph sz="half" idx="2"/>
            <p:extLst>
              <p:ext uri="{D42A27DB-BD31-4B8C-83A1-F6EECF244321}">
                <p14:modId xmlns:p14="http://schemas.microsoft.com/office/powerpoint/2010/main" val="3353021270"/>
              </p:ext>
            </p:extLst>
          </p:nvPr>
        </p:nvGraphicFramePr>
        <p:xfrm>
          <a:off x="836612" y="1492469"/>
          <a:ext cx="5157787" cy="5000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87D629FD-E6BA-F408-F8BA-832A522D3725}"/>
              </a:ext>
            </a:extLst>
          </p:cNvPr>
          <p:cNvSpPr>
            <a:spLocks noGrp="1"/>
          </p:cNvSpPr>
          <p:nvPr>
            <p:ph type="body" sz="quarter" idx="3"/>
          </p:nvPr>
        </p:nvSpPr>
        <p:spPr>
          <a:xfrm>
            <a:off x="6529296" y="1123602"/>
            <a:ext cx="5183188" cy="368867"/>
          </a:xfrm>
        </p:spPr>
        <p:txBody>
          <a:bodyPr>
            <a:normAutofit fontScale="92500" lnSpcReduction="20000"/>
          </a:bodyPr>
          <a:lstStyle/>
          <a:p>
            <a:r>
              <a:rPr lang="en-GB" dirty="0"/>
              <a:t>Grounded theory </a:t>
            </a:r>
            <a:r>
              <a:rPr lang="en-GB" sz="1100" dirty="0">
                <a:latin typeface="Arial" panose="020B0604020202020204" pitchFamily="34" charset="0"/>
                <a:cs typeface="Arial" panose="020B0604020202020204" pitchFamily="34" charset="0"/>
              </a:rPr>
              <a:t>(Glaser &amp; Strauss 1967)</a:t>
            </a:r>
            <a:r>
              <a:rPr lang="en-GB" sz="1100" dirty="0">
                <a:solidFill>
                  <a:schemeClr val="bg1"/>
                </a:solidFill>
                <a:latin typeface="Arial" panose="020B0604020202020204" pitchFamily="34" charset="0"/>
                <a:cs typeface="Arial" panose="020B0604020202020204" pitchFamily="34" charset="0"/>
              </a:rPr>
              <a:t> </a:t>
            </a:r>
            <a:endParaRPr lang="en-GB" sz="1100" dirty="0">
              <a:latin typeface="Arial" panose="020B0604020202020204" pitchFamily="34" charset="0"/>
              <a:cs typeface="Arial" panose="020B0604020202020204" pitchFamily="34" charset="0"/>
            </a:endParaRPr>
          </a:p>
        </p:txBody>
      </p:sp>
      <p:sp>
        <p:nvSpPr>
          <p:cNvPr id="6" name="Content Placeholder 5">
            <a:extLst>
              <a:ext uri="{FF2B5EF4-FFF2-40B4-BE49-F238E27FC236}">
                <a16:creationId xmlns:a16="http://schemas.microsoft.com/office/drawing/2014/main" id="{0D119439-7DA6-8A06-CD65-D2AB1C73CAD6}"/>
              </a:ext>
            </a:extLst>
          </p:cNvPr>
          <p:cNvSpPr>
            <a:spLocks noGrp="1"/>
          </p:cNvSpPr>
          <p:nvPr>
            <p:ph sz="quarter" idx="4"/>
          </p:nvPr>
        </p:nvSpPr>
        <p:spPr>
          <a:xfrm>
            <a:off x="6172200" y="1492469"/>
            <a:ext cx="5183188" cy="4139633"/>
          </a:xfrm>
        </p:spPr>
        <p:txBody>
          <a:bodyPr>
            <a:normAutofit fontScale="92500" lnSpcReduction="20000"/>
          </a:bodyPr>
          <a:lstStyle/>
          <a:p>
            <a:r>
              <a:rPr lang="en-GB" dirty="0"/>
              <a:t>Allows researchers to explore a phenomenon in depth with individuals, by which a theory is then generated </a:t>
            </a:r>
          </a:p>
          <a:p>
            <a:r>
              <a:rPr lang="en-GB" dirty="0"/>
              <a:t>The target is to go beyond the understanding of phenomenon by producing a theory that describes the problem being studied. </a:t>
            </a:r>
          </a:p>
          <a:p>
            <a:r>
              <a:rPr lang="en-GB" dirty="0"/>
              <a:t>GT facilities and interprets individuals  subjective experiences  </a:t>
            </a:r>
            <a:r>
              <a:rPr lang="en-GB" b="0" dirty="0"/>
              <a:t>Brennan &amp; Cullen, (2021). </a:t>
            </a:r>
            <a:endParaRPr lang="en-US" b="0" dirty="0"/>
          </a:p>
          <a:p>
            <a:endParaRPr lang="en-GB" dirty="0"/>
          </a:p>
          <a:p>
            <a:endParaRPr lang="en-GB" dirty="0"/>
          </a:p>
        </p:txBody>
      </p:sp>
    </p:spTree>
    <p:extLst>
      <p:ext uri="{BB962C8B-B14F-4D97-AF65-F5344CB8AC3E}">
        <p14:creationId xmlns:p14="http://schemas.microsoft.com/office/powerpoint/2010/main" val="21565363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BF888E-47DF-65AC-F9B1-14D41279DB6D}"/>
              </a:ext>
            </a:extLst>
          </p:cNvPr>
          <p:cNvSpPr>
            <a:spLocks noGrp="1"/>
          </p:cNvSpPr>
          <p:nvPr>
            <p:ph type="title"/>
          </p:nvPr>
        </p:nvSpPr>
        <p:spPr>
          <a:xfrm>
            <a:off x="765177" y="-223455"/>
            <a:ext cx="10515600" cy="1325563"/>
          </a:xfrm>
        </p:spPr>
        <p:txBody>
          <a:bodyPr/>
          <a:lstStyle/>
          <a:p>
            <a:pPr algn="ctr"/>
            <a:r>
              <a:rPr lang="en-GB" dirty="0"/>
              <a:t>Methods/Data collection </a:t>
            </a:r>
          </a:p>
        </p:txBody>
      </p:sp>
      <p:sp>
        <p:nvSpPr>
          <p:cNvPr id="3" name="Text Placeholder 2">
            <a:extLst>
              <a:ext uri="{FF2B5EF4-FFF2-40B4-BE49-F238E27FC236}">
                <a16:creationId xmlns:a16="http://schemas.microsoft.com/office/drawing/2014/main" id="{EF99F254-506F-18FA-02F4-422CA4BC0D32}"/>
              </a:ext>
            </a:extLst>
          </p:cNvPr>
          <p:cNvSpPr>
            <a:spLocks noGrp="1"/>
          </p:cNvSpPr>
          <p:nvPr>
            <p:ph type="body" idx="1"/>
          </p:nvPr>
        </p:nvSpPr>
        <p:spPr>
          <a:xfrm>
            <a:off x="6621386" y="343049"/>
            <a:ext cx="5157787" cy="823912"/>
          </a:xfrm>
        </p:spPr>
        <p:txBody>
          <a:bodyPr/>
          <a:lstStyle/>
          <a:p>
            <a:r>
              <a:rPr lang="en-GB" dirty="0"/>
              <a:t>Open, Axel and Selective coding</a:t>
            </a:r>
          </a:p>
        </p:txBody>
      </p:sp>
      <p:sp>
        <p:nvSpPr>
          <p:cNvPr id="4" name="Content Placeholder 3">
            <a:extLst>
              <a:ext uri="{FF2B5EF4-FFF2-40B4-BE49-F238E27FC236}">
                <a16:creationId xmlns:a16="http://schemas.microsoft.com/office/drawing/2014/main" id="{D280F53C-DD0B-A139-84E7-B629FDFC4F5C}"/>
              </a:ext>
            </a:extLst>
          </p:cNvPr>
          <p:cNvSpPr>
            <a:spLocks noGrp="1"/>
          </p:cNvSpPr>
          <p:nvPr>
            <p:ph sz="half" idx="2"/>
          </p:nvPr>
        </p:nvSpPr>
        <p:spPr>
          <a:xfrm>
            <a:off x="765177" y="1699859"/>
            <a:ext cx="5157787" cy="4876348"/>
          </a:xfrm>
        </p:spPr>
        <p:txBody>
          <a:bodyPr>
            <a:normAutofit fontScale="47500" lnSpcReduction="20000"/>
          </a:bodyPr>
          <a:lstStyle/>
          <a:p>
            <a:r>
              <a:rPr lang="en-GB" sz="4800" dirty="0">
                <a:latin typeface="Arial" panose="020B0604020202020204" pitchFamily="34" charset="0"/>
                <a:cs typeface="Arial" panose="020B0604020202020204" pitchFamily="34" charset="0"/>
              </a:rPr>
              <a:t>Enables some flexibility compared to structured interview questions </a:t>
            </a:r>
          </a:p>
          <a:p>
            <a:r>
              <a:rPr lang="en-GB" sz="4800" dirty="0">
                <a:latin typeface="Arial" panose="020B0604020202020204" pitchFamily="34" charset="0"/>
                <a:cs typeface="Arial" panose="020B0604020202020204" pitchFamily="34" charset="0"/>
              </a:rPr>
              <a:t>More of a discussion around the experience </a:t>
            </a:r>
          </a:p>
          <a:p>
            <a:r>
              <a:rPr lang="en-GB" sz="4800" dirty="0">
                <a:latin typeface="Arial" panose="020B0604020202020204" pitchFamily="34" charset="0"/>
                <a:cs typeface="Arial" panose="020B0604020202020204" pitchFamily="34" charset="0"/>
              </a:rPr>
              <a:t>Can generate open ended questions which allows further discussions </a:t>
            </a:r>
          </a:p>
          <a:p>
            <a:r>
              <a:rPr lang="en-GB" sz="4800" dirty="0">
                <a:latin typeface="Arial" panose="020B0604020202020204" pitchFamily="34" charset="0"/>
                <a:cs typeface="Arial" panose="020B0604020202020204" pitchFamily="34" charset="0"/>
              </a:rPr>
              <a:t>Can be conducted in groups/individuals </a:t>
            </a:r>
          </a:p>
          <a:p>
            <a:r>
              <a:rPr lang="en-GB" sz="4800" dirty="0">
                <a:latin typeface="Arial" panose="020B0604020202020204" pitchFamily="34" charset="0"/>
                <a:cs typeface="Arial" panose="020B0604020202020204" pitchFamily="34" charset="0"/>
              </a:rPr>
              <a:t>Insight into the participants perspectives</a:t>
            </a:r>
          </a:p>
          <a:p>
            <a:r>
              <a:rPr lang="en-GB" sz="4800" b="0" i="0" dirty="0">
                <a:solidFill>
                  <a:srgbClr val="212121"/>
                </a:solidFill>
                <a:effectLst/>
                <a:latin typeface="Arial" panose="020B0604020202020204" pitchFamily="34" charset="0"/>
                <a:cs typeface="Arial" panose="020B0604020202020204" pitchFamily="34" charset="0"/>
              </a:rPr>
              <a:t>“The method allows the researcher to collect open-ended data, to explore participant thoughts, feelings and beliefs about a particular” (</a:t>
            </a:r>
            <a:r>
              <a:rPr lang="en-GB" sz="4800" b="0" i="0" dirty="0" err="1">
                <a:solidFill>
                  <a:srgbClr val="212121"/>
                </a:solidFill>
                <a:effectLst/>
                <a:latin typeface="Arial" panose="020B0604020202020204" pitchFamily="34" charset="0"/>
                <a:cs typeface="Arial" panose="020B0604020202020204" pitchFamily="34" charset="0"/>
              </a:rPr>
              <a:t>Dejonkheere</a:t>
            </a:r>
            <a:r>
              <a:rPr lang="en-GB" sz="4800" b="0" i="0" dirty="0">
                <a:solidFill>
                  <a:srgbClr val="212121"/>
                </a:solidFill>
                <a:effectLst/>
                <a:latin typeface="Arial" panose="020B0604020202020204" pitchFamily="34" charset="0"/>
                <a:cs typeface="Arial" panose="020B0604020202020204" pitchFamily="34" charset="0"/>
              </a:rPr>
              <a:t> &amp; Vaughn 2019)</a:t>
            </a:r>
            <a:endParaRPr lang="en-GB" sz="4800" dirty="0">
              <a:latin typeface="Arial" panose="020B0604020202020204" pitchFamily="34" charset="0"/>
              <a:cs typeface="Arial" panose="020B0604020202020204" pitchFamily="34" charset="0"/>
            </a:endParaRPr>
          </a:p>
          <a:p>
            <a:endParaRPr lang="en-GB" sz="2400" dirty="0"/>
          </a:p>
          <a:p>
            <a:endParaRPr lang="en-GB" sz="2400" dirty="0"/>
          </a:p>
          <a:p>
            <a:endParaRPr lang="en-GB" sz="2400" dirty="0"/>
          </a:p>
          <a:p>
            <a:endParaRPr lang="en-GB" sz="2400" dirty="0"/>
          </a:p>
          <a:p>
            <a:endParaRPr lang="en-GB" sz="2400" dirty="0"/>
          </a:p>
          <a:p>
            <a:endParaRPr lang="en-GB" sz="2400" dirty="0"/>
          </a:p>
        </p:txBody>
      </p:sp>
      <p:sp>
        <p:nvSpPr>
          <p:cNvPr id="5" name="Text Placeholder 4">
            <a:extLst>
              <a:ext uri="{FF2B5EF4-FFF2-40B4-BE49-F238E27FC236}">
                <a16:creationId xmlns:a16="http://schemas.microsoft.com/office/drawing/2014/main" id="{503C6EA1-A458-2F7B-EFD3-2019E5D4F718}"/>
              </a:ext>
            </a:extLst>
          </p:cNvPr>
          <p:cNvSpPr>
            <a:spLocks noGrp="1"/>
          </p:cNvSpPr>
          <p:nvPr>
            <p:ph type="body" sz="quarter" idx="3"/>
          </p:nvPr>
        </p:nvSpPr>
        <p:spPr>
          <a:xfrm>
            <a:off x="731240" y="712799"/>
            <a:ext cx="5183188" cy="823912"/>
          </a:xfrm>
        </p:spPr>
        <p:txBody>
          <a:bodyPr/>
          <a:lstStyle/>
          <a:p>
            <a:r>
              <a:rPr lang="en-GB" dirty="0"/>
              <a:t>Semi structured-Interviews/Focus group</a:t>
            </a:r>
          </a:p>
        </p:txBody>
      </p:sp>
      <p:sp>
        <p:nvSpPr>
          <p:cNvPr id="6" name="Content Placeholder 5">
            <a:extLst>
              <a:ext uri="{FF2B5EF4-FFF2-40B4-BE49-F238E27FC236}">
                <a16:creationId xmlns:a16="http://schemas.microsoft.com/office/drawing/2014/main" id="{0B5D375D-F244-6ED9-F74B-0E88D60B7838}"/>
              </a:ext>
            </a:extLst>
          </p:cNvPr>
          <p:cNvSpPr>
            <a:spLocks noGrp="1"/>
          </p:cNvSpPr>
          <p:nvPr>
            <p:ph sz="quarter" idx="4"/>
          </p:nvPr>
        </p:nvSpPr>
        <p:spPr>
          <a:xfrm>
            <a:off x="6608686" y="1635845"/>
            <a:ext cx="5183188" cy="4759535"/>
          </a:xfrm>
        </p:spPr>
        <p:txBody>
          <a:bodyPr>
            <a:normAutofit fontScale="47500" lnSpcReduction="20000"/>
          </a:bodyPr>
          <a:lstStyle/>
          <a:p>
            <a:r>
              <a:rPr lang="en-GB" sz="5100" dirty="0">
                <a:solidFill>
                  <a:srgbClr val="000000"/>
                </a:solidFill>
                <a:effectLst/>
                <a:latin typeface="Arial" panose="020B0604020202020204" pitchFamily="34" charset="0"/>
                <a:ea typeface="Calibri" panose="020F0502020204030204" pitchFamily="34" charset="0"/>
                <a:cs typeface="Arial" panose="020B0604020202020204" pitchFamily="34" charset="0"/>
              </a:rPr>
              <a:t>Open coding in qualitative research is comprised of processes that enable collected data to be assembled, categorised, and thematically sorted, providing an organised platform for the construction of meaning</a:t>
            </a:r>
          </a:p>
          <a:p>
            <a:r>
              <a:rPr lang="en-GB" sz="5100" dirty="0">
                <a:solidFill>
                  <a:srgbClr val="000000"/>
                </a:solidFill>
                <a:latin typeface="Arial" panose="020B0604020202020204" pitchFamily="34" charset="0"/>
                <a:ea typeface="Calibri" panose="020F0502020204030204" pitchFamily="34" charset="0"/>
                <a:cs typeface="Arial" panose="020B0604020202020204" pitchFamily="34" charset="0"/>
              </a:rPr>
              <a:t>This will allow the data from the semi-structured interviews to be labelled and compared and contrast. </a:t>
            </a:r>
          </a:p>
          <a:p>
            <a:r>
              <a:rPr lang="en-GB" sz="5100" dirty="0">
                <a:solidFill>
                  <a:srgbClr val="000000"/>
                </a:solidFill>
                <a:latin typeface="Arial" panose="020B0604020202020204" pitchFamily="34" charset="0"/>
                <a:ea typeface="Calibri" panose="020F0502020204030204" pitchFamily="34" charset="0"/>
                <a:cs typeface="Arial" panose="020B0604020202020204" pitchFamily="34" charset="0"/>
              </a:rPr>
              <a:t>Axel coding allows you to </a:t>
            </a:r>
            <a:r>
              <a:rPr lang="en-GB" sz="5100" b="0" i="0" dirty="0">
                <a:effectLst/>
                <a:latin typeface="Arial" panose="020B0604020202020204" pitchFamily="34" charset="0"/>
                <a:cs typeface="Arial" panose="020B0604020202020204" pitchFamily="34" charset="0"/>
              </a:rPr>
              <a:t>begin to draw connections between codes.</a:t>
            </a:r>
          </a:p>
          <a:p>
            <a:r>
              <a:rPr lang="en-GB" sz="5100" dirty="0">
                <a:solidFill>
                  <a:srgbClr val="000000"/>
                </a:solidFill>
                <a:latin typeface="Arial" panose="020B0604020202020204" pitchFamily="34" charset="0"/>
                <a:ea typeface="Calibri" panose="020F0502020204030204" pitchFamily="34" charset="0"/>
                <a:cs typeface="Arial" panose="020B0604020202020204" pitchFamily="34" charset="0"/>
              </a:rPr>
              <a:t>Selective coding is </a:t>
            </a:r>
            <a:r>
              <a:rPr lang="en-GB" sz="5100" b="0" i="0" dirty="0">
                <a:effectLst/>
                <a:latin typeface="Arial" panose="020B0604020202020204" pitchFamily="34" charset="0"/>
                <a:cs typeface="Arial" panose="020B0604020202020204" pitchFamily="34" charset="0"/>
              </a:rPr>
              <a:t>where you connect your categories together around one core category.</a:t>
            </a:r>
            <a:endParaRPr lang="en-GB" sz="5100" dirty="0">
              <a:solidFill>
                <a:srgbClr val="000000"/>
              </a:solidFill>
              <a:latin typeface="Arial" panose="020B0604020202020204" pitchFamily="34" charset="0"/>
              <a:ea typeface="Calibri" panose="020F0502020204030204" pitchFamily="34" charset="0"/>
              <a:cs typeface="Arial" panose="020B0604020202020204" pitchFamily="34" charset="0"/>
            </a:endParaRPr>
          </a:p>
          <a:p>
            <a:endParaRPr lang="en-GB" dirty="0">
              <a:solidFill>
                <a:srgbClr val="000000"/>
              </a:solidFill>
              <a:latin typeface="Arial" panose="020B0604020202020204" pitchFamily="34" charset="0"/>
              <a:ea typeface="Calibri" panose="020F0502020204030204" pitchFamily="34" charset="0"/>
            </a:endParaRPr>
          </a:p>
          <a:p>
            <a:endParaRPr lang="en-GB" sz="2800" dirty="0"/>
          </a:p>
          <a:p>
            <a:endParaRPr lang="en-GB" dirty="0"/>
          </a:p>
        </p:txBody>
      </p:sp>
      <p:pic>
        <p:nvPicPr>
          <p:cNvPr id="2050" name="Picture 2" descr="corresponding author">
            <a:extLst>
              <a:ext uri="{FF2B5EF4-FFF2-40B4-BE49-F238E27FC236}">
                <a16:creationId xmlns:a16="http://schemas.microsoft.com/office/drawing/2014/main" id="{95AE5F81-819E-121C-9C45-181C7DE4A76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650999" y="476637"/>
            <a:ext cx="66675" cy="857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700249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A87EED-2A54-93B2-F111-85D575BB7503}"/>
              </a:ext>
            </a:extLst>
          </p:cNvPr>
          <p:cNvSpPr>
            <a:spLocks noGrp="1"/>
          </p:cNvSpPr>
          <p:nvPr>
            <p:ph type="title"/>
          </p:nvPr>
        </p:nvSpPr>
        <p:spPr/>
        <p:txBody>
          <a:bodyPr/>
          <a:lstStyle/>
          <a:p>
            <a:pPr algn="ctr"/>
            <a:r>
              <a:rPr lang="en-GB" dirty="0"/>
              <a:t>Methods </a:t>
            </a:r>
          </a:p>
        </p:txBody>
      </p:sp>
      <p:sp>
        <p:nvSpPr>
          <p:cNvPr id="3" name="Text Placeholder 2">
            <a:extLst>
              <a:ext uri="{FF2B5EF4-FFF2-40B4-BE49-F238E27FC236}">
                <a16:creationId xmlns:a16="http://schemas.microsoft.com/office/drawing/2014/main" id="{421336DF-BE27-46CC-35CC-DF9AB3C7C650}"/>
              </a:ext>
            </a:extLst>
          </p:cNvPr>
          <p:cNvSpPr>
            <a:spLocks noGrp="1"/>
          </p:cNvSpPr>
          <p:nvPr>
            <p:ph type="body" idx="1"/>
          </p:nvPr>
        </p:nvSpPr>
        <p:spPr/>
        <p:txBody>
          <a:bodyPr/>
          <a:lstStyle/>
          <a:p>
            <a:r>
              <a:rPr lang="en-GB" dirty="0"/>
              <a:t>Random selection (Participants)</a:t>
            </a:r>
          </a:p>
        </p:txBody>
      </p:sp>
      <p:sp>
        <p:nvSpPr>
          <p:cNvPr id="4" name="Content Placeholder 3">
            <a:extLst>
              <a:ext uri="{FF2B5EF4-FFF2-40B4-BE49-F238E27FC236}">
                <a16:creationId xmlns:a16="http://schemas.microsoft.com/office/drawing/2014/main" id="{9B52262D-771E-B76E-9CE7-23F3E7C04CBF}"/>
              </a:ext>
            </a:extLst>
          </p:cNvPr>
          <p:cNvSpPr>
            <a:spLocks noGrp="1"/>
          </p:cNvSpPr>
          <p:nvPr>
            <p:ph sz="half" idx="2"/>
          </p:nvPr>
        </p:nvSpPr>
        <p:spPr/>
        <p:txBody>
          <a:bodyPr/>
          <a:lstStyle/>
          <a:p>
            <a:r>
              <a:rPr lang="en-GB" dirty="0"/>
              <a:t>The participants will be chosen at random from Transport for Wales </a:t>
            </a:r>
          </a:p>
          <a:p>
            <a:r>
              <a:rPr lang="en-GB" dirty="0"/>
              <a:t>The participants will be fully qualified Train Managers and Trainee Managers  </a:t>
            </a:r>
          </a:p>
          <a:p>
            <a:r>
              <a:rPr lang="en-GB" dirty="0"/>
              <a:t>10-15 participants </a:t>
            </a:r>
          </a:p>
        </p:txBody>
      </p:sp>
      <p:sp>
        <p:nvSpPr>
          <p:cNvPr id="5" name="Text Placeholder 4">
            <a:extLst>
              <a:ext uri="{FF2B5EF4-FFF2-40B4-BE49-F238E27FC236}">
                <a16:creationId xmlns:a16="http://schemas.microsoft.com/office/drawing/2014/main" id="{CA812ADD-9B9C-B2FB-F072-E69586DF8952}"/>
              </a:ext>
            </a:extLst>
          </p:cNvPr>
          <p:cNvSpPr>
            <a:spLocks noGrp="1"/>
          </p:cNvSpPr>
          <p:nvPr>
            <p:ph type="body" sz="quarter" idx="3"/>
          </p:nvPr>
        </p:nvSpPr>
        <p:spPr/>
        <p:txBody>
          <a:bodyPr/>
          <a:lstStyle/>
          <a:p>
            <a:r>
              <a:rPr lang="en-GB" dirty="0"/>
              <a:t>Location</a:t>
            </a:r>
          </a:p>
        </p:txBody>
      </p:sp>
      <p:sp>
        <p:nvSpPr>
          <p:cNvPr id="6" name="Content Placeholder 5">
            <a:extLst>
              <a:ext uri="{FF2B5EF4-FFF2-40B4-BE49-F238E27FC236}">
                <a16:creationId xmlns:a16="http://schemas.microsoft.com/office/drawing/2014/main" id="{94F47C12-E427-CFBB-29CB-3413A1274227}"/>
              </a:ext>
            </a:extLst>
          </p:cNvPr>
          <p:cNvSpPr>
            <a:spLocks noGrp="1"/>
          </p:cNvSpPr>
          <p:nvPr>
            <p:ph sz="quarter" idx="4"/>
          </p:nvPr>
        </p:nvSpPr>
        <p:spPr/>
        <p:txBody>
          <a:bodyPr/>
          <a:lstStyle/>
          <a:p>
            <a:r>
              <a:rPr lang="en-GB" dirty="0"/>
              <a:t>The location of the study will be conducted at the training centres in Chester and Cardiff (Classroom environment) </a:t>
            </a:r>
          </a:p>
        </p:txBody>
      </p:sp>
    </p:spTree>
    <p:extLst>
      <p:ext uri="{BB962C8B-B14F-4D97-AF65-F5344CB8AC3E}">
        <p14:creationId xmlns:p14="http://schemas.microsoft.com/office/powerpoint/2010/main" val="87804805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027B7C-8912-4217-E886-4DC6874640B2}"/>
              </a:ext>
            </a:extLst>
          </p:cNvPr>
          <p:cNvSpPr>
            <a:spLocks noGrp="1"/>
          </p:cNvSpPr>
          <p:nvPr>
            <p:ph type="title"/>
          </p:nvPr>
        </p:nvSpPr>
        <p:spPr>
          <a:xfrm>
            <a:off x="838200" y="0"/>
            <a:ext cx="10515600" cy="1325563"/>
          </a:xfrm>
        </p:spPr>
        <p:txBody>
          <a:bodyPr>
            <a:normAutofit/>
          </a:bodyPr>
          <a:lstStyle/>
          <a:p>
            <a:r>
              <a:rPr lang="en-GB" dirty="0">
                <a:effectLst/>
                <a:latin typeface="Arial" panose="020B0604020202020204" pitchFamily="34" charset="0"/>
                <a:ea typeface="Times New Roman" panose="02020603050405020304" pitchFamily="18" charset="0"/>
              </a:rPr>
              <a:t>Ethical Considerations </a:t>
            </a:r>
            <a:endParaRPr lang="en-GB" dirty="0"/>
          </a:p>
        </p:txBody>
      </p:sp>
      <p:sp>
        <p:nvSpPr>
          <p:cNvPr id="3" name="Content Placeholder 2">
            <a:extLst>
              <a:ext uri="{FF2B5EF4-FFF2-40B4-BE49-F238E27FC236}">
                <a16:creationId xmlns:a16="http://schemas.microsoft.com/office/drawing/2014/main" id="{3A590D90-6A51-968F-ADFA-9E35FDBCF391}"/>
              </a:ext>
            </a:extLst>
          </p:cNvPr>
          <p:cNvSpPr>
            <a:spLocks noGrp="1"/>
          </p:cNvSpPr>
          <p:nvPr>
            <p:ph idx="1"/>
          </p:nvPr>
        </p:nvSpPr>
        <p:spPr>
          <a:xfrm>
            <a:off x="838200" y="1237785"/>
            <a:ext cx="10515600" cy="4939178"/>
          </a:xfrm>
        </p:spPr>
        <p:txBody>
          <a:bodyPr>
            <a:normAutofit lnSpcReduction="10000"/>
          </a:bodyPr>
          <a:lstStyle/>
          <a:p>
            <a:r>
              <a:rPr lang="en-GB" dirty="0"/>
              <a:t>Approval from the University/Transport for Wales </a:t>
            </a:r>
          </a:p>
          <a:p>
            <a:r>
              <a:rPr lang="en-GB" dirty="0"/>
              <a:t>Participants previous experience (Emotional distress/stress)</a:t>
            </a:r>
          </a:p>
          <a:p>
            <a:r>
              <a:rPr lang="en-GB" dirty="0"/>
              <a:t>Informed consent (Forms signed prior to taking part in exercise)</a:t>
            </a:r>
          </a:p>
          <a:p>
            <a:r>
              <a:rPr lang="en-GB" dirty="0"/>
              <a:t>Cyber sickness </a:t>
            </a:r>
          </a:p>
          <a:p>
            <a:r>
              <a:rPr lang="en-GB" dirty="0"/>
              <a:t>Anticipated risk (Risk assessment)</a:t>
            </a:r>
          </a:p>
          <a:p>
            <a:r>
              <a:rPr lang="en-GB" dirty="0"/>
              <a:t>Confidentiality (Performance)</a:t>
            </a:r>
          </a:p>
          <a:p>
            <a:r>
              <a:rPr lang="en-GB" dirty="0"/>
              <a:t>Data protection  (GDPR, storage of information)</a:t>
            </a:r>
          </a:p>
          <a:p>
            <a:r>
              <a:rPr lang="en-GB" dirty="0"/>
              <a:t>Hygiene (Cleaning of equipment)</a:t>
            </a:r>
          </a:p>
          <a:p>
            <a:r>
              <a:rPr lang="en-GB" dirty="0"/>
              <a:t>Health </a:t>
            </a:r>
          </a:p>
          <a:p>
            <a:pPr marL="0" indent="0">
              <a:buNone/>
            </a:pPr>
            <a:r>
              <a:rPr lang="en-GB" dirty="0"/>
              <a:t>Skulmowski, (2023)</a:t>
            </a:r>
          </a:p>
        </p:txBody>
      </p:sp>
    </p:spTree>
    <p:extLst>
      <p:ext uri="{BB962C8B-B14F-4D97-AF65-F5344CB8AC3E}">
        <p14:creationId xmlns:p14="http://schemas.microsoft.com/office/powerpoint/2010/main" val="293163256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Oval 17">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4F1CCCD-23A2-7A58-E269-96E5508031ED}"/>
              </a:ext>
            </a:extLst>
          </p:cNvPr>
          <p:cNvSpPr>
            <a:spLocks noGrp="1"/>
          </p:cNvSpPr>
          <p:nvPr>
            <p:ph type="title"/>
          </p:nvPr>
        </p:nvSpPr>
        <p:spPr>
          <a:xfrm>
            <a:off x="826396" y="586855"/>
            <a:ext cx="4230100" cy="3387497"/>
          </a:xfrm>
        </p:spPr>
        <p:txBody>
          <a:bodyPr anchor="b">
            <a:normAutofit/>
          </a:bodyPr>
          <a:lstStyle/>
          <a:p>
            <a:pPr algn="r"/>
            <a:r>
              <a:rPr lang="en-GB" sz="4000">
                <a:solidFill>
                  <a:srgbClr val="FFFFFF"/>
                </a:solidFill>
              </a:rPr>
              <a:t>                                 </a:t>
            </a:r>
            <a:r>
              <a:rPr lang="en-GB" sz="4000" b="1">
                <a:solidFill>
                  <a:srgbClr val="FFFFFF"/>
                </a:solidFill>
              </a:rPr>
              <a:t>Any questions: </a:t>
            </a:r>
          </a:p>
        </p:txBody>
      </p:sp>
      <p:sp>
        <p:nvSpPr>
          <p:cNvPr id="3" name="Content Placeholder 2">
            <a:extLst>
              <a:ext uri="{FF2B5EF4-FFF2-40B4-BE49-F238E27FC236}">
                <a16:creationId xmlns:a16="http://schemas.microsoft.com/office/drawing/2014/main" id="{F6AD2A9C-E87C-01FF-BA29-9CEFF8A189C8}"/>
              </a:ext>
            </a:extLst>
          </p:cNvPr>
          <p:cNvSpPr>
            <a:spLocks noGrp="1"/>
          </p:cNvSpPr>
          <p:nvPr>
            <p:ph idx="1"/>
          </p:nvPr>
        </p:nvSpPr>
        <p:spPr>
          <a:xfrm>
            <a:off x="6503158" y="649480"/>
            <a:ext cx="4862447" cy="5546047"/>
          </a:xfrm>
        </p:spPr>
        <p:txBody>
          <a:bodyPr anchor="ctr">
            <a:normAutofit/>
          </a:bodyPr>
          <a:lstStyle/>
          <a:p>
            <a:endParaRPr lang="en-GB" sz="2000"/>
          </a:p>
        </p:txBody>
      </p:sp>
      <p:pic>
        <p:nvPicPr>
          <p:cNvPr id="4" name="Picture 3">
            <a:extLst>
              <a:ext uri="{FF2B5EF4-FFF2-40B4-BE49-F238E27FC236}">
                <a16:creationId xmlns:a16="http://schemas.microsoft.com/office/drawing/2014/main" id="{C05A038C-3828-F3D2-A4B6-CCD5441D0240}"/>
              </a:ext>
            </a:extLst>
          </p:cNvPr>
          <p:cNvPicPr>
            <a:picLocks noChangeAspect="1"/>
          </p:cNvPicPr>
          <p:nvPr/>
        </p:nvPicPr>
        <p:blipFill>
          <a:blip r:embed="rId2"/>
          <a:stretch>
            <a:fillRect/>
          </a:stretch>
        </p:blipFill>
        <p:spPr>
          <a:xfrm>
            <a:off x="6611797" y="346914"/>
            <a:ext cx="4724428" cy="6151178"/>
          </a:xfrm>
          <a:prstGeom prst="rect">
            <a:avLst/>
          </a:prstGeom>
        </p:spPr>
      </p:pic>
    </p:spTree>
    <p:extLst>
      <p:ext uri="{BB962C8B-B14F-4D97-AF65-F5344CB8AC3E}">
        <p14:creationId xmlns:p14="http://schemas.microsoft.com/office/powerpoint/2010/main" val="179085833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512655-8463-1A60-4102-49665A83D07B}"/>
              </a:ext>
            </a:extLst>
          </p:cNvPr>
          <p:cNvSpPr>
            <a:spLocks noGrp="1"/>
          </p:cNvSpPr>
          <p:nvPr>
            <p:ph type="title"/>
          </p:nvPr>
        </p:nvSpPr>
        <p:spPr>
          <a:xfrm>
            <a:off x="838200" y="365126"/>
            <a:ext cx="10515600" cy="580806"/>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A4B433E2-9E22-C8FA-E960-2BEA26519D4B}"/>
              </a:ext>
            </a:extLst>
          </p:cNvPr>
          <p:cNvSpPr>
            <a:spLocks noGrp="1"/>
          </p:cNvSpPr>
          <p:nvPr>
            <p:ph idx="1"/>
          </p:nvPr>
        </p:nvSpPr>
        <p:spPr>
          <a:xfrm>
            <a:off x="934203" y="1100411"/>
            <a:ext cx="11019903" cy="5088516"/>
          </a:xfrm>
        </p:spPr>
        <p:txBody>
          <a:bodyPr>
            <a:normAutofit fontScale="25000" lnSpcReduction="20000"/>
          </a:bodyPr>
          <a:lstStyle/>
          <a:p>
            <a:pPr>
              <a:lnSpc>
                <a:spcPct val="150000"/>
              </a:lnSpc>
            </a:pPr>
            <a:r>
              <a:rPr lang="en-GB" sz="5600" dirty="0" err="1">
                <a:solidFill>
                  <a:srgbClr val="242424"/>
                </a:solidFill>
                <a:effectLst/>
                <a:latin typeface="Arial" panose="020B0604020202020204" pitchFamily="34" charset="0"/>
                <a:ea typeface="Times New Roman" panose="02020603050405020304" pitchFamily="18" charset="0"/>
              </a:rPr>
              <a:t>Amany</a:t>
            </a:r>
            <a:r>
              <a:rPr lang="en-GB" sz="5600" dirty="0">
                <a:solidFill>
                  <a:srgbClr val="242424"/>
                </a:solidFill>
                <a:effectLst/>
                <a:latin typeface="Arial" panose="020B0604020202020204" pitchFamily="34" charset="0"/>
                <a:ea typeface="Times New Roman" panose="02020603050405020304" pitchFamily="18" charset="0"/>
              </a:rPr>
              <a:t> H, </a:t>
            </a:r>
            <a:r>
              <a:rPr lang="en-GB" sz="5600" dirty="0" err="1">
                <a:solidFill>
                  <a:srgbClr val="242424"/>
                </a:solidFill>
                <a:effectLst/>
                <a:latin typeface="Arial" panose="020B0604020202020204" pitchFamily="34" charset="0"/>
                <a:ea typeface="Times New Roman" panose="02020603050405020304" pitchFamily="18" charset="0"/>
              </a:rPr>
              <a:t>Puti</a:t>
            </a:r>
            <a:r>
              <a:rPr lang="en-GB" sz="5600" dirty="0">
                <a:solidFill>
                  <a:srgbClr val="242424"/>
                </a:solidFill>
                <a:effectLst/>
                <a:latin typeface="Arial" panose="020B0604020202020204" pitchFamily="34" charset="0"/>
                <a:ea typeface="Times New Roman" panose="02020603050405020304" pitchFamily="18" charset="0"/>
              </a:rPr>
              <a:t> S,  </a:t>
            </a:r>
            <a:r>
              <a:rPr lang="en-GB" sz="5600" dirty="0" err="1">
                <a:solidFill>
                  <a:srgbClr val="242424"/>
                </a:solidFill>
                <a:effectLst/>
                <a:latin typeface="Arial" panose="020B0604020202020204" pitchFamily="34" charset="0"/>
                <a:ea typeface="Times New Roman" panose="02020603050405020304" pitchFamily="18" charset="0"/>
              </a:rPr>
              <a:t>Syahputra</a:t>
            </a:r>
            <a:r>
              <a:rPr lang="en-GB" sz="5600" dirty="0">
                <a:solidFill>
                  <a:srgbClr val="242424"/>
                </a:solidFill>
                <a:effectLst/>
                <a:latin typeface="Arial" panose="020B0604020202020204" pitchFamily="34" charset="0"/>
                <a:ea typeface="Times New Roman" panose="02020603050405020304" pitchFamily="18" charset="0"/>
              </a:rPr>
              <a:t> E, and </a:t>
            </a:r>
            <a:r>
              <a:rPr lang="en-GB" sz="5600" dirty="0" err="1">
                <a:solidFill>
                  <a:srgbClr val="242424"/>
                </a:solidFill>
                <a:effectLst/>
                <a:latin typeface="Arial" panose="020B0604020202020204" pitchFamily="34" charset="0"/>
                <a:ea typeface="Times New Roman" panose="02020603050405020304" pitchFamily="18" charset="0"/>
              </a:rPr>
              <a:t>Djafar</a:t>
            </a:r>
            <a:r>
              <a:rPr lang="en-GB" sz="5600" dirty="0">
                <a:solidFill>
                  <a:srgbClr val="242424"/>
                </a:solidFill>
                <a:effectLst/>
                <a:latin typeface="Arial" panose="020B0604020202020204" pitchFamily="34" charset="0"/>
                <a:ea typeface="Times New Roman" panose="02020603050405020304" pitchFamily="18" charset="0"/>
              </a:rPr>
              <a:t> A.  (2023). Systematic literature review: The use of virtual reality as a learning media. Procedia </a:t>
            </a:r>
            <a:r>
              <a:rPr lang="en-GB" sz="5600" dirty="0" err="1">
                <a:solidFill>
                  <a:srgbClr val="242424"/>
                </a:solidFill>
                <a:effectLst/>
                <a:latin typeface="Arial" panose="020B0604020202020204" pitchFamily="34" charset="0"/>
                <a:ea typeface="Times New Roman" panose="02020603050405020304" pitchFamily="18" charset="0"/>
              </a:rPr>
              <a:t>Comput</a:t>
            </a:r>
            <a:r>
              <a:rPr lang="en-GB" sz="5600" dirty="0">
                <a:solidFill>
                  <a:srgbClr val="242424"/>
                </a:solidFill>
                <a:effectLst/>
                <a:latin typeface="Arial" panose="020B0604020202020204" pitchFamily="34" charset="0"/>
                <a:ea typeface="Times New Roman" panose="02020603050405020304" pitchFamily="18" charset="0"/>
              </a:rPr>
              <a:t>. Sci. 216, C (2023), 245–251. https://doi.org/10.1016/j.procs.2022.12.133</a:t>
            </a:r>
            <a:endParaRPr lang="en-GB" sz="5600" dirty="0">
              <a:effectLst/>
              <a:latin typeface="Times New Roman" panose="02020603050405020304" pitchFamily="18" charset="0"/>
              <a:ea typeface="Times New Roman" panose="02020603050405020304" pitchFamily="18" charset="0"/>
            </a:endParaRPr>
          </a:p>
          <a:p>
            <a:pPr>
              <a:lnSpc>
                <a:spcPct val="150000"/>
              </a:lnSpc>
            </a:pPr>
            <a:r>
              <a:rPr lang="en-GB" sz="5600" dirty="0">
                <a:effectLst/>
                <a:latin typeface="Arial" panose="020B0604020202020204" pitchFamily="34" charset="0"/>
                <a:ea typeface="Times New Roman" panose="02020603050405020304" pitchFamily="18" charset="0"/>
              </a:rPr>
              <a:t>Baume, D. and Scanlon, E. (2018). What the research says about how and why learning happens. In: R. </a:t>
            </a:r>
            <a:r>
              <a:rPr lang="en-GB" sz="5600" dirty="0" err="1">
                <a:effectLst/>
                <a:latin typeface="Arial" panose="020B0604020202020204" pitchFamily="34" charset="0"/>
                <a:ea typeface="Times New Roman" panose="02020603050405020304" pitchFamily="18" charset="0"/>
              </a:rPr>
              <a:t>Luckin</a:t>
            </a:r>
            <a:r>
              <a:rPr lang="en-GB" sz="5600" dirty="0">
                <a:effectLst/>
                <a:latin typeface="Arial" panose="020B0604020202020204" pitchFamily="34" charset="0"/>
                <a:ea typeface="Times New Roman" panose="02020603050405020304" pitchFamily="18" charset="0"/>
              </a:rPr>
              <a:t>, ed., Enhancing Learning and Teaching with Technology - What the Research Says, 1st ed. London: UCL IoE Press, pp.2-13</a:t>
            </a:r>
            <a:endParaRPr lang="en-GB" sz="5600" dirty="0">
              <a:effectLst/>
              <a:latin typeface="Times New Roman" panose="02020603050405020304" pitchFamily="18" charset="0"/>
              <a:ea typeface="Times New Roman" panose="02020603050405020304" pitchFamily="18" charset="0"/>
            </a:endParaRPr>
          </a:p>
          <a:p>
            <a:pPr>
              <a:lnSpc>
                <a:spcPct val="150000"/>
              </a:lnSpc>
            </a:pPr>
            <a:r>
              <a:rPr lang="en-GB" sz="5600" kern="1200" dirty="0">
                <a:solidFill>
                  <a:srgbClr val="000000"/>
                </a:solidFill>
                <a:effectLst/>
                <a:latin typeface="Arial" panose="020B0604020202020204" pitchFamily="34" charset="0"/>
                <a:ea typeface="Times New Roman" panose="02020603050405020304" pitchFamily="18" charset="0"/>
              </a:rPr>
              <a:t>Braun P, </a:t>
            </a:r>
            <a:r>
              <a:rPr lang="en-GB" sz="5600" kern="1200" dirty="0" err="1">
                <a:solidFill>
                  <a:srgbClr val="000000"/>
                </a:solidFill>
                <a:effectLst/>
                <a:latin typeface="Arial" panose="020B0604020202020204" pitchFamily="34" charset="0"/>
                <a:ea typeface="Times New Roman" panose="02020603050405020304" pitchFamily="18" charset="0"/>
              </a:rPr>
              <a:t>Grafelmann</a:t>
            </a:r>
            <a:r>
              <a:rPr lang="en-GB" sz="5600" kern="1200" dirty="0">
                <a:solidFill>
                  <a:srgbClr val="000000"/>
                </a:solidFill>
                <a:effectLst/>
                <a:latin typeface="Arial" panose="020B0604020202020204" pitchFamily="34" charset="0"/>
                <a:ea typeface="Times New Roman" panose="02020603050405020304" pitchFamily="18" charset="0"/>
              </a:rPr>
              <a:t>, M, Gill F, Stolz, H, </a:t>
            </a:r>
            <a:r>
              <a:rPr lang="en-GB" sz="5600" kern="1200" dirty="0" err="1">
                <a:solidFill>
                  <a:srgbClr val="000000"/>
                </a:solidFill>
                <a:effectLst/>
                <a:latin typeface="Arial" panose="020B0604020202020204" pitchFamily="34" charset="0"/>
                <a:ea typeface="Times New Roman" panose="02020603050405020304" pitchFamily="18" charset="0"/>
              </a:rPr>
              <a:t>Hinckled</a:t>
            </a:r>
            <a:r>
              <a:rPr lang="en-GB" sz="5600" kern="1200" dirty="0">
                <a:solidFill>
                  <a:srgbClr val="000000"/>
                </a:solidFill>
                <a:effectLst/>
                <a:latin typeface="Arial" panose="020B0604020202020204" pitchFamily="34" charset="0"/>
                <a:ea typeface="Times New Roman" panose="02020603050405020304" pitchFamily="18" charset="0"/>
              </a:rPr>
              <a:t> (2022). Virtual reality for immersive multi-user firefighter-training scenarios. Virtual Reality &amp; Intelligent Hardware.</a:t>
            </a:r>
            <a:endParaRPr lang="en-GB" sz="5600" dirty="0">
              <a:effectLst/>
              <a:latin typeface="Times New Roman" panose="02020603050405020304" pitchFamily="18" charset="0"/>
              <a:ea typeface="Times New Roman" panose="02020603050405020304" pitchFamily="18" charset="0"/>
            </a:endParaRPr>
          </a:p>
          <a:p>
            <a:pPr>
              <a:lnSpc>
                <a:spcPct val="150000"/>
              </a:lnSpc>
            </a:pPr>
            <a:r>
              <a:rPr lang="en-GB" sz="5600" dirty="0">
                <a:solidFill>
                  <a:srgbClr val="242424"/>
                </a:solidFill>
                <a:effectLst/>
                <a:latin typeface="Arial" panose="020B0604020202020204" pitchFamily="34" charset="0"/>
                <a:ea typeface="Times New Roman" panose="02020603050405020304" pitchFamily="18" charset="0"/>
              </a:rPr>
              <a:t>Bruner, J. (1960). The process of education. Cambridge, MA: Harvard University Press.</a:t>
            </a:r>
            <a:endParaRPr lang="en-GB" sz="5600" dirty="0">
              <a:effectLst/>
              <a:latin typeface="Times New Roman" panose="02020603050405020304" pitchFamily="18" charset="0"/>
              <a:ea typeface="Times New Roman" panose="02020603050405020304" pitchFamily="18" charset="0"/>
            </a:endParaRPr>
          </a:p>
          <a:p>
            <a:pPr>
              <a:lnSpc>
                <a:spcPct val="150000"/>
              </a:lnSpc>
            </a:pPr>
            <a:r>
              <a:rPr lang="en-GB" sz="5600" kern="1200" dirty="0">
                <a:solidFill>
                  <a:srgbClr val="000000"/>
                </a:solidFill>
                <a:effectLst/>
                <a:latin typeface="Arial" panose="020B0604020202020204" pitchFamily="34" charset="0"/>
                <a:ea typeface="Times New Roman" panose="02020603050405020304" pitchFamily="18" charset="0"/>
              </a:rPr>
              <a:t>Cobb, SVG. (1999). Measurements of postural stability before and after immersion in a virtual environment.</a:t>
            </a:r>
            <a:endParaRPr lang="en-GB" sz="5600" dirty="0">
              <a:effectLst/>
              <a:latin typeface="Times New Roman" panose="02020603050405020304" pitchFamily="18" charset="0"/>
              <a:ea typeface="Times New Roman" panose="02020603050405020304" pitchFamily="18" charset="0"/>
            </a:endParaRPr>
          </a:p>
          <a:p>
            <a:pPr>
              <a:lnSpc>
                <a:spcPct val="150000"/>
              </a:lnSpc>
            </a:pPr>
            <a:r>
              <a:rPr lang="en-GB" sz="5600" dirty="0">
                <a:solidFill>
                  <a:srgbClr val="242424"/>
                </a:solidFill>
                <a:effectLst/>
                <a:latin typeface="Arial" panose="020B0604020202020204" pitchFamily="34" charset="0"/>
                <a:ea typeface="Times New Roman" panose="02020603050405020304" pitchFamily="18" charset="0"/>
              </a:rPr>
              <a:t>Csikszentmihalyi, M. (1975). Beyond boredom and anxiety: Experiencing flow in work and play. San </a:t>
            </a:r>
            <a:r>
              <a:rPr lang="en-GB" sz="5600" dirty="0" err="1">
                <a:solidFill>
                  <a:srgbClr val="242424"/>
                </a:solidFill>
                <a:effectLst/>
                <a:latin typeface="Arial" panose="020B0604020202020204" pitchFamily="34" charset="0"/>
                <a:ea typeface="Times New Roman" panose="02020603050405020304" pitchFamily="18" charset="0"/>
              </a:rPr>
              <a:t>Fransisco</a:t>
            </a:r>
            <a:r>
              <a:rPr lang="en-GB" sz="5600" dirty="0">
                <a:solidFill>
                  <a:srgbClr val="242424"/>
                </a:solidFill>
                <a:effectLst/>
                <a:latin typeface="Arial" panose="020B0604020202020204" pitchFamily="34" charset="0"/>
                <a:ea typeface="Times New Roman" panose="02020603050405020304" pitchFamily="18" charset="0"/>
              </a:rPr>
              <a:t>: Jossey-Bass.</a:t>
            </a:r>
            <a:endParaRPr lang="en-GB" sz="5600" dirty="0">
              <a:effectLst/>
              <a:latin typeface="Times New Roman" panose="02020603050405020304" pitchFamily="18" charset="0"/>
              <a:ea typeface="Times New Roman" panose="02020603050405020304" pitchFamily="18" charset="0"/>
            </a:endParaRPr>
          </a:p>
          <a:p>
            <a:pPr algn="l">
              <a:lnSpc>
                <a:spcPct val="150000"/>
              </a:lnSpc>
            </a:pPr>
            <a:r>
              <a:rPr lang="en-GB" sz="5600" kern="1200" dirty="0">
                <a:solidFill>
                  <a:srgbClr val="000000"/>
                </a:solidFill>
                <a:effectLst/>
                <a:latin typeface="Arial" panose="020B0604020202020204" pitchFamily="34" charset="0"/>
                <a:ea typeface="Times New Roman" panose="02020603050405020304" pitchFamily="18" charset="0"/>
              </a:rPr>
              <a:t> </a:t>
            </a:r>
            <a:r>
              <a:rPr lang="en-GB" sz="5600" dirty="0">
                <a:effectLst/>
                <a:latin typeface="Times New Roman" panose="02020603050405020304" pitchFamily="18" charset="0"/>
                <a:ea typeface="Times New Roman" panose="02020603050405020304" pitchFamily="18" charset="0"/>
              </a:rPr>
              <a:t> </a:t>
            </a:r>
            <a:r>
              <a:rPr lang="en-GB" sz="5600" kern="1200" dirty="0">
                <a:solidFill>
                  <a:srgbClr val="000000"/>
                </a:solidFill>
                <a:effectLst/>
                <a:latin typeface="Arial" panose="020B0604020202020204" pitchFamily="34" charset="0"/>
                <a:ea typeface="Times New Roman" panose="02020603050405020304" pitchFamily="18" charset="0"/>
              </a:rPr>
              <a:t>Cullen, M. M., &amp; Brennan, N. M. (2021). Grounded Theory: Description, Divergences and Application. Accounting, Finance &amp; Governance Review, 27. </a:t>
            </a:r>
            <a:endParaRPr lang="en-GB" sz="5600" dirty="0">
              <a:effectLst/>
              <a:latin typeface="Times New Roman" panose="02020603050405020304" pitchFamily="18" charset="0"/>
              <a:ea typeface="Times New Roman" panose="02020603050405020304" pitchFamily="18" charset="0"/>
            </a:endParaRPr>
          </a:p>
          <a:p>
            <a:pPr algn="l">
              <a:lnSpc>
                <a:spcPct val="150000"/>
              </a:lnSpc>
            </a:pPr>
            <a:r>
              <a:rPr lang="en-GB" sz="5600" kern="1200" dirty="0" err="1">
                <a:solidFill>
                  <a:srgbClr val="000000"/>
                </a:solidFill>
                <a:effectLst/>
                <a:latin typeface="Arial" panose="020B0604020202020204" pitchFamily="34" charset="0"/>
                <a:ea typeface="Times New Roman" panose="02020603050405020304" pitchFamily="18" charset="0"/>
              </a:rPr>
              <a:t>Lele</a:t>
            </a:r>
            <a:r>
              <a:rPr lang="en-GB" sz="5600" kern="1200" dirty="0">
                <a:solidFill>
                  <a:srgbClr val="000000"/>
                </a:solidFill>
                <a:effectLst/>
                <a:latin typeface="Arial" panose="020B0604020202020204" pitchFamily="34" charset="0"/>
                <a:ea typeface="Times New Roman" panose="02020603050405020304" pitchFamily="18" charset="0"/>
              </a:rPr>
              <a:t> A. Virtual reality and its military utility. J. Ambient. </a:t>
            </a:r>
            <a:r>
              <a:rPr lang="en-GB" sz="5600" kern="1200" dirty="0" err="1">
                <a:solidFill>
                  <a:srgbClr val="000000"/>
                </a:solidFill>
                <a:effectLst/>
                <a:latin typeface="Arial" panose="020B0604020202020204" pitchFamily="34" charset="0"/>
                <a:ea typeface="Times New Roman" panose="02020603050405020304" pitchFamily="18" charset="0"/>
              </a:rPr>
              <a:t>Intell</a:t>
            </a:r>
            <a:r>
              <a:rPr lang="en-GB" sz="5600" kern="1200" dirty="0">
                <a:solidFill>
                  <a:srgbClr val="000000"/>
                </a:solidFill>
                <a:effectLst/>
                <a:latin typeface="Arial" panose="020B0604020202020204" pitchFamily="34" charset="0"/>
                <a:ea typeface="Times New Roman" panose="02020603050405020304" pitchFamily="18" charset="0"/>
              </a:rPr>
              <a:t>. </a:t>
            </a:r>
            <a:r>
              <a:rPr lang="en-GB" sz="5600" kern="1200" dirty="0" err="1">
                <a:solidFill>
                  <a:srgbClr val="000000"/>
                </a:solidFill>
                <a:effectLst/>
                <a:latin typeface="Arial" panose="020B0604020202020204" pitchFamily="34" charset="0"/>
                <a:ea typeface="Times New Roman" panose="02020603050405020304" pitchFamily="18" charset="0"/>
              </a:rPr>
              <a:t>Humaniz</a:t>
            </a:r>
            <a:r>
              <a:rPr lang="en-GB" sz="5600" kern="1200" dirty="0">
                <a:solidFill>
                  <a:srgbClr val="000000"/>
                </a:solidFill>
                <a:effectLst/>
                <a:latin typeface="Arial" panose="020B0604020202020204" pitchFamily="34" charset="0"/>
                <a:ea typeface="Times New Roman" panose="02020603050405020304" pitchFamily="18" charset="0"/>
              </a:rPr>
              <a:t>. </a:t>
            </a:r>
            <a:r>
              <a:rPr lang="en-GB" sz="5600" kern="1200" dirty="0" err="1">
                <a:solidFill>
                  <a:srgbClr val="000000"/>
                </a:solidFill>
                <a:effectLst/>
                <a:latin typeface="Arial" panose="020B0604020202020204" pitchFamily="34" charset="0"/>
                <a:ea typeface="Times New Roman" panose="02020603050405020304" pitchFamily="18" charset="0"/>
              </a:rPr>
              <a:t>Comput</a:t>
            </a:r>
            <a:r>
              <a:rPr lang="en-GB" sz="5600" kern="1200" dirty="0">
                <a:solidFill>
                  <a:srgbClr val="000000"/>
                </a:solidFill>
                <a:effectLst/>
                <a:latin typeface="Arial" panose="020B0604020202020204" pitchFamily="34" charset="0"/>
                <a:ea typeface="Times New Roman" panose="02020603050405020304" pitchFamily="18" charset="0"/>
              </a:rPr>
              <a:t>. (2011)</a:t>
            </a:r>
            <a:endParaRPr lang="en-GB" sz="5600" dirty="0">
              <a:effectLst/>
              <a:latin typeface="Times New Roman" panose="02020603050405020304" pitchFamily="18" charset="0"/>
              <a:ea typeface="Times New Roman" panose="02020603050405020304" pitchFamily="18" charset="0"/>
            </a:endParaRPr>
          </a:p>
          <a:p>
            <a:pPr algn="l">
              <a:lnSpc>
                <a:spcPct val="150000"/>
              </a:lnSpc>
            </a:pPr>
            <a:r>
              <a:rPr lang="en-GB" sz="5600" dirty="0" err="1">
                <a:solidFill>
                  <a:srgbClr val="242424"/>
                </a:solidFill>
                <a:effectLst/>
                <a:latin typeface="Arial" panose="020B0604020202020204" pitchFamily="34" charset="0"/>
                <a:ea typeface="Times New Roman" panose="02020603050405020304" pitchFamily="18" charset="0"/>
              </a:rPr>
              <a:t>DeJonckheere</a:t>
            </a:r>
            <a:r>
              <a:rPr lang="en-GB" sz="5600" dirty="0">
                <a:solidFill>
                  <a:srgbClr val="242424"/>
                </a:solidFill>
                <a:effectLst/>
                <a:latin typeface="Arial" panose="020B0604020202020204" pitchFamily="34" charset="0"/>
                <a:ea typeface="Times New Roman" panose="02020603050405020304" pitchFamily="18" charset="0"/>
              </a:rPr>
              <a:t>, M. and Vaughn, L.M. (2019) Semi Structured Interviewing in Primary Care Research: A Balance of Relationship and Rigor. Family Medicine and Community Health.</a:t>
            </a:r>
            <a:endParaRPr lang="en-GB" sz="5600" dirty="0">
              <a:effectLst/>
              <a:latin typeface="Times New Roman" panose="02020603050405020304" pitchFamily="18" charset="0"/>
              <a:ea typeface="Times New Roman" panose="02020603050405020304" pitchFamily="18" charset="0"/>
            </a:endParaRPr>
          </a:p>
          <a:p>
            <a:pPr algn="l">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algn="l">
              <a:lnSpc>
                <a:spcPct val="150000"/>
              </a:lnSpc>
            </a:pPr>
            <a:r>
              <a:rPr lang="en-GB" sz="1800" kern="1200" dirty="0">
                <a:solidFill>
                  <a:srgbClr val="000000"/>
                </a:solidFill>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62703254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13BAC-1667-D101-46AC-E8A329656C66}"/>
              </a:ext>
            </a:extLst>
          </p:cNvPr>
          <p:cNvSpPr>
            <a:spLocks noGrp="1"/>
          </p:cNvSpPr>
          <p:nvPr>
            <p:ph type="title"/>
          </p:nvPr>
        </p:nvSpPr>
        <p:spPr>
          <a:xfrm>
            <a:off x="838200" y="144966"/>
            <a:ext cx="10515600" cy="702528"/>
          </a:xfrm>
        </p:spPr>
        <p:txBody>
          <a:bodyPr>
            <a:normAutofit/>
          </a:bodyPr>
          <a:lstStyle/>
          <a:p>
            <a:r>
              <a:rPr lang="en-GB" dirty="0"/>
              <a:t>References:</a:t>
            </a:r>
          </a:p>
        </p:txBody>
      </p:sp>
      <p:sp>
        <p:nvSpPr>
          <p:cNvPr id="3" name="Content Placeholder 2">
            <a:extLst>
              <a:ext uri="{FF2B5EF4-FFF2-40B4-BE49-F238E27FC236}">
                <a16:creationId xmlns:a16="http://schemas.microsoft.com/office/drawing/2014/main" id="{FC8C8B05-AA14-50C7-4373-55D46DB113FC}"/>
              </a:ext>
            </a:extLst>
          </p:cNvPr>
          <p:cNvSpPr>
            <a:spLocks noGrp="1"/>
          </p:cNvSpPr>
          <p:nvPr>
            <p:ph idx="1"/>
          </p:nvPr>
        </p:nvSpPr>
        <p:spPr>
          <a:xfrm>
            <a:off x="838200" y="847494"/>
            <a:ext cx="10515600" cy="5329469"/>
          </a:xfrm>
        </p:spPr>
        <p:txBody>
          <a:bodyPr>
            <a:normAutofit fontScale="32500" lnSpcReduction="20000"/>
          </a:bodyPr>
          <a:lstStyle/>
          <a:p>
            <a:pPr>
              <a:lnSpc>
                <a:spcPct val="150000"/>
              </a:lnSpc>
            </a:pPr>
            <a:r>
              <a:rPr lang="en-GB" sz="3700" kern="1200" dirty="0">
                <a:solidFill>
                  <a:srgbClr val="000000"/>
                </a:solidFill>
                <a:effectLst/>
                <a:latin typeface="Arial" panose="020B0604020202020204" pitchFamily="34" charset="0"/>
                <a:ea typeface="Times New Roman" panose="02020603050405020304" pitchFamily="18" charset="0"/>
              </a:rPr>
              <a:t>De Vires AW, Van </a:t>
            </a:r>
            <a:r>
              <a:rPr lang="en-GB" sz="3700" kern="1200" dirty="0" err="1">
                <a:solidFill>
                  <a:srgbClr val="000000"/>
                </a:solidFill>
                <a:effectLst/>
                <a:latin typeface="Arial" panose="020B0604020202020204" pitchFamily="34" charset="0"/>
                <a:ea typeface="Times New Roman" panose="02020603050405020304" pitchFamily="18" charset="0"/>
              </a:rPr>
              <a:t>Dieen</a:t>
            </a:r>
            <a:r>
              <a:rPr lang="en-GB" sz="3700" kern="1200" dirty="0">
                <a:solidFill>
                  <a:srgbClr val="000000"/>
                </a:solidFill>
                <a:effectLst/>
                <a:latin typeface="Arial" panose="020B0604020202020204" pitchFamily="34" charset="0"/>
                <a:ea typeface="Times New Roman" panose="02020603050405020304" pitchFamily="18" charset="0"/>
              </a:rPr>
              <a:t> JH, Van den </a:t>
            </a:r>
            <a:r>
              <a:rPr lang="en-GB" sz="3700" kern="1200" dirty="0" err="1">
                <a:solidFill>
                  <a:srgbClr val="000000"/>
                </a:solidFill>
                <a:effectLst/>
                <a:latin typeface="Arial" panose="020B0604020202020204" pitchFamily="34" charset="0"/>
                <a:ea typeface="Times New Roman" panose="02020603050405020304" pitchFamily="18" charset="0"/>
              </a:rPr>
              <a:t>Abeele</a:t>
            </a:r>
            <a:r>
              <a:rPr lang="en-GB" sz="3700" kern="1200" dirty="0">
                <a:solidFill>
                  <a:srgbClr val="000000"/>
                </a:solidFill>
                <a:effectLst/>
                <a:latin typeface="Arial" panose="020B0604020202020204" pitchFamily="34" charset="0"/>
                <a:ea typeface="Times New Roman" panose="02020603050405020304" pitchFamily="18" charset="0"/>
              </a:rPr>
              <a:t> V, </a:t>
            </a:r>
            <a:r>
              <a:rPr lang="en-GB" sz="3700" kern="1200" dirty="0" err="1">
                <a:solidFill>
                  <a:srgbClr val="000000"/>
                </a:solidFill>
                <a:effectLst/>
                <a:latin typeface="Arial" panose="020B0604020202020204" pitchFamily="34" charset="0"/>
                <a:ea typeface="Times New Roman" panose="02020603050405020304" pitchFamily="18" charset="0"/>
              </a:rPr>
              <a:t>Verschueren</a:t>
            </a:r>
            <a:r>
              <a:rPr lang="en-GB" sz="3700" kern="1200" dirty="0">
                <a:solidFill>
                  <a:srgbClr val="000000"/>
                </a:solidFill>
                <a:effectLst/>
                <a:latin typeface="Arial" panose="020B0604020202020204" pitchFamily="34" charset="0"/>
                <a:ea typeface="Times New Roman" panose="02020603050405020304" pitchFamily="18" charset="0"/>
              </a:rPr>
              <a:t> SMP, (2018). Understanding Motivations and Player Experiences of Older Adults in Virtual Reality Training. Games and Health J. </a:t>
            </a:r>
            <a:endParaRPr lang="en-GB" sz="3700" dirty="0">
              <a:effectLst/>
              <a:latin typeface="Times New Roman" panose="02020603050405020304" pitchFamily="18" charset="0"/>
              <a:ea typeface="Times New Roman" panose="02020603050405020304" pitchFamily="18" charset="0"/>
            </a:endParaRPr>
          </a:p>
          <a:p>
            <a:pPr>
              <a:lnSpc>
                <a:spcPct val="150000"/>
              </a:lnSpc>
            </a:pPr>
            <a:r>
              <a:rPr lang="en-GB" sz="3700" dirty="0">
                <a:solidFill>
                  <a:srgbClr val="242424"/>
                </a:solidFill>
                <a:effectLst/>
                <a:latin typeface="Arial" panose="020B0604020202020204" pitchFamily="34" charset="0"/>
                <a:ea typeface="Times New Roman" panose="02020603050405020304" pitchFamily="18" charset="0"/>
              </a:rPr>
              <a:t>Dewey, J. (1938). Experience and Education. New York: Macmillan Company.</a:t>
            </a:r>
            <a:endParaRPr lang="en-GB" sz="3700" dirty="0">
              <a:effectLst/>
              <a:latin typeface="Times New Roman" panose="02020603050405020304" pitchFamily="18" charset="0"/>
              <a:ea typeface="Times New Roman" panose="02020603050405020304" pitchFamily="18" charset="0"/>
            </a:endParaRPr>
          </a:p>
          <a:p>
            <a:pPr>
              <a:lnSpc>
                <a:spcPct val="150000"/>
              </a:lnSpc>
            </a:pPr>
            <a:r>
              <a:rPr lang="en-GB" sz="3700" dirty="0" err="1">
                <a:effectLst/>
                <a:latin typeface="Arial" panose="020B0604020202020204" pitchFamily="34" charset="0"/>
                <a:ea typeface="Times New Roman" panose="02020603050405020304" pitchFamily="18" charset="0"/>
              </a:rPr>
              <a:t>Graells</a:t>
            </a:r>
            <a:r>
              <a:rPr lang="en-GB" sz="3700" dirty="0">
                <a:effectLst/>
                <a:latin typeface="Arial" panose="020B0604020202020204" pitchFamily="34" charset="0"/>
                <a:ea typeface="Times New Roman" panose="02020603050405020304" pitchFamily="18" charset="0"/>
              </a:rPr>
              <a:t>, Ann (2016) Principles and practices of assessment; a guide for assessors in FE and skills sector. Third edition SAGE Learning matters.</a:t>
            </a:r>
            <a:endParaRPr lang="en-GB" sz="3700" dirty="0">
              <a:effectLst/>
              <a:latin typeface="Times New Roman" panose="02020603050405020304" pitchFamily="18" charset="0"/>
              <a:ea typeface="Times New Roman" panose="02020603050405020304" pitchFamily="18" charset="0"/>
            </a:endParaRPr>
          </a:p>
          <a:p>
            <a:pPr>
              <a:lnSpc>
                <a:spcPct val="150000"/>
              </a:lnSpc>
              <a:spcBef>
                <a:spcPts val="2000"/>
              </a:spcBef>
              <a:spcAft>
                <a:spcPts val="1000"/>
              </a:spcAft>
            </a:pPr>
            <a:r>
              <a:rPr lang="en-GB" sz="3700" kern="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Hamad A, and Jia, B. (2022) </a:t>
            </a:r>
            <a:r>
              <a:rPr lang="en-GB" sz="3700" kern="1800" spc="-1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How Virtual Reality Technology Has Changed Our Lives: An Overview of the Current and Potential Applications and Limitations: Int J Environ Res Public Health.</a:t>
            </a:r>
            <a:endParaRPr lang="en-GB" sz="3700" dirty="0">
              <a:effectLst/>
              <a:latin typeface="Times New Roman" panose="02020603050405020304" pitchFamily="18" charset="0"/>
              <a:ea typeface="Times New Roman" panose="02020603050405020304" pitchFamily="18" charset="0"/>
            </a:endParaRPr>
          </a:p>
          <a:p>
            <a:pPr>
              <a:lnSpc>
                <a:spcPct val="150000"/>
              </a:lnSpc>
            </a:pPr>
            <a:r>
              <a:rPr lang="en-GB" sz="3700" dirty="0" err="1">
                <a:solidFill>
                  <a:srgbClr val="242424"/>
                </a:solidFill>
                <a:effectLst/>
                <a:latin typeface="Arial" panose="020B0604020202020204" pitchFamily="34" charset="0"/>
                <a:ea typeface="Times New Roman" panose="02020603050405020304" pitchFamily="18" charset="0"/>
              </a:rPr>
              <a:t>Hammarberg</a:t>
            </a:r>
            <a:r>
              <a:rPr lang="en-GB" sz="3700" dirty="0">
                <a:solidFill>
                  <a:srgbClr val="242424"/>
                </a:solidFill>
                <a:effectLst/>
                <a:latin typeface="Arial" panose="020B0604020202020204" pitchFamily="34" charset="0"/>
                <a:ea typeface="Times New Roman" panose="02020603050405020304" pitchFamily="18" charset="0"/>
              </a:rPr>
              <a:t>, K., Kirkman, M. and de Lacey, S. (2016) Qualitative Research Methods: When to Use Them and How to Judge Them. Human Reproduction, 31, 498-501.</a:t>
            </a:r>
            <a:endParaRPr lang="en-GB" sz="3700" dirty="0">
              <a:effectLst/>
              <a:latin typeface="Times New Roman" panose="02020603050405020304" pitchFamily="18" charset="0"/>
              <a:ea typeface="Times New Roman" panose="02020603050405020304" pitchFamily="18" charset="0"/>
            </a:endParaRPr>
          </a:p>
          <a:p>
            <a:pPr>
              <a:lnSpc>
                <a:spcPct val="150000"/>
              </a:lnSpc>
            </a:pPr>
            <a:r>
              <a:rPr lang="en-GB" sz="3700" dirty="0">
                <a:solidFill>
                  <a:srgbClr val="242424"/>
                </a:solidFill>
                <a:effectLst/>
                <a:latin typeface="Arial" panose="020B0604020202020204" pitchFamily="34" charset="0"/>
                <a:ea typeface="Times New Roman" panose="02020603050405020304" pitchFamily="18" charset="0"/>
              </a:rPr>
              <a:t>Hsu, (2013) Self-regulated mobile game-based English learning in a virtual reality environment April 2020</a:t>
            </a:r>
            <a:r>
              <a:rPr lang="en-GB" sz="3700" u="sng" dirty="0">
                <a:solidFill>
                  <a:srgbClr val="000000"/>
                </a:solidFill>
                <a:effectLst/>
                <a:latin typeface="Arial" panose="020B0604020202020204" pitchFamily="34" charset="0"/>
                <a:ea typeface="Times New Roman" panose="02020603050405020304" pitchFamily="18" charset="0"/>
                <a:hlinkClick r:id="rId2"/>
              </a:rPr>
              <a:t>Computers &amp; Education</a:t>
            </a:r>
            <a:r>
              <a:rPr lang="en-GB" sz="3700" dirty="0">
                <a:solidFill>
                  <a:srgbClr val="242424"/>
                </a:solidFill>
                <a:effectLst/>
                <a:latin typeface="Arial" panose="020B0604020202020204" pitchFamily="34" charset="0"/>
                <a:ea typeface="Times New Roman" panose="02020603050405020304" pitchFamily="18" charset="0"/>
              </a:rPr>
              <a:t> 154(1):103910</a:t>
            </a:r>
            <a:endParaRPr lang="en-GB" sz="3700" dirty="0">
              <a:effectLst/>
              <a:latin typeface="Times New Roman" panose="02020603050405020304" pitchFamily="18" charset="0"/>
              <a:ea typeface="Times New Roman" panose="02020603050405020304" pitchFamily="18" charset="0"/>
            </a:endParaRPr>
          </a:p>
          <a:p>
            <a:pPr algn="l">
              <a:lnSpc>
                <a:spcPct val="150000"/>
              </a:lnSpc>
            </a:pPr>
            <a:r>
              <a:rPr lang="en-GB" sz="3700" dirty="0">
                <a:effectLst/>
                <a:latin typeface="Arial" panose="020B0604020202020204" pitchFamily="34" charset="0"/>
                <a:ea typeface="Times New Roman" panose="02020603050405020304" pitchFamily="18" charset="0"/>
              </a:rPr>
              <a:t> </a:t>
            </a:r>
            <a:r>
              <a:rPr lang="en-GB" sz="3700" dirty="0">
                <a:effectLst/>
                <a:latin typeface="Times New Roman" panose="02020603050405020304" pitchFamily="18" charset="0"/>
                <a:ea typeface="Times New Roman" panose="02020603050405020304" pitchFamily="18" charset="0"/>
              </a:rPr>
              <a:t> </a:t>
            </a:r>
            <a:r>
              <a:rPr lang="en-GB" sz="3700" kern="1200" dirty="0" err="1">
                <a:solidFill>
                  <a:srgbClr val="000000"/>
                </a:solidFill>
                <a:effectLst/>
                <a:latin typeface="Arial" panose="020B0604020202020204" pitchFamily="34" charset="0"/>
                <a:ea typeface="Times New Roman" panose="02020603050405020304" pitchFamily="18" charset="0"/>
              </a:rPr>
              <a:t>Ihemedu</a:t>
            </a:r>
            <a:r>
              <a:rPr lang="en-GB" sz="3700" kern="1200" dirty="0">
                <a:solidFill>
                  <a:srgbClr val="000000"/>
                </a:solidFill>
                <a:effectLst/>
                <a:latin typeface="Arial" panose="020B0604020202020204" pitchFamily="34" charset="0"/>
                <a:ea typeface="Times New Roman" panose="02020603050405020304" pitchFamily="18" charset="0"/>
              </a:rPr>
              <a:t>-Steinke Q.C., </a:t>
            </a:r>
            <a:r>
              <a:rPr lang="en-GB" sz="3700" kern="1200" dirty="0" err="1">
                <a:solidFill>
                  <a:srgbClr val="000000"/>
                </a:solidFill>
                <a:effectLst/>
                <a:latin typeface="Arial" panose="020B0604020202020204" pitchFamily="34" charset="0"/>
                <a:ea typeface="Times New Roman" panose="02020603050405020304" pitchFamily="18" charset="0"/>
              </a:rPr>
              <a:t>Erbach</a:t>
            </a:r>
            <a:r>
              <a:rPr lang="en-GB" sz="3700" kern="1200" dirty="0">
                <a:solidFill>
                  <a:srgbClr val="000000"/>
                </a:solidFill>
                <a:effectLst/>
                <a:latin typeface="Arial" panose="020B0604020202020204" pitchFamily="34" charset="0"/>
                <a:ea typeface="Times New Roman" panose="02020603050405020304" pitchFamily="18" charset="0"/>
              </a:rPr>
              <a:t> R., </a:t>
            </a:r>
            <a:r>
              <a:rPr lang="en-GB" sz="3700" kern="1200" dirty="0" err="1">
                <a:solidFill>
                  <a:srgbClr val="000000"/>
                </a:solidFill>
                <a:effectLst/>
                <a:latin typeface="Arial" panose="020B0604020202020204" pitchFamily="34" charset="0"/>
                <a:ea typeface="Times New Roman" panose="02020603050405020304" pitchFamily="18" charset="0"/>
              </a:rPr>
              <a:t>Halady</a:t>
            </a:r>
            <a:r>
              <a:rPr lang="en-GB" sz="3700" kern="1200" dirty="0">
                <a:solidFill>
                  <a:srgbClr val="000000"/>
                </a:solidFill>
                <a:effectLst/>
                <a:latin typeface="Arial" panose="020B0604020202020204" pitchFamily="34" charset="0"/>
                <a:ea typeface="Times New Roman" panose="02020603050405020304" pitchFamily="18" charset="0"/>
              </a:rPr>
              <a:t> P., </a:t>
            </a:r>
            <a:r>
              <a:rPr lang="en-GB" sz="3700" kern="1200" dirty="0" err="1">
                <a:solidFill>
                  <a:srgbClr val="000000"/>
                </a:solidFill>
                <a:effectLst/>
                <a:latin typeface="Arial" panose="020B0604020202020204" pitchFamily="34" charset="0"/>
                <a:ea typeface="Times New Roman" panose="02020603050405020304" pitchFamily="18" charset="0"/>
              </a:rPr>
              <a:t>Meixner</a:t>
            </a:r>
            <a:r>
              <a:rPr lang="en-GB" sz="3700" kern="1200" dirty="0">
                <a:solidFill>
                  <a:srgbClr val="000000"/>
                </a:solidFill>
                <a:effectLst/>
                <a:latin typeface="Arial" panose="020B0604020202020204" pitchFamily="34" charset="0"/>
                <a:ea typeface="Times New Roman" panose="02020603050405020304" pitchFamily="18" charset="0"/>
              </a:rPr>
              <a:t> G., Weber M. Automotive User Interfaces. Springer; Cham, Switzerland: (2017). Virtual Reality Driving Simulator Based on Head-Mounted Displays; pp. 401–428. </a:t>
            </a:r>
            <a:endParaRPr lang="en-GB" sz="3700" dirty="0">
              <a:effectLst/>
              <a:latin typeface="Times New Roman" panose="02020603050405020304" pitchFamily="18" charset="0"/>
              <a:ea typeface="Times New Roman" panose="02020603050405020304" pitchFamily="18" charset="0"/>
            </a:endParaRPr>
          </a:p>
          <a:p>
            <a:pPr algn="l">
              <a:lnSpc>
                <a:spcPct val="150000"/>
              </a:lnSpc>
            </a:pPr>
            <a:r>
              <a:rPr lang="en-GB" sz="3700" kern="1200" dirty="0" err="1">
                <a:solidFill>
                  <a:srgbClr val="000000"/>
                </a:solidFill>
                <a:effectLst/>
                <a:latin typeface="Arial" panose="020B0604020202020204" pitchFamily="34" charset="0"/>
                <a:ea typeface="Times New Roman" panose="02020603050405020304" pitchFamily="18" charset="0"/>
              </a:rPr>
              <a:t>Leder</a:t>
            </a:r>
            <a:r>
              <a:rPr lang="en-GB" sz="3700" kern="1200" dirty="0">
                <a:solidFill>
                  <a:srgbClr val="000000"/>
                </a:solidFill>
                <a:effectLst/>
                <a:latin typeface="Arial" panose="020B0604020202020204" pitchFamily="34" charset="0"/>
                <a:ea typeface="Times New Roman" panose="02020603050405020304" pitchFamily="18" charset="0"/>
              </a:rPr>
              <a:t> J, </a:t>
            </a:r>
            <a:r>
              <a:rPr lang="en-GB" sz="3700" kern="1200" dirty="0" err="1">
                <a:solidFill>
                  <a:srgbClr val="000000"/>
                </a:solidFill>
                <a:effectLst/>
                <a:latin typeface="Arial" panose="020B0604020202020204" pitchFamily="34" charset="0"/>
                <a:ea typeface="Times New Roman" panose="02020603050405020304" pitchFamily="18" charset="0"/>
              </a:rPr>
              <a:t>Horlitz</a:t>
            </a:r>
            <a:r>
              <a:rPr lang="en-GB" sz="3700" kern="1200" dirty="0">
                <a:solidFill>
                  <a:srgbClr val="000000"/>
                </a:solidFill>
                <a:effectLst/>
                <a:latin typeface="Arial" panose="020B0604020202020204" pitchFamily="34" charset="0"/>
                <a:ea typeface="Times New Roman" panose="02020603050405020304" pitchFamily="18" charset="0"/>
              </a:rPr>
              <a:t> T, </a:t>
            </a:r>
            <a:r>
              <a:rPr lang="en-GB" sz="3700" kern="1200" dirty="0" err="1">
                <a:solidFill>
                  <a:srgbClr val="000000"/>
                </a:solidFill>
                <a:effectLst/>
                <a:latin typeface="Arial" panose="020B0604020202020204" pitchFamily="34" charset="0"/>
                <a:ea typeface="Times New Roman" panose="02020603050405020304" pitchFamily="18" charset="0"/>
              </a:rPr>
              <a:t>Puschman</a:t>
            </a:r>
            <a:r>
              <a:rPr lang="en-GB" sz="3700" kern="1200" dirty="0">
                <a:solidFill>
                  <a:srgbClr val="000000"/>
                </a:solidFill>
                <a:effectLst/>
                <a:latin typeface="Arial" panose="020B0604020202020204" pitchFamily="34" charset="0"/>
                <a:ea typeface="Times New Roman" panose="02020603050405020304" pitchFamily="18" charset="0"/>
              </a:rPr>
              <a:t> P, </a:t>
            </a:r>
            <a:r>
              <a:rPr lang="en-GB" sz="3700" kern="1200" dirty="0" err="1">
                <a:solidFill>
                  <a:srgbClr val="000000"/>
                </a:solidFill>
                <a:effectLst/>
                <a:latin typeface="Arial" panose="020B0604020202020204" pitchFamily="34" charset="0"/>
                <a:ea typeface="Times New Roman" panose="02020603050405020304" pitchFamily="18" charset="0"/>
              </a:rPr>
              <a:t>Wittstock</a:t>
            </a:r>
            <a:r>
              <a:rPr lang="en-GB" sz="3700" kern="1200" dirty="0">
                <a:solidFill>
                  <a:srgbClr val="000000"/>
                </a:solidFill>
                <a:effectLst/>
                <a:latin typeface="Arial" panose="020B0604020202020204" pitchFamily="34" charset="0"/>
                <a:ea typeface="Times New Roman" panose="02020603050405020304" pitchFamily="18" charset="0"/>
              </a:rPr>
              <a:t> V and Schutz A. (2019) Comparing immersive VR &amp; Power-point in Safety Training. Training: Impacts on Learning, Risk Perception, and Decision Making. </a:t>
            </a:r>
            <a:endParaRPr lang="en-GB" sz="3700" dirty="0">
              <a:effectLst/>
              <a:latin typeface="Times New Roman" panose="02020603050405020304" pitchFamily="18" charset="0"/>
              <a:ea typeface="Times New Roman" panose="02020603050405020304" pitchFamily="18" charset="0"/>
            </a:endParaRPr>
          </a:p>
          <a:p>
            <a:pPr algn="l">
              <a:lnSpc>
                <a:spcPct val="150000"/>
              </a:lnSpc>
            </a:pPr>
            <a:r>
              <a:rPr lang="en-GB" sz="3700" dirty="0">
                <a:solidFill>
                  <a:srgbClr val="242424"/>
                </a:solidFill>
                <a:effectLst/>
                <a:latin typeface="Arial" panose="020B0604020202020204" pitchFamily="34" charset="0"/>
                <a:ea typeface="Times New Roman" panose="02020603050405020304" pitchFamily="18" charset="0"/>
              </a:rPr>
              <a:t>MacLeod AK, Luzon O. The place of psychological well-being in cognitive therapy. In: Fava GA, </a:t>
            </a:r>
            <a:r>
              <a:rPr lang="en-GB" sz="3700" dirty="0" err="1">
                <a:solidFill>
                  <a:srgbClr val="242424"/>
                </a:solidFill>
                <a:effectLst/>
                <a:latin typeface="Arial" panose="020B0604020202020204" pitchFamily="34" charset="0"/>
                <a:ea typeface="Times New Roman" panose="02020603050405020304" pitchFamily="18" charset="0"/>
              </a:rPr>
              <a:t>Ruini</a:t>
            </a:r>
            <a:r>
              <a:rPr lang="en-GB" sz="3700" dirty="0">
                <a:solidFill>
                  <a:srgbClr val="242424"/>
                </a:solidFill>
                <a:effectLst/>
                <a:latin typeface="Arial" panose="020B0604020202020204" pitchFamily="34" charset="0"/>
                <a:ea typeface="Times New Roman" panose="02020603050405020304" pitchFamily="18" charset="0"/>
              </a:rPr>
              <a:t> C, editors. </a:t>
            </a:r>
            <a:r>
              <a:rPr lang="en-GB" sz="3700" i="1" dirty="0">
                <a:effectLst/>
                <a:latin typeface="Times New Roman" panose="02020603050405020304" pitchFamily="18" charset="0"/>
                <a:ea typeface="Times New Roman" panose="02020603050405020304" pitchFamily="18" charset="0"/>
              </a:rPr>
              <a:t>Increasing Psychological Well-being in Clinical and Educational Settings Interventions and Cultural Contexts.</a:t>
            </a:r>
            <a:r>
              <a:rPr lang="en-GB" sz="3700" dirty="0">
                <a:effectLst/>
                <a:latin typeface="Times New Roman" panose="02020603050405020304" pitchFamily="18" charset="0"/>
                <a:ea typeface="Times New Roman" panose="02020603050405020304" pitchFamily="18" charset="0"/>
              </a:rPr>
              <a:t> Dordrecht, the Netherlands: Springer; 2014</a:t>
            </a:r>
          </a:p>
          <a:p>
            <a:endParaRPr lang="en-GB" dirty="0"/>
          </a:p>
        </p:txBody>
      </p:sp>
    </p:spTree>
    <p:extLst>
      <p:ext uri="{BB962C8B-B14F-4D97-AF65-F5344CB8AC3E}">
        <p14:creationId xmlns:p14="http://schemas.microsoft.com/office/powerpoint/2010/main" val="359384493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3F994-F9E5-2E73-712F-EF193FA52B24}"/>
              </a:ext>
            </a:extLst>
          </p:cNvPr>
          <p:cNvSpPr>
            <a:spLocks noGrp="1"/>
          </p:cNvSpPr>
          <p:nvPr>
            <p:ph type="title"/>
          </p:nvPr>
        </p:nvSpPr>
        <p:spPr>
          <a:xfrm>
            <a:off x="838200" y="365126"/>
            <a:ext cx="10515600" cy="315912"/>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60B7FF45-F890-DF25-C92B-19151A9301BC}"/>
              </a:ext>
            </a:extLst>
          </p:cNvPr>
          <p:cNvSpPr>
            <a:spLocks noGrp="1"/>
          </p:cNvSpPr>
          <p:nvPr>
            <p:ph idx="1"/>
          </p:nvPr>
        </p:nvSpPr>
        <p:spPr>
          <a:xfrm>
            <a:off x="838200" y="911225"/>
            <a:ext cx="10515600" cy="5188492"/>
          </a:xfrm>
        </p:spPr>
        <p:txBody>
          <a:bodyPr>
            <a:normAutofit fontScale="77500" lnSpcReduction="20000"/>
          </a:bodyPr>
          <a:lstStyle/>
          <a:p>
            <a:pPr>
              <a:lnSpc>
                <a:spcPct val="150000"/>
              </a:lnSpc>
            </a:pPr>
            <a:r>
              <a:rPr lang="en-GB" sz="1800" dirty="0" err="1">
                <a:solidFill>
                  <a:srgbClr val="242424"/>
                </a:solidFill>
                <a:effectLst/>
                <a:latin typeface="Arial" panose="020B0604020202020204" pitchFamily="34" charset="0"/>
                <a:ea typeface="Times New Roman" panose="02020603050405020304" pitchFamily="18" charset="0"/>
              </a:rPr>
              <a:t>Makransky</a:t>
            </a:r>
            <a:r>
              <a:rPr lang="en-GB" sz="1800" dirty="0">
                <a:solidFill>
                  <a:srgbClr val="242424"/>
                </a:solidFill>
                <a:effectLst/>
                <a:latin typeface="Arial" panose="020B0604020202020204" pitchFamily="34" charset="0"/>
                <a:ea typeface="Times New Roman" panose="02020603050405020304" pitchFamily="18" charset="0"/>
              </a:rPr>
              <a:t>, G., &amp; Petersen, G. B. (2021). The Cognitive Affective Model of Immersive Learning (CAMIL): A theoretical research-based model of learning in immersive virtual reality. </a:t>
            </a:r>
            <a:r>
              <a:rPr lang="en-GB" sz="1800" i="1" dirty="0">
                <a:effectLst/>
                <a:latin typeface="Times New Roman" panose="02020603050405020304" pitchFamily="18" charset="0"/>
                <a:ea typeface="Times New Roman" panose="02020603050405020304" pitchFamily="18" charset="0"/>
              </a:rPr>
              <a:t>Educational Psychology Review, 33</a:t>
            </a:r>
            <a:r>
              <a:rPr lang="en-GB" sz="1800" dirty="0">
                <a:effectLst/>
                <a:latin typeface="Times New Roman" panose="02020603050405020304" pitchFamily="18" charset="0"/>
                <a:ea typeface="Times New Roman" panose="02020603050405020304" pitchFamily="18" charset="0"/>
              </a:rPr>
              <a:t>(3), 937–958.</a:t>
            </a:r>
          </a:p>
          <a:p>
            <a:pPr>
              <a:lnSpc>
                <a:spcPct val="150000"/>
              </a:lnSpc>
            </a:pPr>
            <a:r>
              <a:rPr lang="en-GB" sz="1800" dirty="0">
                <a:effectLst/>
                <a:latin typeface="Arial" panose="020B0604020202020204" pitchFamily="34" charset="0"/>
                <a:ea typeface="Times New Roman" panose="02020603050405020304" pitchFamily="18" charset="0"/>
              </a:rPr>
              <a:t>Matovu, H; </a:t>
            </a:r>
            <a:r>
              <a:rPr lang="en-GB" sz="1800" dirty="0" err="1">
                <a:effectLst/>
                <a:latin typeface="Arial" panose="020B0604020202020204" pitchFamily="34" charset="0"/>
                <a:ea typeface="Times New Roman" panose="02020603050405020304" pitchFamily="18" charset="0"/>
              </a:rPr>
              <a:t>Ungu</a:t>
            </a:r>
            <a:r>
              <a:rPr lang="en-GB" sz="1800" dirty="0">
                <a:effectLst/>
                <a:latin typeface="Arial" panose="020B0604020202020204" pitchFamily="34" charset="0"/>
                <a:ea typeface="Times New Roman" panose="02020603050405020304" pitchFamily="18" charset="0"/>
              </a:rPr>
              <a:t> D: Won. M,: Tsai, C,: </a:t>
            </a:r>
            <a:r>
              <a:rPr lang="en-GB" sz="1800" dirty="0" err="1">
                <a:effectLst/>
                <a:latin typeface="Arial" panose="020B0604020202020204" pitchFamily="34" charset="0"/>
                <a:ea typeface="Times New Roman" panose="02020603050405020304" pitchFamily="18" charset="0"/>
              </a:rPr>
              <a:t>Treagust</a:t>
            </a:r>
            <a:r>
              <a:rPr lang="en-GB" sz="1800" dirty="0">
                <a:effectLst/>
                <a:latin typeface="Arial" panose="020B0604020202020204" pitchFamily="34" charset="0"/>
                <a:ea typeface="Times New Roman" panose="02020603050405020304" pitchFamily="18" charset="0"/>
              </a:rPr>
              <a:t> D: </a:t>
            </a:r>
            <a:r>
              <a:rPr lang="en-GB" sz="1800" dirty="0" err="1">
                <a:effectLst/>
                <a:latin typeface="Arial" panose="020B0604020202020204" pitchFamily="34" charset="0"/>
                <a:ea typeface="Times New Roman" panose="02020603050405020304" pitchFamily="18" charset="0"/>
              </a:rPr>
              <a:t>Mocerino</a:t>
            </a:r>
            <a:r>
              <a:rPr lang="en-GB" sz="1800" dirty="0">
                <a:effectLst/>
                <a:latin typeface="Arial" panose="020B0604020202020204" pitchFamily="34" charset="0"/>
                <a:ea typeface="Times New Roman" panose="02020603050405020304" pitchFamily="18" charset="0"/>
              </a:rPr>
              <a:t>, M: (2022) Immersive virtual reality for science learning: Design, implementation, and evaluation. Stud. Sci Educ. </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err="1">
                <a:effectLst/>
                <a:latin typeface="Arial" panose="020B0604020202020204" pitchFamily="34" charset="0"/>
                <a:ea typeface="Times New Roman" panose="02020603050405020304" pitchFamily="18" charset="0"/>
              </a:rPr>
              <a:t>Marougkas</a:t>
            </a:r>
            <a:r>
              <a:rPr lang="en-GB" sz="1800" dirty="0">
                <a:effectLst/>
                <a:latin typeface="Arial" panose="020B0604020202020204" pitchFamily="34" charset="0"/>
                <a:ea typeface="Times New Roman" panose="02020603050405020304" pitchFamily="18" charset="0"/>
              </a:rPr>
              <a:t>, A. </a:t>
            </a:r>
            <a:r>
              <a:rPr lang="en-GB" sz="1800" dirty="0" err="1">
                <a:effectLst/>
                <a:latin typeface="Arial" panose="020B0604020202020204" pitchFamily="34" charset="0"/>
                <a:ea typeface="Times New Roman" panose="02020603050405020304" pitchFamily="18" charset="0"/>
              </a:rPr>
              <a:t>Troussas</a:t>
            </a:r>
            <a:r>
              <a:rPr lang="en-GB" sz="1800" dirty="0">
                <a:effectLst/>
                <a:latin typeface="Arial" panose="020B0604020202020204" pitchFamily="34" charset="0"/>
                <a:ea typeface="Times New Roman" panose="02020603050405020304" pitchFamily="18" charset="0"/>
              </a:rPr>
              <a:t>, C. </a:t>
            </a:r>
            <a:r>
              <a:rPr lang="en-GB" sz="1800" dirty="0" err="1">
                <a:effectLst/>
                <a:latin typeface="Arial" panose="020B0604020202020204" pitchFamily="34" charset="0"/>
                <a:ea typeface="Times New Roman" panose="02020603050405020304" pitchFamily="18" charset="0"/>
              </a:rPr>
              <a:t>Krouska</a:t>
            </a:r>
            <a:r>
              <a:rPr lang="en-GB" sz="1800" dirty="0">
                <a:effectLst/>
                <a:latin typeface="Arial" panose="020B0604020202020204" pitchFamily="34" charset="0"/>
                <a:ea typeface="Times New Roman" panose="02020603050405020304" pitchFamily="18" charset="0"/>
              </a:rPr>
              <a:t>, A. &amp; </a:t>
            </a:r>
            <a:r>
              <a:rPr lang="en-GB" sz="1800" dirty="0" err="1">
                <a:effectLst/>
                <a:latin typeface="Arial" panose="020B0604020202020204" pitchFamily="34" charset="0"/>
                <a:ea typeface="Times New Roman" panose="02020603050405020304" pitchFamily="18" charset="0"/>
              </a:rPr>
              <a:t>Sgouropoulou</a:t>
            </a:r>
            <a:r>
              <a:rPr lang="en-GB" sz="1800" dirty="0">
                <a:effectLst/>
                <a:latin typeface="Arial" panose="020B0604020202020204" pitchFamily="34" charset="0"/>
                <a:ea typeface="Times New Roman" panose="02020603050405020304" pitchFamily="18" charset="0"/>
              </a:rPr>
              <a:t>, C. (2023). Virtual reality in Education: A review of learning theories, approaches and methodologies for the last decade. Department of information and computer </a:t>
            </a:r>
            <a:r>
              <a:rPr lang="en-GB" sz="1800" dirty="0" err="1">
                <a:effectLst/>
                <a:latin typeface="Arial" panose="020B0604020202020204" pitchFamily="34" charset="0"/>
                <a:ea typeface="Times New Roman" panose="02020603050405020304" pitchFamily="18" charset="0"/>
              </a:rPr>
              <a:t>enegineering</a:t>
            </a:r>
            <a:r>
              <a:rPr lang="en-GB" sz="1800" dirty="0">
                <a:effectLst/>
                <a:latin typeface="Arial" panose="020B0604020202020204" pitchFamily="34" charset="0"/>
                <a:ea typeface="Times New Roman" panose="02020603050405020304" pitchFamily="18" charset="0"/>
              </a:rPr>
              <a:t>, University of West Africa</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solidFill>
                  <a:srgbClr val="242424"/>
                </a:solidFill>
                <a:effectLst/>
                <a:latin typeface="Arial" panose="020B0604020202020204" pitchFamily="34" charset="0"/>
                <a:ea typeface="Times New Roman" panose="02020603050405020304" pitchFamily="18" charset="0"/>
              </a:rPr>
              <a:t>Mayer, R. E. (2001). Psychology of Learning and Motivation. Multimedia Learning. Cambridge: Cambridge University Press.</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solidFill>
                  <a:srgbClr val="242424"/>
                </a:solidFill>
                <a:effectLst/>
                <a:latin typeface="Arial" panose="020B0604020202020204" pitchFamily="34" charset="0"/>
                <a:ea typeface="Times New Roman" panose="02020603050405020304" pitchFamily="18" charset="0"/>
              </a:rPr>
              <a:t>Neubauer, B. E., Witkop, C. T., &amp; </a:t>
            </a:r>
            <a:r>
              <a:rPr lang="en-GB" sz="1800" dirty="0" err="1">
                <a:solidFill>
                  <a:srgbClr val="242424"/>
                </a:solidFill>
                <a:effectLst/>
                <a:latin typeface="Arial" panose="020B0604020202020204" pitchFamily="34" charset="0"/>
                <a:ea typeface="Times New Roman" panose="02020603050405020304" pitchFamily="18" charset="0"/>
              </a:rPr>
              <a:t>Varpio</a:t>
            </a:r>
            <a:r>
              <a:rPr lang="en-GB" sz="1800" dirty="0">
                <a:solidFill>
                  <a:srgbClr val="242424"/>
                </a:solidFill>
                <a:effectLst/>
                <a:latin typeface="Arial" panose="020B0604020202020204" pitchFamily="34" charset="0"/>
                <a:ea typeface="Times New Roman" panose="02020603050405020304" pitchFamily="18" charset="0"/>
              </a:rPr>
              <a:t>, L. (2019). How Phenomenology Can Help Us Learn from the Experiences of Others. Perspectives on Medical Education, 8, 90-97.</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solidFill>
                  <a:srgbClr val="242424"/>
                </a:solidFill>
                <a:effectLst/>
                <a:latin typeface="Arial" panose="020B0604020202020204" pitchFamily="34" charset="0"/>
                <a:ea typeface="Times New Roman" panose="02020603050405020304" pitchFamily="18" charset="0"/>
              </a:rPr>
              <a:t>Mishra, P., &amp; Koehler, M. J. (2006). Technological Pedagogical Content Knowledge: A Framework for Teacher Knowledge. Teachers College Record, 108, 1017-1054.</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solidFill>
                  <a:srgbClr val="242424"/>
                </a:solidFill>
                <a:effectLst/>
                <a:latin typeface="Arial" panose="020B0604020202020204" pitchFamily="34" charset="0"/>
                <a:ea typeface="Times New Roman" panose="02020603050405020304" pitchFamily="18" charset="0"/>
              </a:rPr>
              <a:t>Newell, W. H. (1990). Interdisciplinary Curriculum Development. Issues in Integrative Studies, 8, 69-86.</a:t>
            </a:r>
            <a:endParaRPr lang="en-GB" sz="1800" dirty="0">
              <a:effectLst/>
              <a:latin typeface="Times New Roman" panose="02020603050405020304" pitchFamily="18" charset="0"/>
              <a:ea typeface="Times New Roman" panose="02020603050405020304" pitchFamily="18" charset="0"/>
            </a:endParaRPr>
          </a:p>
          <a:p>
            <a:pPr>
              <a:lnSpc>
                <a:spcPct val="150000"/>
              </a:lnSpc>
            </a:pPr>
            <a:r>
              <a:rPr lang="en-GB" sz="1800" dirty="0">
                <a:solidFill>
                  <a:srgbClr val="242424"/>
                </a:solidFill>
                <a:effectLst/>
                <a:latin typeface="Arial" panose="020B0604020202020204" pitchFamily="34" charset="0"/>
                <a:ea typeface="Times New Roman" panose="02020603050405020304" pitchFamily="18" charset="0"/>
              </a:rPr>
              <a:t>Pottle, J. (2019). Virtual Reality and the Transformation of Medical Education. Future Healthcare Journal, 6, 181-185.</a:t>
            </a:r>
            <a:endParaRPr lang="en-GB" sz="1800" dirty="0">
              <a:effectLst/>
              <a:latin typeface="Times New Roman" panose="02020603050405020304" pitchFamily="18" charset="0"/>
              <a:ea typeface="Times New Roman" panose="02020603050405020304" pitchFamily="18" charset="0"/>
            </a:endParaRPr>
          </a:p>
          <a:p>
            <a:endParaRPr lang="en-GB" dirty="0"/>
          </a:p>
        </p:txBody>
      </p:sp>
    </p:spTree>
    <p:extLst>
      <p:ext uri="{BB962C8B-B14F-4D97-AF65-F5344CB8AC3E}">
        <p14:creationId xmlns:p14="http://schemas.microsoft.com/office/powerpoint/2010/main" val="279223294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CDB0AE-A4B7-39A6-FD33-CCB1C8168536}"/>
              </a:ext>
            </a:extLst>
          </p:cNvPr>
          <p:cNvSpPr>
            <a:spLocks noGrp="1"/>
          </p:cNvSpPr>
          <p:nvPr>
            <p:ph type="title"/>
          </p:nvPr>
        </p:nvSpPr>
        <p:spPr>
          <a:xfrm>
            <a:off x="838200" y="165216"/>
            <a:ext cx="10515600" cy="515821"/>
          </a:xfrm>
        </p:spPr>
        <p:txBody>
          <a:bodyPr>
            <a:normAutofit fontScale="90000"/>
          </a:bodyPr>
          <a:lstStyle/>
          <a:p>
            <a:r>
              <a:rPr lang="en-GB" dirty="0"/>
              <a:t>References:</a:t>
            </a:r>
          </a:p>
        </p:txBody>
      </p:sp>
      <p:sp>
        <p:nvSpPr>
          <p:cNvPr id="3" name="Content Placeholder 2">
            <a:extLst>
              <a:ext uri="{FF2B5EF4-FFF2-40B4-BE49-F238E27FC236}">
                <a16:creationId xmlns:a16="http://schemas.microsoft.com/office/drawing/2014/main" id="{BC44AE39-B94B-1E82-17B0-C2D05FDDFEB6}"/>
              </a:ext>
            </a:extLst>
          </p:cNvPr>
          <p:cNvSpPr>
            <a:spLocks noGrp="1"/>
          </p:cNvSpPr>
          <p:nvPr>
            <p:ph idx="1"/>
          </p:nvPr>
        </p:nvSpPr>
        <p:spPr>
          <a:xfrm>
            <a:off x="798786" y="840058"/>
            <a:ext cx="10515600" cy="5759669"/>
          </a:xfrm>
        </p:spPr>
        <p:txBody>
          <a:bodyPr>
            <a:normAutofit fontScale="55000" lnSpcReduction="20000"/>
          </a:bodyPr>
          <a:lstStyle/>
          <a:p>
            <a:pPr>
              <a:lnSpc>
                <a:spcPct val="150000"/>
              </a:lnSpc>
            </a:pPr>
            <a:r>
              <a:rPr lang="en-GB" sz="1900" kern="1200" dirty="0" err="1">
                <a:solidFill>
                  <a:srgbClr val="000000"/>
                </a:solidFill>
                <a:effectLst/>
                <a:latin typeface="Arial" panose="020B0604020202020204" pitchFamily="34" charset="0"/>
                <a:ea typeface="Times New Roman" panose="02020603050405020304" pitchFamily="18" charset="0"/>
              </a:rPr>
              <a:t>Rahouti</a:t>
            </a:r>
            <a:r>
              <a:rPr lang="en-GB" sz="1900" kern="1200" dirty="0">
                <a:solidFill>
                  <a:srgbClr val="000000"/>
                </a:solidFill>
                <a:effectLst/>
                <a:latin typeface="Arial" panose="020B0604020202020204" pitchFamily="34" charset="0"/>
                <a:ea typeface="Times New Roman" panose="02020603050405020304" pitchFamily="18" charset="0"/>
              </a:rPr>
              <a:t> A., </a:t>
            </a:r>
            <a:r>
              <a:rPr lang="en-GB" sz="1900" kern="1200" dirty="0" err="1">
                <a:solidFill>
                  <a:srgbClr val="000000"/>
                </a:solidFill>
                <a:effectLst/>
                <a:latin typeface="Arial" panose="020B0604020202020204" pitchFamily="34" charset="0"/>
                <a:ea typeface="Times New Roman" panose="02020603050405020304" pitchFamily="18" charset="0"/>
              </a:rPr>
              <a:t>Lovreglio</a:t>
            </a:r>
            <a:r>
              <a:rPr lang="en-GB" sz="1900" kern="1200" dirty="0">
                <a:solidFill>
                  <a:srgbClr val="000000"/>
                </a:solidFill>
                <a:effectLst/>
                <a:latin typeface="Arial" panose="020B0604020202020204" pitchFamily="34" charset="0"/>
                <a:ea typeface="Times New Roman" panose="02020603050405020304" pitchFamily="18" charset="0"/>
              </a:rPr>
              <a:t> R., </a:t>
            </a:r>
            <a:r>
              <a:rPr lang="en-GB" sz="1900" kern="1200" dirty="0" err="1">
                <a:solidFill>
                  <a:srgbClr val="000000"/>
                </a:solidFill>
                <a:effectLst/>
                <a:latin typeface="Arial" panose="020B0604020202020204" pitchFamily="34" charset="0"/>
                <a:ea typeface="Times New Roman" panose="02020603050405020304" pitchFamily="18" charset="0"/>
              </a:rPr>
              <a:t>Datoussaïd</a:t>
            </a:r>
            <a:r>
              <a:rPr lang="en-GB" sz="1900" kern="1200" dirty="0">
                <a:solidFill>
                  <a:srgbClr val="000000"/>
                </a:solidFill>
                <a:effectLst/>
                <a:latin typeface="Arial" panose="020B0604020202020204" pitchFamily="34" charset="0"/>
                <a:ea typeface="Times New Roman" panose="02020603050405020304" pitchFamily="18" charset="0"/>
              </a:rPr>
              <a:t> S., Descamps T. Prototyping and Validating a Non-immersive Virtual Reality Serious Game for Healthcare Fire Safety Training. Fire Technol. (2021);</a:t>
            </a:r>
            <a:r>
              <a:rPr lang="en-GB" sz="1900" b="1" kern="1200" dirty="0">
                <a:solidFill>
                  <a:srgbClr val="000000"/>
                </a:solidFill>
                <a:effectLst/>
                <a:latin typeface="Arial" panose="020B0604020202020204" pitchFamily="34" charset="0"/>
                <a:ea typeface="Times New Roman" panose="02020603050405020304" pitchFamily="18" charset="0"/>
              </a:rPr>
              <a:t> </a:t>
            </a:r>
            <a:endParaRPr lang="en-GB" sz="1900" dirty="0">
              <a:effectLst/>
              <a:latin typeface="Times New Roman" panose="02020603050405020304" pitchFamily="18" charset="0"/>
              <a:ea typeface="Times New Roman" panose="02020603050405020304" pitchFamily="18" charset="0"/>
            </a:endParaRPr>
          </a:p>
          <a:p>
            <a:pPr>
              <a:lnSpc>
                <a:spcPct val="150000"/>
              </a:lnSpc>
            </a:pPr>
            <a:r>
              <a:rPr lang="en-GB" sz="1900" dirty="0">
                <a:solidFill>
                  <a:srgbClr val="242424"/>
                </a:solidFill>
                <a:effectLst/>
                <a:latin typeface="Arial" panose="020B0604020202020204" pitchFamily="34" charset="0"/>
                <a:ea typeface="Times New Roman" panose="02020603050405020304" pitchFamily="18" charset="0"/>
              </a:rPr>
              <a:t>Rawson, A., Tiwari, B.K., Patras, A., Brunton, N., Brennan, C., Cullen, P.J., and O’Donnell, C. (2011 Effect of </a:t>
            </a:r>
            <a:r>
              <a:rPr lang="en-GB" sz="1900" dirty="0" err="1">
                <a:solidFill>
                  <a:srgbClr val="242424"/>
                </a:solidFill>
                <a:effectLst/>
                <a:latin typeface="Arial" panose="020B0604020202020204" pitchFamily="34" charset="0"/>
                <a:ea typeface="Times New Roman" panose="02020603050405020304" pitchFamily="18" charset="0"/>
              </a:rPr>
              <a:t>Thermosonication</a:t>
            </a:r>
            <a:r>
              <a:rPr lang="en-GB" sz="1900" dirty="0">
                <a:solidFill>
                  <a:srgbClr val="242424"/>
                </a:solidFill>
                <a:effectLst/>
                <a:latin typeface="Arial" panose="020B0604020202020204" pitchFamily="34" charset="0"/>
                <a:ea typeface="Times New Roman" panose="02020603050405020304" pitchFamily="18" charset="0"/>
              </a:rPr>
              <a:t> on Bioactive Compounds in Watermelon Juice. Food Research International, 44, 1168-1173.</a:t>
            </a:r>
            <a:endParaRPr lang="en-GB" sz="1900" dirty="0">
              <a:effectLst/>
              <a:latin typeface="Times New Roman" panose="02020603050405020304" pitchFamily="18" charset="0"/>
              <a:ea typeface="Times New Roman" panose="02020603050405020304" pitchFamily="18" charset="0"/>
            </a:endParaRPr>
          </a:p>
          <a:p>
            <a:pPr>
              <a:lnSpc>
                <a:spcPct val="150000"/>
              </a:lnSpc>
            </a:pPr>
            <a:r>
              <a:rPr lang="en-GB" sz="1900" kern="1200" dirty="0">
                <a:solidFill>
                  <a:srgbClr val="000000"/>
                </a:solidFill>
                <a:effectLst/>
                <a:latin typeface="Arial" panose="020B0604020202020204" pitchFamily="34" charset="0"/>
                <a:ea typeface="Times New Roman" panose="02020603050405020304" pitchFamily="18" charset="0"/>
              </a:rPr>
              <a:t>Riva G., </a:t>
            </a:r>
            <a:r>
              <a:rPr lang="en-GB" sz="1900" kern="1200" dirty="0" err="1">
                <a:solidFill>
                  <a:srgbClr val="000000"/>
                </a:solidFill>
                <a:effectLst/>
                <a:latin typeface="Arial" panose="020B0604020202020204" pitchFamily="34" charset="0"/>
                <a:ea typeface="Times New Roman" panose="02020603050405020304" pitchFamily="18" charset="0"/>
              </a:rPr>
              <a:t>Botella</a:t>
            </a:r>
            <a:r>
              <a:rPr lang="en-GB" sz="1900" kern="1200" dirty="0">
                <a:solidFill>
                  <a:srgbClr val="000000"/>
                </a:solidFill>
                <a:effectLst/>
                <a:latin typeface="Arial" panose="020B0604020202020204" pitchFamily="34" charset="0"/>
                <a:ea typeface="Times New Roman" panose="02020603050405020304" pitchFamily="18" charset="0"/>
              </a:rPr>
              <a:t> C., </a:t>
            </a:r>
            <a:r>
              <a:rPr lang="en-GB" sz="1900" kern="1200" dirty="0" err="1">
                <a:solidFill>
                  <a:srgbClr val="000000"/>
                </a:solidFill>
                <a:effectLst/>
                <a:latin typeface="Arial" panose="020B0604020202020204" pitchFamily="34" charset="0"/>
                <a:ea typeface="Times New Roman" panose="02020603050405020304" pitchFamily="18" charset="0"/>
              </a:rPr>
              <a:t>Baños</a:t>
            </a:r>
            <a:r>
              <a:rPr lang="en-GB" sz="1900" kern="1200" dirty="0">
                <a:solidFill>
                  <a:srgbClr val="000000"/>
                </a:solidFill>
                <a:effectLst/>
                <a:latin typeface="Arial" panose="020B0604020202020204" pitchFamily="34" charset="0"/>
                <a:ea typeface="Times New Roman" panose="02020603050405020304" pitchFamily="18" charset="0"/>
              </a:rPr>
              <a:t> R., Mantovani F., García-Palacios A., </a:t>
            </a:r>
            <a:r>
              <a:rPr lang="en-GB" sz="1900" kern="1200" dirty="0" err="1">
                <a:solidFill>
                  <a:srgbClr val="000000"/>
                </a:solidFill>
                <a:effectLst/>
                <a:latin typeface="Arial" panose="020B0604020202020204" pitchFamily="34" charset="0"/>
                <a:ea typeface="Times New Roman" panose="02020603050405020304" pitchFamily="18" charset="0"/>
              </a:rPr>
              <a:t>Quero</a:t>
            </a:r>
            <a:r>
              <a:rPr lang="en-GB" sz="1900" kern="1200" dirty="0">
                <a:solidFill>
                  <a:srgbClr val="000000"/>
                </a:solidFill>
                <a:effectLst/>
                <a:latin typeface="Arial" panose="020B0604020202020204" pitchFamily="34" charset="0"/>
                <a:ea typeface="Times New Roman" panose="02020603050405020304" pitchFamily="18" charset="0"/>
              </a:rPr>
              <a:t> S., </a:t>
            </a:r>
            <a:r>
              <a:rPr lang="en-GB" sz="1900" kern="1200" dirty="0" err="1">
                <a:solidFill>
                  <a:srgbClr val="000000"/>
                </a:solidFill>
                <a:effectLst/>
                <a:latin typeface="Arial" panose="020B0604020202020204" pitchFamily="34" charset="0"/>
                <a:ea typeface="Times New Roman" panose="02020603050405020304" pitchFamily="18" charset="0"/>
              </a:rPr>
              <a:t>Serino</a:t>
            </a:r>
            <a:r>
              <a:rPr lang="en-GB" sz="1900" kern="1200" dirty="0">
                <a:solidFill>
                  <a:srgbClr val="000000"/>
                </a:solidFill>
                <a:effectLst/>
                <a:latin typeface="Arial" panose="020B0604020202020204" pitchFamily="34" charset="0"/>
                <a:ea typeface="Times New Roman" panose="02020603050405020304" pitchFamily="18" charset="0"/>
              </a:rPr>
              <a:t> S., </a:t>
            </a:r>
            <a:r>
              <a:rPr lang="en-GB" sz="1900" kern="1200" dirty="0" err="1">
                <a:solidFill>
                  <a:srgbClr val="000000"/>
                </a:solidFill>
                <a:effectLst/>
                <a:latin typeface="Arial" panose="020B0604020202020204" pitchFamily="34" charset="0"/>
                <a:ea typeface="Times New Roman" panose="02020603050405020304" pitchFamily="18" charset="0"/>
              </a:rPr>
              <a:t>Triberti</a:t>
            </a:r>
            <a:r>
              <a:rPr lang="en-GB" sz="1900" kern="1200" dirty="0">
                <a:solidFill>
                  <a:srgbClr val="000000"/>
                </a:solidFill>
                <a:effectLst/>
                <a:latin typeface="Arial" panose="020B0604020202020204" pitchFamily="34" charset="0"/>
                <a:ea typeface="Times New Roman" panose="02020603050405020304" pitchFamily="18" charset="0"/>
              </a:rPr>
              <a:t> S., Repetto C., </a:t>
            </a:r>
            <a:r>
              <a:rPr lang="en-GB" sz="1900" kern="1200" dirty="0" err="1">
                <a:solidFill>
                  <a:srgbClr val="000000"/>
                </a:solidFill>
                <a:effectLst/>
                <a:latin typeface="Arial" panose="020B0604020202020204" pitchFamily="34" charset="0"/>
                <a:ea typeface="Times New Roman" panose="02020603050405020304" pitchFamily="18" charset="0"/>
              </a:rPr>
              <a:t>Dakanalis</a:t>
            </a:r>
            <a:r>
              <a:rPr lang="en-GB" sz="1900" kern="1200" dirty="0">
                <a:solidFill>
                  <a:srgbClr val="000000"/>
                </a:solidFill>
                <a:effectLst/>
                <a:latin typeface="Arial" panose="020B0604020202020204" pitchFamily="34" charset="0"/>
                <a:ea typeface="Times New Roman" panose="02020603050405020304" pitchFamily="18" charset="0"/>
              </a:rPr>
              <a:t> A., et al. Immersed in Media. Springer; Cham, Switzerland: (2015). Presence-Inducing Media for Mental Health Applications; pp. 283–332. </a:t>
            </a:r>
            <a:endParaRPr lang="en-GB" sz="1900" dirty="0">
              <a:effectLst/>
              <a:latin typeface="Times New Roman" panose="02020603050405020304" pitchFamily="18" charset="0"/>
              <a:ea typeface="Times New Roman" panose="02020603050405020304" pitchFamily="18" charset="0"/>
            </a:endParaRPr>
          </a:p>
          <a:p>
            <a:pPr>
              <a:lnSpc>
                <a:spcPct val="150000"/>
              </a:lnSpc>
            </a:pPr>
            <a:r>
              <a:rPr lang="en-GB" sz="1900" kern="1200" dirty="0" err="1">
                <a:solidFill>
                  <a:srgbClr val="000000"/>
                </a:solidFill>
                <a:effectLst/>
                <a:latin typeface="Arial" panose="020B0604020202020204" pitchFamily="34" charset="0"/>
                <a:ea typeface="Times New Roman" panose="02020603050405020304" pitchFamily="18" charset="0"/>
              </a:rPr>
              <a:t>Ropelato</a:t>
            </a:r>
            <a:r>
              <a:rPr lang="en-GB" sz="1900" kern="1200" dirty="0">
                <a:solidFill>
                  <a:srgbClr val="000000"/>
                </a:solidFill>
                <a:effectLst/>
                <a:latin typeface="Arial" panose="020B0604020202020204" pitchFamily="34" charset="0"/>
                <a:ea typeface="Times New Roman" panose="02020603050405020304" pitchFamily="18" charset="0"/>
              </a:rPr>
              <a:t> S., </a:t>
            </a:r>
            <a:r>
              <a:rPr lang="en-GB" sz="1900" kern="1200" dirty="0" err="1">
                <a:solidFill>
                  <a:srgbClr val="000000"/>
                </a:solidFill>
                <a:effectLst/>
                <a:latin typeface="Arial" panose="020B0604020202020204" pitchFamily="34" charset="0"/>
                <a:ea typeface="Times New Roman" panose="02020603050405020304" pitchFamily="18" charset="0"/>
              </a:rPr>
              <a:t>Zund</a:t>
            </a:r>
            <a:r>
              <a:rPr lang="en-GB" sz="1900" kern="1200" dirty="0">
                <a:solidFill>
                  <a:srgbClr val="000000"/>
                </a:solidFill>
                <a:effectLst/>
                <a:latin typeface="Arial" panose="020B0604020202020204" pitchFamily="34" charset="0"/>
                <a:ea typeface="Times New Roman" panose="02020603050405020304" pitchFamily="18" charset="0"/>
              </a:rPr>
              <a:t> F., </a:t>
            </a:r>
            <a:r>
              <a:rPr lang="en-GB" sz="1900" kern="1200" dirty="0" err="1">
                <a:solidFill>
                  <a:srgbClr val="000000"/>
                </a:solidFill>
                <a:effectLst/>
                <a:latin typeface="Arial" panose="020B0604020202020204" pitchFamily="34" charset="0"/>
                <a:ea typeface="Times New Roman" panose="02020603050405020304" pitchFamily="18" charset="0"/>
              </a:rPr>
              <a:t>Magnenat</a:t>
            </a:r>
            <a:r>
              <a:rPr lang="en-GB" sz="1900" kern="1200" dirty="0">
                <a:solidFill>
                  <a:srgbClr val="000000"/>
                </a:solidFill>
                <a:effectLst/>
                <a:latin typeface="Arial" panose="020B0604020202020204" pitchFamily="34" charset="0"/>
                <a:ea typeface="Times New Roman" panose="02020603050405020304" pitchFamily="18" charset="0"/>
              </a:rPr>
              <a:t> S., </a:t>
            </a:r>
            <a:r>
              <a:rPr lang="en-GB" sz="1900" kern="1200" dirty="0" err="1">
                <a:solidFill>
                  <a:srgbClr val="000000"/>
                </a:solidFill>
                <a:effectLst/>
                <a:latin typeface="Arial" panose="020B0604020202020204" pitchFamily="34" charset="0"/>
                <a:ea typeface="Times New Roman" panose="02020603050405020304" pitchFamily="18" charset="0"/>
              </a:rPr>
              <a:t>Menozzi</a:t>
            </a:r>
            <a:r>
              <a:rPr lang="en-GB" sz="1900" kern="1200" dirty="0">
                <a:solidFill>
                  <a:srgbClr val="000000"/>
                </a:solidFill>
                <a:effectLst/>
                <a:latin typeface="Arial" panose="020B0604020202020204" pitchFamily="34" charset="0"/>
                <a:ea typeface="Times New Roman" panose="02020603050405020304" pitchFamily="18" charset="0"/>
              </a:rPr>
              <a:t> M., Summer R. Adaptive Tutoring on a Virtual Reality Driving Simulator. International SERIES on Information Systems and Management in Creative </a:t>
            </a:r>
            <a:r>
              <a:rPr lang="en-GB" sz="1900" kern="1200" dirty="0" err="1">
                <a:solidFill>
                  <a:srgbClr val="000000"/>
                </a:solidFill>
                <a:effectLst/>
                <a:latin typeface="Arial" panose="020B0604020202020204" pitchFamily="34" charset="0"/>
                <a:ea typeface="Times New Roman" panose="02020603050405020304" pitchFamily="18" charset="0"/>
              </a:rPr>
              <a:t>EMedia</a:t>
            </a:r>
            <a:r>
              <a:rPr lang="en-GB" sz="1900" kern="1200" dirty="0">
                <a:solidFill>
                  <a:srgbClr val="000000"/>
                </a:solidFill>
                <a:effectLst/>
                <a:latin typeface="Arial" panose="020B0604020202020204" pitchFamily="34" charset="0"/>
                <a:ea typeface="Times New Roman" panose="02020603050405020304" pitchFamily="18" charset="0"/>
              </a:rPr>
              <a:t> (</a:t>
            </a:r>
            <a:r>
              <a:rPr lang="en-GB" sz="1900" kern="1200" dirty="0" err="1">
                <a:solidFill>
                  <a:srgbClr val="000000"/>
                </a:solidFill>
                <a:effectLst/>
                <a:latin typeface="Arial" panose="020B0604020202020204" pitchFamily="34" charset="0"/>
                <a:ea typeface="Times New Roman" panose="02020603050405020304" pitchFamily="18" charset="0"/>
              </a:rPr>
              <a:t>CreMedia</a:t>
            </a:r>
            <a:r>
              <a:rPr lang="en-GB" sz="1900" kern="1200" dirty="0">
                <a:solidFill>
                  <a:srgbClr val="000000"/>
                </a:solidFill>
                <a:effectLst/>
                <a:latin typeface="Arial" panose="020B0604020202020204" pitchFamily="34" charset="0"/>
                <a:ea typeface="Times New Roman" panose="02020603050405020304" pitchFamily="18" charset="0"/>
              </a:rPr>
              <a:t>); Proceedings of the 1st Workshop on Artificial Intelligence Meets Virtual and Augmented Worlds (AIVRAR) in conjunction with SIGGRAPH Asia</a:t>
            </a:r>
            <a:endParaRPr lang="en-GB" sz="1900" dirty="0">
              <a:effectLst/>
              <a:latin typeface="Times New Roman" panose="02020603050405020304" pitchFamily="18" charset="0"/>
              <a:ea typeface="Times New Roman" panose="02020603050405020304" pitchFamily="18" charset="0"/>
            </a:endParaRPr>
          </a:p>
          <a:p>
            <a:pPr>
              <a:lnSpc>
                <a:spcPct val="150000"/>
              </a:lnSpc>
            </a:pPr>
            <a:r>
              <a:rPr lang="en-GB" sz="1900" kern="1200" dirty="0">
                <a:effectLst/>
                <a:latin typeface="Arial" panose="020B0604020202020204" pitchFamily="34" charset="0"/>
                <a:ea typeface="Times New Roman" panose="02020603050405020304" pitchFamily="18" charset="0"/>
              </a:rPr>
              <a:t>@rssb_rail. (2018). </a:t>
            </a:r>
            <a:r>
              <a:rPr lang="en-GB" sz="1900" i="1" kern="1200" dirty="0">
                <a:effectLst/>
                <a:latin typeface="Arial" panose="020B0604020202020204" pitchFamily="34" charset="0"/>
                <a:ea typeface="Times New Roman" panose="02020603050405020304" pitchFamily="18" charset="0"/>
              </a:rPr>
              <a:t>Evaluating the potential for virtual and augmented reality and gamification in rail industry safety critical training (T1131)</a:t>
            </a:r>
            <a:r>
              <a:rPr lang="en-GB" sz="1900" kern="1200" dirty="0">
                <a:effectLst/>
                <a:latin typeface="Arial" panose="020B0604020202020204" pitchFamily="34" charset="0"/>
                <a:ea typeface="Times New Roman" panose="02020603050405020304" pitchFamily="18" charset="0"/>
              </a:rPr>
              <a:t>. [online] Available at: https://www.rssb.co.uk/research-catalogue/CatalogueItem/T1131 [Accessed 10 Oct. 2024].</a:t>
            </a:r>
            <a:endParaRPr lang="en-GB" sz="1900" dirty="0">
              <a:effectLst/>
              <a:latin typeface="Times New Roman" panose="02020603050405020304" pitchFamily="18" charset="0"/>
              <a:ea typeface="Times New Roman" panose="02020603050405020304" pitchFamily="18" charset="0"/>
            </a:endParaRPr>
          </a:p>
          <a:p>
            <a:pPr>
              <a:lnSpc>
                <a:spcPct val="150000"/>
              </a:lnSpc>
            </a:pPr>
            <a:r>
              <a:rPr lang="en-GB" sz="1900" kern="1200" dirty="0" err="1">
                <a:solidFill>
                  <a:srgbClr val="000000"/>
                </a:solidFill>
                <a:effectLst/>
                <a:latin typeface="Arial" panose="020B0604020202020204" pitchFamily="34" charset="0"/>
                <a:ea typeface="Times New Roman" panose="02020603050405020304" pitchFamily="18" charset="0"/>
              </a:rPr>
              <a:t>Salar</a:t>
            </a:r>
            <a:r>
              <a:rPr lang="en-GB" sz="1900" kern="1200" dirty="0">
                <a:solidFill>
                  <a:srgbClr val="000000"/>
                </a:solidFill>
                <a:effectLst/>
                <a:latin typeface="Arial" panose="020B0604020202020204" pitchFamily="34" charset="0"/>
                <a:ea typeface="Times New Roman" panose="02020603050405020304" pitchFamily="18" charset="0"/>
              </a:rPr>
              <a:t> R, </a:t>
            </a:r>
            <a:r>
              <a:rPr lang="en-GB" sz="1900" kern="1200" dirty="0" err="1">
                <a:solidFill>
                  <a:srgbClr val="000000"/>
                </a:solidFill>
                <a:effectLst/>
                <a:latin typeface="Arial" panose="020B0604020202020204" pitchFamily="34" charset="0"/>
                <a:ea typeface="Times New Roman" panose="02020603050405020304" pitchFamily="18" charset="0"/>
              </a:rPr>
              <a:t>Arici</a:t>
            </a:r>
            <a:r>
              <a:rPr lang="en-GB" sz="1900" kern="1200" dirty="0">
                <a:solidFill>
                  <a:srgbClr val="000000"/>
                </a:solidFill>
                <a:effectLst/>
                <a:latin typeface="Arial" panose="020B0604020202020204" pitchFamily="34" charset="0"/>
                <a:ea typeface="Times New Roman" panose="02020603050405020304" pitchFamily="18" charset="0"/>
              </a:rPr>
              <a:t>, F, </a:t>
            </a:r>
            <a:r>
              <a:rPr lang="en-GB" sz="1900" kern="1200" dirty="0" err="1">
                <a:solidFill>
                  <a:srgbClr val="000000"/>
                </a:solidFill>
                <a:effectLst/>
                <a:latin typeface="Arial" panose="020B0604020202020204" pitchFamily="34" charset="0"/>
                <a:ea typeface="Times New Roman" panose="02020603050405020304" pitchFamily="18" charset="0"/>
              </a:rPr>
              <a:t>Calikar</a:t>
            </a:r>
            <a:r>
              <a:rPr lang="en-GB" sz="1900" kern="1200" dirty="0">
                <a:solidFill>
                  <a:srgbClr val="000000"/>
                </a:solidFill>
                <a:effectLst/>
                <a:latin typeface="Arial" panose="020B0604020202020204" pitchFamily="34" charset="0"/>
                <a:ea typeface="Times New Roman" panose="02020603050405020304" pitchFamily="18" charset="0"/>
              </a:rPr>
              <a:t>, S, Yilmaz, RM, (2020). A model for Augmented Reality Immersion Experience of University Students Studying in Science Education. </a:t>
            </a:r>
            <a:endParaRPr lang="en-GB" sz="1900" dirty="0">
              <a:effectLst/>
              <a:latin typeface="Times New Roman" panose="02020603050405020304" pitchFamily="18" charset="0"/>
              <a:ea typeface="Times New Roman" panose="02020603050405020304" pitchFamily="18" charset="0"/>
            </a:endParaRPr>
          </a:p>
          <a:p>
            <a:pPr algn="l">
              <a:lnSpc>
                <a:spcPct val="150000"/>
              </a:lnSpc>
            </a:pPr>
            <a:r>
              <a:rPr lang="en-GB" sz="1900" dirty="0">
                <a:solidFill>
                  <a:srgbClr val="242424"/>
                </a:solidFill>
                <a:effectLst/>
                <a:latin typeface="Arial" panose="020B0604020202020204" pitchFamily="34" charset="0"/>
                <a:ea typeface="Times New Roman" panose="02020603050405020304" pitchFamily="18" charset="0"/>
              </a:rPr>
              <a:t>Skulmowski 2023 The Cognitive Architecture of Digital Externalization</a:t>
            </a:r>
            <a:endParaRPr lang="en-GB" sz="1900" dirty="0">
              <a:effectLst/>
              <a:latin typeface="Times New Roman" panose="02020603050405020304" pitchFamily="18" charset="0"/>
              <a:ea typeface="Times New Roman" panose="02020603050405020304" pitchFamily="18" charset="0"/>
            </a:endParaRPr>
          </a:p>
          <a:p>
            <a:pPr algn="l">
              <a:lnSpc>
                <a:spcPct val="150000"/>
              </a:lnSpc>
            </a:pPr>
            <a:r>
              <a:rPr lang="en-GB" sz="1900" dirty="0">
                <a:solidFill>
                  <a:srgbClr val="242424"/>
                </a:solidFill>
                <a:effectLst/>
                <a:latin typeface="Arial" panose="020B0604020202020204" pitchFamily="34" charset="0"/>
                <a:ea typeface="Times New Roman" panose="02020603050405020304" pitchFamily="18" charset="0"/>
              </a:rPr>
              <a:t>Educational psychology review</a:t>
            </a:r>
            <a:endParaRPr lang="en-GB" sz="1900" dirty="0">
              <a:effectLst/>
              <a:latin typeface="Times New Roman" panose="02020603050405020304" pitchFamily="18" charset="0"/>
              <a:ea typeface="Times New Roman" panose="02020603050405020304" pitchFamily="18" charset="0"/>
            </a:endParaRPr>
          </a:p>
          <a:p>
            <a:pPr>
              <a:lnSpc>
                <a:spcPct val="150000"/>
              </a:lnSpc>
            </a:pPr>
            <a:r>
              <a:rPr lang="en-GB" sz="1900" dirty="0" err="1">
                <a:solidFill>
                  <a:srgbClr val="242424"/>
                </a:solidFill>
                <a:effectLst/>
                <a:latin typeface="Arial" panose="020B0604020202020204" pitchFamily="34" charset="0"/>
                <a:ea typeface="Times New Roman" panose="02020603050405020304" pitchFamily="18" charset="0"/>
              </a:rPr>
              <a:t>Sweller</a:t>
            </a:r>
            <a:r>
              <a:rPr lang="en-GB" sz="1900" dirty="0">
                <a:solidFill>
                  <a:srgbClr val="242424"/>
                </a:solidFill>
                <a:effectLst/>
                <a:latin typeface="Arial" panose="020B0604020202020204" pitchFamily="34" charset="0"/>
                <a:ea typeface="Times New Roman" panose="02020603050405020304" pitchFamily="18" charset="0"/>
              </a:rPr>
              <a:t>, J. (1988). Cognitive Load During Problem Solving: Effects on Learning. Cognitive Science, 12, 257-285.</a:t>
            </a:r>
            <a:endParaRPr lang="en-GB" sz="1900" dirty="0">
              <a:effectLst/>
              <a:latin typeface="Times New Roman" panose="02020603050405020304" pitchFamily="18" charset="0"/>
              <a:ea typeface="Times New Roman" panose="02020603050405020304" pitchFamily="18" charset="0"/>
            </a:endParaRPr>
          </a:p>
          <a:p>
            <a:pPr>
              <a:lnSpc>
                <a:spcPct val="150000"/>
              </a:lnSpc>
            </a:pPr>
            <a:r>
              <a:rPr lang="en-GB" sz="1900" kern="1200" dirty="0" err="1">
                <a:solidFill>
                  <a:srgbClr val="000000"/>
                </a:solidFill>
                <a:effectLst/>
                <a:latin typeface="Arial" panose="020B0604020202020204" pitchFamily="34" charset="0"/>
                <a:ea typeface="Times New Roman" panose="02020603050405020304" pitchFamily="18" charset="0"/>
              </a:rPr>
              <a:t>Wohlgenannt</a:t>
            </a:r>
            <a:r>
              <a:rPr lang="en-GB" sz="1900" kern="1200" dirty="0">
                <a:solidFill>
                  <a:srgbClr val="000000"/>
                </a:solidFill>
                <a:effectLst/>
                <a:latin typeface="Arial" panose="020B0604020202020204" pitchFamily="34" charset="0"/>
                <a:ea typeface="Times New Roman" panose="02020603050405020304" pitchFamily="18" charset="0"/>
              </a:rPr>
              <a:t> I., Simons A., Stieglitz S. Virtual Reality. Bus. Inf. Syst. Eng. (2020) 2, Ethical issues of educational virtual reality. Computers and Education X reality </a:t>
            </a:r>
            <a:endParaRPr lang="en-GB" sz="1900" dirty="0">
              <a:effectLst/>
              <a:latin typeface="Times New Roman" panose="02020603050405020304" pitchFamily="18" charset="0"/>
              <a:ea typeface="Times New Roman" panose="02020603050405020304" pitchFamily="18" charset="0"/>
            </a:endParaRPr>
          </a:p>
          <a:p>
            <a:pPr>
              <a:lnSpc>
                <a:spcPct val="150000"/>
              </a:lnSpc>
            </a:pPr>
            <a:r>
              <a:rPr lang="en-GB" sz="1900" dirty="0">
                <a:solidFill>
                  <a:srgbClr val="242424"/>
                </a:solidFill>
                <a:effectLst/>
                <a:latin typeface="Arial" panose="020B0604020202020204" pitchFamily="34" charset="0"/>
                <a:ea typeface="Times New Roman" panose="02020603050405020304" pitchFamily="18" charset="0"/>
              </a:rPr>
              <a:t>Vygotsky, L. S. (1978). </a:t>
            </a:r>
            <a:r>
              <a:rPr lang="en-GB" sz="1900" i="1" dirty="0">
                <a:effectLst/>
                <a:latin typeface="Times New Roman" panose="02020603050405020304" pitchFamily="18" charset="0"/>
                <a:ea typeface="Times New Roman" panose="02020603050405020304" pitchFamily="18" charset="0"/>
              </a:rPr>
              <a:t>Mind in society: The development of higher psychological </a:t>
            </a:r>
            <a:r>
              <a:rPr lang="en-GB" sz="1900" i="1" dirty="0" err="1">
                <a:effectLst/>
                <a:latin typeface="Times New Roman" panose="02020603050405020304" pitchFamily="18" charset="0"/>
                <a:ea typeface="Times New Roman" panose="02020603050405020304" pitchFamily="18" charset="0"/>
              </a:rPr>
              <a:t>processes</a:t>
            </a:r>
            <a:r>
              <a:rPr lang="en-GB" sz="1900" dirty="0" err="1">
                <a:effectLst/>
                <a:latin typeface="Times New Roman" panose="02020603050405020304" pitchFamily="18" charset="0"/>
                <a:ea typeface="Times New Roman" panose="02020603050405020304" pitchFamily="18" charset="0"/>
              </a:rPr>
              <a:t>Cambridge</a:t>
            </a:r>
            <a:r>
              <a:rPr lang="en-GB" sz="1900" dirty="0">
                <a:effectLst/>
                <a:latin typeface="Times New Roman" panose="02020603050405020304" pitchFamily="18" charset="0"/>
                <a:ea typeface="Times New Roman" panose="02020603050405020304" pitchFamily="18" charset="0"/>
              </a:rPr>
              <a:t>, Mass.: Harvard University Press.</a:t>
            </a:r>
          </a:p>
          <a:p>
            <a:endParaRPr lang="en-GB" dirty="0"/>
          </a:p>
        </p:txBody>
      </p:sp>
    </p:spTree>
    <p:extLst>
      <p:ext uri="{BB962C8B-B14F-4D97-AF65-F5344CB8AC3E}">
        <p14:creationId xmlns:p14="http://schemas.microsoft.com/office/powerpoint/2010/main" val="203200752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Metadata/LabelInfo.xml><?xml version="1.0" encoding="utf-8"?>
<clbl:labelList xmlns:clbl="http://schemas.microsoft.com/office/2020/mipLabelMetadata">
  <clbl:label id="{87dcd024-3019-4826-9956-ba76b2a04ff4}" enabled="0" method="" siteId="{87dcd024-3019-4826-9956-ba76b2a04ff4}" removed="1"/>
</clbl:labelList>
</file>

<file path=docProps/app.xml><?xml version="1.0" encoding="utf-8"?>
<Properties xmlns="http://schemas.openxmlformats.org/officeDocument/2006/extended-properties" xmlns:vt="http://schemas.openxmlformats.org/officeDocument/2006/docPropsVTypes">
  <TotalTime>12649</TotalTime>
  <Words>3294</Words>
  <Application>Microsoft Office PowerPoint</Application>
  <PresentationFormat>Widescreen</PresentationFormat>
  <Paragraphs>227</Paragraphs>
  <Slides>26</Slides>
  <Notes>7</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Aptos</vt:lpstr>
      <vt:lpstr>Aptos Display</vt:lpstr>
      <vt:lpstr>Arial</vt:lpstr>
      <vt:lpstr>brutal-type</vt:lpstr>
      <vt:lpstr>Symbol</vt:lpstr>
      <vt:lpstr>Times New Roman</vt:lpstr>
      <vt:lpstr>Office Theme</vt:lpstr>
      <vt:lpstr>Practitioner Research Proposal (BMPF7200)</vt:lpstr>
      <vt:lpstr>Title proposal:</vt:lpstr>
      <vt:lpstr>What is Virtual Reality? </vt:lpstr>
      <vt:lpstr>Proposal:</vt:lpstr>
      <vt:lpstr>Proposed strategy/structure:</vt:lpstr>
      <vt:lpstr>Background &amp; Content:  Why Conduct this research?</vt:lpstr>
      <vt:lpstr>Background and Context:  Existing Knowledge</vt:lpstr>
      <vt:lpstr>Background and Context:  My professional practice </vt:lpstr>
      <vt:lpstr>Background and Context: My Professional Practical </vt:lpstr>
      <vt:lpstr>Aims &amp; Objectives:</vt:lpstr>
      <vt:lpstr>Literature review:</vt:lpstr>
      <vt:lpstr>Literature review: Proposed learning theories</vt:lpstr>
      <vt:lpstr>What is the current literature presenting</vt:lpstr>
      <vt:lpstr>What is the current literature showing cont.</vt:lpstr>
      <vt:lpstr>Gaps in current literature:</vt:lpstr>
      <vt:lpstr>                         Proposed Methodology</vt:lpstr>
      <vt:lpstr>Qualitative approach</vt:lpstr>
      <vt:lpstr>Phenomenology and Grounded Theory</vt:lpstr>
      <vt:lpstr>Methods/Data collection </vt:lpstr>
      <vt:lpstr>Methods </vt:lpstr>
      <vt:lpstr>Ethical Considerations </vt:lpstr>
      <vt:lpstr>                                 Any questions: </vt:lpstr>
      <vt:lpstr>References:</vt:lpstr>
      <vt:lpstr>References:</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Paul Pritchard</dc:creator>
  <cp:lastModifiedBy>Paul Pritchard</cp:lastModifiedBy>
  <cp:revision>2</cp:revision>
  <dcterms:created xsi:type="dcterms:W3CDTF">2024-09-16T19:47:12Z</dcterms:created>
  <dcterms:modified xsi:type="dcterms:W3CDTF">2024-10-16T13:41:59Z</dcterms:modified>
</cp:coreProperties>
</file>