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sldIdLst>
    <p:sldId id="259" r:id="rId2"/>
    <p:sldId id="260" r:id="rId3"/>
    <p:sldId id="261"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1744F0-4246-4495-8165-2BDCBA3602E1}" type="doc">
      <dgm:prSet loTypeId="urn:microsoft.com/office/officeart/2005/8/layout/vList2" loCatId="list" qsTypeId="urn:microsoft.com/office/officeart/2005/8/quickstyle/3d2" qsCatId="3D" csTypeId="urn:microsoft.com/office/officeart/2005/8/colors/accent1_2" csCatId="accent1"/>
      <dgm:spPr/>
      <dgm:t>
        <a:bodyPr/>
        <a:lstStyle/>
        <a:p>
          <a:endParaRPr lang="en-US"/>
        </a:p>
      </dgm:t>
    </dgm:pt>
    <dgm:pt modelId="{158F658B-D293-4A38-B6F3-DC133A6342C0}">
      <dgm:prSet/>
      <dgm:spPr/>
      <dgm:t>
        <a:bodyPr/>
        <a:lstStyle/>
        <a:p>
          <a:r>
            <a:rPr lang="en-US" b="1"/>
            <a:t>1. Why I chose my digital tool</a:t>
          </a:r>
          <a:endParaRPr lang="en-US"/>
        </a:p>
      </dgm:t>
    </dgm:pt>
    <dgm:pt modelId="{89B6DABA-C67A-47F6-8B9A-6008CDAE39F9}" type="parTrans" cxnId="{CDD01B79-628A-460C-A14C-428C9D5D99A8}">
      <dgm:prSet/>
      <dgm:spPr/>
      <dgm:t>
        <a:bodyPr/>
        <a:lstStyle/>
        <a:p>
          <a:endParaRPr lang="en-US"/>
        </a:p>
      </dgm:t>
    </dgm:pt>
    <dgm:pt modelId="{68CFC93D-B5CB-4A05-AF89-F6BBA50602F0}" type="sibTrans" cxnId="{CDD01B79-628A-460C-A14C-428C9D5D99A8}">
      <dgm:prSet/>
      <dgm:spPr/>
      <dgm:t>
        <a:bodyPr/>
        <a:lstStyle/>
        <a:p>
          <a:endParaRPr lang="en-US"/>
        </a:p>
      </dgm:t>
    </dgm:pt>
    <dgm:pt modelId="{3DE30499-3B6A-4672-BF69-4D681D4D42D4}">
      <dgm:prSet/>
      <dgm:spPr/>
      <dgm:t>
        <a:bodyPr/>
        <a:lstStyle/>
        <a:p>
          <a:r>
            <a:rPr lang="en-US"/>
            <a:t>I chose </a:t>
          </a:r>
          <a:r>
            <a:rPr lang="en-US" b="1"/>
            <a:t>Microsoft PowerPoint</a:t>
          </a:r>
          <a:r>
            <a:rPr lang="en-US"/>
            <a:t> because it is a suitable tool for presenting business information in a clear and visual way. The purpose of this task was to help the café owner, Mr Habib, understand which products sold the most and least during the week. PowerPoint allows important information to be summarised using tables, charts, and clear headings, making it easier for the owner to make decisions.</a:t>
          </a:r>
        </a:p>
      </dgm:t>
    </dgm:pt>
    <dgm:pt modelId="{77C855C3-899E-41B3-BC4B-4021A27C56D5}" type="parTrans" cxnId="{F51DB294-D88C-41F7-9C04-EDC00FEAFF4F}">
      <dgm:prSet/>
      <dgm:spPr/>
      <dgm:t>
        <a:bodyPr/>
        <a:lstStyle/>
        <a:p>
          <a:endParaRPr lang="en-US"/>
        </a:p>
      </dgm:t>
    </dgm:pt>
    <dgm:pt modelId="{C77FDDE0-ECDD-43CF-821E-EB53250DD957}" type="sibTrans" cxnId="{F51DB294-D88C-41F7-9C04-EDC00FEAFF4F}">
      <dgm:prSet/>
      <dgm:spPr/>
      <dgm:t>
        <a:bodyPr/>
        <a:lstStyle/>
        <a:p>
          <a:endParaRPr lang="en-US"/>
        </a:p>
      </dgm:t>
    </dgm:pt>
    <dgm:pt modelId="{6C6CB662-D114-4107-A7E0-89A5F20FCF05}">
      <dgm:prSet/>
      <dgm:spPr/>
      <dgm:t>
        <a:bodyPr/>
        <a:lstStyle/>
        <a:p>
          <a:r>
            <a:rPr lang="en-US" b="1"/>
            <a:t>2. What information I used</a:t>
          </a:r>
          <a:endParaRPr lang="en-US"/>
        </a:p>
      </dgm:t>
    </dgm:pt>
    <dgm:pt modelId="{4E65CD72-7496-4AFF-AAF1-FDD21660DDD7}" type="parTrans" cxnId="{193087D5-28A4-454F-A491-E929D366AA73}">
      <dgm:prSet/>
      <dgm:spPr/>
      <dgm:t>
        <a:bodyPr/>
        <a:lstStyle/>
        <a:p>
          <a:endParaRPr lang="en-US"/>
        </a:p>
      </dgm:t>
    </dgm:pt>
    <dgm:pt modelId="{73E5503A-205F-429A-9641-5D95B091C76C}" type="sibTrans" cxnId="{193087D5-28A4-454F-A491-E929D366AA73}">
      <dgm:prSet/>
      <dgm:spPr/>
      <dgm:t>
        <a:bodyPr/>
        <a:lstStyle/>
        <a:p>
          <a:endParaRPr lang="en-US"/>
        </a:p>
      </dgm:t>
    </dgm:pt>
    <dgm:pt modelId="{98025C2D-EA16-42DB-AAB8-FBE8FA078C77}">
      <dgm:prSet/>
      <dgm:spPr/>
      <dgm:t>
        <a:bodyPr/>
        <a:lstStyle/>
        <a:p>
          <a:r>
            <a:rPr lang="en-US"/>
            <a:t>I used the weekly sales data provided by Mr Habib from Valley Coffee Co. The information included daily sales figures for five products: Latte, Cappuccino, Americano, Tea, and Hot Chocolate from Monday to Sunday. I analysed the data to calculate the total number of units sold for each product.</a:t>
          </a:r>
        </a:p>
      </dgm:t>
    </dgm:pt>
    <dgm:pt modelId="{69D8303E-5E42-4E3A-B2F6-7158B785785D}" type="parTrans" cxnId="{5DC04C74-44F8-45E6-A677-8E16AAC8C7E4}">
      <dgm:prSet/>
      <dgm:spPr/>
      <dgm:t>
        <a:bodyPr/>
        <a:lstStyle/>
        <a:p>
          <a:endParaRPr lang="en-US"/>
        </a:p>
      </dgm:t>
    </dgm:pt>
    <dgm:pt modelId="{6957A48F-D0A6-4442-B883-2E658E52C0C9}" type="sibTrans" cxnId="{5DC04C74-44F8-45E6-A677-8E16AAC8C7E4}">
      <dgm:prSet/>
      <dgm:spPr/>
      <dgm:t>
        <a:bodyPr/>
        <a:lstStyle/>
        <a:p>
          <a:endParaRPr lang="en-US"/>
        </a:p>
      </dgm:t>
    </dgm:pt>
    <dgm:pt modelId="{0E96CAD7-36BE-4351-8C4E-FA7A0C747D05}">
      <dgm:prSet/>
      <dgm:spPr/>
      <dgm:t>
        <a:bodyPr/>
        <a:lstStyle/>
        <a:p>
          <a:r>
            <a:rPr lang="en-US" b="1"/>
            <a:t>3. What changes I made</a:t>
          </a:r>
          <a:endParaRPr lang="en-US"/>
        </a:p>
      </dgm:t>
    </dgm:pt>
    <dgm:pt modelId="{624C4BBB-79E9-4EF6-B551-7238BAE0F4EA}" type="parTrans" cxnId="{2C4589FE-6F85-4EFD-AE6C-4F07359E0494}">
      <dgm:prSet/>
      <dgm:spPr/>
      <dgm:t>
        <a:bodyPr/>
        <a:lstStyle/>
        <a:p>
          <a:endParaRPr lang="en-US"/>
        </a:p>
      </dgm:t>
    </dgm:pt>
    <dgm:pt modelId="{859C47DB-13C0-4A34-A2EE-5CA55143197A}" type="sibTrans" cxnId="{2C4589FE-6F85-4EFD-AE6C-4F07359E0494}">
      <dgm:prSet/>
      <dgm:spPr/>
      <dgm:t>
        <a:bodyPr/>
        <a:lstStyle/>
        <a:p>
          <a:endParaRPr lang="en-US"/>
        </a:p>
      </dgm:t>
    </dgm:pt>
    <dgm:pt modelId="{6D88EEF7-1507-4AD3-8804-0F4877189DD6}">
      <dgm:prSet/>
      <dgm:spPr/>
      <dgm:t>
        <a:bodyPr/>
        <a:lstStyle/>
        <a:p>
          <a:r>
            <a:rPr lang="en-US"/>
            <a:t>I changed the original sales information into a clear digital report by creating a summary table and adding a bar chart. The chart helps compare product performance quickly. I also added key findings to show that Latte was the highest-selling product and Hot Chocolate was the lowest-selling product</a:t>
          </a:r>
          <a:br>
            <a:rPr lang="en-US"/>
          </a:br>
          <a:endParaRPr lang="en-US"/>
        </a:p>
      </dgm:t>
    </dgm:pt>
    <dgm:pt modelId="{886F5DD7-206B-481D-859C-9CDDD74EE08E}" type="parTrans" cxnId="{EBD03B6D-EA43-41B3-8A18-EE7DAB001E98}">
      <dgm:prSet/>
      <dgm:spPr/>
      <dgm:t>
        <a:bodyPr/>
        <a:lstStyle/>
        <a:p>
          <a:endParaRPr lang="en-US"/>
        </a:p>
      </dgm:t>
    </dgm:pt>
    <dgm:pt modelId="{1F668FF7-DD91-406F-ABC9-5731789E72F2}" type="sibTrans" cxnId="{EBD03B6D-EA43-41B3-8A18-EE7DAB001E98}">
      <dgm:prSet/>
      <dgm:spPr/>
      <dgm:t>
        <a:bodyPr/>
        <a:lstStyle/>
        <a:p>
          <a:endParaRPr lang="en-US"/>
        </a:p>
      </dgm:t>
    </dgm:pt>
    <dgm:pt modelId="{3C2DA294-1E82-4F22-8298-973B21317972}">
      <dgm:prSet/>
      <dgm:spPr/>
      <dgm:t>
        <a:bodyPr/>
        <a:lstStyle/>
        <a:p>
          <a:r>
            <a:rPr lang="en-US" b="1"/>
            <a:t>4. How I improved my work</a:t>
          </a:r>
          <a:endParaRPr lang="en-US"/>
        </a:p>
      </dgm:t>
    </dgm:pt>
    <dgm:pt modelId="{F3C9A8F6-FF45-4D65-9F07-0BB9480D3C3A}" type="parTrans" cxnId="{EBF43025-1D94-437B-838A-D59606B863A8}">
      <dgm:prSet/>
      <dgm:spPr/>
      <dgm:t>
        <a:bodyPr/>
        <a:lstStyle/>
        <a:p>
          <a:endParaRPr lang="en-US"/>
        </a:p>
      </dgm:t>
    </dgm:pt>
    <dgm:pt modelId="{B7136AAD-3B1C-4649-8CF2-E3F8F80B05AB}" type="sibTrans" cxnId="{EBF43025-1D94-437B-838A-D59606B863A8}">
      <dgm:prSet/>
      <dgm:spPr/>
      <dgm:t>
        <a:bodyPr/>
        <a:lstStyle/>
        <a:p>
          <a:endParaRPr lang="en-US"/>
        </a:p>
      </dgm:t>
    </dgm:pt>
    <dgm:pt modelId="{FE9F2A28-F859-4AE3-89B7-5FB73E536773}">
      <dgm:prSet/>
      <dgm:spPr/>
      <dgm:t>
        <a:bodyPr/>
        <a:lstStyle/>
        <a:p>
          <a:r>
            <a:rPr lang="en-US"/>
            <a:t>I improved my digital artefact by organising the information into a simple professional layout, using headings, and presenting data visually. I reviewed the slide to make sure the information was clear and easy for the café owner to understand. These improvements made the report more useful for business decision-making.</a:t>
          </a:r>
        </a:p>
      </dgm:t>
    </dgm:pt>
    <dgm:pt modelId="{5E935E57-9EB7-4F3B-97F7-13F4D4486D29}" type="parTrans" cxnId="{F6E20905-270A-46E4-BDF2-23B5D5C7FB4C}">
      <dgm:prSet/>
      <dgm:spPr/>
      <dgm:t>
        <a:bodyPr/>
        <a:lstStyle/>
        <a:p>
          <a:endParaRPr lang="en-US"/>
        </a:p>
      </dgm:t>
    </dgm:pt>
    <dgm:pt modelId="{C601A2C0-3084-4EC7-86D2-31F04F6C08C8}" type="sibTrans" cxnId="{F6E20905-270A-46E4-BDF2-23B5D5C7FB4C}">
      <dgm:prSet/>
      <dgm:spPr/>
      <dgm:t>
        <a:bodyPr/>
        <a:lstStyle/>
        <a:p>
          <a:endParaRPr lang="en-US"/>
        </a:p>
      </dgm:t>
    </dgm:pt>
    <dgm:pt modelId="{20209798-B75B-4B83-8E2F-D89951549164}" type="pres">
      <dgm:prSet presAssocID="{731744F0-4246-4495-8165-2BDCBA3602E1}" presName="linear" presStyleCnt="0">
        <dgm:presLayoutVars>
          <dgm:animLvl val="lvl"/>
          <dgm:resizeHandles val="exact"/>
        </dgm:presLayoutVars>
      </dgm:prSet>
      <dgm:spPr/>
    </dgm:pt>
    <dgm:pt modelId="{5B669B55-33BA-45B7-9E34-AD3E578468A4}" type="pres">
      <dgm:prSet presAssocID="{158F658B-D293-4A38-B6F3-DC133A6342C0}" presName="parentText" presStyleLbl="node1" presStyleIdx="0" presStyleCnt="4">
        <dgm:presLayoutVars>
          <dgm:chMax val="0"/>
          <dgm:bulletEnabled val="1"/>
        </dgm:presLayoutVars>
      </dgm:prSet>
      <dgm:spPr/>
    </dgm:pt>
    <dgm:pt modelId="{7420196D-E938-4F5F-A472-178175B980C1}" type="pres">
      <dgm:prSet presAssocID="{158F658B-D293-4A38-B6F3-DC133A6342C0}" presName="childText" presStyleLbl="revTx" presStyleIdx="0" presStyleCnt="4">
        <dgm:presLayoutVars>
          <dgm:bulletEnabled val="1"/>
        </dgm:presLayoutVars>
      </dgm:prSet>
      <dgm:spPr/>
    </dgm:pt>
    <dgm:pt modelId="{2E6DB90D-009F-458C-9D79-7D91608D28E5}" type="pres">
      <dgm:prSet presAssocID="{6C6CB662-D114-4107-A7E0-89A5F20FCF05}" presName="parentText" presStyleLbl="node1" presStyleIdx="1" presStyleCnt="4">
        <dgm:presLayoutVars>
          <dgm:chMax val="0"/>
          <dgm:bulletEnabled val="1"/>
        </dgm:presLayoutVars>
      </dgm:prSet>
      <dgm:spPr/>
    </dgm:pt>
    <dgm:pt modelId="{24D07940-282E-4E0B-B230-FA9EAA5B09FB}" type="pres">
      <dgm:prSet presAssocID="{6C6CB662-D114-4107-A7E0-89A5F20FCF05}" presName="childText" presStyleLbl="revTx" presStyleIdx="1" presStyleCnt="4">
        <dgm:presLayoutVars>
          <dgm:bulletEnabled val="1"/>
        </dgm:presLayoutVars>
      </dgm:prSet>
      <dgm:spPr/>
    </dgm:pt>
    <dgm:pt modelId="{197227B8-B97E-4215-BBDC-6B3058B4AA5C}" type="pres">
      <dgm:prSet presAssocID="{0E96CAD7-36BE-4351-8C4E-FA7A0C747D05}" presName="parentText" presStyleLbl="node1" presStyleIdx="2" presStyleCnt="4">
        <dgm:presLayoutVars>
          <dgm:chMax val="0"/>
          <dgm:bulletEnabled val="1"/>
        </dgm:presLayoutVars>
      </dgm:prSet>
      <dgm:spPr/>
    </dgm:pt>
    <dgm:pt modelId="{16A5B30A-DFF1-40F4-BF88-03AB0E32BBB0}" type="pres">
      <dgm:prSet presAssocID="{0E96CAD7-36BE-4351-8C4E-FA7A0C747D05}" presName="childText" presStyleLbl="revTx" presStyleIdx="2" presStyleCnt="4">
        <dgm:presLayoutVars>
          <dgm:bulletEnabled val="1"/>
        </dgm:presLayoutVars>
      </dgm:prSet>
      <dgm:spPr/>
    </dgm:pt>
    <dgm:pt modelId="{F5D4B499-51F7-4490-9DEB-1BC7A6B19575}" type="pres">
      <dgm:prSet presAssocID="{3C2DA294-1E82-4F22-8298-973B21317972}" presName="parentText" presStyleLbl="node1" presStyleIdx="3" presStyleCnt="4">
        <dgm:presLayoutVars>
          <dgm:chMax val="0"/>
          <dgm:bulletEnabled val="1"/>
        </dgm:presLayoutVars>
      </dgm:prSet>
      <dgm:spPr/>
    </dgm:pt>
    <dgm:pt modelId="{506CA4B9-009B-4473-ABD3-653741BD10B0}" type="pres">
      <dgm:prSet presAssocID="{3C2DA294-1E82-4F22-8298-973B21317972}" presName="childText" presStyleLbl="revTx" presStyleIdx="3" presStyleCnt="4">
        <dgm:presLayoutVars>
          <dgm:bulletEnabled val="1"/>
        </dgm:presLayoutVars>
      </dgm:prSet>
      <dgm:spPr/>
    </dgm:pt>
  </dgm:ptLst>
  <dgm:cxnLst>
    <dgm:cxn modelId="{F6E20905-270A-46E4-BDF2-23B5D5C7FB4C}" srcId="{3C2DA294-1E82-4F22-8298-973B21317972}" destId="{FE9F2A28-F859-4AE3-89B7-5FB73E536773}" srcOrd="0" destOrd="0" parTransId="{5E935E57-9EB7-4F3B-97F7-13F4D4486D29}" sibTransId="{C601A2C0-3084-4EC7-86D2-31F04F6C08C8}"/>
    <dgm:cxn modelId="{0B6B4724-2BA0-4CA1-B076-D2219F519737}" type="presOf" srcId="{6C6CB662-D114-4107-A7E0-89A5F20FCF05}" destId="{2E6DB90D-009F-458C-9D79-7D91608D28E5}" srcOrd="0" destOrd="0" presId="urn:microsoft.com/office/officeart/2005/8/layout/vList2"/>
    <dgm:cxn modelId="{EBF43025-1D94-437B-838A-D59606B863A8}" srcId="{731744F0-4246-4495-8165-2BDCBA3602E1}" destId="{3C2DA294-1E82-4F22-8298-973B21317972}" srcOrd="3" destOrd="0" parTransId="{F3C9A8F6-FF45-4D65-9F07-0BB9480D3C3A}" sibTransId="{B7136AAD-3B1C-4649-8CF2-E3F8F80B05AB}"/>
    <dgm:cxn modelId="{77ED9B31-A93D-4048-944C-93FFA7939167}" type="presOf" srcId="{6D88EEF7-1507-4AD3-8804-0F4877189DD6}" destId="{16A5B30A-DFF1-40F4-BF88-03AB0E32BBB0}" srcOrd="0" destOrd="0" presId="urn:microsoft.com/office/officeart/2005/8/layout/vList2"/>
    <dgm:cxn modelId="{EBD03B6D-EA43-41B3-8A18-EE7DAB001E98}" srcId="{0E96CAD7-36BE-4351-8C4E-FA7A0C747D05}" destId="{6D88EEF7-1507-4AD3-8804-0F4877189DD6}" srcOrd="0" destOrd="0" parTransId="{886F5DD7-206B-481D-859C-9CDDD74EE08E}" sibTransId="{1F668FF7-DD91-406F-ABC9-5731789E72F2}"/>
    <dgm:cxn modelId="{1950BC51-FC8A-4083-A561-A1569253231A}" type="presOf" srcId="{98025C2D-EA16-42DB-AAB8-FBE8FA078C77}" destId="{24D07940-282E-4E0B-B230-FA9EAA5B09FB}" srcOrd="0" destOrd="0" presId="urn:microsoft.com/office/officeart/2005/8/layout/vList2"/>
    <dgm:cxn modelId="{7A611F53-A645-4062-999C-228254199496}" type="presOf" srcId="{3DE30499-3B6A-4672-BF69-4D681D4D42D4}" destId="{7420196D-E938-4F5F-A472-178175B980C1}" srcOrd="0" destOrd="0" presId="urn:microsoft.com/office/officeart/2005/8/layout/vList2"/>
    <dgm:cxn modelId="{5DC04C74-44F8-45E6-A677-8E16AAC8C7E4}" srcId="{6C6CB662-D114-4107-A7E0-89A5F20FCF05}" destId="{98025C2D-EA16-42DB-AAB8-FBE8FA078C77}" srcOrd="0" destOrd="0" parTransId="{69D8303E-5E42-4E3A-B2F6-7158B785785D}" sibTransId="{6957A48F-D0A6-4442-B883-2E658E52C0C9}"/>
    <dgm:cxn modelId="{CDD01B79-628A-460C-A14C-428C9D5D99A8}" srcId="{731744F0-4246-4495-8165-2BDCBA3602E1}" destId="{158F658B-D293-4A38-B6F3-DC133A6342C0}" srcOrd="0" destOrd="0" parTransId="{89B6DABA-C67A-47F6-8B9A-6008CDAE39F9}" sibTransId="{68CFC93D-B5CB-4A05-AF89-F6BBA50602F0}"/>
    <dgm:cxn modelId="{398C0E8C-E04E-4BAB-891D-047E0213C652}" type="presOf" srcId="{3C2DA294-1E82-4F22-8298-973B21317972}" destId="{F5D4B499-51F7-4490-9DEB-1BC7A6B19575}" srcOrd="0" destOrd="0" presId="urn:microsoft.com/office/officeart/2005/8/layout/vList2"/>
    <dgm:cxn modelId="{F51DB294-D88C-41F7-9C04-EDC00FEAFF4F}" srcId="{158F658B-D293-4A38-B6F3-DC133A6342C0}" destId="{3DE30499-3B6A-4672-BF69-4D681D4D42D4}" srcOrd="0" destOrd="0" parTransId="{77C855C3-899E-41B3-BC4B-4021A27C56D5}" sibTransId="{C77FDDE0-ECDD-43CF-821E-EB53250DD957}"/>
    <dgm:cxn modelId="{ADFAC294-621E-48C4-87A3-CAFF73B648BA}" type="presOf" srcId="{731744F0-4246-4495-8165-2BDCBA3602E1}" destId="{20209798-B75B-4B83-8E2F-D89951549164}" srcOrd="0" destOrd="0" presId="urn:microsoft.com/office/officeart/2005/8/layout/vList2"/>
    <dgm:cxn modelId="{552EBC95-12B4-426C-85A1-D048B31EC6EC}" type="presOf" srcId="{0E96CAD7-36BE-4351-8C4E-FA7A0C747D05}" destId="{197227B8-B97E-4215-BBDC-6B3058B4AA5C}" srcOrd="0" destOrd="0" presId="urn:microsoft.com/office/officeart/2005/8/layout/vList2"/>
    <dgm:cxn modelId="{6A1DECD1-1E4B-4F5C-8701-F1A8ABC76C7D}" type="presOf" srcId="{158F658B-D293-4A38-B6F3-DC133A6342C0}" destId="{5B669B55-33BA-45B7-9E34-AD3E578468A4}" srcOrd="0" destOrd="0" presId="urn:microsoft.com/office/officeart/2005/8/layout/vList2"/>
    <dgm:cxn modelId="{193087D5-28A4-454F-A491-E929D366AA73}" srcId="{731744F0-4246-4495-8165-2BDCBA3602E1}" destId="{6C6CB662-D114-4107-A7E0-89A5F20FCF05}" srcOrd="1" destOrd="0" parTransId="{4E65CD72-7496-4AFF-AAF1-FDD21660DDD7}" sibTransId="{73E5503A-205F-429A-9641-5D95B091C76C}"/>
    <dgm:cxn modelId="{F55F24E6-5102-41E5-B076-808F0BE3782A}" type="presOf" srcId="{FE9F2A28-F859-4AE3-89B7-5FB73E536773}" destId="{506CA4B9-009B-4473-ABD3-653741BD10B0}" srcOrd="0" destOrd="0" presId="urn:microsoft.com/office/officeart/2005/8/layout/vList2"/>
    <dgm:cxn modelId="{2C4589FE-6F85-4EFD-AE6C-4F07359E0494}" srcId="{731744F0-4246-4495-8165-2BDCBA3602E1}" destId="{0E96CAD7-36BE-4351-8C4E-FA7A0C747D05}" srcOrd="2" destOrd="0" parTransId="{624C4BBB-79E9-4EF6-B551-7238BAE0F4EA}" sibTransId="{859C47DB-13C0-4A34-A2EE-5CA55143197A}"/>
    <dgm:cxn modelId="{CE9EE49C-4337-48C0-A782-C60DE8D3EFFE}" type="presParOf" srcId="{20209798-B75B-4B83-8E2F-D89951549164}" destId="{5B669B55-33BA-45B7-9E34-AD3E578468A4}" srcOrd="0" destOrd="0" presId="urn:microsoft.com/office/officeart/2005/8/layout/vList2"/>
    <dgm:cxn modelId="{82AE7E79-78AF-4A9F-9B11-9F2D1A57F2C7}" type="presParOf" srcId="{20209798-B75B-4B83-8E2F-D89951549164}" destId="{7420196D-E938-4F5F-A472-178175B980C1}" srcOrd="1" destOrd="0" presId="urn:microsoft.com/office/officeart/2005/8/layout/vList2"/>
    <dgm:cxn modelId="{E19DFC9A-E178-49B4-BEEC-E59A6700113E}" type="presParOf" srcId="{20209798-B75B-4B83-8E2F-D89951549164}" destId="{2E6DB90D-009F-458C-9D79-7D91608D28E5}" srcOrd="2" destOrd="0" presId="urn:microsoft.com/office/officeart/2005/8/layout/vList2"/>
    <dgm:cxn modelId="{67591024-8C60-4C9F-8C5A-E9B2E55CC6C6}" type="presParOf" srcId="{20209798-B75B-4B83-8E2F-D89951549164}" destId="{24D07940-282E-4E0B-B230-FA9EAA5B09FB}" srcOrd="3" destOrd="0" presId="urn:microsoft.com/office/officeart/2005/8/layout/vList2"/>
    <dgm:cxn modelId="{CC9A092F-8914-4BD4-BE71-CF165BE3BC3D}" type="presParOf" srcId="{20209798-B75B-4B83-8E2F-D89951549164}" destId="{197227B8-B97E-4215-BBDC-6B3058B4AA5C}" srcOrd="4" destOrd="0" presId="urn:microsoft.com/office/officeart/2005/8/layout/vList2"/>
    <dgm:cxn modelId="{B80421FF-66C7-4D61-8CD3-07AA361384EA}" type="presParOf" srcId="{20209798-B75B-4B83-8E2F-D89951549164}" destId="{16A5B30A-DFF1-40F4-BF88-03AB0E32BBB0}" srcOrd="5" destOrd="0" presId="urn:microsoft.com/office/officeart/2005/8/layout/vList2"/>
    <dgm:cxn modelId="{C46BEEA7-7D9C-4EB0-84E3-83AB04DA291B}" type="presParOf" srcId="{20209798-B75B-4B83-8E2F-D89951549164}" destId="{F5D4B499-51F7-4490-9DEB-1BC7A6B19575}" srcOrd="6" destOrd="0" presId="urn:microsoft.com/office/officeart/2005/8/layout/vList2"/>
    <dgm:cxn modelId="{2BF1CC89-ABE5-4243-AF1A-AF23DC6D9BCD}" type="presParOf" srcId="{20209798-B75B-4B83-8E2F-D89951549164}" destId="{506CA4B9-009B-4473-ABD3-653741BD10B0}"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69B55-33BA-45B7-9E34-AD3E578468A4}">
      <dsp:nvSpPr>
        <dsp:cNvPr id="0" name=""/>
        <dsp:cNvSpPr/>
      </dsp:nvSpPr>
      <dsp:spPr>
        <a:xfrm>
          <a:off x="0" y="21606"/>
          <a:ext cx="10632211" cy="43173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1. Why I chose my digital tool</a:t>
          </a:r>
          <a:endParaRPr lang="en-US" sz="1800" kern="1200"/>
        </a:p>
      </dsp:txBody>
      <dsp:txXfrm>
        <a:off x="21075" y="42681"/>
        <a:ext cx="10590061" cy="389580"/>
      </dsp:txXfrm>
    </dsp:sp>
    <dsp:sp modelId="{7420196D-E938-4F5F-A472-178175B980C1}">
      <dsp:nvSpPr>
        <dsp:cNvPr id="0" name=""/>
        <dsp:cNvSpPr/>
      </dsp:nvSpPr>
      <dsp:spPr>
        <a:xfrm>
          <a:off x="0" y="453336"/>
          <a:ext cx="10632211"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757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I chose </a:t>
          </a:r>
          <a:r>
            <a:rPr lang="en-US" sz="1400" b="1" kern="1200"/>
            <a:t>Microsoft PowerPoint</a:t>
          </a:r>
          <a:r>
            <a:rPr lang="en-US" sz="1400" kern="1200"/>
            <a:t> because it is a suitable tool for presenting business information in a clear and visual way. The purpose of this task was to help the café owner, Mr Habib, understand which products sold the most and least during the week. PowerPoint allows important information to be summarised using tables, charts, and clear headings, making it easier for the owner to make decisions.</a:t>
          </a:r>
        </a:p>
      </dsp:txBody>
      <dsp:txXfrm>
        <a:off x="0" y="453336"/>
        <a:ext cx="10632211" cy="633420"/>
      </dsp:txXfrm>
    </dsp:sp>
    <dsp:sp modelId="{2E6DB90D-009F-458C-9D79-7D91608D28E5}">
      <dsp:nvSpPr>
        <dsp:cNvPr id="0" name=""/>
        <dsp:cNvSpPr/>
      </dsp:nvSpPr>
      <dsp:spPr>
        <a:xfrm>
          <a:off x="0" y="1086756"/>
          <a:ext cx="10632211" cy="43173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2. What information I used</a:t>
          </a:r>
          <a:endParaRPr lang="en-US" sz="1800" kern="1200"/>
        </a:p>
      </dsp:txBody>
      <dsp:txXfrm>
        <a:off x="21075" y="1107831"/>
        <a:ext cx="10590061" cy="389580"/>
      </dsp:txXfrm>
    </dsp:sp>
    <dsp:sp modelId="{24D07940-282E-4E0B-B230-FA9EAA5B09FB}">
      <dsp:nvSpPr>
        <dsp:cNvPr id="0" name=""/>
        <dsp:cNvSpPr/>
      </dsp:nvSpPr>
      <dsp:spPr>
        <a:xfrm>
          <a:off x="0" y="1518486"/>
          <a:ext cx="10632211"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757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I used the weekly sales data provided by Mr Habib from Valley Coffee Co. The information included daily sales figures for five products: Latte, Cappuccino, Americano, Tea, and Hot Chocolate from Monday to Sunday. I analysed the data to calculate the total number of units sold for each product.</a:t>
          </a:r>
        </a:p>
      </dsp:txBody>
      <dsp:txXfrm>
        <a:off x="0" y="1518486"/>
        <a:ext cx="10632211" cy="633420"/>
      </dsp:txXfrm>
    </dsp:sp>
    <dsp:sp modelId="{197227B8-B97E-4215-BBDC-6B3058B4AA5C}">
      <dsp:nvSpPr>
        <dsp:cNvPr id="0" name=""/>
        <dsp:cNvSpPr/>
      </dsp:nvSpPr>
      <dsp:spPr>
        <a:xfrm>
          <a:off x="0" y="2151906"/>
          <a:ext cx="10632211" cy="43173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3. What changes I made</a:t>
          </a:r>
          <a:endParaRPr lang="en-US" sz="1800" kern="1200"/>
        </a:p>
      </dsp:txBody>
      <dsp:txXfrm>
        <a:off x="21075" y="2172981"/>
        <a:ext cx="10590061" cy="389580"/>
      </dsp:txXfrm>
    </dsp:sp>
    <dsp:sp modelId="{16A5B30A-DFF1-40F4-BF88-03AB0E32BBB0}">
      <dsp:nvSpPr>
        <dsp:cNvPr id="0" name=""/>
        <dsp:cNvSpPr/>
      </dsp:nvSpPr>
      <dsp:spPr>
        <a:xfrm>
          <a:off x="0" y="2583636"/>
          <a:ext cx="10632211"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757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I changed the original sales information into a clear digital report by creating a summary table and adding a bar chart. The chart helps compare product performance quickly. I also added key findings to show that Latte was the highest-selling product and Hot Chocolate was the lowest-selling product</a:t>
          </a:r>
          <a:br>
            <a:rPr lang="en-US" sz="1400" kern="1200"/>
          </a:br>
          <a:endParaRPr lang="en-US" sz="1400" kern="1200"/>
        </a:p>
      </dsp:txBody>
      <dsp:txXfrm>
        <a:off x="0" y="2583636"/>
        <a:ext cx="10632211" cy="819720"/>
      </dsp:txXfrm>
    </dsp:sp>
    <dsp:sp modelId="{F5D4B499-51F7-4490-9DEB-1BC7A6B19575}">
      <dsp:nvSpPr>
        <dsp:cNvPr id="0" name=""/>
        <dsp:cNvSpPr/>
      </dsp:nvSpPr>
      <dsp:spPr>
        <a:xfrm>
          <a:off x="0" y="3403356"/>
          <a:ext cx="10632211" cy="43173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4. How I improved my work</a:t>
          </a:r>
          <a:endParaRPr lang="en-US" sz="1800" kern="1200"/>
        </a:p>
      </dsp:txBody>
      <dsp:txXfrm>
        <a:off x="21075" y="3424431"/>
        <a:ext cx="10590061" cy="389580"/>
      </dsp:txXfrm>
    </dsp:sp>
    <dsp:sp modelId="{506CA4B9-009B-4473-ABD3-653741BD10B0}">
      <dsp:nvSpPr>
        <dsp:cNvPr id="0" name=""/>
        <dsp:cNvSpPr/>
      </dsp:nvSpPr>
      <dsp:spPr>
        <a:xfrm>
          <a:off x="0" y="3835086"/>
          <a:ext cx="10632211"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757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I improved my digital artefact by organising the information into a simple professional layout, using headings, and presenting data visually. I reviewed the slide to make sure the information was clear and easy for the café owner to understand. These improvements made the report more useful for business decision-making.</a:t>
          </a:r>
        </a:p>
      </dsp:txBody>
      <dsp:txXfrm>
        <a:off x="0" y="3835086"/>
        <a:ext cx="10632211" cy="6334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7/17/2026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7/17/2026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7/17/2026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7/17/2026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7/17/2026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7/17/2026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7/17/2026</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1087120"/>
            <a:ext cx="9440034" cy="2648381"/>
          </a:xfrm>
        </p:spPr>
        <p:txBody>
          <a:bodyPr>
            <a:normAutofit/>
          </a:bodyPr>
          <a:lstStyle/>
          <a:p>
            <a:br>
              <a:rPr lang="en-US" sz="7200" dirty="0"/>
            </a:br>
            <a:r>
              <a:rPr lang="en-US" sz="7200" dirty="0"/>
              <a:t>Valley Coffee Co</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3910649"/>
            <a:ext cx="9440034" cy="1397951"/>
          </a:xfrm>
        </p:spPr>
        <p:txBody>
          <a:bodyPr>
            <a:normAutofit/>
          </a:bodyPr>
          <a:lstStyle/>
          <a:p>
            <a:r>
              <a:rPr lang="en-US" sz="2800" dirty="0"/>
              <a:t>DS 2</a:t>
            </a:r>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7447A-8D7A-109D-A4E9-82AB8BF33CFE}"/>
              </a:ext>
            </a:extLst>
          </p:cNvPr>
          <p:cNvSpPr>
            <a:spLocks noGrp="1"/>
          </p:cNvSpPr>
          <p:nvPr>
            <p:ph type="title"/>
          </p:nvPr>
        </p:nvSpPr>
        <p:spPr/>
        <p:txBody>
          <a:bodyPr>
            <a:noAutofit/>
          </a:bodyPr>
          <a:lstStyle/>
          <a:p>
            <a:r>
              <a:rPr lang="en-US" sz="2800" b="1" i="1" dirty="0"/>
              <a:t>Product Performance Analysis (Last Week)</a:t>
            </a:r>
            <a:br>
              <a:rPr lang="en-US" sz="2800" b="1" dirty="0"/>
            </a:br>
            <a:r>
              <a:rPr lang="en-US" sz="2800" b="1" dirty="0"/>
              <a:t>Total Product Sales</a:t>
            </a:r>
            <a:br>
              <a:rPr lang="en-US" sz="2800" b="1" dirty="0"/>
            </a:br>
            <a:endParaRPr lang="en-US" sz="2800" dirty="0"/>
          </a:p>
        </p:txBody>
      </p:sp>
      <p:graphicFrame>
        <p:nvGraphicFramePr>
          <p:cNvPr id="4" name="Content Placeholder 3">
            <a:extLst>
              <a:ext uri="{FF2B5EF4-FFF2-40B4-BE49-F238E27FC236}">
                <a16:creationId xmlns:a16="http://schemas.microsoft.com/office/drawing/2014/main" id="{7F14F231-5BBB-491B-908C-66596FF6C680}"/>
              </a:ext>
            </a:extLst>
          </p:cNvPr>
          <p:cNvGraphicFramePr>
            <a:graphicFrameLocks noGrp="1"/>
          </p:cNvGraphicFramePr>
          <p:nvPr>
            <p:ph idx="1"/>
            <p:extLst>
              <p:ext uri="{D42A27DB-BD31-4B8C-83A1-F6EECF244321}">
                <p14:modId xmlns:p14="http://schemas.microsoft.com/office/powerpoint/2010/main" val="1237379404"/>
              </p:ext>
            </p:extLst>
          </p:nvPr>
        </p:nvGraphicFramePr>
        <p:xfrm>
          <a:off x="599897" y="1528546"/>
          <a:ext cx="5176277" cy="3462555"/>
        </p:xfrm>
        <a:graphic>
          <a:graphicData uri="http://schemas.openxmlformats.org/drawingml/2006/table">
            <a:tbl>
              <a:tblPr>
                <a:tableStyleId>{3C2FFA5D-87B4-456A-9821-1D502468CF0F}</a:tableStyleId>
              </a:tblPr>
              <a:tblGrid>
                <a:gridCol w="1569494">
                  <a:extLst>
                    <a:ext uri="{9D8B030D-6E8A-4147-A177-3AD203B41FA5}">
                      <a16:colId xmlns:a16="http://schemas.microsoft.com/office/drawing/2014/main" val="1896207080"/>
                    </a:ext>
                  </a:extLst>
                </a:gridCol>
                <a:gridCol w="3606783">
                  <a:extLst>
                    <a:ext uri="{9D8B030D-6E8A-4147-A177-3AD203B41FA5}">
                      <a16:colId xmlns:a16="http://schemas.microsoft.com/office/drawing/2014/main" val="613607374"/>
                    </a:ext>
                  </a:extLst>
                </a:gridCol>
              </a:tblGrid>
              <a:tr h="559710">
                <a:tc>
                  <a:txBody>
                    <a:bodyPr/>
                    <a:lstStyle/>
                    <a:p>
                      <a:pPr>
                        <a:buNone/>
                      </a:pPr>
                      <a:r>
                        <a:rPr lang="en-US" sz="1800"/>
                        <a:t>Product</a:t>
                      </a:r>
                    </a:p>
                  </a:txBody>
                  <a:tcPr anchor="ctr"/>
                </a:tc>
                <a:tc>
                  <a:txBody>
                    <a:bodyPr/>
                    <a:lstStyle/>
                    <a:p>
                      <a:pPr algn="r">
                        <a:buNone/>
                      </a:pPr>
                      <a:r>
                        <a:rPr lang="en-US" sz="1800"/>
                        <a:t>Units Sold</a:t>
                      </a:r>
                    </a:p>
                  </a:txBody>
                  <a:tcPr anchor="ctr"/>
                </a:tc>
                <a:extLst>
                  <a:ext uri="{0D108BD9-81ED-4DB2-BD59-A6C34878D82A}">
                    <a16:rowId xmlns:a16="http://schemas.microsoft.com/office/drawing/2014/main" val="3287877572"/>
                  </a:ext>
                </a:extLst>
              </a:tr>
              <a:tr h="491920">
                <a:tc>
                  <a:txBody>
                    <a:bodyPr/>
                    <a:lstStyle/>
                    <a:p>
                      <a:pPr>
                        <a:buNone/>
                      </a:pPr>
                      <a:r>
                        <a:rPr lang="en-US" sz="1800" dirty="0"/>
                        <a:t>Latte</a:t>
                      </a:r>
                    </a:p>
                  </a:txBody>
                  <a:tcPr anchor="ctr"/>
                </a:tc>
                <a:tc>
                  <a:txBody>
                    <a:bodyPr/>
                    <a:lstStyle/>
                    <a:p>
                      <a:pPr algn="r">
                        <a:buNone/>
                      </a:pPr>
                      <a:r>
                        <a:rPr lang="en-US" sz="1800" b="1" dirty="0"/>
                        <a:t>42</a:t>
                      </a:r>
                      <a:endParaRPr lang="en-US" sz="1800" dirty="0"/>
                    </a:p>
                  </a:txBody>
                  <a:tcPr anchor="ctr"/>
                </a:tc>
                <a:extLst>
                  <a:ext uri="{0D108BD9-81ED-4DB2-BD59-A6C34878D82A}">
                    <a16:rowId xmlns:a16="http://schemas.microsoft.com/office/drawing/2014/main" val="3897845342"/>
                  </a:ext>
                </a:extLst>
              </a:tr>
              <a:tr h="559710">
                <a:tc>
                  <a:txBody>
                    <a:bodyPr/>
                    <a:lstStyle/>
                    <a:p>
                      <a:pPr>
                        <a:buNone/>
                      </a:pPr>
                      <a:r>
                        <a:rPr lang="en-US" sz="1800" dirty="0"/>
                        <a:t>Cappuccino</a:t>
                      </a:r>
                    </a:p>
                  </a:txBody>
                  <a:tcPr anchor="ctr"/>
                </a:tc>
                <a:tc>
                  <a:txBody>
                    <a:bodyPr/>
                    <a:lstStyle/>
                    <a:p>
                      <a:pPr algn="r">
                        <a:buNone/>
                      </a:pPr>
                      <a:r>
                        <a:rPr lang="en-US" sz="1800" b="1"/>
                        <a:t>38</a:t>
                      </a:r>
                      <a:endParaRPr lang="en-US" sz="1800"/>
                    </a:p>
                  </a:txBody>
                  <a:tcPr anchor="ctr"/>
                </a:tc>
                <a:extLst>
                  <a:ext uri="{0D108BD9-81ED-4DB2-BD59-A6C34878D82A}">
                    <a16:rowId xmlns:a16="http://schemas.microsoft.com/office/drawing/2014/main" val="326608295"/>
                  </a:ext>
                </a:extLst>
              </a:tr>
              <a:tr h="491920">
                <a:tc>
                  <a:txBody>
                    <a:bodyPr/>
                    <a:lstStyle/>
                    <a:p>
                      <a:pPr>
                        <a:buNone/>
                      </a:pPr>
                      <a:r>
                        <a:rPr lang="en-US" sz="1800" dirty="0"/>
                        <a:t>Tea</a:t>
                      </a:r>
                    </a:p>
                  </a:txBody>
                  <a:tcPr anchor="ctr"/>
                </a:tc>
                <a:tc>
                  <a:txBody>
                    <a:bodyPr/>
                    <a:lstStyle/>
                    <a:p>
                      <a:pPr algn="r">
                        <a:buNone/>
                      </a:pPr>
                      <a:r>
                        <a:rPr lang="en-US" sz="1800" b="1"/>
                        <a:t>33</a:t>
                      </a:r>
                      <a:endParaRPr lang="en-US" sz="1800"/>
                    </a:p>
                  </a:txBody>
                  <a:tcPr anchor="ctr"/>
                </a:tc>
                <a:extLst>
                  <a:ext uri="{0D108BD9-81ED-4DB2-BD59-A6C34878D82A}">
                    <a16:rowId xmlns:a16="http://schemas.microsoft.com/office/drawing/2014/main" val="1866085573"/>
                  </a:ext>
                </a:extLst>
              </a:tr>
              <a:tr h="559710">
                <a:tc>
                  <a:txBody>
                    <a:bodyPr/>
                    <a:lstStyle/>
                    <a:p>
                      <a:pPr>
                        <a:buNone/>
                      </a:pPr>
                      <a:r>
                        <a:rPr lang="en-US" sz="1800" dirty="0"/>
                        <a:t>Americano</a:t>
                      </a:r>
                    </a:p>
                  </a:txBody>
                  <a:tcPr anchor="ctr"/>
                </a:tc>
                <a:tc>
                  <a:txBody>
                    <a:bodyPr/>
                    <a:lstStyle/>
                    <a:p>
                      <a:pPr algn="r">
                        <a:buNone/>
                      </a:pPr>
                      <a:r>
                        <a:rPr lang="en-US" sz="1800" b="1"/>
                        <a:t>27</a:t>
                      </a:r>
                      <a:endParaRPr lang="en-US" sz="1800"/>
                    </a:p>
                  </a:txBody>
                  <a:tcPr anchor="ctr"/>
                </a:tc>
                <a:extLst>
                  <a:ext uri="{0D108BD9-81ED-4DB2-BD59-A6C34878D82A}">
                    <a16:rowId xmlns:a16="http://schemas.microsoft.com/office/drawing/2014/main" val="1566440598"/>
                  </a:ext>
                </a:extLst>
              </a:tr>
              <a:tr h="799585">
                <a:tc>
                  <a:txBody>
                    <a:bodyPr/>
                    <a:lstStyle/>
                    <a:p>
                      <a:pPr>
                        <a:buNone/>
                      </a:pPr>
                      <a:r>
                        <a:rPr lang="en-US" sz="1800" dirty="0"/>
                        <a:t>Hot Chocolate</a:t>
                      </a:r>
                    </a:p>
                  </a:txBody>
                  <a:tcPr anchor="ctr"/>
                </a:tc>
                <a:tc>
                  <a:txBody>
                    <a:bodyPr/>
                    <a:lstStyle/>
                    <a:p>
                      <a:pPr algn="r">
                        <a:buNone/>
                      </a:pPr>
                      <a:r>
                        <a:rPr lang="en-US" sz="1800" b="1" dirty="0"/>
                        <a:t>19</a:t>
                      </a:r>
                      <a:endParaRPr lang="en-US" sz="1800" dirty="0"/>
                    </a:p>
                  </a:txBody>
                  <a:tcPr anchor="ctr"/>
                </a:tc>
                <a:extLst>
                  <a:ext uri="{0D108BD9-81ED-4DB2-BD59-A6C34878D82A}">
                    <a16:rowId xmlns:a16="http://schemas.microsoft.com/office/drawing/2014/main" val="2598683797"/>
                  </a:ext>
                </a:extLst>
              </a:tr>
            </a:tbl>
          </a:graphicData>
        </a:graphic>
      </p:graphicFrame>
      <p:sp>
        <p:nvSpPr>
          <p:cNvPr id="6" name="TextBox 5">
            <a:extLst>
              <a:ext uri="{FF2B5EF4-FFF2-40B4-BE49-F238E27FC236}">
                <a16:creationId xmlns:a16="http://schemas.microsoft.com/office/drawing/2014/main" id="{45D174FD-36AD-63EB-99F2-FE1537CE4859}"/>
              </a:ext>
            </a:extLst>
          </p:cNvPr>
          <p:cNvSpPr txBox="1"/>
          <p:nvPr/>
        </p:nvSpPr>
        <p:spPr>
          <a:xfrm>
            <a:off x="804613" y="5329453"/>
            <a:ext cx="5708781" cy="1292662"/>
          </a:xfrm>
          <a:prstGeom prst="rect">
            <a:avLst/>
          </a:prstGeom>
          <a:noFill/>
        </p:spPr>
        <p:txBody>
          <a:bodyPr wrap="square">
            <a:spAutoFit/>
          </a:bodyPr>
          <a:lstStyle/>
          <a:p>
            <a:r>
              <a:rPr lang="en-US" sz="2400" b="1" dirty="0"/>
              <a:t>Best Selling Product</a:t>
            </a:r>
          </a:p>
          <a:p>
            <a:r>
              <a:rPr lang="en-US" b="1" dirty="0"/>
              <a:t>Latte – 42 units sold</a:t>
            </a:r>
            <a:br>
              <a:rPr lang="en-US" dirty="0"/>
            </a:br>
            <a:r>
              <a:rPr lang="en-US" dirty="0"/>
              <a:t>Latte was the most popular product during the week, showing the highest customer demand.</a:t>
            </a:r>
          </a:p>
        </p:txBody>
      </p:sp>
      <p:sp>
        <p:nvSpPr>
          <p:cNvPr id="8" name="TextBox 7">
            <a:extLst>
              <a:ext uri="{FF2B5EF4-FFF2-40B4-BE49-F238E27FC236}">
                <a16:creationId xmlns:a16="http://schemas.microsoft.com/office/drawing/2014/main" id="{CC3C6428-66EF-EECA-6928-269952835BF5}"/>
              </a:ext>
            </a:extLst>
          </p:cNvPr>
          <p:cNvSpPr txBox="1"/>
          <p:nvPr/>
        </p:nvSpPr>
        <p:spPr>
          <a:xfrm>
            <a:off x="6090676" y="5329453"/>
            <a:ext cx="6093724" cy="1292662"/>
          </a:xfrm>
          <a:prstGeom prst="rect">
            <a:avLst/>
          </a:prstGeom>
          <a:noFill/>
        </p:spPr>
        <p:txBody>
          <a:bodyPr wrap="square">
            <a:spAutoFit/>
          </a:bodyPr>
          <a:lstStyle/>
          <a:p>
            <a:pPr>
              <a:buNone/>
            </a:pPr>
            <a:r>
              <a:rPr lang="en-US" sz="2400" b="1" dirty="0"/>
              <a:t>Lowest Selling Product</a:t>
            </a:r>
          </a:p>
          <a:p>
            <a:pPr>
              <a:buNone/>
            </a:pPr>
            <a:r>
              <a:rPr lang="en-US" b="1" dirty="0"/>
              <a:t>Hot Chocolate – 19 units sold</a:t>
            </a:r>
            <a:br>
              <a:rPr lang="en-US" dirty="0"/>
            </a:br>
            <a:r>
              <a:rPr lang="en-US" dirty="0"/>
              <a:t>Hot Chocolate had the lowest sales and may require further review or promotion.</a:t>
            </a:r>
          </a:p>
        </p:txBody>
      </p:sp>
      <p:pic>
        <p:nvPicPr>
          <p:cNvPr id="11" name="Picture 10">
            <a:extLst>
              <a:ext uri="{FF2B5EF4-FFF2-40B4-BE49-F238E27FC236}">
                <a16:creationId xmlns:a16="http://schemas.microsoft.com/office/drawing/2014/main" id="{2ECF7A73-0170-C39E-DD9F-A7DB07463969}"/>
              </a:ext>
            </a:extLst>
          </p:cNvPr>
          <p:cNvPicPr>
            <a:picLocks noChangeAspect="1"/>
          </p:cNvPicPr>
          <p:nvPr/>
        </p:nvPicPr>
        <p:blipFill>
          <a:blip r:embed="rId2"/>
          <a:stretch>
            <a:fillRect/>
          </a:stretch>
        </p:blipFill>
        <p:spPr>
          <a:xfrm>
            <a:off x="7107069" y="1752633"/>
            <a:ext cx="4060937" cy="3014380"/>
          </a:xfrm>
          <a:prstGeom prst="rect">
            <a:avLst/>
          </a:prstGeom>
        </p:spPr>
      </p:pic>
    </p:spTree>
    <p:extLst>
      <p:ext uri="{BB962C8B-B14F-4D97-AF65-F5344CB8AC3E}">
        <p14:creationId xmlns:p14="http://schemas.microsoft.com/office/powerpoint/2010/main" val="2894237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10DF3-8F12-AFBD-B119-AA791A63DEA9}"/>
              </a:ext>
            </a:extLst>
          </p:cNvPr>
          <p:cNvSpPr>
            <a:spLocks noGrp="1"/>
          </p:cNvSpPr>
          <p:nvPr>
            <p:ph type="title"/>
          </p:nvPr>
        </p:nvSpPr>
        <p:spPr/>
        <p:txBody>
          <a:bodyPr>
            <a:normAutofit fontScale="90000"/>
          </a:bodyPr>
          <a:lstStyle/>
          <a:p>
            <a:r>
              <a:rPr lang="en-US" dirty="0"/>
              <a:t>DS2 Log – Valley Coffee Co. Weekly Sales Report</a:t>
            </a:r>
          </a:p>
        </p:txBody>
      </p:sp>
      <p:graphicFrame>
        <p:nvGraphicFramePr>
          <p:cNvPr id="4" name="Content Placeholder 3">
            <a:extLst>
              <a:ext uri="{FF2B5EF4-FFF2-40B4-BE49-F238E27FC236}">
                <a16:creationId xmlns:a16="http://schemas.microsoft.com/office/drawing/2014/main" id="{886CD615-A08A-9D85-95A5-C5B316998B5A}"/>
              </a:ext>
            </a:extLst>
          </p:cNvPr>
          <p:cNvGraphicFramePr>
            <a:graphicFrameLocks noGrp="1"/>
          </p:cNvGraphicFramePr>
          <p:nvPr>
            <p:ph idx="1"/>
            <p:extLst>
              <p:ext uri="{D42A27DB-BD31-4B8C-83A1-F6EECF244321}">
                <p14:modId xmlns:p14="http://schemas.microsoft.com/office/powerpoint/2010/main" val="3834301378"/>
              </p:ext>
            </p:extLst>
          </p:nvPr>
        </p:nvGraphicFramePr>
        <p:xfrm>
          <a:off x="913794" y="1965277"/>
          <a:ext cx="10632211" cy="4490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89485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docProps/app.xml><?xml version="1.0" encoding="utf-8"?>
<Properties xmlns="http://schemas.openxmlformats.org/officeDocument/2006/extended-properties" xmlns:vt="http://schemas.openxmlformats.org/officeDocument/2006/docPropsVTypes">
  <Template>{DDE5A522-2987-4FD6-82DD-2C2830A5018F}TFe887d8cf-77a9-48cd-9a74-d8d08097a61c3993dec7_win32-329aa78f548b</Template>
  <TotalTime>10</TotalTime>
  <Words>354</Words>
  <Application>Microsoft Office PowerPoint</Application>
  <PresentationFormat>Widescreen</PresentationFormat>
  <Paragraphs>28</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Goudy Old Style</vt:lpstr>
      <vt:lpstr>Wingdings 2</vt:lpstr>
      <vt:lpstr>SlateVTI</vt:lpstr>
      <vt:lpstr> Valley Coffee Co</vt:lpstr>
      <vt:lpstr>Product Performance Analysis (Last Week) Total Product Sales </vt:lpstr>
      <vt:lpstr>DS2 Log – Valley Coffee Co. Weekly Sales Report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Fahad Ur Rahman</dc:creator>
  <cp:lastModifiedBy>Fahad Ur Rahman</cp:lastModifiedBy>
  <cp:revision>1</cp:revision>
  <dcterms:created xsi:type="dcterms:W3CDTF">2026-07-17T11:25:36Z</dcterms:created>
  <dcterms:modified xsi:type="dcterms:W3CDTF">2026-07-17T11:36:10Z</dcterms:modified>
</cp:coreProperties>
</file>