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D27102A9-8310-4765-A935-A1911B00CA55}" styleName="">
    <a:wholeTbl>
      <a:tcTxStyle>
        <a:font>
          <a:latin typeface="+mn-lt"/>
          <a:ea typeface="+mn-ea"/>
          <a:cs typeface="+mn-cs"/>
        </a:font>
        <a:srgbClr val="000000"/>
      </a:tcTxStyle>
      <a:tcStyle>
        <a:tcBdr>
          <a:top>
            <a:ln w="12701" cap="flat" cmpd="sng" algn="ctr">
              <a:solidFill>
                <a:srgbClr val="0F9ED5"/>
              </a:solidFill>
              <a:prstDash val="solid"/>
              <a:round/>
              <a:headEnd type="none" w="med" len="med"/>
              <a:tailEnd type="none" w="med" len="med"/>
            </a:ln>
          </a:top>
          <a:bottom>
            <a:ln w="12701" cap="flat" cmpd="sng" algn="ctr">
              <a:solidFill>
                <a:srgbClr val="0F9ED5"/>
              </a:solidFill>
              <a:prstDash val="solid"/>
              <a:round/>
              <a:headEnd type="none" w="med" len="med"/>
              <a:tailEnd type="none" w="med" len="med"/>
            </a:ln>
          </a:bottom>
        </a:tcBdr>
      </a:tcStyle>
    </a:wholeTbl>
    <a:band1H>
      <a:tcStyle>
        <a:tcBdr/>
        <a:fill>
          <a:solidFill>
            <a:srgbClr val="0F9ED5"/>
          </a:solidFill>
        </a:fill>
      </a:tcStyle>
    </a:band1H>
    <a:band2H>
      <a:tcStyle>
        <a:tcBdr/>
      </a:tcStyle>
    </a:band2H>
    <a:band1V>
      <a:tcStyle>
        <a:tcBdr/>
        <a:fill>
          <a:solidFill>
            <a:srgbClr val="0F9ED5"/>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0F9ED5"/>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0F9ED5"/>
              </a:solidFill>
              <a:prstDash val="solid"/>
              <a:round/>
              <a:headEnd type="none" w="med" len="med"/>
              <a:tailEnd type="none" w="med" len="med"/>
            </a:ln>
          </a:bottom>
        </a:tcBdr>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F1E8"/>
          </a:solidFill>
        </a:fill>
      </a:tcStyle>
    </a:wholeTbl>
    <a:band1H>
      <a:tcStyle>
        <a:tcBdr/>
        <a:fill>
          <a:solidFill>
            <a:srgbClr val="D0E1CD"/>
          </a:solidFill>
        </a:fill>
      </a:tcStyle>
    </a:band1H>
    <a:band2H>
      <a:tcStyle>
        <a:tcBdr/>
      </a:tcStyle>
    </a:band2H>
    <a:band1V>
      <a:tcStyle>
        <a:tcBdr/>
        <a:fill>
          <a:solidFill>
            <a:srgbClr val="D0E1CD"/>
          </a:solidFill>
        </a:fill>
      </a:tcStyle>
    </a:band1V>
    <a:band2V>
      <a:tcStyle>
        <a:tcBdr/>
      </a:tcStyle>
    </a:band2V>
    <a:lastCol>
      <a:tcTxStyle b="on">
        <a:font>
          <a:latin typeface="+mn-lt"/>
          <a:ea typeface="+mn-ea"/>
          <a:cs typeface="+mn-cs"/>
        </a:font>
        <a:srgbClr val="FFFFFF"/>
      </a:tcTxStyle>
      <a:tcStyle>
        <a:tcBdr/>
        <a:fill>
          <a:solidFill>
            <a:srgbClr val="4EA72E"/>
          </a:solidFill>
        </a:fill>
      </a:tcStyle>
    </a:lastCol>
    <a:firstCol>
      <a:tcTxStyle b="on">
        <a:font>
          <a:latin typeface="+mn-lt"/>
          <a:ea typeface="+mn-ea"/>
          <a:cs typeface="+mn-cs"/>
        </a:font>
        <a:srgbClr val="FFFFFF"/>
      </a:tcTxStyle>
      <a:tcStyle>
        <a:tcBdr/>
        <a:fill>
          <a:solidFill>
            <a:srgbClr val="4EA72E"/>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EA72E"/>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EA72E"/>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5255440-699F-31CF-EE23-FF272DC8B9D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E3510672-8D84-2D8C-A235-66A519C3A3C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485B6F1B-3706-4B3A-92D8-4399413C851C}" type="datetime1">
              <a:rPr lang="en-GB"/>
              <a:pPr lvl="0"/>
              <a:t>14/11/2025</a:t>
            </a:fld>
            <a:endParaRPr lang="en-GB"/>
          </a:p>
        </p:txBody>
      </p:sp>
      <p:sp>
        <p:nvSpPr>
          <p:cNvPr id="4" name="Slide Image Placeholder 3">
            <a:extLst>
              <a:ext uri="{FF2B5EF4-FFF2-40B4-BE49-F238E27FC236}">
                <a16:creationId xmlns:a16="http://schemas.microsoft.com/office/drawing/2014/main" id="{EA7A70B7-4402-226C-D939-D3E29B1C1C1A}"/>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9B62D29-B829-53B6-04D3-56C6C84C725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FD128B02-3D31-E4C2-C753-8B03B9B393B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2775AC28-D41B-8662-1B4F-50E71EAEA05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4AAFFB15-8C94-4F49-A4E2-22519D8F4C90}" type="slidenum">
              <a:t>‹#›</a:t>
            </a:fld>
            <a:endParaRPr lang="en-GB"/>
          </a:p>
        </p:txBody>
      </p:sp>
      <p:sp>
        <p:nvSpPr>
          <p:cNvPr id="8" name="Header Placeholder 1">
            <a:extLst>
              <a:ext uri="{FF2B5EF4-FFF2-40B4-BE49-F238E27FC236}">
                <a16:creationId xmlns:a16="http://schemas.microsoft.com/office/drawing/2014/main" id="{8DA634E8-17BF-7DF1-10EF-8DD55BEF4CA8}"/>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D54B50E3-156E-2412-0231-293B26173E00}"/>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E654FF6A-7F9D-4803-B6F7-1F09A797F893}" type="datetime1">
              <a:rPr lang="en-US"/>
              <a:pPr lvl="0"/>
              <a:t>11/14/2025</a:t>
            </a:fld>
            <a:endParaRPr lang="en-US"/>
          </a:p>
        </p:txBody>
      </p:sp>
      <p:sp>
        <p:nvSpPr>
          <p:cNvPr id="10" name="Slide Image Placeholder 3">
            <a:extLst>
              <a:ext uri="{FF2B5EF4-FFF2-40B4-BE49-F238E27FC236}">
                <a16:creationId xmlns:a16="http://schemas.microsoft.com/office/drawing/2014/main" id="{E647DB6D-E48B-7985-FEEB-91A39DFFD730}"/>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6DEF8C11-BC50-DD22-DDCF-EE853004B9A5}"/>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9C29B874-5700-EE87-A4A2-AD26CAB48BB6}"/>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7D7DE92D-490D-5D61-2FBC-F607D3645197}"/>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DB5D8708-4F7F-4E86-8A1D-E81864CBA2AF}" type="slidenum">
              <a:t>‹#›</a:t>
            </a:fld>
            <a:endParaRPr lang="en-US"/>
          </a:p>
        </p:txBody>
      </p:sp>
    </p:spTree>
    <p:extLst>
      <p:ext uri="{BB962C8B-B14F-4D97-AF65-F5344CB8AC3E}">
        <p14:creationId xmlns:p14="http://schemas.microsoft.com/office/powerpoint/2010/main" val="209236067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77D5EF-FF18-CBEA-6628-5F19FF7116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BC656E-4835-8F59-A32B-0A2A75B0FA6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14BA480-7228-FBC9-887B-BFE687EBB248}"/>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AEEE945-79AC-46D5-82A3-FA5036E6E1E2}" type="slidenum">
              <a:t>8</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96BF72C5-B72E-F0C5-9007-73DC534226AE}"/>
              </a:ext>
            </a:extLst>
          </p:cNvPr>
          <p:cNvGrpSpPr/>
          <p:nvPr/>
        </p:nvGrpSpPr>
        <p:grpSpPr>
          <a:xfrm>
            <a:off x="8" y="-8467"/>
            <a:ext cx="12191997" cy="6866467"/>
            <a:chOff x="8" y="-8467"/>
            <a:chExt cx="12191997" cy="6866467"/>
          </a:xfrm>
        </p:grpSpPr>
        <p:cxnSp>
          <p:nvCxnSpPr>
            <p:cNvPr id="3" name="Straight Connector 31">
              <a:extLst>
                <a:ext uri="{FF2B5EF4-FFF2-40B4-BE49-F238E27FC236}">
                  <a16:creationId xmlns:a16="http://schemas.microsoft.com/office/drawing/2014/main" id="{4899B5C0-BC26-419D-7023-D0248B2B29C0}"/>
                </a:ext>
              </a:extLst>
            </p:cNvPr>
            <p:cNvCxnSpPr/>
            <p:nvPr/>
          </p:nvCxnSpPr>
          <p:spPr>
            <a:xfrm>
              <a:off x="9371008" y="0"/>
              <a:ext cx="1219207" cy="6858000"/>
            </a:xfrm>
            <a:prstGeom prst="straightConnector1">
              <a:avLst/>
            </a:prstGeom>
            <a:noFill/>
            <a:ln w="9528" cap="rnd">
              <a:solidFill>
                <a:srgbClr val="BFBFBF"/>
              </a:solidFill>
              <a:prstDash val="solid"/>
            </a:ln>
          </p:spPr>
        </p:cxnSp>
        <p:cxnSp>
          <p:nvCxnSpPr>
            <p:cNvPr id="4" name="Straight Connector 20">
              <a:extLst>
                <a:ext uri="{FF2B5EF4-FFF2-40B4-BE49-F238E27FC236}">
                  <a16:creationId xmlns:a16="http://schemas.microsoft.com/office/drawing/2014/main" id="{4A0CE0D8-9273-D734-843F-2343A1163328}"/>
                </a:ext>
              </a:extLst>
            </p:cNvPr>
            <p:cNvCxnSpPr/>
            <p:nvPr/>
          </p:nvCxnSpPr>
          <p:spPr>
            <a:xfrm flipH="1">
              <a:off x="7425266" y="3681410"/>
              <a:ext cx="4763557" cy="3176590"/>
            </a:xfrm>
            <a:prstGeom prst="straightConnector1">
              <a:avLst/>
            </a:prstGeom>
            <a:noFill/>
            <a:ln w="9528" cap="rnd">
              <a:solidFill>
                <a:srgbClr val="D9D9D9"/>
              </a:solidFill>
              <a:prstDash val="solid"/>
            </a:ln>
          </p:spPr>
        </p:cxnSp>
        <p:sp>
          <p:nvSpPr>
            <p:cNvPr id="5" name="Rectangle 23">
              <a:extLst>
                <a:ext uri="{FF2B5EF4-FFF2-40B4-BE49-F238E27FC236}">
                  <a16:creationId xmlns:a16="http://schemas.microsoft.com/office/drawing/2014/main" id="{C8BDD03A-DC29-4A8C-E637-53E3EEC2197E}"/>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256FB554-EAFD-B797-E95C-89774931859D}"/>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lIns="0" tIns="0" rIns="0" bIns="0"/>
            <a:lstStyle/>
            <a:p>
              <a:endParaRPr lang="en-GB"/>
            </a:p>
          </p:txBody>
        </p:sp>
        <p:sp>
          <p:nvSpPr>
            <p:cNvPr id="7" name="Isosceles Triangle 26">
              <a:extLst>
                <a:ext uri="{FF2B5EF4-FFF2-40B4-BE49-F238E27FC236}">
                  <a16:creationId xmlns:a16="http://schemas.microsoft.com/office/drawing/2014/main" id="{D2AFE411-3029-CEA1-79E2-6B11E0B11267}"/>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4A021">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B594DC43-FAB9-FD48-DC01-C65D68C45FD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13908168-7492-364F-8406-2F4CFD5C6E8D}"/>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378617FF-0CB6-963E-18FB-B30AEB6BCF84}"/>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lIns="0" tIns="0" rIns="0" bIns="0"/>
            <a:lstStyle/>
            <a:p>
              <a:endParaRPr lang="en-GB"/>
            </a:p>
          </p:txBody>
        </p:sp>
        <p:sp>
          <p:nvSpPr>
            <p:cNvPr id="11" name="Isosceles Triangle 30">
              <a:extLst>
                <a:ext uri="{FF2B5EF4-FFF2-40B4-BE49-F238E27FC236}">
                  <a16:creationId xmlns:a16="http://schemas.microsoft.com/office/drawing/2014/main" id="{7C0315E6-22BC-27B6-A577-0A4C3EBB91CE}"/>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0000"/>
              </a:srgbClr>
            </a:solidFill>
            <a:ln cap="rnd">
              <a:noFill/>
              <a:prstDash val="solid"/>
            </a:ln>
          </p:spPr>
          <p:txBody>
            <a:bodyPr lIns="0" tIns="0" rIns="0" bIns="0"/>
            <a:lstStyle/>
            <a:p>
              <a:endParaRPr lang="en-GB"/>
            </a:p>
          </p:txBody>
        </p:sp>
        <p:sp>
          <p:nvSpPr>
            <p:cNvPr id="12" name="Isosceles Triangle 18">
              <a:extLst>
                <a:ext uri="{FF2B5EF4-FFF2-40B4-BE49-F238E27FC236}">
                  <a16:creationId xmlns:a16="http://schemas.microsoft.com/office/drawing/2014/main" id="{F7928623-C09C-A5FC-9D3F-8B71C93A384E}"/>
                </a:ext>
              </a:extLst>
            </p:cNvPr>
            <p:cNvSpPr/>
            <p:nvPr/>
          </p:nvSpPr>
          <p:spPr>
            <a:xfrm rot="10799991">
              <a:off x="8" y="0"/>
              <a:ext cx="842592" cy="5666152"/>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3445D192-F201-C96C-5962-C6AA56D50C12}"/>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A9DF06D4-48AF-525F-6678-77E8FD01D7D8}"/>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5FF99D57-0382-4F2B-EFE0-63FFB820C7FC}"/>
              </a:ext>
            </a:extLst>
          </p:cNvPr>
          <p:cNvSpPr txBox="1">
            <a:spLocks noGrp="1"/>
          </p:cNvSpPr>
          <p:nvPr>
            <p:ph type="dt" sz="half" idx="7"/>
          </p:nvPr>
        </p:nvSpPr>
        <p:spPr/>
        <p:txBody>
          <a:bodyPr/>
          <a:lstStyle>
            <a:lvl1pPr>
              <a:defRPr/>
            </a:lvl1pPr>
          </a:lstStyle>
          <a:p>
            <a:pPr lvl="0"/>
            <a:fld id="{71F57CFA-29F1-4789-99C4-201AF34D9776}" type="datetime1">
              <a:rPr lang="en-US"/>
              <a:pPr lvl="0"/>
              <a:t>11/14/2025</a:t>
            </a:fld>
            <a:endParaRPr lang="en-US"/>
          </a:p>
        </p:txBody>
      </p:sp>
      <p:sp>
        <p:nvSpPr>
          <p:cNvPr id="16" name="Footer Placeholder 4">
            <a:extLst>
              <a:ext uri="{FF2B5EF4-FFF2-40B4-BE49-F238E27FC236}">
                <a16:creationId xmlns:a16="http://schemas.microsoft.com/office/drawing/2014/main" id="{D49B647A-EF37-F68C-7936-38FF657361D8}"/>
              </a:ext>
            </a:extLst>
          </p:cNvPr>
          <p:cNvSpPr txBox="1">
            <a:spLocks noGrp="1"/>
          </p:cNvSpPr>
          <p:nvPr>
            <p:ph type="ftr" sz="quarter" idx="9"/>
          </p:nvPr>
        </p:nvSpPr>
        <p:spPr/>
        <p:txBody>
          <a:bodyPr/>
          <a:lstStyle>
            <a:lvl1pPr>
              <a:defRPr/>
            </a:lvl1pPr>
          </a:lstStyle>
          <a:p>
            <a:pPr lvl="0"/>
            <a:endParaRPr lang="en-US"/>
          </a:p>
        </p:txBody>
      </p:sp>
      <p:sp>
        <p:nvSpPr>
          <p:cNvPr id="17" name="Slide Number Placeholder 5">
            <a:extLst>
              <a:ext uri="{FF2B5EF4-FFF2-40B4-BE49-F238E27FC236}">
                <a16:creationId xmlns:a16="http://schemas.microsoft.com/office/drawing/2014/main" id="{2F3043D3-422B-80CC-4239-7E51544DEB2F}"/>
              </a:ext>
            </a:extLst>
          </p:cNvPr>
          <p:cNvSpPr txBox="1">
            <a:spLocks noGrp="1"/>
          </p:cNvSpPr>
          <p:nvPr>
            <p:ph type="sldNum" sz="quarter" idx="8"/>
          </p:nvPr>
        </p:nvSpPr>
        <p:spPr/>
        <p:txBody>
          <a:bodyPr/>
          <a:lstStyle>
            <a:lvl1pPr>
              <a:defRPr/>
            </a:lvl1pPr>
          </a:lstStyle>
          <a:p>
            <a:pPr lvl="0"/>
            <a:fld id="{721F2834-47C2-45B2-86E1-7B18A34EFBD1}" type="slidenum">
              <a:t>‹#›</a:t>
            </a:fld>
            <a:endParaRPr lang="en-US"/>
          </a:p>
        </p:txBody>
      </p:sp>
    </p:spTree>
    <p:extLst>
      <p:ext uri="{BB962C8B-B14F-4D97-AF65-F5344CB8AC3E}">
        <p14:creationId xmlns:p14="http://schemas.microsoft.com/office/powerpoint/2010/main" val="290475954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47FD2-37C9-CE99-D4AB-FBBA38263F1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28F358A-F4B8-240C-7D91-D421FEBA212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7CF549-4F8D-112D-D978-48623F97DF17}"/>
              </a:ext>
            </a:extLst>
          </p:cNvPr>
          <p:cNvSpPr txBox="1">
            <a:spLocks noGrp="1"/>
          </p:cNvSpPr>
          <p:nvPr>
            <p:ph type="dt" sz="half" idx="7"/>
          </p:nvPr>
        </p:nvSpPr>
        <p:spPr/>
        <p:txBody>
          <a:bodyPr/>
          <a:lstStyle>
            <a:lvl1pPr>
              <a:defRPr/>
            </a:lvl1pPr>
          </a:lstStyle>
          <a:p>
            <a:pPr lvl="0"/>
            <a:fld id="{BA8CA868-B98A-4A19-B6B6-FB881516EB71}" type="datetime1">
              <a:rPr lang="en-US"/>
              <a:pPr lvl="0"/>
              <a:t>11/14/2025</a:t>
            </a:fld>
            <a:endParaRPr lang="en-US"/>
          </a:p>
        </p:txBody>
      </p:sp>
      <p:sp>
        <p:nvSpPr>
          <p:cNvPr id="5" name="Footer Placeholder 4">
            <a:extLst>
              <a:ext uri="{FF2B5EF4-FFF2-40B4-BE49-F238E27FC236}">
                <a16:creationId xmlns:a16="http://schemas.microsoft.com/office/drawing/2014/main" id="{CFC88465-2DED-E8F5-773F-35A26BC6694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811FCB3-207C-95C0-43F8-9F1A66B14846}"/>
              </a:ext>
            </a:extLst>
          </p:cNvPr>
          <p:cNvSpPr txBox="1">
            <a:spLocks noGrp="1"/>
          </p:cNvSpPr>
          <p:nvPr>
            <p:ph type="sldNum" sz="quarter" idx="8"/>
          </p:nvPr>
        </p:nvSpPr>
        <p:spPr/>
        <p:txBody>
          <a:bodyPr/>
          <a:lstStyle>
            <a:lvl1pPr>
              <a:defRPr/>
            </a:lvl1pPr>
          </a:lstStyle>
          <a:p>
            <a:pPr lvl="0"/>
            <a:fld id="{1C0B02D5-9A59-4B5E-881E-7568A9DC9CAD}" type="slidenum">
              <a:t>‹#›</a:t>
            </a:fld>
            <a:endParaRPr lang="en-US"/>
          </a:p>
        </p:txBody>
      </p:sp>
    </p:spTree>
    <p:extLst>
      <p:ext uri="{BB962C8B-B14F-4D97-AF65-F5344CB8AC3E}">
        <p14:creationId xmlns:p14="http://schemas.microsoft.com/office/powerpoint/2010/main" val="3952233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3CE4C-A999-A89B-893D-B360E66E26F8}"/>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F675AB61-06F1-143A-B489-EA13C936F335}"/>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1B9BB1FD-1AB7-1521-7080-60CEAB53715C}"/>
              </a:ext>
            </a:extLst>
          </p:cNvPr>
          <p:cNvSpPr txBox="1">
            <a:spLocks noGrp="1"/>
          </p:cNvSpPr>
          <p:nvPr>
            <p:ph type="dt" sz="half" idx="7"/>
          </p:nvPr>
        </p:nvSpPr>
        <p:spPr/>
        <p:txBody>
          <a:bodyPr/>
          <a:lstStyle>
            <a:lvl1pPr>
              <a:defRPr/>
            </a:lvl1pPr>
          </a:lstStyle>
          <a:p>
            <a:pPr lvl="0"/>
            <a:fld id="{FD3ACD1E-24F4-4404-AF0B-72B31FAA98A6}" type="datetime1">
              <a:rPr lang="en-US"/>
              <a:pPr lvl="0"/>
              <a:t>11/14/2025</a:t>
            </a:fld>
            <a:endParaRPr lang="en-US"/>
          </a:p>
        </p:txBody>
      </p:sp>
      <p:sp>
        <p:nvSpPr>
          <p:cNvPr id="5" name="Footer Placeholder 4">
            <a:extLst>
              <a:ext uri="{FF2B5EF4-FFF2-40B4-BE49-F238E27FC236}">
                <a16:creationId xmlns:a16="http://schemas.microsoft.com/office/drawing/2014/main" id="{0A7298E7-E9B7-34F4-8C91-6E5AF37C631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3B6981B-B205-3C46-560E-16413A116555}"/>
              </a:ext>
            </a:extLst>
          </p:cNvPr>
          <p:cNvSpPr txBox="1">
            <a:spLocks noGrp="1"/>
          </p:cNvSpPr>
          <p:nvPr>
            <p:ph type="sldNum" sz="quarter" idx="8"/>
          </p:nvPr>
        </p:nvSpPr>
        <p:spPr/>
        <p:txBody>
          <a:bodyPr/>
          <a:lstStyle>
            <a:lvl1pPr>
              <a:defRPr/>
            </a:lvl1pPr>
          </a:lstStyle>
          <a:p>
            <a:pPr lvl="0"/>
            <a:fld id="{3BCADAAD-B3A2-4729-90BF-9CDF9E0E5D68}" type="slidenum">
              <a:t>‹#›</a:t>
            </a:fld>
            <a:endParaRPr lang="en-US"/>
          </a:p>
        </p:txBody>
      </p:sp>
    </p:spTree>
    <p:extLst>
      <p:ext uri="{BB962C8B-B14F-4D97-AF65-F5344CB8AC3E}">
        <p14:creationId xmlns:p14="http://schemas.microsoft.com/office/powerpoint/2010/main" val="2964503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12CF-AD7D-9854-775A-2D99E1EB423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24D60E8-3BF3-EC6A-73C4-C08ADE6924F4}"/>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5C04677-7140-C785-48F2-3340E5227831}"/>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49E4688-2FE9-45A1-0F04-3C47839954F0}"/>
              </a:ext>
            </a:extLst>
          </p:cNvPr>
          <p:cNvSpPr txBox="1">
            <a:spLocks noGrp="1"/>
          </p:cNvSpPr>
          <p:nvPr>
            <p:ph type="dt" sz="half" idx="7"/>
          </p:nvPr>
        </p:nvSpPr>
        <p:spPr/>
        <p:txBody>
          <a:bodyPr/>
          <a:lstStyle>
            <a:lvl1pPr>
              <a:defRPr/>
            </a:lvl1pPr>
          </a:lstStyle>
          <a:p>
            <a:pPr lvl="0"/>
            <a:fld id="{91059DAC-A3CE-43FE-921A-897EF33CC769}" type="datetime1">
              <a:rPr lang="en-US"/>
              <a:pPr lvl="0"/>
              <a:t>11/14/2025</a:t>
            </a:fld>
            <a:endParaRPr lang="en-US"/>
          </a:p>
        </p:txBody>
      </p:sp>
      <p:sp>
        <p:nvSpPr>
          <p:cNvPr id="6" name="Footer Placeholder 5">
            <a:extLst>
              <a:ext uri="{FF2B5EF4-FFF2-40B4-BE49-F238E27FC236}">
                <a16:creationId xmlns:a16="http://schemas.microsoft.com/office/drawing/2014/main" id="{DFE1DE51-441F-4B90-C518-ACA19D6F797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6637D63-1534-4837-9F83-96370FD6931B}"/>
              </a:ext>
            </a:extLst>
          </p:cNvPr>
          <p:cNvSpPr txBox="1">
            <a:spLocks noGrp="1"/>
          </p:cNvSpPr>
          <p:nvPr>
            <p:ph type="sldNum" sz="quarter" idx="8"/>
          </p:nvPr>
        </p:nvSpPr>
        <p:spPr/>
        <p:txBody>
          <a:bodyPr/>
          <a:lstStyle>
            <a:lvl1pPr>
              <a:defRPr/>
            </a:lvl1pPr>
          </a:lstStyle>
          <a:p>
            <a:pPr lvl="0"/>
            <a:fld id="{4C194905-B84E-4CDF-8083-694F888679A6}" type="slidenum">
              <a:t>‹#›</a:t>
            </a:fld>
            <a:endParaRPr lang="en-US"/>
          </a:p>
        </p:txBody>
      </p:sp>
    </p:spTree>
    <p:extLst>
      <p:ext uri="{BB962C8B-B14F-4D97-AF65-F5344CB8AC3E}">
        <p14:creationId xmlns:p14="http://schemas.microsoft.com/office/powerpoint/2010/main" val="999288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E139D-D131-9DFA-97EA-7A8089ECE36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8B04816-C161-7F26-C2E5-8A0936778C3C}"/>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36E3DEB7-8E44-865E-C7CF-357F525B0424}"/>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4F8E59F-333D-2A70-974F-5294E3E13EFA}"/>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C26B5146-ACC8-22A9-DD2A-5E3D075BAEB2}"/>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C4A46AB-0D09-8B71-353F-1337F6CDEE3B}"/>
              </a:ext>
            </a:extLst>
          </p:cNvPr>
          <p:cNvSpPr txBox="1">
            <a:spLocks noGrp="1"/>
          </p:cNvSpPr>
          <p:nvPr>
            <p:ph type="dt" sz="half" idx="7"/>
          </p:nvPr>
        </p:nvSpPr>
        <p:spPr/>
        <p:txBody>
          <a:bodyPr/>
          <a:lstStyle>
            <a:lvl1pPr>
              <a:defRPr/>
            </a:lvl1pPr>
          </a:lstStyle>
          <a:p>
            <a:pPr lvl="0"/>
            <a:fld id="{BB710774-1A06-4A57-A01E-F4506DADC135}" type="datetime1">
              <a:rPr lang="en-US"/>
              <a:pPr lvl="0"/>
              <a:t>11/14/2025</a:t>
            </a:fld>
            <a:endParaRPr lang="en-US"/>
          </a:p>
        </p:txBody>
      </p:sp>
      <p:sp>
        <p:nvSpPr>
          <p:cNvPr id="8" name="Footer Placeholder 7">
            <a:extLst>
              <a:ext uri="{FF2B5EF4-FFF2-40B4-BE49-F238E27FC236}">
                <a16:creationId xmlns:a16="http://schemas.microsoft.com/office/drawing/2014/main" id="{4A1AEA04-B7FE-0CD4-0498-7104D4D10048}"/>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697FF9EF-8396-17D4-9ABD-BFA5A783B240}"/>
              </a:ext>
            </a:extLst>
          </p:cNvPr>
          <p:cNvSpPr txBox="1">
            <a:spLocks noGrp="1"/>
          </p:cNvSpPr>
          <p:nvPr>
            <p:ph type="sldNum" sz="quarter" idx="8"/>
          </p:nvPr>
        </p:nvSpPr>
        <p:spPr/>
        <p:txBody>
          <a:bodyPr/>
          <a:lstStyle>
            <a:lvl1pPr>
              <a:defRPr/>
            </a:lvl1pPr>
          </a:lstStyle>
          <a:p>
            <a:pPr lvl="0"/>
            <a:fld id="{10C6C74B-04C1-4DD6-B3F6-F0EE446A709D}" type="slidenum">
              <a:t>‹#›</a:t>
            </a:fld>
            <a:endParaRPr lang="en-US"/>
          </a:p>
        </p:txBody>
      </p:sp>
    </p:spTree>
    <p:extLst>
      <p:ext uri="{BB962C8B-B14F-4D97-AF65-F5344CB8AC3E}">
        <p14:creationId xmlns:p14="http://schemas.microsoft.com/office/powerpoint/2010/main" val="2144672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49C6A-EBA9-02A5-6C7A-3020430153DE}"/>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6B061570-541C-1A69-968F-9973BF76C364}"/>
              </a:ext>
            </a:extLst>
          </p:cNvPr>
          <p:cNvSpPr txBox="1">
            <a:spLocks noGrp="1"/>
          </p:cNvSpPr>
          <p:nvPr>
            <p:ph type="dt" sz="half" idx="7"/>
          </p:nvPr>
        </p:nvSpPr>
        <p:spPr/>
        <p:txBody>
          <a:bodyPr/>
          <a:lstStyle>
            <a:lvl1pPr>
              <a:defRPr/>
            </a:lvl1pPr>
          </a:lstStyle>
          <a:p>
            <a:pPr lvl="0"/>
            <a:fld id="{C30602BF-9FB7-4D9F-8573-31BA79107507}" type="datetime1">
              <a:rPr lang="en-US"/>
              <a:pPr lvl="0"/>
              <a:t>11/14/2025</a:t>
            </a:fld>
            <a:endParaRPr lang="en-US"/>
          </a:p>
        </p:txBody>
      </p:sp>
      <p:sp>
        <p:nvSpPr>
          <p:cNvPr id="4" name="Footer Placeholder 3">
            <a:extLst>
              <a:ext uri="{FF2B5EF4-FFF2-40B4-BE49-F238E27FC236}">
                <a16:creationId xmlns:a16="http://schemas.microsoft.com/office/drawing/2014/main" id="{337009BB-3B79-0B60-6893-7F4A9A33678C}"/>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C12B7315-37F1-42EA-9239-1F7C36E9DF44}"/>
              </a:ext>
            </a:extLst>
          </p:cNvPr>
          <p:cNvSpPr txBox="1">
            <a:spLocks noGrp="1"/>
          </p:cNvSpPr>
          <p:nvPr>
            <p:ph type="sldNum" sz="quarter" idx="8"/>
          </p:nvPr>
        </p:nvSpPr>
        <p:spPr/>
        <p:txBody>
          <a:bodyPr/>
          <a:lstStyle>
            <a:lvl1pPr>
              <a:defRPr/>
            </a:lvl1pPr>
          </a:lstStyle>
          <a:p>
            <a:pPr lvl="0"/>
            <a:fld id="{8FBE9803-861C-4EC3-9867-6B99228BA1C8}" type="slidenum">
              <a:t>‹#›</a:t>
            </a:fld>
            <a:endParaRPr lang="en-US"/>
          </a:p>
        </p:txBody>
      </p:sp>
    </p:spTree>
    <p:extLst>
      <p:ext uri="{BB962C8B-B14F-4D97-AF65-F5344CB8AC3E}">
        <p14:creationId xmlns:p14="http://schemas.microsoft.com/office/powerpoint/2010/main" val="2875546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02D7EE-0145-2C18-759B-CD875037BB2E}"/>
              </a:ext>
            </a:extLst>
          </p:cNvPr>
          <p:cNvSpPr txBox="1">
            <a:spLocks noGrp="1"/>
          </p:cNvSpPr>
          <p:nvPr>
            <p:ph type="dt" sz="half" idx="7"/>
          </p:nvPr>
        </p:nvSpPr>
        <p:spPr/>
        <p:txBody>
          <a:bodyPr/>
          <a:lstStyle>
            <a:lvl1pPr>
              <a:defRPr/>
            </a:lvl1pPr>
          </a:lstStyle>
          <a:p>
            <a:pPr lvl="0"/>
            <a:fld id="{FF627EB5-18B1-49C8-96EE-6920B8691FCB}" type="datetime1">
              <a:rPr lang="en-US"/>
              <a:pPr lvl="0"/>
              <a:t>11/14/2025</a:t>
            </a:fld>
            <a:endParaRPr lang="en-US"/>
          </a:p>
        </p:txBody>
      </p:sp>
      <p:sp>
        <p:nvSpPr>
          <p:cNvPr id="3" name="Footer Placeholder 2">
            <a:extLst>
              <a:ext uri="{FF2B5EF4-FFF2-40B4-BE49-F238E27FC236}">
                <a16:creationId xmlns:a16="http://schemas.microsoft.com/office/drawing/2014/main" id="{8EEAFDFC-48E6-90E5-09EA-312D2EB65EA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DB60D78-85BC-256C-3B85-7ED73D7F6170}"/>
              </a:ext>
            </a:extLst>
          </p:cNvPr>
          <p:cNvSpPr txBox="1">
            <a:spLocks noGrp="1"/>
          </p:cNvSpPr>
          <p:nvPr>
            <p:ph type="sldNum" sz="quarter" idx="8"/>
          </p:nvPr>
        </p:nvSpPr>
        <p:spPr/>
        <p:txBody>
          <a:bodyPr/>
          <a:lstStyle>
            <a:lvl1pPr>
              <a:defRPr/>
            </a:lvl1pPr>
          </a:lstStyle>
          <a:p>
            <a:pPr lvl="0"/>
            <a:fld id="{07C771EB-4A88-43D7-8CA7-227048F71F42}" type="slidenum">
              <a:t>‹#›</a:t>
            </a:fld>
            <a:endParaRPr lang="en-US"/>
          </a:p>
        </p:txBody>
      </p:sp>
    </p:spTree>
    <p:extLst>
      <p:ext uri="{BB962C8B-B14F-4D97-AF65-F5344CB8AC3E}">
        <p14:creationId xmlns:p14="http://schemas.microsoft.com/office/powerpoint/2010/main" val="326782950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AB36A-F750-140B-9365-64E06C71471E}"/>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DBF26DD5-AE8D-47AC-ACA0-65D74741D993}"/>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41F70B9-F6E2-74AA-34AC-700E9644F665}"/>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125C739B-49EB-DE54-86F5-39317A0CF6F0}"/>
              </a:ext>
            </a:extLst>
          </p:cNvPr>
          <p:cNvSpPr txBox="1">
            <a:spLocks noGrp="1"/>
          </p:cNvSpPr>
          <p:nvPr>
            <p:ph type="dt" sz="half" idx="7"/>
          </p:nvPr>
        </p:nvSpPr>
        <p:spPr/>
        <p:txBody>
          <a:bodyPr/>
          <a:lstStyle>
            <a:lvl1pPr>
              <a:defRPr/>
            </a:lvl1pPr>
          </a:lstStyle>
          <a:p>
            <a:pPr lvl="0"/>
            <a:fld id="{FB6D6DB0-4206-41BD-868A-6C6DD992018B}" type="datetime1">
              <a:rPr lang="en-US"/>
              <a:pPr lvl="0"/>
              <a:t>11/14/2025</a:t>
            </a:fld>
            <a:endParaRPr lang="en-US"/>
          </a:p>
        </p:txBody>
      </p:sp>
      <p:sp>
        <p:nvSpPr>
          <p:cNvPr id="6" name="Footer Placeholder 5">
            <a:extLst>
              <a:ext uri="{FF2B5EF4-FFF2-40B4-BE49-F238E27FC236}">
                <a16:creationId xmlns:a16="http://schemas.microsoft.com/office/drawing/2014/main" id="{72F602AE-F863-B30D-7507-456178B0E26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27401F9-523B-CFD4-3426-F4314177FDED}"/>
              </a:ext>
            </a:extLst>
          </p:cNvPr>
          <p:cNvSpPr txBox="1">
            <a:spLocks noGrp="1"/>
          </p:cNvSpPr>
          <p:nvPr>
            <p:ph type="sldNum" sz="quarter" idx="8"/>
          </p:nvPr>
        </p:nvSpPr>
        <p:spPr/>
        <p:txBody>
          <a:bodyPr/>
          <a:lstStyle>
            <a:lvl1pPr>
              <a:defRPr/>
            </a:lvl1pPr>
          </a:lstStyle>
          <a:p>
            <a:pPr lvl="0"/>
            <a:fld id="{EA7FF01E-59AB-423D-ABBC-5DD53419832F}" type="slidenum">
              <a:t>‹#›</a:t>
            </a:fld>
            <a:endParaRPr lang="en-US"/>
          </a:p>
        </p:txBody>
      </p:sp>
    </p:spTree>
    <p:extLst>
      <p:ext uri="{BB962C8B-B14F-4D97-AF65-F5344CB8AC3E}">
        <p14:creationId xmlns:p14="http://schemas.microsoft.com/office/powerpoint/2010/main" val="3491110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1C94-5483-D4A9-E357-19B23D794658}"/>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2D41BB83-6CFD-7399-3253-A27BF5FA1711}"/>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endParaRPr lang="en-US"/>
          </a:p>
        </p:txBody>
      </p:sp>
      <p:sp>
        <p:nvSpPr>
          <p:cNvPr id="4" name="Text Placeholder 3">
            <a:extLst>
              <a:ext uri="{FF2B5EF4-FFF2-40B4-BE49-F238E27FC236}">
                <a16:creationId xmlns:a16="http://schemas.microsoft.com/office/drawing/2014/main" id="{CE250F9F-B7BF-23DE-E561-DFD6771782FF}"/>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C23726FA-67EC-6309-1B25-E05B4F7C1966}"/>
              </a:ext>
            </a:extLst>
          </p:cNvPr>
          <p:cNvSpPr txBox="1">
            <a:spLocks noGrp="1"/>
          </p:cNvSpPr>
          <p:nvPr>
            <p:ph type="dt" sz="half" idx="7"/>
          </p:nvPr>
        </p:nvSpPr>
        <p:spPr/>
        <p:txBody>
          <a:bodyPr/>
          <a:lstStyle>
            <a:lvl1pPr>
              <a:defRPr/>
            </a:lvl1pPr>
          </a:lstStyle>
          <a:p>
            <a:pPr lvl="0"/>
            <a:fld id="{8FB6215E-B839-4ADC-8FC4-A2A1DD6D5616}" type="datetime1">
              <a:rPr lang="en-US"/>
              <a:pPr lvl="0"/>
              <a:t>11/14/2025</a:t>
            </a:fld>
            <a:endParaRPr lang="en-US"/>
          </a:p>
        </p:txBody>
      </p:sp>
      <p:sp>
        <p:nvSpPr>
          <p:cNvPr id="6" name="Footer Placeholder 5">
            <a:extLst>
              <a:ext uri="{FF2B5EF4-FFF2-40B4-BE49-F238E27FC236}">
                <a16:creationId xmlns:a16="http://schemas.microsoft.com/office/drawing/2014/main" id="{36B3EEEE-9DBC-C33F-513A-8FBCD67C31D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D4C9FE2-12F4-F56B-563D-31E8E9307B75}"/>
              </a:ext>
            </a:extLst>
          </p:cNvPr>
          <p:cNvSpPr txBox="1">
            <a:spLocks noGrp="1"/>
          </p:cNvSpPr>
          <p:nvPr>
            <p:ph type="sldNum" sz="quarter" idx="8"/>
          </p:nvPr>
        </p:nvSpPr>
        <p:spPr/>
        <p:txBody>
          <a:bodyPr/>
          <a:lstStyle>
            <a:lvl1pPr>
              <a:defRPr/>
            </a:lvl1pPr>
          </a:lstStyle>
          <a:p>
            <a:pPr lvl="0"/>
            <a:fld id="{7E4DB7DD-DFDB-40F0-A777-64C143A423AA}" type="slidenum">
              <a:t>‹#›</a:t>
            </a:fld>
            <a:endParaRPr lang="en-US"/>
          </a:p>
        </p:txBody>
      </p:sp>
    </p:spTree>
    <p:extLst>
      <p:ext uri="{BB962C8B-B14F-4D97-AF65-F5344CB8AC3E}">
        <p14:creationId xmlns:p14="http://schemas.microsoft.com/office/powerpoint/2010/main" val="268462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90707-92C7-473D-F17C-18A8451AD317}"/>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D1C13342-92CE-1519-C2B9-1DB9F571F61A}"/>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17F1FAF6-A49D-10FE-E64E-515AAD4FD612}"/>
              </a:ext>
            </a:extLst>
          </p:cNvPr>
          <p:cNvSpPr txBox="1">
            <a:spLocks noGrp="1"/>
          </p:cNvSpPr>
          <p:nvPr>
            <p:ph type="dt" sz="half" idx="7"/>
          </p:nvPr>
        </p:nvSpPr>
        <p:spPr/>
        <p:txBody>
          <a:bodyPr/>
          <a:lstStyle>
            <a:lvl1pPr>
              <a:defRPr/>
            </a:lvl1pPr>
          </a:lstStyle>
          <a:p>
            <a:pPr lvl="0"/>
            <a:fld id="{4FE19579-F0D6-4970-83FB-EB5CBA3CC12C}" type="datetime1">
              <a:rPr lang="en-US"/>
              <a:pPr lvl="0"/>
              <a:t>11/14/2025</a:t>
            </a:fld>
            <a:endParaRPr lang="en-US"/>
          </a:p>
        </p:txBody>
      </p:sp>
      <p:sp>
        <p:nvSpPr>
          <p:cNvPr id="5" name="Footer Placeholder 4">
            <a:extLst>
              <a:ext uri="{FF2B5EF4-FFF2-40B4-BE49-F238E27FC236}">
                <a16:creationId xmlns:a16="http://schemas.microsoft.com/office/drawing/2014/main" id="{008EEF14-94CC-09AA-E885-18265664A7A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14BFE92-8958-0004-A034-81F41DF6AFF4}"/>
              </a:ext>
            </a:extLst>
          </p:cNvPr>
          <p:cNvSpPr txBox="1">
            <a:spLocks noGrp="1"/>
          </p:cNvSpPr>
          <p:nvPr>
            <p:ph type="sldNum" sz="quarter" idx="8"/>
          </p:nvPr>
        </p:nvSpPr>
        <p:spPr/>
        <p:txBody>
          <a:bodyPr/>
          <a:lstStyle>
            <a:lvl1pPr>
              <a:defRPr/>
            </a:lvl1pPr>
          </a:lstStyle>
          <a:p>
            <a:pPr lvl="0"/>
            <a:fld id="{125A5137-EE7A-41EF-8822-E9A6D452A9B2}" type="slidenum">
              <a:t>‹#›</a:t>
            </a:fld>
            <a:endParaRPr lang="en-US"/>
          </a:p>
        </p:txBody>
      </p:sp>
    </p:spTree>
    <p:extLst>
      <p:ext uri="{BB962C8B-B14F-4D97-AF65-F5344CB8AC3E}">
        <p14:creationId xmlns:p14="http://schemas.microsoft.com/office/powerpoint/2010/main" val="234374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3C0E8-77FD-7038-2A58-12EA3222D094}"/>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E7B9CF33-195C-7D0B-10E0-EDD46E924C89}"/>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C408DE7F-9C14-A037-463D-E33B2B56F6E3}"/>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B1CBED60-CF8C-938E-5052-53C077040731}"/>
              </a:ext>
            </a:extLst>
          </p:cNvPr>
          <p:cNvSpPr txBox="1">
            <a:spLocks noGrp="1"/>
          </p:cNvSpPr>
          <p:nvPr>
            <p:ph type="dt" sz="half" idx="7"/>
          </p:nvPr>
        </p:nvSpPr>
        <p:spPr/>
        <p:txBody>
          <a:bodyPr/>
          <a:lstStyle>
            <a:lvl1pPr>
              <a:defRPr/>
            </a:lvl1pPr>
          </a:lstStyle>
          <a:p>
            <a:pPr lvl="0"/>
            <a:fld id="{6E50AF24-C61A-4106-8337-68C7E92EEC96}" type="datetime1">
              <a:rPr lang="en-US"/>
              <a:pPr lvl="0"/>
              <a:t>11/14/2025</a:t>
            </a:fld>
            <a:endParaRPr lang="en-US"/>
          </a:p>
        </p:txBody>
      </p:sp>
      <p:sp>
        <p:nvSpPr>
          <p:cNvPr id="6" name="Footer Placeholder 4">
            <a:extLst>
              <a:ext uri="{FF2B5EF4-FFF2-40B4-BE49-F238E27FC236}">
                <a16:creationId xmlns:a16="http://schemas.microsoft.com/office/drawing/2014/main" id="{9BC155CF-8B24-A4EE-810D-2937756D2503}"/>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65BF107-0E0C-981A-BC83-D7861FD2662F}"/>
              </a:ext>
            </a:extLst>
          </p:cNvPr>
          <p:cNvSpPr txBox="1">
            <a:spLocks noGrp="1"/>
          </p:cNvSpPr>
          <p:nvPr>
            <p:ph type="sldNum" sz="quarter" idx="8"/>
          </p:nvPr>
        </p:nvSpPr>
        <p:spPr/>
        <p:txBody>
          <a:bodyPr/>
          <a:lstStyle>
            <a:lvl1pPr>
              <a:defRPr/>
            </a:lvl1pPr>
          </a:lstStyle>
          <a:p>
            <a:pPr lvl="0"/>
            <a:fld id="{AEF996C3-FDFD-4B9E-9384-EC543C756479}" type="slidenum">
              <a:t>‹#›</a:t>
            </a:fld>
            <a:endParaRPr lang="en-US"/>
          </a:p>
        </p:txBody>
      </p:sp>
      <p:sp>
        <p:nvSpPr>
          <p:cNvPr id="8" name="TextBox 19">
            <a:extLst>
              <a:ext uri="{FF2B5EF4-FFF2-40B4-BE49-F238E27FC236}">
                <a16:creationId xmlns:a16="http://schemas.microsoft.com/office/drawing/2014/main" id="{36DDCAB9-AA91-A902-C253-014D46112D21}"/>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BAFE727D-7C56-9277-AA2C-FF97B51954CC}"/>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661280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DCA08-CBCD-CB5D-F37E-8F3AD917F525}"/>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51A68E85-9DB8-577D-CEBA-18FB70911C53}"/>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EE043879-FD77-11AA-EA58-B988955FD5E2}"/>
              </a:ext>
            </a:extLst>
          </p:cNvPr>
          <p:cNvSpPr txBox="1">
            <a:spLocks noGrp="1"/>
          </p:cNvSpPr>
          <p:nvPr>
            <p:ph type="dt" sz="half" idx="7"/>
          </p:nvPr>
        </p:nvSpPr>
        <p:spPr/>
        <p:txBody>
          <a:bodyPr/>
          <a:lstStyle>
            <a:lvl1pPr>
              <a:defRPr/>
            </a:lvl1pPr>
          </a:lstStyle>
          <a:p>
            <a:pPr lvl="0"/>
            <a:fld id="{FE35792A-A95C-4460-9E91-198E82F0F5EF}" type="datetime1">
              <a:rPr lang="en-US"/>
              <a:pPr lvl="0"/>
              <a:t>11/14/2025</a:t>
            </a:fld>
            <a:endParaRPr lang="en-US"/>
          </a:p>
        </p:txBody>
      </p:sp>
      <p:sp>
        <p:nvSpPr>
          <p:cNvPr id="5" name="Footer Placeholder 4">
            <a:extLst>
              <a:ext uri="{FF2B5EF4-FFF2-40B4-BE49-F238E27FC236}">
                <a16:creationId xmlns:a16="http://schemas.microsoft.com/office/drawing/2014/main" id="{16BADA12-92BC-0F35-020C-F3965A9501E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0A5710D-04CA-EA48-7C53-2B678F19193C}"/>
              </a:ext>
            </a:extLst>
          </p:cNvPr>
          <p:cNvSpPr txBox="1">
            <a:spLocks noGrp="1"/>
          </p:cNvSpPr>
          <p:nvPr>
            <p:ph type="sldNum" sz="quarter" idx="8"/>
          </p:nvPr>
        </p:nvSpPr>
        <p:spPr/>
        <p:txBody>
          <a:bodyPr/>
          <a:lstStyle>
            <a:lvl1pPr>
              <a:defRPr/>
            </a:lvl1pPr>
          </a:lstStyle>
          <a:p>
            <a:pPr lvl="0"/>
            <a:fld id="{4A383E62-F2B5-4A03-8FCC-C10395B71EF0}" type="slidenum">
              <a:t>‹#›</a:t>
            </a:fld>
            <a:endParaRPr lang="en-US"/>
          </a:p>
        </p:txBody>
      </p:sp>
    </p:spTree>
    <p:extLst>
      <p:ext uri="{BB962C8B-B14F-4D97-AF65-F5344CB8AC3E}">
        <p14:creationId xmlns:p14="http://schemas.microsoft.com/office/powerpoint/2010/main" val="1252648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EF021-75CC-1DFC-9AA4-7299A85EF952}"/>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A937A2C7-B6E9-D60B-6CC9-34E52A3FEC9E}"/>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FEA17CB3-5918-32F3-6D3A-705CE857EF54}"/>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D2CD2E3C-B95E-C5E4-09DE-D1B82E6978D3}"/>
              </a:ext>
            </a:extLst>
          </p:cNvPr>
          <p:cNvSpPr txBox="1">
            <a:spLocks noGrp="1"/>
          </p:cNvSpPr>
          <p:nvPr>
            <p:ph type="dt" sz="half" idx="7"/>
          </p:nvPr>
        </p:nvSpPr>
        <p:spPr/>
        <p:txBody>
          <a:bodyPr/>
          <a:lstStyle>
            <a:lvl1pPr>
              <a:defRPr/>
            </a:lvl1pPr>
          </a:lstStyle>
          <a:p>
            <a:pPr lvl="0"/>
            <a:fld id="{98B47BE1-5B6C-4EE9-8820-430CCDE98D79}" type="datetime1">
              <a:rPr lang="en-US"/>
              <a:pPr lvl="0"/>
              <a:t>11/14/2025</a:t>
            </a:fld>
            <a:endParaRPr lang="en-US"/>
          </a:p>
        </p:txBody>
      </p:sp>
      <p:sp>
        <p:nvSpPr>
          <p:cNvPr id="6" name="Footer Placeholder 4">
            <a:extLst>
              <a:ext uri="{FF2B5EF4-FFF2-40B4-BE49-F238E27FC236}">
                <a16:creationId xmlns:a16="http://schemas.microsoft.com/office/drawing/2014/main" id="{D55AE46F-7BD4-F11A-90AE-20B603D70750}"/>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B320294D-C59E-D097-0E7D-20663D2E5329}"/>
              </a:ext>
            </a:extLst>
          </p:cNvPr>
          <p:cNvSpPr txBox="1">
            <a:spLocks noGrp="1"/>
          </p:cNvSpPr>
          <p:nvPr>
            <p:ph type="sldNum" sz="quarter" idx="8"/>
          </p:nvPr>
        </p:nvSpPr>
        <p:spPr/>
        <p:txBody>
          <a:bodyPr/>
          <a:lstStyle>
            <a:lvl1pPr>
              <a:defRPr/>
            </a:lvl1pPr>
          </a:lstStyle>
          <a:p>
            <a:pPr lvl="0"/>
            <a:fld id="{BEBBD707-F66C-4332-9725-31B16C1379EF}" type="slidenum">
              <a:t>‹#›</a:t>
            </a:fld>
            <a:endParaRPr lang="en-US"/>
          </a:p>
        </p:txBody>
      </p:sp>
      <p:sp>
        <p:nvSpPr>
          <p:cNvPr id="8" name="TextBox 23">
            <a:extLst>
              <a:ext uri="{FF2B5EF4-FFF2-40B4-BE49-F238E27FC236}">
                <a16:creationId xmlns:a16="http://schemas.microsoft.com/office/drawing/2014/main" id="{C900AAC6-F443-BD3B-B4E7-1F16CA354021}"/>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EF5F139E-E7B7-3077-B829-C934FBDF8952}"/>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1222881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B95FE-73BB-08F4-4A18-EE4E3DB6C4F3}"/>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D5F5E25C-627E-1430-8073-164C91C95B4D}"/>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3FDAE248-B6F8-A6FE-F301-D90C3DB253A9}"/>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5B8F1189-337C-A284-F976-BB646843EBE6}"/>
              </a:ext>
            </a:extLst>
          </p:cNvPr>
          <p:cNvSpPr txBox="1">
            <a:spLocks noGrp="1"/>
          </p:cNvSpPr>
          <p:nvPr>
            <p:ph type="dt" sz="half" idx="7"/>
          </p:nvPr>
        </p:nvSpPr>
        <p:spPr/>
        <p:txBody>
          <a:bodyPr/>
          <a:lstStyle>
            <a:lvl1pPr>
              <a:defRPr/>
            </a:lvl1pPr>
          </a:lstStyle>
          <a:p>
            <a:pPr lvl="0"/>
            <a:fld id="{19EF1238-7D7B-4B2B-BD51-EAD88C5591F4}" type="datetime1">
              <a:rPr lang="en-US"/>
              <a:pPr lvl="0"/>
              <a:t>11/14/2025</a:t>
            </a:fld>
            <a:endParaRPr lang="en-US"/>
          </a:p>
        </p:txBody>
      </p:sp>
      <p:sp>
        <p:nvSpPr>
          <p:cNvPr id="6" name="Footer Placeholder 4">
            <a:extLst>
              <a:ext uri="{FF2B5EF4-FFF2-40B4-BE49-F238E27FC236}">
                <a16:creationId xmlns:a16="http://schemas.microsoft.com/office/drawing/2014/main" id="{43FFA39A-0736-A027-3AD8-97DB37FF6A10}"/>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1E723FFF-DA85-96DF-995E-918284C58BE3}"/>
              </a:ext>
            </a:extLst>
          </p:cNvPr>
          <p:cNvSpPr txBox="1">
            <a:spLocks noGrp="1"/>
          </p:cNvSpPr>
          <p:nvPr>
            <p:ph type="sldNum" sz="quarter" idx="8"/>
          </p:nvPr>
        </p:nvSpPr>
        <p:spPr/>
        <p:txBody>
          <a:bodyPr/>
          <a:lstStyle>
            <a:lvl1pPr>
              <a:defRPr/>
            </a:lvl1pPr>
          </a:lstStyle>
          <a:p>
            <a:pPr lvl="0"/>
            <a:fld id="{C141CE9B-A87D-4B2A-8933-2C2104266932}" type="slidenum">
              <a:t>‹#›</a:t>
            </a:fld>
            <a:endParaRPr lang="en-US"/>
          </a:p>
        </p:txBody>
      </p:sp>
    </p:spTree>
    <p:extLst>
      <p:ext uri="{BB962C8B-B14F-4D97-AF65-F5344CB8AC3E}">
        <p14:creationId xmlns:p14="http://schemas.microsoft.com/office/powerpoint/2010/main" val="1764551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03D39-4A3C-9D65-0E67-952D8D529258}"/>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35F56D6-181F-34B4-70A0-756C338B15D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DCF444-2310-0992-1AF3-77641F51784C}"/>
              </a:ext>
            </a:extLst>
          </p:cNvPr>
          <p:cNvSpPr txBox="1">
            <a:spLocks noGrp="1"/>
          </p:cNvSpPr>
          <p:nvPr>
            <p:ph type="dt" sz="half" idx="7"/>
          </p:nvPr>
        </p:nvSpPr>
        <p:spPr/>
        <p:txBody>
          <a:bodyPr/>
          <a:lstStyle>
            <a:lvl1pPr>
              <a:defRPr/>
            </a:lvl1pPr>
          </a:lstStyle>
          <a:p>
            <a:pPr lvl="0"/>
            <a:fld id="{51058BFB-4E83-42A5-8E8A-46C08D275A99}" type="datetime1">
              <a:rPr lang="en-US"/>
              <a:pPr lvl="0"/>
              <a:t>11/14/2025</a:t>
            </a:fld>
            <a:endParaRPr lang="en-US"/>
          </a:p>
        </p:txBody>
      </p:sp>
      <p:sp>
        <p:nvSpPr>
          <p:cNvPr id="5" name="Footer Placeholder 4">
            <a:extLst>
              <a:ext uri="{FF2B5EF4-FFF2-40B4-BE49-F238E27FC236}">
                <a16:creationId xmlns:a16="http://schemas.microsoft.com/office/drawing/2014/main" id="{251610F7-5BEC-2EE4-22A5-C2176006B1F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5B69762-705B-56C9-8286-3D9A4F0B6DBB}"/>
              </a:ext>
            </a:extLst>
          </p:cNvPr>
          <p:cNvSpPr txBox="1">
            <a:spLocks noGrp="1"/>
          </p:cNvSpPr>
          <p:nvPr>
            <p:ph type="sldNum" sz="quarter" idx="8"/>
          </p:nvPr>
        </p:nvSpPr>
        <p:spPr/>
        <p:txBody>
          <a:bodyPr/>
          <a:lstStyle>
            <a:lvl1pPr>
              <a:defRPr/>
            </a:lvl1pPr>
          </a:lstStyle>
          <a:p>
            <a:pPr lvl="0"/>
            <a:fld id="{F001CC4D-9BDD-42C2-B6A3-23513BD10BAA}" type="slidenum">
              <a:t>‹#›</a:t>
            </a:fld>
            <a:endParaRPr lang="en-US"/>
          </a:p>
        </p:txBody>
      </p:sp>
    </p:spTree>
    <p:extLst>
      <p:ext uri="{BB962C8B-B14F-4D97-AF65-F5344CB8AC3E}">
        <p14:creationId xmlns:p14="http://schemas.microsoft.com/office/powerpoint/2010/main" val="3027894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192FC6-877D-1A26-65A9-DF9EFADBC071}"/>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A2A23B0-4F8A-2F76-450B-BE2E20B3B64F}"/>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3ACCC6-B92C-695D-9F51-592AFB5ECC36}"/>
              </a:ext>
            </a:extLst>
          </p:cNvPr>
          <p:cNvSpPr txBox="1">
            <a:spLocks noGrp="1"/>
          </p:cNvSpPr>
          <p:nvPr>
            <p:ph type="dt" sz="half" idx="7"/>
          </p:nvPr>
        </p:nvSpPr>
        <p:spPr/>
        <p:txBody>
          <a:bodyPr/>
          <a:lstStyle>
            <a:lvl1pPr>
              <a:defRPr/>
            </a:lvl1pPr>
          </a:lstStyle>
          <a:p>
            <a:pPr lvl="0"/>
            <a:fld id="{0507D6CA-0509-4EEB-A52E-7AED8FCAA8DF}" type="datetime1">
              <a:rPr lang="en-US"/>
              <a:pPr lvl="0"/>
              <a:t>11/14/2025</a:t>
            </a:fld>
            <a:endParaRPr lang="en-US"/>
          </a:p>
        </p:txBody>
      </p:sp>
      <p:sp>
        <p:nvSpPr>
          <p:cNvPr id="5" name="Footer Placeholder 4">
            <a:extLst>
              <a:ext uri="{FF2B5EF4-FFF2-40B4-BE49-F238E27FC236}">
                <a16:creationId xmlns:a16="http://schemas.microsoft.com/office/drawing/2014/main" id="{A1DC06B9-44EF-3454-271C-0533754EE20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6382A9B-CAD7-A6E3-656C-22B372D23C29}"/>
              </a:ext>
            </a:extLst>
          </p:cNvPr>
          <p:cNvSpPr txBox="1">
            <a:spLocks noGrp="1"/>
          </p:cNvSpPr>
          <p:nvPr>
            <p:ph type="sldNum" sz="quarter" idx="8"/>
          </p:nvPr>
        </p:nvSpPr>
        <p:spPr/>
        <p:txBody>
          <a:bodyPr/>
          <a:lstStyle>
            <a:lvl1pPr>
              <a:defRPr/>
            </a:lvl1pPr>
          </a:lstStyle>
          <a:p>
            <a:pPr lvl="0"/>
            <a:fld id="{9C957957-784D-451B-9487-B9EA7CFCFDBD}" type="slidenum">
              <a:t>‹#›</a:t>
            </a:fld>
            <a:endParaRPr lang="en-US"/>
          </a:p>
        </p:txBody>
      </p:sp>
    </p:spTree>
    <p:extLst>
      <p:ext uri="{BB962C8B-B14F-4D97-AF65-F5344CB8AC3E}">
        <p14:creationId xmlns:p14="http://schemas.microsoft.com/office/powerpoint/2010/main" val="780562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0263D19-0979-05BF-A304-B6ACFC26AED6}"/>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F7780325-11F5-05B8-E307-CF083A865F99}"/>
                </a:ext>
              </a:extLst>
            </p:cNvPr>
            <p:cNvCxnSpPr/>
            <p:nvPr/>
          </p:nvCxnSpPr>
          <p:spPr>
            <a:xfrm>
              <a:off x="9371008" y="0"/>
              <a:ext cx="1219207" cy="6858000"/>
            </a:xfrm>
            <a:prstGeom prst="straightConnector1">
              <a:avLst/>
            </a:prstGeom>
            <a:noFill/>
            <a:ln w="9528" cap="rnd">
              <a:solidFill>
                <a:srgbClr val="BFBFBF"/>
              </a:solidFill>
              <a:prstDash val="solid"/>
            </a:ln>
          </p:spPr>
        </p:cxnSp>
        <p:cxnSp>
          <p:nvCxnSpPr>
            <p:cNvPr id="4" name="Straight Connector 20">
              <a:extLst>
                <a:ext uri="{FF2B5EF4-FFF2-40B4-BE49-F238E27FC236}">
                  <a16:creationId xmlns:a16="http://schemas.microsoft.com/office/drawing/2014/main" id="{9DE38DE4-7DBC-0C30-45C5-7AE620E8255A}"/>
                </a:ext>
              </a:extLst>
            </p:cNvPr>
            <p:cNvCxnSpPr/>
            <p:nvPr/>
          </p:nvCxnSpPr>
          <p:spPr>
            <a:xfrm flipH="1">
              <a:off x="7425266" y="3681410"/>
              <a:ext cx="4763557" cy="3176590"/>
            </a:xfrm>
            <a:prstGeom prst="straightConnector1">
              <a:avLst/>
            </a:prstGeom>
            <a:noFill/>
            <a:ln w="9528" cap="rnd">
              <a:solidFill>
                <a:srgbClr val="D9D9D9"/>
              </a:solidFill>
              <a:prstDash val="solid"/>
            </a:ln>
          </p:spPr>
        </p:cxnSp>
        <p:sp>
          <p:nvSpPr>
            <p:cNvPr id="5" name="Rectangle 23">
              <a:extLst>
                <a:ext uri="{FF2B5EF4-FFF2-40B4-BE49-F238E27FC236}">
                  <a16:creationId xmlns:a16="http://schemas.microsoft.com/office/drawing/2014/main" id="{3FE249A1-1F23-EE8D-8AF7-D9F7A31E4BB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0282F852-2A98-0682-5E92-C0F2B7B9A98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lIns="0" tIns="0" rIns="0" bIns="0"/>
            <a:lstStyle/>
            <a:p>
              <a:endParaRPr lang="en-GB"/>
            </a:p>
          </p:txBody>
        </p:sp>
        <p:sp>
          <p:nvSpPr>
            <p:cNvPr id="7" name="Isosceles Triangle 23">
              <a:extLst>
                <a:ext uri="{FF2B5EF4-FFF2-40B4-BE49-F238E27FC236}">
                  <a16:creationId xmlns:a16="http://schemas.microsoft.com/office/drawing/2014/main" id="{99D4F170-BE98-86E1-6AD9-56DF89CCF0B1}"/>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4A021">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3CF996F5-C95C-D095-DE12-F2859EEA0B4C}"/>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1D1D5ABD-7EE9-409A-6563-1EDE2E2C3FF6}"/>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B607ADF7-D1C8-B073-AEFB-98BD0E7567BF}"/>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lIns="0" tIns="0" rIns="0" bIns="0"/>
            <a:lstStyle/>
            <a:p>
              <a:endParaRPr lang="en-GB"/>
            </a:p>
          </p:txBody>
        </p:sp>
        <p:sp>
          <p:nvSpPr>
            <p:cNvPr id="11" name="Isosceles Triangle 27">
              <a:extLst>
                <a:ext uri="{FF2B5EF4-FFF2-40B4-BE49-F238E27FC236}">
                  <a16:creationId xmlns:a16="http://schemas.microsoft.com/office/drawing/2014/main" id="{360D2E40-C14B-A40C-8417-C215C19CBD5B}"/>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0000"/>
              </a:srgbClr>
            </a:solidFill>
            <a:ln cap="rnd">
              <a:noFill/>
              <a:prstDash val="solid"/>
            </a:ln>
          </p:spPr>
          <p:txBody>
            <a:bodyPr lIns="0" tIns="0" rIns="0" bIns="0"/>
            <a:lstStyle/>
            <a:p>
              <a:endParaRPr lang="en-GB"/>
            </a:p>
          </p:txBody>
        </p:sp>
        <p:sp>
          <p:nvSpPr>
            <p:cNvPr id="12" name="Isosceles Triangle 28">
              <a:extLst>
                <a:ext uri="{FF2B5EF4-FFF2-40B4-BE49-F238E27FC236}">
                  <a16:creationId xmlns:a16="http://schemas.microsoft.com/office/drawing/2014/main" id="{692B4091-6BF4-A898-4E88-F93FAFA3F660}"/>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rnd">
              <a:noFill/>
              <a:prstDash val="solid"/>
            </a:ln>
          </p:spPr>
          <p:txBody>
            <a:bodyPr lIns="0" tIns="0" rIns="0" bIns="0"/>
            <a:lstStyle/>
            <a:p>
              <a:endParaRPr lang="en-GB"/>
            </a:p>
          </p:txBody>
        </p:sp>
      </p:grpSp>
      <p:sp>
        <p:nvSpPr>
          <p:cNvPr id="13" name="Title Placeholder 1">
            <a:extLst>
              <a:ext uri="{FF2B5EF4-FFF2-40B4-BE49-F238E27FC236}">
                <a16:creationId xmlns:a16="http://schemas.microsoft.com/office/drawing/2014/main" id="{0464B2DF-2CB9-DD26-9542-C5A7BEC39FE8}"/>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D57D921C-1266-6114-524C-521A2C07674D}"/>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42429055-02AD-FB86-0FDE-A3C9653DF925}"/>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fld id="{C0B82EA1-53BF-4114-8620-B5BA5EE02A8C}" type="datetime1">
              <a:rPr lang="en-US"/>
              <a:pPr lvl="0"/>
              <a:t>11/14/2025</a:t>
            </a:fld>
            <a:endParaRPr lang="en-US"/>
          </a:p>
        </p:txBody>
      </p:sp>
      <p:sp>
        <p:nvSpPr>
          <p:cNvPr id="16" name="Footer Placeholder 4">
            <a:extLst>
              <a:ext uri="{FF2B5EF4-FFF2-40B4-BE49-F238E27FC236}">
                <a16:creationId xmlns:a16="http://schemas.microsoft.com/office/drawing/2014/main" id="{1A15458B-9320-08A8-34DE-C5A343B07290}"/>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endParaRPr lang="en-US"/>
          </a:p>
        </p:txBody>
      </p:sp>
      <p:sp>
        <p:nvSpPr>
          <p:cNvPr id="17" name="Slide Number Placeholder 5">
            <a:extLst>
              <a:ext uri="{FF2B5EF4-FFF2-40B4-BE49-F238E27FC236}">
                <a16:creationId xmlns:a16="http://schemas.microsoft.com/office/drawing/2014/main" id="{AD0F4153-1B46-2C05-355D-16F79A3DD4B7}"/>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90C226"/>
                </a:solidFill>
                <a:uFillTx/>
                <a:latin typeface="Trebuchet MS"/>
              </a:defRPr>
            </a:lvl1pPr>
          </a:lstStyle>
          <a:p>
            <a:pPr lvl="0"/>
            <a:fld id="{AFE0E08D-0658-4FDC-A0EE-49A7A5721757}"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regulation-12232009-and-the-cosmetic-products-enforcement-regulations-2013-great-britain" TargetMode="External"/><Relationship Id="rId3" Type="http://schemas.openxmlformats.org/officeDocument/2006/relationships/hyperlink" Target="https://www.gov.uk/government/statistics/business-population-estimates-2024/business-population-estimates-for-the-uk-and-regions-2024-statistical-release" TargetMode="External"/><Relationship Id="rId7" Type="http://schemas.openxmlformats.org/officeDocument/2006/relationships/hyperlink" Target="https://www.east-ayrshire.gov.uk/BusinessAndTrade/AdviceAndSupportForBusinesses/The-Princes-Trust-Enterprise-Programme.aspx"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gov.uk/set-up-sole-trader" TargetMode="External"/><Relationship Id="rId5" Type="http://schemas.openxmlformats.org/officeDocument/2006/relationships/hyperlink" Target="https://find-and-update.company-information.service.gov.uk/search?q=Raziel+Miracle" TargetMode="External"/><Relationship Id="rId4" Type="http://schemas.openxmlformats.org/officeDocument/2006/relationships/hyperlink" Target="https://www.gov.uk/government/publications/re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2"/>
          <a:tile/>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63676-1CEB-2270-73C2-DB14A631D0CA}"/>
              </a:ext>
            </a:extLst>
          </p:cNvPr>
          <p:cNvSpPr txBox="1">
            <a:spLocks noGrp="1"/>
          </p:cNvSpPr>
          <p:nvPr>
            <p:ph type="ctrTitle"/>
          </p:nvPr>
        </p:nvSpPr>
        <p:spPr>
          <a:xfrm>
            <a:off x="272372" y="544744"/>
            <a:ext cx="11352175" cy="1212924"/>
          </a:xfrm>
        </p:spPr>
        <p:txBody>
          <a:bodyPr>
            <a:normAutofit/>
          </a:bodyPr>
          <a:lstStyle/>
          <a:p>
            <a:pPr lvl="0"/>
            <a:r>
              <a:rPr lang="en-US" sz="4400" b="1" kern="0">
                <a:solidFill>
                  <a:srgbClr val="0F4761"/>
                </a:solidFill>
                <a:latin typeface="Aptos Display" pitchFamily="34"/>
                <a:cs typeface="Times New Roman" pitchFamily="18"/>
              </a:rPr>
              <a:t> </a:t>
            </a:r>
            <a:r>
              <a:rPr lang="en-US" sz="6000" b="1" kern="0">
                <a:solidFill>
                  <a:srgbClr val="FFC000"/>
                </a:solidFill>
                <a:latin typeface="Arial" pitchFamily="34"/>
                <a:cs typeface="Arial" pitchFamily="34"/>
              </a:rPr>
              <a:t>Raziel Miracle   Business Plan</a:t>
            </a:r>
            <a:endParaRPr lang="en-GB" sz="6000">
              <a:solidFill>
                <a:srgbClr val="FFC000"/>
              </a:solidFill>
              <a:latin typeface="Arial" pitchFamily="34"/>
              <a:cs typeface="Arial" pitchFamily="34"/>
            </a:endParaRPr>
          </a:p>
        </p:txBody>
      </p:sp>
      <p:sp>
        <p:nvSpPr>
          <p:cNvPr id="3" name="Subtitle 2">
            <a:extLst>
              <a:ext uri="{FF2B5EF4-FFF2-40B4-BE49-F238E27FC236}">
                <a16:creationId xmlns:a16="http://schemas.microsoft.com/office/drawing/2014/main" id="{22E4897E-821C-B6F8-4726-F7F402F58AEA}"/>
              </a:ext>
            </a:extLst>
          </p:cNvPr>
          <p:cNvSpPr txBox="1">
            <a:spLocks noGrp="1"/>
          </p:cNvSpPr>
          <p:nvPr>
            <p:ph type="subTitle" idx="1"/>
          </p:nvPr>
        </p:nvSpPr>
        <p:spPr>
          <a:xfrm>
            <a:off x="526639" y="2139193"/>
            <a:ext cx="11352175" cy="3118606"/>
          </a:xfrm>
        </p:spPr>
        <p:txBody>
          <a:bodyPr/>
          <a:lstStyle/>
          <a:p>
            <a:pPr lvl="0" algn="l">
              <a:lnSpc>
                <a:spcPct val="70000"/>
              </a:lnSpc>
            </a:pPr>
            <a:r>
              <a:rPr lang="en-US" sz="2000" b="1">
                <a:solidFill>
                  <a:srgbClr val="000000"/>
                </a:solidFill>
                <a:latin typeface="Arial" pitchFamily="34"/>
                <a:cs typeface="Arial" pitchFamily="34"/>
              </a:rPr>
              <a:t>Program of study: Certificate in Higher Education Business Skills for the Workplace</a:t>
            </a:r>
            <a:endParaRPr lang="en-GB" sz="2000" b="1">
              <a:solidFill>
                <a:srgbClr val="000000"/>
              </a:solidFill>
              <a:latin typeface="Arial" pitchFamily="34"/>
              <a:cs typeface="Arial" pitchFamily="34"/>
            </a:endParaRPr>
          </a:p>
          <a:p>
            <a:pPr lvl="0" algn="l">
              <a:lnSpc>
                <a:spcPct val="70000"/>
              </a:lnSpc>
            </a:pPr>
            <a:r>
              <a:rPr lang="en-US" sz="2000" b="1">
                <a:solidFill>
                  <a:srgbClr val="000000"/>
                </a:solidFill>
                <a:latin typeface="Arial" pitchFamily="34"/>
                <a:cs typeface="Arial" pitchFamily="34"/>
              </a:rPr>
              <a:t> </a:t>
            </a:r>
            <a:endParaRPr lang="en-GB" sz="2000" b="1">
              <a:solidFill>
                <a:srgbClr val="000000"/>
              </a:solidFill>
              <a:latin typeface="Arial" pitchFamily="34"/>
              <a:cs typeface="Arial" pitchFamily="34"/>
            </a:endParaRPr>
          </a:p>
          <a:p>
            <a:pPr lvl="0" algn="l">
              <a:lnSpc>
                <a:spcPct val="70000"/>
              </a:lnSpc>
            </a:pPr>
            <a:r>
              <a:rPr lang="en-US" sz="2000" b="1">
                <a:solidFill>
                  <a:srgbClr val="000000"/>
                </a:solidFill>
                <a:latin typeface="Arial" pitchFamily="34"/>
                <a:cs typeface="Arial" pitchFamily="34"/>
              </a:rPr>
              <a:t>Module name and Code: Enterprise and Entrepreneurship (LCLM4006_BIRM)</a:t>
            </a:r>
            <a:endParaRPr lang="en-GB" sz="2000" b="1">
              <a:solidFill>
                <a:srgbClr val="000000"/>
              </a:solidFill>
              <a:latin typeface="Arial" pitchFamily="34"/>
              <a:cs typeface="Arial" pitchFamily="34"/>
            </a:endParaRPr>
          </a:p>
          <a:p>
            <a:pPr lvl="0" algn="l">
              <a:lnSpc>
                <a:spcPct val="70000"/>
              </a:lnSpc>
            </a:pPr>
            <a:r>
              <a:rPr lang="en-US" sz="2000" b="1">
                <a:solidFill>
                  <a:srgbClr val="000000"/>
                </a:solidFill>
                <a:latin typeface="Arial" pitchFamily="34"/>
                <a:cs typeface="Arial" pitchFamily="34"/>
              </a:rPr>
              <a:t> </a:t>
            </a:r>
            <a:endParaRPr lang="en-GB" sz="2000" b="1">
              <a:solidFill>
                <a:srgbClr val="000000"/>
              </a:solidFill>
              <a:latin typeface="Arial" pitchFamily="34"/>
              <a:cs typeface="Arial" pitchFamily="34"/>
            </a:endParaRPr>
          </a:p>
          <a:p>
            <a:pPr lvl="0" algn="l">
              <a:lnSpc>
                <a:spcPct val="70000"/>
              </a:lnSpc>
            </a:pPr>
            <a:r>
              <a:rPr lang="en-US" sz="2000" b="1">
                <a:solidFill>
                  <a:srgbClr val="000000"/>
                </a:solidFill>
                <a:latin typeface="Arial" pitchFamily="34"/>
                <a:cs typeface="Arial" pitchFamily="34"/>
              </a:rPr>
              <a:t>Assignment Title: Task 2: Individual Presentation Pitch.</a:t>
            </a:r>
            <a:endParaRPr lang="en-GB" sz="2000" b="1">
              <a:solidFill>
                <a:srgbClr val="000000"/>
              </a:solidFill>
              <a:latin typeface="Arial" pitchFamily="34"/>
              <a:cs typeface="Arial" pitchFamily="34"/>
            </a:endParaRPr>
          </a:p>
          <a:p>
            <a:pPr lvl="0" algn="l">
              <a:lnSpc>
                <a:spcPct val="70000"/>
              </a:lnSpc>
            </a:pPr>
            <a:r>
              <a:rPr lang="en-US" sz="2000" b="1">
                <a:solidFill>
                  <a:srgbClr val="000000"/>
                </a:solidFill>
                <a:latin typeface="Arial" pitchFamily="34"/>
                <a:cs typeface="Arial" pitchFamily="34"/>
              </a:rPr>
              <a:t> </a:t>
            </a:r>
            <a:endParaRPr lang="en-GB" sz="2000" b="1">
              <a:solidFill>
                <a:srgbClr val="000000"/>
              </a:solidFill>
              <a:latin typeface="Arial" pitchFamily="34"/>
              <a:cs typeface="Arial" pitchFamily="34"/>
            </a:endParaRPr>
          </a:p>
          <a:p>
            <a:pPr lvl="0" algn="l">
              <a:lnSpc>
                <a:spcPct val="70000"/>
              </a:lnSpc>
            </a:pPr>
            <a:r>
              <a:rPr lang="en-US" sz="2000" b="1">
                <a:solidFill>
                  <a:srgbClr val="000000"/>
                </a:solidFill>
                <a:latin typeface="Arial" pitchFamily="34"/>
                <a:cs typeface="Arial" pitchFamily="34"/>
              </a:rPr>
              <a:t>Lecturer name: Taonga Kaonga Sobere-Snithers</a:t>
            </a:r>
            <a:endParaRPr lang="en-GB" sz="2000" b="1">
              <a:solidFill>
                <a:srgbClr val="000000"/>
              </a:solidFill>
              <a:latin typeface="Arial" pitchFamily="34"/>
              <a:cs typeface="Arial" pitchFamily="34"/>
            </a:endParaRPr>
          </a:p>
          <a:p>
            <a:pPr lvl="0" algn="l">
              <a:lnSpc>
                <a:spcPct val="70000"/>
              </a:lnSpc>
            </a:pPr>
            <a:r>
              <a:rPr lang="en-US" sz="2000" b="1">
                <a:solidFill>
                  <a:srgbClr val="000000"/>
                </a:solidFill>
                <a:latin typeface="Arial" pitchFamily="34"/>
                <a:cs typeface="Arial" pitchFamily="34"/>
              </a:rPr>
              <a:t> </a:t>
            </a:r>
            <a:endParaRPr lang="en-GB" sz="2000" b="1">
              <a:solidFill>
                <a:srgbClr val="000000"/>
              </a:solidFill>
              <a:latin typeface="Arial" pitchFamily="34"/>
              <a:cs typeface="Arial" pitchFamily="34"/>
            </a:endParaRPr>
          </a:p>
          <a:p>
            <a:pPr lvl="0" algn="l">
              <a:lnSpc>
                <a:spcPct val="70000"/>
              </a:lnSpc>
            </a:pPr>
            <a:r>
              <a:rPr lang="en-US" sz="2000" b="1">
                <a:solidFill>
                  <a:srgbClr val="000000"/>
                </a:solidFill>
                <a:latin typeface="Arial" pitchFamily="34"/>
                <a:cs typeface="Arial" pitchFamily="34"/>
              </a:rPr>
              <a:t>Student Name and Code: Razvan Pojar (2423339)</a:t>
            </a:r>
            <a:endParaRPr lang="en-GB" sz="2000" b="1">
              <a:solidFill>
                <a:srgbClr val="000000"/>
              </a:solidFill>
              <a:latin typeface="Arial" pitchFamily="34"/>
              <a:cs typeface="Arial" pitchFamily="34"/>
            </a:endParaRPr>
          </a:p>
          <a:p>
            <a:pPr lvl="0">
              <a:lnSpc>
                <a:spcPct val="70000"/>
              </a:lnSpc>
            </a:pPr>
            <a:endParaRPr lang="en-GB" sz="1300"/>
          </a:p>
        </p:txBody>
      </p:sp>
      <p:sp>
        <p:nvSpPr>
          <p:cNvPr id="4" name="Slide Number Placeholder 3">
            <a:extLst>
              <a:ext uri="{FF2B5EF4-FFF2-40B4-BE49-F238E27FC236}">
                <a16:creationId xmlns:a16="http://schemas.microsoft.com/office/drawing/2014/main" id="{356DC09C-D20A-0562-635B-155998D8F723}"/>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AEC1668-A3F6-48AC-9166-56480D900DA0}" type="slidenum">
              <a:rPr lang="en-GB" sz="900" b="0" i="0" u="none" strike="noStrike" kern="1200" cap="none" spc="0" baseline="0">
                <a:solidFill>
                  <a:srgbClr val="90C226"/>
                </a:solidFill>
                <a:uFillTx/>
                <a:latin typeface="Trebuchet MS"/>
              </a:rPr>
              <a:t>1</a:t>
            </a:fld>
            <a:endParaRPr lang="en-GB" sz="900" b="0" i="0" u="none" strike="noStrike" kern="1200" cap="none" spc="0" baseline="0">
              <a:solidFill>
                <a:srgbClr val="90C226"/>
              </a:solidFill>
              <a:uFillTx/>
              <a:latin typeface="Trebuchet MS"/>
            </a:endParaRPr>
          </a:p>
        </p:txBody>
      </p:sp>
    </p:spTree>
  </p:cSld>
  <p:clrMapOvr>
    <a:masterClrMapping/>
  </p:clrMapOvr>
  <p:transition spd="slow">
    <p:circle/>
  </p:transition>
</p:sld>
</file>

<file path=ppt/slides/slide2.xml><?xml version="1.0" encoding="utf-8"?>
<p:sld xmlns:a="http://schemas.openxmlformats.org/drawingml/2006/main" xmlns:r="http://schemas.openxmlformats.org/officeDocument/2006/relationships" xmlns:p="http://schemas.openxmlformats.org/presentationml/2006/main">
  <p:cSld name="Slide9">
    <p:bg>
      <p:bgPr>
        <a:blipFill>
          <a:blip r:embed="rId2"/>
          <a:tile/>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2ECF41-239D-081E-EA31-A3D7408FE6E1}"/>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6EB5C4F-65E1-40BF-9DB0-31D17F96D8D8}" type="slidenum">
              <a:t>2</a:t>
            </a:fld>
            <a:endParaRPr lang="en-GB" sz="900" b="0" i="0" u="none" strike="noStrike" kern="1200" cap="none" spc="0" baseline="0">
              <a:solidFill>
                <a:srgbClr val="90C226"/>
              </a:solidFill>
              <a:uFillTx/>
              <a:latin typeface="Trebuchet MS"/>
            </a:endParaRPr>
          </a:p>
        </p:txBody>
      </p:sp>
      <p:sp>
        <p:nvSpPr>
          <p:cNvPr id="3" name="Slide Number Placeholder 11">
            <a:extLst>
              <a:ext uri="{FF2B5EF4-FFF2-40B4-BE49-F238E27FC236}">
                <a16:creationId xmlns:a16="http://schemas.microsoft.com/office/drawing/2014/main" id="{0703FD70-6B0A-ADC0-92AE-A2061F140126}"/>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885DF5-FAF4-4E15-A153-A67AF520B2D6}" type="slidenum">
              <a:t>2</a:t>
            </a:fld>
            <a:endParaRPr lang="en-GB" sz="900" b="0" i="0" u="none" strike="noStrike" kern="1200" cap="none" spc="0" baseline="0">
              <a:solidFill>
                <a:srgbClr val="90C226"/>
              </a:solidFill>
              <a:uFillTx/>
              <a:latin typeface="Trebuchet MS"/>
            </a:endParaRPr>
          </a:p>
        </p:txBody>
      </p:sp>
      <p:graphicFrame>
        <p:nvGraphicFramePr>
          <p:cNvPr id="4" name="Table 4">
            <a:extLst>
              <a:ext uri="{FF2B5EF4-FFF2-40B4-BE49-F238E27FC236}">
                <a16:creationId xmlns:a16="http://schemas.microsoft.com/office/drawing/2014/main" id="{31B0C303-6BB3-DFE5-A4D9-D46E444BE06E}"/>
              </a:ext>
            </a:extLst>
          </p:cNvPr>
          <p:cNvGraphicFramePr>
            <a:graphicFrameLocks noGrp="1"/>
          </p:cNvGraphicFramePr>
          <p:nvPr/>
        </p:nvGraphicFramePr>
        <p:xfrm>
          <a:off x="0" y="0"/>
          <a:ext cx="12191987" cy="6858000"/>
        </p:xfrm>
        <a:graphic>
          <a:graphicData uri="http://schemas.openxmlformats.org/drawingml/2006/table">
            <a:tbl>
              <a:tblPr firstRow="1" bandRow="1">
                <a:effectLst/>
                <a:tableStyleId>{93296810-A885-4BE3-A3E7-6D5BEEA58F35}</a:tableStyleId>
              </a:tblPr>
              <a:tblGrid>
                <a:gridCol w="1741712">
                  <a:extLst>
                    <a:ext uri="{9D8B030D-6E8A-4147-A177-3AD203B41FA5}">
                      <a16:colId xmlns:a16="http://schemas.microsoft.com/office/drawing/2014/main" val="1704612553"/>
                    </a:ext>
                  </a:extLst>
                </a:gridCol>
                <a:gridCol w="1741712">
                  <a:extLst>
                    <a:ext uri="{9D8B030D-6E8A-4147-A177-3AD203B41FA5}">
                      <a16:colId xmlns:a16="http://schemas.microsoft.com/office/drawing/2014/main" val="473793278"/>
                    </a:ext>
                  </a:extLst>
                </a:gridCol>
                <a:gridCol w="1741712">
                  <a:extLst>
                    <a:ext uri="{9D8B030D-6E8A-4147-A177-3AD203B41FA5}">
                      <a16:colId xmlns:a16="http://schemas.microsoft.com/office/drawing/2014/main" val="1452913496"/>
                    </a:ext>
                  </a:extLst>
                </a:gridCol>
                <a:gridCol w="1741712">
                  <a:extLst>
                    <a:ext uri="{9D8B030D-6E8A-4147-A177-3AD203B41FA5}">
                      <a16:colId xmlns:a16="http://schemas.microsoft.com/office/drawing/2014/main" val="4002664228"/>
                    </a:ext>
                  </a:extLst>
                </a:gridCol>
                <a:gridCol w="1741712">
                  <a:extLst>
                    <a:ext uri="{9D8B030D-6E8A-4147-A177-3AD203B41FA5}">
                      <a16:colId xmlns:a16="http://schemas.microsoft.com/office/drawing/2014/main" val="916823434"/>
                    </a:ext>
                  </a:extLst>
                </a:gridCol>
                <a:gridCol w="1741712">
                  <a:extLst>
                    <a:ext uri="{9D8B030D-6E8A-4147-A177-3AD203B41FA5}">
                      <a16:colId xmlns:a16="http://schemas.microsoft.com/office/drawing/2014/main" val="3938636084"/>
                    </a:ext>
                  </a:extLst>
                </a:gridCol>
                <a:gridCol w="1741712">
                  <a:extLst>
                    <a:ext uri="{9D8B030D-6E8A-4147-A177-3AD203B41FA5}">
                      <a16:colId xmlns:a16="http://schemas.microsoft.com/office/drawing/2014/main" val="3010843979"/>
                    </a:ext>
                  </a:extLst>
                </a:gridCol>
              </a:tblGrid>
              <a:tr h="6858000">
                <a:tc>
                  <a:txBody>
                    <a:bodyPr/>
                    <a:lstStyle/>
                    <a:p>
                      <a:pPr lvl="0"/>
                      <a:endParaRPr lang="en-US"/>
                    </a:p>
                    <a:p>
                      <a:pPr lvl="0"/>
                      <a:endParaRPr lang="en-GB"/>
                    </a:p>
                    <a:p>
                      <a:pPr lvl="0"/>
                      <a:endParaRPr lang="en-GB"/>
                    </a:p>
                    <a:p>
                      <a:pPr lvl="0"/>
                      <a:endParaRPr lang="en-GB" sz="6000">
                        <a:solidFill>
                          <a:srgbClr val="FFFF00"/>
                        </a:solidFill>
                        <a:latin typeface="Arial" pitchFamily="34"/>
                        <a:cs typeface="Arial" pitchFamily="34"/>
                      </a:endParaRPr>
                    </a:p>
                    <a:p>
                      <a:pPr lvl="0"/>
                      <a:r>
                        <a:rPr lang="en-GB" sz="6000">
                          <a:solidFill>
                            <a:srgbClr val="FFFF00"/>
                          </a:solidFill>
                          <a:latin typeface="Arial" pitchFamily="34"/>
                          <a:cs typeface="Arial" pitchFamily="34"/>
                        </a:rPr>
                        <a:t>3</a:t>
                      </a:r>
                    </a:p>
                    <a:p>
                      <a:pPr lvl="0"/>
                      <a:endParaRPr lang="en-GB" sz="6000">
                        <a:solidFill>
                          <a:srgbClr val="FFFF00"/>
                        </a:solidFill>
                        <a:latin typeface="Arial" pitchFamily="34"/>
                        <a:cs typeface="Arial" pitchFamily="34"/>
                      </a:endParaRPr>
                    </a:p>
                    <a:p>
                      <a:pPr lvl="0"/>
                      <a:r>
                        <a:rPr lang="en-GB" sz="2000">
                          <a:solidFill>
                            <a:srgbClr val="FFFF00"/>
                          </a:solidFill>
                          <a:latin typeface="Arial" pitchFamily="34"/>
                          <a:cs typeface="Arial" pitchFamily="34"/>
                        </a:rPr>
                        <a:t>Overview of the Product</a:t>
                      </a:r>
                    </a:p>
                  </a:txBody>
                  <a:tcPr>
                    <a:solidFill>
                      <a:srgbClr val="4EA72E"/>
                    </a:solidFill>
                  </a:tcPr>
                </a:tc>
                <a:tc>
                  <a:txBody>
                    <a:bodyPr/>
                    <a:lstStyle/>
                    <a:p>
                      <a:pPr lvl="0"/>
                      <a:r>
                        <a:rPr lang="en-US" sz="6000">
                          <a:solidFill>
                            <a:srgbClr val="FFFF00"/>
                          </a:solidFill>
                          <a:latin typeface="Arial" pitchFamily="34"/>
                          <a:cs typeface="Arial" pitchFamily="34"/>
                        </a:rPr>
                        <a:t>A</a:t>
                      </a:r>
                    </a:p>
                    <a:p>
                      <a:pPr lvl="0"/>
                      <a:endParaRPr lang="en-US" sz="6000">
                        <a:solidFill>
                          <a:srgbClr val="002060"/>
                        </a:solidFill>
                        <a:latin typeface="Arial" pitchFamily="34"/>
                        <a:cs typeface="Arial" pitchFamily="34"/>
                      </a:endParaRPr>
                    </a:p>
                    <a:p>
                      <a:pPr lvl="0"/>
                      <a:endParaRPr lang="en-US" sz="6000">
                        <a:solidFill>
                          <a:srgbClr val="002060"/>
                        </a:solidFill>
                        <a:latin typeface="Arial" pitchFamily="34"/>
                        <a:cs typeface="Arial" pitchFamily="34"/>
                      </a:endParaRPr>
                    </a:p>
                    <a:p>
                      <a:pPr lvl="0"/>
                      <a:r>
                        <a:rPr lang="en-US" sz="6000">
                          <a:solidFill>
                            <a:srgbClr val="000000"/>
                          </a:solidFill>
                          <a:latin typeface="Arial" pitchFamily="34"/>
                          <a:cs typeface="Arial" pitchFamily="34"/>
                        </a:rPr>
                        <a:t>4</a:t>
                      </a:r>
                    </a:p>
                    <a:p>
                      <a:pPr lvl="0"/>
                      <a:endParaRPr lang="en-US" sz="6000">
                        <a:solidFill>
                          <a:srgbClr val="000000"/>
                        </a:solidFill>
                        <a:latin typeface="Arial" pitchFamily="34"/>
                        <a:cs typeface="Arial" pitchFamily="34"/>
                      </a:endParaRPr>
                    </a:p>
                    <a:p>
                      <a:pPr lvl="0"/>
                      <a:r>
                        <a:rPr lang="en-GB" sz="2000">
                          <a:solidFill>
                            <a:srgbClr val="000000"/>
                          </a:solidFill>
                          <a:latin typeface="Arial" pitchFamily="34"/>
                          <a:cs typeface="Arial" pitchFamily="34"/>
                        </a:rPr>
                        <a:t>Management Structure</a:t>
                      </a:r>
                    </a:p>
                  </a:txBody>
                  <a:tcPr/>
                </a:tc>
                <a:tc>
                  <a:txBody>
                    <a:bodyPr/>
                    <a:lstStyle/>
                    <a:p>
                      <a:pPr lvl="0"/>
                      <a:r>
                        <a:rPr lang="en-US" sz="6000">
                          <a:solidFill>
                            <a:srgbClr val="000000"/>
                          </a:solidFill>
                          <a:latin typeface="Arial" pitchFamily="34"/>
                          <a:cs typeface="Arial" pitchFamily="34"/>
                        </a:rPr>
                        <a:t>G</a:t>
                      </a:r>
                    </a:p>
                    <a:p>
                      <a:pPr lvl="0"/>
                      <a:endParaRPr lang="en-US" sz="6000">
                        <a:solidFill>
                          <a:srgbClr val="002060"/>
                        </a:solidFill>
                        <a:latin typeface="Arial" pitchFamily="34"/>
                        <a:cs typeface="Arial" pitchFamily="34"/>
                      </a:endParaRPr>
                    </a:p>
                    <a:p>
                      <a:pPr lvl="0"/>
                      <a:r>
                        <a:rPr lang="en-US" sz="6000">
                          <a:solidFill>
                            <a:srgbClr val="FFFF00"/>
                          </a:solidFill>
                          <a:latin typeface="Arial" pitchFamily="34"/>
                          <a:cs typeface="Arial" pitchFamily="34"/>
                        </a:rPr>
                        <a:t>5</a:t>
                      </a:r>
                    </a:p>
                    <a:p>
                      <a:pPr lvl="0"/>
                      <a:endParaRPr lang="en-US" sz="6000">
                        <a:solidFill>
                          <a:srgbClr val="FFFF00"/>
                        </a:solidFill>
                        <a:latin typeface="Arial" pitchFamily="34"/>
                        <a:cs typeface="Arial" pitchFamily="34"/>
                      </a:endParaRPr>
                    </a:p>
                    <a:p>
                      <a:pPr lvl="0"/>
                      <a:r>
                        <a:rPr lang="en-US" sz="2000">
                          <a:solidFill>
                            <a:srgbClr val="FFFF00"/>
                          </a:solidFill>
                          <a:latin typeface="Arial" pitchFamily="34"/>
                          <a:cs typeface="Arial" pitchFamily="34"/>
                        </a:rPr>
                        <a:t>Legal Format</a:t>
                      </a:r>
                      <a:endParaRPr lang="en-GB" sz="2000">
                        <a:solidFill>
                          <a:srgbClr val="FFFF00"/>
                        </a:solidFill>
                        <a:latin typeface="Arial" pitchFamily="34"/>
                        <a:cs typeface="Arial" pitchFamily="34"/>
                      </a:endParaRPr>
                    </a:p>
                  </a:txBody>
                  <a:tcPr>
                    <a:solidFill>
                      <a:srgbClr val="4EA72E"/>
                    </a:solidFill>
                  </a:tcPr>
                </a:tc>
                <a:tc>
                  <a:txBody>
                    <a:bodyPr/>
                    <a:lstStyle/>
                    <a:p>
                      <a:pPr lvl="0"/>
                      <a:r>
                        <a:rPr lang="en-US" sz="6000">
                          <a:solidFill>
                            <a:srgbClr val="FFFF00"/>
                          </a:solidFill>
                          <a:latin typeface="Arial" pitchFamily="34"/>
                          <a:cs typeface="Arial" pitchFamily="34"/>
                        </a:rPr>
                        <a:t>E</a:t>
                      </a:r>
                    </a:p>
                    <a:p>
                      <a:pPr lvl="0"/>
                      <a:endParaRPr lang="en-US" sz="6000">
                        <a:solidFill>
                          <a:srgbClr val="002060"/>
                        </a:solidFill>
                        <a:latin typeface="Arial" pitchFamily="34"/>
                        <a:cs typeface="Arial" pitchFamily="34"/>
                      </a:endParaRPr>
                    </a:p>
                    <a:p>
                      <a:pPr lvl="0"/>
                      <a:endParaRPr lang="en-US" sz="6000">
                        <a:solidFill>
                          <a:srgbClr val="002060"/>
                        </a:solidFill>
                        <a:latin typeface="Arial" pitchFamily="34"/>
                        <a:cs typeface="Arial" pitchFamily="34"/>
                      </a:endParaRPr>
                    </a:p>
                    <a:p>
                      <a:pPr lvl="0"/>
                      <a:r>
                        <a:rPr lang="en-US" sz="6000">
                          <a:solidFill>
                            <a:srgbClr val="000000"/>
                          </a:solidFill>
                          <a:latin typeface="Arial" pitchFamily="34"/>
                          <a:cs typeface="Arial" pitchFamily="34"/>
                        </a:rPr>
                        <a:t>6</a:t>
                      </a:r>
                    </a:p>
                    <a:p>
                      <a:pPr lvl="0"/>
                      <a:endParaRPr lang="en-US" sz="6000">
                        <a:solidFill>
                          <a:srgbClr val="000000"/>
                        </a:solidFill>
                        <a:latin typeface="Arial" pitchFamily="34"/>
                        <a:cs typeface="Arial" pitchFamily="34"/>
                      </a:endParaRPr>
                    </a:p>
                    <a:p>
                      <a:pPr lvl="0"/>
                      <a:r>
                        <a:rPr lang="en-US" sz="2000">
                          <a:solidFill>
                            <a:srgbClr val="000000"/>
                          </a:solidFill>
                          <a:latin typeface="Arial" pitchFamily="34"/>
                          <a:cs typeface="Arial" pitchFamily="34"/>
                        </a:rPr>
                        <a:t>PESTEL Analysis</a:t>
                      </a:r>
                      <a:endParaRPr lang="en-GB" sz="2000">
                        <a:solidFill>
                          <a:srgbClr val="000000"/>
                        </a:solidFill>
                        <a:latin typeface="Arial" pitchFamily="34"/>
                        <a:cs typeface="Arial" pitchFamily="34"/>
                      </a:endParaRPr>
                    </a:p>
                  </a:txBody>
                  <a:tcPr/>
                </a:tc>
                <a:tc>
                  <a:txBody>
                    <a:bodyPr/>
                    <a:lstStyle/>
                    <a:p>
                      <a:pPr lvl="0"/>
                      <a:r>
                        <a:rPr lang="en-US" sz="6000">
                          <a:solidFill>
                            <a:srgbClr val="000000"/>
                          </a:solidFill>
                          <a:latin typeface="Arial" pitchFamily="34"/>
                          <a:cs typeface="Arial" pitchFamily="34"/>
                        </a:rPr>
                        <a:t>N</a:t>
                      </a:r>
                    </a:p>
                    <a:p>
                      <a:pPr lvl="0"/>
                      <a:endParaRPr lang="en-US" sz="6000">
                        <a:solidFill>
                          <a:srgbClr val="002060"/>
                        </a:solidFill>
                        <a:latin typeface="Arial" pitchFamily="34"/>
                        <a:cs typeface="Arial" pitchFamily="34"/>
                      </a:endParaRPr>
                    </a:p>
                    <a:p>
                      <a:pPr lvl="0"/>
                      <a:r>
                        <a:rPr lang="en-US" sz="6000">
                          <a:solidFill>
                            <a:srgbClr val="FFFF00"/>
                          </a:solidFill>
                          <a:latin typeface="Arial" pitchFamily="34"/>
                          <a:cs typeface="Arial" pitchFamily="34"/>
                        </a:rPr>
                        <a:t>7</a:t>
                      </a:r>
                    </a:p>
                    <a:p>
                      <a:pPr lvl="0"/>
                      <a:endParaRPr lang="en-US" sz="6000">
                        <a:solidFill>
                          <a:srgbClr val="FFFF00"/>
                        </a:solidFill>
                        <a:latin typeface="Arial" pitchFamily="34"/>
                        <a:cs typeface="Arial" pitchFamily="34"/>
                      </a:endParaRPr>
                    </a:p>
                    <a:p>
                      <a:pPr lvl="0"/>
                      <a:r>
                        <a:rPr lang="en-GB" sz="2000">
                          <a:solidFill>
                            <a:srgbClr val="FFFF00"/>
                          </a:solidFill>
                          <a:latin typeface="Arial" pitchFamily="34"/>
                          <a:cs typeface="Arial" pitchFamily="34"/>
                        </a:rPr>
                        <a:t>Marketing Strategies</a:t>
                      </a:r>
                    </a:p>
                  </a:txBody>
                  <a:tcPr>
                    <a:solidFill>
                      <a:srgbClr val="4EA72E"/>
                    </a:solidFill>
                  </a:tcPr>
                </a:tc>
                <a:tc>
                  <a:txBody>
                    <a:bodyPr/>
                    <a:lstStyle/>
                    <a:p>
                      <a:pPr lvl="0"/>
                      <a:r>
                        <a:rPr lang="en-US" sz="6000">
                          <a:solidFill>
                            <a:srgbClr val="FFFF00"/>
                          </a:solidFill>
                          <a:latin typeface="Arial" pitchFamily="34"/>
                          <a:cs typeface="Arial" pitchFamily="34"/>
                        </a:rPr>
                        <a:t>D</a:t>
                      </a:r>
                    </a:p>
                    <a:p>
                      <a:pPr lvl="0"/>
                      <a:endParaRPr lang="en-US" sz="6000">
                        <a:solidFill>
                          <a:srgbClr val="002060"/>
                        </a:solidFill>
                        <a:latin typeface="Arial" pitchFamily="34"/>
                        <a:cs typeface="Arial" pitchFamily="34"/>
                      </a:endParaRPr>
                    </a:p>
                    <a:p>
                      <a:pPr lvl="0"/>
                      <a:endParaRPr lang="en-US" sz="6000">
                        <a:solidFill>
                          <a:srgbClr val="000000"/>
                        </a:solidFill>
                        <a:latin typeface="Arial" pitchFamily="34"/>
                        <a:cs typeface="Arial" pitchFamily="34"/>
                      </a:endParaRPr>
                    </a:p>
                    <a:p>
                      <a:pPr lvl="0"/>
                      <a:r>
                        <a:rPr lang="en-US" sz="6000">
                          <a:solidFill>
                            <a:srgbClr val="000000"/>
                          </a:solidFill>
                          <a:latin typeface="Arial" pitchFamily="34"/>
                          <a:cs typeface="Arial" pitchFamily="34"/>
                        </a:rPr>
                        <a:t>8</a:t>
                      </a:r>
                    </a:p>
                    <a:p>
                      <a:pPr lvl="0"/>
                      <a:endParaRPr lang="en-US" sz="6000">
                        <a:solidFill>
                          <a:srgbClr val="000000"/>
                        </a:solidFill>
                        <a:latin typeface="Arial" pitchFamily="34"/>
                        <a:cs typeface="Arial" pitchFamily="34"/>
                      </a:endParaRPr>
                    </a:p>
                    <a:p>
                      <a:pPr lvl="0"/>
                      <a:r>
                        <a:rPr lang="en-GB" sz="2000">
                          <a:solidFill>
                            <a:srgbClr val="000000"/>
                          </a:solidFill>
                          <a:latin typeface="Arial" pitchFamily="34"/>
                          <a:cs typeface="Arial" pitchFamily="34"/>
                        </a:rPr>
                        <a:t>Funding Required</a:t>
                      </a:r>
                    </a:p>
                  </a:txBody>
                  <a:tcPr>
                    <a:solidFill>
                      <a:srgbClr val="4EA72E"/>
                    </a:solidFill>
                  </a:tcPr>
                </a:tc>
                <a:tc>
                  <a:txBody>
                    <a:bodyPr/>
                    <a:lstStyle/>
                    <a:p>
                      <a:pPr lvl="0"/>
                      <a:r>
                        <a:rPr lang="en-US" sz="6000">
                          <a:solidFill>
                            <a:srgbClr val="000000"/>
                          </a:solidFill>
                          <a:latin typeface="Arial" pitchFamily="34"/>
                          <a:cs typeface="Arial" pitchFamily="34"/>
                        </a:rPr>
                        <a:t>A</a:t>
                      </a:r>
                    </a:p>
                    <a:p>
                      <a:pPr lvl="0"/>
                      <a:endParaRPr lang="en-US" sz="6000">
                        <a:solidFill>
                          <a:srgbClr val="FFFF00"/>
                        </a:solidFill>
                        <a:latin typeface="Arial" pitchFamily="34"/>
                        <a:cs typeface="Arial" pitchFamily="34"/>
                      </a:endParaRPr>
                    </a:p>
                    <a:p>
                      <a:pPr lvl="0"/>
                      <a:r>
                        <a:rPr lang="en-US" sz="6000">
                          <a:solidFill>
                            <a:srgbClr val="FFFF00"/>
                          </a:solidFill>
                          <a:latin typeface="Arial" pitchFamily="34"/>
                          <a:cs typeface="Arial" pitchFamily="34"/>
                        </a:rPr>
                        <a:t>9</a:t>
                      </a:r>
                    </a:p>
                    <a:p>
                      <a:pPr lvl="0"/>
                      <a:endParaRPr lang="en-US" sz="6000">
                        <a:solidFill>
                          <a:srgbClr val="FFFF00"/>
                        </a:solidFill>
                        <a:latin typeface="Arial" pitchFamily="34"/>
                        <a:cs typeface="Arial" pitchFamily="34"/>
                      </a:endParaRPr>
                    </a:p>
                    <a:p>
                      <a:pPr lvl="0"/>
                      <a:r>
                        <a:rPr lang="en-US" sz="2000">
                          <a:solidFill>
                            <a:srgbClr val="FFFF00"/>
                          </a:solidFill>
                          <a:latin typeface="Arial" pitchFamily="34"/>
                          <a:cs typeface="Arial" pitchFamily="34"/>
                        </a:rPr>
                        <a:t>References</a:t>
                      </a:r>
                      <a:endParaRPr lang="en-GB" sz="2000">
                        <a:solidFill>
                          <a:srgbClr val="FFFF00"/>
                        </a:solidFill>
                        <a:latin typeface="Arial" pitchFamily="34"/>
                        <a:cs typeface="Arial" pitchFamily="34"/>
                      </a:endParaRPr>
                    </a:p>
                  </a:txBody>
                  <a:tcPr>
                    <a:solidFill>
                      <a:srgbClr val="4EA72E"/>
                    </a:solidFill>
                  </a:tcPr>
                </a:tc>
                <a:extLst>
                  <a:ext uri="{0D108BD9-81ED-4DB2-BD59-A6C34878D82A}">
                    <a16:rowId xmlns:a16="http://schemas.microsoft.com/office/drawing/2014/main" val="1757998308"/>
                  </a:ext>
                </a:extLst>
              </a:tr>
            </a:tbl>
          </a:graphicData>
        </a:graphic>
      </p:graphicFrame>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name="Slide2">
    <p:bg>
      <p:bgPr>
        <a:blipFill>
          <a:blip r:embed="rId2"/>
          <a:tile/>
        </a:blipFill>
        <a:effectLst/>
      </p:bgPr>
    </p:bg>
    <p:spTree>
      <p:nvGrpSpPr>
        <p:cNvPr id="1" name=""/>
        <p:cNvGrpSpPr/>
        <p:nvPr/>
      </p:nvGrpSpPr>
      <p:grpSpPr>
        <a:xfrm>
          <a:off x="0" y="0"/>
          <a:ext cx="0" cy="0"/>
          <a:chOff x="0" y="0"/>
          <a:chExt cx="0" cy="0"/>
        </a:xfrm>
      </p:grpSpPr>
      <p:pic>
        <p:nvPicPr>
          <p:cNvPr id="2" name="Picture 4" descr="Leaf dewdrop falling into bottle">
            <a:extLst>
              <a:ext uri="{FF2B5EF4-FFF2-40B4-BE49-F238E27FC236}">
                <a16:creationId xmlns:a16="http://schemas.microsoft.com/office/drawing/2014/main" id="{009092D7-482E-E001-74D8-82F67F1032AF}"/>
              </a:ext>
            </a:extLst>
          </p:cNvPr>
          <p:cNvPicPr>
            <a:picLocks noChangeAspect="1"/>
          </p:cNvPicPr>
          <p:nvPr/>
        </p:nvPicPr>
        <p:blipFill>
          <a:blip r:embed="rId3"/>
          <a:stretch>
            <a:fillRect/>
          </a:stretch>
        </p:blipFill>
        <p:spPr>
          <a:xfrm>
            <a:off x="449162" y="0"/>
            <a:ext cx="10287000" cy="6858000"/>
          </a:xfrm>
          <a:prstGeom prst="rect">
            <a:avLst/>
          </a:prstGeom>
          <a:noFill/>
          <a:ln cap="rnd">
            <a:noFill/>
          </a:ln>
        </p:spPr>
      </p:pic>
      <p:sp>
        <p:nvSpPr>
          <p:cNvPr id="3" name="Rectangle 5">
            <a:extLst>
              <a:ext uri="{FF2B5EF4-FFF2-40B4-BE49-F238E27FC236}">
                <a16:creationId xmlns:a16="http://schemas.microsoft.com/office/drawing/2014/main" id="{CC14CD70-0C0B-1E88-4A07-19008899FA11}"/>
              </a:ext>
            </a:extLst>
          </p:cNvPr>
          <p:cNvSpPr/>
          <p:nvPr/>
        </p:nvSpPr>
        <p:spPr>
          <a:xfrm>
            <a:off x="449162" y="100666"/>
            <a:ext cx="6773756" cy="707882"/>
          </a:xfrm>
          <a:prstGeom prst="rect">
            <a:avLst/>
          </a:prstGeom>
          <a:noFill/>
          <a:ln cap="rnd">
            <a:noFill/>
            <a:prstDash val="solid"/>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E6B91E"/>
                </a:solidFill>
                <a:uFillTx/>
                <a:latin typeface="Arial" pitchFamily="34"/>
                <a:cs typeface="Arial" pitchFamily="34"/>
              </a:rPr>
              <a:t>Overview of the Product</a:t>
            </a:r>
          </a:p>
        </p:txBody>
      </p:sp>
      <p:sp>
        <p:nvSpPr>
          <p:cNvPr id="4" name="TextBox 6">
            <a:extLst>
              <a:ext uri="{FF2B5EF4-FFF2-40B4-BE49-F238E27FC236}">
                <a16:creationId xmlns:a16="http://schemas.microsoft.com/office/drawing/2014/main" id="{5C81AE22-6882-DEAF-C9CF-DD65DC5AAED1}"/>
              </a:ext>
            </a:extLst>
          </p:cNvPr>
          <p:cNvSpPr txBox="1"/>
          <p:nvPr/>
        </p:nvSpPr>
        <p:spPr>
          <a:xfrm>
            <a:off x="449162" y="1065404"/>
            <a:ext cx="10287000" cy="4213655"/>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Raziel Miracle</a:t>
            </a:r>
            <a:r>
              <a:rPr lang="en-GB" sz="2000" b="0" i="0" u="none" strike="noStrike" kern="1200" cap="none" spc="0" baseline="0">
                <a:solidFill>
                  <a:srgbClr val="000000"/>
                </a:solidFill>
                <a:uFillTx/>
                <a:latin typeface="Arial" pitchFamily="34"/>
                <a:cs typeface="Arial" pitchFamily="34"/>
              </a:rPr>
              <a:t> is a fragrance brand offering artisanal, small-batch perfumes crafted with trusted sources of essential oils for a customised blend of the fragrance. The brand blends poetic storytelling, symbolic packaging to create emotionally resonant sensory experiences.</a:t>
            </a:r>
            <a:r>
              <a:rPr lang="en-GB" sz="2000" b="1" i="0" u="none" strike="noStrike" kern="1200" cap="none" spc="0" baseline="0">
                <a:solidFill>
                  <a:srgbClr val="000000"/>
                </a:solidFill>
                <a:uFillTx/>
                <a:latin typeface="Arial" pitchFamily="34"/>
                <a:cs typeface="Arial" pitchFamily="34"/>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Limited-edition (unique) perfumes, discovery sets, and scent rituals. </a:t>
            </a:r>
            <a:r>
              <a:rPr lang="en-US" sz="2000" b="0" i="0" u="none" strike="noStrike" kern="1200" cap="none" spc="0" baseline="0">
                <a:solidFill>
                  <a:srgbClr val="000000"/>
                </a:solidFill>
                <a:uFillTx/>
                <a:latin typeface="Arial" pitchFamily="34"/>
                <a:cs typeface="Arial" pitchFamily="34"/>
              </a:rPr>
              <a:t>Having as new collection “</a:t>
            </a:r>
            <a:r>
              <a:rPr lang="en-US" sz="2000" b="1" i="0" u="none" strike="noStrike" kern="1200" cap="none" spc="0" baseline="0">
                <a:solidFill>
                  <a:srgbClr val="000000"/>
                </a:solidFill>
                <a:uFillTx/>
                <a:latin typeface="Arial" pitchFamily="34"/>
                <a:cs typeface="Arial" pitchFamily="34"/>
              </a:rPr>
              <a:t>The 4 Elements</a:t>
            </a:r>
            <a:r>
              <a:rPr lang="en-US" sz="2000" b="0" i="0" u="none" strike="noStrike" kern="1200" cap="none" spc="0" baseline="0">
                <a:solidFill>
                  <a:srgbClr val="000000"/>
                </a:solidFill>
                <a:uFillTx/>
                <a:latin typeface="Arial" pitchFamily="34"/>
                <a:cs typeface="Arial" pitchFamily="34"/>
              </a:rPr>
              <a:t>” inspired of the </a:t>
            </a:r>
            <a:r>
              <a:rPr lang="en-US" sz="2000" b="0" i="0" u="none" strike="noStrike" kern="0" cap="none" spc="0" baseline="0">
                <a:solidFill>
                  <a:srgbClr val="000000"/>
                </a:solidFill>
                <a:uFillTx/>
                <a:latin typeface="Arial" pitchFamily="34"/>
                <a:cs typeface="Arial" pitchFamily="34"/>
              </a:rPr>
              <a:t>four</a:t>
            </a:r>
            <a:r>
              <a:rPr lang="en-US" sz="2000" b="0" i="0" u="none" strike="noStrike" kern="1200" cap="none" spc="0" baseline="0">
                <a:solidFill>
                  <a:srgbClr val="000000"/>
                </a:solidFill>
                <a:uFillTx/>
                <a:latin typeface="Arial" pitchFamily="34"/>
                <a:cs typeface="Arial" pitchFamily="34"/>
              </a:rPr>
              <a:t> elements of the nature:</a:t>
            </a:r>
            <a:r>
              <a:rPr lang="en-US" sz="2000" b="1" i="0" u="none" strike="noStrike" kern="1200" cap="none" spc="0" baseline="0">
                <a:solidFill>
                  <a:srgbClr val="000000"/>
                </a:solidFill>
                <a:uFillTx/>
                <a:latin typeface="Arial" pitchFamily="34"/>
                <a:cs typeface="Arial" pitchFamily="34"/>
              </a:rPr>
              <a:t> Earth, Fire, Water, Air.</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Arial" pitchFamily="34"/>
                <a:cs typeface="Arial" pitchFamily="34"/>
              </a:rPr>
              <a:t> </a:t>
            </a:r>
            <a:r>
              <a:rPr lang="en-GB" sz="2000" b="1" i="0" u="none" strike="noStrike" kern="1200" cap="none" spc="0" baseline="0">
                <a:solidFill>
                  <a:srgbClr val="000000"/>
                </a:solidFill>
                <a:uFillTx/>
                <a:latin typeface="Arial" pitchFamily="34"/>
                <a:cs typeface="Arial" pitchFamily="34"/>
              </a:rPr>
              <a:t>Target Market</a:t>
            </a:r>
            <a:r>
              <a:rPr lang="en-GB" sz="2000" b="0" i="0" u="none" strike="noStrike" kern="1200" cap="none" spc="0" baseline="0">
                <a:solidFill>
                  <a:srgbClr val="000000"/>
                </a:solidFill>
                <a:uFillTx/>
                <a:latin typeface="Arial" pitchFamily="34"/>
                <a:cs typeface="Arial" pitchFamily="34"/>
              </a:rPr>
              <a:t>: Perfume lovers aged 20 and above seeking authenticity, sustainability, and emotional depth in luxury fragrances.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Location Strategy: </a:t>
            </a:r>
            <a:r>
              <a:rPr lang="en-US" sz="2000" b="1" i="0" u="none" strike="noStrike" kern="1200" cap="none" spc="0" baseline="0">
                <a:solidFill>
                  <a:srgbClr val="000000"/>
                </a:solidFill>
                <a:uFillTx/>
                <a:latin typeface="Arial" pitchFamily="34"/>
                <a:cs typeface="Arial" pitchFamily="34"/>
              </a:rPr>
              <a:t>Birmingham’s Jewellery Quarter</a:t>
            </a:r>
            <a:r>
              <a:rPr lang="en-US" sz="2000" b="0" i="0" u="none" strike="noStrike" kern="1200" cap="none" spc="0" baseline="0">
                <a:solidFill>
                  <a:srgbClr val="000000"/>
                </a:solidFill>
                <a:uFillTx/>
                <a:latin typeface="Arial" pitchFamily="34"/>
                <a:cs typeface="Arial" pitchFamily="34"/>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The nearest competitors are within 5 miles which is: </a:t>
            </a:r>
            <a:r>
              <a:rPr lang="en-US" sz="2000" b="1" i="0" u="none" strike="noStrike" kern="1200" cap="none" spc="0" baseline="0">
                <a:solidFill>
                  <a:srgbClr val="000000"/>
                </a:solidFill>
                <a:uFillTx/>
                <a:latin typeface="Arial" pitchFamily="34"/>
                <a:cs typeface="Arial" pitchFamily="34"/>
              </a:rPr>
              <a:t>The Perfume Shop</a:t>
            </a:r>
            <a:r>
              <a:rPr lang="en-US" sz="2000" b="1" i="0" u="none" strike="noStrike" kern="0" cap="none" spc="0" baseline="0">
                <a:solidFill>
                  <a:srgbClr val="000000"/>
                </a:solidFill>
                <a:uFillTx/>
                <a:latin typeface="Arial" pitchFamily="34"/>
                <a:cs typeface="Arial" pitchFamily="34"/>
              </a:rPr>
              <a:t> and </a:t>
            </a:r>
            <a:endParaRPr lang="en-US" sz="20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Arial" pitchFamily="34"/>
                <a:cs typeface="Arial" pitchFamily="34"/>
              </a:rPr>
              <a:t>The Fragrance Shop</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5" name="Slide Number Placeholder 4">
            <a:extLst>
              <a:ext uri="{FF2B5EF4-FFF2-40B4-BE49-F238E27FC236}">
                <a16:creationId xmlns:a16="http://schemas.microsoft.com/office/drawing/2014/main" id="{61C2FC9C-F376-BA24-6970-D3946071D1F0}"/>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BA1EB11-87FF-414E-B273-CC47763F3A97}" type="slidenum">
              <a:t>3</a:t>
            </a:fld>
            <a:endParaRPr lang="en-GB" sz="900" b="0" i="0" u="none" strike="noStrike" kern="1200" cap="none" spc="0" baseline="0">
              <a:solidFill>
                <a:srgbClr val="90C226"/>
              </a:solidFill>
              <a:uFillTx/>
              <a:latin typeface="Trebuchet MS"/>
            </a:endParaRPr>
          </a:p>
        </p:txBody>
      </p:sp>
      <p:sp>
        <p:nvSpPr>
          <p:cNvPr id="6" name="Slide Number Placeholder 5">
            <a:extLst>
              <a:ext uri="{FF2B5EF4-FFF2-40B4-BE49-F238E27FC236}">
                <a16:creationId xmlns:a16="http://schemas.microsoft.com/office/drawing/2014/main" id="{D83762A5-AA7D-DFB0-9E0B-79359D9BD312}"/>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370B0EA-D76B-4F18-88A0-36D6A2A4F853}" type="slidenum">
              <a:t>3</a:t>
            </a:fld>
            <a:endParaRPr lang="en-GB" sz="900" b="0" i="0" u="none" strike="noStrike" kern="1200" cap="none" spc="0" baseline="0">
              <a:solidFill>
                <a:srgbClr val="90C226"/>
              </a:solidFill>
              <a:uFillTx/>
              <a:latin typeface="Trebuchet MS"/>
            </a:endParaRPr>
          </a:p>
        </p:txBody>
      </p:sp>
    </p:spTree>
  </p:cSld>
  <p:clrMapOvr>
    <a:masterClrMapping/>
  </p:clrMapOvr>
  <p:transition spd="slow">
    <p:circle/>
  </p:transition>
</p:sld>
</file>

<file path=ppt/slides/slide4.xml><?xml version="1.0" encoding="utf-8"?>
<p:sld xmlns:a="http://schemas.openxmlformats.org/drawingml/2006/main" xmlns:r="http://schemas.openxmlformats.org/officeDocument/2006/relationships" xmlns:p="http://schemas.openxmlformats.org/presentationml/2006/main" showMasterSp="0">
  <p:cSld name="Slide3">
    <p:bg>
      <p:bgPr>
        <a:blipFill>
          <a:blip r:embed="rId2"/>
          <a:tile/>
        </a:blipFill>
        <a:effectLst/>
      </p:bgPr>
    </p:bg>
    <p:spTree>
      <p:nvGrpSpPr>
        <p:cNvPr id="1" name=""/>
        <p:cNvGrpSpPr/>
        <p:nvPr/>
      </p:nvGrpSpPr>
      <p:grpSpPr>
        <a:xfrm>
          <a:off x="0" y="0"/>
          <a:ext cx="0" cy="0"/>
          <a:chOff x="0" y="0"/>
          <a:chExt cx="0" cy="0"/>
        </a:xfrm>
      </p:grpSpPr>
      <p:grpSp>
        <p:nvGrpSpPr>
          <p:cNvPr id="2" name="Group 53">
            <a:extLst>
              <a:ext uri="{FF2B5EF4-FFF2-40B4-BE49-F238E27FC236}">
                <a16:creationId xmlns:a16="http://schemas.microsoft.com/office/drawing/2014/main" id="{8F29716A-0CA0-5188-F672-4903AB350ACB}"/>
              </a:ext>
            </a:extLst>
          </p:cNvPr>
          <p:cNvGrpSpPr/>
          <p:nvPr/>
        </p:nvGrpSpPr>
        <p:grpSpPr>
          <a:xfrm>
            <a:off x="0" y="-8467"/>
            <a:ext cx="12192005" cy="6866467"/>
            <a:chOff x="0" y="-8467"/>
            <a:chExt cx="12192005" cy="6866467"/>
          </a:xfrm>
        </p:grpSpPr>
        <p:cxnSp>
          <p:nvCxnSpPr>
            <p:cNvPr id="3" name="Straight Connector 54">
              <a:extLst>
                <a:ext uri="{FF2B5EF4-FFF2-40B4-BE49-F238E27FC236}">
                  <a16:creationId xmlns:a16="http://schemas.microsoft.com/office/drawing/2014/main" id="{A66221A2-EFAB-62A7-6B82-F4B201A073BD}"/>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flat">
              <a:solidFill>
                <a:srgbClr val="BFBFBF"/>
              </a:solidFill>
              <a:prstDash val="solid"/>
              <a:miter/>
            </a:ln>
            <a:effectLst>
              <a:outerShdw dist="19997" dir="5400000" algn="tl">
                <a:srgbClr val="000000">
                  <a:alpha val="38000"/>
                </a:srgbClr>
              </a:outerShdw>
            </a:effectLst>
          </p:spPr>
        </p:cxnSp>
        <p:cxnSp>
          <p:nvCxnSpPr>
            <p:cNvPr id="4" name="Straight Connector 55">
              <a:extLst>
                <a:ext uri="{FF2B5EF4-FFF2-40B4-BE49-F238E27FC236}">
                  <a16:creationId xmlns:a16="http://schemas.microsoft.com/office/drawing/2014/main" id="{8D2600CF-0FB7-8253-7FD4-A87F95B64074}"/>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flat">
              <a:solidFill>
                <a:srgbClr val="D9D9D9"/>
              </a:solidFill>
              <a:prstDash val="solid"/>
              <a:miter/>
            </a:ln>
            <a:effectLst>
              <a:outerShdw dist="19997" dir="5400000" algn="tl">
                <a:srgbClr val="000000">
                  <a:alpha val="38000"/>
                </a:srgbClr>
              </a:outerShdw>
            </a:effectLst>
          </p:spPr>
        </p:cxnSp>
        <p:sp>
          <p:nvSpPr>
            <p:cNvPr id="5" name="Rectangle 23">
              <a:extLst>
                <a:ext uri="{FF2B5EF4-FFF2-40B4-BE49-F238E27FC236}">
                  <a16:creationId xmlns:a16="http://schemas.microsoft.com/office/drawing/2014/main" id="{6EA339AC-A123-7CB8-33A4-6D5EB4A11AC2}"/>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F596C8BC-7B15-B7F8-50C7-DF9B372D961A}"/>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58">
              <a:extLst>
                <a:ext uri="{FF2B5EF4-FFF2-40B4-BE49-F238E27FC236}">
                  <a16:creationId xmlns:a16="http://schemas.microsoft.com/office/drawing/2014/main" id="{054458FF-EDFB-AAD0-0387-75DF3CC3D4EC}"/>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60388266-9B2A-FF87-D203-4766180F3E46}"/>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C9FBD07D-75B1-8426-FE93-A88F7C478A04}"/>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FA3108D0-7740-1BA4-F535-5735B03C3BF9}"/>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62">
              <a:extLst>
                <a:ext uri="{FF2B5EF4-FFF2-40B4-BE49-F238E27FC236}">
                  <a16:creationId xmlns:a16="http://schemas.microsoft.com/office/drawing/2014/main" id="{C0E430EF-455E-241E-0686-74815D118871}"/>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63">
              <a:extLst>
                <a:ext uri="{FF2B5EF4-FFF2-40B4-BE49-F238E27FC236}">
                  <a16:creationId xmlns:a16="http://schemas.microsoft.com/office/drawing/2014/main" id="{2BA930B3-8D74-009C-8DAC-96D29C56A97C}"/>
                </a:ext>
                <a:ext uri="{C183D7F6-B498-43B3-948B-1728B52AA6E4}">
                  <adec:decorative xmlns:adec="http://schemas.microsoft.com/office/drawing/2017/decorative" val="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pic>
        <p:nvPicPr>
          <p:cNvPr id="13" name="Picture 31" descr="3D rendering of a yellow line graph">
            <a:extLst>
              <a:ext uri="{FF2B5EF4-FFF2-40B4-BE49-F238E27FC236}">
                <a16:creationId xmlns:a16="http://schemas.microsoft.com/office/drawing/2014/main" id="{4589C8BE-191E-63F3-0EDC-C9700F694F1D}"/>
              </a:ext>
            </a:extLst>
          </p:cNvPr>
          <p:cNvPicPr>
            <a:picLocks noChangeAspect="1"/>
          </p:cNvPicPr>
          <p:nvPr/>
        </p:nvPicPr>
        <p:blipFill>
          <a:blip r:embed="rId3"/>
          <a:srcRect l="16682" r="6209" b="-2"/>
          <a:stretch>
            <a:fillRect/>
          </a:stretch>
        </p:blipFill>
        <p:spPr>
          <a:xfrm>
            <a:off x="6092820" y="8467"/>
            <a:ext cx="6096003" cy="6858000"/>
          </a:xfrm>
          <a:prstGeom prst="rect">
            <a:avLst/>
          </a:prstGeom>
          <a:noFill/>
          <a:ln cap="rnd">
            <a:noFill/>
          </a:ln>
        </p:spPr>
      </p:pic>
      <p:sp>
        <p:nvSpPr>
          <p:cNvPr id="14" name="TextBox 3">
            <a:extLst>
              <a:ext uri="{FF2B5EF4-FFF2-40B4-BE49-F238E27FC236}">
                <a16:creationId xmlns:a16="http://schemas.microsoft.com/office/drawing/2014/main" id="{0EB7BF7E-2657-600F-9D43-FAC50A45FEF9}"/>
              </a:ext>
            </a:extLst>
          </p:cNvPr>
          <p:cNvSpPr txBox="1"/>
          <p:nvPr/>
        </p:nvSpPr>
        <p:spPr>
          <a:xfrm>
            <a:off x="677332" y="609603"/>
            <a:ext cx="3851123" cy="1320795"/>
          </a:xfrm>
          <a:prstGeom prst="rect">
            <a:avLst/>
          </a:prstGeom>
          <a:noFill/>
          <a:ln cap="rnd">
            <a:noFill/>
          </a:ln>
        </p:spPr>
        <p:txBody>
          <a:bodyPr vert="horz" wrap="square" lIns="91440" tIns="45720" rIns="91440" bIns="45720" anchor="t" anchorCtr="0" compatLnSpc="1">
            <a:norm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4000" b="1" i="0" u="none" strike="noStrike" kern="1200" cap="none" spc="0" baseline="0">
                <a:solidFill>
                  <a:srgbClr val="FFC000"/>
                </a:solidFill>
                <a:uFillTx/>
                <a:latin typeface="Arial" pitchFamily="34"/>
                <a:cs typeface="Arial" pitchFamily="34"/>
              </a:rPr>
              <a:t>Management Structure</a:t>
            </a:r>
          </a:p>
        </p:txBody>
      </p:sp>
      <p:sp>
        <p:nvSpPr>
          <p:cNvPr id="15" name="TextBox 6">
            <a:extLst>
              <a:ext uri="{FF2B5EF4-FFF2-40B4-BE49-F238E27FC236}">
                <a16:creationId xmlns:a16="http://schemas.microsoft.com/office/drawing/2014/main" id="{EA9906E7-36B3-5D3B-C334-E5BB7A20605D}"/>
              </a:ext>
            </a:extLst>
          </p:cNvPr>
          <p:cNvSpPr txBox="1"/>
          <p:nvPr/>
        </p:nvSpPr>
        <p:spPr>
          <a:xfrm>
            <a:off x="149870" y="2072816"/>
            <a:ext cx="6096003" cy="3880768"/>
          </a:xfrm>
          <a:prstGeom prst="rect">
            <a:avLst/>
          </a:prstGeom>
          <a:noFill/>
          <a:ln cap="rnd">
            <a:noFill/>
          </a:ln>
        </p:spPr>
        <p:txBody>
          <a:bodyPr vert="horz" wrap="square" lIns="91440" tIns="45720" rIns="91440" bIns="45720" anchor="t" anchorCtr="0" compatLnSpc="1">
            <a:normAutofit/>
          </a:bodyPr>
          <a:lstStyle/>
          <a:p>
            <a:pPr marL="0" marR="0" lvl="0" indent="0" algn="l" defTabSz="457200" rtl="0" fontAlgn="auto" hangingPunct="1">
              <a:lnSpc>
                <a:spcPct val="10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endParaRPr lang="en-US" sz="1800" b="0" i="0" u="none" strike="noStrike" kern="1200" cap="none" spc="0" baseline="0">
              <a:solidFill>
                <a:srgbClr val="404040"/>
              </a:solidFill>
              <a:uFillTx/>
              <a:latin typeface="Trebuchet MS"/>
            </a:endParaRPr>
          </a:p>
          <a:p>
            <a:pPr marL="0" marR="0" lvl="0" indent="0" algn="l" defTabSz="457200" rtl="0" fontAlgn="auto" hangingPunct="1">
              <a:lnSpc>
                <a:spcPct val="10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404040"/>
                </a:solidFill>
                <a:uFillTx/>
                <a:latin typeface="Arial" pitchFamily="34"/>
                <a:cs typeface="Arial" pitchFamily="34"/>
              </a:rPr>
              <a:t>Founder &amp; CEO : Razi – oversees formulation, branding, and strategic direction.</a:t>
            </a:r>
          </a:p>
          <a:p>
            <a:pPr marL="0" marR="0" lvl="0" indent="0" algn="l" defTabSz="457200" rtl="0" fontAlgn="auto" hangingPunct="1">
              <a:lnSpc>
                <a:spcPct val="10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404040"/>
                </a:solidFill>
                <a:uFillTx/>
                <a:latin typeface="Arial" pitchFamily="34"/>
                <a:cs typeface="Arial" pitchFamily="34"/>
              </a:rPr>
              <a:t>Operations Lead: Manage compliance, logistics, and supplier coordination.</a:t>
            </a:r>
          </a:p>
          <a:p>
            <a:pPr marL="0" marR="0" lvl="0" indent="0" algn="l" defTabSz="457200" rtl="0" fontAlgn="auto" hangingPunct="1">
              <a:lnSpc>
                <a:spcPct val="10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404040"/>
                </a:solidFill>
                <a:uFillTx/>
                <a:latin typeface="Arial" pitchFamily="34"/>
                <a:cs typeface="Arial" pitchFamily="34"/>
              </a:rPr>
              <a:t>Marketing Consultant: Freelance – supports digital campaigns and customer engagement. </a:t>
            </a:r>
          </a:p>
          <a:p>
            <a:pPr marL="0" marR="0" lvl="0" indent="0" algn="l" defTabSz="457200" rtl="0" fontAlgn="auto" hangingPunct="1">
              <a:lnSpc>
                <a:spcPct val="10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endParaRPr lang="en-US" sz="1800" b="1" i="0" u="none" strike="noStrike" kern="1200" cap="none" spc="0" baseline="0">
              <a:solidFill>
                <a:srgbClr val="404040"/>
              </a:solidFill>
              <a:uFillTx/>
              <a:latin typeface="Trebuchet MS"/>
            </a:endParaRPr>
          </a:p>
        </p:txBody>
      </p:sp>
      <p:cxnSp>
        <p:nvCxnSpPr>
          <p:cNvPr id="16" name="Straight Connector 65">
            <a:extLst>
              <a:ext uri="{FF2B5EF4-FFF2-40B4-BE49-F238E27FC236}">
                <a16:creationId xmlns:a16="http://schemas.microsoft.com/office/drawing/2014/main" id="{58BBB85E-E2B8-7FAD-E6C7-692F93BD1D55}"/>
              </a:ext>
              <a:ext uri="{C183D7F6-B498-43B3-948B-1728B52AA6E4}">
                <adec:decorative xmlns:adec="http://schemas.microsoft.com/office/drawing/2017/decorative" val="1"/>
              </a:ext>
            </a:extLst>
          </p:cNvPr>
          <p:cNvCxnSpPr>
            <a:cxnSpLocks noMove="1" noResize="1"/>
          </p:cNvCxnSpPr>
          <p:nvPr/>
        </p:nvCxnSpPr>
        <p:spPr>
          <a:xfrm>
            <a:off x="9371008" y="0"/>
            <a:ext cx="1219207" cy="6858000"/>
          </a:xfrm>
          <a:prstGeom prst="straightConnector1">
            <a:avLst/>
          </a:prstGeom>
          <a:noFill/>
          <a:ln w="9528" cap="flat">
            <a:solidFill>
              <a:srgbClr val="BFBFBF"/>
            </a:solidFill>
            <a:prstDash val="solid"/>
            <a:miter/>
          </a:ln>
          <a:effectLst>
            <a:outerShdw dist="19997" dir="5400000" algn="tl">
              <a:srgbClr val="000000">
                <a:alpha val="38000"/>
              </a:srgbClr>
            </a:outerShdw>
          </a:effectLst>
        </p:spPr>
      </p:cxnSp>
      <p:cxnSp>
        <p:nvCxnSpPr>
          <p:cNvPr id="17" name="Straight Connector 67">
            <a:extLst>
              <a:ext uri="{FF2B5EF4-FFF2-40B4-BE49-F238E27FC236}">
                <a16:creationId xmlns:a16="http://schemas.microsoft.com/office/drawing/2014/main" id="{067FE47D-5CAF-EB23-E1D6-48BF871CFA44}"/>
              </a:ext>
              <a:ext uri="{C183D7F6-B498-43B3-948B-1728B52AA6E4}">
                <adec:decorative xmlns:adec="http://schemas.microsoft.com/office/drawing/2017/decorative" val="1"/>
              </a:ext>
            </a:extLst>
          </p:cNvPr>
          <p:cNvCxnSpPr>
            <a:cxnSpLocks noMove="1" noResize="1"/>
          </p:cNvCxnSpPr>
          <p:nvPr/>
        </p:nvCxnSpPr>
        <p:spPr>
          <a:xfrm flipH="1">
            <a:off x="7425266" y="3681410"/>
            <a:ext cx="4763557" cy="3176590"/>
          </a:xfrm>
          <a:prstGeom prst="straightConnector1">
            <a:avLst/>
          </a:prstGeom>
          <a:noFill/>
          <a:ln w="9528" cap="flat">
            <a:solidFill>
              <a:srgbClr val="D9D9D9"/>
            </a:solidFill>
            <a:prstDash val="solid"/>
            <a:miter/>
          </a:ln>
          <a:effectLst>
            <a:outerShdw dist="19997" dir="5400000" algn="tl">
              <a:srgbClr val="000000">
                <a:alpha val="38000"/>
              </a:srgbClr>
            </a:outerShdw>
          </a:effectLst>
        </p:spPr>
      </p:cxnSp>
      <p:sp>
        <p:nvSpPr>
          <p:cNvPr id="18" name="Rectangle 23">
            <a:extLst>
              <a:ext uri="{FF2B5EF4-FFF2-40B4-BE49-F238E27FC236}">
                <a16:creationId xmlns:a16="http://schemas.microsoft.com/office/drawing/2014/main" id="{666E8B44-289B-7ACF-F909-72F92940F54E}"/>
              </a:ext>
              <a:ext uri="{C183D7F6-B498-43B3-948B-1728B52AA6E4}">
                <adec:decorative xmlns:adec="http://schemas.microsoft.com/office/drawing/2017/decorative" val="1"/>
              </a:ext>
            </a:extLst>
          </p:cNvPr>
          <p:cNvSpPr>
            <a:spLocks noMove="1" noResize="1"/>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9" name="Rectangle 25">
            <a:extLst>
              <a:ext uri="{FF2B5EF4-FFF2-40B4-BE49-F238E27FC236}">
                <a16:creationId xmlns:a16="http://schemas.microsoft.com/office/drawing/2014/main" id="{1EFAF8CC-28CC-C41D-A866-C4426D946365}"/>
              </a:ext>
              <a:ext uri="{C183D7F6-B498-43B3-948B-1728B52AA6E4}">
                <adec:decorative xmlns:adec="http://schemas.microsoft.com/office/drawing/2017/decorative" val="1"/>
              </a:ext>
            </a:extLst>
          </p:cNvPr>
          <p:cNvSpPr>
            <a:spLocks noMove="1" noResize="1"/>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0" name="Isosceles Triangle 24">
            <a:extLst>
              <a:ext uri="{FF2B5EF4-FFF2-40B4-BE49-F238E27FC236}">
                <a16:creationId xmlns:a16="http://schemas.microsoft.com/office/drawing/2014/main" id="{10D751F5-EF37-DEF5-6156-124E4F27C288}"/>
              </a:ext>
              <a:ext uri="{C183D7F6-B498-43B3-948B-1728B52AA6E4}">
                <adec:decorative xmlns:adec="http://schemas.microsoft.com/office/drawing/2017/decorative" val="1"/>
              </a:ext>
            </a:extLst>
          </p:cNvPr>
          <p:cNvSpPr>
            <a:spLocks noMove="1" noResize="1"/>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1" name="Rectangle 27">
            <a:extLst>
              <a:ext uri="{FF2B5EF4-FFF2-40B4-BE49-F238E27FC236}">
                <a16:creationId xmlns:a16="http://schemas.microsoft.com/office/drawing/2014/main" id="{312AB481-59AE-1D9C-BEDC-610B592459B1}"/>
              </a:ext>
              <a:ext uri="{C183D7F6-B498-43B3-948B-1728B52AA6E4}">
                <adec:decorative xmlns:adec="http://schemas.microsoft.com/office/drawing/2017/decorative" val="1"/>
              </a:ext>
            </a:extLst>
          </p:cNvPr>
          <p:cNvSpPr>
            <a:spLocks noMove="1" noResize="1"/>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47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2" name="Rectangle 28">
            <a:extLst>
              <a:ext uri="{FF2B5EF4-FFF2-40B4-BE49-F238E27FC236}">
                <a16:creationId xmlns:a16="http://schemas.microsoft.com/office/drawing/2014/main" id="{C15ECBFA-DDC2-2AB5-F3F0-46080AE74991}"/>
              </a:ext>
              <a:ext uri="{C183D7F6-B498-43B3-948B-1728B52AA6E4}">
                <adec:decorative xmlns:adec="http://schemas.microsoft.com/office/drawing/2017/decorative" val="1"/>
              </a:ext>
            </a:extLst>
          </p:cNvPr>
          <p:cNvSpPr>
            <a:spLocks noMove="1" noResize="1"/>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3" name="Rectangle 29">
            <a:extLst>
              <a:ext uri="{FF2B5EF4-FFF2-40B4-BE49-F238E27FC236}">
                <a16:creationId xmlns:a16="http://schemas.microsoft.com/office/drawing/2014/main" id="{8917C311-C5A3-2597-83C7-9216E6DF5CD4}"/>
              </a:ext>
              <a:ext uri="{C183D7F6-B498-43B3-948B-1728B52AA6E4}">
                <adec:decorative xmlns:adec="http://schemas.microsoft.com/office/drawing/2017/decorative" val="1"/>
              </a:ext>
            </a:extLst>
          </p:cNvPr>
          <p:cNvSpPr>
            <a:spLocks noMove="1" noResize="1"/>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4" name="Isosceles Triangle 29">
            <a:extLst>
              <a:ext uri="{FF2B5EF4-FFF2-40B4-BE49-F238E27FC236}">
                <a16:creationId xmlns:a16="http://schemas.microsoft.com/office/drawing/2014/main" id="{1CA0F822-A7BD-8DAB-E12C-AB26A80557A0}"/>
              </a:ext>
              <a:ext uri="{C183D7F6-B498-43B3-948B-1728B52AA6E4}">
                <adec:decorative xmlns:adec="http://schemas.microsoft.com/office/drawing/2017/decorative" val="1"/>
              </a:ext>
            </a:extLst>
          </p:cNvPr>
          <p:cNvSpPr>
            <a:spLocks noMove="1" noResize="1"/>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5" name="Slide Number Placeholder 24">
            <a:extLst>
              <a:ext uri="{FF2B5EF4-FFF2-40B4-BE49-F238E27FC236}">
                <a16:creationId xmlns:a16="http://schemas.microsoft.com/office/drawing/2014/main" id="{E3E27301-AC9A-381F-C950-EC3A918C7A56}"/>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2EACE0E-DF63-41D8-8086-6C6F9E9CAABA}" type="slidenum">
              <a:t>4</a:t>
            </a:fld>
            <a:endParaRPr lang="en-GB" sz="900" b="0" i="0" u="none" strike="noStrike" kern="1200" cap="none" spc="0" baseline="0">
              <a:solidFill>
                <a:srgbClr val="90C226"/>
              </a:solidFill>
              <a:uFillTx/>
              <a:latin typeface="Trebuchet MS"/>
            </a:endParaRPr>
          </a:p>
        </p:txBody>
      </p:sp>
      <p:sp>
        <p:nvSpPr>
          <p:cNvPr id="26" name="Slide Number Placeholder 25">
            <a:extLst>
              <a:ext uri="{FF2B5EF4-FFF2-40B4-BE49-F238E27FC236}">
                <a16:creationId xmlns:a16="http://schemas.microsoft.com/office/drawing/2014/main" id="{AEADD8A9-5634-799A-D689-6E1ACD5E2C6D}"/>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C70CF4F-82E3-4E63-8F83-11B3949D0802}" type="slidenum">
              <a:t>4</a:t>
            </a:fld>
            <a:endParaRPr lang="en-GB" sz="900" b="0" i="0" u="none" strike="noStrike" kern="1200" cap="none" spc="0" baseline="0">
              <a:solidFill>
                <a:srgbClr val="90C226"/>
              </a:solidFill>
              <a:uFillTx/>
              <a:latin typeface="Trebuchet MS"/>
            </a:endParaRPr>
          </a:p>
        </p:txBody>
      </p:sp>
    </p:spTree>
  </p:cSld>
  <p:clrMapOvr>
    <a:masterClrMapping/>
  </p:clrMapOvr>
  <p:transition spd="slow">
    <p:circle/>
  </p:transition>
</p:sld>
</file>

<file path=ppt/slides/slide5.xml><?xml version="1.0" encoding="utf-8"?>
<p:sld xmlns:a="http://schemas.openxmlformats.org/drawingml/2006/main" xmlns:r="http://schemas.openxmlformats.org/officeDocument/2006/relationships" xmlns:p="http://schemas.openxmlformats.org/presentationml/2006/main">
  <p:cSld name="Slide4">
    <p:bg>
      <p:bgPr>
        <a:blipFill>
          <a:blip r:embed="rId2"/>
          <a:tile/>
        </a:blipFill>
        <a:effectLst/>
      </p:bgPr>
    </p:bg>
    <p:spTree>
      <p:nvGrpSpPr>
        <p:cNvPr id="1" name=""/>
        <p:cNvGrpSpPr/>
        <p:nvPr/>
      </p:nvGrpSpPr>
      <p:grpSpPr>
        <a:xfrm>
          <a:off x="0" y="0"/>
          <a:ext cx="0" cy="0"/>
          <a:chOff x="0" y="0"/>
          <a:chExt cx="0" cy="0"/>
        </a:xfrm>
      </p:grpSpPr>
      <p:grpSp>
        <p:nvGrpSpPr>
          <p:cNvPr id="2" name="Group 108">
            <a:extLst>
              <a:ext uri="{FF2B5EF4-FFF2-40B4-BE49-F238E27FC236}">
                <a16:creationId xmlns:a16="http://schemas.microsoft.com/office/drawing/2014/main" id="{8FEB33A7-66D8-DA4B-3CF3-BE179ED6E6C1}"/>
              </a:ext>
            </a:extLst>
          </p:cNvPr>
          <p:cNvGrpSpPr/>
          <p:nvPr/>
        </p:nvGrpSpPr>
        <p:grpSpPr>
          <a:xfrm>
            <a:off x="0" y="-8467"/>
            <a:ext cx="12192005" cy="6866467"/>
            <a:chOff x="0" y="-8467"/>
            <a:chExt cx="12192005" cy="6866467"/>
          </a:xfrm>
        </p:grpSpPr>
        <p:cxnSp>
          <p:nvCxnSpPr>
            <p:cNvPr id="3" name="Straight Connector 109">
              <a:extLst>
                <a:ext uri="{FF2B5EF4-FFF2-40B4-BE49-F238E27FC236}">
                  <a16:creationId xmlns:a16="http://schemas.microsoft.com/office/drawing/2014/main" id="{5461DA80-B5E7-CF66-E3B3-B02BEA6C1077}"/>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flat">
              <a:solidFill>
                <a:srgbClr val="BFBFBF"/>
              </a:solidFill>
              <a:prstDash val="solid"/>
              <a:miter/>
            </a:ln>
            <a:effectLst>
              <a:outerShdw dist="19997" dir="5400000" algn="tl">
                <a:srgbClr val="000000">
                  <a:alpha val="38000"/>
                </a:srgbClr>
              </a:outerShdw>
            </a:effectLst>
          </p:spPr>
        </p:cxnSp>
        <p:cxnSp>
          <p:nvCxnSpPr>
            <p:cNvPr id="4" name="Straight Connector 110">
              <a:extLst>
                <a:ext uri="{FF2B5EF4-FFF2-40B4-BE49-F238E27FC236}">
                  <a16:creationId xmlns:a16="http://schemas.microsoft.com/office/drawing/2014/main" id="{A628AF0E-19D8-5C71-5967-2D21F20894C6}"/>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flat">
              <a:solidFill>
                <a:srgbClr val="D9D9D9"/>
              </a:solidFill>
              <a:prstDash val="solid"/>
              <a:miter/>
            </a:ln>
            <a:effectLst>
              <a:outerShdw dist="19997" dir="5400000" algn="tl">
                <a:srgbClr val="000000">
                  <a:alpha val="38000"/>
                </a:srgbClr>
              </a:outerShdw>
            </a:effectLst>
          </p:spPr>
        </p:cxnSp>
        <p:sp>
          <p:nvSpPr>
            <p:cNvPr id="5" name="Rectangle 23">
              <a:extLst>
                <a:ext uri="{FF2B5EF4-FFF2-40B4-BE49-F238E27FC236}">
                  <a16:creationId xmlns:a16="http://schemas.microsoft.com/office/drawing/2014/main" id="{E8596FBC-9225-01F5-924C-747316536C15}"/>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49132BA1-7572-46BC-7005-29F97AACA4DD}"/>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113">
              <a:extLst>
                <a:ext uri="{FF2B5EF4-FFF2-40B4-BE49-F238E27FC236}">
                  <a16:creationId xmlns:a16="http://schemas.microsoft.com/office/drawing/2014/main" id="{89C93797-252F-B664-2299-66215B9EEBF1}"/>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62006F63-5173-2476-CBB1-381C28BACC26}"/>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BCD3D2CE-0192-EEC4-81B0-EAF26E8707AF}"/>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A621938A-041E-4073-DAF9-1AC3F35A310C}"/>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117">
              <a:extLst>
                <a:ext uri="{FF2B5EF4-FFF2-40B4-BE49-F238E27FC236}">
                  <a16:creationId xmlns:a16="http://schemas.microsoft.com/office/drawing/2014/main" id="{2D49BFB5-7AE2-73A5-CF32-9CC816A86558}"/>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118">
              <a:extLst>
                <a:ext uri="{FF2B5EF4-FFF2-40B4-BE49-F238E27FC236}">
                  <a16:creationId xmlns:a16="http://schemas.microsoft.com/office/drawing/2014/main" id="{299B3C85-3A1E-BECD-386B-A1FF592EB1F6}"/>
                </a:ext>
                <a:ext uri="{C183D7F6-B498-43B3-948B-1728B52AA6E4}">
                  <adec:decorative xmlns:adec="http://schemas.microsoft.com/office/drawing/2017/decorative" val="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pic>
        <p:nvPicPr>
          <p:cNvPr id="13" name="Picture 12" descr="Gavel resting on block">
            <a:extLst>
              <a:ext uri="{FF2B5EF4-FFF2-40B4-BE49-F238E27FC236}">
                <a16:creationId xmlns:a16="http://schemas.microsoft.com/office/drawing/2014/main" id="{3F2241CE-5CBE-780C-1E5D-A8FC16BD9914}"/>
              </a:ext>
            </a:extLst>
          </p:cNvPr>
          <p:cNvPicPr>
            <a:picLocks noChangeAspect="1"/>
          </p:cNvPicPr>
          <p:nvPr/>
        </p:nvPicPr>
        <p:blipFill>
          <a:blip r:embed="rId3"/>
          <a:srcRect l="22893" r="-2" b="-2"/>
          <a:stretch>
            <a:fillRect/>
          </a:stretch>
        </p:blipFill>
        <p:spPr>
          <a:xfrm>
            <a:off x="5946928" y="8467"/>
            <a:ext cx="6241895" cy="6858000"/>
          </a:xfrm>
          <a:prstGeom prst="rect">
            <a:avLst/>
          </a:prstGeom>
          <a:noFill/>
          <a:ln cap="rnd">
            <a:noFill/>
          </a:ln>
        </p:spPr>
      </p:pic>
      <p:sp>
        <p:nvSpPr>
          <p:cNvPr id="14" name="TextBox 3">
            <a:extLst>
              <a:ext uri="{FF2B5EF4-FFF2-40B4-BE49-F238E27FC236}">
                <a16:creationId xmlns:a16="http://schemas.microsoft.com/office/drawing/2014/main" id="{730E744E-3E38-AF39-D6C1-085BE6F481AA}"/>
              </a:ext>
            </a:extLst>
          </p:cNvPr>
          <p:cNvSpPr txBox="1"/>
          <p:nvPr/>
        </p:nvSpPr>
        <p:spPr>
          <a:xfrm>
            <a:off x="677332" y="609603"/>
            <a:ext cx="3851123" cy="1320795"/>
          </a:xfrm>
          <a:prstGeom prst="rect">
            <a:avLst/>
          </a:prstGeom>
          <a:noFill/>
          <a:ln cap="rnd">
            <a:noFill/>
          </a:ln>
        </p:spPr>
        <p:txBody>
          <a:bodyPr vert="horz" wrap="square" lIns="91440" tIns="45720" rIns="91440" bIns="45720" anchor="t" anchorCtr="0" compatLnSpc="1">
            <a:norm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4000" b="1" i="0" u="none" strike="noStrike" kern="1200" cap="none" spc="0" baseline="0">
                <a:solidFill>
                  <a:srgbClr val="FFC000"/>
                </a:solidFill>
                <a:uFillTx/>
                <a:latin typeface="Arial" pitchFamily="34"/>
                <a:cs typeface="Arial" pitchFamily="34"/>
              </a:rPr>
              <a:t>Legal Format</a:t>
            </a:r>
          </a:p>
        </p:txBody>
      </p:sp>
      <p:sp>
        <p:nvSpPr>
          <p:cNvPr id="15" name="TextBox 5">
            <a:extLst>
              <a:ext uri="{FF2B5EF4-FFF2-40B4-BE49-F238E27FC236}">
                <a16:creationId xmlns:a16="http://schemas.microsoft.com/office/drawing/2014/main" id="{163CCF67-3BA3-6061-12AD-C5BB75AA1ED2}"/>
              </a:ext>
            </a:extLst>
          </p:cNvPr>
          <p:cNvSpPr txBox="1"/>
          <p:nvPr/>
        </p:nvSpPr>
        <p:spPr>
          <a:xfrm>
            <a:off x="340604" y="2072816"/>
            <a:ext cx="5623971" cy="3880768"/>
          </a:xfrm>
          <a:prstGeom prst="rect">
            <a:avLst/>
          </a:prstGeom>
          <a:noFill/>
          <a:ln cap="rnd">
            <a:noFill/>
          </a:ln>
        </p:spPr>
        <p:txBody>
          <a:bodyPr vert="horz" wrap="square" lIns="91440" tIns="45720" rIns="91440" bIns="45720" anchor="t" anchorCtr="0" compatLnSpc="1">
            <a:normAutofit/>
          </a:bodyPr>
          <a:lstStyle/>
          <a:p>
            <a:pPr marL="0" marR="0" lvl="0" indent="0" algn="l" defTabSz="457200" rtl="0" fontAlgn="auto" hangingPunct="1">
              <a:lnSpc>
                <a:spcPct val="8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404040"/>
                </a:solidFill>
                <a:uFillTx/>
                <a:latin typeface="Arial" pitchFamily="34"/>
                <a:cs typeface="Arial" pitchFamily="34"/>
              </a:rPr>
              <a:t>A sole trader is a type of business is a person who runs the business by themselves.</a:t>
            </a:r>
          </a:p>
          <a:p>
            <a:pPr marL="0" marR="0" lvl="0" indent="0" algn="l" defTabSz="457200" rtl="0" fontAlgn="auto" hangingPunct="1">
              <a:lnSpc>
                <a:spcPct val="8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404040"/>
                </a:solidFill>
                <a:uFillTx/>
                <a:latin typeface="Arial" pitchFamily="34"/>
                <a:cs typeface="Arial" pitchFamily="34"/>
              </a:rPr>
              <a:t>The business operates as a Sole Trader offering customized blends of fragrances for unique olfactive experience. Registered as TM (trademark) I can trade under my own name or the brand name. The management structure will include the founder as CEO, supported by freelance marketing and operations consultants.</a:t>
            </a:r>
          </a:p>
          <a:p>
            <a:pPr marL="0" marR="0" lvl="0" indent="0" algn="l" defTabSz="457200" rtl="0" fontAlgn="auto" hangingPunct="1">
              <a:lnSpc>
                <a:spcPct val="8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404040"/>
                </a:solidFill>
                <a:uFillTx/>
                <a:latin typeface="Arial" pitchFamily="34"/>
                <a:cs typeface="Arial" pitchFamily="34"/>
              </a:rPr>
              <a:t>Being a Sole Trader the individual is not separate from the business and has sole unlimited personal liability for the business, its debts and contractual obligations, and any claims against it (GOV.UK, 2025). </a:t>
            </a:r>
          </a:p>
          <a:p>
            <a:pPr marL="0" marR="0" lvl="0" indent="0" algn="l" defTabSz="457200" rtl="0" fontAlgn="auto" hangingPunct="1">
              <a:lnSpc>
                <a:spcPct val="8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endParaRPr lang="en-US" sz="1200" b="1" i="0" u="none" strike="noStrike" kern="1200" cap="none" spc="0" baseline="0">
              <a:solidFill>
                <a:srgbClr val="404040"/>
              </a:solidFill>
              <a:uFillTx/>
              <a:latin typeface="Trebuchet MS"/>
            </a:endParaRPr>
          </a:p>
        </p:txBody>
      </p:sp>
      <p:cxnSp>
        <p:nvCxnSpPr>
          <p:cNvPr id="16" name="Straight Connector 120">
            <a:extLst>
              <a:ext uri="{FF2B5EF4-FFF2-40B4-BE49-F238E27FC236}">
                <a16:creationId xmlns:a16="http://schemas.microsoft.com/office/drawing/2014/main" id="{24A8FA87-EDD2-7A93-1346-CA2C96C0F3F2}"/>
              </a:ext>
              <a:ext uri="{C183D7F6-B498-43B3-948B-1728B52AA6E4}">
                <adec:decorative xmlns:adec="http://schemas.microsoft.com/office/drawing/2017/decorative" val="1"/>
              </a:ext>
            </a:extLst>
          </p:cNvPr>
          <p:cNvCxnSpPr>
            <a:cxnSpLocks noMove="1" noResize="1"/>
          </p:cNvCxnSpPr>
          <p:nvPr/>
        </p:nvCxnSpPr>
        <p:spPr>
          <a:xfrm>
            <a:off x="9371008" y="0"/>
            <a:ext cx="1219207" cy="6858000"/>
          </a:xfrm>
          <a:prstGeom prst="straightConnector1">
            <a:avLst/>
          </a:prstGeom>
          <a:noFill/>
          <a:ln w="9528" cap="flat">
            <a:solidFill>
              <a:srgbClr val="BFBFBF"/>
            </a:solidFill>
            <a:prstDash val="solid"/>
            <a:miter/>
          </a:ln>
          <a:effectLst>
            <a:outerShdw dist="19997" dir="5400000" algn="tl">
              <a:srgbClr val="000000">
                <a:alpha val="38000"/>
              </a:srgbClr>
            </a:outerShdw>
          </a:effectLst>
        </p:spPr>
      </p:cxnSp>
      <p:cxnSp>
        <p:nvCxnSpPr>
          <p:cNvPr id="17" name="Straight Connector 122">
            <a:extLst>
              <a:ext uri="{FF2B5EF4-FFF2-40B4-BE49-F238E27FC236}">
                <a16:creationId xmlns:a16="http://schemas.microsoft.com/office/drawing/2014/main" id="{F96CD0F5-1D9B-06D1-278B-3EE0627AA345}"/>
              </a:ext>
              <a:ext uri="{C183D7F6-B498-43B3-948B-1728B52AA6E4}">
                <adec:decorative xmlns:adec="http://schemas.microsoft.com/office/drawing/2017/decorative" val="1"/>
              </a:ext>
            </a:extLst>
          </p:cNvPr>
          <p:cNvCxnSpPr>
            <a:cxnSpLocks noMove="1" noResize="1"/>
          </p:cNvCxnSpPr>
          <p:nvPr/>
        </p:nvCxnSpPr>
        <p:spPr>
          <a:xfrm flipH="1">
            <a:off x="7425266" y="3681410"/>
            <a:ext cx="4763557" cy="3176590"/>
          </a:xfrm>
          <a:prstGeom prst="straightConnector1">
            <a:avLst/>
          </a:prstGeom>
          <a:noFill/>
          <a:ln w="9528" cap="flat">
            <a:solidFill>
              <a:srgbClr val="D9D9D9"/>
            </a:solidFill>
            <a:prstDash val="solid"/>
            <a:miter/>
          </a:ln>
          <a:effectLst>
            <a:outerShdw dist="19997" dir="5400000" algn="tl">
              <a:srgbClr val="000000">
                <a:alpha val="38000"/>
              </a:srgbClr>
            </a:outerShdw>
          </a:effectLst>
        </p:spPr>
      </p:cxnSp>
      <p:sp>
        <p:nvSpPr>
          <p:cNvPr id="18" name="Rectangle 23">
            <a:extLst>
              <a:ext uri="{FF2B5EF4-FFF2-40B4-BE49-F238E27FC236}">
                <a16:creationId xmlns:a16="http://schemas.microsoft.com/office/drawing/2014/main" id="{980BAAA2-FCDA-8D6B-8FF8-07A986C409D3}"/>
              </a:ext>
              <a:ext uri="{C183D7F6-B498-43B3-948B-1728B52AA6E4}">
                <adec:decorative xmlns:adec="http://schemas.microsoft.com/office/drawing/2017/decorative" val="1"/>
              </a:ext>
            </a:extLst>
          </p:cNvPr>
          <p:cNvSpPr>
            <a:spLocks noMove="1" noResize="1"/>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9" name="Rectangle 25">
            <a:extLst>
              <a:ext uri="{FF2B5EF4-FFF2-40B4-BE49-F238E27FC236}">
                <a16:creationId xmlns:a16="http://schemas.microsoft.com/office/drawing/2014/main" id="{21007B0E-BF25-8DCC-4D1A-2998633BF024}"/>
              </a:ext>
              <a:ext uri="{C183D7F6-B498-43B3-948B-1728B52AA6E4}">
                <adec:decorative xmlns:adec="http://schemas.microsoft.com/office/drawing/2017/decorative" val="1"/>
              </a:ext>
            </a:extLst>
          </p:cNvPr>
          <p:cNvSpPr>
            <a:spLocks noMove="1" noResize="1"/>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0" name="Isosceles Triangle 24">
            <a:extLst>
              <a:ext uri="{FF2B5EF4-FFF2-40B4-BE49-F238E27FC236}">
                <a16:creationId xmlns:a16="http://schemas.microsoft.com/office/drawing/2014/main" id="{06F600A8-C988-AF9F-EC4C-5A910056CA56}"/>
              </a:ext>
              <a:ext uri="{C183D7F6-B498-43B3-948B-1728B52AA6E4}">
                <adec:decorative xmlns:adec="http://schemas.microsoft.com/office/drawing/2017/decorative" val="1"/>
              </a:ext>
            </a:extLst>
          </p:cNvPr>
          <p:cNvSpPr>
            <a:spLocks noMove="1" noResize="1"/>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1" name="Rectangle 27">
            <a:extLst>
              <a:ext uri="{FF2B5EF4-FFF2-40B4-BE49-F238E27FC236}">
                <a16:creationId xmlns:a16="http://schemas.microsoft.com/office/drawing/2014/main" id="{E554AB2D-BCC7-CD79-7DA5-353D1BBF2267}"/>
              </a:ext>
              <a:ext uri="{C183D7F6-B498-43B3-948B-1728B52AA6E4}">
                <adec:decorative xmlns:adec="http://schemas.microsoft.com/office/drawing/2017/decorative" val="1"/>
              </a:ext>
            </a:extLst>
          </p:cNvPr>
          <p:cNvSpPr>
            <a:spLocks noMove="1" noResize="1"/>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47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2" name="Rectangle 28">
            <a:extLst>
              <a:ext uri="{FF2B5EF4-FFF2-40B4-BE49-F238E27FC236}">
                <a16:creationId xmlns:a16="http://schemas.microsoft.com/office/drawing/2014/main" id="{116DF6E4-F006-2FFD-3CB9-BDC186C0D86D}"/>
              </a:ext>
              <a:ext uri="{C183D7F6-B498-43B3-948B-1728B52AA6E4}">
                <adec:decorative xmlns:adec="http://schemas.microsoft.com/office/drawing/2017/decorative" val="1"/>
              </a:ext>
            </a:extLst>
          </p:cNvPr>
          <p:cNvSpPr>
            <a:spLocks noMove="1" noResize="1"/>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3" name="Rectangle 29">
            <a:extLst>
              <a:ext uri="{FF2B5EF4-FFF2-40B4-BE49-F238E27FC236}">
                <a16:creationId xmlns:a16="http://schemas.microsoft.com/office/drawing/2014/main" id="{F67D9A60-3FDC-1619-C932-86828225B869}"/>
              </a:ext>
              <a:ext uri="{C183D7F6-B498-43B3-948B-1728B52AA6E4}">
                <adec:decorative xmlns:adec="http://schemas.microsoft.com/office/drawing/2017/decorative" val="1"/>
              </a:ext>
            </a:extLst>
          </p:cNvPr>
          <p:cNvSpPr>
            <a:spLocks noMove="1" noResize="1"/>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4" name="Isosceles Triangle 29">
            <a:extLst>
              <a:ext uri="{FF2B5EF4-FFF2-40B4-BE49-F238E27FC236}">
                <a16:creationId xmlns:a16="http://schemas.microsoft.com/office/drawing/2014/main" id="{BAC20F09-DF95-3838-D9A1-AD8E23676B93}"/>
              </a:ext>
              <a:ext uri="{C183D7F6-B498-43B3-948B-1728B52AA6E4}">
                <adec:decorative xmlns:adec="http://schemas.microsoft.com/office/drawing/2017/decorative" val="1"/>
              </a:ext>
            </a:extLst>
          </p:cNvPr>
          <p:cNvSpPr>
            <a:spLocks noMove="1" noResize="1"/>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5" name="Slide Number Placeholder 24">
            <a:extLst>
              <a:ext uri="{FF2B5EF4-FFF2-40B4-BE49-F238E27FC236}">
                <a16:creationId xmlns:a16="http://schemas.microsoft.com/office/drawing/2014/main" id="{08D37959-E3C1-CF0E-D03E-95AF73391432}"/>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B5224CD-804E-4EA7-9514-17627E5BBD4D}" type="slidenum">
              <a:t>5</a:t>
            </a:fld>
            <a:endParaRPr lang="en-GB" sz="900" b="0" i="0" u="none" strike="noStrike" kern="1200" cap="none" spc="0" baseline="0">
              <a:solidFill>
                <a:srgbClr val="90C226"/>
              </a:solidFill>
              <a:uFillTx/>
              <a:latin typeface="Trebuchet MS"/>
            </a:endParaRPr>
          </a:p>
        </p:txBody>
      </p:sp>
      <p:sp>
        <p:nvSpPr>
          <p:cNvPr id="26" name="Slide Number Placeholder 25">
            <a:extLst>
              <a:ext uri="{FF2B5EF4-FFF2-40B4-BE49-F238E27FC236}">
                <a16:creationId xmlns:a16="http://schemas.microsoft.com/office/drawing/2014/main" id="{C61B2DBE-B27A-838C-D1B2-071AB136EDFD}"/>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9984C6E-AFEC-444A-B3F1-A20107D17DEA}" type="slidenum">
              <a:t>5</a:t>
            </a:fld>
            <a:endParaRPr lang="en-GB" sz="900" b="0" i="0" u="none" strike="noStrike" kern="1200" cap="none" spc="0" baseline="0">
              <a:solidFill>
                <a:srgbClr val="90C226"/>
              </a:solidFill>
              <a:uFillTx/>
              <a:latin typeface="Trebuchet MS"/>
            </a:endParaRPr>
          </a:p>
        </p:txBody>
      </p:sp>
    </p:spTree>
  </p:cSld>
  <p:clrMapOvr>
    <a:masterClrMapping/>
  </p:clrMapOvr>
  <p:transition spd="slow">
    <p:circle/>
  </p:transition>
</p:sld>
</file>

<file path=ppt/slides/slide6.xml><?xml version="1.0" encoding="utf-8"?>
<p:sld xmlns:a="http://schemas.openxmlformats.org/drawingml/2006/main" xmlns:r="http://schemas.openxmlformats.org/officeDocument/2006/relationships" xmlns:p="http://schemas.openxmlformats.org/presentationml/2006/main">
  <p:cSld name="Slide5">
    <p:bg>
      <p:bgPr>
        <a:blipFill>
          <a:blip r:embed="rId2"/>
          <a:tile/>
        </a:blipFill>
        <a:effectLst/>
      </p:bgPr>
    </p:bg>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4E3D8800-0F45-B6F2-2F9F-BFEF8029F20A}"/>
              </a:ext>
            </a:extLst>
          </p:cNvPr>
          <p:cNvSpPr txBox="1"/>
          <p:nvPr/>
        </p:nvSpPr>
        <p:spPr>
          <a:xfrm>
            <a:off x="310393" y="234900"/>
            <a:ext cx="9177558" cy="707882"/>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C000"/>
                </a:solidFill>
                <a:uFillTx/>
                <a:latin typeface="Arial" pitchFamily="34"/>
                <a:cs typeface="Arial" pitchFamily="34"/>
              </a:rPr>
              <a:t>Environmental Analysis (PESTEL)</a:t>
            </a:r>
            <a:endParaRPr lang="en-GB" sz="4000" b="1" i="0" u="none" strike="noStrike" kern="1200" cap="none" spc="0" baseline="0">
              <a:solidFill>
                <a:srgbClr val="FFC000"/>
              </a:solidFill>
              <a:uFillTx/>
              <a:latin typeface="Arial" pitchFamily="34"/>
              <a:cs typeface="Arial" pitchFamily="34"/>
            </a:endParaRPr>
          </a:p>
        </p:txBody>
      </p:sp>
      <p:sp>
        <p:nvSpPr>
          <p:cNvPr id="3" name="TextBox 4">
            <a:extLst>
              <a:ext uri="{FF2B5EF4-FFF2-40B4-BE49-F238E27FC236}">
                <a16:creationId xmlns:a16="http://schemas.microsoft.com/office/drawing/2014/main" id="{0EC34415-B558-0725-3CE3-27058F42DFCB}"/>
              </a:ext>
            </a:extLst>
          </p:cNvPr>
          <p:cNvSpPr txBox="1"/>
          <p:nvPr/>
        </p:nvSpPr>
        <p:spPr>
          <a:xfrm>
            <a:off x="58722" y="942782"/>
            <a:ext cx="12133274" cy="6217087"/>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Political</a:t>
            </a:r>
            <a:r>
              <a:rPr lang="en-US" sz="2000" b="0" i="0" u="none" strike="noStrike" kern="1200" cap="none" spc="0" baseline="0">
                <a:solidFill>
                  <a:srgbClr val="FFC000"/>
                </a:solidFill>
                <a:uFillTx/>
                <a:latin typeface="Arial" pitchFamily="34"/>
                <a:cs typeface="Arial" pitchFamily="34"/>
              </a:rPr>
              <a:t>:</a:t>
            </a:r>
            <a:br>
              <a:rPr lang="en-US" sz="2000" b="0" i="0" u="none" strike="noStrike" kern="1200" cap="none" spc="0" baseline="0">
                <a:solidFill>
                  <a:srgbClr val="000000"/>
                </a:solidFill>
                <a:uFillTx/>
                <a:latin typeface="Arial" pitchFamily="34"/>
                <a:cs typeface="Arial" pitchFamily="34"/>
              </a:rPr>
            </a:br>
            <a:r>
              <a:rPr lang="en-US" sz="2000" b="0" i="0" u="none" strike="noStrike" kern="1200" cap="none" spc="0" baseline="0">
                <a:solidFill>
                  <a:srgbClr val="000000"/>
                </a:solidFill>
                <a:uFillTx/>
                <a:latin typeface="Arial" pitchFamily="34"/>
                <a:cs typeface="Arial" pitchFamily="34"/>
              </a:rPr>
              <a:t>UK regulations on cosmetic safety and labeling are strict, requiring compliance with REACH and Cosmetic Regulation (EC) No 1223/2009 </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Economical:</a:t>
            </a:r>
            <a:endParaRPr lang="en-GB" sz="2000" b="0" i="0" u="none" strike="noStrike" kern="1200" cap="none" spc="0" baseline="0">
              <a:solidFill>
                <a:srgbClr val="FFC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Inflation pressures raw material costs: niche luxury markets remain resilient.</a:t>
            </a:r>
            <a:br>
              <a:rPr lang="en-US" sz="2000" b="0" i="0" u="none" strike="noStrike" kern="1200" cap="none" spc="0" baseline="0">
                <a:solidFill>
                  <a:srgbClr val="000000"/>
                </a:solidFill>
                <a:uFillTx/>
                <a:latin typeface="Arial" pitchFamily="34"/>
                <a:cs typeface="Arial" pitchFamily="34"/>
              </a:rPr>
            </a:br>
            <a:r>
              <a:rPr lang="en-US" sz="2000" b="0" i="0" u="none" strike="noStrike" kern="1200" cap="none" spc="0" baseline="0">
                <a:solidFill>
                  <a:srgbClr val="000000"/>
                </a:solidFill>
                <a:uFillTx/>
                <a:latin typeface="Arial" pitchFamily="34"/>
                <a:cs typeface="Arial" pitchFamily="34"/>
              </a:rPr>
              <a:t>It is projected that the market will experience an annual growth rate of 0.56% (CAGR 2025-2030). Despite inflation, luxury fragrance sales remain resilient due to consumer preference. </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Social</a:t>
            </a:r>
            <a:r>
              <a:rPr lang="en-US" sz="2000" b="0" i="0" u="none" strike="noStrike" kern="1200" cap="none" spc="0" baseline="0">
                <a:solidFill>
                  <a:srgbClr val="FFC000"/>
                </a:solidFill>
                <a:uFillTx/>
                <a:latin typeface="Arial" pitchFamily="34"/>
                <a:cs typeface="Arial" pitchFamily="34"/>
              </a:rPr>
              <a:t>:</a:t>
            </a:r>
            <a:br>
              <a:rPr lang="en-US" sz="2000" b="0" i="0" u="none" strike="noStrike" kern="1200" cap="none" spc="0" baseline="0">
                <a:solidFill>
                  <a:srgbClr val="000000"/>
                </a:solidFill>
                <a:uFillTx/>
                <a:latin typeface="Arial" pitchFamily="34"/>
                <a:cs typeface="Arial" pitchFamily="34"/>
              </a:rPr>
            </a:br>
            <a:r>
              <a:rPr lang="en-US" sz="2000" b="0" i="0" u="none" strike="noStrike" kern="1200" cap="none" spc="0" baseline="0">
                <a:solidFill>
                  <a:srgbClr val="000000"/>
                </a:solidFill>
                <a:uFillTx/>
                <a:latin typeface="Arial" pitchFamily="34"/>
                <a:cs typeface="Arial" pitchFamily="34"/>
              </a:rPr>
              <a:t>Raziel Miracle will use </a:t>
            </a:r>
            <a:r>
              <a:rPr lang="en-US" sz="2000" b="1" i="0" u="none" strike="noStrike" kern="1200" cap="none" spc="0" baseline="0">
                <a:solidFill>
                  <a:srgbClr val="000000"/>
                </a:solidFill>
                <a:uFillTx/>
                <a:latin typeface="Arial" pitchFamily="34"/>
                <a:cs typeface="Arial" pitchFamily="34"/>
              </a:rPr>
              <a:t>social media</a:t>
            </a:r>
            <a:r>
              <a:rPr lang="en-US" sz="2000" b="0" i="0" u="none" strike="noStrike" kern="1200" cap="none" spc="0" baseline="0">
                <a:solidFill>
                  <a:srgbClr val="000000"/>
                </a:solidFill>
                <a:uFillTx/>
                <a:latin typeface="Arial" pitchFamily="34"/>
                <a:cs typeface="Arial" pitchFamily="34"/>
              </a:rPr>
              <a:t> to promote the brand on Facebook, Instagram, LinkedIn, TikTok, Pinterest.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Technological</a:t>
            </a:r>
            <a:r>
              <a:rPr lang="en-US" sz="2000" b="0" i="0" u="none" strike="noStrike" kern="1200" cap="none" spc="0" baseline="0">
                <a:solidFill>
                  <a:srgbClr val="FFC000"/>
                </a:solidFill>
                <a:uFillTx/>
                <a:latin typeface="Arial" pitchFamily="34"/>
                <a:cs typeface="Arial" pitchFamily="34"/>
              </a:rPr>
              <a:t>:</a:t>
            </a:r>
            <a:br>
              <a:rPr lang="en-US" sz="2000" b="0" i="0" u="none" strike="noStrike" kern="1200" cap="none" spc="0" baseline="0">
                <a:solidFill>
                  <a:srgbClr val="000000"/>
                </a:solidFill>
                <a:uFillTx/>
                <a:latin typeface="Arial" pitchFamily="34"/>
                <a:cs typeface="Arial" pitchFamily="34"/>
              </a:rPr>
            </a:br>
            <a:r>
              <a:rPr lang="en-US" sz="2000" b="0" i="0" u="none" strike="noStrike" kern="1200" cap="none" spc="0" baseline="0">
                <a:solidFill>
                  <a:srgbClr val="000000"/>
                </a:solidFill>
                <a:uFillTx/>
                <a:latin typeface="Arial" pitchFamily="34"/>
                <a:cs typeface="Arial" pitchFamily="34"/>
              </a:rPr>
              <a:t>Raziel Miracle will explore and AI integration to enhance customer engagement for customizing the visual impact.</a:t>
            </a:r>
            <a:r>
              <a:rPr lang="en-GB" sz="2000" b="0" i="0" u="none" strike="noStrike" kern="1200" cap="none" spc="0" baseline="0">
                <a:solidFill>
                  <a:srgbClr val="000000"/>
                </a:solidFill>
                <a:uFillTx/>
                <a:latin typeface="Arial" pitchFamily="34"/>
                <a:cs typeface="Arial" pitchFamily="34"/>
              </a:rPr>
              <a:t> </a:t>
            </a:r>
            <a:r>
              <a:rPr lang="en-US" sz="2000" b="0" i="0" u="none" strike="noStrike" kern="1200" cap="none" spc="0" baseline="0">
                <a:solidFill>
                  <a:srgbClr val="000000"/>
                </a:solidFill>
                <a:uFillTx/>
                <a:latin typeface="Arial" pitchFamily="34"/>
                <a:cs typeface="Arial" pitchFamily="34"/>
              </a:rPr>
              <a:t>Social media can be used as advanced technology pole.</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Environmental</a:t>
            </a:r>
            <a:r>
              <a:rPr lang="en-US" sz="2000" b="0" i="0" u="none" strike="noStrike" kern="1200" cap="none" spc="0" baseline="0">
                <a:solidFill>
                  <a:srgbClr val="FFC000"/>
                </a:solidFill>
                <a:uFillTx/>
                <a:latin typeface="Arial" pitchFamily="34"/>
                <a:cs typeface="Arial" pitchFamily="34"/>
              </a:rPr>
              <a:t>:</a:t>
            </a:r>
            <a:br>
              <a:rPr lang="en-US" sz="2000" b="0" i="0" u="none" strike="noStrike" kern="1200" cap="none" spc="0" baseline="0">
                <a:solidFill>
                  <a:srgbClr val="000000"/>
                </a:solidFill>
                <a:uFillTx/>
                <a:latin typeface="Arial" pitchFamily="34"/>
                <a:cs typeface="Arial" pitchFamily="34"/>
              </a:rPr>
            </a:br>
            <a:r>
              <a:rPr lang="en-US" sz="2000" b="0" i="0" u="none" strike="noStrike" kern="1200" cap="none" spc="0" baseline="0">
                <a:solidFill>
                  <a:srgbClr val="000000"/>
                </a:solidFill>
                <a:uFillTx/>
                <a:latin typeface="Arial" pitchFamily="34"/>
                <a:cs typeface="Arial" pitchFamily="34"/>
              </a:rPr>
              <a:t>Raziel Miracle will use recyclable packaging and offer refillable bottles to reduce waste. </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Legal</a:t>
            </a:r>
            <a:r>
              <a:rPr lang="en-US" sz="2000" b="0" i="0" u="none" strike="noStrike" kern="1200" cap="none" spc="0" baseline="0">
                <a:solidFill>
                  <a:srgbClr val="FFC000"/>
                </a:solidFill>
                <a:uFillTx/>
                <a:latin typeface="Arial" pitchFamily="34"/>
                <a:cs typeface="Arial" pitchFamily="34"/>
              </a:rPr>
              <a:t>:</a:t>
            </a:r>
            <a:br>
              <a:rPr lang="en-US" sz="2000" b="0" i="0" u="none" strike="noStrike" kern="1200" cap="none" spc="0" baseline="0">
                <a:solidFill>
                  <a:srgbClr val="000000"/>
                </a:solidFill>
                <a:uFillTx/>
                <a:latin typeface="Arial" pitchFamily="34"/>
                <a:cs typeface="Arial" pitchFamily="34"/>
              </a:rPr>
            </a:br>
            <a:r>
              <a:rPr lang="en-US" sz="2000" b="0" i="0" u="none" strike="noStrike" kern="1200" cap="none" spc="0" baseline="0">
                <a:solidFill>
                  <a:srgbClr val="000000"/>
                </a:solidFill>
                <a:uFillTx/>
                <a:latin typeface="Arial" pitchFamily="34"/>
                <a:cs typeface="Arial" pitchFamily="34"/>
              </a:rPr>
              <a:t>Compliance with UK and EU cosmetic laws is essential.</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Article 4 of Regulation 1223/2009 provides that a cosmetic product cannot be placed on the GB market unless there is a Responsible Person established in the UK in respect of that cosmetic product. </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4" name="Slide Number Placeholder 3">
            <a:extLst>
              <a:ext uri="{FF2B5EF4-FFF2-40B4-BE49-F238E27FC236}">
                <a16:creationId xmlns:a16="http://schemas.microsoft.com/office/drawing/2014/main" id="{F9275124-9AF5-33AB-08AA-B1B184E185AA}"/>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E53B9B0-E568-4A7E-B010-05CDA7AA1CEC}" type="slidenum">
              <a:t>6</a:t>
            </a:fld>
            <a:endParaRPr lang="en-GB" sz="900" b="0" i="0" u="none" strike="noStrike" kern="1200" cap="none" spc="0" baseline="0">
              <a:solidFill>
                <a:srgbClr val="90C226"/>
              </a:solidFill>
              <a:uFillTx/>
              <a:latin typeface="Trebuchet MS"/>
            </a:endParaRPr>
          </a:p>
        </p:txBody>
      </p:sp>
      <p:sp>
        <p:nvSpPr>
          <p:cNvPr id="5" name="Slide Number Placeholder 4">
            <a:extLst>
              <a:ext uri="{FF2B5EF4-FFF2-40B4-BE49-F238E27FC236}">
                <a16:creationId xmlns:a16="http://schemas.microsoft.com/office/drawing/2014/main" id="{D0490110-1592-6162-2255-87C1731CB80A}"/>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1F8873D-37DD-4FBC-BD68-2872DE95F979}" type="slidenum">
              <a:t>6</a:t>
            </a:fld>
            <a:endParaRPr lang="en-GB" sz="900" b="0" i="0" u="none" strike="noStrike" kern="1200" cap="none" spc="0" baseline="0">
              <a:solidFill>
                <a:srgbClr val="90C226"/>
              </a:solidFill>
              <a:uFillTx/>
              <a:latin typeface="Trebuchet MS"/>
            </a:endParaRPr>
          </a:p>
        </p:txBody>
      </p:sp>
    </p:spTree>
  </p:cSld>
  <p:clrMapOvr>
    <a:masterClrMapping/>
  </p:clrMapOvr>
  <p:transition spd="slow">
    <p:circle/>
  </p:transition>
</p:sld>
</file>

<file path=ppt/slides/slide7.xml><?xml version="1.0" encoding="utf-8"?>
<p:sld xmlns:a="http://schemas.openxmlformats.org/drawingml/2006/main" xmlns:r="http://schemas.openxmlformats.org/officeDocument/2006/relationships" xmlns:p="http://schemas.openxmlformats.org/presentationml/2006/main">
  <p:cSld name="Slide6">
    <p:bg>
      <p:bgPr>
        <a:blipFill>
          <a:blip r:embed="rId2"/>
          <a:tile/>
        </a:blipFill>
        <a:effectLst/>
      </p:bgPr>
    </p:bg>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17AA2063-5912-EFDC-216A-1C2B00DA3563}"/>
              </a:ext>
            </a:extLst>
          </p:cNvPr>
          <p:cNvSpPr txBox="1"/>
          <p:nvPr/>
        </p:nvSpPr>
        <p:spPr>
          <a:xfrm>
            <a:off x="402674" y="92281"/>
            <a:ext cx="8105159" cy="707882"/>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C000"/>
                </a:solidFill>
                <a:uFillTx/>
                <a:latin typeface="Arial" pitchFamily="34"/>
                <a:cs typeface="Arial" pitchFamily="34"/>
              </a:rPr>
              <a:t>Marketing Strategies</a:t>
            </a:r>
            <a:endParaRPr lang="en-GB" sz="4000" b="1" i="0" u="none" strike="noStrike" kern="1200" cap="none" spc="0" baseline="0">
              <a:solidFill>
                <a:srgbClr val="FFC000"/>
              </a:solidFill>
              <a:uFillTx/>
              <a:latin typeface="Arial" pitchFamily="34"/>
              <a:cs typeface="Arial" pitchFamily="34"/>
            </a:endParaRPr>
          </a:p>
        </p:txBody>
      </p:sp>
      <p:sp>
        <p:nvSpPr>
          <p:cNvPr id="3" name="TextBox 4">
            <a:extLst>
              <a:ext uri="{FF2B5EF4-FFF2-40B4-BE49-F238E27FC236}">
                <a16:creationId xmlns:a16="http://schemas.microsoft.com/office/drawing/2014/main" id="{EF998F44-296C-1FC7-33EF-BC1C81E833D3}"/>
              </a:ext>
            </a:extLst>
          </p:cNvPr>
          <p:cNvSpPr txBox="1"/>
          <p:nvPr/>
        </p:nvSpPr>
        <p:spPr>
          <a:xfrm>
            <a:off x="100666" y="1040230"/>
            <a:ext cx="12091330" cy="5601532"/>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Raziel Miracle will adopt a multi-channel marketing strategy focused on storytelling, sensory engagement, and digital reach.</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Website:</a:t>
            </a:r>
            <a:r>
              <a:rPr lang="en-US" sz="2000" b="0" i="0" u="none" strike="noStrike" kern="1200" cap="none" spc="0" baseline="0">
                <a:solidFill>
                  <a:srgbClr val="FFC000"/>
                </a:solidFill>
                <a:uFillTx/>
                <a:latin typeface="Arial" pitchFamily="34"/>
                <a:cs typeface="Arial" pitchFamily="34"/>
              </a:rPr>
              <a:t> </a:t>
            </a:r>
            <a:r>
              <a:rPr lang="en-US" sz="2000" b="0" i="0" u="none" strike="noStrike" kern="1200" cap="none" spc="0" baseline="0">
                <a:solidFill>
                  <a:srgbClr val="000000"/>
                </a:solidFill>
                <a:uFillTx/>
                <a:latin typeface="Arial" pitchFamily="34"/>
                <a:cs typeface="Arial" pitchFamily="34"/>
              </a:rPr>
              <a:t>Pinterest, optimized for storytelling, product discovery, and conversion.</a:t>
            </a:r>
            <a:endParaRPr lang="en-US" sz="2000" b="0" i="0" u="none" strike="noStrike" kern="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Social media:</a:t>
            </a:r>
            <a:r>
              <a:rPr lang="en-US" sz="2000" b="0" i="0" u="none" strike="noStrike" kern="1200" cap="none" spc="0" baseline="0">
                <a:solidFill>
                  <a:srgbClr val="FFC000"/>
                </a:solidFill>
                <a:uFillTx/>
                <a:latin typeface="Arial" pitchFamily="34"/>
                <a:cs typeface="Arial" pitchFamily="34"/>
              </a:rPr>
              <a:t> </a:t>
            </a:r>
            <a:r>
              <a:rPr lang="en-US" sz="2000" b="0" i="0" u="none" strike="noStrike" kern="1200" cap="none" spc="0" baseline="0">
                <a:solidFill>
                  <a:srgbClr val="000000"/>
                </a:solidFill>
                <a:uFillTx/>
                <a:latin typeface="Arial" pitchFamily="34"/>
                <a:cs typeface="Arial" pitchFamily="34"/>
              </a:rPr>
              <a:t>Instagram and Pinterest for visual branding; TikTok for behind-the-scenes content and scent rituals.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Email Marketing:</a:t>
            </a:r>
            <a:r>
              <a:rPr lang="en-US" sz="2000" b="0" i="0" u="none" strike="noStrike" kern="1200" cap="none" spc="0" baseline="0">
                <a:solidFill>
                  <a:srgbClr val="FFC000"/>
                </a:solidFill>
                <a:uFillTx/>
                <a:latin typeface="Arial" pitchFamily="34"/>
                <a:cs typeface="Arial" pitchFamily="34"/>
              </a:rPr>
              <a:t> </a:t>
            </a:r>
            <a:r>
              <a:rPr lang="en-US" sz="2000" b="0" i="0" u="none" strike="noStrike" kern="1200" cap="none" spc="0" baseline="0">
                <a:solidFill>
                  <a:srgbClr val="000000"/>
                </a:solidFill>
                <a:uFillTx/>
                <a:latin typeface="Arial" pitchFamily="34"/>
                <a:cs typeface="Arial" pitchFamily="34"/>
              </a:rPr>
              <a:t>Monthly poetic newsletters, exclusive drops, and loyalty rewards.</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Experiential Marketing: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Scent Workshops:</a:t>
            </a:r>
            <a:r>
              <a:rPr lang="en-US" sz="2000" b="0" i="0" u="none" strike="noStrike" kern="1200" cap="none" spc="0" baseline="0">
                <a:solidFill>
                  <a:srgbClr val="FFC000"/>
                </a:solidFill>
                <a:uFillTx/>
                <a:latin typeface="Arial" pitchFamily="34"/>
                <a:cs typeface="Arial" pitchFamily="34"/>
              </a:rPr>
              <a:t> </a:t>
            </a:r>
            <a:r>
              <a:rPr lang="en-US" sz="2000" b="0" i="0" u="none" strike="noStrike" kern="1200" cap="none" spc="0" baseline="0">
                <a:solidFill>
                  <a:srgbClr val="000000"/>
                </a:solidFill>
                <a:uFillTx/>
                <a:latin typeface="Arial" pitchFamily="34"/>
                <a:cs typeface="Arial" pitchFamily="34"/>
              </a:rPr>
              <a:t>Interactive sessions to educate customers on fragrance formulation and ritual use.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Brand Positioning: </a:t>
            </a:r>
            <a:r>
              <a:rPr lang="en-US" sz="2000" b="0" i="0" u="none" strike="noStrike" kern="1200" cap="none" spc="0" baseline="0">
                <a:solidFill>
                  <a:srgbClr val="000000"/>
                </a:solidFill>
                <a:uFillTx/>
                <a:latin typeface="Arial" pitchFamily="34"/>
                <a:cs typeface="Arial" pitchFamily="34"/>
              </a:rPr>
              <a:t>Raziel Miracle will position itself as a poetic, emotionally intelligent brand. Visual storytelling, symbolic packaging, and cultural references will differentiate it from competitors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Pricing</a:t>
            </a:r>
            <a:r>
              <a:rPr lang="en-US" sz="2000" b="0" i="0" u="none" strike="noStrike" kern="1200" cap="none" spc="0" baseline="0">
                <a:solidFill>
                  <a:srgbClr val="FFC000"/>
                </a:solidFill>
                <a:uFillTx/>
                <a:latin typeface="Arial" pitchFamily="34"/>
                <a:cs typeface="Arial" pitchFamily="34"/>
              </a:rPr>
              <a:t>:</a:t>
            </a:r>
            <a:br>
              <a:rPr lang="en-US" sz="2000" b="0" i="0" u="none" strike="noStrike" kern="1200" cap="none" spc="0" baseline="0">
                <a:solidFill>
                  <a:srgbClr val="000000"/>
                </a:solidFill>
                <a:uFillTx/>
                <a:latin typeface="Arial" pitchFamily="34"/>
                <a:cs typeface="Arial" pitchFamily="34"/>
              </a:rPr>
            </a:br>
            <a:r>
              <a:rPr lang="en-US" sz="2000" b="0" i="1" u="none" strike="noStrike" kern="1200" cap="none" spc="0" baseline="0">
                <a:solidFill>
                  <a:srgbClr val="000000"/>
                </a:solidFill>
                <a:uFillTx/>
                <a:latin typeface="Arial" pitchFamily="34"/>
                <a:cs typeface="Arial" pitchFamily="34"/>
              </a:rPr>
              <a:t>Miracle Essence</a:t>
            </a:r>
            <a:r>
              <a:rPr lang="en-US" sz="2000" b="0" i="0" u="none" strike="noStrike" kern="1200" cap="none" spc="0" baseline="0">
                <a:solidFill>
                  <a:srgbClr val="000000"/>
                </a:solidFill>
                <a:uFillTx/>
                <a:latin typeface="Arial" pitchFamily="34"/>
                <a:cs typeface="Arial" pitchFamily="34"/>
              </a:rPr>
              <a:t> (50ml): £60</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Limited Editions (50ml): £150–£200</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C000"/>
                </a:solidFill>
                <a:uFillTx/>
                <a:latin typeface="Arial" pitchFamily="34"/>
                <a:cs typeface="Arial" pitchFamily="34"/>
              </a:rPr>
              <a:t>Distribution</a:t>
            </a:r>
            <a:r>
              <a:rPr lang="en-US" sz="2000" b="0" i="0" u="none" strike="noStrike" kern="1200" cap="none" spc="0" baseline="0">
                <a:solidFill>
                  <a:srgbClr val="FFC000"/>
                </a:solidFill>
                <a:uFillTx/>
                <a:latin typeface="Arial" pitchFamily="34"/>
                <a:cs typeface="Arial" pitchFamily="34"/>
              </a:rPr>
              <a:t>: </a:t>
            </a:r>
            <a:r>
              <a:rPr lang="en-US" sz="2000" b="0" i="0" u="none" strike="noStrike" kern="1200" cap="none" spc="0" baseline="0">
                <a:solidFill>
                  <a:srgbClr val="000000"/>
                </a:solidFill>
                <a:uFillTx/>
                <a:latin typeface="Arial" pitchFamily="34"/>
                <a:cs typeface="Arial" pitchFamily="34"/>
              </a:rPr>
              <a:t>Direct-to-consumer via social media</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In UK by Royal Mail </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4" name="Slide Number Placeholder 3">
            <a:extLst>
              <a:ext uri="{FF2B5EF4-FFF2-40B4-BE49-F238E27FC236}">
                <a16:creationId xmlns:a16="http://schemas.microsoft.com/office/drawing/2014/main" id="{47D89926-5329-A4D6-A02C-EDAFBECD193F}"/>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917DC1F-513D-4A59-A5B9-564EAE4D4577}" type="slidenum">
              <a:t>7</a:t>
            </a:fld>
            <a:endParaRPr lang="en-GB" sz="900" b="0" i="0" u="none" strike="noStrike" kern="1200" cap="none" spc="0" baseline="0">
              <a:solidFill>
                <a:srgbClr val="90C226"/>
              </a:solidFill>
              <a:uFillTx/>
              <a:latin typeface="Trebuchet MS"/>
            </a:endParaRPr>
          </a:p>
        </p:txBody>
      </p:sp>
      <p:sp>
        <p:nvSpPr>
          <p:cNvPr id="5" name="Slide Number Placeholder 4">
            <a:extLst>
              <a:ext uri="{FF2B5EF4-FFF2-40B4-BE49-F238E27FC236}">
                <a16:creationId xmlns:a16="http://schemas.microsoft.com/office/drawing/2014/main" id="{2DD6F0D3-16E0-B4E2-D7F2-A0DF32CC2CBC}"/>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9EB2F9-7697-4644-AAB5-8A824BF62501}" type="slidenum">
              <a:t>7</a:t>
            </a:fld>
            <a:endParaRPr lang="en-GB" sz="900" b="0" i="0" u="none" strike="noStrike" kern="1200" cap="none" spc="0" baseline="0">
              <a:solidFill>
                <a:srgbClr val="90C226"/>
              </a:solidFill>
              <a:uFillTx/>
              <a:latin typeface="Trebuchet MS"/>
            </a:endParaRPr>
          </a:p>
        </p:txBody>
      </p:sp>
    </p:spTree>
  </p:cSld>
  <p:clrMapOvr>
    <a:masterClrMapping/>
  </p:clrMapOvr>
  <p:transition spd="slow">
    <p:circle/>
  </p:transition>
</p:sld>
</file>

<file path=ppt/slides/slide8.xml><?xml version="1.0" encoding="utf-8"?>
<p:sld xmlns:a="http://schemas.openxmlformats.org/drawingml/2006/main" xmlns:r="http://schemas.openxmlformats.org/officeDocument/2006/relationships" xmlns:p="http://schemas.openxmlformats.org/presentationml/2006/main">
  <p:cSld name="Slide7">
    <p:bg>
      <p:bgPr>
        <a:blipFill>
          <a:blip r:embed="rId3"/>
          <a:tile/>
        </a:blipFill>
        <a:effectLst/>
      </p:bgPr>
    </p:bg>
    <p:spTree>
      <p:nvGrpSpPr>
        <p:cNvPr id="1" name=""/>
        <p:cNvGrpSpPr/>
        <p:nvPr/>
      </p:nvGrpSpPr>
      <p:grpSpPr>
        <a:xfrm>
          <a:off x="0" y="0"/>
          <a:ext cx="0" cy="0"/>
          <a:chOff x="0" y="0"/>
          <a:chExt cx="0" cy="0"/>
        </a:xfrm>
      </p:grpSpPr>
      <p:grpSp>
        <p:nvGrpSpPr>
          <p:cNvPr id="2" name="Group 42">
            <a:extLst>
              <a:ext uri="{FF2B5EF4-FFF2-40B4-BE49-F238E27FC236}">
                <a16:creationId xmlns:a16="http://schemas.microsoft.com/office/drawing/2014/main" id="{F32F80B5-9C62-3EDB-3D7B-5B26A23925A5}"/>
              </a:ext>
            </a:extLst>
          </p:cNvPr>
          <p:cNvGrpSpPr/>
          <p:nvPr/>
        </p:nvGrpSpPr>
        <p:grpSpPr>
          <a:xfrm>
            <a:off x="-74" y="-8467"/>
            <a:ext cx="12192079" cy="6866467"/>
            <a:chOff x="-74" y="-8467"/>
            <a:chExt cx="12192079" cy="6866467"/>
          </a:xfrm>
        </p:grpSpPr>
        <p:cxnSp>
          <p:nvCxnSpPr>
            <p:cNvPr id="3" name="Straight Connector 43">
              <a:extLst>
                <a:ext uri="{FF2B5EF4-FFF2-40B4-BE49-F238E27FC236}">
                  <a16:creationId xmlns:a16="http://schemas.microsoft.com/office/drawing/2014/main" id="{7AA679EE-288B-A65A-B664-C37802EF7AD1}"/>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flat">
              <a:solidFill>
                <a:srgbClr val="BFBFBF"/>
              </a:solidFill>
              <a:prstDash val="solid"/>
              <a:miter/>
            </a:ln>
            <a:effectLst>
              <a:outerShdw dist="19997" dir="5400000" algn="tl">
                <a:srgbClr val="000000">
                  <a:alpha val="38000"/>
                </a:srgbClr>
              </a:outerShdw>
            </a:effectLst>
          </p:spPr>
        </p:cxnSp>
        <p:cxnSp>
          <p:nvCxnSpPr>
            <p:cNvPr id="4" name="Straight Connector 44">
              <a:extLst>
                <a:ext uri="{FF2B5EF4-FFF2-40B4-BE49-F238E27FC236}">
                  <a16:creationId xmlns:a16="http://schemas.microsoft.com/office/drawing/2014/main" id="{EB89CA14-2849-D72C-DCCA-97A4A49E4474}"/>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flat">
              <a:solidFill>
                <a:srgbClr val="D9D9D9"/>
              </a:solidFill>
              <a:prstDash val="solid"/>
              <a:miter/>
            </a:ln>
            <a:effectLst>
              <a:outerShdw dist="19997" dir="5400000" algn="tl">
                <a:srgbClr val="000000">
                  <a:alpha val="38000"/>
                </a:srgbClr>
              </a:outerShdw>
            </a:effectLst>
          </p:spPr>
        </p:cxnSp>
        <p:sp>
          <p:nvSpPr>
            <p:cNvPr id="5" name="Rectangle 23">
              <a:extLst>
                <a:ext uri="{FF2B5EF4-FFF2-40B4-BE49-F238E27FC236}">
                  <a16:creationId xmlns:a16="http://schemas.microsoft.com/office/drawing/2014/main" id="{F9BEF159-5428-3B90-2B14-C2807B8C1932}"/>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F8F38FE4-C7E6-56BC-1910-FEC0BAB5048E}"/>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47">
              <a:extLst>
                <a:ext uri="{FF2B5EF4-FFF2-40B4-BE49-F238E27FC236}">
                  <a16:creationId xmlns:a16="http://schemas.microsoft.com/office/drawing/2014/main" id="{84519D63-0065-2583-C2A5-16DE007A8C43}"/>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959D6B0B-BB11-75E1-F1AC-D4E4CD05091A}"/>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8F054951-85D4-1CDF-D956-F6AC43A2B450}"/>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3D8D4C59-8CBC-8513-FE34-93257D305FAC}"/>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51">
              <a:extLst>
                <a:ext uri="{FF2B5EF4-FFF2-40B4-BE49-F238E27FC236}">
                  <a16:creationId xmlns:a16="http://schemas.microsoft.com/office/drawing/2014/main" id="{1B6F0BF2-D3C3-5FB6-F8C0-A877854BB146}"/>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52">
              <a:extLst>
                <a:ext uri="{FF2B5EF4-FFF2-40B4-BE49-F238E27FC236}">
                  <a16:creationId xmlns:a16="http://schemas.microsoft.com/office/drawing/2014/main" id="{0048DA95-1469-370B-0806-C668A6049120}"/>
                </a:ext>
                <a:ext uri="{C183D7F6-B498-43B3-948B-1728B52AA6E4}">
                  <adec:decorative xmlns:adec="http://schemas.microsoft.com/office/drawing/2017/decorative" val="1"/>
                </a:ext>
              </a:extLst>
            </p:cNvPr>
            <p:cNvSpPr/>
            <p:nvPr/>
          </p:nvSpPr>
          <p:spPr>
            <a:xfrm rot="10799991">
              <a:off x="-74"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TextBox 1">
            <a:extLst>
              <a:ext uri="{FF2B5EF4-FFF2-40B4-BE49-F238E27FC236}">
                <a16:creationId xmlns:a16="http://schemas.microsoft.com/office/drawing/2014/main" id="{6DBAE114-19FF-F436-1A9F-C8BD19C71FC2}"/>
              </a:ext>
            </a:extLst>
          </p:cNvPr>
          <p:cNvSpPr txBox="1"/>
          <p:nvPr/>
        </p:nvSpPr>
        <p:spPr>
          <a:xfrm>
            <a:off x="106326" y="95691"/>
            <a:ext cx="4725728" cy="740883"/>
          </a:xfrm>
          <a:prstGeom prst="rect">
            <a:avLst/>
          </a:prstGeom>
          <a:noFill/>
          <a:ln cap="rnd">
            <a:noFill/>
          </a:ln>
        </p:spPr>
        <p:txBody>
          <a:bodyPr vert="horz" wrap="square" lIns="91440" tIns="45720" rIns="91440" bIns="45720" anchor="b" anchorCtr="0" compatLnSpc="1">
            <a:normAutofit/>
          </a:bodyPr>
          <a:lstStyle/>
          <a:p>
            <a:pPr marL="0" marR="0" lvl="0" indent="0" algn="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4000" b="1" i="0" u="none" strike="noStrike" kern="1200" cap="none" spc="0" baseline="0">
                <a:solidFill>
                  <a:srgbClr val="FFC000"/>
                </a:solidFill>
                <a:uFillTx/>
                <a:latin typeface="Arial" pitchFamily="34"/>
                <a:cs typeface="Arial" pitchFamily="34"/>
              </a:rPr>
              <a:t>Funding Required</a:t>
            </a:r>
          </a:p>
        </p:txBody>
      </p:sp>
      <p:sp>
        <p:nvSpPr>
          <p:cNvPr id="14" name="Slide Number Placeholder 15">
            <a:extLst>
              <a:ext uri="{FF2B5EF4-FFF2-40B4-BE49-F238E27FC236}">
                <a16:creationId xmlns:a16="http://schemas.microsoft.com/office/drawing/2014/main" id="{BEB413CD-C2A9-5DCD-20DD-28A3D1D983AB}"/>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6E51FCB-0CED-448F-9E33-EF2C2FB58A3E}" type="slidenum">
              <a:t>8</a:t>
            </a:fld>
            <a:endParaRPr lang="en-GB" sz="900" b="0" i="0" u="none" strike="noStrike" kern="1200" cap="none" spc="0" baseline="0">
              <a:solidFill>
                <a:srgbClr val="90C226"/>
              </a:solidFill>
              <a:uFillTx/>
              <a:latin typeface="Trebuchet MS"/>
            </a:endParaRPr>
          </a:p>
        </p:txBody>
      </p:sp>
      <p:sp>
        <p:nvSpPr>
          <p:cNvPr id="15" name="Slide Number Placeholder 16">
            <a:extLst>
              <a:ext uri="{FF2B5EF4-FFF2-40B4-BE49-F238E27FC236}">
                <a16:creationId xmlns:a16="http://schemas.microsoft.com/office/drawing/2014/main" id="{F0BA815E-DE7C-68AD-CDC0-6410436F5972}"/>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36247A3-BB43-42AB-87FA-473304F6CC81}" type="slidenum">
              <a:t>8</a:t>
            </a:fld>
            <a:endParaRPr lang="en-GB" sz="900" b="0" i="0" u="none" strike="noStrike" kern="1200" cap="none" spc="0" baseline="0">
              <a:solidFill>
                <a:srgbClr val="90C226"/>
              </a:solidFill>
              <a:uFillTx/>
              <a:latin typeface="Trebuchet MS"/>
            </a:endParaRPr>
          </a:p>
        </p:txBody>
      </p:sp>
      <p:pic>
        <p:nvPicPr>
          <p:cNvPr id="16" name="Picture 18" descr="A screenshot of a spreadsheet&#10;&#10;AI-generated content may be incorrect.">
            <a:extLst>
              <a:ext uri="{FF2B5EF4-FFF2-40B4-BE49-F238E27FC236}">
                <a16:creationId xmlns:a16="http://schemas.microsoft.com/office/drawing/2014/main" id="{119A1E7E-FD70-CB04-6F1E-9BF393C212F4}"/>
              </a:ext>
            </a:extLst>
          </p:cNvPr>
          <p:cNvPicPr>
            <a:picLocks noChangeAspect="1"/>
          </p:cNvPicPr>
          <p:nvPr/>
        </p:nvPicPr>
        <p:blipFill>
          <a:blip r:embed="rId4">
            <a:alphaModFix/>
          </a:blip>
          <a:stretch>
            <a:fillRect/>
          </a:stretch>
        </p:blipFill>
        <p:spPr>
          <a:xfrm>
            <a:off x="5947797" y="1669209"/>
            <a:ext cx="6244208" cy="5364693"/>
          </a:xfrm>
          <a:prstGeom prst="rect">
            <a:avLst/>
          </a:prstGeom>
          <a:noFill/>
          <a:ln cap="rnd">
            <a:noFill/>
          </a:ln>
        </p:spPr>
      </p:pic>
      <p:sp>
        <p:nvSpPr>
          <p:cNvPr id="17" name="TextBox 19">
            <a:extLst>
              <a:ext uri="{FF2B5EF4-FFF2-40B4-BE49-F238E27FC236}">
                <a16:creationId xmlns:a16="http://schemas.microsoft.com/office/drawing/2014/main" id="{18E2B0F8-2032-56B1-EEC3-07DB165C1DEE}"/>
              </a:ext>
            </a:extLst>
          </p:cNvPr>
          <p:cNvSpPr txBox="1"/>
          <p:nvPr/>
        </p:nvSpPr>
        <p:spPr>
          <a:xfrm>
            <a:off x="106326" y="845042"/>
            <a:ext cx="5841470" cy="5981126"/>
          </a:xfrm>
          <a:prstGeom prst="rect">
            <a:avLst/>
          </a:prstGeom>
          <a:noFill/>
          <a:ln cap="rnd">
            <a:noFill/>
          </a:ln>
        </p:spPr>
        <p:txBody>
          <a:bodyPr vert="horz" wrap="square" lIns="91440" tIns="45720" rIns="91440" bIns="45720" anchor="t" anchorCtr="0" compatLnSpc="1">
            <a:spAutoFit/>
          </a:bodyPr>
          <a:lstStyle/>
          <a:p>
            <a:pPr marL="0" marR="0" lvl="0" indent="0" algn="l" defTabSz="914400" rtl="0" fontAlgn="auto" hangingPunct="1">
              <a:lnSpc>
                <a:spcPct val="116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Times New Roman" pitchFamily="18"/>
                <a:cs typeface="Arial" pitchFamily="34"/>
              </a:rPr>
              <a:t>The funding source chosen for my business idea is personal savings and government grant. Grants are sources of funding which don’t need to be paid back. Personal funding is attractive as I don’t need to pay anyone back.</a:t>
            </a:r>
            <a:endParaRPr lang="en-GB"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Arial" pitchFamily="34"/>
                <a:ea typeface="Times New Roman" pitchFamily="18"/>
                <a:cs typeface="Arial" pitchFamily="34"/>
              </a:rPr>
              <a:t>Why These Sources:</a:t>
            </a:r>
            <a:r>
              <a:rPr lang="en-US" sz="2000" b="0" i="0" u="none" strike="noStrike" kern="1200" cap="none" spc="0" baseline="0">
                <a:solidFill>
                  <a:srgbClr val="000000"/>
                </a:solidFill>
                <a:uFillTx/>
                <a:latin typeface="Arial" pitchFamily="34"/>
                <a:ea typeface="Times New Roman" pitchFamily="18"/>
                <a:cs typeface="Arial" pitchFamily="34"/>
              </a:rPr>
              <a:t> Grants align with the brand’s creative and sustainable ethos</a:t>
            </a:r>
            <a:endParaRPr lang="en-GB"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Times New Roman" pitchFamily="18"/>
                <a:cs typeface="Arial" pitchFamily="34"/>
              </a:rPr>
              <a:t>Personal investment reflects founder commitment</a:t>
            </a:r>
            <a:endParaRPr lang="en-GB"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Arial" pitchFamily="34"/>
                <a:ea typeface="Aptos" pitchFamily="34"/>
                <a:cs typeface="Arial" pitchFamily="34"/>
              </a:rPr>
              <a:t>Justification</a:t>
            </a:r>
            <a:r>
              <a:rPr lang="en-US" sz="2000" b="0" i="0" u="none" strike="noStrike" kern="1200" cap="none" spc="0" baseline="0">
                <a:solidFill>
                  <a:srgbClr val="000000"/>
                </a:solidFill>
                <a:uFillTx/>
                <a:latin typeface="Arial" pitchFamily="34"/>
                <a:ea typeface="Aptos" pitchFamily="34"/>
                <a:cs typeface="Arial" pitchFamily="34"/>
              </a:rPr>
              <a:t>: The UK Start-Up Loan offers low-interest financing and business mentoring.</a:t>
            </a:r>
            <a:endParaRPr lang="en-GB"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Arial" pitchFamily="34"/>
                <a:ea typeface="Times New Roman" pitchFamily="18"/>
                <a:cs typeface="Arial" pitchFamily="34"/>
              </a:rPr>
              <a:t> </a:t>
            </a:r>
            <a:endParaRPr lang="en-GB"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Arial" pitchFamily="34"/>
                <a:ea typeface="Times New Roman" pitchFamily="18"/>
                <a:cs typeface="Arial" pitchFamily="34"/>
              </a:rPr>
              <a:t>Startup Expenses</a:t>
            </a:r>
            <a:endParaRPr lang="en-GB"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Times New Roman" pitchFamily="18"/>
                <a:cs typeface="Arial" pitchFamily="34"/>
              </a:rPr>
              <a:t>Funding Required: £8,000</a:t>
            </a:r>
            <a:endParaRPr lang="en-GB"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Arial" pitchFamily="34"/>
                <a:ea typeface="Times New Roman" pitchFamily="18"/>
                <a:cs typeface="Arial" pitchFamily="34"/>
              </a:rPr>
              <a:t>Sources:</a:t>
            </a:r>
            <a:endParaRPr lang="en-GB"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Times New Roman" pitchFamily="18"/>
                <a:cs typeface="Arial" pitchFamily="34"/>
              </a:rPr>
              <a:t>£3,000 personal savings</a:t>
            </a:r>
            <a:endParaRPr lang="en-GB"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Times New Roman" pitchFamily="18"/>
                <a:cs typeface="Arial" pitchFamily="34"/>
              </a:rPr>
              <a:t>£5,000 from a startup grant (e.g., </a:t>
            </a:r>
            <a:r>
              <a:rPr lang="en-US" sz="2000" b="1" i="0" u="none" strike="noStrike" kern="1200" cap="none" spc="0" baseline="0">
                <a:solidFill>
                  <a:srgbClr val="000000"/>
                </a:solidFill>
                <a:uFillTx/>
                <a:latin typeface="Arial" pitchFamily="34"/>
                <a:ea typeface="Times New Roman" pitchFamily="18"/>
                <a:cs typeface="Arial" pitchFamily="34"/>
              </a:rPr>
              <a:t>Prince’s Trust</a:t>
            </a:r>
            <a:r>
              <a:rPr lang="en-US" sz="2000" b="0" i="0" u="none" strike="noStrike" kern="1200" cap="none" spc="0" baseline="0">
                <a:solidFill>
                  <a:srgbClr val="000000"/>
                </a:solidFill>
                <a:uFillTx/>
                <a:latin typeface="Arial" pitchFamily="34"/>
                <a:ea typeface="Times New Roman" pitchFamily="18"/>
                <a:cs typeface="Arial" pitchFamily="34"/>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Times New Roman" pitchFamily="18"/>
                <a:cs typeface="Arial" pitchFamily="34"/>
              </a:rPr>
              <a:t> </a:t>
            </a:r>
            <a:r>
              <a:rPr lang="en-US" sz="2000" b="1" i="0" u="none" strike="noStrike" kern="1200" cap="none" spc="0" baseline="0">
                <a:solidFill>
                  <a:srgbClr val="000000"/>
                </a:solidFill>
                <a:uFillTx/>
                <a:latin typeface="Arial" pitchFamily="34"/>
                <a:ea typeface="Times New Roman" pitchFamily="18"/>
                <a:cs typeface="Arial" pitchFamily="34"/>
              </a:rPr>
              <a:t>Cash out-expenses </a:t>
            </a:r>
            <a:r>
              <a:rPr lang="en-US" sz="2000" b="0" i="0" u="none" strike="noStrike" kern="1200" cap="none" spc="0" baseline="0">
                <a:solidFill>
                  <a:srgbClr val="000000"/>
                </a:solidFill>
                <a:uFillTx/>
                <a:latin typeface="Arial" pitchFamily="34"/>
                <a:ea typeface="Times New Roman" pitchFamily="18"/>
                <a:cs typeface="Arial" pitchFamily="34"/>
              </a:rPr>
              <a:t>can be seen detailed on attached picture of cash flow.</a:t>
            </a:r>
            <a:endParaRPr lang="en-GB" sz="2000" b="0" i="0" u="none" strike="noStrike" kern="1200" cap="none" spc="0" baseline="0">
              <a:solidFill>
                <a:srgbClr val="000000"/>
              </a:solidFill>
              <a:uFillTx/>
              <a:latin typeface="Arial" pitchFamily="34"/>
              <a:ea typeface="Times New Roman" pitchFamily="18"/>
              <a:cs typeface="Arial" pitchFamily="34"/>
            </a:endParaRPr>
          </a:p>
        </p:txBody>
      </p:sp>
    </p:spTree>
  </p:cSld>
  <p:clrMapOvr>
    <a:masterClrMapping/>
  </p:clrMapOvr>
  <p:transition spd="slow">
    <p:circle/>
  </p:transition>
</p:sld>
</file>

<file path=ppt/slides/slide9.xml><?xml version="1.0" encoding="utf-8"?>
<p:sld xmlns:a="http://schemas.openxmlformats.org/drawingml/2006/main" xmlns:r="http://schemas.openxmlformats.org/officeDocument/2006/relationships" xmlns:p="http://schemas.openxmlformats.org/presentationml/2006/main">
  <p:cSld name="Slide8">
    <p:bg>
      <p:bgPr>
        <a:blipFill>
          <a:blip r:embed="rId2"/>
          <a:tile/>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A5CD74-F13F-17A6-54A9-E9B9BEA2BDA9}"/>
              </a:ext>
            </a:extLst>
          </p:cNvPr>
          <p:cNvSpPr txBox="1"/>
          <p:nvPr/>
        </p:nvSpPr>
        <p:spPr>
          <a:xfrm>
            <a:off x="453002" y="148590"/>
            <a:ext cx="3154259" cy="707882"/>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C000"/>
                </a:solidFill>
                <a:uFillTx/>
                <a:latin typeface="Arial" pitchFamily="34"/>
                <a:cs typeface="Arial" pitchFamily="34"/>
              </a:rPr>
              <a:t>References</a:t>
            </a:r>
            <a:endParaRPr lang="en-GB" sz="4000" b="1" i="0" u="none" strike="noStrike" kern="1200" cap="none" spc="0" baseline="0">
              <a:solidFill>
                <a:srgbClr val="FFC000"/>
              </a:solidFill>
              <a:uFillTx/>
              <a:latin typeface="Arial" pitchFamily="34"/>
              <a:cs typeface="Arial" pitchFamily="34"/>
            </a:endParaRPr>
          </a:p>
        </p:txBody>
      </p:sp>
      <p:sp>
        <p:nvSpPr>
          <p:cNvPr id="3" name="TextBox 3">
            <a:extLst>
              <a:ext uri="{FF2B5EF4-FFF2-40B4-BE49-F238E27FC236}">
                <a16:creationId xmlns:a16="http://schemas.microsoft.com/office/drawing/2014/main" id="{70C85B92-CDFA-8D77-9F3D-AD2A5989B71D}"/>
              </a:ext>
            </a:extLst>
          </p:cNvPr>
          <p:cNvSpPr txBox="1"/>
          <p:nvPr/>
        </p:nvSpPr>
        <p:spPr>
          <a:xfrm>
            <a:off x="0" y="992224"/>
            <a:ext cx="11517544" cy="6188741"/>
          </a:xfrm>
          <a:prstGeom prst="rect">
            <a:avLst/>
          </a:prstGeom>
          <a:noFill/>
          <a:ln cap="rnd">
            <a:noFill/>
          </a:ln>
        </p:spPr>
        <p:txBody>
          <a:bodyPr vert="horz" wrap="square" lIns="91440" tIns="45720" rIns="91440" bIns="45720" anchor="t" anchorCtr="0" compatLnSpc="1">
            <a:spAutoFit/>
          </a:bodyPr>
          <a:lstStyle/>
          <a:p>
            <a:pPr marL="342900" marR="0" lvl="0" indent="-342900" algn="l" defTabSz="457200" rtl="0" fontAlgn="auto" hangingPunct="1">
              <a:lnSpc>
                <a:spcPct val="116000"/>
              </a:lnSpc>
              <a:spcBef>
                <a:spcPts val="12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0" cap="none" spc="0" baseline="0">
                <a:solidFill>
                  <a:srgbClr val="000000"/>
                </a:solidFill>
                <a:uFillTx/>
                <a:latin typeface="Arial" pitchFamily="34"/>
                <a:cs typeface="Arial" pitchFamily="34"/>
              </a:rPr>
              <a:t>Department for Business and Trade (2024) </a:t>
            </a:r>
            <a:r>
              <a:rPr lang="en-US" sz="2000" b="0" i="1" u="none" strike="noStrike" kern="0" cap="none" spc="0" baseline="0">
                <a:solidFill>
                  <a:srgbClr val="000000"/>
                </a:solidFill>
                <a:uFillTx/>
                <a:latin typeface="Arial" pitchFamily="34"/>
                <a:cs typeface="Arial" pitchFamily="34"/>
              </a:rPr>
              <a:t>Business population estimates for the UK and regions: 2024 statistical release</a:t>
            </a:r>
            <a:r>
              <a:rPr lang="en-US" sz="2000" b="0" i="0" u="none" strike="noStrike" kern="0" cap="none" spc="0" baseline="0">
                <a:solidFill>
                  <a:srgbClr val="000000"/>
                </a:solidFill>
                <a:uFillTx/>
                <a:latin typeface="Arial" pitchFamily="34"/>
                <a:cs typeface="Arial" pitchFamily="34"/>
              </a:rPr>
              <a:t>. Available from:</a:t>
            </a:r>
            <a:r>
              <a:rPr lang="en-US" sz="2000" b="0" i="0" u="none" strike="noStrike" kern="0" cap="none" spc="0" baseline="0">
                <a:solidFill>
                  <a:srgbClr val="467886"/>
                </a:solidFill>
                <a:uFillTx/>
                <a:latin typeface="Arial" pitchFamily="34"/>
                <a:cs typeface="Arial" pitchFamily="34"/>
                <a:hlinkClick r:id="rId3">
                  <a:extLst>
                    <a:ext uri="{A12FA001-AC4F-418D-AE19-62706E023703}">
                      <ahyp:hlinkClr xmlns:ahyp="http://schemas.microsoft.com/office/drawing/2018/hyperlinkcolor" val="tx"/>
                    </a:ext>
                  </a:extLst>
                </a:hlinkClick>
              </a:rPr>
              <a:t> </a:t>
            </a:r>
            <a:r>
              <a:rPr lang="en-US" sz="2000" b="0" i="0" u="none" strike="noStrike" kern="0" cap="none" spc="0" baseline="0">
                <a:solidFill>
                  <a:srgbClr val="163E64"/>
                </a:solidFill>
                <a:uFillTx/>
                <a:latin typeface="Arial" pitchFamily="34"/>
                <a:cs typeface="Arial" pitchFamily="34"/>
                <a:hlinkClick r:id="rId3">
                  <a:extLst>
                    <a:ext uri="{A12FA001-AC4F-418D-AE19-62706E023703}">
                      <ahyp:hlinkClr xmlns:ahyp="http://schemas.microsoft.com/office/drawing/2018/hyperlinkcolor" val="tx"/>
                    </a:ext>
                  </a:extLst>
                </a:hlinkClick>
              </a:rPr>
              <a:t>Business population estimates for the UK and regions 2024: statistical release - GOV.UK</a:t>
            </a:r>
            <a:endParaRPr lang="en-US" sz="2000" b="0" i="0" u="none" strike="noStrike" kern="0" cap="none" spc="0" baseline="0">
              <a:solidFill>
                <a:srgbClr val="163E64"/>
              </a:solidFill>
              <a:uFillTx/>
              <a:latin typeface="Arial" pitchFamily="34"/>
              <a:cs typeface="Arial" pitchFamily="34"/>
            </a:endParaRPr>
          </a:p>
          <a:p>
            <a:pPr marL="342900" marR="0" lvl="0" indent="-342900" algn="l" defTabSz="457200" rtl="0" fontAlgn="auto" hangingPunct="1">
              <a:lnSpc>
                <a:spcPct val="116000"/>
              </a:lnSpc>
              <a:spcBef>
                <a:spcPts val="120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UK Government (n.d.) </a:t>
            </a:r>
            <a:r>
              <a:rPr lang="en-US" sz="1800" b="0" i="1" u="none" strike="noStrike" kern="0" cap="none" spc="0" baseline="0">
                <a:solidFill>
                  <a:srgbClr val="000000"/>
                </a:solidFill>
                <a:uFillTx/>
                <a:latin typeface="Arial" pitchFamily="34"/>
                <a:cs typeface="Arial" pitchFamily="34"/>
              </a:rPr>
              <a:t>REACH</a:t>
            </a:r>
            <a:r>
              <a:rPr lang="en-US" sz="1800" b="0" i="0" u="none" strike="noStrike" kern="0" cap="none" spc="0" baseline="0">
                <a:solidFill>
                  <a:srgbClr val="000000"/>
                </a:solidFill>
                <a:uFillTx/>
                <a:latin typeface="Arial" pitchFamily="34"/>
                <a:cs typeface="Arial" pitchFamily="34"/>
              </a:rPr>
              <a:t>. Available from: </a:t>
            </a:r>
            <a:r>
              <a:rPr lang="en-US" sz="1800" b="0" i="0" u="none" strike="noStrike" kern="0" cap="none" spc="0" baseline="0">
                <a:solidFill>
                  <a:srgbClr val="467886"/>
                </a:solidFill>
                <a:uFillTx/>
                <a:latin typeface="Arial" pitchFamily="34"/>
                <a:cs typeface="Arial" pitchFamily="34"/>
                <a:hlinkClick r:id="rId4">
                  <a:extLst>
                    <a:ext uri="{A12FA001-AC4F-418D-AE19-62706E023703}">
                      <ahyp:hlinkClr xmlns:ahyp="http://schemas.microsoft.com/office/drawing/2018/hyperlinkcolor" val="tx"/>
                    </a:ext>
                  </a:extLst>
                </a:hlinkClick>
              </a:rPr>
              <a:t>Registration, Evaluation, Authorisation</a:t>
            </a:r>
            <a:r>
              <a:rPr lang="en-US" sz="1800" b="0" i="0" u="none" strike="noStrike" kern="0" cap="none" spc="0" baseline="0">
                <a:solidFill>
                  <a:srgbClr val="163E64"/>
                </a:solidFill>
                <a:uFillTx/>
                <a:latin typeface="Arial" pitchFamily="34"/>
                <a:cs typeface="Arial" pitchFamily="34"/>
                <a:hlinkClick r:id="rId4">
                  <a:extLst>
                    <a:ext uri="{A12FA001-AC4F-418D-AE19-62706E023703}">
                      <ahyp:hlinkClr xmlns:ahyp="http://schemas.microsoft.com/office/drawing/2018/hyperlinkcolor" val="tx"/>
                    </a:ext>
                  </a:extLst>
                </a:hlinkClick>
              </a:rPr>
              <a:t> and Restriction of Chemicals (REACH) - GOV.UK</a:t>
            </a:r>
            <a:endParaRPr lang="en-US" sz="1800" b="0" i="0" u="none" strike="noStrike" kern="0" cap="none" spc="0" baseline="0">
              <a:solidFill>
                <a:srgbClr val="163E64"/>
              </a:solidFill>
              <a:uFillTx/>
              <a:latin typeface="Arial" pitchFamily="34"/>
              <a:cs typeface="Arial" pitchFamily="34"/>
            </a:endParaRPr>
          </a:p>
          <a:p>
            <a:pPr marL="342900" marR="0" lvl="0" indent="-342900" algn="l" defTabSz="457200" rtl="0" fontAlgn="auto" hangingPunct="1">
              <a:lnSpc>
                <a:spcPct val="116000"/>
              </a:lnSpc>
              <a:spcBef>
                <a:spcPts val="12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Times New Roman" pitchFamily="18"/>
                <a:cs typeface="Arial" pitchFamily="34"/>
              </a:rPr>
              <a:t>Gov.uk (n.d) Find and Update Company information. Available from :</a:t>
            </a:r>
            <a:r>
              <a:rPr lang="en-US" sz="2000" b="0" i="0" u="sng" strike="noStrike" kern="1200" cap="none" spc="0" baseline="0">
                <a:solidFill>
                  <a:srgbClr val="163E64"/>
                </a:solidFill>
                <a:uFillTx/>
                <a:latin typeface="Arial" pitchFamily="34"/>
                <a:ea typeface="Times New Roman" pitchFamily="18"/>
                <a:cs typeface="Arial" pitchFamily="34"/>
                <a:hlinkClick r:id="rId5">
                  <a:extLst>
                    <a:ext uri="{A12FA001-AC4F-418D-AE19-62706E023703}">
                      <ahyp:hlinkClr xmlns:ahyp="http://schemas.microsoft.com/office/drawing/2018/hyperlinkcolor" val="tx"/>
                    </a:ext>
                  </a:extLst>
                </a:hlinkClick>
              </a:rPr>
              <a:t>Raziel Miracle - Find and update company information - GOV.UK</a:t>
            </a:r>
            <a:endParaRPr lang="en-GB" sz="2000" b="0" i="0" u="none" strike="noStrike" kern="1200" cap="none" spc="0" baseline="0">
              <a:solidFill>
                <a:srgbClr val="163E64"/>
              </a:solidFill>
              <a:uFillTx/>
              <a:latin typeface="Arial" pitchFamily="34"/>
              <a:ea typeface="Times New Roman" pitchFamily="18"/>
              <a:cs typeface="Arial" pitchFamily="34"/>
            </a:endParaRPr>
          </a:p>
          <a:p>
            <a:pPr marL="342900" marR="0" lvl="0" indent="-342900" algn="l" defTabSz="457200" rtl="0" fontAlgn="auto" hangingPunct="1">
              <a:lnSpc>
                <a:spcPct val="116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ea typeface="Times New Roman" pitchFamily="18"/>
                <a:cs typeface="Arial" pitchFamily="34"/>
              </a:rPr>
              <a:t>GOV.UK. (n.d.). </a:t>
            </a:r>
            <a:r>
              <a:rPr lang="en-GB" sz="2000" b="0" i="1" u="none" strike="noStrike" kern="1200" cap="none" spc="0" baseline="0">
                <a:solidFill>
                  <a:srgbClr val="000000"/>
                </a:solidFill>
                <a:uFillTx/>
                <a:latin typeface="Arial" pitchFamily="34"/>
                <a:ea typeface="Times New Roman" pitchFamily="18"/>
                <a:cs typeface="Arial" pitchFamily="34"/>
              </a:rPr>
              <a:t>Become a sole trader: What a sole trader is</a:t>
            </a:r>
            <a:r>
              <a:rPr lang="en-GB" sz="2000" b="0" i="0" u="none" strike="noStrike" kern="1200" cap="none" spc="0" baseline="0">
                <a:solidFill>
                  <a:srgbClr val="000000"/>
                </a:solidFill>
                <a:uFillTx/>
                <a:latin typeface="Arial" pitchFamily="34"/>
                <a:ea typeface="Times New Roman" pitchFamily="18"/>
                <a:cs typeface="Arial" pitchFamily="34"/>
              </a:rPr>
              <a:t>. Available from: </a:t>
            </a:r>
            <a:r>
              <a:rPr lang="en-GB" sz="2000" b="0" i="0" u="sng" strike="noStrike" kern="1200" cap="none" spc="0" baseline="0">
                <a:solidFill>
                  <a:srgbClr val="163E64"/>
                </a:solidFill>
                <a:uFillTx/>
                <a:latin typeface="Arial" pitchFamily="34"/>
                <a:ea typeface="Times New Roman" pitchFamily="18"/>
                <a:cs typeface="Arial" pitchFamily="34"/>
                <a:hlinkClick r:id="rId6">
                  <a:extLst>
                    <a:ext uri="{A12FA001-AC4F-418D-AE19-62706E023703}">
                      <ahyp:hlinkClr xmlns:ahyp="http://schemas.microsoft.com/office/drawing/2018/hyperlinkcolor" val="tx"/>
                    </a:ext>
                  </a:extLst>
                </a:hlinkClick>
              </a:rPr>
              <a:t>https://www.gov.uk/set-up-sole-trader</a:t>
            </a:r>
            <a:r>
              <a:rPr lang="en-US" sz="2000" b="0" i="0" u="none" strike="noStrike" kern="1200" cap="none" spc="0" baseline="0">
                <a:solidFill>
                  <a:srgbClr val="163E64"/>
                </a:solidFill>
                <a:uFillTx/>
                <a:latin typeface="Arial" pitchFamily="34"/>
                <a:ea typeface="Times New Roman" pitchFamily="18"/>
                <a:cs typeface="Arial" pitchFamily="34"/>
              </a:rPr>
              <a:t> </a:t>
            </a:r>
            <a:endParaRPr lang="en-GB" sz="2000" b="0" i="0" u="none" strike="noStrike" kern="1200" cap="none" spc="0" baseline="0">
              <a:solidFill>
                <a:srgbClr val="163E64"/>
              </a:solidFill>
              <a:uFillTx/>
              <a:latin typeface="Arial" pitchFamily="34"/>
              <a:ea typeface="Times New Roman" pitchFamily="18"/>
              <a:cs typeface="Arial" pitchFamily="34"/>
            </a:endParaRPr>
          </a:p>
          <a:p>
            <a:pPr marL="342900" marR="0" lvl="0" indent="-342900" algn="l" defTabSz="457200" rtl="0" fontAlgn="auto" hangingPunct="1">
              <a:lnSpc>
                <a:spcPct val="116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ea typeface="Times New Roman" pitchFamily="18"/>
                <a:cs typeface="Arial" pitchFamily="34"/>
              </a:rPr>
              <a:t>Prince’s Trust (2024) </a:t>
            </a:r>
            <a:r>
              <a:rPr lang="en-GB" sz="2000" b="0" i="1" u="none" strike="noStrike" kern="1200" cap="none" spc="0" baseline="0">
                <a:solidFill>
                  <a:srgbClr val="000000"/>
                </a:solidFill>
                <a:uFillTx/>
                <a:latin typeface="Arial" pitchFamily="34"/>
                <a:ea typeface="Times New Roman" pitchFamily="18"/>
                <a:cs typeface="Arial" pitchFamily="34"/>
              </a:rPr>
              <a:t>Enterprise Programme Guide</a:t>
            </a:r>
            <a:r>
              <a:rPr lang="en-GB" sz="2000" b="0" i="0" u="none" strike="noStrike" kern="1200" cap="none" spc="0" baseline="0">
                <a:solidFill>
                  <a:srgbClr val="000000"/>
                </a:solidFill>
                <a:uFillTx/>
                <a:latin typeface="Arial" pitchFamily="34"/>
                <a:ea typeface="Times New Roman" pitchFamily="18"/>
                <a:cs typeface="Arial" pitchFamily="34"/>
              </a:rPr>
              <a:t>. Avalable from: </a:t>
            </a:r>
            <a:r>
              <a:rPr lang="en-US" sz="2000" b="0" i="0" u="none" strike="noStrike" kern="0" cap="none" spc="0" baseline="0">
                <a:solidFill>
                  <a:srgbClr val="467886"/>
                </a:solidFill>
                <a:uFillTx/>
                <a:latin typeface="Arial" pitchFamily="34"/>
                <a:cs typeface="Arial" pitchFamily="34"/>
                <a:hlinkClick r:id="rId7">
                  <a:extLst>
                    <a:ext uri="{A12FA001-AC4F-418D-AE19-62706E023703}">
                      <ahyp:hlinkClr xmlns:ahyp="http://schemas.microsoft.com/office/drawing/2018/hyperlinkcolor" val="tx"/>
                    </a:ext>
                  </a:extLst>
                </a:hlinkClick>
              </a:rPr>
              <a:t>The Prince's Trust Enterprise Programme</a:t>
            </a:r>
            <a:r>
              <a:rPr lang="en-US" sz="2000" b="0" i="0" u="none" strike="noStrike" kern="0" cap="none" spc="0" baseline="0">
                <a:solidFill>
                  <a:srgbClr val="163E64"/>
                </a:solidFill>
                <a:uFillTx/>
                <a:latin typeface="Arial" pitchFamily="34"/>
                <a:cs typeface="Arial" pitchFamily="34"/>
                <a:hlinkClick r:id="rId7">
                  <a:extLst>
                    <a:ext uri="{A12FA001-AC4F-418D-AE19-62706E023703}">
                      <ahyp:hlinkClr xmlns:ahyp="http://schemas.microsoft.com/office/drawing/2018/hyperlinkcolor" val="tx"/>
                    </a:ext>
                  </a:extLst>
                </a:hlinkClick>
              </a:rPr>
              <a:t> · East Ayrshire Council</a:t>
            </a:r>
            <a:endParaRPr lang="en-GB" sz="2000" b="0" i="0" u="none" strike="noStrike" kern="1200" cap="none" spc="0" baseline="0">
              <a:solidFill>
                <a:srgbClr val="163E64"/>
              </a:solidFill>
              <a:uFillTx/>
              <a:latin typeface="Arial" pitchFamily="34"/>
              <a:ea typeface="Times New Roman" pitchFamily="18"/>
              <a:cs typeface="Arial" pitchFamily="34"/>
            </a:endParaRPr>
          </a:p>
          <a:p>
            <a:pPr marL="342900" marR="0" lvl="0" indent="-342900" algn="l" defTabSz="457200" rtl="0" fontAlgn="auto" hangingPunct="1">
              <a:lnSpc>
                <a:spcPct val="116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ea typeface="Times New Roman" pitchFamily="18"/>
                <a:cs typeface="Arial" pitchFamily="34"/>
              </a:rPr>
              <a:t>GOV.UK. (n.d.). </a:t>
            </a:r>
            <a:r>
              <a:rPr lang="en-GB" sz="2000" b="0" i="1" u="none" strike="noStrike" kern="1200" cap="none" spc="0" baseline="0">
                <a:solidFill>
                  <a:srgbClr val="000000"/>
                </a:solidFill>
                <a:uFillTx/>
                <a:latin typeface="Arial" pitchFamily="34"/>
                <a:ea typeface="Times New Roman" pitchFamily="18"/>
                <a:cs typeface="Arial" pitchFamily="34"/>
              </a:rPr>
              <a:t>Regulation 1223/2009 and the Cosmetic Products Enforcement Regulations 2013: Great Britain</a:t>
            </a:r>
            <a:r>
              <a:rPr lang="en-GB" sz="2000" b="0" i="0" u="none" strike="noStrike" kern="1200" cap="none" spc="0" baseline="0">
                <a:solidFill>
                  <a:srgbClr val="000000"/>
                </a:solidFill>
                <a:uFillTx/>
                <a:latin typeface="Arial" pitchFamily="34"/>
                <a:ea typeface="Times New Roman" pitchFamily="18"/>
                <a:cs typeface="Arial" pitchFamily="34"/>
              </a:rPr>
              <a:t>. Available from: </a:t>
            </a:r>
            <a:r>
              <a:rPr lang="en-GB" sz="2000" b="0" i="0" u="sng" strike="noStrike" kern="1200" cap="none" spc="0" baseline="0">
                <a:solidFill>
                  <a:srgbClr val="163E64"/>
                </a:solidFill>
                <a:uFillTx/>
                <a:latin typeface="Arial" pitchFamily="34"/>
                <a:ea typeface="Times New Roman" pitchFamily="18"/>
                <a:cs typeface="Arial" pitchFamily="34"/>
                <a:hlinkClick r:id="rId8">
                  <a:extLst>
                    <a:ext uri="{A12FA001-AC4F-418D-AE19-62706E023703}">
                      <ahyp:hlinkClr xmlns:ahyp="http://schemas.microsoft.com/office/drawing/2018/hyperlinkcolor" val="tx"/>
                    </a:ext>
                  </a:extLst>
                </a:hlinkClick>
              </a:rPr>
              <a:t>https://www.gov.uk/government/publications/regulation-12232009-and-the-cosmetic-products-enforcement-regulations-2013-great-britain</a:t>
            </a:r>
            <a:r>
              <a:rPr lang="en-US" sz="2000" b="0" i="0" u="none" strike="noStrike" kern="1200" cap="none" spc="0" baseline="0">
                <a:solidFill>
                  <a:srgbClr val="163E64"/>
                </a:solidFill>
                <a:uFillTx/>
                <a:latin typeface="Arial" pitchFamily="34"/>
                <a:ea typeface="Times New Roman" pitchFamily="18"/>
                <a:cs typeface="Arial" pitchFamily="34"/>
              </a:rPr>
              <a:t> </a:t>
            </a:r>
            <a:endParaRPr lang="en-GB" sz="2000" b="0" i="0" u="none" strike="noStrike" kern="1200" cap="none" spc="0" baseline="0">
              <a:solidFill>
                <a:srgbClr val="163E64"/>
              </a:solidFill>
              <a:uFillTx/>
              <a:latin typeface="Arial" pitchFamily="34"/>
              <a:ea typeface="Times New Roman" pitchFamily="18"/>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4" name="Slide Number Placeholder 3">
            <a:extLst>
              <a:ext uri="{FF2B5EF4-FFF2-40B4-BE49-F238E27FC236}">
                <a16:creationId xmlns:a16="http://schemas.microsoft.com/office/drawing/2014/main" id="{A5D93F7C-F246-EFF8-73D1-B577AA4F6124}"/>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1FF1675-218C-4B27-A88B-6C90F4F7205F}" type="slidenum">
              <a:t>9</a:t>
            </a:fld>
            <a:endParaRPr lang="en-GB" sz="900" b="0" i="0" u="none" strike="noStrike" kern="1200" cap="none" spc="0" baseline="0">
              <a:solidFill>
                <a:srgbClr val="90C226"/>
              </a:solidFill>
              <a:uFillTx/>
              <a:latin typeface="Trebuchet MS"/>
            </a:endParaRPr>
          </a:p>
        </p:txBody>
      </p:sp>
      <p:sp>
        <p:nvSpPr>
          <p:cNvPr id="5" name="Slide Number Placeholder 4">
            <a:extLst>
              <a:ext uri="{FF2B5EF4-FFF2-40B4-BE49-F238E27FC236}">
                <a16:creationId xmlns:a16="http://schemas.microsoft.com/office/drawing/2014/main" id="{B8893E9A-BA11-BD45-9D0C-07053D9D67F8}"/>
              </a:ext>
            </a:extLst>
          </p:cNvPr>
          <p:cNvSpPr txBox="1"/>
          <p:nvPr/>
        </p:nvSpPr>
        <p:spPr>
          <a:xfrm>
            <a:off x="8590659" y="6041358"/>
            <a:ext cx="683340"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8493E0C-0284-4DD5-B58D-E5F36C4ABC10}" type="slidenum">
              <a:t>9</a:t>
            </a:fld>
            <a:endParaRPr lang="en-GB" sz="900" b="0" i="0" u="none" strike="noStrike" kern="1200" cap="none" spc="0" baseline="0">
              <a:solidFill>
                <a:srgbClr val="90C226"/>
              </a:solidFill>
              <a:uFillTx/>
              <a:latin typeface="Trebuchet MS"/>
            </a:endParaRPr>
          </a:p>
        </p:txBody>
      </p:sp>
    </p:spTree>
  </p:cSld>
  <p:clrMapOvr>
    <a:masterClrMapping/>
  </p:clrMapOvr>
  <p:transition spd="slow">
    <p:circle/>
  </p:transition>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1035</Words>
  <Application>Microsoft Office PowerPoint</Application>
  <PresentationFormat>Widescreen</PresentationFormat>
  <Paragraphs>126</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Aptos Display</vt:lpstr>
      <vt:lpstr>Arial</vt:lpstr>
      <vt:lpstr>Calibri</vt:lpstr>
      <vt:lpstr>Trebuchet MS</vt:lpstr>
      <vt:lpstr>Wingdings 3</vt:lpstr>
      <vt:lpstr>Facet</vt:lpstr>
      <vt:lpstr> Raziel Miracle   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Razvan Pojar (2423339)</dc:creator>
  <cp:lastModifiedBy>Sayeeda Khatoon</cp:lastModifiedBy>
  <cp:revision>21</cp:revision>
  <dcterms:created xsi:type="dcterms:W3CDTF">2025-11-05T11:41:04Z</dcterms:created>
  <dcterms:modified xsi:type="dcterms:W3CDTF">2025-11-14T13:29:58Z</dcterms:modified>
</cp:coreProperties>
</file>