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52" r:id="rId8"/>
  </p:sldMasterIdLst>
  <p:notesMasterIdLst>
    <p:notesMasterId r:id="rId24"/>
  </p:notesMasterIdLst>
  <p:sldIdLst>
    <p:sldId id="256" r:id="rId9"/>
    <p:sldId id="502" r:id="rId10"/>
    <p:sldId id="257" r:id="rId11"/>
    <p:sldId id="263" r:id="rId12"/>
    <p:sldId id="295" r:id="rId13"/>
    <p:sldId id="1127" r:id="rId14"/>
    <p:sldId id="1129" r:id="rId15"/>
    <p:sldId id="506" r:id="rId16"/>
    <p:sldId id="262" r:id="rId17"/>
    <p:sldId id="1126" r:id="rId18"/>
    <p:sldId id="371" r:id="rId19"/>
    <p:sldId id="258" r:id="rId20"/>
    <p:sldId id="259" r:id="rId21"/>
    <p:sldId id="264" r:id="rId22"/>
    <p:sldId id="4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A348E-623C-486C-A2A9-2066C0C8AAEF}" v="2" dt="2026-09-28T08:15:34.6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5"/>
    <p:restoredTop sz="92206" autoAdjust="0"/>
  </p:normalViewPr>
  <p:slideViewPr>
    <p:cSldViewPr snapToGrid="0" snapToObjects="1">
      <p:cViewPr>
        <p:scale>
          <a:sx n="84" d="100"/>
          <a:sy n="84" d="100"/>
        </p:scale>
        <p:origin x="3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Wilkin" userId="10363294-769d-46d1-9962-1839b2820248" providerId="ADAL" clId="{B90458D2-BB21-4040-B9E3-65A3BBEC6E39}"/>
    <pc:docChg chg="modSld sldOrd">
      <pc:chgData name="Christopher Wilkin" userId="10363294-769d-46d1-9962-1839b2820248" providerId="ADAL" clId="{B90458D2-BB21-4040-B9E3-65A3BBEC6E39}" dt="2026-09-28T10:54:53" v="40" actId="20577"/>
      <pc:docMkLst>
        <pc:docMk/>
      </pc:docMkLst>
      <pc:sldChg chg="modSp mod">
        <pc:chgData name="Christopher Wilkin" userId="10363294-769d-46d1-9962-1839b2820248" providerId="ADAL" clId="{B90458D2-BB21-4040-B9E3-65A3BBEC6E39}" dt="2026-09-28T10:54:53" v="40" actId="20577"/>
        <pc:sldMkLst>
          <pc:docMk/>
          <pc:sldMk cId="1680895837" sldId="371"/>
        </pc:sldMkLst>
        <pc:spChg chg="mod">
          <ac:chgData name="Christopher Wilkin" userId="10363294-769d-46d1-9962-1839b2820248" providerId="ADAL" clId="{B90458D2-BB21-4040-B9E3-65A3BBEC6E39}" dt="2026-09-28T10:54:53" v="40" actId="20577"/>
          <ac:spMkLst>
            <pc:docMk/>
            <pc:sldMk cId="1680895837" sldId="371"/>
            <ac:spMk id="8" creationId="{A94491DB-0ED8-B2D1-F0E9-E7FCF3D51550}"/>
          </ac:spMkLst>
        </pc:spChg>
      </pc:sldChg>
      <pc:sldChg chg="modSp mod ord">
        <pc:chgData name="Christopher Wilkin" userId="10363294-769d-46d1-9962-1839b2820248" providerId="ADAL" clId="{B90458D2-BB21-4040-B9E3-65A3BBEC6E39}" dt="2026-09-28T08:15:08.546" v="5" actId="1076"/>
        <pc:sldMkLst>
          <pc:docMk/>
          <pc:sldMk cId="3435511867" sldId="1127"/>
        </pc:sldMkLst>
        <pc:spChg chg="mod">
          <ac:chgData name="Christopher Wilkin" userId="10363294-769d-46d1-9962-1839b2820248" providerId="ADAL" clId="{B90458D2-BB21-4040-B9E3-65A3BBEC6E39}" dt="2026-09-28T08:15:08.546" v="5" actId="1076"/>
          <ac:spMkLst>
            <pc:docMk/>
            <pc:sldMk cId="3435511867" sldId="1127"/>
            <ac:spMk id="4" creationId="{C0BC9A5B-BBEC-C3E2-A323-06FC9F2273BE}"/>
          </ac:spMkLst>
        </pc:spChg>
      </pc:sldChg>
      <pc:sldChg chg="modSp mod ord">
        <pc:chgData name="Christopher Wilkin" userId="10363294-769d-46d1-9962-1839b2820248" providerId="ADAL" clId="{B90458D2-BB21-4040-B9E3-65A3BBEC6E39}" dt="2026-09-28T08:15:34.671" v="27" actId="14100"/>
        <pc:sldMkLst>
          <pc:docMk/>
          <pc:sldMk cId="235771974" sldId="1129"/>
        </pc:sldMkLst>
        <pc:spChg chg="mod">
          <ac:chgData name="Christopher Wilkin" userId="10363294-769d-46d1-9962-1839b2820248" providerId="ADAL" clId="{B90458D2-BB21-4040-B9E3-65A3BBEC6E39}" dt="2026-09-28T08:15:20.084" v="26" actId="20577"/>
          <ac:spMkLst>
            <pc:docMk/>
            <pc:sldMk cId="235771974" sldId="1129"/>
            <ac:spMk id="5" creationId="{DA77CB92-4CEC-DB49-3077-2D62DAAD1B9F}"/>
          </ac:spMkLst>
        </pc:spChg>
        <pc:picChg chg="mod">
          <ac:chgData name="Christopher Wilkin" userId="10363294-769d-46d1-9962-1839b2820248" providerId="ADAL" clId="{B90458D2-BB21-4040-B9E3-65A3BBEC6E39}" dt="2026-09-28T08:15:34.671" v="27" actId="14100"/>
          <ac:picMkLst>
            <pc:docMk/>
            <pc:sldMk cId="235771974" sldId="1129"/>
            <ac:picMk id="8194" creationId="{AB8C83AF-17BD-603F-FE0F-03BFEBDF612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4AB07-2E14-40B3-9503-FE813022938F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3457B9-CE58-4DB7-A519-F11CEB848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113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Tony </a:t>
            </a:r>
            <a:r>
              <a:rPr lang="en-GB" sz="1200" b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Ulwick</a:t>
            </a:r>
            <a:r>
              <a:rPr lang="en-GB" dirty="0"/>
              <a:t> in 1991, book (what customers want 2005)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3457B9-CE58-4DB7-A519-F11CEB848D1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745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03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8893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64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8426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885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4292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222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163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105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8649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6549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987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image" Target="../media/image2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FC72141-AE0A-4216-A982-2C701C29F188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81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=X&amp;sca_esv=9d1da833d90f763d&amp;biw=2124&amp;bih=1035&amp;sxsrf=AE3TifOkhfyFjJGMlbqZSxE88otcBnLmEg%3A1759915057501&amp;q=Cost+Leadership&amp;ved=2ahUKEwiTjdm-opSQAxVDdUEAHcUyG_cQxccNegQIUhAC&amp;mstk=AUtExfCqe_NE_V9GUHCVSz_iwI2eNucG5VfioIxoZGth2PKic2UUML-Cz_qVIRtqdZFD5kXME4MiIvNDbJdOdFk-mGg_OZbJm7A5-bCC_ow4frOjQMuyiBr8h1HGiApDVDiqVnMgnNCRXSZfFpbk8a5lo1SyqoG2-ubRfC-ubMlF0eWFF_X10PplKO21H9X0wREWpSa_L4r6OQsxonu2vSF4oMQoRYQHxof83bwzfGfwVxG3YTCpN4drGYTmO9lETkZTICZg9yVM5RDskGUygrPPwrLPwQtO9ky4D_86FsAmIXuICQ&amp;csui=3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google.com/search?sa=X&amp;sca_esv=9d1da833d90f763d&amp;biw=2124&amp;bih=1035&amp;sxsrf=AE3TifOkhfyFjJGMlbqZSxE88otcBnLmEg%3A1759915057501&amp;q=Focus&amp;ved=2ahUKEwiTjdm-opSQAxVDdUEAHcUyG_cQxccNegUIgQEQAg&amp;mstk=AUtExfCqe_NE_V9GUHCVSz_iwI2eNucG5VfioIxoZGth2PKic2UUML-Cz_qVIRtqdZFD5kXME4MiIvNDbJdOdFk-mGg_OZbJm7A5-bCC_ow4frOjQMuyiBr8h1HGiApDVDiqVnMgnNCRXSZfFpbk8a5lo1SyqoG2-ubRfC-ubMlF0eWFF_X10PplKO21H9X0wREWpSa_L4r6OQsxonu2vSF4oMQoRYQHxof83bwzfGfwVxG3YTCpN4drGYTmO9lETkZTICZg9yVM5RDskGUygrPPwrLPwQtO9ky4D_86FsAmIXuICQ&amp;csui=3" TargetMode="External"/><Relationship Id="rId4" Type="http://schemas.openxmlformats.org/officeDocument/2006/relationships/hyperlink" Target="https://www.google.com/search?sa=X&amp;sca_esv=9d1da833d90f763d&amp;biw=2124&amp;bih=1035&amp;sxsrf=AE3TifOkhfyFjJGMlbqZSxE88otcBnLmEg%3A1759915057501&amp;q=Differentiation&amp;ved=2ahUKEwiTjdm-opSQAxVDdUEAHcUyG_cQxccNegUIgAEQAg&amp;mstk=AUtExfCqe_NE_V9GUHCVSz_iwI2eNucG5VfioIxoZGth2PKic2UUML-Cz_qVIRtqdZFD5kXME4MiIvNDbJdOdFk-mGg_OZbJm7A5-bCC_ow4frOjQMuyiBr8h1HGiApDVDiqVnMgnNCRXSZfFpbk8a5lo1SyqoG2-ubRfC-ubMlF0eWFF_X10PplKO21H9X0wREWpSa_L4r6OQsxonu2vSF4oMQoRYQHxof83bwzfGfwVxG3YTCpN4drGYTmO9lETkZTICZg9yVM5RDskGUygrPPwrLPwQtO9ky4D_86FsAmIXuICQ&amp;csui=3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player.vimeo.com/video/1165288080?app_id=122963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B69E154-5086-D0C1-2697-E9B5B0F77C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815124"/>
          </a:xfrm>
          <a:prstGeom prst="rect">
            <a:avLst/>
          </a:prstGeom>
        </p:spPr>
      </p:pic>
      <p:sp>
        <p:nvSpPr>
          <p:cNvPr id="4" name="Frame 3">
            <a:extLst>
              <a:ext uri="{FF2B5EF4-FFF2-40B4-BE49-F238E27FC236}">
                <a16:creationId xmlns:a16="http://schemas.microsoft.com/office/drawing/2014/main" id="{D6B684DC-8CA6-C7A7-87B3-B4207C64B059}"/>
              </a:ext>
            </a:extLst>
          </p:cNvPr>
          <p:cNvSpPr/>
          <p:nvPr/>
        </p:nvSpPr>
        <p:spPr>
          <a:xfrm rot="5400000">
            <a:off x="-463662" y="1426673"/>
            <a:ext cx="4627369" cy="3636719"/>
          </a:xfrm>
          <a:prstGeom prst="frame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</a:t>
            </a: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9EAF320B-02B1-C2D6-2521-392DF0AD6CAF}"/>
              </a:ext>
            </a:extLst>
          </p:cNvPr>
          <p:cNvSpPr/>
          <p:nvPr/>
        </p:nvSpPr>
        <p:spPr>
          <a:xfrm>
            <a:off x="3820382" y="931349"/>
            <a:ext cx="7552468" cy="4627370"/>
          </a:xfrm>
          <a:prstGeom prst="frame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0C0B01C-C7DD-C636-46AA-027BAC406B97}"/>
              </a:ext>
            </a:extLst>
          </p:cNvPr>
          <p:cNvGrpSpPr/>
          <p:nvPr/>
        </p:nvGrpSpPr>
        <p:grpSpPr>
          <a:xfrm>
            <a:off x="7741650" y="4299584"/>
            <a:ext cx="4217344" cy="1360597"/>
            <a:chOff x="5807170" y="333681"/>
            <a:chExt cx="4217344" cy="136059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171E2BC-63F2-3BA9-7140-086FB3BE5046}"/>
                </a:ext>
              </a:extLst>
            </p:cNvPr>
            <p:cNvSpPr txBox="1"/>
            <p:nvPr/>
          </p:nvSpPr>
          <p:spPr>
            <a:xfrm>
              <a:off x="5807170" y="333681"/>
              <a:ext cx="3855015" cy="646331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What was the most important element of opportunity screening?</a:t>
              </a:r>
            </a:p>
          </p:txBody>
        </p:sp>
        <p:pic>
          <p:nvPicPr>
            <p:cNvPr id="8" name="Picture 2" descr="Amazon.co.uk: Question of the Day : Alexa Skills">
              <a:extLst>
                <a:ext uri="{FF2B5EF4-FFF2-40B4-BE49-F238E27FC236}">
                  <a16:creationId xmlns:a16="http://schemas.microsoft.com/office/drawing/2014/main" id="{AA6149D2-0FF3-91B8-DE8F-5E4B84C90D4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9063" y="668827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BAABE55-D19E-E49E-6005-18DF0AC024ED}"/>
              </a:ext>
            </a:extLst>
          </p:cNvPr>
          <p:cNvGrpSpPr/>
          <p:nvPr/>
        </p:nvGrpSpPr>
        <p:grpSpPr>
          <a:xfrm>
            <a:off x="4941142" y="628971"/>
            <a:ext cx="3119602" cy="1169776"/>
            <a:chOff x="3175261" y="-2290583"/>
            <a:chExt cx="3119602" cy="1169776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16DF0CD-A57F-84B6-6E59-6E0F32E9EF7E}"/>
                </a:ext>
              </a:extLst>
            </p:cNvPr>
            <p:cNvSpPr txBox="1"/>
            <p:nvPr/>
          </p:nvSpPr>
          <p:spPr>
            <a:xfrm>
              <a:off x="3175261" y="-1767138"/>
              <a:ext cx="2568455" cy="646331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What were the 5</a:t>
              </a:r>
              <a:r>
                <a:rPr lang="en-GB" kern="0" dirty="0">
                  <a:solidFill>
                    <a:prstClr val="black"/>
                  </a:solidFill>
                  <a:latin typeface="Abadi" panose="020B0604020202020204" pitchFamily="34" charset="0"/>
                </a:rPr>
                <a:t> steps of design thinking?</a:t>
              </a: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1" name="Picture 2" descr="Amazon.co.uk: Question of the Day : Alexa Skills">
              <a:extLst>
                <a:ext uri="{FF2B5EF4-FFF2-40B4-BE49-F238E27FC236}">
                  <a16:creationId xmlns:a16="http://schemas.microsoft.com/office/drawing/2014/main" id="{DAF4CCA4-A961-6015-A493-9C29B8D518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9412" y="-2290583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0096E70-3ABF-A8F4-698E-507F4FFF03DB}"/>
              </a:ext>
            </a:extLst>
          </p:cNvPr>
          <p:cNvGrpSpPr/>
          <p:nvPr/>
        </p:nvGrpSpPr>
        <p:grpSpPr>
          <a:xfrm>
            <a:off x="3826229" y="4736851"/>
            <a:ext cx="3063956" cy="1265041"/>
            <a:chOff x="3235612" y="5523670"/>
            <a:chExt cx="3063956" cy="126504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5117B2-C657-6DD2-DB5E-21F8D7F63AEA}"/>
                </a:ext>
              </a:extLst>
            </p:cNvPr>
            <p:cNvSpPr txBox="1"/>
            <p:nvPr/>
          </p:nvSpPr>
          <p:spPr>
            <a:xfrm>
              <a:off x="3235612" y="5523670"/>
              <a:ext cx="2399231" cy="646331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What are the 6 sections of the VPC?</a:t>
              </a:r>
            </a:p>
          </p:txBody>
        </p:sp>
        <p:pic>
          <p:nvPicPr>
            <p:cNvPr id="14" name="Picture 2" descr="Amazon.co.uk: Question of the Day : Alexa Skills">
              <a:extLst>
                <a:ext uri="{FF2B5EF4-FFF2-40B4-BE49-F238E27FC236}">
                  <a16:creationId xmlns:a16="http://schemas.microsoft.com/office/drawing/2014/main" id="{65EE78E3-5212-D0F0-5AAD-4917021E04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74117" y="5763260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8B92A1B-632D-0318-CD2A-24E1B7CE96AA}"/>
              </a:ext>
            </a:extLst>
          </p:cNvPr>
          <p:cNvGrpSpPr/>
          <p:nvPr/>
        </p:nvGrpSpPr>
        <p:grpSpPr>
          <a:xfrm>
            <a:off x="8612451" y="773296"/>
            <a:ext cx="3142824" cy="2147407"/>
            <a:chOff x="7416626" y="2110823"/>
            <a:chExt cx="3142824" cy="2147407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D7992E9-9CF8-A46E-F2D8-EE154B8913DC}"/>
                </a:ext>
              </a:extLst>
            </p:cNvPr>
            <p:cNvSpPr txBox="1"/>
            <p:nvPr/>
          </p:nvSpPr>
          <p:spPr>
            <a:xfrm>
              <a:off x="7416626" y="2226905"/>
              <a:ext cx="2595275" cy="2031325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Who can give us a breakdown of what is meant by “Jobs to be done” and bonus points for whoever found out who was the author and what year!</a:t>
              </a:r>
            </a:p>
          </p:txBody>
        </p:sp>
        <p:pic>
          <p:nvPicPr>
            <p:cNvPr id="17" name="Picture 2" descr="Amazon.co.uk: Question of the Day : Alexa Skills">
              <a:extLst>
                <a:ext uri="{FF2B5EF4-FFF2-40B4-BE49-F238E27FC236}">
                  <a16:creationId xmlns:a16="http://schemas.microsoft.com/office/drawing/2014/main" id="{1BE827AA-6B68-96AC-2B7F-450B08B0791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33999" y="2110823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0825046C-08B1-34F9-F026-804CD9197CE6}"/>
              </a:ext>
            </a:extLst>
          </p:cNvPr>
          <p:cNvSpPr txBox="1"/>
          <p:nvPr/>
        </p:nvSpPr>
        <p:spPr>
          <a:xfrm>
            <a:off x="0" y="-108206"/>
            <a:ext cx="20527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Recap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A2BA0A2-DD13-4F3E-2341-C33564B3DDC4}"/>
              </a:ext>
            </a:extLst>
          </p:cNvPr>
          <p:cNvSpPr txBox="1"/>
          <p:nvPr/>
        </p:nvSpPr>
        <p:spPr>
          <a:xfrm>
            <a:off x="523705" y="1597530"/>
            <a:ext cx="27071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 oceans/Blue oceans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Innovation vs Invention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model canvas (BMC)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 Types of innovation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type!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6AEB99A-44E7-1076-239A-DE34011E7A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83759"/>
          <a:stretch>
            <a:fillRect/>
          </a:stretch>
        </p:blipFill>
        <p:spPr>
          <a:xfrm>
            <a:off x="4095575" y="86762"/>
            <a:ext cx="621752" cy="369691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F76CA94-3000-97AC-5F92-C1EBDB5641C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83373"/>
          <a:stretch>
            <a:fillRect/>
          </a:stretch>
        </p:blipFill>
        <p:spPr>
          <a:xfrm>
            <a:off x="7596616" y="5028945"/>
            <a:ext cx="3371148" cy="505670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D15C0FB2-53DD-20D2-55C7-0F9EFF8A6824}"/>
              </a:ext>
            </a:extLst>
          </p:cNvPr>
          <p:cNvSpPr/>
          <p:nvPr/>
        </p:nvSpPr>
        <p:spPr>
          <a:xfrm>
            <a:off x="9881118" y="4875675"/>
            <a:ext cx="1163475" cy="81077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CF50CA8C-0931-7663-093E-D28B626F25C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1514"/>
          <a:stretch>
            <a:fillRect/>
          </a:stretch>
        </p:blipFill>
        <p:spPr>
          <a:xfrm>
            <a:off x="4764495" y="3215013"/>
            <a:ext cx="3002255" cy="1419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96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64006C7-364D-956C-670E-A149453A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Enterprise Development and Commercial Innovation</a:t>
            </a:r>
          </a:p>
          <a:p>
            <a:pPr marL="0" indent="0" algn="ctr">
              <a:buNone/>
            </a:pPr>
            <a:endParaRPr lang="en-GB" sz="4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</a:rPr>
              <a:t>Week 4 Market Validation</a:t>
            </a:r>
          </a:p>
        </p:txBody>
      </p:sp>
    </p:spTree>
    <p:extLst>
      <p:ext uri="{BB962C8B-B14F-4D97-AF65-F5344CB8AC3E}">
        <p14:creationId xmlns:p14="http://schemas.microsoft.com/office/powerpoint/2010/main" val="3747586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253FD5-F205-6617-468A-5D6355A77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477489"/>
          </a:xfrm>
        </p:spPr>
        <p:txBody>
          <a:bodyPr/>
          <a:lstStyle/>
          <a:p>
            <a:r>
              <a:rPr lang="en-US" dirty="0"/>
              <a:t>Aims for today</a:t>
            </a:r>
            <a:endParaRPr lang="en-GB" dirty="0"/>
          </a:p>
        </p:txBody>
      </p:sp>
      <p:pic>
        <p:nvPicPr>
          <p:cNvPr id="4" name="Picture 3" descr="A hand holding a yellow sign with black text&#10;&#10;Description automatically generated">
            <a:extLst>
              <a:ext uri="{FF2B5EF4-FFF2-40B4-BE49-F238E27FC236}">
                <a16:creationId xmlns:a16="http://schemas.microsoft.com/office/drawing/2014/main" id="{23D7D148-A02D-08CE-B6CE-ECF85BB56F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560" b="8356"/>
          <a:stretch>
            <a:fillRect/>
          </a:stretch>
        </p:blipFill>
        <p:spPr>
          <a:xfrm>
            <a:off x="6096001" y="0"/>
            <a:ext cx="6118720" cy="6858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5E8820-0FF5-3897-4BB2-D1A44EF064FE}"/>
              </a:ext>
            </a:extLst>
          </p:cNvPr>
          <p:cNvSpPr txBox="1"/>
          <p:nvPr/>
        </p:nvSpPr>
        <p:spPr>
          <a:xfrm>
            <a:off x="493905" y="1709325"/>
            <a:ext cx="6111144" cy="2398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Gain an understanding of product market fit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Develop Market research Demand/Supply.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Conduct competitor analysis.</a:t>
            </a:r>
          </a:p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4611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4A6E-635F-AB7E-F15E-013C83C1A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97" y="-186576"/>
            <a:ext cx="10058400" cy="1609344"/>
          </a:xfrm>
        </p:spPr>
        <p:txBody>
          <a:bodyPr/>
          <a:lstStyle/>
          <a:p>
            <a:r>
              <a:rPr lang="en-GB" dirty="0"/>
              <a:t>Validation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BC9D573-F33C-6592-C073-5BDEA6B64AC8}"/>
              </a:ext>
            </a:extLst>
          </p:cNvPr>
          <p:cNvGrpSpPr/>
          <p:nvPr/>
        </p:nvGrpSpPr>
        <p:grpSpPr>
          <a:xfrm>
            <a:off x="4086809" y="958512"/>
            <a:ext cx="4135794" cy="1664586"/>
            <a:chOff x="7117700" y="1481289"/>
            <a:chExt cx="3085495" cy="117519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8E3B00C-3E4E-D9CE-3E27-F2C39BFCA104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847428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GB" dirty="0"/>
                <a:t>"You have a brilliant business idea. How do you know anyone actually wants it?"</a:t>
              </a:r>
            </a:p>
          </p:txBody>
        </p:sp>
        <p:pic>
          <p:nvPicPr>
            <p:cNvPr id="11" name="Picture 2" descr="Amazon.co.uk: Question of the Day : Alexa Skills">
              <a:extLst>
                <a:ext uri="{FF2B5EF4-FFF2-40B4-BE49-F238E27FC236}">
                  <a16:creationId xmlns:a16="http://schemas.microsoft.com/office/drawing/2014/main" id="{E438EA91-38F8-8083-2AC7-FB2807AE606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77744" y="1481289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836178E8-0E39-F7E5-CF5B-4CCB54399C83}"/>
              </a:ext>
            </a:extLst>
          </p:cNvPr>
          <p:cNvSpPr txBox="1"/>
          <p:nvPr/>
        </p:nvSpPr>
        <p:spPr>
          <a:xfrm>
            <a:off x="1134965" y="3352555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/>
              <a:t>“I think customers will buy it."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E37D7AD-05EB-80FF-4E75-D724E871B9F6}"/>
              </a:ext>
            </a:extLst>
          </p:cNvPr>
          <p:cNvSpPr txBox="1"/>
          <p:nvPr/>
        </p:nvSpPr>
        <p:spPr>
          <a:xfrm>
            <a:off x="4649172" y="6060239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/>
              <a:t>"People I've spoken to said they liked the idea."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FCA7A7E-4C34-B7AE-BB32-E25F3823D0F7}"/>
              </a:ext>
            </a:extLst>
          </p:cNvPr>
          <p:cNvSpPr txBox="1"/>
          <p:nvPr/>
        </p:nvSpPr>
        <p:spPr>
          <a:xfrm>
            <a:off x="4771443" y="4012978"/>
            <a:ext cx="60975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/>
              <a:t>"We have evidence from our target market demonstrating a specific problem, willingness to adopt our proposed solution, and demand at a viable price."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EB5AF84-61DD-F694-8304-AC9A628AB282}"/>
              </a:ext>
            </a:extLst>
          </p:cNvPr>
          <p:cNvSpPr txBox="1"/>
          <p:nvPr/>
        </p:nvSpPr>
        <p:spPr>
          <a:xfrm>
            <a:off x="6096000" y="2812801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/>
              <a:t>“I like it and was based on a problem I had”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940D0E-0333-4910-D539-F667890359CD}"/>
              </a:ext>
            </a:extLst>
          </p:cNvPr>
          <p:cNvSpPr txBox="1"/>
          <p:nvPr/>
        </p:nvSpPr>
        <p:spPr>
          <a:xfrm>
            <a:off x="572472" y="5313607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/>
              <a:t>“AI has confirmed that this is an idea worth pursuing</a:t>
            </a:r>
            <a:r>
              <a:rPr lang="en-GB" dirty="0"/>
              <a:t>”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8663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3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C4F18-B68A-0C92-58F4-5078F7EBE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253" y="-116656"/>
            <a:ext cx="10515600" cy="1325563"/>
          </a:xfrm>
        </p:spPr>
        <p:txBody>
          <a:bodyPr/>
          <a:lstStyle/>
          <a:p>
            <a:r>
              <a:rPr lang="en-GB" dirty="0"/>
              <a:t>Targeting</a:t>
            </a:r>
          </a:p>
        </p:txBody>
      </p:sp>
      <p:pic>
        <p:nvPicPr>
          <p:cNvPr id="5124" name="Picture 4" descr="Porter's Generic Strategies EXPLAINED with EXAMPLES | B2U">
            <a:extLst>
              <a:ext uri="{FF2B5EF4-FFF2-40B4-BE49-F238E27FC236}">
                <a16:creationId xmlns:a16="http://schemas.microsoft.com/office/drawing/2014/main" id="{87630585-353F-72F6-0327-F497B3B452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6" r="13664"/>
          <a:stretch>
            <a:fillRect/>
          </a:stretch>
        </p:blipFill>
        <p:spPr bwMode="auto">
          <a:xfrm>
            <a:off x="201253" y="1744854"/>
            <a:ext cx="4208206" cy="311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5">
            <a:extLst>
              <a:ext uri="{FF2B5EF4-FFF2-40B4-BE49-F238E27FC236}">
                <a16:creationId xmlns:a16="http://schemas.microsoft.com/office/drawing/2014/main" id="{C0BC9A5B-BBEC-C3E2-A323-06FC9F2273BE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4680155" y="1273101"/>
            <a:ext cx="7216876" cy="48150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74589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  <a:hlinkClick r:id="rId3"/>
              </a:rPr>
              <a:t>Cost Leadership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This strategy involves becoming the lowest-cost producer in an industry. Companies achieve this by reducing costs through efficiency, economies of scale, or lean operations.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To offer products or services at lower prices than competitors, or to maintain average prices and achieve higher profit margins.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200" dirty="0">
                <a:solidFill>
                  <a:srgbClr val="001D35"/>
                </a:solidFill>
                <a:latin typeface="Arial" panose="020B0604020202020204" pitchFamily="34" charset="0"/>
                <a:ea typeface="Google Sans"/>
              </a:rPr>
              <a:t>Tesco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, which focuses on high sales volume and operational efficiency to offer low prices.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1D35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  <a:hlinkClick r:id="rId4"/>
              </a:rPr>
              <a:t>Differentiation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Companies pursuing this strategy aim to offer unique products or services that customers value and are willing to pay a premium for.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To build a strong brand, superior quality, or distinct features that set the company apart from competitors.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Apple, known for its innovative design, strong branding, and premium user experience.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1D35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  <a:hlinkClick r:id="rId5"/>
              </a:rPr>
              <a:t>Focus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This strategy involves targeting a specific, narrow market segment (a niche) rather than the broader market.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1D35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Sub-strategies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Cost Focus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: Achieving cost leadership within a specific niche market.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Differentiation Focus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: Achieving differentiation within a specific niche market.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Rolls-Royce, which focuses on luxury car buyers within a specific high-end segment.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rgbClr val="001D35"/>
                </a:solidFill>
                <a:latin typeface="Arial" panose="020B0604020202020204" pitchFamily="34" charset="0"/>
                <a:ea typeface="Google Sans"/>
              </a:rPr>
              <a:t>Dacia Sandero, cheapest (that will do) car available in the </a:t>
            </a:r>
            <a:r>
              <a:rPr lang="en-US" altLang="en-US" sz="1200" dirty="0" err="1">
                <a:solidFill>
                  <a:srgbClr val="001D35"/>
                </a:solidFill>
                <a:latin typeface="Arial" panose="020B0604020202020204" pitchFamily="34" charset="0"/>
                <a:ea typeface="Google Sans"/>
              </a:rPr>
              <a:t>uk</a:t>
            </a:r>
            <a:r>
              <a:rPr lang="en-US" altLang="en-US" sz="1200" dirty="0">
                <a:solidFill>
                  <a:srgbClr val="001D35"/>
                </a:solidFill>
                <a:latin typeface="Arial" panose="020B0604020202020204" pitchFamily="34" charset="0"/>
                <a:ea typeface="Google Sans"/>
              </a:rPr>
              <a:t> 14-15000 focuses on the most budget conscious segment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Arial" panose="020B0604020202020204" pitchFamily="34" charset="0"/>
                <a:ea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6F7447-0981-D73F-AFE9-108C70D0555C}"/>
              </a:ext>
            </a:extLst>
          </p:cNvPr>
          <p:cNvSpPr txBox="1"/>
          <p:nvPr/>
        </p:nvSpPr>
        <p:spPr>
          <a:xfrm>
            <a:off x="903369" y="1208907"/>
            <a:ext cx="2596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Porters Generic strategies</a:t>
            </a:r>
          </a:p>
        </p:txBody>
      </p:sp>
    </p:spTree>
    <p:extLst>
      <p:ext uri="{BB962C8B-B14F-4D97-AF65-F5344CB8AC3E}">
        <p14:creationId xmlns:p14="http://schemas.microsoft.com/office/powerpoint/2010/main" val="3435511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A5443-C000-8EB1-04B9-D24C03A6E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233" y="-224811"/>
            <a:ext cx="10515600" cy="1325563"/>
          </a:xfrm>
        </p:spPr>
        <p:txBody>
          <a:bodyPr/>
          <a:lstStyle/>
          <a:p>
            <a:r>
              <a:rPr lang="en-GB" dirty="0"/>
              <a:t>Bowmans strategy clock</a:t>
            </a:r>
          </a:p>
        </p:txBody>
      </p:sp>
      <p:pic>
        <p:nvPicPr>
          <p:cNvPr id="8194" name="Picture 2" descr="Bowman's Strategy Clock - nepedup">
            <a:extLst>
              <a:ext uri="{FF2B5EF4-FFF2-40B4-BE49-F238E27FC236}">
                <a16:creationId xmlns:a16="http://schemas.microsoft.com/office/drawing/2014/main" id="{AB8C83AF-17BD-603F-FE0F-03BFEBDF61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7" t="3003" r="16464" b="5138"/>
          <a:stretch>
            <a:fillRect/>
          </a:stretch>
        </p:blipFill>
        <p:spPr bwMode="auto">
          <a:xfrm>
            <a:off x="432619" y="1445343"/>
            <a:ext cx="5476925" cy="4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77CB92-4CEC-DB49-3077-2D62DAAD1B9F}"/>
              </a:ext>
            </a:extLst>
          </p:cNvPr>
          <p:cNvSpPr txBox="1"/>
          <p:nvPr/>
        </p:nvSpPr>
        <p:spPr>
          <a:xfrm>
            <a:off x="6488716" y="2296961"/>
            <a:ext cx="527066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1D35"/>
                </a:solidFill>
                <a:effectLst/>
                <a:latin typeface="Google Sans"/>
              </a:rPr>
              <a:t>Bowman's Strategy Clock can be used to position </a:t>
            </a:r>
            <a:r>
              <a:rPr lang="en-GB" dirty="0">
                <a:solidFill>
                  <a:srgbClr val="001D35"/>
                </a:solidFill>
                <a:latin typeface="Google Sans"/>
              </a:rPr>
              <a:t>businesses</a:t>
            </a:r>
            <a:r>
              <a:rPr lang="en-GB" b="0" i="0" dirty="0">
                <a:solidFill>
                  <a:srgbClr val="001D35"/>
                </a:solidFill>
                <a:effectLst/>
                <a:latin typeface="Google Sans"/>
              </a:rPr>
              <a:t> by analysing how they balance price and perceived value. Restaurants like McDonald's often use a Low Price strategy by offering basic meals at lower costs, while luxury brands are in the Differentiation or Focused Differentiation positions, offering high value for a higher price in niche markets.</a:t>
            </a:r>
          </a:p>
          <a:p>
            <a:r>
              <a:rPr lang="en-GB" b="0" i="0" dirty="0"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D1D31D5-0EB5-30D0-DE32-11C251924F60}"/>
              </a:ext>
            </a:extLst>
          </p:cNvPr>
          <p:cNvSpPr/>
          <p:nvPr/>
        </p:nvSpPr>
        <p:spPr>
          <a:xfrm rot="3303091">
            <a:off x="3473925" y="2228247"/>
            <a:ext cx="1836198" cy="383269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71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CC4AB-DDB3-3A5E-293A-C66B3B48A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11" y="1972118"/>
            <a:ext cx="5666854" cy="40507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Which customer pain or gain  you have identified is important enough that the customer might actually change their behaviour or pay for a solution?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Select one as your core value offering that will differentiate your concept! But which one?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is where Product/Market fit really comes in - The product addresses a meaningful market need strongly enough that there is evidence of sustained customer demand.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FDDFE2D-D995-8DD9-6447-DB88FCB28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22" y="-149849"/>
            <a:ext cx="10058400" cy="1609344"/>
          </a:xfrm>
        </p:spPr>
        <p:txBody>
          <a:bodyPr/>
          <a:lstStyle/>
          <a:p>
            <a:r>
              <a:rPr lang="en-GB" dirty="0"/>
              <a:t>Pains Gains and automobiles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81B2FE-E265-C7A1-9A60-DEE1FF403805}"/>
              </a:ext>
            </a:extLst>
          </p:cNvPr>
          <p:cNvSpPr txBox="1"/>
          <p:nvPr/>
        </p:nvSpPr>
        <p:spPr>
          <a:xfrm>
            <a:off x="6570307" y="2345185"/>
            <a:ext cx="464508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Possible indicators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Customers actively seek the product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Customers repeatedly use it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Customers recommend it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Customers are willing to pay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Customer acquisition is possible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Retention is strong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The proposition solves an important problem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Demand extends beyond the founder's immediate network</a:t>
            </a:r>
          </a:p>
        </p:txBody>
      </p:sp>
      <p:pic>
        <p:nvPicPr>
          <p:cNvPr id="8" name="Online Media 7" title="Web Intelligence: Intro to Market Analysis">
            <a:hlinkClick r:id="" action="ppaction://media"/>
            <a:extLst>
              <a:ext uri="{FF2B5EF4-FFF2-40B4-BE49-F238E27FC236}">
                <a16:creationId xmlns:a16="http://schemas.microsoft.com/office/drawing/2014/main" id="{23A816B4-47F2-B436-57B2-A96FB9ABCD4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9935" y="2254695"/>
            <a:ext cx="6187005" cy="348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96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E55236-3FC4-B096-CC79-BAF98DF99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71" y="548815"/>
            <a:ext cx="3712257" cy="3712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98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83F85-845C-7434-28C3-8B6057B5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184" y="174032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/>
              <a:t>Target market selection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2857E97-46C9-4EB1-3BC5-5FC0B0AADA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184" y="1459907"/>
            <a:ext cx="10175630" cy="76790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-22860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Choose the </a:t>
            </a: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</a:rPr>
              <a:t>most attractive target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 based on data and justify it with evidence (e.g., “Google Trends shows +60% growth in searches for ‘sugar-free protein bars’ among millennials in the US.”).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3155166-1C93-88D4-7E86-D00E93C2A2CB}"/>
              </a:ext>
            </a:extLst>
          </p:cNvPr>
          <p:cNvGraphicFramePr>
            <a:graphicFrameLocks noGrp="1"/>
          </p:cNvGraphicFramePr>
          <p:nvPr/>
        </p:nvGraphicFramePr>
        <p:xfrm>
          <a:off x="835154" y="2514308"/>
          <a:ext cx="10515595" cy="3681078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3564795">
                  <a:extLst>
                    <a:ext uri="{9D8B030D-6E8A-4147-A177-3AD203B41FA5}">
                      <a16:colId xmlns:a16="http://schemas.microsoft.com/office/drawing/2014/main" val="2448032210"/>
                    </a:ext>
                  </a:extLst>
                </a:gridCol>
                <a:gridCol w="2327027">
                  <a:extLst>
                    <a:ext uri="{9D8B030D-6E8A-4147-A177-3AD203B41FA5}">
                      <a16:colId xmlns:a16="http://schemas.microsoft.com/office/drawing/2014/main" val="4286304668"/>
                    </a:ext>
                  </a:extLst>
                </a:gridCol>
                <a:gridCol w="2313569">
                  <a:extLst>
                    <a:ext uri="{9D8B030D-6E8A-4147-A177-3AD203B41FA5}">
                      <a16:colId xmlns:a16="http://schemas.microsoft.com/office/drawing/2014/main" val="581128293"/>
                    </a:ext>
                  </a:extLst>
                </a:gridCol>
                <a:gridCol w="2310204">
                  <a:extLst>
                    <a:ext uri="{9D8B030D-6E8A-4147-A177-3AD203B41FA5}">
                      <a16:colId xmlns:a16="http://schemas.microsoft.com/office/drawing/2014/main" val="3264842374"/>
                    </a:ext>
                  </a:extLst>
                </a:gridCol>
              </a:tblGrid>
              <a:tr h="566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Criteria</a:t>
                      </a:r>
                    </a:p>
                  </a:txBody>
                  <a:tcPr marL="155707" marR="119775" marT="119775" marB="11977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Profile A</a:t>
                      </a: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Profile B</a:t>
                      </a: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Profile C</a:t>
                      </a: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3999428"/>
                  </a:ext>
                </a:extLst>
              </a:tr>
              <a:tr h="566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Market Size</a:t>
                      </a:r>
                    </a:p>
                  </a:txBody>
                  <a:tcPr marL="155707" marR="119775" marT="119775" marB="11977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153238"/>
                  </a:ext>
                </a:extLst>
              </a:tr>
              <a:tr h="566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Growth Potential</a:t>
                      </a:r>
                    </a:p>
                  </a:txBody>
                  <a:tcPr marL="155707" marR="119775" marT="119775" marB="11977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9678539"/>
                  </a:ext>
                </a:extLst>
              </a:tr>
              <a:tr h="566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Competitive Intensity</a:t>
                      </a:r>
                    </a:p>
                  </a:txBody>
                  <a:tcPr marL="155707" marR="119775" marT="119775" marB="11977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6282585"/>
                  </a:ext>
                </a:extLst>
              </a:tr>
              <a:tr h="8464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Accessibility (via digital channels)</a:t>
                      </a:r>
                    </a:p>
                  </a:txBody>
                  <a:tcPr marL="155707" marR="119775" marT="119775" marB="11977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5916072"/>
                  </a:ext>
                </a:extLst>
              </a:tr>
              <a:tr h="566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Strategic Fit</a:t>
                      </a:r>
                    </a:p>
                  </a:txBody>
                  <a:tcPr marL="155707" marR="119775" marT="119775" marB="11977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5707" marR="119775" marT="119775" marB="11977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3758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2336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B5F5F-7A4F-CD4A-AC9C-A89B2FD1D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93" y="-189694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 dirty="0"/>
              <a:t>Problem/solution fit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9E543-9097-F942-A9D5-0361C581D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38" y="764463"/>
            <a:ext cx="9682843" cy="3763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Does our proposed solution actually solve a problem that matters to our customer?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/>
              <a:t>We now have an idea of Jobs, Pains and Gains and we had our help from AI in generating ideas now lets refine!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each element on the VPC now ask “So What?”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D8AA404-BE76-69CB-5788-71EB351F660F}"/>
              </a:ext>
            </a:extLst>
          </p:cNvPr>
          <p:cNvGrpSpPr/>
          <p:nvPr/>
        </p:nvGrpSpPr>
        <p:grpSpPr>
          <a:xfrm>
            <a:off x="7427169" y="3510631"/>
            <a:ext cx="3686310" cy="2034085"/>
            <a:chOff x="7117700" y="1809052"/>
            <a:chExt cx="2750159" cy="1436056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56EE5FC-7B3E-E343-11C4-8F3DA7A0093B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456307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defTabSz="457200">
                <a:defRPr/>
              </a:pP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For each element on the VPC now ask “So What?” </a:t>
              </a:r>
              <a:endParaRPr 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7" name="Picture 2" descr="Amazon.co.uk: Question of the Day : Alexa Skills">
              <a:extLst>
                <a:ext uri="{FF2B5EF4-FFF2-40B4-BE49-F238E27FC236}">
                  <a16:creationId xmlns:a16="http://schemas.microsoft.com/office/drawing/2014/main" id="{75310908-25CC-2FE7-2F8A-594662419E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2408" y="2219657"/>
              <a:ext cx="1025451" cy="1025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A94491DB-0ED8-B2D1-F0E9-E7FCF3D51550}"/>
              </a:ext>
            </a:extLst>
          </p:cNvPr>
          <p:cNvSpPr txBox="1"/>
          <p:nvPr/>
        </p:nvSpPr>
        <p:spPr>
          <a:xfrm>
            <a:off x="167138" y="2951922"/>
            <a:ext cx="711014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For example:</a:t>
            </a:r>
          </a:p>
          <a:p>
            <a:pPr>
              <a:buNone/>
            </a:pPr>
            <a:r>
              <a:rPr lang="en-GB" b="1" dirty="0"/>
              <a:t>Product:</a:t>
            </a:r>
            <a:r>
              <a:rPr lang="en-GB" dirty="0"/>
              <a:t> Meal-planning app</a:t>
            </a:r>
          </a:p>
          <a:p>
            <a:pPr>
              <a:buNone/>
            </a:pPr>
            <a:r>
              <a:rPr lang="en-GB" b="1" dirty="0"/>
              <a:t>Feature:</a:t>
            </a:r>
            <a:r>
              <a:rPr lang="en-GB" dirty="0"/>
              <a:t> Generates weekly meal plans.</a:t>
            </a:r>
          </a:p>
          <a:p>
            <a:pPr>
              <a:buNone/>
            </a:pPr>
            <a:r>
              <a:rPr lang="en-GB" b="1" dirty="0"/>
              <a:t>So what?</a:t>
            </a:r>
            <a:endParaRPr lang="en-GB" dirty="0"/>
          </a:p>
          <a:p>
            <a:pPr>
              <a:buNone/>
            </a:pPr>
            <a:r>
              <a:rPr lang="en-GB" dirty="0"/>
              <a:t>Saves time.</a:t>
            </a:r>
          </a:p>
          <a:p>
            <a:pPr>
              <a:buNone/>
            </a:pPr>
            <a:r>
              <a:rPr lang="en-GB" b="1" dirty="0"/>
              <a:t>So what?</a:t>
            </a:r>
            <a:endParaRPr lang="en-GB" dirty="0"/>
          </a:p>
          <a:p>
            <a:pPr>
              <a:buNone/>
            </a:pPr>
            <a:r>
              <a:rPr lang="en-GB" dirty="0"/>
              <a:t>Customer doesn't have to decide what to cook.</a:t>
            </a:r>
          </a:p>
          <a:p>
            <a:pPr>
              <a:buNone/>
            </a:pPr>
            <a:r>
              <a:rPr lang="en-GB" b="1" dirty="0"/>
              <a:t>So what?</a:t>
            </a:r>
            <a:endParaRPr lang="en-GB" dirty="0"/>
          </a:p>
          <a:p>
            <a:pPr>
              <a:buNone/>
            </a:pPr>
            <a:r>
              <a:rPr lang="en-GB" dirty="0"/>
              <a:t>Reduces decision fatigue.</a:t>
            </a:r>
          </a:p>
          <a:p>
            <a:pPr>
              <a:buNone/>
            </a:pPr>
            <a:r>
              <a:rPr lang="en-GB" b="1" dirty="0"/>
              <a:t>So what?</a:t>
            </a:r>
            <a:endParaRPr lang="en-GB" dirty="0"/>
          </a:p>
          <a:p>
            <a:pPr>
              <a:buNone/>
            </a:pPr>
            <a:r>
              <a:rPr lang="en-GB" dirty="0"/>
              <a:t>They feel less stressed during the working week.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This gets us beyond </a:t>
            </a:r>
            <a:r>
              <a:rPr lang="en-GB" b="1" dirty="0"/>
              <a:t>features</a:t>
            </a:r>
            <a:r>
              <a:rPr lang="en-GB" dirty="0"/>
              <a:t> and towards </a:t>
            </a:r>
            <a:r>
              <a:rPr lang="en-GB" b="1" dirty="0"/>
              <a:t>customer value and </a:t>
            </a:r>
            <a:r>
              <a:rPr lang="en-GB" b="1" dirty="0" err="1"/>
              <a:t>benifits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8089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929" y="188724"/>
            <a:ext cx="11449191" cy="1609344"/>
          </a:xfrm>
        </p:spPr>
        <p:txBody>
          <a:bodyPr>
            <a:normAutofit/>
          </a:bodyPr>
          <a:lstStyle/>
          <a:p>
            <a:r>
              <a:rPr lang="en-GB" dirty="0"/>
              <a:t>The links between demand and revenue.</a:t>
            </a:r>
          </a:p>
        </p:txBody>
      </p:sp>
      <p:pic>
        <p:nvPicPr>
          <p:cNvPr id="4" name="Picture 2" descr="Image result for demand curve"/>
          <p:cNvPicPr>
            <a:picLocks noChangeAspect="1" noChangeArrowheads="1"/>
          </p:cNvPicPr>
          <p:nvPr/>
        </p:nvPicPr>
        <p:blipFill>
          <a:blip r:embed="rId2"/>
          <a:srcRect l="9615" t="10257" r="17307" b="10255"/>
          <a:stretch>
            <a:fillRect/>
          </a:stretch>
        </p:blipFill>
        <p:spPr bwMode="auto">
          <a:xfrm>
            <a:off x="6096000" y="2548167"/>
            <a:ext cx="4259004" cy="3071834"/>
          </a:xfrm>
          <a:prstGeom prst="rect">
            <a:avLst/>
          </a:prstGeom>
          <a:noFill/>
        </p:spPr>
      </p:pic>
      <p:cxnSp>
        <p:nvCxnSpPr>
          <p:cNvPr id="6" name="Straight Connector 5"/>
          <p:cNvCxnSpPr/>
          <p:nvPr/>
        </p:nvCxnSpPr>
        <p:spPr>
          <a:xfrm rot="5400000">
            <a:off x="7783633" y="4690910"/>
            <a:ext cx="856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10800000">
            <a:off x="6783104" y="4262679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10800000">
            <a:off x="6783104" y="4619869"/>
            <a:ext cx="2000264" cy="1588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rot="5400000" flipH="1" flipV="1">
            <a:off x="8502378" y="4900859"/>
            <a:ext cx="571504" cy="9524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 flipH="1" flipV="1">
            <a:off x="6390195" y="4226960"/>
            <a:ext cx="1785950" cy="1588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rot="10800000">
            <a:off x="6854542" y="3333985"/>
            <a:ext cx="428628" cy="1588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775124" y="5078145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1   2   3   4   5   6   7   8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425914" y="4834183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£1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432632" y="4476993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£2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32632" y="4107661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£3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432632" y="3762613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£4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432632" y="3464719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£5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425914" y="3119671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£6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32632" y="2821777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£7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688780" y="3208615"/>
            <a:ext cx="144623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2 x £6 = £12</a:t>
            </a:r>
          </a:p>
          <a:p>
            <a:r>
              <a:rPr lang="en-GB" dirty="0">
                <a:solidFill>
                  <a:schemeClr val="accent1"/>
                </a:solidFill>
              </a:rPr>
              <a:t>5 x £3 = £15</a:t>
            </a:r>
          </a:p>
          <a:p>
            <a:r>
              <a:rPr lang="en-GB" dirty="0">
                <a:solidFill>
                  <a:srgbClr val="FF0000"/>
                </a:solidFill>
              </a:rPr>
              <a:t>7 x £2 = £14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92D050"/>
                </a:solidFill>
              </a:rPr>
              <a:t>4 x £4 = £16</a:t>
            </a:r>
          </a:p>
        </p:txBody>
      </p:sp>
      <p:cxnSp>
        <p:nvCxnSpPr>
          <p:cNvPr id="38" name="Straight Connector 37"/>
          <p:cNvCxnSpPr/>
          <p:nvPr/>
        </p:nvCxnSpPr>
        <p:spPr>
          <a:xfrm rot="5400000" flipH="1" flipV="1">
            <a:off x="7283964" y="4547637"/>
            <a:ext cx="1143008" cy="158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0800000">
            <a:off x="6783104" y="3976927"/>
            <a:ext cx="1071570" cy="158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166" y="-139873"/>
            <a:ext cx="10058400" cy="1609344"/>
          </a:xfrm>
        </p:spPr>
        <p:txBody>
          <a:bodyPr/>
          <a:lstStyle/>
          <a:p>
            <a:r>
              <a:rPr lang="en-GB" dirty="0"/>
              <a:t>Graphic representative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 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 rot="5400000">
            <a:off x="2524100" y="3571876"/>
            <a:ext cx="3286148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10800000" flipV="1">
            <a:off x="4167174" y="5214950"/>
            <a:ext cx="2928958" cy="1031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595671" y="2559602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£16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67108" y="4857760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595671" y="2916792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£14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67108" y="4572008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595671" y="3273982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£12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667108" y="4274114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£6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595671" y="3631172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£10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667108" y="3916924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£8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595671" y="2202412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£18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595671" y="1845222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£20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167174" y="5357826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1   2   3   4   5   6   7   8</a:t>
            </a:r>
          </a:p>
        </p:txBody>
      </p:sp>
      <p:sp>
        <p:nvSpPr>
          <p:cNvPr id="27" name="4-Point Star 26"/>
          <p:cNvSpPr/>
          <p:nvPr/>
        </p:nvSpPr>
        <p:spPr>
          <a:xfrm>
            <a:off x="4452926" y="4357694"/>
            <a:ext cx="200020" cy="200020"/>
          </a:xfrm>
          <a:prstGeom prst="star4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4-Point Star 28"/>
          <p:cNvSpPr/>
          <p:nvPr/>
        </p:nvSpPr>
        <p:spPr>
          <a:xfrm>
            <a:off x="5083356" y="2583629"/>
            <a:ext cx="200020" cy="200020"/>
          </a:xfrm>
          <a:prstGeom prst="star4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4-Point Star 29"/>
          <p:cNvSpPr/>
          <p:nvPr/>
        </p:nvSpPr>
        <p:spPr>
          <a:xfrm>
            <a:off x="5310182" y="2786058"/>
            <a:ext cx="200020" cy="200020"/>
          </a:xfrm>
          <a:prstGeom prst="star4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4-Point Star 30"/>
          <p:cNvSpPr/>
          <p:nvPr/>
        </p:nvSpPr>
        <p:spPr>
          <a:xfrm>
            <a:off x="5953124" y="3071810"/>
            <a:ext cx="200020" cy="200020"/>
          </a:xfrm>
          <a:prstGeom prst="star4">
            <a:avLst/>
          </a:prstGeom>
          <a:solidFill>
            <a:schemeClr val="accent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Freeform 35"/>
          <p:cNvSpPr/>
          <p:nvPr/>
        </p:nvSpPr>
        <p:spPr>
          <a:xfrm>
            <a:off x="4173071" y="2500307"/>
            <a:ext cx="2312894" cy="2703706"/>
          </a:xfrm>
          <a:custGeom>
            <a:avLst/>
            <a:gdLst>
              <a:gd name="connsiteX0" fmla="*/ 0 w 2312894"/>
              <a:gd name="connsiteY0" fmla="*/ 2606489 h 2606489"/>
              <a:gd name="connsiteX1" fmla="*/ 376517 w 2312894"/>
              <a:gd name="connsiteY1" fmla="*/ 1853453 h 2606489"/>
              <a:gd name="connsiteX2" fmla="*/ 941294 w 2312894"/>
              <a:gd name="connsiteY2" fmla="*/ 239806 h 2606489"/>
              <a:gd name="connsiteX3" fmla="*/ 1210235 w 2312894"/>
              <a:gd name="connsiteY3" fmla="*/ 414618 h 2606489"/>
              <a:gd name="connsiteX4" fmla="*/ 1909482 w 2312894"/>
              <a:gd name="connsiteY4" fmla="*/ 602877 h 2606489"/>
              <a:gd name="connsiteX5" fmla="*/ 2312894 w 2312894"/>
              <a:gd name="connsiteY5" fmla="*/ 939053 h 2606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2894" h="2606489">
                <a:moveTo>
                  <a:pt x="0" y="2606489"/>
                </a:moveTo>
                <a:cubicBezTo>
                  <a:pt x="109817" y="2427194"/>
                  <a:pt x="219635" y="2247900"/>
                  <a:pt x="376517" y="1853453"/>
                </a:cubicBezTo>
                <a:cubicBezTo>
                  <a:pt x="533399" y="1459006"/>
                  <a:pt x="802341" y="479612"/>
                  <a:pt x="941294" y="239806"/>
                </a:cubicBezTo>
                <a:cubicBezTo>
                  <a:pt x="1080247" y="0"/>
                  <a:pt x="1048870" y="354106"/>
                  <a:pt x="1210235" y="414618"/>
                </a:cubicBezTo>
                <a:cubicBezTo>
                  <a:pt x="1371600" y="475130"/>
                  <a:pt x="1725706" y="515471"/>
                  <a:pt x="1909482" y="602877"/>
                </a:cubicBezTo>
                <a:cubicBezTo>
                  <a:pt x="2093258" y="690283"/>
                  <a:pt x="2203076" y="814668"/>
                  <a:pt x="2312894" y="939053"/>
                </a:cubicBezTo>
              </a:path>
            </a:pathLst>
          </a:cu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8" name="Straight Arrow Connector 37"/>
          <p:cNvCxnSpPr/>
          <p:nvPr/>
        </p:nvCxnSpPr>
        <p:spPr>
          <a:xfrm flipV="1">
            <a:off x="5310182" y="2071678"/>
            <a:ext cx="2571768" cy="5715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8167702" y="1928803"/>
            <a:ext cx="20717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Best price</a:t>
            </a:r>
          </a:p>
          <a:p>
            <a:endParaRPr lang="en-GB" dirty="0"/>
          </a:p>
          <a:p>
            <a:r>
              <a:rPr lang="en-GB" dirty="0"/>
              <a:t>Total revenue hill</a:t>
            </a:r>
          </a:p>
          <a:p>
            <a:r>
              <a:rPr lang="en-GB" dirty="0"/>
              <a:t>(TR Hill)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0" grpId="0" animBg="1"/>
      <p:bldP spid="31" grpId="0" animBg="1"/>
      <p:bldP spid="36" grpId="0" animBg="1"/>
      <p:bldP spid="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121" y="64259"/>
            <a:ext cx="10069283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SPLAT when is it elastic or inelastic?</a:t>
            </a: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524001" y="439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113" name="AutoShape 17" descr="Image result for whip cartoon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15" name="AutoShape 19" descr="Image result for whip cartoon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1049290" y="1720268"/>
            <a:ext cx="574208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ubstitutes ,  More substitutes = elastic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P</a:t>
            </a:r>
            <a:r>
              <a:rPr lang="en-GB" dirty="0"/>
              <a:t>ercentage of income, greater percentage of income</a:t>
            </a:r>
          </a:p>
          <a:p>
            <a:r>
              <a:rPr lang="en-GB" dirty="0"/>
              <a:t>            Greater % of income the more price elastic 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L</a:t>
            </a:r>
            <a:r>
              <a:rPr lang="en-GB" dirty="0"/>
              <a:t>uxury / Necessity</a:t>
            </a:r>
          </a:p>
          <a:p>
            <a:r>
              <a:rPr lang="en-GB" dirty="0"/>
              <a:t>                             Luxury = Elastic</a:t>
            </a:r>
          </a:p>
          <a:p>
            <a:r>
              <a:rPr lang="en-GB" dirty="0"/>
              <a:t>                             Necessity = Inelastic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/>
              <a:t>ddictive  / habit forming</a:t>
            </a:r>
          </a:p>
          <a:p>
            <a:r>
              <a:rPr lang="en-GB" dirty="0"/>
              <a:t>                             = Inelastic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ime period </a:t>
            </a:r>
          </a:p>
          <a:p>
            <a:r>
              <a:rPr lang="en-GB" dirty="0"/>
              <a:t>                        Short term =inelastic</a:t>
            </a:r>
          </a:p>
          <a:p>
            <a:r>
              <a:rPr lang="en-GB" dirty="0"/>
              <a:t>                        Long term (substitutes) = Elastic</a:t>
            </a:r>
          </a:p>
        </p:txBody>
      </p:sp>
      <p:grpSp>
        <p:nvGrpSpPr>
          <p:cNvPr id="51" name="Group 50"/>
          <p:cNvGrpSpPr/>
          <p:nvPr/>
        </p:nvGrpSpPr>
        <p:grpSpPr>
          <a:xfrm>
            <a:off x="8158319" y="2143116"/>
            <a:ext cx="2097416" cy="1203729"/>
            <a:chOff x="4505641" y="1673180"/>
            <a:chExt cx="3713987" cy="3460536"/>
          </a:xfrm>
        </p:grpSpPr>
        <p:cxnSp>
          <p:nvCxnSpPr>
            <p:cNvPr id="42" name="Straight Connector 41"/>
            <p:cNvCxnSpPr/>
            <p:nvPr/>
          </p:nvCxnSpPr>
          <p:spPr>
            <a:xfrm rot="5400000">
              <a:off x="5357818" y="3000372"/>
              <a:ext cx="185818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10800000" flipV="1">
              <a:off x="6287306" y="3929066"/>
              <a:ext cx="1143008" cy="10318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/>
            <p:cNvSpPr txBox="1"/>
            <p:nvPr/>
          </p:nvSpPr>
          <p:spPr>
            <a:xfrm>
              <a:off x="6215868" y="4071943"/>
              <a:ext cx="2003760" cy="1061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Quantity</a:t>
              </a: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4505641" y="1673180"/>
              <a:ext cx="1661095" cy="1061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Price</a:t>
              </a:r>
            </a:p>
          </p:txBody>
        </p:sp>
        <p:cxnSp>
          <p:nvCxnSpPr>
            <p:cNvPr id="49" name="Straight Connector 48"/>
            <p:cNvCxnSpPr/>
            <p:nvPr/>
          </p:nvCxnSpPr>
          <p:spPr>
            <a:xfrm>
              <a:off x="6419732" y="2700046"/>
              <a:ext cx="885489" cy="41074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/>
          <p:nvPr/>
        </p:nvGrpSpPr>
        <p:grpSpPr>
          <a:xfrm>
            <a:off x="8229757" y="4572008"/>
            <a:ext cx="2413434" cy="1480728"/>
            <a:chOff x="4505641" y="1673180"/>
            <a:chExt cx="3558571" cy="4256865"/>
          </a:xfrm>
        </p:grpSpPr>
        <p:cxnSp>
          <p:nvCxnSpPr>
            <p:cNvPr id="56" name="Straight Connector 55"/>
            <p:cNvCxnSpPr/>
            <p:nvPr/>
          </p:nvCxnSpPr>
          <p:spPr>
            <a:xfrm rot="5400000">
              <a:off x="5357818" y="3000372"/>
              <a:ext cx="185818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10800000" flipV="1">
              <a:off x="6287306" y="3929066"/>
              <a:ext cx="1143008" cy="10318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58"/>
            <p:cNvSpPr txBox="1"/>
            <p:nvPr/>
          </p:nvSpPr>
          <p:spPr>
            <a:xfrm>
              <a:off x="6215868" y="4071943"/>
              <a:ext cx="1848344" cy="18581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Quantity</a:t>
              </a: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505641" y="1673180"/>
              <a:ext cx="1661095" cy="1061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Price</a:t>
              </a:r>
            </a:p>
          </p:txBody>
        </p:sp>
        <p:cxnSp>
          <p:nvCxnSpPr>
            <p:cNvPr id="62" name="Straight Connector 61"/>
            <p:cNvCxnSpPr/>
            <p:nvPr/>
          </p:nvCxnSpPr>
          <p:spPr>
            <a:xfrm rot="16200000" flipH="1">
              <a:off x="6309606" y="2778921"/>
              <a:ext cx="1232240" cy="25299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TextBox 67"/>
          <p:cNvSpPr txBox="1"/>
          <p:nvPr/>
        </p:nvSpPr>
        <p:spPr>
          <a:xfrm>
            <a:off x="9024959" y="1714488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Elastic 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9024959" y="4286256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Inelastic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AC5B-D734-A682-5BCF-3ED10803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84819" y="4952452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2D24-680E-2CF1-58C8-50D9BB49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69577" y="5280112"/>
            <a:ext cx="10908792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/>
              <a:t>The </a:t>
            </a:r>
            <a:r>
              <a:rPr lang="en-GB" dirty="0" err="1"/>
              <a:t>Klofsten</a:t>
            </a:r>
            <a:r>
              <a:rPr lang="en-GB" dirty="0"/>
              <a:t> Business Platform/Assessment workshop</a:t>
            </a:r>
            <a:endParaRPr lang="en-US" sz="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Next Time On... - TV Podcast | Podchaser">
            <a:extLst>
              <a:ext uri="{FF2B5EF4-FFF2-40B4-BE49-F238E27FC236}">
                <a16:creationId xmlns:a16="http://schemas.microsoft.com/office/drawing/2014/main" id="{0F7DE04A-9DDF-567F-470D-09A7D60DFD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83" b="11105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C8ABF7-7EE6-4A31-86B3-4D36A5FB7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-1"/>
            <a:ext cx="6092761" cy="41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68052"/>
      </p:ext>
    </p:extLst>
  </p:cSld>
  <p:clrMapOvr>
    <a:masterClrMapping/>
  </p:clrMapOvr>
</p:sld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jpeg"/></Relationships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981</Words>
  <Application>Microsoft Office PowerPoint</Application>
  <PresentationFormat>Widescreen</PresentationFormat>
  <Paragraphs>159</Paragraphs>
  <Slides>15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15</vt:i4>
      </vt:variant>
    </vt:vector>
  </HeadingPairs>
  <TitlesOfParts>
    <vt:vector size="30" baseType="lpstr">
      <vt:lpstr>Google Sans</vt:lpstr>
      <vt:lpstr>Abadi</vt:lpstr>
      <vt:lpstr>Aptos</vt:lpstr>
      <vt:lpstr>Arial</vt:lpstr>
      <vt:lpstr>Calibri</vt:lpstr>
      <vt:lpstr>Calibri Light</vt:lpstr>
      <vt:lpstr>Rockwell</vt:lpstr>
      <vt:lpstr>Rockwell Condensed</vt:lpstr>
      <vt:lpstr>Wingdings</vt:lpstr>
      <vt:lpstr>UWTSD Holding Page</vt:lpstr>
      <vt:lpstr>UWTSD Title Page 1</vt:lpstr>
      <vt:lpstr>UWTSD Text 1</vt:lpstr>
      <vt:lpstr>UWTSD Text 2</vt:lpstr>
      <vt:lpstr>UWTSD Text 3</vt:lpstr>
      <vt:lpstr>Wood Type</vt:lpstr>
      <vt:lpstr>PowerPoint Presentation</vt:lpstr>
      <vt:lpstr>PowerPoint Presentation</vt:lpstr>
      <vt:lpstr>PowerPoint Presentation</vt:lpstr>
      <vt:lpstr>PowerPoint Presentation</vt:lpstr>
      <vt:lpstr>Validation</vt:lpstr>
      <vt:lpstr>Targeting</vt:lpstr>
      <vt:lpstr>Bowmans strategy clock</vt:lpstr>
      <vt:lpstr>Pains Gains and automobiles</vt:lpstr>
      <vt:lpstr>PowerPoint Presentation</vt:lpstr>
      <vt:lpstr>Target market selection </vt:lpstr>
      <vt:lpstr>Problem/solution fit</vt:lpstr>
      <vt:lpstr>The links between demand and revenue.</vt:lpstr>
      <vt:lpstr>Graphic representative</vt:lpstr>
      <vt:lpstr>SPLAT when is it elastic or inelastic?</vt:lpstr>
      <vt:lpstr>Next Week!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Christopher Wilkin</cp:lastModifiedBy>
  <cp:revision>17</cp:revision>
  <dcterms:created xsi:type="dcterms:W3CDTF">2021-03-09T15:35:42Z</dcterms:created>
  <dcterms:modified xsi:type="dcterms:W3CDTF">2026-09-28T10:54:58Z</dcterms:modified>
</cp:coreProperties>
</file>