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720" r:id="rId1"/>
  </p:sldMasterIdLst>
  <p:notesMasterIdLst>
    <p:notesMasterId r:id="rId23"/>
  </p:notesMasterIdLst>
  <p:sldIdLst>
    <p:sldId id="256" r:id="rId2"/>
    <p:sldId id="257" r:id="rId3"/>
    <p:sldId id="258" r:id="rId4"/>
    <p:sldId id="259" r:id="rId5"/>
    <p:sldId id="260" r:id="rId6"/>
    <p:sldId id="274" r:id="rId7"/>
    <p:sldId id="261" r:id="rId8"/>
    <p:sldId id="262" r:id="rId9"/>
    <p:sldId id="275" r:id="rId10"/>
    <p:sldId id="263" r:id="rId11"/>
    <p:sldId id="264" r:id="rId12"/>
    <p:sldId id="276" r:id="rId13"/>
    <p:sldId id="265" r:id="rId14"/>
    <p:sldId id="266" r:id="rId15"/>
    <p:sldId id="277" r:id="rId16"/>
    <p:sldId id="267" r:id="rId17"/>
    <p:sldId id="268" r:id="rId18"/>
    <p:sldId id="278" r:id="rId19"/>
    <p:sldId id="269" r:id="rId20"/>
    <p:sldId id="270" r:id="rId21"/>
    <p:sldId id="271" r:id="rId22"/>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24"/>
  </p:normalViewPr>
  <p:slideViewPr>
    <p:cSldViewPr>
      <p:cViewPr varScale="1">
        <p:scale>
          <a:sx n="148" d="100"/>
          <a:sy n="148" d="100"/>
        </p:scale>
        <p:origin x="600" y="184"/>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F1F346D-500D-4A9A-92E1-76E796BF5FAE}" type="datetimeFigureOut">
              <a:rPr lang="en-US" smtClean="0"/>
              <a:pPr/>
              <a:t>12/11/19</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119E8AF-A4B6-434D-8EFF-13FBFAE333CA}"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GB" dirty="0"/>
              <a:t>The company has more than 4, 50,000 employees at present and operates 6,800 shops in different locations. The company sells products of around 1 billion pounds per year and provides good shopping experience to its customers. It communicates with customers by means of social media as well as websites and uses their feedback in making its product more desirable.  The success of Tesco lies within its strategic management and efficient decision making that aims to provide satisfaction to customers (Tesco, 2019). The company builds it strategies by using price, innovation, customer satisfaction and quality as core factors of business. Additionally, Tesco provides click and collect service to its customers for making their shopping experience more convenient.       </a:t>
            </a:r>
            <a:r>
              <a:rPr lang="en-GB" b="1" dirty="0"/>
              <a:t> </a:t>
            </a:r>
            <a:endParaRPr lang="en-US" dirty="0"/>
          </a:p>
          <a:p>
            <a:r>
              <a:rPr lang="en-GB" b="1" dirty="0"/>
              <a:t> </a:t>
            </a:r>
            <a:endParaRPr lang="en-US" dirty="0"/>
          </a:p>
          <a:p>
            <a:endParaRPr lang="en-US" dirty="0"/>
          </a:p>
        </p:txBody>
      </p:sp>
      <p:sp>
        <p:nvSpPr>
          <p:cNvPr id="4" name="Slide Number Placeholder 3"/>
          <p:cNvSpPr>
            <a:spLocks noGrp="1"/>
          </p:cNvSpPr>
          <p:nvPr>
            <p:ph type="sldNum" sz="quarter" idx="10"/>
          </p:nvPr>
        </p:nvSpPr>
        <p:spPr/>
        <p:txBody>
          <a:bodyPr/>
          <a:lstStyle/>
          <a:p>
            <a:fld id="{A119E8AF-A4B6-434D-8EFF-13FBFAE333CA}"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GB" dirty="0"/>
              <a:t>. This goal is important as it facilitates Tesco in maximisation of opportunity to serve customers also has a positive impact on growth of business which in turn enhances goodwill of the company (Tesco, 2019). Furthermore, maximization of growth of business also motivates the staff members to work at their full potential to increase sales and goodwill. </a:t>
            </a:r>
          </a:p>
          <a:p>
            <a:r>
              <a:rPr lang="en-GB" dirty="0"/>
              <a:t>This goal is important as it facilitates usage of modern technologies and skilled employees with the help of which management delivers most appropriate ideas to the organisation. Therefore, the presence of this goal in management facilitates development of skills of staff members and also provides area to show the skills of Tesco in the global market. </a:t>
            </a:r>
          </a:p>
          <a:p>
            <a:r>
              <a:rPr lang="en-GB" dirty="0"/>
              <a:t>. In addition to this, this factor increases the loyalty of customers towards the brand and attracts more customers towards the products (</a:t>
            </a:r>
            <a:r>
              <a:rPr lang="en-GB" dirty="0" err="1"/>
              <a:t>Landy</a:t>
            </a:r>
            <a:r>
              <a:rPr lang="en-GB" dirty="0"/>
              <a:t> and Conte 2016). Moreover, the goal can be achieved by inspiring the staff members to perform more appropriately in gaining more loyal customers. Thus, the goal of earning more trust from customers can be achieved appropriately in presence of skilled staff and by implementing better understanding of business operations in Tesco. </a:t>
            </a:r>
            <a:endParaRPr lang="en-US" dirty="0"/>
          </a:p>
        </p:txBody>
      </p:sp>
      <p:sp>
        <p:nvSpPr>
          <p:cNvPr id="4" name="Slide Number Placeholder 3"/>
          <p:cNvSpPr>
            <a:spLocks noGrp="1"/>
          </p:cNvSpPr>
          <p:nvPr>
            <p:ph type="sldNum" sz="quarter" idx="10"/>
          </p:nvPr>
        </p:nvSpPr>
        <p:spPr/>
        <p:txBody>
          <a:bodyPr/>
          <a:lstStyle/>
          <a:p>
            <a:fld id="{A119E8AF-A4B6-434D-8EFF-13FBFAE333CA}"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itchFamily="18" charset="0"/>
                <a:cs typeface="Times New Roman" pitchFamily="18" charset="0"/>
              </a:rPr>
              <a:t>Moreover, analysis of management behaviour leads towards improved performance of staff members by assessing decision taken by them. Furthermore, the analysis consists of inter group examining that helps in assessing group comforts and interpersonal relationships among the staff members of Tesco. </a:t>
            </a:r>
            <a:r>
              <a:rPr lang="en-GB" dirty="0"/>
              <a:t>Influenced by the understandings of </a:t>
            </a:r>
            <a:r>
              <a:rPr lang="en-GB" dirty="0" err="1"/>
              <a:t>Restall</a:t>
            </a:r>
            <a:r>
              <a:rPr lang="en-GB" dirty="0"/>
              <a:t> and Conrad (2015), the behavioural management theory observed the movement in human relations of an organisation due to decisions taken by higher authority. The behavioural change within an employee of Tesco depends upon certain factors such as group dynamics, productivity, motivation, conflict and self actualisation. Therefore, Hierarchical theory of Maslow widely known as individual needs theory is the most appropriate one to elaborate the behavioural changes of individuals in Tesco. As per the views put forward by </a:t>
            </a:r>
            <a:r>
              <a:rPr lang="en-GB" dirty="0" err="1"/>
              <a:t>Groeger</a:t>
            </a:r>
            <a:r>
              <a:rPr lang="en-GB" dirty="0"/>
              <a:t> </a:t>
            </a:r>
            <a:r>
              <a:rPr lang="en-GB" i="1" dirty="0"/>
              <a:t>et al.</a:t>
            </a:r>
            <a:r>
              <a:rPr lang="en-GB" dirty="0"/>
              <a:t> (2016), human behaviours depend on individual needs and the extent to which the same can be achieved. Therefore, needs are classified in the hierarchical structure starting from low to high. The needs of an individual in Tesco affecting its behaviour in management are discussed as under:</a:t>
            </a:r>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A119E8AF-A4B6-434D-8EFF-13FBFAE333CA}"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sz="1400" dirty="0">
                <a:latin typeface="Times New Roman" pitchFamily="18" charset="0"/>
                <a:cs typeface="Times New Roman" pitchFamily="18" charset="0"/>
              </a:rPr>
              <a:t>Hence, the senior manager plays an active role in managing the performance of individuals and ensuring positive behaviour changes of employees. Moreover, becoming one of the largest retailers in the world reflects the ability of Tesco to have most efficient leadership and management techniques. </a:t>
            </a:r>
          </a:p>
          <a:p>
            <a:pPr algn="just">
              <a:lnSpc>
                <a:spcPct val="150000"/>
              </a:lnSpc>
            </a:pPr>
            <a:r>
              <a:rPr lang="en-GB" sz="1400" dirty="0">
                <a:latin typeface="Times New Roman" pitchFamily="18" charset="0"/>
                <a:cs typeface="Times New Roman" pitchFamily="18" charset="0"/>
              </a:rPr>
              <a:t>The core responsibility of Tesco belongs to its commitment to maintaining its performance and appearance as top retailer in global market. Hence, employee performance plays a vital role in achieving the goals. Along with this, the management of Tesco recognises all the mission, visions and strategies such as key performance indicators to evaluate individual behaviour.</a:t>
            </a:r>
            <a:endParaRPr lang="en-US" sz="140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119E8AF-A4B6-434D-8EFF-13FBFAE333CA}" type="slidenum">
              <a:rPr lang="en-US" smtClean="0"/>
              <a:pPr/>
              <a:t>7</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100" dirty="0">
                <a:latin typeface="Times New Roman" pitchFamily="18" charset="0"/>
                <a:cs typeface="Times New Roman" pitchFamily="18" charset="0"/>
              </a:rPr>
              <a:t>The theory first discovered by Thomas Carlyle who measures skills, talent and characteristics of individuals to become a leader. Hence, the theory is based on characteristics of many successful and unsuccessful leaders (Tesco, 2019). Thus, Tesco implements this theory in management to assess the qualities of individuals in order to become a leader. According to the conceptions of Storey (2016), the term signifies the quality of an individual to influence others to contribute successfully in growth of organisation. Hence, the theory suits to identify behavioural qualities of leaders of Tesco. The theory addresses the reason behind why some people are good leaders while others are not. Hence, the leader of Tesco must have honesty along with sense of moral principles to increase growth of company ethically.  </a:t>
            </a:r>
            <a:endParaRPr lang="en-US" sz="1100" dirty="0">
              <a:latin typeface="Times New Roman" pitchFamily="18" charset="0"/>
              <a:cs typeface="Times New Roman" pitchFamily="18" charset="0"/>
            </a:endParaRPr>
          </a:p>
          <a:p>
            <a:endParaRPr lang="en-US" sz="110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119E8AF-A4B6-434D-8EFF-13FBFAE333CA}" type="slidenum">
              <a:rPr lang="en-US" smtClean="0"/>
              <a:pPr/>
              <a:t>8</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Therefore, the presence of this trait in leaders of Tesco helps the company in motivating other staff members.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itchFamily="18" charset="0"/>
                <a:cs typeface="Times New Roman" pitchFamily="18" charset="0"/>
              </a:rPr>
              <a:t>Hence, leader of Tesco must address this trait in order to enhance profitability of company and sustain competitive environment. Thus, the presence of this trait in leaders of Tesco reduces occurrence of conflicts and enhances the flow of communication.</a:t>
            </a:r>
            <a:endParaRPr lang="en-US" sz="1200" dirty="0">
              <a:latin typeface="Times New Roman" pitchFamily="18" charset="0"/>
              <a:cs typeface="Times New Roman" pitchFamily="18" charset="0"/>
            </a:endParaRPr>
          </a:p>
          <a:p>
            <a:endParaRPr lang="en-US" dirty="0"/>
          </a:p>
        </p:txBody>
      </p:sp>
      <p:sp>
        <p:nvSpPr>
          <p:cNvPr id="4" name="Slide Number Placeholder 3"/>
          <p:cNvSpPr>
            <a:spLocks noGrp="1"/>
          </p:cNvSpPr>
          <p:nvPr>
            <p:ph type="sldNum" sz="quarter" idx="10"/>
          </p:nvPr>
        </p:nvSpPr>
        <p:spPr/>
        <p:txBody>
          <a:bodyPr/>
          <a:lstStyle/>
          <a:p>
            <a:fld id="{A119E8AF-A4B6-434D-8EFF-13FBFAE333CA}" type="slidenum">
              <a:rPr lang="en-US" smtClean="0"/>
              <a:pPr/>
              <a:t>9</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Besides this, it enables the management to take corrective measures at the time of discrepancies in operations. Hence, presence, of efficient qualities such as confidence, good communication, decision making ability and honesty helps in showing employees with the correct direction to achieve growth. </a:t>
            </a:r>
            <a:endParaRPr lang="en-US" dirty="0"/>
          </a:p>
        </p:txBody>
      </p:sp>
      <p:sp>
        <p:nvSpPr>
          <p:cNvPr id="4" name="Slide Number Placeholder 3"/>
          <p:cNvSpPr>
            <a:spLocks noGrp="1"/>
          </p:cNvSpPr>
          <p:nvPr>
            <p:ph type="sldNum" sz="quarter" idx="10"/>
          </p:nvPr>
        </p:nvSpPr>
        <p:spPr/>
        <p:txBody>
          <a:bodyPr/>
          <a:lstStyle/>
          <a:p>
            <a:fld id="{A119E8AF-A4B6-434D-8EFF-13FBFAE333CA}" type="slidenum">
              <a:rPr lang="en-US" smtClean="0"/>
              <a:pPr/>
              <a:t>10</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 Based on in-depth study of Barry and Wilkinson (2016), the individuals of the group pertains sense of common identity that make point of view in group identical to individual views of those individuals.</a:t>
            </a:r>
          </a:p>
          <a:p>
            <a:r>
              <a:rPr lang="en-GB" sz="1200" dirty="0">
                <a:latin typeface="Times New Roman" pitchFamily="18" charset="0"/>
                <a:cs typeface="Times New Roman" pitchFamily="18" charset="0"/>
              </a:rPr>
              <a:t>Hence, the presence of these types of individuals in group of Tesco facilitates the performance of company by maximising the contribution within the same. </a:t>
            </a:r>
            <a:r>
              <a:rPr lang="en-GB" dirty="0"/>
              <a:t> </a:t>
            </a:r>
          </a:p>
          <a:p>
            <a:endParaRPr lang="en-US" dirty="0"/>
          </a:p>
        </p:txBody>
      </p:sp>
      <p:sp>
        <p:nvSpPr>
          <p:cNvPr id="4" name="Slide Number Placeholder 3"/>
          <p:cNvSpPr>
            <a:spLocks noGrp="1"/>
          </p:cNvSpPr>
          <p:nvPr>
            <p:ph type="sldNum" sz="quarter" idx="10"/>
          </p:nvPr>
        </p:nvSpPr>
        <p:spPr/>
        <p:txBody>
          <a:bodyPr/>
          <a:lstStyle/>
          <a:p>
            <a:fld id="{A119E8AF-A4B6-434D-8EFF-13FBFAE333CA}" type="slidenum">
              <a:rPr lang="en-US" smtClean="0"/>
              <a:pPr/>
              <a:t>11</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Presence of these types of individuals within the teams of companies such as Tesco facilitates in achieving dynamism and challenge facing ability.</a:t>
            </a:r>
            <a:r>
              <a:rPr lang="en-GB" b="1" dirty="0"/>
              <a:t> </a:t>
            </a:r>
          </a:p>
          <a:p>
            <a:pPr>
              <a:buNone/>
            </a:pPr>
            <a:r>
              <a:rPr lang="en-GB" b="1" dirty="0"/>
              <a:t>g. Plant: </a:t>
            </a:r>
            <a:r>
              <a:rPr lang="en-GB" dirty="0"/>
              <a:t>Plant tends to be excessively creative and they have a problem solving ability that takes place while performing operation. Thus, it allows Tesco to solve difficulties within the operations efficiently and in a short span of time. </a:t>
            </a:r>
            <a:endParaRPr lang="en-US" dirty="0"/>
          </a:p>
          <a:p>
            <a:pPr>
              <a:buNone/>
            </a:pPr>
            <a:r>
              <a:rPr lang="en-GB" b="1" dirty="0"/>
              <a:t>h. Motivation evaluation: </a:t>
            </a:r>
            <a:r>
              <a:rPr lang="en-GB" dirty="0"/>
              <a:t>This type of individual in a group examines all aspects to take accurate decision making and operates impartially (</a:t>
            </a:r>
            <a:r>
              <a:rPr lang="en-GB" dirty="0" err="1"/>
              <a:t>Safa</a:t>
            </a:r>
            <a:r>
              <a:rPr lang="en-GB" dirty="0"/>
              <a:t> </a:t>
            </a:r>
            <a:r>
              <a:rPr lang="en-GB" i="1" dirty="0"/>
              <a:t>et al.</a:t>
            </a:r>
            <a:r>
              <a:rPr lang="en-GB" dirty="0"/>
              <a:t> 2015). Moreover, team members of Tesco can able to take impartial decision due to the presence of motivation evaluation characteristics in individuals.</a:t>
            </a:r>
            <a:endParaRPr lang="en-US" dirty="0"/>
          </a:p>
          <a:p>
            <a:pPr>
              <a:buNone/>
            </a:pPr>
            <a:r>
              <a:rPr lang="en-GB" b="1" dirty="0" err="1"/>
              <a:t>i</a:t>
            </a:r>
            <a:r>
              <a:rPr lang="en-GB" b="1" dirty="0"/>
              <a:t>. Specialist: </a:t>
            </a:r>
            <a:r>
              <a:rPr lang="en-GB" dirty="0"/>
              <a:t>This cluster shows ability of an individual to possess in-depth knowledge about operation and guide team to act accordingly. So, this cluster in team members of Tesco enables to enhance skills of personnel and facilitates the achievement of organisational goals.</a:t>
            </a:r>
            <a:r>
              <a:rPr lang="en-GB" b="1" dirty="0"/>
              <a:t> </a:t>
            </a:r>
            <a:endParaRPr lang="en-US" dirty="0"/>
          </a:p>
          <a:p>
            <a:endParaRPr lang="en-US" dirty="0"/>
          </a:p>
        </p:txBody>
      </p:sp>
      <p:sp>
        <p:nvSpPr>
          <p:cNvPr id="4" name="Slide Number Placeholder 3"/>
          <p:cNvSpPr>
            <a:spLocks noGrp="1"/>
          </p:cNvSpPr>
          <p:nvPr>
            <p:ph type="sldNum" sz="quarter" idx="10"/>
          </p:nvPr>
        </p:nvSpPr>
        <p:spPr/>
        <p:txBody>
          <a:bodyPr/>
          <a:lstStyle/>
          <a:p>
            <a:fld id="{A119E8AF-A4B6-434D-8EFF-13FBFAE333CA}" type="slidenum">
              <a:rPr lang="en-US" smtClean="0"/>
              <a:pPr/>
              <a:t>12</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Along with this, every area of decision making in the management of Tesco consists of commitment to being a responsible retailer in global market. </a:t>
            </a:r>
            <a:endParaRPr lang="en-US" dirty="0"/>
          </a:p>
        </p:txBody>
      </p:sp>
      <p:sp>
        <p:nvSpPr>
          <p:cNvPr id="4" name="Slide Number Placeholder 3"/>
          <p:cNvSpPr>
            <a:spLocks noGrp="1"/>
          </p:cNvSpPr>
          <p:nvPr>
            <p:ph type="sldNum" sz="quarter" idx="10"/>
          </p:nvPr>
        </p:nvSpPr>
        <p:spPr/>
        <p:txBody>
          <a:bodyPr/>
          <a:lstStyle/>
          <a:p>
            <a:fld id="{A119E8AF-A4B6-434D-8EFF-13FBFAE333CA}" type="slidenum">
              <a:rPr lang="en-US" smtClean="0"/>
              <a:pPr/>
              <a:t>13</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a:latin typeface="Times New Roman" pitchFamily="18" charset="0"/>
                <a:cs typeface="Times New Roman" pitchFamily="18" charset="0"/>
              </a:rPr>
              <a:t>Along with this, it represents the willingness of individuals to put their efforts in a particular direction to accomplish goals. It is the activity of manager to promote the productivity of individuals within an organization</a:t>
            </a:r>
            <a:r>
              <a:rPr lang="en-GB" dirty="0"/>
              <a:t> Based on understandings of </a:t>
            </a:r>
            <a:r>
              <a:rPr lang="en-GB" dirty="0" err="1"/>
              <a:t>Dwivedula</a:t>
            </a:r>
            <a:r>
              <a:rPr lang="en-GB" i="1" dirty="0"/>
              <a:t> et al.</a:t>
            </a:r>
            <a:r>
              <a:rPr lang="en-GB" dirty="0"/>
              <a:t> (2016), motivation in an organisation is an action to stimulate the performance of employees to achieve the goals. Along with this, it represents the willingness of individuals to put their efforts in a particular direction to accomplish goals. </a:t>
            </a:r>
          </a:p>
          <a:p>
            <a:r>
              <a:rPr lang="en-GB" dirty="0"/>
              <a:t>Hence, the theory shows the combination of good and bad experiences of individuals in organisations.  So, in order to facilitate performance of employees Tesco uses this theory in management. This situation occurs in Tesco at the time of recruitment of employees who do not have any workload and satisfied with facilities of Tesco. These employees simply work for getting their pay check. Hence, by using this theory in management Tesco has been able to prevent this situation in staff members. </a:t>
            </a:r>
            <a:endParaRPr lang="en-US" dirty="0"/>
          </a:p>
        </p:txBody>
      </p:sp>
      <p:sp>
        <p:nvSpPr>
          <p:cNvPr id="4" name="Slide Number Placeholder 3"/>
          <p:cNvSpPr>
            <a:spLocks noGrp="1"/>
          </p:cNvSpPr>
          <p:nvPr>
            <p:ph type="sldNum" sz="quarter" idx="10"/>
          </p:nvPr>
        </p:nvSpPr>
        <p:spPr/>
        <p:txBody>
          <a:bodyPr/>
          <a:lstStyle/>
          <a:p>
            <a:fld id="{A119E8AF-A4B6-434D-8EFF-13FBFAE333CA}" type="slidenum">
              <a:rPr lang="en-US" smtClean="0"/>
              <a:pPr/>
              <a:t>14</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However, they do not get satisfied with salary and workplace conditions. Therefore, implementation of this trait of motivational theory helps in preventing dissatisfactory situation in Tesco.</a:t>
            </a: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This trait emphasises on situation where employees are neither motivated nor satisfied and have many complaints about the organization. So, Tesco uses this trait of motivation theory in management to prevent these kinds of situations in management. </a:t>
            </a:r>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A119E8AF-A4B6-434D-8EFF-13FBFAE333CA}" type="slidenum">
              <a:rPr lang="en-US" smtClean="0"/>
              <a:pPr/>
              <a:t>15</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management of Tesco facilitates satisfaction of employees by providing scheme of employee share plan and Christmas benefits that attracts more personnel in Tesco. Furthermore, management of Tesco provides optimum communication with staff members and provides facility to take an active part in decision making process. </a:t>
            </a:r>
            <a:endParaRPr lang="en-US" dirty="0"/>
          </a:p>
        </p:txBody>
      </p:sp>
      <p:sp>
        <p:nvSpPr>
          <p:cNvPr id="4" name="Slide Number Placeholder 3"/>
          <p:cNvSpPr>
            <a:spLocks noGrp="1"/>
          </p:cNvSpPr>
          <p:nvPr>
            <p:ph type="sldNum" sz="quarter" idx="10"/>
          </p:nvPr>
        </p:nvSpPr>
        <p:spPr/>
        <p:txBody>
          <a:bodyPr/>
          <a:lstStyle/>
          <a:p>
            <a:fld id="{A119E8AF-A4B6-434D-8EFF-13FBFAE333CA}" type="slidenum">
              <a:rPr lang="en-US" smtClean="0"/>
              <a:pPr/>
              <a:t>16</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 It is the information that interpreted by staff members of organisation for decision making process. It is very important for an individual to control and manager other people's perception for socialize with them in management. </a:t>
            </a:r>
          </a:p>
          <a:p>
            <a:r>
              <a:rPr lang="en-GB" dirty="0"/>
              <a:t>Hence, Tesco uses this theory in management to examine perception of individuals as per the operation. Hence, it enables the individuals of Tesco to perceive the surrounding and objectives of the company and act accordingly. Along with this presence of visualisation theory in management of Tesco provides sorry perceptions to assess the need of Tesco.</a:t>
            </a:r>
            <a:endParaRPr lang="en-US" dirty="0"/>
          </a:p>
        </p:txBody>
      </p:sp>
      <p:sp>
        <p:nvSpPr>
          <p:cNvPr id="4" name="Slide Number Placeholder 3"/>
          <p:cNvSpPr>
            <a:spLocks noGrp="1"/>
          </p:cNvSpPr>
          <p:nvPr>
            <p:ph type="sldNum" sz="quarter" idx="10"/>
          </p:nvPr>
        </p:nvSpPr>
        <p:spPr/>
        <p:txBody>
          <a:bodyPr/>
          <a:lstStyle/>
          <a:p>
            <a:fld id="{A119E8AF-A4B6-434D-8EFF-13FBFAE333CA}" type="slidenum">
              <a:rPr lang="en-US" smtClean="0"/>
              <a:pPr/>
              <a:t>17</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70000"/>
              </a:lnSpc>
              <a:spcBef>
                <a:spcPts val="0"/>
              </a:spcBef>
              <a:spcAft>
                <a:spcPts val="0"/>
              </a:spcAft>
              <a:buClrTx/>
              <a:buSzTx/>
              <a:buFontTx/>
              <a:buNone/>
              <a:tabLst/>
              <a:defRPr/>
            </a:pPr>
            <a:r>
              <a:rPr lang="en-GB" dirty="0">
                <a:latin typeface="Times New Roman" pitchFamily="18" charset="0"/>
                <a:cs typeface="Times New Roman" pitchFamily="18" charset="0"/>
              </a:rPr>
              <a:t>It is the initial stage through which individuals are able to derive knowledge about operations of Tesco. Thus, theory of visual perception states that individuals are able to collect this information by using their sense organs. Hence, this stage shows that employees of Tesco gather data about operations as per their interests and needs.  </a:t>
            </a:r>
            <a:endParaRPr lang="en-US" dirty="0">
              <a:latin typeface="Times New Roman" pitchFamily="18" charset="0"/>
              <a:cs typeface="Times New Roman" pitchFamily="18" charset="0"/>
            </a:endParaRPr>
          </a:p>
          <a:p>
            <a:pPr algn="just">
              <a:lnSpc>
                <a:spcPct val="170000"/>
              </a:lnSpc>
              <a:buNone/>
            </a:pPr>
            <a:endParaRPr lang="en-US" dirty="0">
              <a:latin typeface="Times New Roman" pitchFamily="18" charset="0"/>
              <a:cs typeface="Times New Roman" pitchFamily="18" charset="0"/>
            </a:endParaRPr>
          </a:p>
          <a:p>
            <a:pPr algn="just">
              <a:lnSpc>
                <a:spcPct val="170000"/>
              </a:lnSpc>
              <a:buNone/>
            </a:pPr>
            <a:r>
              <a:rPr lang="en-GB" b="1" dirty="0">
                <a:latin typeface="Times New Roman" pitchFamily="18" charset="0"/>
                <a:cs typeface="Times New Roman" pitchFamily="18" charset="0"/>
              </a:rPr>
              <a:t> </a:t>
            </a:r>
            <a:endParaRPr lang="en-US" dirty="0">
              <a:latin typeface="Times New Roman" pitchFamily="18" charset="0"/>
              <a:cs typeface="Times New Roman" pitchFamily="18" charset="0"/>
            </a:endParaRPr>
          </a:p>
          <a:p>
            <a:endParaRPr lang="en-US" dirty="0"/>
          </a:p>
          <a:p>
            <a:endParaRPr lang="en-US" dirty="0"/>
          </a:p>
        </p:txBody>
      </p:sp>
      <p:sp>
        <p:nvSpPr>
          <p:cNvPr id="4" name="Slide Number Placeholder 3"/>
          <p:cNvSpPr>
            <a:spLocks noGrp="1"/>
          </p:cNvSpPr>
          <p:nvPr>
            <p:ph type="sldNum" sz="quarter" idx="10"/>
          </p:nvPr>
        </p:nvSpPr>
        <p:spPr/>
        <p:txBody>
          <a:bodyPr/>
          <a:lstStyle/>
          <a:p>
            <a:fld id="{A119E8AF-A4B6-434D-8EFF-13FBFAE333CA}" type="slidenum">
              <a:rPr lang="en-US" smtClean="0"/>
              <a:pPr/>
              <a:t>18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7819"/>
            <a:ext cx="7772400" cy="1102519"/>
          </a:xfrm>
        </p:spPr>
        <p:txBody>
          <a:bodyPr/>
          <a:lstStyle/>
          <a:p>
            <a:r>
              <a:rPr lang="en-US"/>
              <a:t>Click to edit Master title style</a:t>
            </a:r>
          </a:p>
        </p:txBody>
      </p:sp>
      <p:sp>
        <p:nvSpPr>
          <p:cNvPr id="3" name="Subtitle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478A318-B9AF-40DF-AA62-E9907F6C4620}" type="datetimeFigureOut">
              <a:rPr lang="en-US" smtClean="0"/>
              <a:pPr/>
              <a:t>12/11/19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01C1C1-6EF4-46A6-80F9-A63D0B03DD8F}"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478A318-B9AF-40DF-AA62-E9907F6C4620}" type="datetimeFigureOut">
              <a:rPr lang="en-US" smtClean="0"/>
              <a:pPr/>
              <a:t>12/11/19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01C1C1-6EF4-46A6-80F9-A63D0B03DD8F}"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78A318-B9AF-40DF-AA62-E9907F6C4620}" type="datetimeFigureOut">
              <a:rPr lang="en-US" smtClean="0"/>
              <a:pPr/>
              <a:t>12/11/19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01C1C1-6EF4-46A6-80F9-A63D0B03DD8F}"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478A318-B9AF-40DF-AA62-E9907F6C4620}" type="datetimeFigureOut">
              <a:rPr lang="en-US" smtClean="0"/>
              <a:pPr/>
              <a:t>12/11/19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01C1C1-6EF4-46A6-80F9-A63D0B03DD8F}"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478A318-B9AF-40DF-AA62-E9907F6C4620}" type="datetimeFigureOut">
              <a:rPr lang="en-US" smtClean="0"/>
              <a:pPr/>
              <a:t>12/11/19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F01C1C1-6EF4-46A6-80F9-A63D0B03DD8F}"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478A318-B9AF-40DF-AA62-E9907F6C4620}" type="datetimeFigureOut">
              <a:rPr lang="en-US" smtClean="0"/>
              <a:pPr/>
              <a:t>12/11/19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F01C1C1-6EF4-46A6-80F9-A63D0B03DD8F}"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78A318-B9AF-40DF-AA62-E9907F6C4620}" type="datetimeFigureOut">
              <a:rPr lang="en-US" smtClean="0"/>
              <a:pPr/>
              <a:t>12/11/19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F01C1C1-6EF4-46A6-80F9-A63D0B03DD8F}"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78A318-B9AF-40DF-AA62-E9907F6C4620}" type="datetimeFigureOut">
              <a:rPr lang="en-US" smtClean="0"/>
              <a:pPr/>
              <a:t>12/11/19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01C1C1-6EF4-46A6-80F9-A63D0B03DD8F}"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78A318-B9AF-40DF-AA62-E9907F6C4620}" type="datetimeFigureOut">
              <a:rPr lang="en-US" smtClean="0"/>
              <a:pPr/>
              <a:t>12/11/19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01C1C1-6EF4-46A6-80F9-A63D0B03DD8F}"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478A318-B9AF-40DF-AA62-E9907F6C4620}" type="datetimeFigureOut">
              <a:rPr lang="en-US" smtClean="0"/>
              <a:pPr/>
              <a:t>12/11/19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01C1C1-6EF4-46A6-80F9-A63D0B03DD8F}"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478A318-B9AF-40DF-AA62-E9907F6C4620}" type="datetimeFigureOut">
              <a:rPr lang="en-US" smtClean="0"/>
              <a:pPr/>
              <a:t>12/11/19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01C1C1-6EF4-46A6-80F9-A63D0B03DD8F}"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60000"/>
                <a:lumOff val="40000"/>
                <a:alpha val="32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9478A318-B9AF-40DF-AA62-E9907F6C4620}" type="datetimeFigureOut">
              <a:rPr lang="en-US" smtClean="0"/>
              <a:pPr/>
              <a:t>12/11/19</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5F01C1C1-6EF4-46A6-80F9-A63D0B03DD8F}"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571500"/>
            <a:ext cx="8229600" cy="3657600"/>
          </a:xfrm>
        </p:spPr>
        <p:txBody>
          <a:bodyPr>
            <a:normAutofit fontScale="90000"/>
          </a:bodyPr>
          <a:lstStyle/>
          <a:p>
            <a:br>
              <a:rPr lang="en-GB" sz="2000" b="1" dirty="0">
                <a:latin typeface="Times New Roman" pitchFamily="18" charset="0"/>
                <a:cs typeface="Times New Roman" pitchFamily="18" charset="0"/>
              </a:rPr>
            </a:br>
            <a:r>
              <a:rPr lang="en-GB" sz="2000" b="1" dirty="0">
                <a:latin typeface="Times New Roman" pitchFamily="18" charset="0"/>
                <a:cs typeface="Times New Roman" pitchFamily="18" charset="0"/>
              </a:rPr>
              <a:t>INTRODUCING THE MODERN WORKPLACE</a:t>
            </a:r>
            <a:br>
              <a:rPr lang="en-GB" sz="2000" b="1" dirty="0">
                <a:latin typeface="Times New Roman" pitchFamily="18" charset="0"/>
                <a:cs typeface="Times New Roman" pitchFamily="18" charset="0"/>
              </a:rPr>
            </a:br>
            <a:r>
              <a:rPr lang="en-GB" sz="2000" b="1" dirty="0">
                <a:latin typeface="Times New Roman" pitchFamily="18" charset="0"/>
                <a:cs typeface="Times New Roman" pitchFamily="18" charset="0"/>
              </a:rPr>
              <a:t>Group Presentation</a:t>
            </a:r>
            <a:br>
              <a:rPr lang="en-GB" sz="2000" b="1" dirty="0">
                <a:latin typeface="Times New Roman" pitchFamily="18" charset="0"/>
                <a:cs typeface="Times New Roman" pitchFamily="18" charset="0"/>
              </a:rPr>
            </a:br>
            <a:r>
              <a:rPr lang="en-GB" sz="2000" b="1" dirty="0">
                <a:latin typeface="Times New Roman" pitchFamily="18" charset="0"/>
                <a:cs typeface="Times New Roman" pitchFamily="18" charset="0"/>
              </a:rPr>
              <a:t>By</a:t>
            </a:r>
            <a:br>
              <a:rPr lang="en-GB" sz="2000" b="1" dirty="0">
                <a:latin typeface="Times New Roman" pitchFamily="18" charset="0"/>
                <a:cs typeface="Times New Roman" pitchFamily="18" charset="0"/>
              </a:rPr>
            </a:br>
            <a:r>
              <a:rPr lang="en-GB" sz="1200" b="1" dirty="0">
                <a:latin typeface="Times New Roman" pitchFamily="18" charset="0"/>
                <a:cs typeface="Times New Roman" pitchFamily="18" charset="0"/>
              </a:rPr>
              <a:t>1. </a:t>
            </a:r>
            <a:r>
              <a:rPr lang="en-GB" sz="1200" b="1" dirty="0"/>
              <a:t>Name: Dragan </a:t>
            </a:r>
            <a:r>
              <a:rPr lang="en-GB" sz="1200" b="1" dirty="0" err="1"/>
              <a:t>Nacevski</a:t>
            </a:r>
            <a:br>
              <a:rPr lang="en-GB" sz="1200" dirty="0"/>
            </a:br>
            <a:r>
              <a:rPr lang="en-GB" sz="1200" b="1" dirty="0"/>
              <a:t>ID: 1817167</a:t>
            </a:r>
            <a:br>
              <a:rPr lang="en-GB" sz="1200" b="1" dirty="0"/>
            </a:br>
            <a:br>
              <a:rPr lang="en-GB" sz="1200" b="1" dirty="0"/>
            </a:br>
            <a:r>
              <a:rPr lang="en-GB" sz="1200" b="1" dirty="0"/>
              <a:t>2.</a:t>
            </a:r>
            <a:r>
              <a:rPr lang="en-GB" sz="1200" dirty="0"/>
              <a:t> </a:t>
            </a:r>
            <a:r>
              <a:rPr lang="en-GB" sz="1200" dirty="0" err="1"/>
              <a:t>Andriyana</a:t>
            </a:r>
            <a:r>
              <a:rPr lang="en-GB" sz="1200" dirty="0"/>
              <a:t> </a:t>
            </a:r>
            <a:r>
              <a:rPr lang="en-GB" sz="1200" dirty="0" err="1"/>
              <a:t>Natsevska</a:t>
            </a:r>
            <a:br>
              <a:rPr lang="en-GB" sz="1200" dirty="0"/>
            </a:br>
            <a:r>
              <a:rPr lang="en-GB" sz="1200" dirty="0"/>
              <a:t>1817168</a:t>
            </a:r>
            <a:br>
              <a:rPr lang="en-GB" sz="1200" dirty="0"/>
            </a:br>
            <a:br>
              <a:rPr lang="en-GB" sz="1200" dirty="0"/>
            </a:br>
            <a:r>
              <a:rPr lang="en-GB" sz="1200" dirty="0"/>
              <a:t>3. Irena </a:t>
            </a:r>
            <a:r>
              <a:rPr lang="en-GB" sz="1200" dirty="0" err="1"/>
              <a:t>Naydova</a:t>
            </a:r>
            <a:br>
              <a:rPr lang="en-GB" sz="1200" dirty="0"/>
            </a:br>
            <a:r>
              <a:rPr lang="en-GB" sz="1200" dirty="0"/>
              <a:t>ID:1816779</a:t>
            </a:r>
            <a:br>
              <a:rPr lang="en-GB" sz="1200" dirty="0"/>
            </a:br>
            <a:br>
              <a:rPr lang="en-GB" sz="1200" dirty="0"/>
            </a:br>
            <a:r>
              <a:rPr lang="en-GB" sz="1200" dirty="0"/>
              <a:t>4. Monika Ivanova</a:t>
            </a:r>
            <a:br>
              <a:rPr lang="en-GB" sz="1200" dirty="0"/>
            </a:br>
            <a:r>
              <a:rPr lang="en-GB" sz="1200"/>
              <a:t>ID: 1817321</a:t>
            </a:r>
            <a:br>
              <a:rPr lang="en-GB" sz="1200" dirty="0"/>
            </a:br>
            <a:br>
              <a:rPr lang="en-GB" dirty="0"/>
            </a:br>
            <a:endParaRPr lang="en-US" sz="2000" dirty="0">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
            <a:ext cx="8229600" cy="628650"/>
          </a:xfrm>
        </p:spPr>
        <p:txBody>
          <a:bodyPr>
            <a:normAutofit fontScale="90000"/>
          </a:bodyPr>
          <a:lstStyle/>
          <a:p>
            <a:pPr algn="ctr"/>
            <a:r>
              <a:rPr lang="en-GB" sz="3600" b="1" dirty="0">
                <a:latin typeface="Times New Roman" pitchFamily="18" charset="0"/>
                <a:cs typeface="Times New Roman" pitchFamily="18" charset="0"/>
              </a:rPr>
              <a:t>Introduction </a:t>
            </a:r>
            <a:endParaRPr lang="en-US" sz="3600" dirty="0"/>
          </a:p>
        </p:txBody>
      </p:sp>
      <p:sp>
        <p:nvSpPr>
          <p:cNvPr id="3" name="Content Placeholder 2"/>
          <p:cNvSpPr>
            <a:spLocks noGrp="1"/>
          </p:cNvSpPr>
          <p:nvPr>
            <p:ph idx="1"/>
          </p:nvPr>
        </p:nvSpPr>
        <p:spPr>
          <a:xfrm>
            <a:off x="457200" y="742950"/>
            <a:ext cx="8229600" cy="4400550"/>
          </a:xfrm>
        </p:spPr>
        <p:txBody>
          <a:bodyPr>
            <a:noAutofit/>
          </a:bodyPr>
          <a:lstStyle/>
          <a:p>
            <a:pPr>
              <a:lnSpc>
                <a:spcPct val="150000"/>
              </a:lnSpc>
            </a:pPr>
            <a:r>
              <a:rPr lang="en-GB" sz="1400" dirty="0">
                <a:latin typeface="Times New Roman" pitchFamily="18" charset="0"/>
                <a:cs typeface="Times New Roman" pitchFamily="18" charset="0"/>
              </a:rPr>
              <a:t>The term modern workplace is usually used by organisations that uses advanced strategies and technologies in the operations of the company. Along with this, modern workplace includes flexibility in management that facilitates in effective communication as well as collaboration. </a:t>
            </a:r>
          </a:p>
          <a:p>
            <a:pPr>
              <a:lnSpc>
                <a:spcPct val="150000"/>
              </a:lnSpc>
            </a:pPr>
            <a:r>
              <a:rPr lang="en-GB" sz="1400" dirty="0">
                <a:latin typeface="Times New Roman" pitchFamily="18" charset="0"/>
                <a:cs typeface="Times New Roman" pitchFamily="18" charset="0"/>
              </a:rPr>
              <a:t>With the usage of new and developed strategies a business adopts modernity within the workplace in order to maintain innovation as well as competitiveness in operation. </a:t>
            </a:r>
          </a:p>
          <a:p>
            <a:pPr>
              <a:lnSpc>
                <a:spcPct val="150000"/>
              </a:lnSpc>
            </a:pPr>
            <a:r>
              <a:rPr lang="en-GB" sz="1400" dirty="0">
                <a:latin typeface="Times New Roman" pitchFamily="18" charset="0"/>
                <a:cs typeface="Times New Roman" pitchFamily="18" charset="0"/>
              </a:rPr>
              <a:t>The study sheds light on maintenance of modern workplace by the management of Tesco using leadership and motivation strategies. Tesco is a British grocery and general merchandise business that is the world's third largest retailer measured by gross revenue (Tesco, 2019). </a:t>
            </a:r>
          </a:p>
          <a:p>
            <a:pPr>
              <a:lnSpc>
                <a:spcPct val="150000"/>
              </a:lnSpc>
            </a:pPr>
            <a:r>
              <a:rPr lang="en-GB" sz="1400" dirty="0">
                <a:latin typeface="Times New Roman" pitchFamily="18" charset="0"/>
                <a:cs typeface="Times New Roman" pitchFamily="18" charset="0"/>
              </a:rPr>
              <a:t>Hence, the study focuses on goals and objectives, management, team building and individual behaviour of Tesco. The study also focuses on highlighting management behaviour within Tesco along with importance and evaluation of leadership. Besides this, the importance of perceptions in management of Tesco is also examined in the current study.          </a:t>
            </a:r>
            <a:endParaRPr lang="en-US" sz="1400" dirty="0">
              <a:latin typeface="Times New Roman" pitchFamily="18" charset="0"/>
              <a:cs typeface="Times New Roman" pitchFamily="18" charset="0"/>
            </a:endParaRPr>
          </a:p>
          <a:p>
            <a:pPr>
              <a:lnSpc>
                <a:spcPct val="150000"/>
              </a:lnSpc>
            </a:pPr>
            <a:endParaRPr lang="en-US" sz="14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38149"/>
            <a:ext cx="8229600" cy="838201"/>
          </a:xfrm>
        </p:spPr>
        <p:txBody>
          <a:bodyPr>
            <a:noAutofit/>
          </a:bodyPr>
          <a:lstStyle/>
          <a:p>
            <a:pPr algn="ctr"/>
            <a:r>
              <a:rPr lang="en-GB" sz="3600" b="1" dirty="0">
                <a:latin typeface="Times New Roman" pitchFamily="18" charset="0"/>
                <a:cs typeface="Times New Roman" pitchFamily="18" charset="0"/>
              </a:rPr>
              <a:t>Background of Company </a:t>
            </a:r>
            <a:br>
              <a:rPr sz="3600" b="1">
                <a:latin typeface="Times New Roman" pitchFamily="18" charset="0"/>
                <a:cs typeface="Times New Roman" pitchFamily="18" charset="0"/>
              </a:rPr>
            </a:br>
            <a:endParaRPr lang="en-US" sz="3600"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47500" lnSpcReduction="20000"/>
          </a:bodyPr>
          <a:lstStyle/>
          <a:p>
            <a:pPr algn="just">
              <a:lnSpc>
                <a:spcPct val="170000"/>
              </a:lnSpc>
            </a:pPr>
            <a:r>
              <a:rPr lang="en-GB" dirty="0">
                <a:latin typeface="Times New Roman" pitchFamily="18" charset="0"/>
                <a:cs typeface="Times New Roman" pitchFamily="18" charset="0"/>
              </a:rPr>
              <a:t>Tesco is the British Multinational Company which was founded by Jack Cohen in 1919 (Tesco, 2019). </a:t>
            </a:r>
          </a:p>
          <a:p>
            <a:pPr algn="just">
              <a:lnSpc>
                <a:spcPct val="170000"/>
              </a:lnSpc>
            </a:pPr>
            <a:r>
              <a:rPr lang="en-GB" dirty="0">
                <a:latin typeface="Times New Roman" pitchFamily="18" charset="0"/>
                <a:cs typeface="Times New Roman" pitchFamily="18" charset="0"/>
              </a:rPr>
              <a:t>It was founded on the east end of London and at the present time came up as one of the largest retailers across the world. </a:t>
            </a:r>
          </a:p>
          <a:p>
            <a:pPr algn="just">
              <a:lnSpc>
                <a:spcPct val="170000"/>
              </a:lnSpc>
            </a:pPr>
            <a:r>
              <a:rPr lang="en-GB" dirty="0">
                <a:latin typeface="Times New Roman" pitchFamily="18" charset="0"/>
                <a:cs typeface="Times New Roman" pitchFamily="18" charset="0"/>
              </a:rPr>
              <a:t>The company mainly operates in the UK and delivers approximately 60% of profit and sales to the market. </a:t>
            </a:r>
          </a:p>
          <a:p>
            <a:pPr algn="just">
              <a:lnSpc>
                <a:spcPct val="170000"/>
              </a:lnSpc>
            </a:pPr>
            <a:r>
              <a:rPr lang="en-GB" dirty="0">
                <a:latin typeface="Times New Roman" pitchFamily="18" charset="0"/>
                <a:cs typeface="Times New Roman" pitchFamily="18" charset="0"/>
              </a:rPr>
              <a:t>The company provides a wide range of product to retail market of UK and its two leading brands are Everyday and Finest. It is a leading brand of world and operates in more than 12 countries (Tesco, 2019). </a:t>
            </a:r>
            <a:endParaRPr lang="en-US" dirty="0">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61949"/>
            <a:ext cx="8229600" cy="914401"/>
          </a:xfrm>
        </p:spPr>
        <p:txBody>
          <a:bodyPr>
            <a:noAutofit/>
          </a:bodyPr>
          <a:lstStyle/>
          <a:p>
            <a:r>
              <a:rPr lang="en-GB" sz="3600" b="1" dirty="0">
                <a:latin typeface="Times New Roman" pitchFamily="18" charset="0"/>
                <a:cs typeface="Times New Roman" pitchFamily="18" charset="0"/>
              </a:rPr>
              <a:t>Goals and Objectives of company </a:t>
            </a:r>
            <a:br>
              <a:rPr sz="3600" b="1">
                <a:latin typeface="Times New Roman" pitchFamily="18" charset="0"/>
                <a:cs typeface="Times New Roman" pitchFamily="18" charset="0"/>
              </a:rPr>
            </a:br>
            <a:endParaRPr lang="en-US" sz="3600"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32500" lnSpcReduction="20000"/>
          </a:bodyPr>
          <a:lstStyle/>
          <a:p>
            <a:pPr algn="just">
              <a:lnSpc>
                <a:spcPct val="170000"/>
              </a:lnSpc>
              <a:buNone/>
            </a:pPr>
            <a:r>
              <a:rPr lang="en-GB" sz="3400" b="1" dirty="0">
                <a:latin typeface="Times New Roman" pitchFamily="18" charset="0"/>
                <a:cs typeface="Times New Roman" pitchFamily="18" charset="0"/>
              </a:rPr>
              <a:t>Goal 1: </a:t>
            </a:r>
            <a:r>
              <a:rPr lang="en-GB" sz="3400" b="1" i="1" dirty="0">
                <a:latin typeface="Times New Roman" pitchFamily="18" charset="0"/>
                <a:cs typeface="Times New Roman" pitchFamily="18" charset="0"/>
              </a:rPr>
              <a:t>Growth of business along with opportunities to increase goodwill</a:t>
            </a:r>
            <a:endParaRPr lang="en-US" sz="3400" dirty="0">
              <a:latin typeface="Times New Roman" pitchFamily="18" charset="0"/>
              <a:cs typeface="Times New Roman" pitchFamily="18" charset="0"/>
            </a:endParaRPr>
          </a:p>
          <a:p>
            <a:pPr algn="just">
              <a:lnSpc>
                <a:spcPct val="170000"/>
              </a:lnSpc>
            </a:pPr>
            <a:r>
              <a:rPr lang="en-GB" sz="3400" dirty="0">
                <a:latin typeface="Times New Roman" pitchFamily="18" charset="0"/>
                <a:cs typeface="Times New Roman" pitchFamily="18" charset="0"/>
              </a:rPr>
              <a:t>The Goals of Tesco includes development and growth of business that can be achieved by enhancing its business operations. In addition to this, the goal includes providing large variety of products and satisfactory services to the customers that leads towards increased opportunities for them.</a:t>
            </a:r>
            <a:endParaRPr lang="en-US" sz="3400" dirty="0">
              <a:latin typeface="Times New Roman" pitchFamily="18" charset="0"/>
              <a:cs typeface="Times New Roman" pitchFamily="18" charset="0"/>
            </a:endParaRPr>
          </a:p>
          <a:p>
            <a:pPr algn="just">
              <a:lnSpc>
                <a:spcPct val="170000"/>
              </a:lnSpc>
              <a:buNone/>
            </a:pPr>
            <a:r>
              <a:rPr lang="en-GB" sz="3400" b="1" dirty="0">
                <a:latin typeface="Times New Roman" pitchFamily="18" charset="0"/>
                <a:cs typeface="Times New Roman" pitchFamily="18" charset="0"/>
              </a:rPr>
              <a:t>Goal 2: </a:t>
            </a:r>
            <a:r>
              <a:rPr lang="en-GB" sz="3400" b="1" i="1" dirty="0">
                <a:latin typeface="Times New Roman" pitchFamily="18" charset="0"/>
                <a:cs typeface="Times New Roman" pitchFamily="18" charset="0"/>
              </a:rPr>
              <a:t>Coming up with innovative ideas and application of skills in the global retail market</a:t>
            </a:r>
            <a:endParaRPr lang="en-US" sz="3400" dirty="0">
              <a:latin typeface="Times New Roman" pitchFamily="18" charset="0"/>
              <a:cs typeface="Times New Roman" pitchFamily="18" charset="0"/>
            </a:endParaRPr>
          </a:p>
          <a:p>
            <a:pPr algn="just">
              <a:lnSpc>
                <a:spcPct val="170000"/>
              </a:lnSpc>
            </a:pPr>
            <a:r>
              <a:rPr lang="en-GB" sz="3400" dirty="0">
                <a:latin typeface="Times New Roman" pitchFamily="18" charset="0"/>
                <a:cs typeface="Times New Roman" pitchFamily="18" charset="0"/>
              </a:rPr>
              <a:t>Management of Tesco provides their full potential to build more innovative and modern strategies that leads toward increased productivity of the company. Similarly, senior executives of the company Tesco communicates efficiently to the operative level employees in order to facilitate the flow of innovative ideas from lower to top level (Tesco, 2019). </a:t>
            </a:r>
            <a:endParaRPr lang="en-US" sz="3400" dirty="0">
              <a:latin typeface="Times New Roman" pitchFamily="18" charset="0"/>
              <a:cs typeface="Times New Roman" pitchFamily="18" charset="0"/>
            </a:endParaRPr>
          </a:p>
          <a:p>
            <a:pPr algn="just">
              <a:lnSpc>
                <a:spcPct val="170000"/>
              </a:lnSpc>
              <a:buNone/>
            </a:pPr>
            <a:r>
              <a:rPr lang="en-GB" sz="3400" b="1" dirty="0">
                <a:latin typeface="Times New Roman" pitchFamily="18" charset="0"/>
                <a:cs typeface="Times New Roman" pitchFamily="18" charset="0"/>
              </a:rPr>
              <a:t>Goal 3: </a:t>
            </a:r>
            <a:r>
              <a:rPr lang="en-GB" sz="3400" b="1" i="1" dirty="0">
                <a:latin typeface="Times New Roman" pitchFamily="18" charset="0"/>
                <a:cs typeface="Times New Roman" pitchFamily="18" charset="0"/>
              </a:rPr>
              <a:t>Earning trust and loyalty of customers that enhances inspiration of employees</a:t>
            </a:r>
            <a:endParaRPr lang="en-US" sz="3400" dirty="0">
              <a:latin typeface="Times New Roman" pitchFamily="18" charset="0"/>
              <a:cs typeface="Times New Roman" pitchFamily="18" charset="0"/>
            </a:endParaRPr>
          </a:p>
          <a:p>
            <a:pPr algn="just">
              <a:lnSpc>
                <a:spcPct val="170000"/>
              </a:lnSpc>
            </a:pPr>
            <a:r>
              <a:rPr lang="en-GB" sz="3400" dirty="0">
                <a:latin typeface="Times New Roman" pitchFamily="18" charset="0"/>
                <a:cs typeface="Times New Roman" pitchFamily="18" charset="0"/>
              </a:rPr>
              <a:t>Delivering finest quality of products and maintenance of satisfactory services for customers enhances the goodwill of Tesco in the global market. This goal is important for Tesco as it provides many opportunities to the company for serving more customers and increasing sales</a:t>
            </a:r>
            <a:endParaRPr lang="en-US" sz="3400" dirty="0">
              <a:latin typeface="Times New Roman" pitchFamily="18" charset="0"/>
              <a:cs typeface="Times New Roman" pitchFamily="18" charset="0"/>
            </a:endParaRPr>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66750"/>
            <a:ext cx="8229600" cy="381000"/>
          </a:xfrm>
        </p:spPr>
        <p:txBody>
          <a:bodyPr>
            <a:noAutofit/>
          </a:bodyPr>
          <a:lstStyle/>
          <a:p>
            <a:pPr algn="ctr"/>
            <a:r>
              <a:rPr lang="en-GB" sz="3200" b="1" dirty="0">
                <a:latin typeface="Times New Roman" pitchFamily="18" charset="0"/>
                <a:cs typeface="Times New Roman" pitchFamily="18" charset="0"/>
              </a:rPr>
              <a:t>Management behaviour and Leadership of the company Tesco</a:t>
            </a:r>
            <a:br>
              <a:rPr sz="3200" b="1">
                <a:latin typeface="Times New Roman" pitchFamily="18" charset="0"/>
                <a:cs typeface="Times New Roman" pitchFamily="18" charset="0"/>
              </a:rPr>
            </a:b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304800" y="1028701"/>
            <a:ext cx="8610600" cy="3565922"/>
          </a:xfrm>
        </p:spPr>
        <p:txBody>
          <a:bodyPr>
            <a:noAutofit/>
          </a:bodyPr>
          <a:lstStyle/>
          <a:p>
            <a:pPr algn="just">
              <a:lnSpc>
                <a:spcPct val="150000"/>
              </a:lnSpc>
              <a:buNone/>
            </a:pPr>
            <a:r>
              <a:rPr lang="en-GB" sz="1200" b="1" dirty="0">
                <a:latin typeface="Times New Roman" pitchFamily="18" charset="0"/>
                <a:cs typeface="Times New Roman" pitchFamily="18" charset="0"/>
              </a:rPr>
              <a:t>A. Management behaviour </a:t>
            </a:r>
            <a:endParaRPr lang="en-US" sz="1200" dirty="0">
              <a:latin typeface="Times New Roman" pitchFamily="18" charset="0"/>
              <a:cs typeface="Times New Roman" pitchFamily="18" charset="0"/>
            </a:endParaRPr>
          </a:p>
          <a:p>
            <a:pPr algn="just">
              <a:lnSpc>
                <a:spcPct val="150000"/>
              </a:lnSpc>
              <a:buNone/>
            </a:pPr>
            <a:r>
              <a:rPr lang="en-GB" sz="1200" b="1" dirty="0">
                <a:latin typeface="Times New Roman" pitchFamily="18" charset="0"/>
                <a:cs typeface="Times New Roman" pitchFamily="18" charset="0"/>
              </a:rPr>
              <a:t>Concept and nature of Management behaviour </a:t>
            </a:r>
          </a:p>
          <a:p>
            <a:pPr algn="just">
              <a:lnSpc>
                <a:spcPct val="150000"/>
              </a:lnSpc>
              <a:buNone/>
            </a:pPr>
            <a:r>
              <a:rPr lang="en-GB" sz="1200" dirty="0">
                <a:latin typeface="Times New Roman" pitchFamily="18" charset="0"/>
                <a:cs typeface="Times New Roman" pitchFamily="18" charset="0"/>
              </a:rPr>
              <a:t>As per the views put forward by </a:t>
            </a:r>
            <a:r>
              <a:rPr lang="en-GB" sz="1200" dirty="0" err="1">
                <a:latin typeface="Times New Roman" pitchFamily="18" charset="0"/>
                <a:cs typeface="Times New Roman" pitchFamily="18" charset="0"/>
              </a:rPr>
              <a:t>Flyverbom</a:t>
            </a:r>
            <a:r>
              <a:rPr lang="en-GB" sz="1200" i="1" dirty="0">
                <a:latin typeface="Times New Roman" pitchFamily="18" charset="0"/>
                <a:cs typeface="Times New Roman" pitchFamily="18" charset="0"/>
              </a:rPr>
              <a:t> et al. </a:t>
            </a:r>
            <a:r>
              <a:rPr lang="en-GB" sz="1200" dirty="0">
                <a:latin typeface="Times New Roman" pitchFamily="18" charset="0"/>
                <a:cs typeface="Times New Roman" pitchFamily="18" charset="0"/>
              </a:rPr>
              <a:t>(2016), management behaviour indicates behaviour of higher authority within the environment of the workplace. </a:t>
            </a:r>
            <a:endParaRPr lang="en-US" sz="1200" dirty="0">
              <a:latin typeface="Times New Roman" pitchFamily="18" charset="0"/>
              <a:cs typeface="Times New Roman" pitchFamily="18" charset="0"/>
            </a:endParaRPr>
          </a:p>
          <a:p>
            <a:pPr algn="just">
              <a:lnSpc>
                <a:spcPct val="150000"/>
              </a:lnSpc>
              <a:buNone/>
            </a:pPr>
            <a:r>
              <a:rPr lang="en-GB" sz="1200" b="1" dirty="0">
                <a:latin typeface="Times New Roman" pitchFamily="18" charset="0"/>
                <a:cs typeface="Times New Roman" pitchFamily="18" charset="0"/>
              </a:rPr>
              <a:t>Behavioural Management Theory </a:t>
            </a:r>
            <a:endParaRPr lang="en-US" sz="1200" b="1" dirty="0">
              <a:latin typeface="Times New Roman" pitchFamily="18" charset="0"/>
              <a:cs typeface="Times New Roman" pitchFamily="18" charset="0"/>
            </a:endParaRPr>
          </a:p>
          <a:p>
            <a:pPr algn="just">
              <a:lnSpc>
                <a:spcPct val="150000"/>
              </a:lnSpc>
              <a:buNone/>
            </a:pPr>
            <a:r>
              <a:rPr lang="en-GB" sz="1200" b="1" dirty="0">
                <a:latin typeface="Times New Roman" pitchFamily="18" charset="0"/>
                <a:cs typeface="Times New Roman" pitchFamily="18" charset="0"/>
              </a:rPr>
              <a:t>a: Needs of physiology:</a:t>
            </a:r>
            <a:r>
              <a:rPr lang="en-GB" sz="1200" dirty="0">
                <a:latin typeface="Times New Roman" pitchFamily="18" charset="0"/>
                <a:cs typeface="Times New Roman" pitchFamily="18" charset="0"/>
              </a:rPr>
              <a:t> The first group of needs contains basic physical needs of an individual in Tesco which is necessary to ensure the well being of the person. This includes need of food, shelter, clothing and air that motivates individuals in maintaining good working behaviour in Tesco.</a:t>
            </a:r>
            <a:endParaRPr lang="en-US" sz="1200" dirty="0">
              <a:latin typeface="Times New Roman" pitchFamily="18" charset="0"/>
              <a:cs typeface="Times New Roman" pitchFamily="18" charset="0"/>
            </a:endParaRPr>
          </a:p>
          <a:p>
            <a:pPr algn="just">
              <a:lnSpc>
                <a:spcPct val="150000"/>
              </a:lnSpc>
              <a:buNone/>
            </a:pPr>
            <a:r>
              <a:rPr lang="en-GB" sz="1200" b="1" dirty="0">
                <a:latin typeface="Times New Roman" pitchFamily="18" charset="0"/>
                <a:cs typeface="Times New Roman" pitchFamily="18" charset="0"/>
              </a:rPr>
              <a:t>b: Need for safety:</a:t>
            </a:r>
            <a:r>
              <a:rPr lang="en-GB" sz="1200" dirty="0">
                <a:latin typeface="Times New Roman" pitchFamily="18" charset="0"/>
                <a:cs typeface="Times New Roman" pitchFamily="18" charset="0"/>
              </a:rPr>
              <a:t> This need includes requirements of safety, protection and stability in the life and work of individuals. In addition to this, these needs are a primary driver that promotes sound performance of employees in Tesco.</a:t>
            </a:r>
            <a:endParaRPr lang="en-US" sz="1200" dirty="0">
              <a:latin typeface="Times New Roman" pitchFamily="18" charset="0"/>
              <a:cs typeface="Times New Roman" pitchFamily="18" charset="0"/>
            </a:endParaRPr>
          </a:p>
          <a:p>
            <a:pPr algn="just">
              <a:lnSpc>
                <a:spcPct val="150000"/>
              </a:lnSpc>
              <a:buNone/>
            </a:pPr>
            <a:r>
              <a:rPr lang="en-GB" sz="1200" b="1" dirty="0">
                <a:latin typeface="Times New Roman" pitchFamily="18" charset="0"/>
                <a:cs typeface="Times New Roman" pitchFamily="18" charset="0"/>
              </a:rPr>
              <a:t>c: Needs of Belongingness: </a:t>
            </a:r>
            <a:r>
              <a:rPr lang="en-GB" sz="1200" dirty="0">
                <a:latin typeface="Times New Roman" pitchFamily="18" charset="0"/>
                <a:cs typeface="Times New Roman" pitchFamily="18" charset="0"/>
              </a:rPr>
              <a:t>As commented by </a:t>
            </a:r>
            <a:r>
              <a:rPr lang="en-GB" sz="1200" dirty="0" err="1">
                <a:latin typeface="Times New Roman" pitchFamily="18" charset="0"/>
                <a:cs typeface="Times New Roman" pitchFamily="18" charset="0"/>
              </a:rPr>
              <a:t>Helmreich</a:t>
            </a:r>
            <a:r>
              <a:rPr lang="en-GB" sz="1200" dirty="0">
                <a:latin typeface="Times New Roman" pitchFamily="18" charset="0"/>
                <a:cs typeface="Times New Roman" pitchFamily="18" charset="0"/>
              </a:rPr>
              <a:t> and Merritt (2017), another need that strives in the behaviour of individuals includes maintenance of belongingness and making positive relationship among colleagues. This makes the individual to work ethically in Tesco by maintaining good relationships and creating a sense of belongingness.</a:t>
            </a:r>
            <a:endParaRPr lang="en-US" sz="1200" dirty="0">
              <a:latin typeface="Times New Roman" pitchFamily="18" charset="0"/>
              <a:cs typeface="Times New Roman" pitchFamily="18" charset="0"/>
            </a:endParaRPr>
          </a:p>
          <a:p>
            <a:pPr algn="just">
              <a:lnSpc>
                <a:spcPct val="150000"/>
              </a:lnSpc>
              <a:buNone/>
            </a:pPr>
            <a:endParaRPr lang="en-US" sz="1200" dirty="0">
              <a:latin typeface="Times New Roman" pitchFamily="18" charset="0"/>
              <a:cs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latin typeface="Times New Roman" pitchFamily="18" charset="0"/>
                <a:cs typeface="Times New Roman" pitchFamily="18" charset="0"/>
              </a:rPr>
              <a:t>Management behaviour and Leadership of the company Tesco</a:t>
            </a:r>
            <a:endParaRPr lang="en-US" sz="3200" dirty="0"/>
          </a:p>
        </p:txBody>
      </p:sp>
      <p:sp>
        <p:nvSpPr>
          <p:cNvPr id="3" name="Content Placeholder 2"/>
          <p:cNvSpPr>
            <a:spLocks noGrp="1"/>
          </p:cNvSpPr>
          <p:nvPr>
            <p:ph idx="1"/>
          </p:nvPr>
        </p:nvSpPr>
        <p:spPr>
          <a:xfrm>
            <a:off x="457200" y="1352549"/>
            <a:ext cx="8077200" cy="2209801"/>
          </a:xfrm>
        </p:spPr>
        <p:txBody>
          <a:bodyPr>
            <a:normAutofit fontScale="32500" lnSpcReduction="20000"/>
          </a:bodyPr>
          <a:lstStyle/>
          <a:p>
            <a:pPr algn="just">
              <a:lnSpc>
                <a:spcPct val="150000"/>
              </a:lnSpc>
              <a:buNone/>
            </a:pPr>
            <a:r>
              <a:rPr lang="en-GB" b="1" dirty="0">
                <a:latin typeface="Times New Roman" pitchFamily="18" charset="0"/>
                <a:cs typeface="Times New Roman" pitchFamily="18" charset="0"/>
              </a:rPr>
              <a:t>d: Need of esteem: </a:t>
            </a:r>
            <a:r>
              <a:rPr lang="en-GB" dirty="0">
                <a:latin typeface="Times New Roman" pitchFamily="18" charset="0"/>
                <a:cs typeface="Times New Roman" pitchFamily="18" charset="0"/>
              </a:rPr>
              <a:t>This kind of needs strive in behaviour of individual when all of the above needs are fulfilled (Bailey </a:t>
            </a:r>
            <a:r>
              <a:rPr lang="en-GB" i="1" dirty="0">
                <a:latin typeface="Times New Roman" pitchFamily="18" charset="0"/>
                <a:cs typeface="Times New Roman" pitchFamily="18" charset="0"/>
              </a:rPr>
              <a:t>et al.</a:t>
            </a:r>
            <a:r>
              <a:rPr lang="en-GB" dirty="0">
                <a:latin typeface="Times New Roman" pitchFamily="18" charset="0"/>
                <a:cs typeface="Times New Roman" pitchFamily="18" charset="0"/>
              </a:rPr>
              <a:t> 2017). This need includes the desire to achieve reputation, fame and glory within the business by reflecting good performance in Tesco. Hence, this need helps the employees in having positive behaviour towards the management of the company to perform well.</a:t>
            </a:r>
            <a:endParaRPr lang="en-US" dirty="0">
              <a:latin typeface="Times New Roman" pitchFamily="18" charset="0"/>
              <a:cs typeface="Times New Roman" pitchFamily="18" charset="0"/>
            </a:endParaRPr>
          </a:p>
          <a:p>
            <a:pPr algn="just">
              <a:lnSpc>
                <a:spcPct val="150000"/>
              </a:lnSpc>
              <a:buNone/>
            </a:pPr>
            <a:r>
              <a:rPr lang="en-GB" b="1" dirty="0">
                <a:latin typeface="Times New Roman" pitchFamily="18" charset="0"/>
                <a:cs typeface="Times New Roman" pitchFamily="18" charset="0"/>
              </a:rPr>
              <a:t>e: Need of self actualisation: </a:t>
            </a:r>
            <a:r>
              <a:rPr lang="en-GB" dirty="0">
                <a:latin typeface="Times New Roman" pitchFamily="18" charset="0"/>
                <a:cs typeface="Times New Roman" pitchFamily="18" charset="0"/>
              </a:rPr>
              <a:t>In the views of </a:t>
            </a:r>
            <a:r>
              <a:rPr lang="en-GB" dirty="0" err="1">
                <a:latin typeface="Times New Roman" pitchFamily="18" charset="0"/>
                <a:cs typeface="Times New Roman" pitchFamily="18" charset="0"/>
              </a:rPr>
              <a:t>Agu</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et al.</a:t>
            </a:r>
            <a:r>
              <a:rPr lang="en-GB" dirty="0">
                <a:latin typeface="Times New Roman" pitchFamily="18" charset="0"/>
                <a:cs typeface="Times New Roman" pitchFamily="18" charset="0"/>
              </a:rPr>
              <a:t> (2018),</a:t>
            </a:r>
            <a:r>
              <a:rPr lang="en-GB" b="1" dirty="0">
                <a:latin typeface="Times New Roman" pitchFamily="18" charset="0"/>
                <a:cs typeface="Times New Roman" pitchFamily="18" charset="0"/>
              </a:rPr>
              <a:t> </a:t>
            </a:r>
            <a:r>
              <a:rPr lang="en-GB" dirty="0">
                <a:latin typeface="Times New Roman" pitchFamily="18" charset="0"/>
                <a:cs typeface="Times New Roman" pitchFamily="18" charset="0"/>
              </a:rPr>
              <a:t> self actualisation need includes behavioural changes that emerge with the desire to become the most that one can be. Moreover, it emerges after all other needs are fulfilled by the individuals while working in Tesco. Hence, the presence of these needs among the individuals helps in deriving their behaviour and facilitates manager of Tesco to ensure effective management within the business.</a:t>
            </a:r>
            <a:endParaRPr lang="en-US" dirty="0"/>
          </a:p>
        </p:txBody>
      </p:sp>
      <p:pic>
        <p:nvPicPr>
          <p:cNvPr id="4" name="image1.png"/>
          <p:cNvPicPr/>
          <p:nvPr/>
        </p:nvPicPr>
        <p:blipFill>
          <a:blip r:embed="rId2"/>
          <a:srcRect/>
          <a:stretch>
            <a:fillRect/>
          </a:stretch>
        </p:blipFill>
        <p:spPr>
          <a:xfrm>
            <a:off x="2743200" y="2876550"/>
            <a:ext cx="3581400" cy="1885950"/>
          </a:xfrm>
          <a:prstGeom prst="rect">
            <a:avLst/>
          </a:prstGeom>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42950"/>
            <a:ext cx="8229600" cy="320278"/>
          </a:xfrm>
        </p:spPr>
        <p:txBody>
          <a:bodyPr>
            <a:noAutofit/>
          </a:bodyPr>
          <a:lstStyle/>
          <a:p>
            <a:r>
              <a:rPr lang="en-GB" sz="3200" b="1" dirty="0">
                <a:latin typeface="Times New Roman" pitchFamily="18" charset="0"/>
                <a:cs typeface="Times New Roman" pitchFamily="18" charset="0"/>
              </a:rPr>
              <a:t>Importance and evaluation of Management behaviour for Tesco</a:t>
            </a:r>
            <a:br>
              <a:rPr lang="en-US" sz="3200" dirty="0"/>
            </a:br>
            <a:endParaRPr lang="en-US" sz="3200" dirty="0"/>
          </a:p>
        </p:txBody>
      </p:sp>
      <p:sp>
        <p:nvSpPr>
          <p:cNvPr id="3" name="Content Placeholder 2"/>
          <p:cNvSpPr>
            <a:spLocks noGrp="1"/>
          </p:cNvSpPr>
          <p:nvPr>
            <p:ph idx="1"/>
          </p:nvPr>
        </p:nvSpPr>
        <p:spPr/>
        <p:txBody>
          <a:bodyPr>
            <a:normAutofit fontScale="92500" lnSpcReduction="20000"/>
          </a:bodyPr>
          <a:lstStyle/>
          <a:p>
            <a:pPr algn="just">
              <a:lnSpc>
                <a:spcPct val="150000"/>
              </a:lnSpc>
            </a:pPr>
            <a:r>
              <a:rPr lang="en-GB" sz="1600" dirty="0">
                <a:latin typeface="Times New Roman" pitchFamily="18" charset="0"/>
                <a:cs typeface="Times New Roman" pitchFamily="18" charset="0"/>
              </a:rPr>
              <a:t>Management of Tesco designs its operations considering all it goals and making strategies according to the same. </a:t>
            </a:r>
          </a:p>
          <a:p>
            <a:pPr algn="just">
              <a:lnSpc>
                <a:spcPct val="150000"/>
              </a:lnSpc>
            </a:pPr>
            <a:r>
              <a:rPr lang="en-GB" sz="1600" dirty="0">
                <a:latin typeface="Times New Roman" pitchFamily="18" charset="0"/>
                <a:cs typeface="Times New Roman" pitchFamily="18" charset="0"/>
              </a:rPr>
              <a:t> While monitoring employee performance it also analyses behavioural changes that takes place within the individuals due to the changing needs. </a:t>
            </a:r>
          </a:p>
          <a:p>
            <a:pPr algn="just">
              <a:lnSpc>
                <a:spcPct val="150000"/>
              </a:lnSpc>
            </a:pPr>
            <a:r>
              <a:rPr lang="en-GB" sz="1600" dirty="0">
                <a:latin typeface="Times New Roman" pitchFamily="18" charset="0"/>
                <a:cs typeface="Times New Roman" pitchFamily="18" charset="0"/>
              </a:rPr>
              <a:t>Furthermore, the managers of each department measure the staff performance and make sure that every operation met its objective properly. </a:t>
            </a:r>
          </a:p>
          <a:p>
            <a:pPr algn="just">
              <a:lnSpc>
                <a:spcPct val="150000"/>
              </a:lnSpc>
            </a:pPr>
            <a:r>
              <a:rPr lang="en-GB" sz="1600" dirty="0">
                <a:latin typeface="Times New Roman" pitchFamily="18" charset="0"/>
                <a:cs typeface="Times New Roman" pitchFamily="18" charset="0"/>
              </a:rPr>
              <a:t>Hence, it is the responsibility of the management of Tesco to ensure good performance of staff members for fulfilling ambitions. </a:t>
            </a:r>
          </a:p>
          <a:p>
            <a:pPr algn="just">
              <a:lnSpc>
                <a:spcPct val="150000"/>
              </a:lnSpc>
            </a:pPr>
            <a:r>
              <a:rPr lang="en-GB" sz="1600" dirty="0">
                <a:latin typeface="Times New Roman" pitchFamily="18" charset="0"/>
                <a:cs typeface="Times New Roman" pitchFamily="18" charset="0"/>
              </a:rPr>
              <a:t>Further, every decision of Tesco ensures commitment and respect to stakeholders for delivering best outcome.            </a:t>
            </a:r>
            <a:endParaRPr lang="en-US" sz="1600" dirty="0">
              <a:latin typeface="Times New Roman" pitchFamily="18" charset="0"/>
              <a:cs typeface="Times New Roman" pitchFamily="18" charset="0"/>
            </a:endParaRPr>
          </a:p>
          <a:p>
            <a:pPr algn="just">
              <a:lnSpc>
                <a:spcPct val="150000"/>
              </a:lnSpc>
            </a:pPr>
            <a:endParaRPr lang="en-US" dirty="0">
              <a:latin typeface="Times New Roman" pitchFamily="18" charset="0"/>
              <a:cs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Times New Roman" pitchFamily="18" charset="0"/>
                <a:cs typeface="Times New Roman" pitchFamily="18" charset="0"/>
              </a:rPr>
              <a:t>Management behaviour and Leadership of the company Tesco</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p:txBody>
          <a:bodyPr>
            <a:noAutofit/>
          </a:bodyPr>
          <a:lstStyle/>
          <a:p>
            <a:pPr algn="just">
              <a:lnSpc>
                <a:spcPct val="150000"/>
              </a:lnSpc>
              <a:buNone/>
            </a:pPr>
            <a:r>
              <a:rPr lang="en-GB" sz="1100" b="1" dirty="0">
                <a:latin typeface="Times New Roman" pitchFamily="18" charset="0"/>
                <a:cs typeface="Times New Roman" pitchFamily="18" charset="0"/>
              </a:rPr>
              <a:t>B. Leadership</a:t>
            </a:r>
            <a:endParaRPr lang="en-US" sz="1100" dirty="0">
              <a:latin typeface="Times New Roman" pitchFamily="18" charset="0"/>
              <a:cs typeface="Times New Roman" pitchFamily="18" charset="0"/>
            </a:endParaRPr>
          </a:p>
          <a:p>
            <a:pPr algn="just">
              <a:lnSpc>
                <a:spcPct val="150000"/>
              </a:lnSpc>
              <a:buNone/>
            </a:pPr>
            <a:r>
              <a:rPr lang="en-GB" sz="1100" b="1" dirty="0">
                <a:latin typeface="Times New Roman" pitchFamily="18" charset="0"/>
                <a:cs typeface="Times New Roman" pitchFamily="18" charset="0"/>
              </a:rPr>
              <a:t>Concept and nature of Leadership</a:t>
            </a:r>
            <a:endParaRPr lang="en-US" sz="1100" dirty="0">
              <a:latin typeface="Times New Roman" pitchFamily="18" charset="0"/>
              <a:cs typeface="Times New Roman" pitchFamily="18" charset="0"/>
            </a:endParaRPr>
          </a:p>
          <a:p>
            <a:pPr algn="just">
              <a:lnSpc>
                <a:spcPct val="150000"/>
              </a:lnSpc>
            </a:pPr>
            <a:r>
              <a:rPr lang="en-GB" sz="1100" dirty="0">
                <a:latin typeface="Times New Roman" pitchFamily="18" charset="0"/>
                <a:cs typeface="Times New Roman" pitchFamily="18" charset="0"/>
              </a:rPr>
              <a:t>Leadership can be defined as an ability to motivate and influence individuals and enables them to contribute towards productivity of an organisation. </a:t>
            </a:r>
            <a:endParaRPr lang="en-US" sz="1100" dirty="0">
              <a:latin typeface="Times New Roman" pitchFamily="18" charset="0"/>
              <a:cs typeface="Times New Roman" pitchFamily="18" charset="0"/>
            </a:endParaRPr>
          </a:p>
          <a:p>
            <a:pPr algn="just">
              <a:lnSpc>
                <a:spcPct val="150000"/>
              </a:lnSpc>
              <a:buNone/>
            </a:pPr>
            <a:r>
              <a:rPr lang="en-GB" sz="1100" b="1" dirty="0">
                <a:latin typeface="Times New Roman" pitchFamily="18" charset="0"/>
                <a:cs typeface="Times New Roman" pitchFamily="18" charset="0"/>
              </a:rPr>
              <a:t>Trait Theory </a:t>
            </a:r>
            <a:endParaRPr lang="en-US" sz="1100" dirty="0">
              <a:latin typeface="Times New Roman" pitchFamily="18" charset="0"/>
              <a:cs typeface="Times New Roman" pitchFamily="18" charset="0"/>
            </a:endParaRPr>
          </a:p>
          <a:p>
            <a:pPr algn="just">
              <a:lnSpc>
                <a:spcPct val="150000"/>
              </a:lnSpc>
            </a:pPr>
            <a:r>
              <a:rPr lang="en-GB" sz="1100" dirty="0">
                <a:latin typeface="Times New Roman" pitchFamily="18" charset="0"/>
                <a:cs typeface="Times New Roman" pitchFamily="18" charset="0"/>
              </a:rPr>
              <a:t>The trait theory of leadership includes that a good leader is required to have certain qualities and traits such as honesty, charisma, integrity and many more. A good leader of Tesco must have these characteristics:</a:t>
            </a:r>
            <a:endParaRPr lang="en-US" sz="1100" dirty="0">
              <a:latin typeface="Times New Roman" pitchFamily="18" charset="0"/>
              <a:cs typeface="Times New Roman" pitchFamily="18" charset="0"/>
            </a:endParaRPr>
          </a:p>
          <a:p>
            <a:pPr algn="just">
              <a:lnSpc>
                <a:spcPct val="150000"/>
              </a:lnSpc>
              <a:buAutoNum type="alphaLcPeriod"/>
            </a:pPr>
            <a:r>
              <a:rPr lang="en-GB" sz="1100" b="1" dirty="0">
                <a:latin typeface="Times New Roman" pitchFamily="18" charset="0"/>
                <a:cs typeface="Times New Roman" pitchFamily="18" charset="0"/>
              </a:rPr>
              <a:t>Knowledge about the business:</a:t>
            </a:r>
            <a:r>
              <a:rPr lang="en-GB" sz="1100" dirty="0">
                <a:latin typeface="Times New Roman" pitchFamily="18" charset="0"/>
                <a:cs typeface="Times New Roman" pitchFamily="18" charset="0"/>
              </a:rPr>
              <a:t> It is the first trait which shows the knowledge of individual about the company to become a leader (</a:t>
            </a:r>
            <a:r>
              <a:rPr lang="en-GB" sz="1100" dirty="0" err="1">
                <a:latin typeface="Times New Roman" pitchFamily="18" charset="0"/>
                <a:cs typeface="Times New Roman" pitchFamily="18" charset="0"/>
              </a:rPr>
              <a:t>Ndalamba</a:t>
            </a:r>
            <a:r>
              <a:rPr lang="en-GB" sz="1100" dirty="0">
                <a:latin typeface="Times New Roman" pitchFamily="18" charset="0"/>
                <a:cs typeface="Times New Roman" pitchFamily="18" charset="0"/>
              </a:rPr>
              <a:t> </a:t>
            </a:r>
            <a:r>
              <a:rPr lang="en-GB" sz="1100" i="1" dirty="0">
                <a:latin typeface="Times New Roman" pitchFamily="18" charset="0"/>
                <a:cs typeface="Times New Roman" pitchFamily="18" charset="0"/>
              </a:rPr>
              <a:t>et al.</a:t>
            </a:r>
            <a:r>
              <a:rPr lang="en-GB" sz="1100" dirty="0">
                <a:latin typeface="Times New Roman" pitchFamily="18" charset="0"/>
                <a:cs typeface="Times New Roman" pitchFamily="18" charset="0"/>
              </a:rPr>
              <a:t> 2018). Hence, the leader of Tesco must have full knowledge about the company and its vision &amp; mission to become an example for the employees. </a:t>
            </a:r>
          </a:p>
          <a:p>
            <a:pPr algn="just">
              <a:lnSpc>
                <a:spcPct val="150000"/>
              </a:lnSpc>
              <a:buNone/>
            </a:pPr>
            <a:r>
              <a:rPr lang="en-GB" sz="1100" b="1" dirty="0">
                <a:latin typeface="Times New Roman" pitchFamily="18" charset="0"/>
                <a:cs typeface="Times New Roman" pitchFamily="18" charset="0"/>
              </a:rPr>
              <a:t>b. Integrity and honesty: </a:t>
            </a:r>
            <a:r>
              <a:rPr lang="en-GB" sz="1100" dirty="0">
                <a:latin typeface="Times New Roman" pitchFamily="18" charset="0"/>
                <a:cs typeface="Times New Roman" pitchFamily="18" charset="0"/>
              </a:rPr>
              <a:t>Integrity and honesty are essential in order to become a leader that helps the employees to choose the right path for the organisation. </a:t>
            </a:r>
            <a:endParaRPr lang="en-US" sz="1100" dirty="0">
              <a:latin typeface="Times New Roman" pitchFamily="18" charset="0"/>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latin typeface="Times New Roman" pitchFamily="18" charset="0"/>
                <a:cs typeface="Times New Roman" pitchFamily="18" charset="0"/>
              </a:rPr>
              <a:t>Management behaviour and Leadership of the company Tesco</a:t>
            </a: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200151"/>
            <a:ext cx="4495800" cy="3394472"/>
          </a:xfrm>
        </p:spPr>
        <p:txBody>
          <a:bodyPr>
            <a:normAutofit fontScale="70000" lnSpcReduction="20000"/>
          </a:bodyPr>
          <a:lstStyle/>
          <a:p>
            <a:pPr algn="just">
              <a:lnSpc>
                <a:spcPct val="160000"/>
              </a:lnSpc>
              <a:buNone/>
            </a:pPr>
            <a:r>
              <a:rPr lang="en-GB" sz="1800" b="1" dirty="0">
                <a:latin typeface="Times New Roman" pitchFamily="18" charset="0"/>
                <a:cs typeface="Times New Roman" pitchFamily="18" charset="0"/>
              </a:rPr>
              <a:t>c. Motivational: </a:t>
            </a:r>
            <a:r>
              <a:rPr lang="en-GB" sz="1800" dirty="0">
                <a:latin typeface="Times New Roman" pitchFamily="18" charset="0"/>
                <a:cs typeface="Times New Roman" pitchFamily="18" charset="0"/>
              </a:rPr>
              <a:t>It is necessary for a leader to motivate other staff members to perform well as it will help in enhancing productivity (</a:t>
            </a:r>
            <a:r>
              <a:rPr lang="en-GB" sz="1800" dirty="0" err="1">
                <a:latin typeface="Times New Roman" pitchFamily="18" charset="0"/>
                <a:cs typeface="Times New Roman" pitchFamily="18" charset="0"/>
              </a:rPr>
              <a:t>Baltaci</a:t>
            </a:r>
            <a:r>
              <a:rPr lang="en-GB" sz="1800" dirty="0">
                <a:latin typeface="Times New Roman" pitchFamily="18" charset="0"/>
                <a:cs typeface="Times New Roman" pitchFamily="18" charset="0"/>
              </a:rPr>
              <a:t> and </a:t>
            </a:r>
            <a:r>
              <a:rPr lang="en-GB" sz="1800" dirty="0" err="1">
                <a:latin typeface="Times New Roman" pitchFamily="18" charset="0"/>
                <a:cs typeface="Times New Roman" pitchFamily="18" charset="0"/>
              </a:rPr>
              <a:t>Balcı</a:t>
            </a:r>
            <a:r>
              <a:rPr lang="en-GB" sz="1800" dirty="0">
                <a:latin typeface="Times New Roman" pitchFamily="18" charset="0"/>
                <a:cs typeface="Times New Roman" pitchFamily="18" charset="0"/>
              </a:rPr>
              <a:t> 2017). </a:t>
            </a:r>
            <a:endParaRPr lang="en-US" sz="1800" dirty="0">
              <a:latin typeface="Times New Roman" pitchFamily="18" charset="0"/>
              <a:cs typeface="Times New Roman" pitchFamily="18" charset="0"/>
            </a:endParaRPr>
          </a:p>
          <a:p>
            <a:pPr algn="just">
              <a:lnSpc>
                <a:spcPct val="160000"/>
              </a:lnSpc>
              <a:buNone/>
            </a:pPr>
            <a:r>
              <a:rPr lang="en-GB" sz="1800" b="1" dirty="0">
                <a:latin typeface="Times New Roman" pitchFamily="18" charset="0"/>
                <a:cs typeface="Times New Roman" pitchFamily="18" charset="0"/>
              </a:rPr>
              <a:t>d. Decision making ability: </a:t>
            </a:r>
            <a:r>
              <a:rPr lang="en-GB" sz="1800" dirty="0">
                <a:latin typeface="Times New Roman" pitchFamily="18" charset="0"/>
                <a:cs typeface="Times New Roman" pitchFamily="18" charset="0"/>
              </a:rPr>
              <a:t>This trait shows that a leader must have the capacity to take adequate decisions for the company and other staff member as and when required. </a:t>
            </a:r>
            <a:endParaRPr lang="en-US" sz="1800" dirty="0">
              <a:latin typeface="Times New Roman" pitchFamily="18" charset="0"/>
              <a:cs typeface="Times New Roman" pitchFamily="18" charset="0"/>
            </a:endParaRPr>
          </a:p>
          <a:p>
            <a:pPr algn="just">
              <a:lnSpc>
                <a:spcPct val="160000"/>
              </a:lnSpc>
              <a:buNone/>
            </a:pPr>
            <a:r>
              <a:rPr lang="en-GB" sz="1800" b="1" dirty="0">
                <a:latin typeface="Times New Roman" pitchFamily="18" charset="0"/>
                <a:cs typeface="Times New Roman" pitchFamily="18" charset="0"/>
              </a:rPr>
              <a:t>e. Confident and good communicator: </a:t>
            </a:r>
            <a:r>
              <a:rPr lang="en-GB" sz="1800" dirty="0">
                <a:latin typeface="Times New Roman" pitchFamily="18" charset="0"/>
                <a:cs typeface="Times New Roman" pitchFamily="18" charset="0"/>
              </a:rPr>
              <a:t>This trait shows the quality of a leader to facilitate communication among staff members and be confident while communicating their perspective to others. </a:t>
            </a:r>
            <a:endParaRPr lang="en-US" sz="1800" dirty="0">
              <a:latin typeface="Times New Roman" pitchFamily="18" charset="0"/>
              <a:cs typeface="Times New Roman" pitchFamily="18" charset="0"/>
            </a:endParaRPr>
          </a:p>
          <a:p>
            <a:pPr algn="just">
              <a:lnSpc>
                <a:spcPct val="160000"/>
              </a:lnSpc>
            </a:pPr>
            <a:endParaRPr lang="en-US" sz="1800" dirty="0">
              <a:latin typeface="Times New Roman" pitchFamily="18" charset="0"/>
              <a:cs typeface="Times New Roman" pitchFamily="18" charset="0"/>
            </a:endParaRPr>
          </a:p>
        </p:txBody>
      </p:sp>
      <p:pic>
        <p:nvPicPr>
          <p:cNvPr id="4" name="Picture 3" descr="Image result for trait theory"/>
          <p:cNvPicPr/>
          <p:nvPr/>
        </p:nvPicPr>
        <p:blipFill>
          <a:blip r:embed="rId3"/>
          <a:srcRect/>
          <a:stretch>
            <a:fillRect/>
          </a:stretch>
        </p:blipFill>
        <p:spPr bwMode="auto">
          <a:xfrm>
            <a:off x="5029200" y="1657350"/>
            <a:ext cx="3962400" cy="2362200"/>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42950"/>
            <a:ext cx="8229600" cy="320278"/>
          </a:xfrm>
        </p:spPr>
        <p:txBody>
          <a:bodyPr>
            <a:noAutofit/>
          </a:bodyPr>
          <a:lstStyle/>
          <a:p>
            <a:r>
              <a:rPr lang="en-GB" sz="3200" b="1" dirty="0">
                <a:latin typeface="Times New Roman" pitchFamily="18" charset="0"/>
                <a:cs typeface="Times New Roman" pitchFamily="18" charset="0"/>
              </a:rPr>
              <a:t>Importance and evaluation of Leadership for Tesco</a:t>
            </a:r>
            <a:br>
              <a:rPr lang="en-US" sz="3200" dirty="0"/>
            </a:br>
            <a:endParaRPr lang="en-US" sz="3200" dirty="0"/>
          </a:p>
        </p:txBody>
      </p:sp>
      <p:sp>
        <p:nvSpPr>
          <p:cNvPr id="3" name="Content Placeholder 2"/>
          <p:cNvSpPr>
            <a:spLocks noGrp="1"/>
          </p:cNvSpPr>
          <p:nvPr>
            <p:ph idx="1"/>
          </p:nvPr>
        </p:nvSpPr>
        <p:spPr/>
        <p:txBody>
          <a:bodyPr>
            <a:normAutofit fontScale="85000" lnSpcReduction="20000"/>
          </a:bodyPr>
          <a:lstStyle/>
          <a:p>
            <a:pPr algn="just">
              <a:lnSpc>
                <a:spcPct val="150000"/>
              </a:lnSpc>
            </a:pPr>
            <a:r>
              <a:rPr lang="en-GB" sz="1600" dirty="0">
                <a:latin typeface="Times New Roman" pitchFamily="18" charset="0"/>
                <a:cs typeface="Times New Roman" pitchFamily="18" charset="0"/>
              </a:rPr>
              <a:t>Tesco is the most popular name in the international retailing market and its serve millions of customers. </a:t>
            </a:r>
          </a:p>
          <a:p>
            <a:pPr algn="just">
              <a:lnSpc>
                <a:spcPct val="150000"/>
              </a:lnSpc>
            </a:pPr>
            <a:r>
              <a:rPr lang="en-GB" sz="1600" dirty="0">
                <a:latin typeface="Times New Roman" pitchFamily="18" charset="0"/>
                <a:cs typeface="Times New Roman" pitchFamily="18" charset="0"/>
              </a:rPr>
              <a:t>Moreover, this success of Tesco did not come by chance but it is a result of effective management and leadership strategies used by the business. </a:t>
            </a:r>
          </a:p>
          <a:p>
            <a:pPr algn="just">
              <a:lnSpc>
                <a:spcPct val="150000"/>
              </a:lnSpc>
            </a:pPr>
            <a:r>
              <a:rPr lang="en-GB" sz="1600" dirty="0">
                <a:latin typeface="Times New Roman" pitchFamily="18" charset="0"/>
                <a:cs typeface="Times New Roman" pitchFamily="18" charset="0"/>
              </a:rPr>
              <a:t>Thus, the participative leadership of company provides optimum productivity due to the presence of accurate flow of communication among different level of employees. </a:t>
            </a:r>
          </a:p>
          <a:p>
            <a:pPr algn="just">
              <a:lnSpc>
                <a:spcPct val="150000"/>
              </a:lnSpc>
            </a:pPr>
            <a:r>
              <a:rPr lang="en-GB" sz="1600" dirty="0">
                <a:latin typeface="Times New Roman" pitchFamily="18" charset="0"/>
                <a:cs typeface="Times New Roman" pitchFamily="18" charset="0"/>
              </a:rPr>
              <a:t>Lower level employees are welcomed to take part in the process of decision making that in turn increases production. </a:t>
            </a:r>
          </a:p>
          <a:p>
            <a:pPr algn="just">
              <a:lnSpc>
                <a:spcPct val="150000"/>
              </a:lnSpc>
            </a:pPr>
            <a:r>
              <a:rPr lang="en-GB" sz="1600" dirty="0">
                <a:latin typeface="Times New Roman" pitchFamily="18" charset="0"/>
                <a:cs typeface="Times New Roman" pitchFamily="18" charset="0"/>
              </a:rPr>
              <a:t>In addition to this, the management of Tesco has best leaders who motivate the employees to work according to the need of organisation. </a:t>
            </a:r>
          </a:p>
          <a:p>
            <a:pPr algn="just">
              <a:lnSpc>
                <a:spcPct val="150000"/>
              </a:lnSpc>
            </a:pPr>
            <a:r>
              <a:rPr lang="en-GB" sz="1600" dirty="0">
                <a:latin typeface="Times New Roman" pitchFamily="18" charset="0"/>
                <a:cs typeface="Times New Roman" pitchFamily="18" charset="0"/>
              </a:rPr>
              <a:t>The leader of Tesco measures the performance of staff members with the help of KPI that facilitates the company in developing strategies as per changing trends. </a:t>
            </a:r>
            <a:endParaRPr lang="en-US" sz="1600" dirty="0">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38150"/>
            <a:ext cx="8229600" cy="625078"/>
          </a:xfrm>
        </p:spPr>
        <p:txBody>
          <a:bodyPr>
            <a:noAutofit/>
          </a:bodyPr>
          <a:lstStyle/>
          <a:p>
            <a:r>
              <a:rPr lang="en-GB" sz="3600" b="1" dirty="0">
                <a:latin typeface="Times New Roman" pitchFamily="18" charset="0"/>
                <a:cs typeface="Times New Roman" pitchFamily="18" charset="0"/>
              </a:rPr>
              <a:t>Team and group behaviour </a:t>
            </a:r>
            <a:br>
              <a:rPr lang="en-US" sz="3600" b="1" dirty="0"/>
            </a:br>
            <a:endParaRPr lang="en-US" sz="3600" dirty="0"/>
          </a:p>
        </p:txBody>
      </p:sp>
      <p:sp>
        <p:nvSpPr>
          <p:cNvPr id="3" name="Content Placeholder 2"/>
          <p:cNvSpPr>
            <a:spLocks noGrp="1"/>
          </p:cNvSpPr>
          <p:nvPr>
            <p:ph idx="1"/>
          </p:nvPr>
        </p:nvSpPr>
        <p:spPr>
          <a:xfrm>
            <a:off x="228600" y="819150"/>
            <a:ext cx="8686800" cy="4191000"/>
          </a:xfrm>
        </p:spPr>
        <p:txBody>
          <a:bodyPr>
            <a:noAutofit/>
          </a:bodyPr>
          <a:lstStyle/>
          <a:p>
            <a:pPr algn="just">
              <a:lnSpc>
                <a:spcPct val="170000"/>
              </a:lnSpc>
              <a:buNone/>
            </a:pPr>
            <a:r>
              <a:rPr lang="en-GB" sz="1200" b="1" dirty="0">
                <a:latin typeface="Times New Roman" pitchFamily="18" charset="0"/>
                <a:cs typeface="Times New Roman" pitchFamily="18" charset="0"/>
              </a:rPr>
              <a:t>Concept and nature of group behaviour</a:t>
            </a:r>
            <a:endParaRPr lang="en-US" sz="1200" dirty="0">
              <a:latin typeface="Times New Roman" pitchFamily="18" charset="0"/>
              <a:cs typeface="Times New Roman" pitchFamily="18" charset="0"/>
            </a:endParaRPr>
          </a:p>
          <a:p>
            <a:pPr algn="just">
              <a:lnSpc>
                <a:spcPct val="170000"/>
              </a:lnSpc>
            </a:pPr>
            <a:r>
              <a:rPr lang="en-GB" sz="1200" dirty="0">
                <a:latin typeface="Times New Roman" pitchFamily="18" charset="0"/>
                <a:cs typeface="Times New Roman" pitchFamily="18" charset="0"/>
              </a:rPr>
              <a:t>Group behaviour can be defined as the behaviour of individuals within groups of an organisation. This group consist of interdependent personnel who come together to achieve common goals.</a:t>
            </a:r>
            <a:endParaRPr lang="en-US" sz="1200" dirty="0">
              <a:latin typeface="Times New Roman" pitchFamily="18" charset="0"/>
              <a:cs typeface="Times New Roman" pitchFamily="18" charset="0"/>
            </a:endParaRPr>
          </a:p>
          <a:p>
            <a:pPr algn="just">
              <a:lnSpc>
                <a:spcPct val="170000"/>
              </a:lnSpc>
              <a:buNone/>
            </a:pPr>
            <a:r>
              <a:rPr lang="en-GB" sz="1200" b="1" dirty="0" err="1">
                <a:latin typeface="Times New Roman" pitchFamily="18" charset="0"/>
                <a:cs typeface="Times New Roman" pitchFamily="18" charset="0"/>
              </a:rPr>
              <a:t>Belbin</a:t>
            </a:r>
            <a:r>
              <a:rPr lang="en-GB" sz="1200" b="1" dirty="0">
                <a:latin typeface="Times New Roman" pitchFamily="18" charset="0"/>
                <a:cs typeface="Times New Roman" pitchFamily="18" charset="0"/>
              </a:rPr>
              <a:t> Team Role Theory</a:t>
            </a:r>
            <a:endParaRPr lang="en-US" sz="1200" dirty="0">
              <a:latin typeface="Times New Roman" pitchFamily="18" charset="0"/>
              <a:cs typeface="Times New Roman" pitchFamily="18" charset="0"/>
            </a:endParaRPr>
          </a:p>
          <a:p>
            <a:pPr algn="just">
              <a:lnSpc>
                <a:spcPct val="170000"/>
              </a:lnSpc>
            </a:pPr>
            <a:r>
              <a:rPr lang="en-GB" sz="1200" dirty="0" err="1">
                <a:latin typeface="Times New Roman" pitchFamily="18" charset="0"/>
                <a:cs typeface="Times New Roman" pitchFamily="18" charset="0"/>
              </a:rPr>
              <a:t>Belbin</a:t>
            </a:r>
            <a:r>
              <a:rPr lang="en-GB" sz="1200" dirty="0">
                <a:latin typeface="Times New Roman" pitchFamily="18" charset="0"/>
                <a:cs typeface="Times New Roman" pitchFamily="18" charset="0"/>
              </a:rPr>
              <a:t> theory consists of 9 behavioural clusters that each group must possess in order to become the best performing team. These behavioural clusters possess in groups of Tesco that includes:</a:t>
            </a:r>
            <a:endParaRPr lang="en-US" sz="1200" dirty="0">
              <a:latin typeface="Times New Roman" pitchFamily="18" charset="0"/>
              <a:cs typeface="Times New Roman" pitchFamily="18" charset="0"/>
            </a:endParaRPr>
          </a:p>
          <a:p>
            <a:pPr algn="just">
              <a:lnSpc>
                <a:spcPct val="170000"/>
              </a:lnSpc>
              <a:buNone/>
            </a:pPr>
            <a:r>
              <a:rPr lang="en-GB" sz="1200" b="1" dirty="0">
                <a:latin typeface="Times New Roman" pitchFamily="18" charset="0"/>
                <a:cs typeface="Times New Roman" pitchFamily="18" charset="0"/>
              </a:rPr>
              <a:t>a. Investigation of resources: </a:t>
            </a:r>
            <a:r>
              <a:rPr lang="en-GB" sz="1200" dirty="0">
                <a:latin typeface="Times New Roman" pitchFamily="18" charset="0"/>
                <a:cs typeface="Times New Roman" pitchFamily="18" charset="0"/>
              </a:rPr>
              <a:t>This type of people in group uses their own perspective to develop ideas and enhances opportunities of group. </a:t>
            </a:r>
            <a:endParaRPr lang="en-US" sz="1200" dirty="0">
              <a:latin typeface="Times New Roman" pitchFamily="18" charset="0"/>
              <a:cs typeface="Times New Roman" pitchFamily="18" charset="0"/>
            </a:endParaRPr>
          </a:p>
          <a:p>
            <a:pPr algn="just">
              <a:lnSpc>
                <a:spcPct val="170000"/>
              </a:lnSpc>
              <a:buNone/>
            </a:pPr>
            <a:r>
              <a:rPr lang="en-GB" sz="1200" b="1" dirty="0">
                <a:latin typeface="Times New Roman" pitchFamily="18" charset="0"/>
                <a:cs typeface="Times New Roman" pitchFamily="18" charset="0"/>
              </a:rPr>
              <a:t>b. Team Worker:  </a:t>
            </a:r>
            <a:r>
              <a:rPr lang="en-GB" sz="1200" dirty="0">
                <a:latin typeface="Times New Roman" pitchFamily="18" charset="0"/>
                <a:cs typeface="Times New Roman" pitchFamily="18" charset="0"/>
              </a:rPr>
              <a:t>Presence of these individuals in team facilitates teamwork and cooperation (</a:t>
            </a:r>
            <a:r>
              <a:rPr lang="en-GB" sz="1200" dirty="0" err="1">
                <a:latin typeface="Times New Roman" pitchFamily="18" charset="0"/>
                <a:cs typeface="Times New Roman" pitchFamily="18" charset="0"/>
              </a:rPr>
              <a:t>Kakabadse</a:t>
            </a:r>
            <a:r>
              <a:rPr lang="en-GB" sz="1200" dirty="0">
                <a:latin typeface="Times New Roman" pitchFamily="18" charset="0"/>
                <a:cs typeface="Times New Roman" pitchFamily="18" charset="0"/>
              </a:rPr>
              <a:t> and Bank 2018). So, teams of Tesco include a team worker individual who enhances the cooperation in the management of Tesco. </a:t>
            </a:r>
          </a:p>
          <a:p>
            <a:pPr algn="just">
              <a:lnSpc>
                <a:spcPct val="170000"/>
              </a:lnSpc>
              <a:buNone/>
            </a:pPr>
            <a:r>
              <a:rPr lang="en-GB" sz="1200" b="1" dirty="0">
                <a:latin typeface="Times New Roman" pitchFamily="18" charset="0"/>
                <a:cs typeface="Times New Roman" pitchFamily="18" charset="0"/>
              </a:rPr>
              <a:t>c. Coordinator of work: </a:t>
            </a:r>
            <a:r>
              <a:rPr lang="en-GB" sz="1200" dirty="0">
                <a:latin typeface="Times New Roman" pitchFamily="18" charset="0"/>
                <a:cs typeface="Times New Roman" pitchFamily="18" charset="0"/>
              </a:rPr>
              <a:t>This kind of individuals in team focuses on objective of team as well as organisation and delegate authority as per the same. Therefore, having coordinator individuals within team facilitates in achievement of goals for Tesco. </a:t>
            </a:r>
            <a:endParaRPr lang="en-US" sz="1200" dirty="0">
              <a:latin typeface="Times New Roman" pitchFamily="18" charset="0"/>
              <a:cs typeface="Times New Roman" pitchFamily="18" charset="0"/>
            </a:endParaRPr>
          </a:p>
          <a:p>
            <a:pPr algn="just">
              <a:lnSpc>
                <a:spcPct val="170000"/>
              </a:lnSpc>
            </a:pPr>
            <a:endParaRPr lang="en-US" sz="1200" dirty="0">
              <a:latin typeface="Times New Roman" pitchFamily="18" charset="0"/>
              <a:cs typeface="Times New Roman"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Times New Roman" pitchFamily="18" charset="0"/>
                <a:cs typeface="Times New Roman" pitchFamily="18" charset="0"/>
              </a:rPr>
              <a:t>Team and group behaviour</a:t>
            </a:r>
            <a:endParaRPr lang="en-US" sz="36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200150"/>
            <a:ext cx="5257800" cy="3581399"/>
          </a:xfrm>
        </p:spPr>
        <p:txBody>
          <a:bodyPr>
            <a:noAutofit/>
          </a:bodyPr>
          <a:lstStyle/>
          <a:p>
            <a:pPr algn="just">
              <a:lnSpc>
                <a:spcPct val="160000"/>
              </a:lnSpc>
              <a:buNone/>
            </a:pPr>
            <a:r>
              <a:rPr lang="en-GB" sz="1200" b="1" dirty="0">
                <a:latin typeface="Times New Roman" pitchFamily="18" charset="0"/>
                <a:cs typeface="Times New Roman" pitchFamily="18" charset="0"/>
              </a:rPr>
              <a:t>d. Shaper of strategies: </a:t>
            </a:r>
            <a:r>
              <a:rPr lang="en-GB" sz="1200" dirty="0">
                <a:latin typeface="Times New Roman" pitchFamily="18" charset="0"/>
                <a:cs typeface="Times New Roman" pitchFamily="18" charset="0"/>
              </a:rPr>
              <a:t>This type of individuals in group makes sure that team is moving according to the plan of organization and does not loses it focus from the objective (Young </a:t>
            </a:r>
            <a:r>
              <a:rPr lang="en-GB" sz="1200" i="1" dirty="0">
                <a:latin typeface="Times New Roman" pitchFamily="18" charset="0"/>
                <a:cs typeface="Times New Roman" pitchFamily="18" charset="0"/>
              </a:rPr>
              <a:t>et al.</a:t>
            </a:r>
            <a:r>
              <a:rPr lang="en-GB" sz="1200" dirty="0">
                <a:latin typeface="Times New Roman" pitchFamily="18" charset="0"/>
                <a:cs typeface="Times New Roman" pitchFamily="18" charset="0"/>
              </a:rPr>
              <a:t> 2015). </a:t>
            </a:r>
            <a:endParaRPr lang="en-US" sz="1200" dirty="0">
              <a:latin typeface="Times New Roman" pitchFamily="18" charset="0"/>
              <a:cs typeface="Times New Roman" pitchFamily="18" charset="0"/>
            </a:endParaRPr>
          </a:p>
          <a:p>
            <a:pPr algn="just">
              <a:lnSpc>
                <a:spcPct val="160000"/>
              </a:lnSpc>
              <a:buNone/>
            </a:pPr>
            <a:r>
              <a:rPr lang="en-GB" sz="1200" b="1" dirty="0">
                <a:latin typeface="Times New Roman" pitchFamily="18" charset="0"/>
                <a:cs typeface="Times New Roman" pitchFamily="18" charset="0"/>
              </a:rPr>
              <a:t>e. Implementation of operations: </a:t>
            </a:r>
            <a:r>
              <a:rPr lang="en-GB" sz="1200" dirty="0">
                <a:latin typeface="Times New Roman" pitchFamily="18" charset="0"/>
                <a:cs typeface="Times New Roman" pitchFamily="18" charset="0"/>
              </a:rPr>
              <a:t>This cluster includes implementation of workable strategy by the individual for making the work organized.  Hence, this kind of individuals maintain by management of Tesco to enhance the quality of work.  </a:t>
            </a:r>
            <a:r>
              <a:rPr lang="en-GB" sz="1200" b="1" dirty="0">
                <a:latin typeface="Times New Roman" pitchFamily="18" charset="0"/>
                <a:cs typeface="Times New Roman" pitchFamily="18" charset="0"/>
              </a:rPr>
              <a:t> </a:t>
            </a:r>
          </a:p>
          <a:p>
            <a:pPr algn="just">
              <a:lnSpc>
                <a:spcPct val="160000"/>
              </a:lnSpc>
              <a:buNone/>
            </a:pPr>
            <a:r>
              <a:rPr lang="en-GB" sz="1200" b="1" dirty="0">
                <a:latin typeface="Times New Roman" pitchFamily="18" charset="0"/>
                <a:cs typeface="Times New Roman" pitchFamily="18" charset="0"/>
              </a:rPr>
              <a:t>f. Completer finishes: </a:t>
            </a:r>
            <a:r>
              <a:rPr lang="en-GB" sz="1200" dirty="0">
                <a:latin typeface="Times New Roman" pitchFamily="18" charset="0"/>
                <a:cs typeface="Times New Roman" pitchFamily="18" charset="0"/>
              </a:rPr>
              <a:t>This cluster is most probably used by individual or team in end of task to scrutinize the errors and polishing the work (</a:t>
            </a:r>
            <a:r>
              <a:rPr lang="en-GB" sz="1200" dirty="0" err="1">
                <a:latin typeface="Times New Roman" pitchFamily="18" charset="0"/>
                <a:cs typeface="Times New Roman" pitchFamily="18" charset="0"/>
              </a:rPr>
              <a:t>Namada</a:t>
            </a:r>
            <a:r>
              <a:rPr lang="en-GB" sz="1200" dirty="0">
                <a:latin typeface="Times New Roman" pitchFamily="18" charset="0"/>
                <a:cs typeface="Times New Roman" pitchFamily="18" charset="0"/>
              </a:rPr>
              <a:t>, 2018). Hence, the presence of these individuals in Tesco provides perfectionism in operation of teams and eliminates error.  </a:t>
            </a:r>
            <a:r>
              <a:rPr lang="en-GB" sz="1200" b="1" dirty="0">
                <a:latin typeface="Times New Roman" pitchFamily="18" charset="0"/>
                <a:cs typeface="Times New Roman" pitchFamily="18" charset="0"/>
              </a:rPr>
              <a:t> </a:t>
            </a:r>
            <a:endParaRPr lang="en-US" sz="1200" dirty="0">
              <a:latin typeface="Times New Roman" pitchFamily="18" charset="0"/>
              <a:cs typeface="Times New Roman" pitchFamily="18" charset="0"/>
            </a:endParaRPr>
          </a:p>
          <a:p>
            <a:endParaRPr lang="en-US" sz="1600" dirty="0"/>
          </a:p>
        </p:txBody>
      </p:sp>
      <p:pic>
        <p:nvPicPr>
          <p:cNvPr id="6" name="Picture 5"/>
          <p:cNvPicPr/>
          <p:nvPr/>
        </p:nvPicPr>
        <p:blipFill>
          <a:blip r:embed="rId3"/>
          <a:srcRect/>
          <a:stretch>
            <a:fillRect/>
          </a:stretch>
        </p:blipFill>
        <p:spPr bwMode="auto">
          <a:xfrm>
            <a:off x="5791200" y="1123950"/>
            <a:ext cx="3067050" cy="3309620"/>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590550"/>
            <a:ext cx="8229600" cy="609600"/>
          </a:xfrm>
        </p:spPr>
        <p:txBody>
          <a:bodyPr>
            <a:noAutofit/>
          </a:bodyPr>
          <a:lstStyle/>
          <a:p>
            <a:r>
              <a:rPr lang="en-GB" sz="3200" b="1" dirty="0">
                <a:latin typeface="Times New Roman" pitchFamily="18" charset="0"/>
                <a:cs typeface="Times New Roman" pitchFamily="18" charset="0"/>
              </a:rPr>
              <a:t>Importance and evaluation of group behaviour for Tesco</a:t>
            </a:r>
            <a:br>
              <a:rPr lang="en-US" sz="3200" dirty="0"/>
            </a:br>
            <a:endParaRPr lang="en-US" sz="3200" dirty="0"/>
          </a:p>
        </p:txBody>
      </p:sp>
      <p:sp>
        <p:nvSpPr>
          <p:cNvPr id="3" name="Content Placeholder 2"/>
          <p:cNvSpPr>
            <a:spLocks noGrp="1"/>
          </p:cNvSpPr>
          <p:nvPr>
            <p:ph idx="1"/>
          </p:nvPr>
        </p:nvSpPr>
        <p:spPr/>
        <p:txBody>
          <a:bodyPr>
            <a:normAutofit fontScale="47500" lnSpcReduction="20000"/>
          </a:bodyPr>
          <a:lstStyle/>
          <a:p>
            <a:pPr algn="just">
              <a:lnSpc>
                <a:spcPct val="170000"/>
              </a:lnSpc>
            </a:pPr>
            <a:r>
              <a:rPr lang="en-GB" dirty="0">
                <a:latin typeface="Times New Roman" pitchFamily="18" charset="0"/>
                <a:cs typeface="Times New Roman" pitchFamily="18" charset="0"/>
              </a:rPr>
              <a:t>The success of Tesco lies under potentialities and teamwork of employees of Tesco.</a:t>
            </a:r>
          </a:p>
          <a:p>
            <a:pPr algn="just">
              <a:lnSpc>
                <a:spcPct val="170000"/>
              </a:lnSpc>
            </a:pPr>
            <a:r>
              <a:rPr lang="en-GB" dirty="0">
                <a:latin typeface="Times New Roman" pitchFamily="18" charset="0"/>
                <a:cs typeface="Times New Roman" pitchFamily="18" charset="0"/>
              </a:rPr>
              <a:t>In addition to this, enhanced performance of Tesco in global market motivates its staff members to increase their performance in order to generate more goodwill and growth in industry. </a:t>
            </a:r>
          </a:p>
          <a:p>
            <a:pPr algn="just">
              <a:lnSpc>
                <a:spcPct val="170000"/>
              </a:lnSpc>
            </a:pPr>
            <a:r>
              <a:rPr lang="en-GB" dirty="0">
                <a:latin typeface="Times New Roman" pitchFamily="18" charset="0"/>
                <a:cs typeface="Times New Roman" pitchFamily="18" charset="0"/>
              </a:rPr>
              <a:t>Moreover, the leaders develop groups in management of Tesco which content cluster of group behaviour that aids positively on performance of the company.  </a:t>
            </a:r>
          </a:p>
          <a:p>
            <a:pPr algn="just">
              <a:lnSpc>
                <a:spcPct val="170000"/>
              </a:lnSpc>
            </a:pPr>
            <a:r>
              <a:rPr lang="en-GB" dirty="0">
                <a:latin typeface="Times New Roman" pitchFamily="18" charset="0"/>
                <a:cs typeface="Times New Roman" pitchFamily="18" charset="0"/>
              </a:rPr>
              <a:t>Besides this, presence of nine elements of </a:t>
            </a:r>
            <a:r>
              <a:rPr lang="en-GB" dirty="0" err="1">
                <a:latin typeface="Times New Roman" pitchFamily="18" charset="0"/>
                <a:cs typeface="Times New Roman" pitchFamily="18" charset="0"/>
              </a:rPr>
              <a:t>Belbin</a:t>
            </a:r>
            <a:r>
              <a:rPr lang="en-GB" dirty="0">
                <a:latin typeface="Times New Roman" pitchFamily="18" charset="0"/>
                <a:cs typeface="Times New Roman" pitchFamily="18" charset="0"/>
              </a:rPr>
              <a:t> model in groups of Tesco facilities operations by shaping the performance and goals of company. </a:t>
            </a:r>
          </a:p>
          <a:p>
            <a:pPr algn="just">
              <a:lnSpc>
                <a:spcPct val="170000"/>
              </a:lnSpc>
            </a:pPr>
            <a:r>
              <a:rPr lang="en-GB" dirty="0">
                <a:latin typeface="Times New Roman" pitchFamily="18" charset="0"/>
                <a:cs typeface="Times New Roman" pitchFamily="18" charset="0"/>
              </a:rPr>
              <a:t>Furthermore, the presences of positive group behaviour in teammates of Tesco embed the ascertainment of objectives by higher executives of Tesco. </a:t>
            </a:r>
            <a:endParaRPr lang="en-US" dirty="0">
              <a:latin typeface="Times New Roman" pitchFamily="18" charset="0"/>
              <a:cs typeface="Times New Roman" pitchFamily="18" charset="0"/>
            </a:endParaRPr>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49"/>
            <a:ext cx="8229600" cy="548879"/>
          </a:xfrm>
        </p:spPr>
        <p:txBody>
          <a:bodyPr>
            <a:noAutofit/>
          </a:bodyPr>
          <a:lstStyle/>
          <a:p>
            <a:r>
              <a:rPr lang="en-US" sz="3600" b="1" dirty="0"/>
              <a:t> </a:t>
            </a:r>
            <a:r>
              <a:rPr lang="en-GB" sz="3600" b="1" dirty="0">
                <a:latin typeface="Times New Roman" pitchFamily="18" charset="0"/>
                <a:cs typeface="Times New Roman" pitchFamily="18" charset="0"/>
              </a:rPr>
              <a:t>Perceptions and motivation </a:t>
            </a:r>
            <a:br>
              <a:rPr lang="en-US" sz="3600" b="1" dirty="0"/>
            </a:br>
            <a:endParaRPr lang="en-US" sz="3600" dirty="0"/>
          </a:p>
        </p:txBody>
      </p:sp>
      <p:sp>
        <p:nvSpPr>
          <p:cNvPr id="3" name="Content Placeholder 2"/>
          <p:cNvSpPr>
            <a:spLocks noGrp="1"/>
          </p:cNvSpPr>
          <p:nvPr>
            <p:ph idx="1"/>
          </p:nvPr>
        </p:nvSpPr>
        <p:spPr>
          <a:xfrm>
            <a:off x="457200" y="742950"/>
            <a:ext cx="8229600" cy="4190999"/>
          </a:xfrm>
        </p:spPr>
        <p:txBody>
          <a:bodyPr>
            <a:noAutofit/>
          </a:bodyPr>
          <a:lstStyle/>
          <a:p>
            <a:pPr algn="just">
              <a:lnSpc>
                <a:spcPct val="170000"/>
              </a:lnSpc>
              <a:buNone/>
            </a:pPr>
            <a:r>
              <a:rPr lang="en-GB" sz="1100" b="1" dirty="0">
                <a:latin typeface="Times New Roman" pitchFamily="18" charset="0"/>
                <a:cs typeface="Times New Roman" pitchFamily="18" charset="0"/>
              </a:rPr>
              <a:t>A. Motivation</a:t>
            </a:r>
            <a:endParaRPr lang="en-US" sz="1100" dirty="0">
              <a:latin typeface="Times New Roman" pitchFamily="18" charset="0"/>
              <a:cs typeface="Times New Roman" pitchFamily="18" charset="0"/>
            </a:endParaRPr>
          </a:p>
          <a:p>
            <a:pPr algn="just">
              <a:lnSpc>
                <a:spcPct val="170000"/>
              </a:lnSpc>
              <a:buNone/>
            </a:pPr>
            <a:r>
              <a:rPr lang="en-GB" sz="1100" b="1" dirty="0">
                <a:latin typeface="Times New Roman" pitchFamily="18" charset="0"/>
                <a:cs typeface="Times New Roman" pitchFamily="18" charset="0"/>
              </a:rPr>
              <a:t>Concept and nature of motivation</a:t>
            </a:r>
            <a:endParaRPr lang="en-US" sz="1100" dirty="0">
              <a:latin typeface="Times New Roman" pitchFamily="18" charset="0"/>
              <a:cs typeface="Times New Roman" pitchFamily="18" charset="0"/>
            </a:endParaRPr>
          </a:p>
          <a:p>
            <a:pPr algn="just">
              <a:lnSpc>
                <a:spcPct val="170000"/>
              </a:lnSpc>
            </a:pPr>
            <a:r>
              <a:rPr lang="en-GB" sz="1100" dirty="0">
                <a:latin typeface="Times New Roman" pitchFamily="18" charset="0"/>
                <a:cs typeface="Times New Roman" pitchFamily="18" charset="0"/>
              </a:rPr>
              <a:t>Motivation is an activity of manager to promote the productivity of individuals within an organization. Moreover, it is an action to stimulate the performance of employees to achieve the goals. </a:t>
            </a:r>
            <a:endParaRPr lang="en-US" sz="1100" dirty="0">
              <a:latin typeface="Times New Roman" pitchFamily="18" charset="0"/>
              <a:cs typeface="Times New Roman" pitchFamily="18" charset="0"/>
            </a:endParaRPr>
          </a:p>
          <a:p>
            <a:pPr algn="just">
              <a:lnSpc>
                <a:spcPct val="170000"/>
              </a:lnSpc>
              <a:buNone/>
            </a:pPr>
            <a:r>
              <a:rPr lang="en-GB" sz="1100" b="1" dirty="0">
                <a:latin typeface="Times New Roman" pitchFamily="18" charset="0"/>
                <a:cs typeface="Times New Roman" pitchFamily="18" charset="0"/>
              </a:rPr>
              <a:t>Herzberg two factor theory of motivation</a:t>
            </a:r>
            <a:endParaRPr lang="en-US" sz="1100" dirty="0">
              <a:latin typeface="Times New Roman" pitchFamily="18" charset="0"/>
              <a:cs typeface="Times New Roman" pitchFamily="18" charset="0"/>
            </a:endParaRPr>
          </a:p>
          <a:p>
            <a:pPr algn="just">
              <a:lnSpc>
                <a:spcPct val="170000"/>
              </a:lnSpc>
            </a:pPr>
            <a:r>
              <a:rPr lang="en-GB" sz="1100" dirty="0">
                <a:latin typeface="Times New Roman" pitchFamily="18" charset="0"/>
                <a:cs typeface="Times New Roman" pitchFamily="18" charset="0"/>
              </a:rPr>
              <a:t>According to the conceptions of </a:t>
            </a:r>
            <a:r>
              <a:rPr lang="en-GB" sz="1100" dirty="0" err="1">
                <a:latin typeface="Times New Roman" pitchFamily="18" charset="0"/>
                <a:cs typeface="Times New Roman" pitchFamily="18" charset="0"/>
              </a:rPr>
              <a:t>Dahlingb</a:t>
            </a:r>
            <a:r>
              <a:rPr lang="en-GB" sz="1100" i="1" dirty="0">
                <a:latin typeface="Times New Roman" pitchFamily="18" charset="0"/>
                <a:cs typeface="Times New Roman" pitchFamily="18" charset="0"/>
              </a:rPr>
              <a:t> et al</a:t>
            </a:r>
            <a:r>
              <a:rPr lang="en-GB" sz="1100" dirty="0">
                <a:latin typeface="Times New Roman" pitchFamily="18" charset="0"/>
                <a:cs typeface="Times New Roman" pitchFamily="18" charset="0"/>
              </a:rPr>
              <a:t>. (2015), motivation theory focuses on individual motivation and job satisfaction in work workplace. The theory was first introduced by Fredrick Herzberg who conducted a research on good and bad experiences of employees at workplace.  </a:t>
            </a:r>
            <a:endParaRPr lang="en-US" sz="1100" dirty="0">
              <a:latin typeface="Times New Roman" pitchFamily="18" charset="0"/>
              <a:cs typeface="Times New Roman" pitchFamily="18" charset="0"/>
            </a:endParaRPr>
          </a:p>
          <a:p>
            <a:pPr algn="just">
              <a:lnSpc>
                <a:spcPct val="170000"/>
              </a:lnSpc>
              <a:buNone/>
            </a:pPr>
            <a:r>
              <a:rPr lang="en-GB" sz="1100" b="1" dirty="0">
                <a:latin typeface="Times New Roman" pitchFamily="18" charset="0"/>
                <a:cs typeface="Times New Roman" pitchFamily="18" charset="0"/>
              </a:rPr>
              <a:t>I: High motivation and high hygiene:</a:t>
            </a:r>
            <a:r>
              <a:rPr lang="en-GB" sz="1100" dirty="0">
                <a:latin typeface="Times New Roman" pitchFamily="18" charset="0"/>
                <a:cs typeface="Times New Roman" pitchFamily="18" charset="0"/>
              </a:rPr>
              <a:t> This situation of motivation theory states that employees are highly motivated and satisfied with the environment of organisation and barely have any issues related to the management of company. </a:t>
            </a:r>
            <a:endParaRPr lang="en-US" sz="1100" dirty="0">
              <a:latin typeface="Times New Roman" pitchFamily="18" charset="0"/>
              <a:cs typeface="Times New Roman" pitchFamily="18" charset="0"/>
            </a:endParaRPr>
          </a:p>
          <a:p>
            <a:pPr algn="just">
              <a:lnSpc>
                <a:spcPct val="170000"/>
              </a:lnSpc>
              <a:buNone/>
            </a:pPr>
            <a:r>
              <a:rPr lang="en-GB" sz="1100" b="1" dirty="0">
                <a:latin typeface="Times New Roman" pitchFamily="18" charset="0"/>
                <a:cs typeface="Times New Roman" pitchFamily="18" charset="0"/>
              </a:rPr>
              <a:t>II:  Low motivation and high hygiene: </a:t>
            </a:r>
            <a:r>
              <a:rPr lang="en-GB" sz="1100" dirty="0">
                <a:latin typeface="Times New Roman" pitchFamily="18" charset="0"/>
                <a:cs typeface="Times New Roman" pitchFamily="18" charset="0"/>
              </a:rPr>
              <a:t>It</a:t>
            </a:r>
            <a:r>
              <a:rPr lang="en-GB" sz="1100" b="1" dirty="0">
                <a:latin typeface="Times New Roman" pitchFamily="18" charset="0"/>
                <a:cs typeface="Times New Roman" pitchFamily="18" charset="0"/>
              </a:rPr>
              <a:t> </a:t>
            </a:r>
            <a:r>
              <a:rPr lang="en-GB" sz="1100" dirty="0">
                <a:latin typeface="Times New Roman" pitchFamily="18" charset="0"/>
                <a:cs typeface="Times New Roman" pitchFamily="18" charset="0"/>
              </a:rPr>
              <a:t>shows the situation where employees do not have many complaints about the company but they are not motivated to work. </a:t>
            </a:r>
          </a:p>
          <a:p>
            <a:pPr algn="just">
              <a:lnSpc>
                <a:spcPct val="170000"/>
              </a:lnSpc>
            </a:pPr>
            <a:endParaRPr lang="en-US" sz="1100" dirty="0">
              <a:latin typeface="Times New Roman" pitchFamily="18" charset="0"/>
              <a:cs typeface="Times New Roman"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itchFamily="18" charset="0"/>
                <a:cs typeface="Times New Roman" pitchFamily="18" charset="0"/>
              </a:rPr>
              <a:t>Perceptions and motivation</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a:xfrm>
            <a:off x="457200" y="1200151"/>
            <a:ext cx="4572000" cy="3394472"/>
          </a:xfrm>
        </p:spPr>
        <p:txBody>
          <a:bodyPr>
            <a:noAutofit/>
          </a:bodyPr>
          <a:lstStyle/>
          <a:p>
            <a:pPr algn="just">
              <a:lnSpc>
                <a:spcPct val="150000"/>
              </a:lnSpc>
              <a:buNone/>
            </a:pPr>
            <a:r>
              <a:rPr lang="en-GB" sz="1600" b="1" dirty="0">
                <a:latin typeface="Times New Roman" pitchFamily="18" charset="0"/>
                <a:cs typeface="Times New Roman" pitchFamily="18" charset="0"/>
              </a:rPr>
              <a:t>III: High motivation low hygiene: </a:t>
            </a:r>
            <a:r>
              <a:rPr lang="en-GB" sz="1600" dirty="0">
                <a:latin typeface="Times New Roman" pitchFamily="18" charset="0"/>
                <a:cs typeface="Times New Roman" pitchFamily="18" charset="0"/>
              </a:rPr>
              <a:t>This situation shows the challenging work of employees that provides full motivation to individuals to combat with hinders. </a:t>
            </a:r>
          </a:p>
          <a:p>
            <a:pPr algn="just">
              <a:lnSpc>
                <a:spcPct val="150000"/>
              </a:lnSpc>
              <a:buNone/>
            </a:pPr>
            <a:r>
              <a:rPr lang="en-GB" sz="1600" b="1" dirty="0">
                <a:latin typeface="Times New Roman" pitchFamily="18" charset="0"/>
                <a:cs typeface="Times New Roman" pitchFamily="18" charset="0"/>
              </a:rPr>
              <a:t>IV: Low motivation low hygiene: </a:t>
            </a:r>
            <a:r>
              <a:rPr lang="en-GB" sz="1600" dirty="0">
                <a:latin typeface="Times New Roman" pitchFamily="18" charset="0"/>
                <a:cs typeface="Times New Roman" pitchFamily="18" charset="0"/>
              </a:rPr>
              <a:t>Based on in-depth study of </a:t>
            </a:r>
            <a:r>
              <a:rPr lang="en-GB" sz="1600" dirty="0" err="1">
                <a:latin typeface="Times New Roman" pitchFamily="18" charset="0"/>
                <a:cs typeface="Times New Roman" pitchFamily="18" charset="0"/>
              </a:rPr>
              <a:t>Smit</a:t>
            </a:r>
            <a:r>
              <a:rPr lang="en-GB" sz="1600" dirty="0">
                <a:latin typeface="Times New Roman" pitchFamily="18" charset="0"/>
                <a:cs typeface="Times New Roman" pitchFamily="18" charset="0"/>
              </a:rPr>
              <a:t> </a:t>
            </a:r>
            <a:r>
              <a:rPr lang="en-GB" sz="1600" i="1" dirty="0">
                <a:latin typeface="Times New Roman" pitchFamily="18" charset="0"/>
                <a:cs typeface="Times New Roman" pitchFamily="18" charset="0"/>
              </a:rPr>
              <a:t>et al</a:t>
            </a:r>
            <a:r>
              <a:rPr lang="en-GB" sz="1600" dirty="0">
                <a:latin typeface="Times New Roman" pitchFamily="18" charset="0"/>
                <a:cs typeface="Times New Roman" pitchFamily="18" charset="0"/>
              </a:rPr>
              <a:t>. (2015), this theory shows the worst situation of motivation theory. </a:t>
            </a:r>
            <a:endParaRPr lang="en-US" sz="1600" dirty="0">
              <a:latin typeface="Times New Roman" pitchFamily="18" charset="0"/>
              <a:cs typeface="Times New Roman" pitchFamily="18" charset="0"/>
            </a:endParaRPr>
          </a:p>
        </p:txBody>
      </p:sp>
      <p:pic>
        <p:nvPicPr>
          <p:cNvPr id="5" name="Picture 4"/>
          <p:cNvPicPr/>
          <p:nvPr/>
        </p:nvPicPr>
        <p:blipFill>
          <a:blip r:embed="rId3"/>
          <a:srcRect/>
          <a:stretch>
            <a:fillRect/>
          </a:stretch>
        </p:blipFill>
        <p:spPr bwMode="auto">
          <a:xfrm>
            <a:off x="5334000" y="1123950"/>
            <a:ext cx="3457575" cy="3328988"/>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42950"/>
            <a:ext cx="8229600" cy="320278"/>
          </a:xfrm>
        </p:spPr>
        <p:txBody>
          <a:bodyPr>
            <a:normAutofit fontScale="90000"/>
          </a:bodyPr>
          <a:lstStyle/>
          <a:p>
            <a:r>
              <a:rPr lang="en-GB" b="1" dirty="0">
                <a:latin typeface="Times New Roman" pitchFamily="18" charset="0"/>
                <a:cs typeface="Times New Roman" pitchFamily="18" charset="0"/>
              </a:rPr>
              <a:t>Importance and evaluation of motivation for Tesco</a:t>
            </a:r>
            <a:br>
              <a:rPr lang="en-US" dirty="0"/>
            </a:br>
            <a:endParaRPr lang="en-US" dirty="0"/>
          </a:p>
        </p:txBody>
      </p:sp>
      <p:sp>
        <p:nvSpPr>
          <p:cNvPr id="3" name="Content Placeholder 2"/>
          <p:cNvSpPr>
            <a:spLocks noGrp="1"/>
          </p:cNvSpPr>
          <p:nvPr>
            <p:ph idx="1"/>
          </p:nvPr>
        </p:nvSpPr>
        <p:spPr/>
        <p:txBody>
          <a:bodyPr>
            <a:normAutofit fontScale="32500" lnSpcReduction="20000"/>
          </a:bodyPr>
          <a:lstStyle/>
          <a:p>
            <a:pPr algn="just">
              <a:lnSpc>
                <a:spcPct val="170000"/>
              </a:lnSpc>
            </a:pPr>
            <a:r>
              <a:rPr lang="en-GB" sz="3700" dirty="0">
                <a:latin typeface="Times New Roman" pitchFamily="18" charset="0"/>
                <a:cs typeface="Times New Roman" pitchFamily="18" charset="0"/>
              </a:rPr>
              <a:t>A presence of motivation theory in management helps Tesco in preventing issues and uncertainties in management. </a:t>
            </a:r>
          </a:p>
          <a:p>
            <a:pPr algn="just">
              <a:lnSpc>
                <a:spcPct val="170000"/>
              </a:lnSpc>
            </a:pPr>
            <a:r>
              <a:rPr lang="en-GB" sz="3700" dirty="0">
                <a:latin typeface="Times New Roman" pitchFamily="18" charset="0"/>
                <a:cs typeface="Times New Roman" pitchFamily="18" charset="0"/>
              </a:rPr>
              <a:t>Moreover, it helps in measuring performance of staff members. Furthermore, it helps in   enhancing motivation and satisfaction of employees. </a:t>
            </a:r>
          </a:p>
          <a:p>
            <a:pPr algn="just">
              <a:lnSpc>
                <a:spcPct val="170000"/>
              </a:lnSpc>
            </a:pPr>
            <a:r>
              <a:rPr lang="en-GB" sz="3700" dirty="0">
                <a:latin typeface="Times New Roman" pitchFamily="18" charset="0"/>
                <a:cs typeface="Times New Roman" pitchFamily="18" charset="0"/>
              </a:rPr>
              <a:t>Besides this, it enables senior manager of Tesco to build strategies for maintaining overall maximization of objectives. </a:t>
            </a:r>
          </a:p>
          <a:p>
            <a:pPr algn="just">
              <a:lnSpc>
                <a:spcPct val="170000"/>
              </a:lnSpc>
            </a:pPr>
            <a:r>
              <a:rPr lang="en-GB" sz="3700" dirty="0">
                <a:latin typeface="Times New Roman" pitchFamily="18" charset="0"/>
                <a:cs typeface="Times New Roman" pitchFamily="18" charset="0"/>
              </a:rPr>
              <a:t> In addition to this, the theory enables Tesco to evaluate bad and good experiences of employees to improve the satisfaction level of employees.  </a:t>
            </a:r>
          </a:p>
          <a:p>
            <a:pPr algn="just">
              <a:lnSpc>
                <a:spcPct val="170000"/>
              </a:lnSpc>
            </a:pPr>
            <a:r>
              <a:rPr lang="en-GB" sz="3700" dirty="0">
                <a:latin typeface="Times New Roman" pitchFamily="18" charset="0"/>
                <a:cs typeface="Times New Roman" pitchFamily="18" charset="0"/>
              </a:rPr>
              <a:t>Along with this, recognition of considerable effort by management of Tesco by the employees helps in deriving good career path in Tesco. </a:t>
            </a:r>
          </a:p>
          <a:p>
            <a:pPr algn="just">
              <a:lnSpc>
                <a:spcPct val="170000"/>
              </a:lnSpc>
            </a:pPr>
            <a:r>
              <a:rPr lang="en-GB" sz="3700" dirty="0">
                <a:latin typeface="Times New Roman" pitchFamily="18" charset="0"/>
                <a:cs typeface="Times New Roman" pitchFamily="18" charset="0"/>
              </a:rPr>
              <a:t>Tesco uses various types of techniques to motivate its employees. The main sources to motivate customers are training and development procedures and rewards which provides professional development to the employees. Tesco provides staff housing and voluntary benefits to its employees that make the employees able to grow and develop. </a:t>
            </a:r>
            <a:endParaRPr lang="en-US" sz="3700" dirty="0">
              <a:latin typeface="Times New Roman" pitchFamily="18" charset="0"/>
              <a:cs typeface="Times New Roman" pitchFamily="18" charset="0"/>
            </a:endParaRPr>
          </a:p>
          <a:p>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latin typeface="Times New Roman" pitchFamily="18" charset="0"/>
                <a:cs typeface="Times New Roman" pitchFamily="18" charset="0"/>
              </a:rPr>
              <a:t>Perceptions and motivation </a:t>
            </a:r>
            <a:br>
              <a:rPr lang="en-US" sz="3600" b="1" dirty="0"/>
            </a:br>
            <a:endParaRPr lang="en-US" sz="3600" dirty="0"/>
          </a:p>
        </p:txBody>
      </p:sp>
      <p:sp>
        <p:nvSpPr>
          <p:cNvPr id="3" name="Content Placeholder 2"/>
          <p:cNvSpPr>
            <a:spLocks noGrp="1"/>
          </p:cNvSpPr>
          <p:nvPr>
            <p:ph idx="1"/>
          </p:nvPr>
        </p:nvSpPr>
        <p:spPr>
          <a:xfrm>
            <a:off x="457200" y="666750"/>
            <a:ext cx="8229600" cy="3927873"/>
          </a:xfrm>
        </p:spPr>
        <p:txBody>
          <a:bodyPr>
            <a:normAutofit fontScale="47500" lnSpcReduction="20000"/>
          </a:bodyPr>
          <a:lstStyle/>
          <a:p>
            <a:pPr algn="just">
              <a:lnSpc>
                <a:spcPct val="170000"/>
              </a:lnSpc>
              <a:buNone/>
            </a:pPr>
            <a:r>
              <a:rPr lang="en-GB" b="1" dirty="0">
                <a:latin typeface="Times New Roman" pitchFamily="18" charset="0"/>
                <a:cs typeface="Times New Roman" pitchFamily="18" charset="0"/>
              </a:rPr>
              <a:t>B. Perceptions </a:t>
            </a:r>
            <a:endParaRPr lang="en-US" dirty="0">
              <a:latin typeface="Times New Roman" pitchFamily="18" charset="0"/>
              <a:cs typeface="Times New Roman" pitchFamily="18" charset="0"/>
            </a:endParaRPr>
          </a:p>
          <a:p>
            <a:pPr algn="just">
              <a:lnSpc>
                <a:spcPct val="170000"/>
              </a:lnSpc>
              <a:buNone/>
            </a:pPr>
            <a:r>
              <a:rPr lang="en-GB" b="1" dirty="0">
                <a:latin typeface="Times New Roman" pitchFamily="18" charset="0"/>
                <a:cs typeface="Times New Roman" pitchFamily="18" charset="0"/>
              </a:rPr>
              <a:t>Concept and nature of perceptions</a:t>
            </a:r>
            <a:endParaRPr lang="en-US" dirty="0">
              <a:latin typeface="Times New Roman" pitchFamily="18" charset="0"/>
              <a:cs typeface="Times New Roman" pitchFamily="18" charset="0"/>
            </a:endParaRPr>
          </a:p>
          <a:p>
            <a:pPr algn="just">
              <a:lnSpc>
                <a:spcPct val="170000"/>
              </a:lnSpc>
            </a:pPr>
            <a:r>
              <a:rPr lang="en-GB" dirty="0">
                <a:latin typeface="Times New Roman" pitchFamily="18" charset="0"/>
                <a:cs typeface="Times New Roman" pitchFamily="18" charset="0"/>
              </a:rPr>
              <a:t>Perception is a process which is intellectual in nature that includes transformation of sensory stimuli into meaningful data</a:t>
            </a:r>
            <a:endParaRPr lang="en-US" dirty="0">
              <a:latin typeface="Times New Roman" pitchFamily="18" charset="0"/>
              <a:cs typeface="Times New Roman" pitchFamily="18" charset="0"/>
            </a:endParaRPr>
          </a:p>
          <a:p>
            <a:pPr algn="just">
              <a:lnSpc>
                <a:spcPct val="170000"/>
              </a:lnSpc>
              <a:buNone/>
            </a:pPr>
            <a:r>
              <a:rPr lang="en-GB" b="1" dirty="0">
                <a:latin typeface="Times New Roman" pitchFamily="18" charset="0"/>
                <a:cs typeface="Times New Roman" pitchFamily="18" charset="0"/>
              </a:rPr>
              <a:t>Visual perception theory</a:t>
            </a:r>
            <a:endParaRPr lang="en-US" dirty="0">
              <a:latin typeface="Times New Roman" pitchFamily="18" charset="0"/>
              <a:cs typeface="Times New Roman" pitchFamily="18" charset="0"/>
            </a:endParaRPr>
          </a:p>
          <a:p>
            <a:pPr algn="just">
              <a:lnSpc>
                <a:spcPct val="170000"/>
              </a:lnSpc>
            </a:pPr>
            <a:r>
              <a:rPr lang="en-GB" dirty="0">
                <a:latin typeface="Times New Roman" pitchFamily="18" charset="0"/>
                <a:cs typeface="Times New Roman" pitchFamily="18" charset="0"/>
              </a:rPr>
              <a:t>Visual perception theory shows the ability of an individual to interact with its surroundings. According to </a:t>
            </a:r>
            <a:r>
              <a:rPr lang="en-GB" dirty="0" err="1">
                <a:latin typeface="Times New Roman" pitchFamily="18" charset="0"/>
                <a:cs typeface="Times New Roman" pitchFamily="18" charset="0"/>
              </a:rPr>
              <a:t>Bos-Nehles</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et al. </a:t>
            </a:r>
            <a:r>
              <a:rPr lang="en-GB" dirty="0">
                <a:latin typeface="Times New Roman" pitchFamily="18" charset="0"/>
                <a:cs typeface="Times New Roman" pitchFamily="18" charset="0"/>
              </a:rPr>
              <a:t>(2019), visual perception theory is based on the ability of individuals to structure, pattern and graphical interfaces in organisation.  </a:t>
            </a:r>
            <a:endParaRPr lang="en-US" dirty="0">
              <a:latin typeface="Times New Roman" pitchFamily="18" charset="0"/>
              <a:cs typeface="Times New Roman" pitchFamily="18" charset="0"/>
            </a:endParaRPr>
          </a:p>
          <a:p>
            <a:pPr algn="just">
              <a:lnSpc>
                <a:spcPct val="170000"/>
              </a:lnSpc>
            </a:pPr>
            <a:r>
              <a:rPr lang="en-GB" dirty="0">
                <a:latin typeface="Times New Roman" pitchFamily="18" charset="0"/>
                <a:cs typeface="Times New Roman" pitchFamily="18" charset="0"/>
              </a:rPr>
              <a:t>Process of perception in an organisation depends on presence of perpetual process. Moreover, perpetual process of an organisation has different stages that are discussed as under:</a:t>
            </a:r>
            <a:endParaRPr lang="en-US" dirty="0">
              <a:latin typeface="Times New Roman" pitchFamily="18" charset="0"/>
              <a:cs typeface="Times New Roman"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Times New Roman" pitchFamily="18" charset="0"/>
                <a:cs typeface="Times New Roman" pitchFamily="18" charset="0"/>
              </a:rPr>
              <a:t>Perceptions and motivation</a:t>
            </a:r>
            <a:endParaRPr lang="en-US" sz="3600" dirty="0"/>
          </a:p>
        </p:txBody>
      </p:sp>
      <p:sp>
        <p:nvSpPr>
          <p:cNvPr id="3" name="Content Placeholder 2"/>
          <p:cNvSpPr>
            <a:spLocks noGrp="1"/>
          </p:cNvSpPr>
          <p:nvPr>
            <p:ph idx="1"/>
          </p:nvPr>
        </p:nvSpPr>
        <p:spPr>
          <a:xfrm>
            <a:off x="4343400" y="1200150"/>
            <a:ext cx="4343400" cy="3733799"/>
          </a:xfrm>
        </p:spPr>
        <p:txBody>
          <a:bodyPr>
            <a:normAutofit fontScale="47500" lnSpcReduction="20000"/>
          </a:bodyPr>
          <a:lstStyle/>
          <a:p>
            <a:pPr algn="just">
              <a:lnSpc>
                <a:spcPct val="170000"/>
              </a:lnSpc>
              <a:buNone/>
            </a:pPr>
            <a:r>
              <a:rPr lang="en-GB" b="1" dirty="0">
                <a:latin typeface="Times New Roman" pitchFamily="18" charset="0"/>
                <a:cs typeface="Times New Roman" pitchFamily="18" charset="0"/>
              </a:rPr>
              <a:t>Process of Receiving: </a:t>
            </a:r>
            <a:r>
              <a:rPr lang="en-GB" dirty="0">
                <a:latin typeface="Times New Roman" pitchFamily="18" charset="0"/>
                <a:cs typeface="Times New Roman" pitchFamily="18" charset="0"/>
              </a:rPr>
              <a:t>Receiving is the most important stage of perception in which people collect information within an organisation (</a:t>
            </a:r>
            <a:r>
              <a:rPr lang="en-GB" dirty="0" err="1">
                <a:latin typeface="Times New Roman" pitchFamily="18" charset="0"/>
                <a:cs typeface="Times New Roman" pitchFamily="18" charset="0"/>
              </a:rPr>
              <a:t>Landy</a:t>
            </a:r>
            <a:r>
              <a:rPr lang="en-GB" dirty="0">
                <a:latin typeface="Times New Roman" pitchFamily="18" charset="0"/>
                <a:cs typeface="Times New Roman" pitchFamily="18" charset="0"/>
              </a:rPr>
              <a:t> and Conte 2016). </a:t>
            </a:r>
          </a:p>
          <a:p>
            <a:pPr algn="just">
              <a:lnSpc>
                <a:spcPct val="170000"/>
              </a:lnSpc>
              <a:buNone/>
            </a:pPr>
            <a:r>
              <a:rPr lang="en-GB" b="1" dirty="0">
                <a:latin typeface="Times New Roman" pitchFamily="18" charset="0"/>
                <a:cs typeface="Times New Roman" pitchFamily="18" charset="0"/>
              </a:rPr>
              <a:t>Selection of data: </a:t>
            </a:r>
            <a:r>
              <a:rPr lang="en-GB" dirty="0">
                <a:latin typeface="Times New Roman" pitchFamily="18" charset="0"/>
                <a:cs typeface="Times New Roman" pitchFamily="18" charset="0"/>
              </a:rPr>
              <a:t>This stage states that person does not receive information but he selects it randomly. </a:t>
            </a:r>
          </a:p>
          <a:p>
            <a:pPr algn="just">
              <a:lnSpc>
                <a:spcPct val="170000"/>
              </a:lnSpc>
            </a:pPr>
            <a:r>
              <a:rPr lang="en-GB" dirty="0">
                <a:latin typeface="Times New Roman" pitchFamily="18" charset="0"/>
                <a:cs typeface="Times New Roman" pitchFamily="18" charset="0"/>
              </a:rPr>
              <a:t>The person selects information of organisation as per need and interest. This selection of data can be influenced by internal and external factors. </a:t>
            </a:r>
            <a:endParaRPr lang="en-US" dirty="0"/>
          </a:p>
        </p:txBody>
      </p:sp>
      <p:pic>
        <p:nvPicPr>
          <p:cNvPr id="4" name="Picture 3" descr="Image result for Visual perception theory"/>
          <p:cNvPicPr/>
          <p:nvPr/>
        </p:nvPicPr>
        <p:blipFill>
          <a:blip r:embed="rId3"/>
          <a:srcRect/>
          <a:stretch>
            <a:fillRect/>
          </a:stretch>
        </p:blipFill>
        <p:spPr bwMode="auto">
          <a:xfrm>
            <a:off x="152400" y="1504950"/>
            <a:ext cx="4069871" cy="2465063"/>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90550"/>
            <a:ext cx="8229600" cy="472678"/>
          </a:xfrm>
        </p:spPr>
        <p:txBody>
          <a:bodyPr>
            <a:noAutofit/>
          </a:bodyPr>
          <a:lstStyle/>
          <a:p>
            <a:r>
              <a:rPr lang="en-GB" sz="3200" b="1" dirty="0">
                <a:latin typeface="Times New Roman" pitchFamily="18" charset="0"/>
                <a:cs typeface="Times New Roman" pitchFamily="18" charset="0"/>
              </a:rPr>
              <a:t>Importance and evaluation of perceptions for Tesco</a:t>
            </a:r>
            <a:br>
              <a:rPr lang="en-US" sz="3200" dirty="0"/>
            </a:br>
            <a:endParaRPr lang="en-US" sz="3200" dirty="0"/>
          </a:p>
        </p:txBody>
      </p:sp>
      <p:sp>
        <p:nvSpPr>
          <p:cNvPr id="3" name="Content Placeholder 2"/>
          <p:cNvSpPr>
            <a:spLocks noGrp="1"/>
          </p:cNvSpPr>
          <p:nvPr>
            <p:ph idx="1"/>
          </p:nvPr>
        </p:nvSpPr>
        <p:spPr/>
        <p:txBody>
          <a:bodyPr>
            <a:normAutofit fontScale="47500" lnSpcReduction="20000"/>
          </a:bodyPr>
          <a:lstStyle/>
          <a:p>
            <a:pPr algn="just">
              <a:lnSpc>
                <a:spcPct val="170000"/>
              </a:lnSpc>
            </a:pPr>
            <a:r>
              <a:rPr lang="en-GB" dirty="0">
                <a:latin typeface="Times New Roman" pitchFamily="18" charset="0"/>
                <a:cs typeface="Times New Roman" pitchFamily="18" charset="0"/>
              </a:rPr>
              <a:t>Visual perception is an important theory used in management of Tesco which helps the employees to perceive the operations and objectives. </a:t>
            </a:r>
          </a:p>
          <a:p>
            <a:pPr algn="just">
              <a:lnSpc>
                <a:spcPct val="170000"/>
              </a:lnSpc>
            </a:pPr>
            <a:r>
              <a:rPr lang="en-GB" dirty="0">
                <a:latin typeface="Times New Roman" pitchFamily="18" charset="0"/>
                <a:cs typeface="Times New Roman" pitchFamily="18" charset="0"/>
              </a:rPr>
              <a:t>In addition to this, it helps employees to understand task to be performed. Moreover, perception enables employees to understand preferable behaviour for respective operations. </a:t>
            </a:r>
          </a:p>
          <a:p>
            <a:pPr algn="just">
              <a:lnSpc>
                <a:spcPct val="170000"/>
              </a:lnSpc>
            </a:pPr>
            <a:r>
              <a:rPr lang="en-GB" dirty="0">
                <a:latin typeface="Times New Roman" pitchFamily="18" charset="0"/>
                <a:cs typeface="Times New Roman" pitchFamily="18" charset="0"/>
              </a:rPr>
              <a:t>Thus, in the management of Tesco presence of perception of employees make them able to clarify their roles in management. </a:t>
            </a:r>
          </a:p>
          <a:p>
            <a:pPr algn="just">
              <a:lnSpc>
                <a:spcPct val="170000"/>
              </a:lnSpc>
            </a:pPr>
            <a:r>
              <a:rPr lang="en-GB" dirty="0">
                <a:latin typeface="Times New Roman" pitchFamily="18" charset="0"/>
                <a:cs typeface="Times New Roman" pitchFamily="18" charset="0"/>
              </a:rPr>
              <a:t>Therefore, every member of Tesco has clear idea about their allotted role in task due to the presence of visual perception theory in management.    </a:t>
            </a:r>
            <a:endParaRPr lang="en-US" dirty="0">
              <a:latin typeface="Times New Roman" pitchFamily="18" charset="0"/>
              <a:cs typeface="Times New Roman" pitchFamily="18" charset="0"/>
            </a:endParaRPr>
          </a:p>
          <a:p>
            <a:pPr>
              <a:buNone/>
            </a:pPr>
            <a:br>
              <a:rPr lang="en-GB" b="1" dirty="0"/>
            </a:br>
            <a:r>
              <a:rPr lang="en-GB" b="1" dirty="0"/>
              <a:t> </a:t>
            </a:r>
            <a:endParaRPr lang="en-US" dirty="0"/>
          </a:p>
          <a:p>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61949"/>
            <a:ext cx="8229600" cy="701279"/>
          </a:xfrm>
        </p:spPr>
        <p:txBody>
          <a:bodyPr>
            <a:normAutofit fontScale="90000"/>
          </a:bodyPr>
          <a:lstStyle/>
          <a:p>
            <a:r>
              <a:rPr lang="en-GB" sz="4000" b="1" dirty="0">
                <a:latin typeface="Times New Roman" pitchFamily="18" charset="0"/>
                <a:cs typeface="Times New Roman" pitchFamily="18" charset="0"/>
              </a:rPr>
              <a:t>Conclusion</a:t>
            </a:r>
            <a:r>
              <a:rPr lang="en-GB" b="1" dirty="0">
                <a:latin typeface="Times New Roman" pitchFamily="18" charset="0"/>
                <a:cs typeface="Times New Roman" pitchFamily="18" charset="0"/>
              </a:rPr>
              <a:t> </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a:xfrm>
            <a:off x="457200" y="742951"/>
            <a:ext cx="8229600" cy="4267200"/>
          </a:xfrm>
        </p:spPr>
        <p:txBody>
          <a:bodyPr>
            <a:noAutofit/>
          </a:bodyPr>
          <a:lstStyle/>
          <a:p>
            <a:pPr algn="just">
              <a:lnSpc>
                <a:spcPct val="170000"/>
              </a:lnSpc>
            </a:pPr>
            <a:r>
              <a:rPr lang="en-GB" sz="1100" dirty="0">
                <a:latin typeface="Times New Roman" pitchFamily="18" charset="0"/>
                <a:cs typeface="Times New Roman" pitchFamily="18" charset="0"/>
              </a:rPr>
              <a:t>Modern workplace requires an integration of effective leadership and management strategies that can motivate employees to achieve organisational goals. The behavioural management theory consists of interaction and motivation of individuals in an organisation with the help of which productivity is enhanced. Along with this, the theory indicates the behavioural changes observed in an employee due to changing workplace environment. </a:t>
            </a:r>
          </a:p>
          <a:p>
            <a:pPr algn="just">
              <a:lnSpc>
                <a:spcPct val="170000"/>
              </a:lnSpc>
            </a:pPr>
            <a:r>
              <a:rPr lang="en-GB" sz="1100" dirty="0">
                <a:latin typeface="Times New Roman" pitchFamily="18" charset="0"/>
                <a:cs typeface="Times New Roman" pitchFamily="18" charset="0"/>
              </a:rPr>
              <a:t>These changes take place in a person due to the presence of human needs which affects the existence of the individual in the workplace. Hence, the human needs theory of Maslow has three assumptions to assess the changing behaviour of an individual.  Moreover, the usage of trait theory in management of Tesco helped in predicting effective leadership qualities that individuals have. </a:t>
            </a:r>
          </a:p>
          <a:p>
            <a:pPr algn="just">
              <a:lnSpc>
                <a:spcPct val="170000"/>
              </a:lnSpc>
            </a:pPr>
            <a:r>
              <a:rPr lang="en-GB" sz="1100" dirty="0">
                <a:latin typeface="Times New Roman" pitchFamily="18" charset="0"/>
                <a:cs typeface="Times New Roman" pitchFamily="18" charset="0"/>
              </a:rPr>
              <a:t>Tesco uses a participative type of leadership with the help of which employees are encouraged to provide their views on any issue. This creates a sense of belongingness among the staff as a result of which they are highly motivated. Motivational strategies used by Tesco helped in shaping positive perceptions of the employees. </a:t>
            </a:r>
          </a:p>
          <a:p>
            <a:pPr algn="just">
              <a:lnSpc>
                <a:spcPct val="170000"/>
              </a:lnSpc>
            </a:pPr>
            <a:r>
              <a:rPr lang="en-GB" sz="1100" dirty="0">
                <a:latin typeface="Times New Roman" pitchFamily="18" charset="0"/>
                <a:cs typeface="Times New Roman" pitchFamily="18" charset="0"/>
              </a:rPr>
              <a:t>Trait theory helps in maintaining list of characteristics which a leader must pertain in order to get success in future. Moreover, effective team building strategies resulted into highly cohesive group affecting performance positively. Lastly, Tesco is able to achieve its vision using participative leadership and </a:t>
            </a:r>
            <a:r>
              <a:rPr lang="en-GB" sz="1100" dirty="0" err="1">
                <a:latin typeface="Times New Roman" pitchFamily="18" charset="0"/>
                <a:cs typeface="Times New Roman" pitchFamily="18" charset="0"/>
              </a:rPr>
              <a:t>Belbin's</a:t>
            </a:r>
            <a:r>
              <a:rPr lang="en-GB" sz="1100" dirty="0">
                <a:latin typeface="Times New Roman" pitchFamily="18" charset="0"/>
                <a:cs typeface="Times New Roman" pitchFamily="18" charset="0"/>
              </a:rPr>
              <a:t> team building strategies.</a:t>
            </a:r>
            <a:endParaRPr lang="en-US" sz="1100" dirty="0">
              <a:latin typeface="Times New Roman" pitchFamily="18" charset="0"/>
              <a:cs typeface="Times New Roman" pitchFamily="18"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Times New Roman" pitchFamily="18" charset="0"/>
                <a:cs typeface="Times New Roman" pitchFamily="18" charset="0"/>
              </a:rPr>
              <a:t>References</a:t>
            </a:r>
            <a:br>
              <a:rPr lang="en-US" b="1" dirty="0"/>
            </a:br>
            <a:endParaRPr lang="en-US" dirty="0"/>
          </a:p>
        </p:txBody>
      </p:sp>
      <p:sp>
        <p:nvSpPr>
          <p:cNvPr id="3" name="Content Placeholder 2"/>
          <p:cNvSpPr>
            <a:spLocks noGrp="1"/>
          </p:cNvSpPr>
          <p:nvPr>
            <p:ph idx="1"/>
          </p:nvPr>
        </p:nvSpPr>
        <p:spPr>
          <a:xfrm>
            <a:off x="228600" y="742950"/>
            <a:ext cx="8686800" cy="4038600"/>
          </a:xfrm>
        </p:spPr>
        <p:txBody>
          <a:bodyPr>
            <a:noAutofit/>
          </a:bodyPr>
          <a:lstStyle/>
          <a:p>
            <a:pPr algn="just">
              <a:lnSpc>
                <a:spcPct val="170000"/>
              </a:lnSpc>
            </a:pPr>
            <a:r>
              <a:rPr lang="en-US" sz="900" dirty="0" err="1">
                <a:latin typeface="Times New Roman" pitchFamily="18" charset="0"/>
                <a:cs typeface="Times New Roman" pitchFamily="18" charset="0"/>
              </a:rPr>
              <a:t>Agu</a:t>
            </a:r>
            <a:r>
              <a:rPr lang="en-US" sz="900" dirty="0">
                <a:latin typeface="Times New Roman" pitchFamily="18" charset="0"/>
                <a:cs typeface="Times New Roman" pitchFamily="18" charset="0"/>
              </a:rPr>
              <a:t>, A.G., </a:t>
            </a:r>
            <a:r>
              <a:rPr lang="en-US" sz="900" dirty="0" err="1">
                <a:latin typeface="Times New Roman" pitchFamily="18" charset="0"/>
                <a:cs typeface="Times New Roman" pitchFamily="18" charset="0"/>
              </a:rPr>
              <a:t>Ogbuji</a:t>
            </a:r>
            <a:r>
              <a:rPr lang="en-US" sz="900" dirty="0">
                <a:latin typeface="Times New Roman" pitchFamily="18" charset="0"/>
                <a:cs typeface="Times New Roman" pitchFamily="18" charset="0"/>
              </a:rPr>
              <a:t>, C.N., </a:t>
            </a:r>
            <a:r>
              <a:rPr lang="en-US" sz="900" dirty="0" err="1">
                <a:latin typeface="Times New Roman" pitchFamily="18" charset="0"/>
                <a:cs typeface="Times New Roman" pitchFamily="18" charset="0"/>
              </a:rPr>
              <a:t>Okpara</a:t>
            </a:r>
            <a:r>
              <a:rPr lang="en-US" sz="900" dirty="0">
                <a:latin typeface="Times New Roman" pitchFamily="18" charset="0"/>
                <a:cs typeface="Times New Roman" pitchFamily="18" charset="0"/>
              </a:rPr>
              <a:t>, I.S. and </a:t>
            </a:r>
            <a:r>
              <a:rPr lang="en-US" sz="900" dirty="0" err="1">
                <a:latin typeface="Times New Roman" pitchFamily="18" charset="0"/>
                <a:cs typeface="Times New Roman" pitchFamily="18" charset="0"/>
              </a:rPr>
              <a:t>Ogwo</a:t>
            </a:r>
            <a:r>
              <a:rPr lang="en-US" sz="900" dirty="0">
                <a:latin typeface="Times New Roman" pitchFamily="18" charset="0"/>
                <a:cs typeface="Times New Roman" pitchFamily="18" charset="0"/>
              </a:rPr>
              <a:t>, O.E., (2018). Understanding Customer Complaint </a:t>
            </a:r>
            <a:r>
              <a:rPr lang="en-US" sz="900" dirty="0" err="1">
                <a:latin typeface="Times New Roman" pitchFamily="18" charset="0"/>
                <a:cs typeface="Times New Roman" pitchFamily="18" charset="0"/>
              </a:rPr>
              <a:t>Behaviour</a:t>
            </a:r>
            <a:r>
              <a:rPr lang="en-US" sz="900" dirty="0">
                <a:latin typeface="Times New Roman" pitchFamily="18" charset="0"/>
                <a:cs typeface="Times New Roman" pitchFamily="18" charset="0"/>
              </a:rPr>
              <a:t> for Sustainable Business Development. </a:t>
            </a:r>
            <a:r>
              <a:rPr lang="en-US" sz="900" i="1" dirty="0">
                <a:latin typeface="Times New Roman" pitchFamily="18" charset="0"/>
                <a:cs typeface="Times New Roman" pitchFamily="18" charset="0"/>
              </a:rPr>
              <a:t>Journal of Economics and Management Sciences</a:t>
            </a:r>
            <a:r>
              <a:rPr lang="en-US" sz="900" dirty="0">
                <a:latin typeface="Times New Roman" pitchFamily="18" charset="0"/>
                <a:cs typeface="Times New Roman" pitchFamily="18" charset="0"/>
              </a:rPr>
              <a:t>, pp.p1-p1.</a:t>
            </a:r>
          </a:p>
          <a:p>
            <a:pPr algn="just">
              <a:lnSpc>
                <a:spcPct val="170000"/>
              </a:lnSpc>
            </a:pPr>
            <a:r>
              <a:rPr lang="en-US" sz="900" dirty="0">
                <a:latin typeface="Times New Roman" pitchFamily="18" charset="0"/>
                <a:cs typeface="Times New Roman" pitchFamily="18" charset="0"/>
              </a:rPr>
              <a:t>Bailey, C., Madden, A., </a:t>
            </a:r>
            <a:r>
              <a:rPr lang="en-US" sz="900" dirty="0" err="1">
                <a:latin typeface="Times New Roman" pitchFamily="18" charset="0"/>
                <a:cs typeface="Times New Roman" pitchFamily="18" charset="0"/>
              </a:rPr>
              <a:t>Alfes</a:t>
            </a:r>
            <a:r>
              <a:rPr lang="en-US" sz="900" dirty="0">
                <a:latin typeface="Times New Roman" pitchFamily="18" charset="0"/>
                <a:cs typeface="Times New Roman" pitchFamily="18" charset="0"/>
              </a:rPr>
              <a:t>, K. and Fletcher, L., (2017). The meaning, antecedents and outcomes of employee engagement: A narrative synthesis. </a:t>
            </a:r>
            <a:r>
              <a:rPr lang="en-US" sz="900" i="1" dirty="0">
                <a:latin typeface="Times New Roman" pitchFamily="18" charset="0"/>
                <a:cs typeface="Times New Roman" pitchFamily="18" charset="0"/>
              </a:rPr>
              <a:t>International Journal of Management Reviews</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19</a:t>
            </a:r>
            <a:r>
              <a:rPr lang="en-US" sz="900" dirty="0">
                <a:latin typeface="Times New Roman" pitchFamily="18" charset="0"/>
                <a:cs typeface="Times New Roman" pitchFamily="18" charset="0"/>
              </a:rPr>
              <a:t>(1), pp.31-53.</a:t>
            </a:r>
          </a:p>
          <a:p>
            <a:pPr algn="just">
              <a:lnSpc>
                <a:spcPct val="170000"/>
              </a:lnSpc>
            </a:pPr>
            <a:r>
              <a:rPr lang="en-US" sz="900" dirty="0" err="1">
                <a:latin typeface="Times New Roman" pitchFamily="18" charset="0"/>
                <a:cs typeface="Times New Roman" pitchFamily="18" charset="0"/>
              </a:rPr>
              <a:t>Baltaci</a:t>
            </a:r>
            <a:r>
              <a:rPr lang="en-US" sz="900" dirty="0">
                <a:latin typeface="Times New Roman" pitchFamily="18" charset="0"/>
                <a:cs typeface="Times New Roman" pitchFamily="18" charset="0"/>
              </a:rPr>
              <a:t>, A. and </a:t>
            </a:r>
            <a:r>
              <a:rPr lang="en-US" sz="900" dirty="0" err="1">
                <a:latin typeface="Times New Roman" pitchFamily="18" charset="0"/>
                <a:cs typeface="Times New Roman" pitchFamily="18" charset="0"/>
              </a:rPr>
              <a:t>Balcı</a:t>
            </a:r>
            <a:r>
              <a:rPr lang="en-US" sz="900" dirty="0">
                <a:latin typeface="Times New Roman" pitchFamily="18" charset="0"/>
                <a:cs typeface="Times New Roman" pitchFamily="18" charset="0"/>
              </a:rPr>
              <a:t>, A., (2017). Complexity leadership: A </a:t>
            </a:r>
            <a:r>
              <a:rPr lang="en-US" sz="900" dirty="0" err="1">
                <a:latin typeface="Times New Roman" pitchFamily="18" charset="0"/>
                <a:cs typeface="Times New Roman" pitchFamily="18" charset="0"/>
              </a:rPr>
              <a:t>theorical</a:t>
            </a:r>
            <a:r>
              <a:rPr lang="en-US" sz="900" dirty="0">
                <a:latin typeface="Times New Roman" pitchFamily="18" charset="0"/>
                <a:cs typeface="Times New Roman" pitchFamily="18" charset="0"/>
              </a:rPr>
              <a:t> perspective. </a:t>
            </a:r>
            <a:r>
              <a:rPr lang="en-US" sz="900" i="1" dirty="0">
                <a:latin typeface="Times New Roman" pitchFamily="18" charset="0"/>
                <a:cs typeface="Times New Roman" pitchFamily="18" charset="0"/>
              </a:rPr>
              <a:t>International Journal of Educational Leadership and Management</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5</a:t>
            </a:r>
            <a:r>
              <a:rPr lang="en-US" sz="900" dirty="0">
                <a:latin typeface="Times New Roman" pitchFamily="18" charset="0"/>
                <a:cs typeface="Times New Roman" pitchFamily="18" charset="0"/>
              </a:rPr>
              <a:t>(1), pp.30-58.</a:t>
            </a:r>
          </a:p>
          <a:p>
            <a:pPr algn="just">
              <a:lnSpc>
                <a:spcPct val="170000"/>
              </a:lnSpc>
            </a:pPr>
            <a:r>
              <a:rPr lang="en-US" sz="900" dirty="0">
                <a:latin typeface="Times New Roman" pitchFamily="18" charset="0"/>
                <a:cs typeface="Times New Roman" pitchFamily="18" charset="0"/>
              </a:rPr>
              <a:t>Barry, M. and Wilkinson, A., (2016). Pro‐social or pro‐management? A critique of the conception of employee voice as a pro‐social </a:t>
            </a:r>
            <a:r>
              <a:rPr lang="en-US" sz="900" dirty="0" err="1">
                <a:latin typeface="Times New Roman" pitchFamily="18" charset="0"/>
                <a:cs typeface="Times New Roman" pitchFamily="18" charset="0"/>
              </a:rPr>
              <a:t>behaviour</a:t>
            </a:r>
            <a:r>
              <a:rPr lang="en-US" sz="900" dirty="0">
                <a:latin typeface="Times New Roman" pitchFamily="18" charset="0"/>
                <a:cs typeface="Times New Roman" pitchFamily="18" charset="0"/>
              </a:rPr>
              <a:t> within organizational </a:t>
            </a:r>
            <a:r>
              <a:rPr lang="en-US" sz="900" dirty="0" err="1">
                <a:latin typeface="Times New Roman" pitchFamily="18" charset="0"/>
                <a:cs typeface="Times New Roman" pitchFamily="18" charset="0"/>
              </a:rPr>
              <a:t>behaviour</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British Journal of Industrial Relations</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54</a:t>
            </a:r>
            <a:r>
              <a:rPr lang="en-US" sz="900" dirty="0">
                <a:latin typeface="Times New Roman" pitchFamily="18" charset="0"/>
                <a:cs typeface="Times New Roman" pitchFamily="18" charset="0"/>
              </a:rPr>
              <a:t>(2), pp.261-284.</a:t>
            </a:r>
          </a:p>
          <a:p>
            <a:pPr algn="just">
              <a:lnSpc>
                <a:spcPct val="170000"/>
              </a:lnSpc>
            </a:pPr>
            <a:r>
              <a:rPr lang="en-US" sz="900" dirty="0" err="1">
                <a:latin typeface="Times New Roman" pitchFamily="18" charset="0"/>
                <a:cs typeface="Times New Roman" pitchFamily="18" charset="0"/>
              </a:rPr>
              <a:t>Bos-Nehles</a:t>
            </a:r>
            <a:r>
              <a:rPr lang="en-US" sz="900" dirty="0">
                <a:latin typeface="Times New Roman" pitchFamily="18" charset="0"/>
                <a:cs typeface="Times New Roman" pitchFamily="18" charset="0"/>
              </a:rPr>
              <a:t>, A.C. and </a:t>
            </a:r>
            <a:r>
              <a:rPr lang="en-US" sz="900" dirty="0" err="1">
                <a:latin typeface="Times New Roman" pitchFamily="18" charset="0"/>
                <a:cs typeface="Times New Roman" pitchFamily="18" charset="0"/>
              </a:rPr>
              <a:t>Veenendaal</a:t>
            </a:r>
            <a:r>
              <a:rPr lang="en-US" sz="900" dirty="0">
                <a:latin typeface="Times New Roman" pitchFamily="18" charset="0"/>
                <a:cs typeface="Times New Roman" pitchFamily="18" charset="0"/>
              </a:rPr>
              <a:t>, A.A., (2019). Perceptions of HR practices and innovative work behavior: the moderating effect of an innovative climate. </a:t>
            </a:r>
            <a:r>
              <a:rPr lang="en-US" sz="900" i="1" dirty="0">
                <a:latin typeface="Times New Roman" pitchFamily="18" charset="0"/>
                <a:cs typeface="Times New Roman" pitchFamily="18" charset="0"/>
              </a:rPr>
              <a:t>The International Journal of Human Resource Management</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30</a:t>
            </a:r>
            <a:r>
              <a:rPr lang="en-US" sz="900" dirty="0">
                <a:latin typeface="Times New Roman" pitchFamily="18" charset="0"/>
                <a:cs typeface="Times New Roman" pitchFamily="18" charset="0"/>
              </a:rPr>
              <a:t>(18), pp.2661-2683.</a:t>
            </a:r>
          </a:p>
          <a:p>
            <a:pPr algn="just">
              <a:lnSpc>
                <a:spcPct val="170000"/>
              </a:lnSpc>
            </a:pPr>
            <a:r>
              <a:rPr lang="en-US" sz="900" dirty="0" err="1">
                <a:latin typeface="Times New Roman" pitchFamily="18" charset="0"/>
                <a:cs typeface="Times New Roman" pitchFamily="18" charset="0"/>
              </a:rPr>
              <a:t>Byström</a:t>
            </a:r>
            <a:r>
              <a:rPr lang="en-US" sz="900" dirty="0">
                <a:latin typeface="Times New Roman" pitchFamily="18" charset="0"/>
                <a:cs typeface="Times New Roman" pitchFamily="18" charset="0"/>
              </a:rPr>
              <a:t>, K., Ruthven, I. and </a:t>
            </a:r>
            <a:r>
              <a:rPr lang="en-US" sz="900" dirty="0" err="1">
                <a:latin typeface="Times New Roman" pitchFamily="18" charset="0"/>
                <a:cs typeface="Times New Roman" pitchFamily="18" charset="0"/>
              </a:rPr>
              <a:t>Heinström</a:t>
            </a:r>
            <a:r>
              <a:rPr lang="en-US" sz="900" dirty="0">
                <a:latin typeface="Times New Roman" pitchFamily="18" charset="0"/>
                <a:cs typeface="Times New Roman" pitchFamily="18" charset="0"/>
              </a:rPr>
              <a:t>, J., (2017). Work and information: which workplace models still work in modern digital workplaces?.</a:t>
            </a:r>
          </a:p>
          <a:p>
            <a:pPr algn="just">
              <a:lnSpc>
                <a:spcPct val="170000"/>
              </a:lnSpc>
            </a:pPr>
            <a:r>
              <a:rPr lang="en-US" sz="900" dirty="0" err="1">
                <a:latin typeface="Times New Roman" pitchFamily="18" charset="0"/>
                <a:cs typeface="Times New Roman" pitchFamily="18" charset="0"/>
              </a:rPr>
              <a:t>Dahling</a:t>
            </a:r>
            <a:r>
              <a:rPr lang="en-US" sz="900" dirty="0">
                <a:latin typeface="Times New Roman" pitchFamily="18" charset="0"/>
                <a:cs typeface="Times New Roman" pitchFamily="18" charset="0"/>
              </a:rPr>
              <a:t>, J., O'Malley, A.L. and </a:t>
            </a:r>
            <a:r>
              <a:rPr lang="en-US" sz="900" dirty="0" err="1">
                <a:latin typeface="Times New Roman" pitchFamily="18" charset="0"/>
                <a:cs typeface="Times New Roman" pitchFamily="18" charset="0"/>
              </a:rPr>
              <a:t>Chau</a:t>
            </a:r>
            <a:r>
              <a:rPr lang="en-US" sz="900" dirty="0">
                <a:latin typeface="Times New Roman" pitchFamily="18" charset="0"/>
                <a:cs typeface="Times New Roman" pitchFamily="18" charset="0"/>
              </a:rPr>
              <a:t>, S.L., (2015). Effects of feedback motives on inquiry and performance. </a:t>
            </a:r>
            <a:r>
              <a:rPr lang="en-US" sz="900" i="1" dirty="0">
                <a:latin typeface="Times New Roman" pitchFamily="18" charset="0"/>
                <a:cs typeface="Times New Roman" pitchFamily="18" charset="0"/>
              </a:rPr>
              <a:t>Journal of Managerial Psychology</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30</a:t>
            </a:r>
            <a:r>
              <a:rPr lang="en-US" sz="900" dirty="0">
                <a:latin typeface="Times New Roman" pitchFamily="18" charset="0"/>
                <a:cs typeface="Times New Roman" pitchFamily="18" charset="0"/>
              </a:rPr>
              <a:t>(2), pp.199-215.</a:t>
            </a:r>
          </a:p>
          <a:p>
            <a:pPr algn="just">
              <a:lnSpc>
                <a:spcPct val="170000"/>
              </a:lnSpc>
            </a:pPr>
            <a:r>
              <a:rPr lang="en-US" sz="900" dirty="0" err="1">
                <a:latin typeface="Times New Roman" pitchFamily="18" charset="0"/>
                <a:cs typeface="Times New Roman" pitchFamily="18" charset="0"/>
              </a:rPr>
              <a:t>Dwivedula</a:t>
            </a:r>
            <a:r>
              <a:rPr lang="en-US" sz="900" dirty="0">
                <a:latin typeface="Times New Roman" pitchFamily="18" charset="0"/>
                <a:cs typeface="Times New Roman" pitchFamily="18" charset="0"/>
              </a:rPr>
              <a:t>, R., </a:t>
            </a:r>
            <a:r>
              <a:rPr lang="en-US" sz="900" dirty="0" err="1">
                <a:latin typeface="Times New Roman" pitchFamily="18" charset="0"/>
                <a:cs typeface="Times New Roman" pitchFamily="18" charset="0"/>
              </a:rPr>
              <a:t>Bredillet</a:t>
            </a:r>
            <a:r>
              <a:rPr lang="en-US" sz="900" dirty="0">
                <a:latin typeface="Times New Roman" pitchFamily="18" charset="0"/>
                <a:cs typeface="Times New Roman" pitchFamily="18" charset="0"/>
              </a:rPr>
              <a:t>, C.N. and </a:t>
            </a:r>
            <a:r>
              <a:rPr lang="en-US" sz="900" dirty="0" err="1">
                <a:latin typeface="Times New Roman" pitchFamily="18" charset="0"/>
                <a:cs typeface="Times New Roman" pitchFamily="18" charset="0"/>
              </a:rPr>
              <a:t>Müller</a:t>
            </a:r>
            <a:r>
              <a:rPr lang="en-US" sz="900" dirty="0">
                <a:latin typeface="Times New Roman" pitchFamily="18" charset="0"/>
                <a:cs typeface="Times New Roman" pitchFamily="18" charset="0"/>
              </a:rPr>
              <a:t>, R., (2016). Personality and work motivation as determinants of project success: the mediating role of </a:t>
            </a:r>
            <a:r>
              <a:rPr lang="en-US" sz="900" dirty="0" err="1">
                <a:latin typeface="Times New Roman" pitchFamily="18" charset="0"/>
                <a:cs typeface="Times New Roman" pitchFamily="18" charset="0"/>
              </a:rPr>
              <a:t>organisational</a:t>
            </a:r>
            <a:r>
              <a:rPr lang="en-US" sz="900" dirty="0">
                <a:latin typeface="Times New Roman" pitchFamily="18" charset="0"/>
                <a:cs typeface="Times New Roman" pitchFamily="18" charset="0"/>
              </a:rPr>
              <a:t> and professional commitment. </a:t>
            </a:r>
            <a:r>
              <a:rPr lang="en-US" sz="900" i="1" dirty="0">
                <a:latin typeface="Times New Roman" pitchFamily="18" charset="0"/>
                <a:cs typeface="Times New Roman" pitchFamily="18" charset="0"/>
              </a:rPr>
              <a:t>International Journal of Management Development</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1</a:t>
            </a:r>
            <a:r>
              <a:rPr lang="en-US" sz="900" dirty="0">
                <a:latin typeface="Times New Roman" pitchFamily="18" charset="0"/>
                <a:cs typeface="Times New Roman" pitchFamily="18" charset="0"/>
              </a:rPr>
              <a:t>(3), pp.229-245.</a:t>
            </a:r>
          </a:p>
          <a:p>
            <a:pPr algn="just">
              <a:lnSpc>
                <a:spcPct val="170000"/>
              </a:lnSpc>
            </a:pPr>
            <a:r>
              <a:rPr lang="en-US" sz="900" dirty="0" err="1">
                <a:latin typeface="Times New Roman" pitchFamily="18" charset="0"/>
                <a:cs typeface="Times New Roman" pitchFamily="18" charset="0"/>
              </a:rPr>
              <a:t>Flyverbom</a:t>
            </a:r>
            <a:r>
              <a:rPr lang="en-US" sz="900" dirty="0">
                <a:latin typeface="Times New Roman" pitchFamily="18" charset="0"/>
                <a:cs typeface="Times New Roman" pitchFamily="18" charset="0"/>
              </a:rPr>
              <a:t>, M., </a:t>
            </a:r>
            <a:r>
              <a:rPr lang="en-US" sz="900" dirty="0" err="1">
                <a:latin typeface="Times New Roman" pitchFamily="18" charset="0"/>
                <a:cs typeface="Times New Roman" pitchFamily="18" charset="0"/>
              </a:rPr>
              <a:t>Leonardi</a:t>
            </a:r>
            <a:r>
              <a:rPr lang="en-US" sz="900" dirty="0">
                <a:latin typeface="Times New Roman" pitchFamily="18" charset="0"/>
                <a:cs typeface="Times New Roman" pitchFamily="18" charset="0"/>
              </a:rPr>
              <a:t>, P., </a:t>
            </a:r>
            <a:r>
              <a:rPr lang="en-US" sz="900" dirty="0" err="1">
                <a:latin typeface="Times New Roman" pitchFamily="18" charset="0"/>
                <a:cs typeface="Times New Roman" pitchFamily="18" charset="0"/>
              </a:rPr>
              <a:t>Stohl</a:t>
            </a:r>
            <a:r>
              <a:rPr lang="en-US" sz="900" dirty="0">
                <a:latin typeface="Times New Roman" pitchFamily="18" charset="0"/>
                <a:cs typeface="Times New Roman" pitchFamily="18" charset="0"/>
              </a:rPr>
              <a:t>, C. and </a:t>
            </a:r>
            <a:r>
              <a:rPr lang="en-US" sz="900" dirty="0" err="1">
                <a:latin typeface="Times New Roman" pitchFamily="18" charset="0"/>
                <a:cs typeface="Times New Roman" pitchFamily="18" charset="0"/>
              </a:rPr>
              <a:t>Stohl</a:t>
            </a:r>
            <a:r>
              <a:rPr lang="en-US" sz="900" dirty="0">
                <a:latin typeface="Times New Roman" pitchFamily="18" charset="0"/>
                <a:cs typeface="Times New Roman" pitchFamily="18" charset="0"/>
              </a:rPr>
              <a:t>, M., (2016). Digital age| the management of visibilities in the digital age—introduction. </a:t>
            </a:r>
            <a:r>
              <a:rPr lang="en-US" sz="900" i="1" dirty="0">
                <a:latin typeface="Times New Roman" pitchFamily="18" charset="0"/>
                <a:cs typeface="Times New Roman" pitchFamily="18" charset="0"/>
              </a:rPr>
              <a:t>International Journal of Communication</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10</a:t>
            </a:r>
            <a:r>
              <a:rPr lang="en-US" sz="900" dirty="0">
                <a:latin typeface="Times New Roman" pitchFamily="18" charset="0"/>
                <a:cs typeface="Times New Roman" pitchFamily="18" charset="0"/>
              </a:rPr>
              <a:t>, p.12.</a:t>
            </a:r>
          </a:p>
          <a:p>
            <a:pPr algn="just">
              <a:lnSpc>
                <a:spcPct val="170000"/>
              </a:lnSpc>
            </a:pPr>
            <a:r>
              <a:rPr lang="en-US" sz="900" dirty="0" err="1">
                <a:latin typeface="Times New Roman" pitchFamily="18" charset="0"/>
                <a:cs typeface="Times New Roman" pitchFamily="18" charset="0"/>
              </a:rPr>
              <a:t>Groeger</a:t>
            </a:r>
            <a:r>
              <a:rPr lang="en-US" sz="900" dirty="0">
                <a:latin typeface="Times New Roman" pitchFamily="18" charset="0"/>
                <a:cs typeface="Times New Roman" pitchFamily="18" charset="0"/>
              </a:rPr>
              <a:t>, L., </a:t>
            </a:r>
            <a:r>
              <a:rPr lang="en-US" sz="900" dirty="0" err="1">
                <a:latin typeface="Times New Roman" pitchFamily="18" charset="0"/>
                <a:cs typeface="Times New Roman" pitchFamily="18" charset="0"/>
              </a:rPr>
              <a:t>Moroko</a:t>
            </a:r>
            <a:r>
              <a:rPr lang="en-US" sz="900" dirty="0">
                <a:latin typeface="Times New Roman" pitchFamily="18" charset="0"/>
                <a:cs typeface="Times New Roman" pitchFamily="18" charset="0"/>
              </a:rPr>
              <a:t>, L. and </a:t>
            </a:r>
            <a:r>
              <a:rPr lang="en-US" sz="900" dirty="0" err="1">
                <a:latin typeface="Times New Roman" pitchFamily="18" charset="0"/>
                <a:cs typeface="Times New Roman" pitchFamily="18" charset="0"/>
              </a:rPr>
              <a:t>Hollebeek</a:t>
            </a:r>
            <a:r>
              <a:rPr lang="en-US" sz="900" dirty="0">
                <a:latin typeface="Times New Roman" pitchFamily="18" charset="0"/>
                <a:cs typeface="Times New Roman" pitchFamily="18" charset="0"/>
              </a:rPr>
              <a:t>, L.D., (2016). Capturing value from non-paying consumers’ engagement </a:t>
            </a:r>
            <a:r>
              <a:rPr lang="en-US" sz="900" dirty="0" err="1">
                <a:latin typeface="Times New Roman" pitchFamily="18" charset="0"/>
                <a:cs typeface="Times New Roman" pitchFamily="18" charset="0"/>
              </a:rPr>
              <a:t>behaviours</a:t>
            </a:r>
            <a:r>
              <a:rPr lang="en-US" sz="900" dirty="0">
                <a:latin typeface="Times New Roman" pitchFamily="18" charset="0"/>
                <a:cs typeface="Times New Roman" pitchFamily="18" charset="0"/>
              </a:rPr>
              <a:t>: field evidence and development of a theoretical model. </a:t>
            </a:r>
            <a:r>
              <a:rPr lang="en-US" sz="900" i="1" dirty="0">
                <a:latin typeface="Times New Roman" pitchFamily="18" charset="0"/>
                <a:cs typeface="Times New Roman" pitchFamily="18" charset="0"/>
              </a:rPr>
              <a:t>Journal of Strategic Marketing</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24</a:t>
            </a:r>
            <a:r>
              <a:rPr lang="en-US" sz="900" dirty="0">
                <a:latin typeface="Times New Roman" pitchFamily="18" charset="0"/>
                <a:cs typeface="Times New Roman" pitchFamily="18" charset="0"/>
              </a:rPr>
              <a:t>(3-4), pp.190-209.</a:t>
            </a:r>
          </a:p>
          <a:p>
            <a:pPr algn="just">
              <a:lnSpc>
                <a:spcPct val="170000"/>
              </a:lnSpc>
            </a:pPr>
            <a:endParaRPr lang="en-US" sz="900" dirty="0">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86</TotalTime>
  <Words>4846</Words>
  <Application>Microsoft Macintosh PowerPoint</Application>
  <PresentationFormat>On-screen Show (16:9)</PresentationFormat>
  <Paragraphs>167</Paragraphs>
  <Slides>21</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Times New Roman</vt:lpstr>
      <vt:lpstr>Office Theme</vt:lpstr>
      <vt:lpstr> INTRODUCING THE MODERN WORKPLACE Group Presentation By 1. Name: Dragan Nacevski ID: 1817167  2. Andriyana Natsevska 1817168  3. Irena Naydova ID:1816779  4. Monika Ivanova ID: 1817321  </vt:lpstr>
      <vt:lpstr>Introduction </vt:lpstr>
      <vt:lpstr>Background of Company  </vt:lpstr>
      <vt:lpstr>Goals and Objectives of company  </vt:lpstr>
      <vt:lpstr>Management behaviour and Leadership of the company Tesco </vt:lpstr>
      <vt:lpstr>Management behaviour and Leadership of the company Tesco</vt:lpstr>
      <vt:lpstr>Importance and evaluation of Management behaviour for Tesco </vt:lpstr>
      <vt:lpstr>Management behaviour and Leadership of the company Tesco</vt:lpstr>
      <vt:lpstr>Management behaviour and Leadership of the company Tesco</vt:lpstr>
      <vt:lpstr>Importance and evaluation of Leadership for Tesco </vt:lpstr>
      <vt:lpstr>Team and group behaviour  </vt:lpstr>
      <vt:lpstr>Team and group behaviour</vt:lpstr>
      <vt:lpstr>Importance and evaluation of group behaviour for Tesco </vt:lpstr>
      <vt:lpstr> Perceptions and motivation  </vt:lpstr>
      <vt:lpstr>Perceptions and motivation</vt:lpstr>
      <vt:lpstr>Importance and evaluation of motivation for Tesco </vt:lpstr>
      <vt:lpstr>Perceptions and motivation  </vt:lpstr>
      <vt:lpstr>Perceptions and motivation</vt:lpstr>
      <vt:lpstr>Importance and evaluation of perceptions for Tesco </vt:lpstr>
      <vt:lpstr>Conclusion  </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INTRODUCING THE MODERN WORKPLACE Group Presentation By 1. Name: Dragan Nacevski ID: 1817167  2. Andriyana Natsevska 1817168  3. Irena Naydova ID:1816779  4. Monika Ivanova ID:  </dc:title>
  <dc:subject/>
  <dc:creator/>
  <cp:keywords/>
  <dc:description/>
  <cp:lastModifiedBy>Microsoft Office User</cp:lastModifiedBy>
  <cp:revision>3</cp:revision>
  <dcterms:created xsi:type="dcterms:W3CDTF">2019-11-30T07:02:44Z</dcterms:created>
  <dcterms:modified xsi:type="dcterms:W3CDTF">2019-12-11T22:21:51Z</dcterms:modified>
  <cp:category/>
</cp:coreProperties>
</file>