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57" r:id="rId6"/>
    <p:sldId id="258" r:id="rId7"/>
    <p:sldId id="260" r:id="rId8"/>
    <p:sldId id="261" r:id="rId9"/>
    <p:sldId id="262" r:id="rId10"/>
    <p:sldId id="263" r:id="rId11"/>
    <p:sldId id="264" r:id="rId12"/>
    <p:sldId id="265" r:id="rId13"/>
    <p:sldId id="266"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6B04FE8-0751-46BD-BBB0-49C789064EC9}">
          <p14:sldIdLst>
            <p14:sldId id="256"/>
            <p14:sldId id="257"/>
          </p14:sldIdLst>
        </p14:section>
        <p14:section name="Assessment one" id="{9E5E3AED-5E9B-4C70-A643-7029F5BAF34B}">
          <p14:sldIdLst>
            <p14:sldId id="258"/>
            <p14:sldId id="260"/>
            <p14:sldId id="261"/>
            <p14:sldId id="262"/>
            <p14:sldId id="263"/>
            <p14:sldId id="264"/>
            <p14:sldId id="265"/>
            <p14:sldId id="266"/>
            <p14:sldId id="267"/>
            <p14:sldId id="268"/>
            <p14:sldId id="26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94650"/>
  </p:normalViewPr>
  <p:slideViewPr>
    <p:cSldViewPr>
      <p:cViewPr>
        <p:scale>
          <a:sx n="100" d="100"/>
          <a:sy n="100" d="100"/>
        </p:scale>
        <p:origin x="1720" y="6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28/07/2023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7/28/23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28/07/2023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28/07/2023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28/07/2023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10: Assessment support</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42062-48F5-4618-A86F-B0DDC4782440}"/>
              </a:ext>
            </a:extLst>
          </p:cNvPr>
          <p:cNvSpPr>
            <a:spLocks noGrp="1"/>
          </p:cNvSpPr>
          <p:nvPr>
            <p:ph type="title"/>
          </p:nvPr>
        </p:nvSpPr>
        <p:spPr/>
        <p:txBody>
          <a:bodyPr/>
          <a:lstStyle/>
          <a:p>
            <a:endParaRPr lang="en-US" dirty="0"/>
          </a:p>
        </p:txBody>
      </p:sp>
      <p:pic>
        <p:nvPicPr>
          <p:cNvPr id="5" name="Content Placeholder 4">
            <a:extLst>
              <a:ext uri="{FF2B5EF4-FFF2-40B4-BE49-F238E27FC236}">
                <a16:creationId xmlns:a16="http://schemas.microsoft.com/office/drawing/2014/main" id="{A1384DEB-E39B-4ADD-90F6-9943EC89BFFE}"/>
              </a:ext>
            </a:extLst>
          </p:cNvPr>
          <p:cNvPicPr>
            <a:picLocks noGrp="1" noChangeAspect="1"/>
          </p:cNvPicPr>
          <p:nvPr>
            <p:ph idx="1"/>
          </p:nvPr>
        </p:nvPicPr>
        <p:blipFill rotWithShape="1">
          <a:blip r:embed="rId2"/>
          <a:srcRect l="26224" t="22794" r="27258" b="25724"/>
          <a:stretch/>
        </p:blipFill>
        <p:spPr>
          <a:xfrm>
            <a:off x="107505" y="188640"/>
            <a:ext cx="8928992" cy="6394722"/>
          </a:xfrm>
        </p:spPr>
      </p:pic>
    </p:spTree>
    <p:extLst>
      <p:ext uri="{BB962C8B-B14F-4D97-AF65-F5344CB8AC3E}">
        <p14:creationId xmlns:p14="http://schemas.microsoft.com/office/powerpoint/2010/main" val="186553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CC7E-3791-48B3-A8B1-64F66C8D506C}"/>
              </a:ext>
            </a:extLst>
          </p:cNvPr>
          <p:cNvSpPr>
            <a:spLocks noGrp="1"/>
          </p:cNvSpPr>
          <p:nvPr>
            <p:ph type="title"/>
          </p:nvPr>
        </p:nvSpPr>
        <p:spPr/>
        <p:txBody>
          <a:bodyPr/>
          <a:lstStyle/>
          <a:p>
            <a:endParaRPr lang="en-US"/>
          </a:p>
        </p:txBody>
      </p:sp>
      <p:sp>
        <p:nvSpPr>
          <p:cNvPr id="4" name="Content Placeholder 3">
            <a:extLst>
              <a:ext uri="{FF2B5EF4-FFF2-40B4-BE49-F238E27FC236}">
                <a16:creationId xmlns:a16="http://schemas.microsoft.com/office/drawing/2014/main" id="{A6C1D9A5-67D0-C4ED-0708-CEBC63E684C0}"/>
              </a:ext>
            </a:extLst>
          </p:cNvPr>
          <p:cNvSpPr>
            <a:spLocks noGrp="1"/>
          </p:cNvSpPr>
          <p:nvPr>
            <p:ph idx="1"/>
          </p:nvPr>
        </p:nvSpPr>
        <p:spPr/>
        <p:txBody>
          <a:bodyPr/>
          <a:lstStyle/>
          <a:p>
            <a:endParaRPr lang="en-US"/>
          </a:p>
        </p:txBody>
      </p:sp>
      <p:pic>
        <p:nvPicPr>
          <p:cNvPr id="5" name="Picture 4">
            <a:extLst>
              <a:ext uri="{FF2B5EF4-FFF2-40B4-BE49-F238E27FC236}">
                <a16:creationId xmlns:a16="http://schemas.microsoft.com/office/drawing/2014/main" id="{200220D7-1667-9833-FEA5-0CBF85DEB5DA}"/>
              </a:ext>
            </a:extLst>
          </p:cNvPr>
          <p:cNvPicPr>
            <a:picLocks noChangeAspect="1"/>
          </p:cNvPicPr>
          <p:nvPr/>
        </p:nvPicPr>
        <p:blipFill>
          <a:blip r:embed="rId2"/>
          <a:stretch>
            <a:fillRect/>
          </a:stretch>
        </p:blipFill>
        <p:spPr>
          <a:xfrm>
            <a:off x="0" y="116632"/>
            <a:ext cx="9144000" cy="6741368"/>
          </a:xfrm>
          <a:prstGeom prst="rect">
            <a:avLst/>
          </a:prstGeom>
        </p:spPr>
      </p:pic>
    </p:spTree>
    <p:extLst>
      <p:ext uri="{BB962C8B-B14F-4D97-AF65-F5344CB8AC3E}">
        <p14:creationId xmlns:p14="http://schemas.microsoft.com/office/powerpoint/2010/main" val="501577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D02F1-FD90-4EAA-91CD-71BC17A6F96A}"/>
              </a:ext>
            </a:extLst>
          </p:cNvPr>
          <p:cNvSpPr>
            <a:spLocks noGrp="1"/>
          </p:cNvSpPr>
          <p:nvPr>
            <p:ph type="title"/>
          </p:nvPr>
        </p:nvSpPr>
        <p:spPr/>
        <p:txBody>
          <a:bodyPr/>
          <a:lstStyle/>
          <a:p>
            <a:r>
              <a:rPr lang="en-GB" dirty="0"/>
              <a:t>Discussion </a:t>
            </a:r>
            <a:endParaRPr lang="en-US" dirty="0"/>
          </a:p>
        </p:txBody>
      </p:sp>
      <p:sp>
        <p:nvSpPr>
          <p:cNvPr id="3" name="Content Placeholder 2">
            <a:extLst>
              <a:ext uri="{FF2B5EF4-FFF2-40B4-BE49-F238E27FC236}">
                <a16:creationId xmlns:a16="http://schemas.microsoft.com/office/drawing/2014/main" id="{85F6EBDB-073E-446D-A38D-732B0AF7258B}"/>
              </a:ext>
            </a:extLst>
          </p:cNvPr>
          <p:cNvSpPr>
            <a:spLocks noGrp="1"/>
          </p:cNvSpPr>
          <p:nvPr>
            <p:ph idx="1"/>
          </p:nvPr>
        </p:nvSpPr>
        <p:spPr/>
        <p:txBody>
          <a:bodyPr/>
          <a:lstStyle/>
          <a:p>
            <a:r>
              <a:rPr lang="en-GB" dirty="0"/>
              <a:t>How would you go about this report? </a:t>
            </a:r>
          </a:p>
          <a:p>
            <a:endParaRPr lang="en-GB" dirty="0"/>
          </a:p>
          <a:p>
            <a:r>
              <a:rPr lang="en-GB" dirty="0"/>
              <a:t>What would you consider to be key sections/components in this report? </a:t>
            </a:r>
            <a:endParaRPr lang="en-US" dirty="0"/>
          </a:p>
        </p:txBody>
      </p:sp>
    </p:spTree>
    <p:extLst>
      <p:ext uri="{BB962C8B-B14F-4D97-AF65-F5344CB8AC3E}">
        <p14:creationId xmlns:p14="http://schemas.microsoft.com/office/powerpoint/2010/main" val="1167687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D5A3C-F973-4952-9D26-5FF5F3647CF1}"/>
              </a:ext>
            </a:extLst>
          </p:cNvPr>
          <p:cNvSpPr>
            <a:spLocks noGrp="1"/>
          </p:cNvSpPr>
          <p:nvPr>
            <p:ph type="title"/>
          </p:nvPr>
        </p:nvSpPr>
        <p:spPr/>
        <p:txBody>
          <a:bodyPr/>
          <a:lstStyle/>
          <a:p>
            <a:r>
              <a:rPr lang="en-GB" dirty="0"/>
              <a:t>Suggested structure </a:t>
            </a:r>
            <a:endParaRPr lang="en-US" dirty="0"/>
          </a:p>
        </p:txBody>
      </p:sp>
      <p:sp>
        <p:nvSpPr>
          <p:cNvPr id="3" name="Content Placeholder 2">
            <a:extLst>
              <a:ext uri="{FF2B5EF4-FFF2-40B4-BE49-F238E27FC236}">
                <a16:creationId xmlns:a16="http://schemas.microsoft.com/office/drawing/2014/main" id="{F0AC4F22-9D71-4ED0-86D5-113B134D9C5B}"/>
              </a:ext>
            </a:extLst>
          </p:cNvPr>
          <p:cNvSpPr>
            <a:spLocks noGrp="1"/>
          </p:cNvSpPr>
          <p:nvPr>
            <p:ph idx="1"/>
          </p:nvPr>
        </p:nvSpPr>
        <p:spPr/>
        <p:txBody>
          <a:bodyPr>
            <a:normAutofit fontScale="77500" lnSpcReduction="20000"/>
          </a:bodyPr>
          <a:lstStyle/>
          <a:p>
            <a:pPr marL="0" indent="0">
              <a:buNone/>
            </a:pPr>
            <a:r>
              <a:rPr lang="en-US" sz="2100" dirty="0">
                <a:latin typeface="Times New Roman" panose="02020603050405020304" pitchFamily="18" charset="0"/>
                <a:cs typeface="Times New Roman" panose="02020603050405020304" pitchFamily="18" charset="0"/>
              </a:rPr>
              <a:t>Suggested structure for the report: </a:t>
            </a:r>
          </a:p>
          <a:p>
            <a:pPr marL="0" indent="0">
              <a:buNone/>
            </a:pPr>
            <a:endParaRPr lang="en-US" sz="2100" dirty="0">
              <a:effectLst/>
              <a:latin typeface="Times New Roman" panose="02020603050405020304" pitchFamily="18" charset="0"/>
              <a:cs typeface="Times New Roman" panose="02020603050405020304" pitchFamily="18" charset="0"/>
            </a:endParaRPr>
          </a:p>
          <a:p>
            <a:pPr>
              <a:buAutoNum type="arabicPeriod"/>
            </a:pPr>
            <a:r>
              <a:rPr lang="en-GB" sz="2100" dirty="0">
                <a:effectLst/>
                <a:latin typeface="Times New Roman" panose="02020603050405020304" pitchFamily="18" charset="0"/>
                <a:cs typeface="Times New Roman" panose="02020603050405020304" pitchFamily="18" charset="0"/>
              </a:rPr>
              <a:t>An inclusive introduction to the context of British business communications. </a:t>
            </a:r>
            <a:endParaRPr lang="en-GB" sz="2100" dirty="0">
              <a:latin typeface="Times New Roman" panose="02020603050405020304" pitchFamily="18" charset="0"/>
              <a:cs typeface="Times New Roman" panose="02020603050405020304" pitchFamily="18" charset="0"/>
            </a:endParaRPr>
          </a:p>
          <a:p>
            <a:pPr>
              <a:buAutoNum type="arabicPeriod"/>
            </a:pPr>
            <a:r>
              <a:rPr lang="en-GB" sz="2100" dirty="0">
                <a:effectLst/>
                <a:latin typeface="Times New Roman" panose="02020603050405020304" pitchFamily="18" charset="0"/>
                <a:cs typeface="Times New Roman" panose="02020603050405020304" pitchFamily="18" charset="0"/>
              </a:rPr>
              <a:t> A brief introduction to the selected organisation of your choice (An organisation of your choice - if unsure, please discuss this with your lecturer). </a:t>
            </a:r>
            <a:endParaRPr lang="en-GB" sz="2100" dirty="0">
              <a:latin typeface="Times New Roman" panose="02020603050405020304" pitchFamily="18" charset="0"/>
              <a:cs typeface="Times New Roman" panose="02020603050405020304" pitchFamily="18" charset="0"/>
            </a:endParaRPr>
          </a:p>
          <a:p>
            <a:pPr>
              <a:buAutoNum type="arabicPeriod"/>
            </a:pPr>
            <a:r>
              <a:rPr lang="en-GB" sz="2100" dirty="0">
                <a:effectLst/>
                <a:latin typeface="Times New Roman" panose="02020603050405020304" pitchFamily="18" charset="0"/>
                <a:cs typeface="Times New Roman" panose="02020603050405020304" pitchFamily="18" charset="0"/>
              </a:rPr>
              <a:t> Application of theories of international and intercultural communication on the selected context, in this case, the UK (Hofstede, Samovar, </a:t>
            </a:r>
            <a:r>
              <a:rPr lang="en-GB" sz="2100" dirty="0" err="1">
                <a:effectLst/>
                <a:latin typeface="Times New Roman" panose="02020603050405020304" pitchFamily="18" charset="0"/>
                <a:cs typeface="Times New Roman" panose="02020603050405020304" pitchFamily="18" charset="0"/>
              </a:rPr>
              <a:t>Jandt</a:t>
            </a:r>
            <a:r>
              <a:rPr lang="en-GB" sz="2100" dirty="0">
                <a:effectLst/>
                <a:latin typeface="Times New Roman" panose="02020603050405020304" pitchFamily="18" charset="0"/>
                <a:cs typeface="Times New Roman" panose="02020603050405020304" pitchFamily="18" charset="0"/>
              </a:rPr>
              <a:t> etc.)</a:t>
            </a:r>
            <a:endParaRPr lang="en-GB" sz="2100" dirty="0">
              <a:latin typeface="Times New Roman" panose="02020603050405020304" pitchFamily="18" charset="0"/>
              <a:cs typeface="Times New Roman" panose="02020603050405020304" pitchFamily="18" charset="0"/>
            </a:endParaRPr>
          </a:p>
          <a:p>
            <a:pPr>
              <a:buAutoNum type="arabicPeriod"/>
            </a:pPr>
            <a:r>
              <a:rPr lang="en-GB" sz="2100" dirty="0">
                <a:effectLst/>
                <a:latin typeface="Times New Roman" panose="02020603050405020304" pitchFamily="18" charset="0"/>
                <a:cs typeface="Times New Roman" panose="02020603050405020304" pitchFamily="18" charset="0"/>
              </a:rPr>
              <a:t>Critical evaluation of cultural sensitivity when doing business in the UK supported by relevant examples, and considering aspects such as diversity of backgrounds within the workforce. - Discuss and analyse different communication barriers experienced by a diverse workforce in the UK context supported by different examples when relevant.</a:t>
            </a:r>
            <a:endParaRPr lang="en-GB" sz="2100" dirty="0">
              <a:latin typeface="Times New Roman" panose="02020603050405020304" pitchFamily="18" charset="0"/>
              <a:cs typeface="Times New Roman" panose="02020603050405020304" pitchFamily="18" charset="0"/>
            </a:endParaRPr>
          </a:p>
          <a:p>
            <a:pPr>
              <a:buAutoNum type="arabicPeriod"/>
            </a:pPr>
            <a:r>
              <a:rPr lang="en-GB" sz="2100" dirty="0">
                <a:effectLst/>
                <a:latin typeface="Times New Roman" panose="02020603050405020304" pitchFamily="18" charset="0"/>
                <a:cs typeface="Times New Roman" panose="02020603050405020304" pitchFamily="18" charset="0"/>
              </a:rPr>
              <a:t>Provide appropriate communication strategies and other relevant recommendations to enable the organisation to succeed in providing a positive environment for everyone to succeed.</a:t>
            </a:r>
            <a:endParaRPr lang="en-GB" sz="2100" dirty="0">
              <a:latin typeface="Times New Roman" panose="02020603050405020304" pitchFamily="18" charset="0"/>
              <a:cs typeface="Times New Roman" panose="02020603050405020304" pitchFamily="18" charset="0"/>
            </a:endParaRPr>
          </a:p>
          <a:p>
            <a:pPr>
              <a:buAutoNum type="arabicPeriod"/>
            </a:pPr>
            <a:r>
              <a:rPr lang="en-GB" sz="2100" dirty="0">
                <a:effectLst/>
                <a:latin typeface="Times New Roman" panose="02020603050405020304" pitchFamily="18" charset="0"/>
                <a:cs typeface="Times New Roman" panose="02020603050405020304" pitchFamily="18" charset="0"/>
              </a:rPr>
              <a:t>Conclude your report: Your conclusion should be inclusive. </a:t>
            </a:r>
            <a:endParaRPr lang="en-GB" sz="2100" dirty="0">
              <a:latin typeface="Times New Roman" panose="02020603050405020304" pitchFamily="18" charset="0"/>
              <a:cs typeface="Times New Roman" panose="02020603050405020304" pitchFamily="18" charset="0"/>
            </a:endParaRPr>
          </a:p>
          <a:p>
            <a:pPr>
              <a:buAutoNum type="arabicPeriod"/>
            </a:pPr>
            <a:r>
              <a:rPr lang="en-US" sz="2100" dirty="0">
                <a:latin typeface="Times New Roman" panose="02020603050405020304" pitchFamily="18" charset="0"/>
                <a:cs typeface="Times New Roman" panose="02020603050405020304" pitchFamily="18" charset="0"/>
              </a:rPr>
              <a:t>Reference list </a:t>
            </a:r>
          </a:p>
          <a:p>
            <a:pPr>
              <a:buAutoNum type="arabicPeriod"/>
            </a:pPr>
            <a:r>
              <a:rPr lang="en-US" sz="2100" dirty="0">
                <a:latin typeface="Times New Roman" panose="02020603050405020304" pitchFamily="18" charset="0"/>
                <a:cs typeface="Times New Roman" panose="02020603050405020304" pitchFamily="18" charset="0"/>
              </a:rPr>
              <a:t>Appendix </a:t>
            </a:r>
          </a:p>
          <a:p>
            <a:pPr marL="0" indent="0">
              <a:buNone/>
            </a:pPr>
            <a:endParaRPr lang="en-US" dirty="0"/>
          </a:p>
        </p:txBody>
      </p:sp>
    </p:spTree>
    <p:extLst>
      <p:ext uri="{BB962C8B-B14F-4D97-AF65-F5344CB8AC3E}">
        <p14:creationId xmlns:p14="http://schemas.microsoft.com/office/powerpoint/2010/main" val="1578308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DD589-E91F-AA99-06E7-DA49DFE83AEA}"/>
              </a:ext>
            </a:extLst>
          </p:cNvPr>
          <p:cNvSpPr>
            <a:spLocks noGrp="1"/>
          </p:cNvSpPr>
          <p:nvPr>
            <p:ph type="title"/>
          </p:nvPr>
        </p:nvSpPr>
        <p:spPr/>
        <p:txBody>
          <a:bodyPr/>
          <a:lstStyle/>
          <a:p>
            <a:r>
              <a:rPr lang="en-US" dirty="0"/>
              <a:t>Marking criteria one</a:t>
            </a:r>
          </a:p>
        </p:txBody>
      </p:sp>
      <p:pic>
        <p:nvPicPr>
          <p:cNvPr id="4" name="Content Placeholder 3">
            <a:extLst>
              <a:ext uri="{FF2B5EF4-FFF2-40B4-BE49-F238E27FC236}">
                <a16:creationId xmlns:a16="http://schemas.microsoft.com/office/drawing/2014/main" id="{B1CB5B41-4E72-4A13-6B51-68B76D5C4A59}"/>
              </a:ext>
            </a:extLst>
          </p:cNvPr>
          <p:cNvPicPr>
            <a:picLocks noGrp="1" noChangeAspect="1"/>
          </p:cNvPicPr>
          <p:nvPr>
            <p:ph idx="1"/>
          </p:nvPr>
        </p:nvPicPr>
        <p:blipFill>
          <a:blip r:embed="rId2"/>
          <a:stretch>
            <a:fillRect/>
          </a:stretch>
        </p:blipFill>
        <p:spPr>
          <a:xfrm>
            <a:off x="251520" y="1268760"/>
            <a:ext cx="8712968" cy="4248472"/>
          </a:xfrm>
          <a:prstGeom prst="rect">
            <a:avLst/>
          </a:prstGeom>
        </p:spPr>
      </p:pic>
    </p:spTree>
    <p:extLst>
      <p:ext uri="{BB962C8B-B14F-4D97-AF65-F5344CB8AC3E}">
        <p14:creationId xmlns:p14="http://schemas.microsoft.com/office/powerpoint/2010/main" val="3990192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CF646-AEC4-365C-4DE6-3FA7F63992A3}"/>
              </a:ext>
            </a:extLst>
          </p:cNvPr>
          <p:cNvSpPr>
            <a:spLocks noGrp="1"/>
          </p:cNvSpPr>
          <p:nvPr>
            <p:ph type="title"/>
          </p:nvPr>
        </p:nvSpPr>
        <p:spPr/>
        <p:txBody>
          <a:bodyPr/>
          <a:lstStyle/>
          <a:p>
            <a:r>
              <a:rPr lang="en-US" dirty="0"/>
              <a:t>Marking criteria two</a:t>
            </a:r>
          </a:p>
        </p:txBody>
      </p:sp>
      <p:pic>
        <p:nvPicPr>
          <p:cNvPr id="4" name="Content Placeholder 3">
            <a:extLst>
              <a:ext uri="{FF2B5EF4-FFF2-40B4-BE49-F238E27FC236}">
                <a16:creationId xmlns:a16="http://schemas.microsoft.com/office/drawing/2014/main" id="{572165A4-FCDE-875B-F1BB-07CCB25BEDB1}"/>
              </a:ext>
            </a:extLst>
          </p:cNvPr>
          <p:cNvPicPr>
            <a:picLocks noGrp="1" noChangeAspect="1"/>
          </p:cNvPicPr>
          <p:nvPr>
            <p:ph idx="1"/>
          </p:nvPr>
        </p:nvPicPr>
        <p:blipFill>
          <a:blip r:embed="rId2"/>
          <a:stretch>
            <a:fillRect/>
          </a:stretch>
        </p:blipFill>
        <p:spPr>
          <a:xfrm>
            <a:off x="251520" y="1417638"/>
            <a:ext cx="8435280" cy="4243609"/>
          </a:xfrm>
          <a:prstGeom prst="rect">
            <a:avLst/>
          </a:prstGeom>
        </p:spPr>
      </p:pic>
    </p:spTree>
    <p:extLst>
      <p:ext uri="{BB962C8B-B14F-4D97-AF65-F5344CB8AC3E}">
        <p14:creationId xmlns:p14="http://schemas.microsoft.com/office/powerpoint/2010/main" val="2541153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708F1-3436-FB4E-58CF-0E84EEA6171F}"/>
              </a:ext>
            </a:extLst>
          </p:cNvPr>
          <p:cNvSpPr>
            <a:spLocks noGrp="1"/>
          </p:cNvSpPr>
          <p:nvPr>
            <p:ph type="title"/>
          </p:nvPr>
        </p:nvSpPr>
        <p:spPr/>
        <p:txBody>
          <a:bodyPr/>
          <a:lstStyle/>
          <a:p>
            <a:r>
              <a:rPr lang="en-US" dirty="0"/>
              <a:t>Marking criteria tree</a:t>
            </a:r>
          </a:p>
        </p:txBody>
      </p:sp>
      <p:pic>
        <p:nvPicPr>
          <p:cNvPr id="4" name="Content Placeholder 3">
            <a:extLst>
              <a:ext uri="{FF2B5EF4-FFF2-40B4-BE49-F238E27FC236}">
                <a16:creationId xmlns:a16="http://schemas.microsoft.com/office/drawing/2014/main" id="{650A8C04-96B8-B18A-5801-92446C8F8995}"/>
              </a:ext>
            </a:extLst>
          </p:cNvPr>
          <p:cNvPicPr>
            <a:picLocks noGrp="1" noChangeAspect="1"/>
          </p:cNvPicPr>
          <p:nvPr>
            <p:ph idx="1"/>
          </p:nvPr>
        </p:nvPicPr>
        <p:blipFill>
          <a:blip r:embed="rId2"/>
          <a:stretch>
            <a:fillRect/>
          </a:stretch>
        </p:blipFill>
        <p:spPr>
          <a:xfrm>
            <a:off x="107504" y="1417638"/>
            <a:ext cx="8928992" cy="5251722"/>
          </a:xfrm>
          <a:prstGeom prst="rect">
            <a:avLst/>
          </a:prstGeom>
        </p:spPr>
      </p:pic>
    </p:spTree>
    <p:extLst>
      <p:ext uri="{BB962C8B-B14F-4D97-AF65-F5344CB8AC3E}">
        <p14:creationId xmlns:p14="http://schemas.microsoft.com/office/powerpoint/2010/main" val="1570444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AD464-3D20-EB3D-B906-BABADAADA4CA}"/>
              </a:ext>
            </a:extLst>
          </p:cNvPr>
          <p:cNvSpPr>
            <a:spLocks noGrp="1"/>
          </p:cNvSpPr>
          <p:nvPr>
            <p:ph type="title"/>
          </p:nvPr>
        </p:nvSpPr>
        <p:spPr/>
        <p:txBody>
          <a:bodyPr/>
          <a:lstStyle/>
          <a:p>
            <a:r>
              <a:rPr lang="en-US" dirty="0"/>
              <a:t>Marking criteria four</a:t>
            </a:r>
          </a:p>
        </p:txBody>
      </p:sp>
      <p:pic>
        <p:nvPicPr>
          <p:cNvPr id="4" name="Content Placeholder 3">
            <a:extLst>
              <a:ext uri="{FF2B5EF4-FFF2-40B4-BE49-F238E27FC236}">
                <a16:creationId xmlns:a16="http://schemas.microsoft.com/office/drawing/2014/main" id="{7692955D-1523-7DA1-A7AD-0E2C395D2906}"/>
              </a:ext>
            </a:extLst>
          </p:cNvPr>
          <p:cNvPicPr>
            <a:picLocks noGrp="1" noChangeAspect="1"/>
          </p:cNvPicPr>
          <p:nvPr>
            <p:ph idx="1"/>
          </p:nvPr>
        </p:nvPicPr>
        <p:blipFill>
          <a:blip r:embed="rId2"/>
          <a:stretch>
            <a:fillRect/>
          </a:stretch>
        </p:blipFill>
        <p:spPr>
          <a:xfrm>
            <a:off x="457200" y="1556792"/>
            <a:ext cx="8229600" cy="4248472"/>
          </a:xfrm>
          <a:prstGeom prst="rect">
            <a:avLst/>
          </a:prstGeom>
        </p:spPr>
      </p:pic>
    </p:spTree>
    <p:extLst>
      <p:ext uri="{BB962C8B-B14F-4D97-AF65-F5344CB8AC3E}">
        <p14:creationId xmlns:p14="http://schemas.microsoft.com/office/powerpoint/2010/main" val="1593924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3E2CE-FE84-F054-3C72-60FB3B69BA3D}"/>
              </a:ext>
            </a:extLst>
          </p:cNvPr>
          <p:cNvSpPr>
            <a:spLocks noGrp="1"/>
          </p:cNvSpPr>
          <p:nvPr>
            <p:ph type="title"/>
          </p:nvPr>
        </p:nvSpPr>
        <p:spPr/>
        <p:txBody>
          <a:bodyPr/>
          <a:lstStyle/>
          <a:p>
            <a:r>
              <a:rPr lang="en-US" dirty="0"/>
              <a:t>Marking criteria five</a:t>
            </a:r>
          </a:p>
        </p:txBody>
      </p:sp>
      <p:pic>
        <p:nvPicPr>
          <p:cNvPr id="4" name="Content Placeholder 3">
            <a:extLst>
              <a:ext uri="{FF2B5EF4-FFF2-40B4-BE49-F238E27FC236}">
                <a16:creationId xmlns:a16="http://schemas.microsoft.com/office/drawing/2014/main" id="{9F1B0CD4-2CDD-DC33-D5EF-2CF18177EF11}"/>
              </a:ext>
            </a:extLst>
          </p:cNvPr>
          <p:cNvPicPr>
            <a:picLocks noGrp="1" noChangeAspect="1"/>
          </p:cNvPicPr>
          <p:nvPr>
            <p:ph idx="1"/>
          </p:nvPr>
        </p:nvPicPr>
        <p:blipFill>
          <a:blip r:embed="rId2"/>
          <a:stretch>
            <a:fillRect/>
          </a:stretch>
        </p:blipFill>
        <p:spPr>
          <a:xfrm>
            <a:off x="457200" y="1700808"/>
            <a:ext cx="8229600" cy="3240360"/>
          </a:xfrm>
          <a:prstGeom prst="rect">
            <a:avLst/>
          </a:prstGeom>
        </p:spPr>
      </p:pic>
    </p:spTree>
    <p:extLst>
      <p:ext uri="{BB962C8B-B14F-4D97-AF65-F5344CB8AC3E}">
        <p14:creationId xmlns:p14="http://schemas.microsoft.com/office/powerpoint/2010/main" val="2568361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8C5BA-780E-447E-E6DF-C2E051B15EB4}"/>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DB3A7F6C-3EE6-F4D5-BE8A-9767B2F95F7B}"/>
              </a:ext>
            </a:extLst>
          </p:cNvPr>
          <p:cNvPicPr>
            <a:picLocks noGrp="1" noChangeAspect="1"/>
          </p:cNvPicPr>
          <p:nvPr>
            <p:ph idx="1"/>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200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13B3E-314F-470E-9032-699028FBCE68}"/>
              </a:ext>
            </a:extLst>
          </p:cNvPr>
          <p:cNvSpPr>
            <a:spLocks noGrp="1"/>
          </p:cNvSpPr>
          <p:nvPr>
            <p:ph type="title"/>
          </p:nvPr>
        </p:nvSpPr>
        <p:spPr>
          <a:xfrm>
            <a:off x="457200" y="274638"/>
            <a:ext cx="8229600" cy="588962"/>
          </a:xfrm>
        </p:spPr>
        <p:txBody>
          <a:bodyPr>
            <a:normAutofit/>
          </a:bodyPr>
          <a:lstStyle/>
          <a:p>
            <a:r>
              <a:rPr lang="en-US" sz="2400" dirty="0"/>
              <a:t>The expectation to achieve the distinction (70% +)</a:t>
            </a:r>
          </a:p>
        </p:txBody>
      </p:sp>
      <p:sp>
        <p:nvSpPr>
          <p:cNvPr id="3" name="Content Placeholder 2">
            <a:extLst>
              <a:ext uri="{FF2B5EF4-FFF2-40B4-BE49-F238E27FC236}">
                <a16:creationId xmlns:a16="http://schemas.microsoft.com/office/drawing/2014/main" id="{64C0FF32-2FF0-F0E5-AC64-C9590EFA1D4A}"/>
              </a:ext>
            </a:extLst>
          </p:cNvPr>
          <p:cNvSpPr>
            <a:spLocks noGrp="1"/>
          </p:cNvSpPr>
          <p:nvPr>
            <p:ph idx="1"/>
          </p:nvPr>
        </p:nvSpPr>
        <p:spPr>
          <a:xfrm>
            <a:off x="107504" y="863600"/>
            <a:ext cx="8928992" cy="5661743"/>
          </a:xfrm>
        </p:spPr>
        <p:txBody>
          <a:bodyPr>
            <a:normAutofit fontScale="85000" lnSpcReduction="10000"/>
          </a:bodyPr>
          <a:lstStyle/>
          <a:p>
            <a:pPr marL="0" indent="0">
              <a:buNone/>
            </a:pPr>
            <a:r>
              <a:rPr lang="en-GB" sz="1800" b="1" dirty="0">
                <a:effectLst/>
                <a:latin typeface="Arial" panose="020B0604020202020204" pitchFamily="34" charset="0"/>
              </a:rPr>
              <a:t>Engagement with literature: “</a:t>
            </a:r>
            <a:r>
              <a:rPr lang="en-GB" sz="1800" dirty="0">
                <a:effectLst/>
                <a:latin typeface="ArialMT"/>
              </a:rPr>
              <a:t>Engagement with an extensive range of relevant and credible literature, informed by the latest research. Consistently accurate application of referencing.”</a:t>
            </a:r>
          </a:p>
          <a:p>
            <a:pPr marL="0" indent="0">
              <a:buNone/>
            </a:pPr>
            <a:endParaRPr lang="en-GB" sz="1800" dirty="0">
              <a:latin typeface="ArialMT"/>
            </a:endParaRPr>
          </a:p>
          <a:p>
            <a:pPr marL="0" indent="0">
              <a:buNone/>
            </a:pPr>
            <a:r>
              <a:rPr lang="en-GB" sz="1800" b="1" dirty="0">
                <a:effectLst/>
                <a:latin typeface="ArialMT"/>
              </a:rPr>
              <a:t>Knowledge and understanding</a:t>
            </a:r>
            <a:r>
              <a:rPr lang="en-GB" sz="1800" dirty="0">
                <a:effectLst/>
                <a:latin typeface="ArialMT"/>
              </a:rPr>
              <a:t>: “ Excellent coherent and detailed knowledge and systematic understanding of the principles and theories of current research and scholarship. Clear awareness of challenges to established views and the limitations of the knowledge base.”  </a:t>
            </a:r>
          </a:p>
          <a:p>
            <a:pPr marL="0" indent="0">
              <a:buNone/>
            </a:pPr>
            <a:endParaRPr lang="en-GB" sz="1800" dirty="0">
              <a:latin typeface="ArialMT"/>
            </a:endParaRPr>
          </a:p>
          <a:p>
            <a:pPr marL="0" indent="0">
              <a:buNone/>
            </a:pPr>
            <a:r>
              <a:rPr lang="en-GB" sz="1800" b="1" dirty="0">
                <a:effectLst/>
                <a:latin typeface="Arial" panose="020B0604020202020204" pitchFamily="34" charset="0"/>
              </a:rPr>
              <a:t>Cognitive and intellectual skills: “</a:t>
            </a:r>
            <a:r>
              <a:rPr lang="en-GB" sz="1800" dirty="0">
                <a:effectLst/>
                <a:latin typeface="ArialMT"/>
              </a:rPr>
              <a:t>Excellent critical thinking, analysis, synthesis and evaluation. Ability to investigate contradictory or incomplete information and make strong, persuasive, arguments and sophisticated judgements. Some evidence of independent thought and ability to ‘see beyond the question’, suggesting a grasp of the broader field and wider concepts.” </a:t>
            </a:r>
            <a:endParaRPr lang="en-GB" sz="1100" dirty="0">
              <a:effectLst/>
            </a:endParaRPr>
          </a:p>
          <a:p>
            <a:pPr marL="0" indent="0">
              <a:buNone/>
            </a:pPr>
            <a:endParaRPr lang="en-GB" sz="1800" b="1" dirty="0">
              <a:effectLst/>
              <a:latin typeface="Arial" panose="020B0604020202020204" pitchFamily="34" charset="0"/>
            </a:endParaRPr>
          </a:p>
          <a:p>
            <a:pPr marL="0" indent="0">
              <a:buNone/>
            </a:pPr>
            <a:r>
              <a:rPr lang="en-GB" sz="1800" b="1" dirty="0">
                <a:latin typeface="Arial" panose="020B0604020202020204" pitchFamily="34" charset="0"/>
              </a:rPr>
              <a:t>Practical skills: “</a:t>
            </a:r>
            <a:r>
              <a:rPr lang="en-GB" sz="1800" dirty="0">
                <a:effectLst/>
                <a:latin typeface="ArialMT"/>
              </a:rPr>
              <a:t>An advanced application of a range of methods, materials, tools and/or techniques.</a:t>
            </a:r>
            <a:br>
              <a:rPr lang="en-GB" sz="1800" dirty="0">
                <a:effectLst/>
                <a:latin typeface="ArialMT"/>
              </a:rPr>
            </a:br>
            <a:r>
              <a:rPr lang="en-GB" sz="1800" dirty="0">
                <a:effectLst/>
                <a:latin typeface="ArialMT"/>
              </a:rPr>
              <a:t>The context of the application is well considered, and insightful. Application and deployment extend beyond established conventions. Can identify complex problems and propose excellent solutions. Innovation and creativity evident.” </a:t>
            </a:r>
            <a:endParaRPr lang="en-GB" sz="1100" dirty="0">
              <a:effectLst/>
            </a:endParaRPr>
          </a:p>
          <a:p>
            <a:pPr marL="0" indent="0">
              <a:buNone/>
            </a:pPr>
            <a:endParaRPr lang="en-GB" sz="1800" b="1" dirty="0">
              <a:effectLst/>
              <a:latin typeface="Arial" panose="020B0604020202020204" pitchFamily="34" charset="0"/>
            </a:endParaRPr>
          </a:p>
          <a:p>
            <a:pPr marL="0" indent="0">
              <a:buNone/>
            </a:pPr>
            <a:r>
              <a:rPr lang="en-GB" sz="1800" b="1" dirty="0">
                <a:effectLst/>
                <a:latin typeface="Arial" panose="020B0604020202020204" pitchFamily="34" charset="0"/>
              </a:rPr>
              <a:t>Transferable skills for life and professional practice: “</a:t>
            </a:r>
            <a:r>
              <a:rPr lang="en-GB" sz="1800" dirty="0">
                <a:effectLst/>
                <a:latin typeface="Arial" panose="020B0604020202020204" pitchFamily="34" charset="0"/>
              </a:rPr>
              <a:t>Work is coherent, very fluent and is presented professionally. Can work autonomously with initiative. Where relevant can work professionally within a team, showing leadership skills as appropriate, managing conflict and meeting obligations. Demonstrates excellent graduate employment skills and an appetite for further development.” </a:t>
            </a:r>
          </a:p>
          <a:p>
            <a:pPr marL="0" indent="0">
              <a:buNone/>
            </a:pPr>
            <a:r>
              <a:rPr lang="en-GB" sz="1800" dirty="0">
                <a:effectLst/>
                <a:latin typeface="Arial" panose="020B0604020202020204" pitchFamily="34" charset="0"/>
              </a:rPr>
              <a:t> </a:t>
            </a:r>
            <a:endParaRPr lang="en-GB" dirty="0">
              <a:effectLst/>
            </a:endParaRPr>
          </a:p>
          <a:p>
            <a:pPr marL="0" indent="0">
              <a:buNone/>
            </a:pPr>
            <a:endParaRPr lang="en-US" dirty="0"/>
          </a:p>
        </p:txBody>
      </p:sp>
    </p:spTree>
    <p:extLst>
      <p:ext uri="{BB962C8B-B14F-4D97-AF65-F5344CB8AC3E}">
        <p14:creationId xmlns:p14="http://schemas.microsoft.com/office/powerpoint/2010/main" val="1378181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A02B8-4A2E-8A13-BBFF-A67FBD6529E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4C5D43D-51A8-7352-E598-38C3830FCE26}"/>
              </a:ext>
            </a:extLst>
          </p:cNvPr>
          <p:cNvSpPr>
            <a:spLocks noGrp="1"/>
          </p:cNvSpPr>
          <p:nvPr>
            <p:ph idx="1"/>
          </p:nvPr>
        </p:nvSpPr>
        <p:spPr/>
        <p:txBody>
          <a:bodyPr/>
          <a:lstStyle/>
          <a:p>
            <a:endParaRPr lang="en-US" dirty="0"/>
          </a:p>
          <a:p>
            <a:endParaRPr lang="en-US" dirty="0"/>
          </a:p>
          <a:p>
            <a:pPr marL="0" indent="0" algn="ctr">
              <a:buNone/>
            </a:pPr>
            <a:r>
              <a:rPr lang="en-US" dirty="0"/>
              <a:t>Any questions/comments? </a:t>
            </a:r>
          </a:p>
        </p:txBody>
      </p:sp>
    </p:spTree>
    <p:extLst>
      <p:ext uri="{BB962C8B-B14F-4D97-AF65-F5344CB8AC3E}">
        <p14:creationId xmlns:p14="http://schemas.microsoft.com/office/powerpoint/2010/main" val="32198472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198</TotalTime>
  <Words>468</Words>
  <Application>Microsoft Macintosh PowerPoint</Application>
  <PresentationFormat>On-screen Show (4:3)</PresentationFormat>
  <Paragraphs>35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ArialMT</vt:lpstr>
      <vt:lpstr>Calibri</vt:lpstr>
      <vt:lpstr>Myriad Pro</vt:lpstr>
      <vt:lpstr>Times New Roman</vt:lpstr>
      <vt:lpstr>20140311PresentationUWTSDTemplate</vt:lpstr>
      <vt:lpstr>International Business Communications   Week 10: Assessment support</vt:lpstr>
      <vt:lpstr>PowerPoint Presentation</vt:lpstr>
      <vt:lpstr>PowerPoint Presentation</vt:lpstr>
      <vt:lpstr>Discussion </vt:lpstr>
      <vt:lpstr>Suggested structure </vt:lpstr>
      <vt:lpstr>Marking criteria one</vt:lpstr>
      <vt:lpstr>Marking criteria two</vt:lpstr>
      <vt:lpstr>Marking criteria tree</vt:lpstr>
      <vt:lpstr>Marking criteria four</vt:lpstr>
      <vt:lpstr>Marking criteria five</vt:lpstr>
      <vt:lpstr>PowerPoint Presentation</vt:lpstr>
      <vt:lpstr>The expectation to achieve the distinction (70%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Office User</cp:lastModifiedBy>
  <cp:revision>16</cp:revision>
  <dcterms:created xsi:type="dcterms:W3CDTF">2015-04-14T15:21:28Z</dcterms:created>
  <dcterms:modified xsi:type="dcterms:W3CDTF">2023-07-28T21:56:20Z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