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20"/>
  </p:notesMasterIdLst>
  <p:sldIdLst>
    <p:sldId id="256" r:id="rId2"/>
    <p:sldId id="257" r:id="rId3"/>
    <p:sldId id="258" r:id="rId4"/>
    <p:sldId id="261" r:id="rId5"/>
    <p:sldId id="263" r:id="rId6"/>
    <p:sldId id="262" r:id="rId7"/>
    <p:sldId id="264" r:id="rId8"/>
    <p:sldId id="265" r:id="rId9"/>
    <p:sldId id="270" r:id="rId10"/>
    <p:sldId id="266" r:id="rId11"/>
    <p:sldId id="271" r:id="rId12"/>
    <p:sldId id="275" r:id="rId13"/>
    <p:sldId id="269" r:id="rId14"/>
    <p:sldId id="274" r:id="rId15"/>
    <p:sldId id="272" r:id="rId16"/>
    <p:sldId id="260" r:id="rId17"/>
    <p:sldId id="259" r:id="rId18"/>
    <p:sldId id="26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01" autoAdjust="0"/>
    <p:restoredTop sz="53030" autoAdjust="0"/>
  </p:normalViewPr>
  <p:slideViewPr>
    <p:cSldViewPr snapToGrid="0">
      <p:cViewPr varScale="1">
        <p:scale>
          <a:sx n="47" d="100"/>
          <a:sy n="47" d="100"/>
        </p:scale>
        <p:origin x="211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DDFD08-3656-4B6C-97D3-70AA6AC094BD}" type="datetimeFigureOut">
              <a:rPr lang="en-GB" smtClean="0"/>
              <a:t>19/12/2018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FB49ED-788D-439E-8135-DBEB4B72D66A}" type="slidenum">
              <a:rPr lang="en-GB" smtClean="0"/>
              <a:t>‹#›</a:t>
            </a:fld>
            <a:endParaRPr lang="en-GB"/>
          </a:p>
        </p:txBody>
      </p:sp>
    </p:spTree>
    <p:extLst>
      <p:ext uri="{BB962C8B-B14F-4D97-AF65-F5344CB8AC3E}">
        <p14:creationId xmlns:p14="http://schemas.microsoft.com/office/powerpoint/2010/main" val="26408090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Hello,</a:t>
            </a:r>
            <a:r>
              <a:rPr lang="en-GB" baseline="0" dirty="0" smtClean="0"/>
              <a:t> thank you for taking the time to listen to my presentation today.</a:t>
            </a:r>
          </a:p>
          <a:p>
            <a:endParaRPr lang="en-GB" baseline="0" dirty="0" smtClean="0"/>
          </a:p>
          <a:p>
            <a:r>
              <a:rPr lang="en-GB" baseline="0" dirty="0" smtClean="0"/>
              <a:t>My name is Jordan and this presentation will look at two of the most powerful polis in the ancient Greek world; Sparta and Athens. More specifically, this presentation will be an investigation of the tactics used by these prominent city states and will address the debate on the role of these strategies in relation to significant battle outcomes based on changes made throughout time on the strategies.</a:t>
            </a:r>
          </a:p>
          <a:p>
            <a:endParaRPr lang="en-GB" baseline="0" dirty="0" smtClean="0"/>
          </a:p>
          <a:p>
            <a:endParaRPr lang="en-GB" baseline="0" dirty="0" smtClean="0"/>
          </a:p>
          <a:p>
            <a:r>
              <a:rPr lang="en-GB" b="1" baseline="0" dirty="0" smtClean="0"/>
              <a:t>[NEXT SLIDE]</a:t>
            </a:r>
          </a:p>
        </p:txBody>
      </p:sp>
      <p:sp>
        <p:nvSpPr>
          <p:cNvPr id="4" name="Slide Number Placeholder 3"/>
          <p:cNvSpPr>
            <a:spLocks noGrp="1"/>
          </p:cNvSpPr>
          <p:nvPr>
            <p:ph type="sldNum" sz="quarter" idx="10"/>
          </p:nvPr>
        </p:nvSpPr>
        <p:spPr/>
        <p:txBody>
          <a:bodyPr/>
          <a:lstStyle/>
          <a:p>
            <a:fld id="{70FB49ED-788D-439E-8135-DBEB4B72D66A}" type="slidenum">
              <a:rPr lang="en-GB" smtClean="0"/>
              <a:t>1</a:t>
            </a:fld>
            <a:endParaRPr lang="en-GB"/>
          </a:p>
        </p:txBody>
      </p:sp>
    </p:spTree>
    <p:extLst>
      <p:ext uri="{BB962C8B-B14F-4D97-AF65-F5344CB8AC3E}">
        <p14:creationId xmlns:p14="http://schemas.microsoft.com/office/powerpoint/2010/main" val="44688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 should begin by</a:t>
            </a:r>
            <a:r>
              <a:rPr lang="en-GB" baseline="0" dirty="0" smtClean="0"/>
              <a:t> highlighting the overall aims of this presentation.</a:t>
            </a:r>
          </a:p>
          <a:p>
            <a:endParaRPr lang="en-GB" baseline="0" dirty="0" smtClean="0"/>
          </a:p>
          <a:p>
            <a:endParaRPr lang="en-GB" baseline="0" dirty="0" smtClean="0"/>
          </a:p>
          <a:p>
            <a:endParaRPr lang="en-GB" baseline="0" dirty="0" smtClean="0"/>
          </a:p>
          <a:p>
            <a:r>
              <a:rPr lang="en-GB" baseline="0" dirty="0" smtClean="0"/>
              <a:t>The first aim here is to look at what surviving ancient evidence available to historians can be used to help determine the importance of tactics on both sides to the eventual battle outcome. It will also be important to think critically about these sources and any differences between them.</a:t>
            </a:r>
          </a:p>
          <a:p>
            <a:endParaRPr lang="en-GB" baseline="0" dirty="0" smtClean="0"/>
          </a:p>
          <a:p>
            <a:r>
              <a:rPr lang="en-GB" baseline="0" dirty="0" smtClean="0"/>
              <a:t>Another important aim here is to follow an appropriate chronological sequence, it is for this reason that the presentation will begin by looking at the very beginnings of warfare in the area before moving on to later case studies and discuss how all these elements of the presentation link together.</a:t>
            </a:r>
          </a:p>
          <a:p>
            <a:endParaRPr lang="en-GB" baseline="0" dirty="0" smtClean="0"/>
          </a:p>
          <a:p>
            <a:r>
              <a:rPr lang="en-GB" baseline="0" dirty="0" smtClean="0"/>
              <a:t>While ancient evidence is extremely here, it will also be beneficial to include some modern ideas and arguments on the points being discussed from credible academic writers based on their own study and research.</a:t>
            </a:r>
          </a:p>
          <a:p>
            <a:endParaRPr lang="en-GB" baseline="0" dirty="0" smtClean="0"/>
          </a:p>
          <a:p>
            <a:r>
              <a:rPr lang="en-GB" baseline="0" dirty="0" smtClean="0"/>
              <a:t>Finally, the final and overall aim of this presentation will be to bring all these ideas together and compare the tactics of the two sides while making arguments and conclusions on the importance of these strategies to the eventual outcome, while backing this up with evidence where necessary.</a:t>
            </a:r>
          </a:p>
          <a:p>
            <a:endParaRPr lang="en-GB" baseline="0" dirty="0" smtClean="0"/>
          </a:p>
          <a:p>
            <a:endParaRPr lang="en-GB" baseline="0" dirty="0" smtClean="0"/>
          </a:p>
          <a:p>
            <a:endParaRPr lang="en-GB" baseline="0" dirty="0" smtClean="0"/>
          </a:p>
          <a:p>
            <a:r>
              <a:rPr lang="en-GB" baseline="0" dirty="0" smtClean="0"/>
              <a:t>Also included on this slide for reference is a map which demonstrates the geographical location of Sparta and Athens in relation to the rest of the ancient Greek world. As you can see, the location of Athens is highlighted by a red circle, while Sparta is highlighted by a green circle.</a:t>
            </a:r>
          </a:p>
          <a:p>
            <a:endParaRPr lang="en-GB" baseline="0" dirty="0" smtClean="0"/>
          </a:p>
          <a:p>
            <a:r>
              <a:rPr lang="en-GB" b="1" baseline="0" dirty="0" smtClean="0"/>
              <a:t>[NEXT SLIDE]</a:t>
            </a:r>
            <a:endParaRPr lang="en-GB" b="1" dirty="0"/>
          </a:p>
        </p:txBody>
      </p:sp>
      <p:sp>
        <p:nvSpPr>
          <p:cNvPr id="4" name="Slide Number Placeholder 3"/>
          <p:cNvSpPr>
            <a:spLocks noGrp="1"/>
          </p:cNvSpPr>
          <p:nvPr>
            <p:ph type="sldNum" sz="quarter" idx="10"/>
          </p:nvPr>
        </p:nvSpPr>
        <p:spPr/>
        <p:txBody>
          <a:bodyPr/>
          <a:lstStyle/>
          <a:p>
            <a:fld id="{70FB49ED-788D-439E-8135-DBEB4B72D66A}" type="slidenum">
              <a:rPr lang="en-GB" smtClean="0"/>
              <a:t>2</a:t>
            </a:fld>
            <a:endParaRPr lang="en-GB"/>
          </a:p>
        </p:txBody>
      </p:sp>
    </p:spTree>
    <p:extLst>
      <p:ext uri="{BB962C8B-B14F-4D97-AF65-F5344CB8AC3E}">
        <p14:creationId xmlns:p14="http://schemas.microsoft.com/office/powerpoint/2010/main" val="1149095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Before beginning the</a:t>
            </a:r>
            <a:r>
              <a:rPr lang="en-GB" baseline="0" dirty="0" smtClean="0"/>
              <a:t> main aspect of this presentation, at this stage it is worth highlighting some of the most important ancient sources in relation to this topic that will be used to reinforce many of the points being discussed.</a:t>
            </a:r>
          </a:p>
          <a:p>
            <a:endParaRPr lang="en-GB" baseline="0" dirty="0" smtClean="0"/>
          </a:p>
          <a:p>
            <a:endParaRPr lang="en-GB" baseline="0" dirty="0" smtClean="0"/>
          </a:p>
          <a:p>
            <a:r>
              <a:rPr lang="en-GB" baseline="0" dirty="0" smtClean="0"/>
              <a:t>The first ancient writer that I have used is Herodotus and his </a:t>
            </a:r>
            <a:r>
              <a:rPr lang="en-GB" i="1" baseline="0" dirty="0" smtClean="0"/>
              <a:t>Histories, </a:t>
            </a:r>
            <a:r>
              <a:rPr lang="en-GB" i="0" baseline="0" dirty="0" smtClean="0"/>
              <a:t>which is generally considered among many modern historians to be one of the most useful sources when studying early Greek history. Not necessarily the most reliable, however, as both modern writers and ancient writers, including Thucydides, criticised certain aspects of his work as not being entirely reliable.</a:t>
            </a:r>
          </a:p>
          <a:p>
            <a:endParaRPr lang="en-GB" i="0" baseline="0" dirty="0" smtClean="0"/>
          </a:p>
          <a:p>
            <a:r>
              <a:rPr lang="en-GB" i="0" baseline="0" dirty="0" smtClean="0"/>
              <a:t>Secondly is Thucydides, who of course picked up where Herodotus left off and is also generally considered favourable among many historians as he was writing many events very close to the time they were happening. However, much of the writing of Thucydides is clearly biased and favourable to a particular side or person, and some modern writers have highlighted some weaknesses based on evidence within some parts of his work.</a:t>
            </a:r>
          </a:p>
          <a:p>
            <a:endParaRPr lang="en-GB" i="0" baseline="0" dirty="0" smtClean="0"/>
          </a:p>
          <a:p>
            <a:r>
              <a:rPr lang="en-GB" i="0" baseline="0" dirty="0" smtClean="0"/>
              <a:t>The next source that will be used here is Plutarch, who wrote an about many different characters and events throughout history while using earlier sources to reinforce his points. However, in the examples being used in this presentation, Plutarch is writing many centuries after the fact, which can often create many problems.</a:t>
            </a:r>
          </a:p>
          <a:p>
            <a:endParaRPr lang="en-GB" i="0" baseline="0" dirty="0" smtClean="0"/>
          </a:p>
          <a:p>
            <a:r>
              <a:rPr lang="en-GB" i="0" baseline="0" dirty="0" smtClean="0"/>
              <a:t>Finally, Xenophon has also been used when constructing this presentation for the military knowledge he can provide due to who he was in life. It is for this same reason, however, that one should always be cautious when interpreting his work, especially when he discusses the opposing side.</a:t>
            </a:r>
            <a:endParaRPr lang="en-GB" baseline="0" dirty="0" smtClean="0"/>
          </a:p>
          <a:p>
            <a:endParaRPr lang="en-GB" baseline="0" dirty="0" smtClean="0"/>
          </a:p>
          <a:p>
            <a:endParaRPr lang="en-GB" baseline="0" dirty="0" smtClean="0"/>
          </a:p>
          <a:p>
            <a:r>
              <a:rPr lang="en-GB" b="1" baseline="0" dirty="0" smtClean="0"/>
              <a:t>[NEXT SLIDE]</a:t>
            </a:r>
            <a:endParaRPr lang="en-GB" b="1" dirty="0"/>
          </a:p>
        </p:txBody>
      </p:sp>
      <p:sp>
        <p:nvSpPr>
          <p:cNvPr id="4" name="Slide Number Placeholder 3"/>
          <p:cNvSpPr>
            <a:spLocks noGrp="1"/>
          </p:cNvSpPr>
          <p:nvPr>
            <p:ph type="sldNum" sz="quarter" idx="10"/>
          </p:nvPr>
        </p:nvSpPr>
        <p:spPr/>
        <p:txBody>
          <a:bodyPr/>
          <a:lstStyle/>
          <a:p>
            <a:fld id="{70FB49ED-788D-439E-8135-DBEB4B72D66A}" type="slidenum">
              <a:rPr lang="en-GB" smtClean="0"/>
              <a:t>3</a:t>
            </a:fld>
            <a:endParaRPr lang="en-GB"/>
          </a:p>
        </p:txBody>
      </p:sp>
    </p:spTree>
    <p:extLst>
      <p:ext uri="{BB962C8B-B14F-4D97-AF65-F5344CB8AC3E}">
        <p14:creationId xmlns:p14="http://schemas.microsoft.com/office/powerpoint/2010/main" val="25804139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order to sufficiently</a:t>
            </a:r>
            <a:r>
              <a:rPr lang="en-GB" baseline="0" dirty="0" smtClean="0"/>
              <a:t> understand the tactics and strategies being used in the ancient Greek world, it is also important to understand where warfare itself came from, how it was brought to Greece and in what form.</a:t>
            </a:r>
          </a:p>
          <a:p>
            <a:endParaRPr lang="en-GB" dirty="0" smtClean="0"/>
          </a:p>
          <a:p>
            <a:endParaRPr lang="en-GB" dirty="0" smtClean="0"/>
          </a:p>
          <a:p>
            <a:endParaRPr lang="en-GB" dirty="0" smtClean="0"/>
          </a:p>
          <a:p>
            <a:r>
              <a:rPr lang="en-GB" dirty="0" smtClean="0"/>
              <a:t>While organised</a:t>
            </a:r>
            <a:r>
              <a:rPr lang="en-GB" baseline="0" dirty="0" smtClean="0"/>
              <a:t> warfare has always been prominent in this area of the world, in relation to Greece this is thought to have been first introduced to Greece by the Mycenae civilization in 17</a:t>
            </a:r>
            <a:r>
              <a:rPr lang="en-GB" baseline="30000" dirty="0" smtClean="0"/>
              <a:t>th</a:t>
            </a:r>
            <a:r>
              <a:rPr lang="en-GB" baseline="0" dirty="0" smtClean="0"/>
              <a:t> century BC. Originally from a small island surrounding Sparta, by the 14</a:t>
            </a:r>
            <a:r>
              <a:rPr lang="en-GB" baseline="30000" dirty="0" smtClean="0"/>
              <a:t>th</a:t>
            </a:r>
            <a:r>
              <a:rPr lang="en-GB" baseline="0" dirty="0" smtClean="0"/>
              <a:t> century they had reached mainland Greece. </a:t>
            </a:r>
          </a:p>
          <a:p>
            <a:endParaRPr lang="en-GB" baseline="0" dirty="0" smtClean="0"/>
          </a:p>
          <a:p>
            <a:r>
              <a:rPr lang="en-GB" baseline="0" dirty="0" smtClean="0"/>
              <a:t>While there is no surviving written evidence from this period, much of what we know of this group of people is from archaeological evidence. The Mycenae's lived in large citadels as warfare went on around them, and these citadels were protected by an army which was similar to many others of the time. This consisted of several horse drawn chariots, surrounded by many men armed with spears. Some modern historians even believe that these chariot riders were the inspiration for many of the characters and heroes from later mythology. This style of fighting was relatively simple and did not require difficult tactics to execute, with the chariots ramming and mowing down enemies and men fighting on the ground. </a:t>
            </a:r>
          </a:p>
          <a:p>
            <a:endParaRPr lang="en-GB" baseline="0" dirty="0" smtClean="0"/>
          </a:p>
          <a:p>
            <a:endParaRPr lang="en-GB" baseline="0" dirty="0" smtClean="0"/>
          </a:p>
          <a:p>
            <a:r>
              <a:rPr lang="en-GB" baseline="0" dirty="0" smtClean="0"/>
              <a:t>However,</a:t>
            </a:r>
          </a:p>
          <a:p>
            <a:endParaRPr lang="en-GB" baseline="0" dirty="0" smtClean="0"/>
          </a:p>
          <a:p>
            <a:r>
              <a:rPr lang="en-GB" b="1" baseline="0" dirty="0" smtClean="0"/>
              <a:t>[CLICK] </a:t>
            </a:r>
            <a:r>
              <a:rPr lang="en-GB" baseline="0" dirty="0" smtClean="0"/>
              <a:t>This style would continue until around 1250 BC, when the Mycenae’s would be forced to attempt to change their tactics by the incoming Dorian invaders, who brought with them their own unique style of fighting that the people in this area had not seen previously. While the Mycenae’s would not do very well at adapting to their new enemies and would eventually be wiped out by them by 1100 BC, they are still the civilization that laid the groundwork for what would be built upon in later centuries by Athens and Sparta.</a:t>
            </a:r>
          </a:p>
          <a:p>
            <a:endParaRPr lang="en-GB" b="1" baseline="0" dirty="0" smtClean="0"/>
          </a:p>
          <a:p>
            <a:endParaRPr lang="en-GB" b="1" baseline="0" dirty="0" smtClean="0"/>
          </a:p>
          <a:p>
            <a:r>
              <a:rPr lang="en-GB" b="1" baseline="0" dirty="0" smtClean="0"/>
              <a:t>[NEXT SLIDE]</a:t>
            </a:r>
            <a:endParaRPr lang="en-GB" b="1" dirty="0"/>
          </a:p>
        </p:txBody>
      </p:sp>
      <p:sp>
        <p:nvSpPr>
          <p:cNvPr id="4" name="Slide Number Placeholder 3"/>
          <p:cNvSpPr>
            <a:spLocks noGrp="1"/>
          </p:cNvSpPr>
          <p:nvPr>
            <p:ph type="sldNum" sz="quarter" idx="10"/>
          </p:nvPr>
        </p:nvSpPr>
        <p:spPr/>
        <p:txBody>
          <a:bodyPr/>
          <a:lstStyle/>
          <a:p>
            <a:fld id="{70FB49ED-788D-439E-8135-DBEB4B72D66A}" type="slidenum">
              <a:rPr lang="en-GB" smtClean="0"/>
              <a:t>4</a:t>
            </a:fld>
            <a:endParaRPr lang="en-GB"/>
          </a:p>
        </p:txBody>
      </p:sp>
    </p:spTree>
    <p:extLst>
      <p:ext uri="{BB962C8B-B14F-4D97-AF65-F5344CB8AC3E}">
        <p14:creationId xmlns:p14="http://schemas.microsoft.com/office/powerpoint/2010/main" val="16599826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FB49ED-788D-439E-8135-DBEB4B72D66A}" type="slidenum">
              <a:rPr lang="en-GB" smtClean="0"/>
              <a:t>5</a:t>
            </a:fld>
            <a:endParaRPr lang="en-GB"/>
          </a:p>
        </p:txBody>
      </p:sp>
    </p:spTree>
    <p:extLst>
      <p:ext uri="{BB962C8B-B14F-4D97-AF65-F5344CB8AC3E}">
        <p14:creationId xmlns:p14="http://schemas.microsoft.com/office/powerpoint/2010/main" val="34783801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Now that the early beginnings of warfare and tactics have been addressed, we can now turn the page on</a:t>
            </a:r>
            <a:r>
              <a:rPr lang="en-GB" baseline="0" dirty="0" smtClean="0"/>
              <a:t> that and move on to looking at Athens and Sparta more specifically and their own strategies and tactics. At this stage in the presentation, I will focus primarily on land tactics before moving on to Naval tactics later on to avoid confusion.</a:t>
            </a:r>
          </a:p>
          <a:p>
            <a:endParaRPr lang="en-GB" baseline="0" dirty="0" smtClean="0"/>
          </a:p>
          <a:p>
            <a:r>
              <a:rPr lang="en-GB" baseline="0" dirty="0" smtClean="0"/>
              <a:t>Before looking at examples of effective use of the different tactics involved here as well as examples of them being put to good use, it is first important to consider any similarities between the two polis being discussed here. For the most part, the overall purpose and uses for the standard land troops was largely the same. These were usually civilians who would have had their own jobs, but were expected to fight on behalf of their state when called upon. This is a system that would constantly change and develop over time, as will be discussed, but much of the armoury and tasks of the hoplites remained the same. The modern author </a:t>
            </a:r>
            <a:r>
              <a:rPr lang="en-GB" baseline="0" smtClean="0"/>
              <a:t>Hanson argues that </a:t>
            </a:r>
            <a:r>
              <a:rPr lang="en-GB" baseline="0" dirty="0" smtClean="0"/>
              <a:t>the reason that this system worked so well was that it required very little training in comparison to other strategies, which worked well for the non-permanent basis many men in this unit served.</a:t>
            </a:r>
          </a:p>
          <a:p>
            <a:endParaRPr lang="en-GB" baseline="0" dirty="0" smtClean="0"/>
          </a:p>
          <a:p>
            <a:endParaRPr lang="en-GB" baseline="0" dirty="0" smtClean="0"/>
          </a:p>
          <a:p>
            <a:r>
              <a:rPr lang="en-GB" baseline="0" dirty="0" smtClean="0"/>
              <a:t>The key armoury of a hoplite, which can be seen listed here, featured a large helmet. Early bronze versions of these helmets proved to be quite cumbersome to the wearer, being very heavy and providing very little vision out of the small eye holes which would have also effected manoeuvrability. The original bronze armour was quarter of an inch thick which would also have effected movement. This armour would later have more and more linen incorporated in to it to counter this issue. </a:t>
            </a:r>
          </a:p>
          <a:p>
            <a:endParaRPr lang="en-GB" baseline="0" dirty="0" smtClean="0"/>
          </a:p>
          <a:p>
            <a:r>
              <a:rPr lang="en-GB" baseline="0" dirty="0" smtClean="0"/>
              <a:t>The spears used by hoplites were not used as a javelin but as a primary weapon during battle.</a:t>
            </a:r>
          </a:p>
          <a:p>
            <a:endParaRPr lang="en-GB" baseline="0" dirty="0" smtClean="0"/>
          </a:p>
          <a:p>
            <a:r>
              <a:rPr lang="en-GB" baseline="0" dirty="0" smtClean="0"/>
              <a:t>The shields were quite large, weighing about 20 pounds and having a diameter of around 3ft. However, double handles allowed them to spread this weight along their entire arm and the unique design of these shields meant that when in a line, the ally immediately to ones left was protected along with the shields owner. </a:t>
            </a:r>
          </a:p>
          <a:p>
            <a:endParaRPr lang="en-GB" baseline="0" dirty="0" smtClean="0"/>
          </a:p>
          <a:p>
            <a:r>
              <a:rPr lang="en-GB" b="1" baseline="0" dirty="0" smtClean="0"/>
              <a:t>[CLICK]</a:t>
            </a:r>
          </a:p>
          <a:p>
            <a:endParaRPr lang="en-GB" baseline="0" dirty="0" smtClean="0"/>
          </a:p>
          <a:p>
            <a:r>
              <a:rPr lang="en-GB" dirty="0" smtClean="0"/>
              <a:t>This also</a:t>
            </a:r>
            <a:r>
              <a:rPr lang="en-GB" baseline="0" dirty="0" smtClean="0"/>
              <a:t> created a problem, however, as this meant that the right side of a phalanx would be exposed and the hoplites would then be forced to constantly move position to their right, which has the potential to disorientate the overall phalanx and create many problems</a:t>
            </a:r>
          </a:p>
          <a:p>
            <a:endParaRPr lang="en-GB" baseline="0" dirty="0" smtClean="0"/>
          </a:p>
          <a:p>
            <a:r>
              <a:rPr lang="en-GB" baseline="0" dirty="0" smtClean="0"/>
              <a:t>Here you can see two examples of each hoplite being addressed here, both examples from around 500 BC. The Spartan hoplite is shown on the left and the Athenian hoplite on the right, and this demonstrates that most differences between them were purely decorative. Indeed, Sparta would adopt a Greek letter relating to their home province while Thebes would later adopt a club design on their shields. </a:t>
            </a:r>
          </a:p>
          <a:p>
            <a:endParaRPr lang="en-GB" baseline="0" dirty="0" smtClean="0"/>
          </a:p>
          <a:p>
            <a:r>
              <a:rPr lang="en-GB" b="1" baseline="0" dirty="0" smtClean="0"/>
              <a:t>[NEXT SLIDE]</a:t>
            </a:r>
            <a:endParaRPr lang="en-GB" b="1" dirty="0" smtClean="0"/>
          </a:p>
          <a:p>
            <a:endParaRPr lang="en-GB" dirty="0"/>
          </a:p>
        </p:txBody>
      </p:sp>
      <p:sp>
        <p:nvSpPr>
          <p:cNvPr id="4" name="Slide Number Placeholder 3"/>
          <p:cNvSpPr>
            <a:spLocks noGrp="1"/>
          </p:cNvSpPr>
          <p:nvPr>
            <p:ph type="sldNum" sz="quarter" idx="10"/>
          </p:nvPr>
        </p:nvSpPr>
        <p:spPr/>
        <p:txBody>
          <a:bodyPr/>
          <a:lstStyle/>
          <a:p>
            <a:fld id="{70FB49ED-788D-439E-8135-DBEB4B72D66A}" type="slidenum">
              <a:rPr lang="en-GB" smtClean="0"/>
              <a:t>6</a:t>
            </a:fld>
            <a:endParaRPr lang="en-GB"/>
          </a:p>
        </p:txBody>
      </p:sp>
    </p:spTree>
    <p:extLst>
      <p:ext uri="{BB962C8B-B14F-4D97-AF65-F5344CB8AC3E}">
        <p14:creationId xmlns:p14="http://schemas.microsoft.com/office/powerpoint/2010/main" val="22005528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order to fully understand</a:t>
            </a:r>
            <a:r>
              <a:rPr lang="en-GB" baseline="0" dirty="0" smtClean="0"/>
              <a:t> the strategies of both sides of these hoplites, it is also important to understand their basic battle formation. This was known as a phalanx and a typical example of this can be seen here.</a:t>
            </a:r>
          </a:p>
          <a:p>
            <a:endParaRPr lang="en-GB" baseline="0" dirty="0" smtClean="0"/>
          </a:p>
          <a:p>
            <a:endParaRPr lang="en-GB" baseline="0" dirty="0" smtClean="0"/>
          </a:p>
          <a:p>
            <a:r>
              <a:rPr lang="en-GB" baseline="0" dirty="0" smtClean="0"/>
              <a:t>A phalanx was usually 8 men deep and the best fighters would often be positioned at the very front as due to the setup of the strategy, only the first 3 rows of men could actually reach their target. This meant that if the formation were to suddenly collapse, it would be very difficult to recover from and there are many examples of cases where hoplites would simply run away.</a:t>
            </a:r>
          </a:p>
          <a:p>
            <a:endParaRPr lang="en-GB" baseline="0" dirty="0" smtClean="0"/>
          </a:p>
          <a:p>
            <a:endParaRPr lang="en-GB" baseline="0" dirty="0" smtClean="0"/>
          </a:p>
          <a:p>
            <a:r>
              <a:rPr lang="en-GB" b="1" baseline="0" dirty="0" smtClean="0"/>
              <a:t>[NEXT SLIDE]</a:t>
            </a:r>
            <a:endParaRPr lang="en-GB" b="1" dirty="0"/>
          </a:p>
        </p:txBody>
      </p:sp>
      <p:sp>
        <p:nvSpPr>
          <p:cNvPr id="4" name="Slide Number Placeholder 3"/>
          <p:cNvSpPr>
            <a:spLocks noGrp="1"/>
          </p:cNvSpPr>
          <p:nvPr>
            <p:ph type="sldNum" sz="quarter" idx="10"/>
          </p:nvPr>
        </p:nvSpPr>
        <p:spPr/>
        <p:txBody>
          <a:bodyPr/>
          <a:lstStyle/>
          <a:p>
            <a:fld id="{70FB49ED-788D-439E-8135-DBEB4B72D66A}" type="slidenum">
              <a:rPr lang="en-GB" smtClean="0"/>
              <a:t>7</a:t>
            </a:fld>
            <a:endParaRPr lang="en-GB"/>
          </a:p>
        </p:txBody>
      </p:sp>
    </p:spTree>
    <p:extLst>
      <p:ext uri="{BB962C8B-B14F-4D97-AF65-F5344CB8AC3E}">
        <p14:creationId xmlns:p14="http://schemas.microsoft.com/office/powerpoint/2010/main" val="27409366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presentation will</a:t>
            </a:r>
            <a:r>
              <a:rPr lang="en-GB" baseline="0" dirty="0" smtClean="0"/>
              <a:t> now move on to look at two individual case studies that demonstrate the strategies and tactics of Athens and Sparta throughout the ancient world. The reason for choosing these particular examples is that it demonstrates the effectiveness of these tactics in very different ways.</a:t>
            </a:r>
          </a:p>
          <a:p>
            <a:endParaRPr lang="en-GB" baseline="0" dirty="0" smtClean="0"/>
          </a:p>
          <a:p>
            <a:endParaRPr lang="en-GB" baseline="0" dirty="0" smtClean="0"/>
          </a:p>
          <a:p>
            <a:r>
              <a:rPr lang="en-GB" baseline="0" dirty="0" smtClean="0"/>
              <a:t>The first example we will look at is the overall time period of the Greco-Persian wars, which began in 499 BC. This conflict saw Athens and Sparta united against a common enemy; the invading Persians. While the reasoning for this conflict is not what is important here, what should be highlighted is the strategic aspects of these two polis coming together. For example, it is around this time that Sparta, as Xenophon tells us, notices that the short swords used by the Athenians were proving to be quite useful during battle when spears were lost. It is for this reason that the Spartans took this design, modified it slightly to suit their specific needs and used it effectively. The Spartan modifications included making the blade smaller to easier penetrate enemy lines. </a:t>
            </a:r>
          </a:p>
          <a:p>
            <a:endParaRPr lang="en-GB" baseline="0" dirty="0" smtClean="0"/>
          </a:p>
          <a:p>
            <a:r>
              <a:rPr lang="en-GB" baseline="0" dirty="0" smtClean="0"/>
              <a:t>Another key element of this example worth highlighting would be the Battle of Marathon in 490 BC, where Athenian hoplites were so concerned about the new style of enemy they now faced that they were fearful of allowing the Persians to make effective use of their cavalry. It is for this reason that the Athenians modified their approach and used the landscape to their advantage to prevent the Persians from using their horses. </a:t>
            </a:r>
          </a:p>
          <a:p>
            <a:r>
              <a:rPr lang="en-GB" baseline="0" dirty="0" smtClean="0"/>
              <a:t>In the picture shown here, you can see an example of this new type of Persian enemy.</a:t>
            </a:r>
          </a:p>
          <a:p>
            <a:endParaRPr lang="en-GB" baseline="0" dirty="0" smtClean="0"/>
          </a:p>
          <a:p>
            <a:r>
              <a:rPr lang="en-GB" b="1" i="1" baseline="0" dirty="0" smtClean="0"/>
              <a:t>Both of these adaptions demonstrate the ability of both Athens and Sparta to change and adapt at speed to increase the likelihood of success</a:t>
            </a:r>
          </a:p>
          <a:p>
            <a:endParaRPr lang="en-GB" baseline="0" dirty="0" smtClean="0"/>
          </a:p>
          <a:p>
            <a:r>
              <a:rPr lang="en-GB" baseline="0" dirty="0" smtClean="0"/>
              <a:t>It was also around this same time period that it became clear that a strong Athenian navy had to become a priority for the polis.</a:t>
            </a:r>
          </a:p>
          <a:p>
            <a:endParaRPr lang="en-GB" baseline="0" dirty="0" smtClean="0"/>
          </a:p>
          <a:p>
            <a:endParaRPr lang="en-GB" baseline="0" dirty="0" smtClean="0"/>
          </a:p>
          <a:p>
            <a:r>
              <a:rPr lang="en-GB" b="1" baseline="0" dirty="0" smtClean="0"/>
              <a:t>[NEXT SLIDE]</a:t>
            </a:r>
          </a:p>
        </p:txBody>
      </p:sp>
      <p:sp>
        <p:nvSpPr>
          <p:cNvPr id="4" name="Slide Number Placeholder 3"/>
          <p:cNvSpPr>
            <a:spLocks noGrp="1"/>
          </p:cNvSpPr>
          <p:nvPr>
            <p:ph type="sldNum" sz="quarter" idx="10"/>
          </p:nvPr>
        </p:nvSpPr>
        <p:spPr/>
        <p:txBody>
          <a:bodyPr/>
          <a:lstStyle/>
          <a:p>
            <a:fld id="{70FB49ED-788D-439E-8135-DBEB4B72D66A}" type="slidenum">
              <a:rPr lang="en-GB" smtClean="0"/>
              <a:t>8</a:t>
            </a:fld>
            <a:endParaRPr lang="en-GB"/>
          </a:p>
        </p:txBody>
      </p:sp>
    </p:spTree>
    <p:extLst>
      <p:ext uri="{BB962C8B-B14F-4D97-AF65-F5344CB8AC3E}">
        <p14:creationId xmlns:p14="http://schemas.microsoft.com/office/powerpoint/2010/main" val="24661856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(Remainder of notes on the Word document)</a:t>
            </a:r>
          </a:p>
        </p:txBody>
      </p:sp>
      <p:sp>
        <p:nvSpPr>
          <p:cNvPr id="4" name="Slide Number Placeholder 3"/>
          <p:cNvSpPr>
            <a:spLocks noGrp="1"/>
          </p:cNvSpPr>
          <p:nvPr>
            <p:ph type="sldNum" sz="quarter" idx="10"/>
          </p:nvPr>
        </p:nvSpPr>
        <p:spPr/>
        <p:txBody>
          <a:bodyPr/>
          <a:lstStyle/>
          <a:p>
            <a:fld id="{70FB49ED-788D-439E-8135-DBEB4B72D66A}" type="slidenum">
              <a:rPr lang="en-GB" smtClean="0"/>
              <a:t>9</a:t>
            </a:fld>
            <a:endParaRPr lang="en-GB"/>
          </a:p>
        </p:txBody>
      </p:sp>
    </p:spTree>
    <p:extLst>
      <p:ext uri="{BB962C8B-B14F-4D97-AF65-F5344CB8AC3E}">
        <p14:creationId xmlns:p14="http://schemas.microsoft.com/office/powerpoint/2010/main" val="15634556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FB49ED-788D-439E-8135-DBEB4B72D66A}" type="slidenum">
              <a:rPr lang="en-GB" smtClean="0"/>
              <a:t>10</a:t>
            </a:fld>
            <a:endParaRPr lang="en-GB"/>
          </a:p>
        </p:txBody>
      </p:sp>
    </p:spTree>
    <p:extLst>
      <p:ext uri="{BB962C8B-B14F-4D97-AF65-F5344CB8AC3E}">
        <p14:creationId xmlns:p14="http://schemas.microsoft.com/office/powerpoint/2010/main" val="13309073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FB49ED-788D-439E-8135-DBEB4B72D66A}" type="slidenum">
              <a:rPr lang="en-GB" smtClean="0"/>
              <a:t>11</a:t>
            </a:fld>
            <a:endParaRPr lang="en-GB"/>
          </a:p>
        </p:txBody>
      </p:sp>
    </p:spTree>
    <p:extLst>
      <p:ext uri="{BB962C8B-B14F-4D97-AF65-F5344CB8AC3E}">
        <p14:creationId xmlns:p14="http://schemas.microsoft.com/office/powerpoint/2010/main" val="33345397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FB49ED-788D-439E-8135-DBEB4B72D66A}" type="slidenum">
              <a:rPr lang="en-GB" smtClean="0"/>
              <a:t>12</a:t>
            </a:fld>
            <a:endParaRPr lang="en-GB"/>
          </a:p>
        </p:txBody>
      </p:sp>
    </p:spTree>
    <p:extLst>
      <p:ext uri="{BB962C8B-B14F-4D97-AF65-F5344CB8AC3E}">
        <p14:creationId xmlns:p14="http://schemas.microsoft.com/office/powerpoint/2010/main" val="30198293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Sparta</a:t>
            </a:r>
          </a:p>
          <a:p>
            <a:r>
              <a:rPr lang="en-GB" dirty="0" smtClean="0"/>
              <a:t>Was more focused on hoplite warfare &amp; boarding enemy ships</a:t>
            </a:r>
          </a:p>
          <a:p>
            <a:r>
              <a:rPr lang="en-GB" dirty="0" smtClean="0"/>
              <a:t>Ships were slower, but carried more fighting men</a:t>
            </a:r>
          </a:p>
          <a:p>
            <a:endParaRPr lang="en-GB" dirty="0" smtClean="0"/>
          </a:p>
          <a:p>
            <a:endParaRPr lang="en-GB" dirty="0" smtClean="0"/>
          </a:p>
          <a:p>
            <a:r>
              <a:rPr lang="en-GB" dirty="0" smtClean="0"/>
              <a:t>Athens</a:t>
            </a:r>
          </a:p>
          <a:p>
            <a:r>
              <a:rPr lang="en-GB" dirty="0" smtClean="0"/>
              <a:t>Was primarily focused on ramming and quick manoeuvrability</a:t>
            </a:r>
          </a:p>
          <a:p>
            <a:r>
              <a:rPr lang="en-GB" dirty="0" smtClean="0"/>
              <a:t>Ships were faster and more agile, but did not have as many fighting men</a:t>
            </a:r>
          </a:p>
          <a:p>
            <a:endParaRPr lang="en-GB" dirty="0"/>
          </a:p>
        </p:txBody>
      </p:sp>
      <p:sp>
        <p:nvSpPr>
          <p:cNvPr id="4" name="Slide Number Placeholder 3"/>
          <p:cNvSpPr>
            <a:spLocks noGrp="1"/>
          </p:cNvSpPr>
          <p:nvPr>
            <p:ph type="sldNum" sz="quarter" idx="10"/>
          </p:nvPr>
        </p:nvSpPr>
        <p:spPr/>
        <p:txBody>
          <a:bodyPr/>
          <a:lstStyle/>
          <a:p>
            <a:fld id="{70FB49ED-788D-439E-8135-DBEB4B72D66A}" type="slidenum">
              <a:rPr lang="en-GB" smtClean="0"/>
              <a:t>13</a:t>
            </a:fld>
            <a:endParaRPr lang="en-GB"/>
          </a:p>
        </p:txBody>
      </p:sp>
    </p:spTree>
    <p:extLst>
      <p:ext uri="{BB962C8B-B14F-4D97-AF65-F5344CB8AC3E}">
        <p14:creationId xmlns:p14="http://schemas.microsoft.com/office/powerpoint/2010/main" val="28467560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FB49ED-788D-439E-8135-DBEB4B72D66A}" type="slidenum">
              <a:rPr lang="en-GB" smtClean="0"/>
              <a:t>15</a:t>
            </a:fld>
            <a:endParaRPr lang="en-GB"/>
          </a:p>
        </p:txBody>
      </p:sp>
    </p:spTree>
    <p:extLst>
      <p:ext uri="{BB962C8B-B14F-4D97-AF65-F5344CB8AC3E}">
        <p14:creationId xmlns:p14="http://schemas.microsoft.com/office/powerpoint/2010/main" val="32236265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Thank you for listening to my presentation!</a:t>
            </a:r>
          </a:p>
          <a:p>
            <a:endParaRPr lang="en-GB" baseline="0" dirty="0" smtClean="0"/>
          </a:p>
          <a:p>
            <a:endParaRPr lang="en-GB" baseline="0" dirty="0" smtClean="0"/>
          </a:p>
          <a:p>
            <a:r>
              <a:rPr lang="en-GB" b="1" baseline="0" dirty="0" smtClean="0"/>
              <a:t>[CLICK] </a:t>
            </a:r>
            <a:r>
              <a:rPr lang="en-GB" baseline="0" dirty="0" smtClean="0"/>
              <a:t>As you can see, my final slides contain a bibliography containing all of the ancient and modern scholarship I have used to complete this work.</a:t>
            </a:r>
          </a:p>
        </p:txBody>
      </p:sp>
      <p:sp>
        <p:nvSpPr>
          <p:cNvPr id="4" name="Slide Number Placeholder 3"/>
          <p:cNvSpPr>
            <a:spLocks noGrp="1"/>
          </p:cNvSpPr>
          <p:nvPr>
            <p:ph type="sldNum" sz="quarter" idx="10"/>
          </p:nvPr>
        </p:nvSpPr>
        <p:spPr/>
        <p:txBody>
          <a:bodyPr/>
          <a:lstStyle/>
          <a:p>
            <a:fld id="{70FB49ED-788D-439E-8135-DBEB4B72D66A}" type="slidenum">
              <a:rPr lang="en-GB" smtClean="0"/>
              <a:t>16</a:t>
            </a:fld>
            <a:endParaRPr lang="en-GB"/>
          </a:p>
        </p:txBody>
      </p:sp>
    </p:spTree>
    <p:extLst>
      <p:ext uri="{BB962C8B-B14F-4D97-AF65-F5344CB8AC3E}">
        <p14:creationId xmlns:p14="http://schemas.microsoft.com/office/powerpoint/2010/main" val="5457966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FB49ED-788D-439E-8135-DBEB4B72D66A}" type="slidenum">
              <a:rPr lang="en-GB" smtClean="0"/>
              <a:t>17</a:t>
            </a:fld>
            <a:endParaRPr lang="en-GB"/>
          </a:p>
        </p:txBody>
      </p:sp>
    </p:spTree>
    <p:extLst>
      <p:ext uri="{BB962C8B-B14F-4D97-AF65-F5344CB8AC3E}">
        <p14:creationId xmlns:p14="http://schemas.microsoft.com/office/powerpoint/2010/main" val="92079745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FF25C0A-4FB4-4B64-9D7B-95E6C12A68F3}" type="datetimeFigureOut">
              <a:rPr lang="en-GB" smtClean="0"/>
              <a:t>19/12/2018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D09F8B29-FB67-4D96-874B-312EDA2D364D}" type="slidenum">
              <a:rPr lang="en-GB" smtClean="0"/>
              <a:t>‹#›</a:t>
            </a:fld>
            <a:endParaRPr lang="en-GB"/>
          </a:p>
        </p:txBody>
      </p:sp>
    </p:spTree>
    <p:extLst>
      <p:ext uri="{BB962C8B-B14F-4D97-AF65-F5344CB8AC3E}">
        <p14:creationId xmlns:p14="http://schemas.microsoft.com/office/powerpoint/2010/main" val="3314476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FF25C0A-4FB4-4B64-9D7B-95E6C12A68F3}" type="datetimeFigureOut">
              <a:rPr lang="en-GB" smtClean="0"/>
              <a:t>19/12/2018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9F8B29-FB67-4D96-874B-312EDA2D364D}" type="slidenum">
              <a:rPr lang="en-GB" smtClean="0"/>
              <a:t>‹#›</a:t>
            </a:fld>
            <a:endParaRPr lang="en-GB"/>
          </a:p>
        </p:txBody>
      </p:sp>
    </p:spTree>
    <p:extLst>
      <p:ext uri="{BB962C8B-B14F-4D97-AF65-F5344CB8AC3E}">
        <p14:creationId xmlns:p14="http://schemas.microsoft.com/office/powerpoint/2010/main" val="2550729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FF25C0A-4FB4-4B64-9D7B-95E6C12A68F3}" type="datetimeFigureOut">
              <a:rPr lang="en-GB" smtClean="0"/>
              <a:t>19/12/2018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D09F8B29-FB67-4D96-874B-312EDA2D364D}" type="slidenum">
              <a:rPr lang="en-GB" smtClean="0"/>
              <a:t>‹#›</a:t>
            </a:fld>
            <a:endParaRPr lang="en-GB"/>
          </a:p>
        </p:txBody>
      </p:sp>
    </p:spTree>
    <p:extLst>
      <p:ext uri="{BB962C8B-B14F-4D97-AF65-F5344CB8AC3E}">
        <p14:creationId xmlns:p14="http://schemas.microsoft.com/office/powerpoint/2010/main" val="2415819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FF25C0A-4FB4-4B64-9D7B-95E6C12A68F3}" type="datetimeFigureOut">
              <a:rPr lang="en-GB" smtClean="0"/>
              <a:t>19/12/2018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9F8B29-FB67-4D96-874B-312EDA2D364D}" type="slidenum">
              <a:rPr lang="en-GB" smtClean="0"/>
              <a:t>‹#›</a:t>
            </a:fld>
            <a:endParaRPr lang="en-GB"/>
          </a:p>
        </p:txBody>
      </p:sp>
    </p:spTree>
    <p:extLst>
      <p:ext uri="{BB962C8B-B14F-4D97-AF65-F5344CB8AC3E}">
        <p14:creationId xmlns:p14="http://schemas.microsoft.com/office/powerpoint/2010/main" val="18640944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FF25C0A-4FB4-4B64-9D7B-95E6C12A68F3}" type="datetimeFigureOut">
              <a:rPr lang="en-GB" smtClean="0"/>
              <a:t>19/12/2018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9F8B29-FB67-4D96-874B-312EDA2D364D}" type="slidenum">
              <a:rPr lang="en-GB" smtClean="0"/>
              <a:t>‹#›</a:t>
            </a:fld>
            <a:endParaRPr lang="en-GB"/>
          </a:p>
        </p:txBody>
      </p:sp>
    </p:spTree>
    <p:extLst>
      <p:ext uri="{BB962C8B-B14F-4D97-AF65-F5344CB8AC3E}">
        <p14:creationId xmlns:p14="http://schemas.microsoft.com/office/powerpoint/2010/main" val="38695428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FF25C0A-4FB4-4B64-9D7B-95E6C12A68F3}" type="datetimeFigureOut">
              <a:rPr lang="en-GB" smtClean="0"/>
              <a:t>19/12/2018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9F8B29-FB67-4D96-874B-312EDA2D364D}" type="slidenum">
              <a:rPr lang="en-GB" smtClean="0"/>
              <a:t>‹#›</a:t>
            </a:fld>
            <a:endParaRPr lang="en-GB"/>
          </a:p>
        </p:txBody>
      </p:sp>
    </p:spTree>
    <p:extLst>
      <p:ext uri="{BB962C8B-B14F-4D97-AF65-F5344CB8AC3E}">
        <p14:creationId xmlns:p14="http://schemas.microsoft.com/office/powerpoint/2010/main" val="3750169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FF25C0A-4FB4-4B64-9D7B-95E6C12A68F3}" type="datetimeFigureOut">
              <a:rPr lang="en-GB" smtClean="0"/>
              <a:t>19/12/2018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9F8B29-FB67-4D96-874B-312EDA2D364D}" type="slidenum">
              <a:rPr lang="en-GB" smtClean="0"/>
              <a:t>‹#›</a:t>
            </a:fld>
            <a:endParaRPr lang="en-GB"/>
          </a:p>
        </p:txBody>
      </p:sp>
    </p:spTree>
    <p:extLst>
      <p:ext uri="{BB962C8B-B14F-4D97-AF65-F5344CB8AC3E}">
        <p14:creationId xmlns:p14="http://schemas.microsoft.com/office/powerpoint/2010/main" val="11519400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FF25C0A-4FB4-4B64-9D7B-95E6C12A68F3}" type="datetimeFigureOut">
              <a:rPr lang="en-GB" smtClean="0"/>
              <a:t>19/12/2018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9F8B29-FB67-4D96-874B-312EDA2D364D}" type="slidenum">
              <a:rPr lang="en-GB" smtClean="0"/>
              <a:t>‹#›</a:t>
            </a:fld>
            <a:endParaRPr lang="en-GB"/>
          </a:p>
        </p:txBody>
      </p:sp>
    </p:spTree>
    <p:extLst>
      <p:ext uri="{BB962C8B-B14F-4D97-AF65-F5344CB8AC3E}">
        <p14:creationId xmlns:p14="http://schemas.microsoft.com/office/powerpoint/2010/main" val="2476975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FF25C0A-4FB4-4B64-9D7B-95E6C12A68F3}" type="datetimeFigureOut">
              <a:rPr lang="en-GB" smtClean="0"/>
              <a:t>19/12/2018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9F8B29-FB67-4D96-874B-312EDA2D364D}" type="slidenum">
              <a:rPr lang="en-GB" smtClean="0"/>
              <a:t>‹#›</a:t>
            </a:fld>
            <a:endParaRPr lang="en-GB"/>
          </a:p>
        </p:txBody>
      </p:sp>
    </p:spTree>
    <p:extLst>
      <p:ext uri="{BB962C8B-B14F-4D97-AF65-F5344CB8AC3E}">
        <p14:creationId xmlns:p14="http://schemas.microsoft.com/office/powerpoint/2010/main" val="1241556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FF25C0A-4FB4-4B64-9D7B-95E6C12A68F3}" type="datetimeFigureOut">
              <a:rPr lang="en-GB" smtClean="0"/>
              <a:t>19/12/2018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D09F8B29-FB67-4D96-874B-312EDA2D364D}" type="slidenum">
              <a:rPr lang="en-GB" smtClean="0"/>
              <a:t>‹#›</a:t>
            </a:fld>
            <a:endParaRPr lang="en-GB"/>
          </a:p>
        </p:txBody>
      </p:sp>
    </p:spTree>
    <p:extLst>
      <p:ext uri="{BB962C8B-B14F-4D97-AF65-F5344CB8AC3E}">
        <p14:creationId xmlns:p14="http://schemas.microsoft.com/office/powerpoint/2010/main" val="571573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FF25C0A-4FB4-4B64-9D7B-95E6C12A68F3}" type="datetimeFigureOut">
              <a:rPr lang="en-GB" smtClean="0"/>
              <a:t>19/12/2018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D09F8B29-FB67-4D96-874B-312EDA2D364D}" type="slidenum">
              <a:rPr lang="en-GB" smtClean="0"/>
              <a:t>‹#›</a:t>
            </a:fld>
            <a:endParaRPr lang="en-GB"/>
          </a:p>
        </p:txBody>
      </p:sp>
    </p:spTree>
    <p:extLst>
      <p:ext uri="{BB962C8B-B14F-4D97-AF65-F5344CB8AC3E}">
        <p14:creationId xmlns:p14="http://schemas.microsoft.com/office/powerpoint/2010/main" val="33148113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FF25C0A-4FB4-4B64-9D7B-95E6C12A68F3}" type="datetimeFigureOut">
              <a:rPr lang="en-GB" smtClean="0"/>
              <a:t>19/12/2018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D09F8B29-FB67-4D96-874B-312EDA2D364D}"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3644132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FF25C0A-4FB4-4B64-9D7B-95E6C12A68F3}" type="datetimeFigureOut">
              <a:rPr lang="en-GB" smtClean="0"/>
              <a:t>19/12/2018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D09F8B29-FB67-4D96-874B-312EDA2D364D}" type="slidenum">
              <a:rPr lang="en-GB" smtClean="0"/>
              <a:t>‹#›</a:t>
            </a:fld>
            <a:endParaRPr lang="en-GB"/>
          </a:p>
        </p:txBody>
      </p:sp>
    </p:spTree>
    <p:extLst>
      <p:ext uri="{BB962C8B-B14F-4D97-AF65-F5344CB8AC3E}">
        <p14:creationId xmlns:p14="http://schemas.microsoft.com/office/powerpoint/2010/main" val="29945722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0FF25C0A-4FB4-4B64-9D7B-95E6C12A68F3}" type="datetimeFigureOut">
              <a:rPr lang="en-GB" smtClean="0"/>
              <a:t>19/12/2018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9F8B29-FB67-4D96-874B-312EDA2D364D}" type="slidenum">
              <a:rPr lang="en-GB" smtClean="0"/>
              <a:t>‹#›</a:t>
            </a:fld>
            <a:endParaRPr lang="en-GB"/>
          </a:p>
        </p:txBody>
      </p:sp>
    </p:spTree>
    <p:extLst>
      <p:ext uri="{BB962C8B-B14F-4D97-AF65-F5344CB8AC3E}">
        <p14:creationId xmlns:p14="http://schemas.microsoft.com/office/powerpoint/2010/main" val="4525557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0FF25C0A-4FB4-4B64-9D7B-95E6C12A68F3}" type="datetimeFigureOut">
              <a:rPr lang="en-GB" smtClean="0"/>
              <a:t>19/12/2018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9F8B29-FB67-4D96-874B-312EDA2D364D}" type="slidenum">
              <a:rPr lang="en-GB" smtClean="0"/>
              <a:t>‹#›</a:t>
            </a:fld>
            <a:endParaRPr lang="en-GB"/>
          </a:p>
        </p:txBody>
      </p:sp>
    </p:spTree>
    <p:extLst>
      <p:ext uri="{BB962C8B-B14F-4D97-AF65-F5344CB8AC3E}">
        <p14:creationId xmlns:p14="http://schemas.microsoft.com/office/powerpoint/2010/main" val="2414847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FF25C0A-4FB4-4B64-9D7B-95E6C12A68F3}" type="datetimeFigureOut">
              <a:rPr lang="en-GB" smtClean="0"/>
              <a:t>19/12/2018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9F8B29-FB67-4D96-874B-312EDA2D364D}" type="slidenum">
              <a:rPr lang="en-GB" smtClean="0"/>
              <a:t>‹#›</a:t>
            </a:fld>
            <a:endParaRPr lang="en-GB"/>
          </a:p>
        </p:txBody>
      </p:sp>
    </p:spTree>
    <p:extLst>
      <p:ext uri="{BB962C8B-B14F-4D97-AF65-F5344CB8AC3E}">
        <p14:creationId xmlns:p14="http://schemas.microsoft.com/office/powerpoint/2010/main" val="12721290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0FF25C0A-4FB4-4B64-9D7B-95E6C12A68F3}" type="datetimeFigureOut">
              <a:rPr lang="en-GB" smtClean="0"/>
              <a:t>19/12/2018</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D09F8B29-FB67-4D96-874B-312EDA2D364D}" type="slidenum">
              <a:rPr lang="en-GB" smtClean="0"/>
              <a:t>‹#›</a:t>
            </a:fld>
            <a:endParaRPr lang="en-GB"/>
          </a:p>
        </p:txBody>
      </p:sp>
    </p:spTree>
    <p:extLst>
      <p:ext uri="{BB962C8B-B14F-4D97-AF65-F5344CB8AC3E}">
        <p14:creationId xmlns:p14="http://schemas.microsoft.com/office/powerpoint/2010/main" val="3057165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FF25C0A-4FB4-4B64-9D7B-95E6C12A68F3}" type="datetimeFigureOut">
              <a:rPr lang="en-GB" smtClean="0"/>
              <a:t>19/12/2018</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D09F8B29-FB67-4D96-874B-312EDA2D364D}" type="slidenum">
              <a:rPr lang="en-GB" smtClean="0"/>
              <a:t>‹#›</a:t>
            </a:fld>
            <a:endParaRPr lang="en-GB"/>
          </a:p>
        </p:txBody>
      </p:sp>
    </p:spTree>
    <p:extLst>
      <p:ext uri="{BB962C8B-B14F-4D97-AF65-F5344CB8AC3E}">
        <p14:creationId xmlns:p14="http://schemas.microsoft.com/office/powerpoint/2010/main" val="1243735211"/>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 id="2147483785"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4149" y="2846550"/>
            <a:ext cx="8144134" cy="1373070"/>
          </a:xfrm>
        </p:spPr>
        <p:txBody>
          <a:bodyPr>
            <a:noAutofit/>
          </a:bodyPr>
          <a:lstStyle/>
          <a:p>
            <a:r>
              <a:rPr lang="en-GB" sz="2800" dirty="0" smtClean="0"/>
              <a:t/>
            </a:r>
            <a:br>
              <a:rPr lang="en-GB" sz="2800" dirty="0" smtClean="0"/>
            </a:br>
            <a:r>
              <a:rPr lang="en-GB" sz="2800" dirty="0" smtClean="0"/>
              <a:t>		</a:t>
            </a:r>
            <a:r>
              <a:rPr lang="en-GB" sz="2800" dirty="0" smtClean="0">
                <a:solidFill>
                  <a:schemeClr val="tx1"/>
                </a:solidFill>
              </a:rPr>
              <a:t>An investigation of the tactics used by 		two prominent states &amp; the impact of 	these strategies on significant battle outcomes</a:t>
            </a:r>
            <a:endParaRPr lang="en-GB" sz="2800" dirty="0">
              <a:solidFill>
                <a:schemeClr val="tx1"/>
              </a:solidFill>
            </a:endParaRPr>
          </a:p>
        </p:txBody>
      </p:sp>
      <p:sp>
        <p:nvSpPr>
          <p:cNvPr id="3" name="Subtitle 2"/>
          <p:cNvSpPr>
            <a:spLocks noGrp="1"/>
          </p:cNvSpPr>
          <p:nvPr>
            <p:ph type="subTitle" idx="1"/>
          </p:nvPr>
        </p:nvSpPr>
        <p:spPr>
          <a:xfrm>
            <a:off x="8909361" y="3101933"/>
            <a:ext cx="2412573" cy="1117687"/>
          </a:xfrm>
        </p:spPr>
        <p:txBody>
          <a:bodyPr>
            <a:normAutofit/>
          </a:bodyPr>
          <a:lstStyle/>
          <a:p>
            <a:r>
              <a:rPr lang="en-GB" sz="2400" dirty="0" smtClean="0"/>
              <a:t>Jordan James</a:t>
            </a:r>
            <a:endParaRPr lang="en-GB" sz="2400" dirty="0"/>
          </a:p>
        </p:txBody>
      </p:sp>
      <p:sp>
        <p:nvSpPr>
          <p:cNvPr id="6" name="TextBox 5"/>
          <p:cNvSpPr txBox="1"/>
          <p:nvPr/>
        </p:nvSpPr>
        <p:spPr>
          <a:xfrm>
            <a:off x="115251" y="1828801"/>
            <a:ext cx="9010241" cy="707886"/>
          </a:xfrm>
          <a:prstGeom prst="rect">
            <a:avLst/>
          </a:prstGeom>
          <a:noFill/>
        </p:spPr>
        <p:txBody>
          <a:bodyPr wrap="square" rtlCol="0">
            <a:spAutoFit/>
          </a:bodyPr>
          <a:lstStyle/>
          <a:p>
            <a:r>
              <a:rPr lang="en-GB" sz="4000" dirty="0" smtClean="0">
                <a:solidFill>
                  <a:schemeClr val="bg1">
                    <a:lumMod val="75000"/>
                    <a:lumOff val="25000"/>
                  </a:schemeClr>
                </a:solidFill>
              </a:rPr>
              <a:t>Spartan &amp; Athenian Warfare Strategy:</a:t>
            </a:r>
            <a:endParaRPr lang="en-GB" sz="4000" dirty="0">
              <a:solidFill>
                <a:schemeClr val="bg1">
                  <a:lumMod val="75000"/>
                  <a:lumOff val="25000"/>
                </a:schemeClr>
              </a:solidFill>
            </a:endParaRPr>
          </a:p>
        </p:txBody>
      </p:sp>
    </p:spTree>
    <p:extLst>
      <p:ext uri="{BB962C8B-B14F-4D97-AF65-F5344CB8AC3E}">
        <p14:creationId xmlns:p14="http://schemas.microsoft.com/office/powerpoint/2010/main" val="283115502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Aims</a:t>
            </a:r>
            <a:endParaRPr lang="en-GB" dirty="0"/>
          </a:p>
        </p:txBody>
      </p:sp>
      <p:sp>
        <p:nvSpPr>
          <p:cNvPr id="3" name="Content Placeholder 2"/>
          <p:cNvSpPr>
            <a:spLocks noGrp="1"/>
          </p:cNvSpPr>
          <p:nvPr>
            <p:ph idx="1"/>
          </p:nvPr>
        </p:nvSpPr>
        <p:spPr>
          <a:xfrm>
            <a:off x="6362663" y="2576359"/>
            <a:ext cx="5557193" cy="3599316"/>
          </a:xfrm>
        </p:spPr>
        <p:txBody>
          <a:bodyPr/>
          <a:lstStyle/>
          <a:p>
            <a:pPr>
              <a:buFont typeface="Wingdings" panose="05000000000000000000" pitchFamily="2" charset="2"/>
              <a:buChar char="Ø"/>
            </a:pPr>
            <a:r>
              <a:rPr lang="en-GB" dirty="0" smtClean="0"/>
              <a:t>Discuss ancient evidence</a:t>
            </a:r>
          </a:p>
          <a:p>
            <a:pPr>
              <a:buFont typeface="Wingdings" panose="05000000000000000000" pitchFamily="2" charset="2"/>
              <a:buChar char="Ø"/>
            </a:pPr>
            <a:r>
              <a:rPr lang="en-GB" dirty="0" smtClean="0"/>
              <a:t>Link back to the roots of warfare</a:t>
            </a:r>
          </a:p>
          <a:p>
            <a:pPr>
              <a:buFont typeface="Wingdings" panose="05000000000000000000" pitchFamily="2" charset="2"/>
              <a:buChar char="Ø"/>
            </a:pPr>
            <a:r>
              <a:rPr lang="en-GB" dirty="0" smtClean="0"/>
              <a:t>Case studies</a:t>
            </a:r>
          </a:p>
          <a:p>
            <a:pPr>
              <a:buFont typeface="Wingdings" panose="05000000000000000000" pitchFamily="2" charset="2"/>
              <a:buChar char="Ø"/>
            </a:pPr>
            <a:r>
              <a:rPr lang="en-GB" dirty="0" smtClean="0"/>
              <a:t>Incorporate modern ideas</a:t>
            </a:r>
          </a:p>
          <a:p>
            <a:pPr>
              <a:buFont typeface="Wingdings" panose="05000000000000000000" pitchFamily="2" charset="2"/>
              <a:buChar char="Ø"/>
            </a:pPr>
            <a:r>
              <a:rPr lang="en-GB" dirty="0" smtClean="0"/>
              <a:t>Compare</a:t>
            </a:r>
          </a:p>
          <a:p>
            <a:pPr>
              <a:buFont typeface="Wingdings" panose="05000000000000000000" pitchFamily="2" charset="2"/>
              <a:buChar char="Ø"/>
            </a:pPr>
            <a:r>
              <a:rPr lang="en-GB" dirty="0" smtClean="0"/>
              <a:t>Reinforce argument with evidence</a:t>
            </a:r>
            <a:endParaRPr lang="en-GB" dirty="0"/>
          </a:p>
        </p:txBody>
      </p:sp>
      <p:pic>
        <p:nvPicPr>
          <p:cNvPr id="6" name="Picture 5"/>
          <p:cNvPicPr>
            <a:picLocks noChangeAspect="1"/>
          </p:cNvPicPr>
          <p:nvPr/>
        </p:nvPicPr>
        <p:blipFill rotWithShape="1">
          <a:blip r:embed="rId3"/>
          <a:srcRect l="82" t="31246" r="33744" b="23235"/>
          <a:stretch/>
        </p:blipFill>
        <p:spPr>
          <a:xfrm>
            <a:off x="0" y="2821116"/>
            <a:ext cx="5802086" cy="3354559"/>
          </a:xfrm>
          <a:prstGeom prst="rect">
            <a:avLst/>
          </a:prstGeom>
        </p:spPr>
      </p:pic>
      <p:sp>
        <p:nvSpPr>
          <p:cNvPr id="7" name="Oval 6"/>
          <p:cNvSpPr/>
          <p:nvPr/>
        </p:nvSpPr>
        <p:spPr>
          <a:xfrm>
            <a:off x="3058886" y="4188152"/>
            <a:ext cx="1121228" cy="620486"/>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2079172" y="5037238"/>
            <a:ext cx="1121228" cy="620486"/>
          </a:xfrm>
          <a:prstGeom prst="ellipse">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1187636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Evidence – The Sources</a:t>
            </a:r>
            <a:endParaRPr lang="en-GB" dirty="0"/>
          </a:p>
        </p:txBody>
      </p:sp>
      <p:sp>
        <p:nvSpPr>
          <p:cNvPr id="3" name="Content Placeholder 2"/>
          <p:cNvSpPr>
            <a:spLocks noGrp="1"/>
          </p:cNvSpPr>
          <p:nvPr>
            <p:ph idx="1"/>
          </p:nvPr>
        </p:nvSpPr>
        <p:spPr/>
        <p:txBody>
          <a:bodyPr/>
          <a:lstStyle/>
          <a:p>
            <a:pPr marL="0" indent="0">
              <a:buNone/>
            </a:pPr>
            <a:r>
              <a:rPr lang="en-GB" dirty="0" smtClean="0"/>
              <a:t>These are a selection of some of the most useful writers on this topic, along with any issues that should be considered:</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966485163"/>
              </p:ext>
            </p:extLst>
          </p:nvPr>
        </p:nvGraphicFramePr>
        <p:xfrm>
          <a:off x="680321" y="3269826"/>
          <a:ext cx="10516000" cy="3169070"/>
        </p:xfrm>
        <a:graphic>
          <a:graphicData uri="http://schemas.openxmlformats.org/drawingml/2006/table">
            <a:tbl>
              <a:tblPr firstRow="1" bandRow="1">
                <a:tableStyleId>{5C22544A-7EE6-4342-B048-85BDC9FD1C3A}</a:tableStyleId>
              </a:tblPr>
              <a:tblGrid>
                <a:gridCol w="2629000"/>
                <a:gridCol w="2629000"/>
                <a:gridCol w="2629000"/>
                <a:gridCol w="2629000"/>
              </a:tblGrid>
              <a:tr h="3169070">
                <a:tc>
                  <a:txBody>
                    <a:bodyPr/>
                    <a:lstStyle/>
                    <a:p>
                      <a:r>
                        <a:rPr lang="en-GB" sz="2000" u="sng" dirty="0" smtClean="0"/>
                        <a:t>Herodotus</a:t>
                      </a:r>
                    </a:p>
                    <a:p>
                      <a:endParaRPr lang="en-GB" sz="2000" dirty="0" smtClean="0"/>
                    </a:p>
                    <a:p>
                      <a:r>
                        <a:rPr lang="en-GB" sz="2000" b="0" dirty="0" smtClean="0"/>
                        <a:t>One of the most</a:t>
                      </a:r>
                      <a:r>
                        <a:rPr lang="en-GB" sz="2000" b="0" baseline="0" dirty="0" smtClean="0"/>
                        <a:t> useful sources for early Greek history, </a:t>
                      </a:r>
                      <a:r>
                        <a:rPr lang="en-GB" sz="2000" b="1" i="0" baseline="0" dirty="0" smtClean="0">
                          <a:effectLst>
                            <a:outerShdw blurRad="38100" dist="38100" dir="2700000" algn="tl">
                              <a:srgbClr val="000000">
                                <a:alpha val="43137"/>
                              </a:srgbClr>
                            </a:outerShdw>
                          </a:effectLst>
                        </a:rPr>
                        <a:t>HOWEVER</a:t>
                      </a:r>
                      <a:r>
                        <a:rPr lang="en-GB" sz="2000" b="0" baseline="0" dirty="0" smtClean="0"/>
                        <a:t> he has been criticised by later ancient &amp; modern writers</a:t>
                      </a:r>
                      <a:endParaRPr lang="en-GB" sz="2000" b="0" dirty="0"/>
                    </a:p>
                  </a:txBody>
                  <a:tcPr/>
                </a:tc>
                <a:tc>
                  <a:txBody>
                    <a:bodyPr/>
                    <a:lstStyle/>
                    <a:p>
                      <a:r>
                        <a:rPr lang="en-GB" sz="2000" u="sng" dirty="0" smtClean="0"/>
                        <a:t>Thucydides</a:t>
                      </a:r>
                    </a:p>
                    <a:p>
                      <a:endParaRPr lang="en-GB" sz="2000" dirty="0" smtClean="0"/>
                    </a:p>
                    <a:p>
                      <a:r>
                        <a:rPr lang="en-GB" sz="2000" b="0" dirty="0" smtClean="0"/>
                        <a:t>Continued the work of Herodotus,</a:t>
                      </a:r>
                      <a:r>
                        <a:rPr lang="en-GB" sz="2000" b="0" baseline="0" dirty="0" smtClean="0"/>
                        <a:t> </a:t>
                      </a:r>
                      <a:r>
                        <a:rPr lang="en-GB" sz="2000" b="1" baseline="0" dirty="0" smtClean="0">
                          <a:effectLst>
                            <a:outerShdw blurRad="38100" dist="38100" dir="2700000" algn="tl">
                              <a:srgbClr val="000000">
                                <a:alpha val="43137"/>
                              </a:srgbClr>
                            </a:outerShdw>
                          </a:effectLst>
                        </a:rPr>
                        <a:t>HOWEVER </a:t>
                      </a:r>
                      <a:r>
                        <a:rPr lang="en-GB" sz="2000" b="0" baseline="0" dirty="0" smtClean="0"/>
                        <a:t>favoured people and has weaknesses within his work</a:t>
                      </a:r>
                      <a:endParaRPr lang="en-GB" sz="2000" b="0" dirty="0"/>
                    </a:p>
                  </a:txBody>
                  <a:tcPr/>
                </a:tc>
                <a:tc>
                  <a:txBody>
                    <a:bodyPr/>
                    <a:lstStyle/>
                    <a:p>
                      <a:r>
                        <a:rPr lang="en-GB" sz="2000" u="sng" dirty="0" smtClean="0"/>
                        <a:t>Plutarch</a:t>
                      </a:r>
                    </a:p>
                    <a:p>
                      <a:endParaRPr lang="en-GB" sz="2000" dirty="0" smtClean="0"/>
                    </a:p>
                    <a:p>
                      <a:r>
                        <a:rPr lang="en-GB" sz="2000" b="0" dirty="0" smtClean="0"/>
                        <a:t>Wrote</a:t>
                      </a:r>
                      <a:r>
                        <a:rPr lang="en-GB" sz="2000" b="0" baseline="0" dirty="0" smtClean="0"/>
                        <a:t> many well respected works on many aspects of history, </a:t>
                      </a:r>
                      <a:r>
                        <a:rPr lang="en-GB" sz="2000" b="1" baseline="0" dirty="0" smtClean="0">
                          <a:effectLst>
                            <a:outerShdw blurRad="38100" dist="38100" dir="2700000" algn="tl">
                              <a:srgbClr val="000000">
                                <a:alpha val="43137"/>
                              </a:srgbClr>
                            </a:outerShdw>
                          </a:effectLst>
                        </a:rPr>
                        <a:t>HOWEVER </a:t>
                      </a:r>
                      <a:r>
                        <a:rPr lang="en-GB" sz="2000" b="0" baseline="0" dirty="0" smtClean="0"/>
                        <a:t>was writing at a much later date</a:t>
                      </a:r>
                      <a:endParaRPr lang="en-GB" sz="2000" b="0" dirty="0"/>
                    </a:p>
                  </a:txBody>
                  <a:tcPr/>
                </a:tc>
                <a:tc>
                  <a:txBody>
                    <a:bodyPr/>
                    <a:lstStyle/>
                    <a:p>
                      <a:r>
                        <a:rPr lang="en-GB" sz="2000" b="1" u="sng" dirty="0" smtClean="0"/>
                        <a:t>Xenophon</a:t>
                      </a:r>
                    </a:p>
                    <a:p>
                      <a:endParaRPr lang="en-GB" sz="2000" b="1" dirty="0" smtClean="0"/>
                    </a:p>
                    <a:p>
                      <a:r>
                        <a:rPr lang="en-GB" sz="2000" b="0" dirty="0" smtClean="0"/>
                        <a:t>Very useful source</a:t>
                      </a:r>
                      <a:r>
                        <a:rPr lang="en-GB" sz="2000" b="0" baseline="0" dirty="0" smtClean="0"/>
                        <a:t> for military information, </a:t>
                      </a:r>
                      <a:r>
                        <a:rPr lang="en-GB" sz="2000" b="1" baseline="0" dirty="0" smtClean="0">
                          <a:effectLst>
                            <a:outerShdw blurRad="38100" dist="38100" dir="2700000" algn="tl">
                              <a:srgbClr val="000000">
                                <a:alpha val="43137"/>
                              </a:srgbClr>
                            </a:outerShdw>
                          </a:effectLst>
                        </a:rPr>
                        <a:t>HOWEVER</a:t>
                      </a:r>
                      <a:r>
                        <a:rPr lang="en-GB" sz="2000" b="0" baseline="0" dirty="0" smtClean="0"/>
                        <a:t> due to his position he may have been biased</a:t>
                      </a:r>
                      <a:endParaRPr lang="en-GB" sz="2000" b="0" dirty="0"/>
                    </a:p>
                  </a:txBody>
                  <a:tcPr/>
                </a:tc>
              </a:tr>
            </a:tbl>
          </a:graphicData>
        </a:graphic>
      </p:graphicFrame>
    </p:spTree>
    <p:extLst>
      <p:ext uri="{BB962C8B-B14F-4D97-AF65-F5344CB8AC3E}">
        <p14:creationId xmlns:p14="http://schemas.microsoft.com/office/powerpoint/2010/main" val="43546141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Beginnings of Warfare in Greece</a:t>
            </a:r>
            <a:endParaRPr lang="en-GB" dirty="0"/>
          </a:p>
        </p:txBody>
      </p:sp>
      <p:sp>
        <p:nvSpPr>
          <p:cNvPr id="3" name="Content Placeholder 2"/>
          <p:cNvSpPr>
            <a:spLocks noGrp="1"/>
          </p:cNvSpPr>
          <p:nvPr>
            <p:ph idx="1"/>
          </p:nvPr>
        </p:nvSpPr>
        <p:spPr>
          <a:xfrm>
            <a:off x="680321" y="2336873"/>
            <a:ext cx="6025279" cy="3599316"/>
          </a:xfrm>
        </p:spPr>
        <p:txBody>
          <a:bodyPr/>
          <a:lstStyle/>
          <a:p>
            <a:pPr>
              <a:buFont typeface="Wingdings" panose="05000000000000000000" pitchFamily="2" charset="2"/>
              <a:buChar char="Ø"/>
            </a:pPr>
            <a:r>
              <a:rPr lang="en-GB" dirty="0"/>
              <a:t>Very limited written evidence for this period; much more archaeology</a:t>
            </a:r>
          </a:p>
          <a:p>
            <a:pPr>
              <a:buFont typeface="Wingdings" panose="05000000000000000000" pitchFamily="2" charset="2"/>
              <a:buChar char="Ø"/>
            </a:pPr>
            <a:endParaRPr lang="en-GB" dirty="0" smtClean="0"/>
          </a:p>
          <a:p>
            <a:pPr>
              <a:buFont typeface="Wingdings" panose="05000000000000000000" pitchFamily="2" charset="2"/>
              <a:buChar char="Ø"/>
            </a:pPr>
            <a:endParaRPr lang="en-GB" dirty="0"/>
          </a:p>
          <a:p>
            <a:pPr>
              <a:buFont typeface="Wingdings" panose="05000000000000000000" pitchFamily="2" charset="2"/>
              <a:buChar char="Ø"/>
            </a:pPr>
            <a:r>
              <a:rPr lang="en-GB" dirty="0" smtClean="0"/>
              <a:t>Began with the Mycenae civilization in 17</a:t>
            </a:r>
            <a:r>
              <a:rPr lang="en-GB" baseline="30000" dirty="0" smtClean="0"/>
              <a:t>th</a:t>
            </a:r>
            <a:r>
              <a:rPr lang="en-GB" dirty="0" smtClean="0"/>
              <a:t> century BC</a:t>
            </a:r>
          </a:p>
          <a:p>
            <a:pPr>
              <a:buFont typeface="Wingdings" panose="05000000000000000000" pitchFamily="2" charset="2"/>
              <a:buChar char="Ø"/>
            </a:pPr>
            <a:r>
              <a:rPr lang="en-GB" dirty="0" smtClean="0"/>
              <a:t>Fighting strategies similar to other civilizations of the time</a:t>
            </a:r>
          </a:p>
          <a:p>
            <a:pPr>
              <a:buFont typeface="Wingdings" panose="05000000000000000000" pitchFamily="2" charset="2"/>
              <a:buChar char="Ø"/>
            </a:pPr>
            <a:endParaRPr lang="en-GB" dirty="0"/>
          </a:p>
        </p:txBody>
      </p:sp>
      <p:pic>
        <p:nvPicPr>
          <p:cNvPr id="4" name="Picture 3"/>
          <p:cNvPicPr>
            <a:picLocks noChangeAspect="1"/>
          </p:cNvPicPr>
          <p:nvPr/>
        </p:nvPicPr>
        <p:blipFill>
          <a:blip r:embed="rId3"/>
          <a:stretch>
            <a:fillRect/>
          </a:stretch>
        </p:blipFill>
        <p:spPr>
          <a:xfrm>
            <a:off x="6488430" y="2336873"/>
            <a:ext cx="4890770" cy="2754801"/>
          </a:xfrm>
          <a:prstGeom prst="rect">
            <a:avLst/>
          </a:prstGeom>
        </p:spPr>
      </p:pic>
      <p:sp>
        <p:nvSpPr>
          <p:cNvPr id="5" name="TextBox 4"/>
          <p:cNvSpPr txBox="1"/>
          <p:nvPr/>
        </p:nvSpPr>
        <p:spPr>
          <a:xfrm>
            <a:off x="5039360" y="5594381"/>
            <a:ext cx="7152640" cy="461665"/>
          </a:xfrm>
          <a:prstGeom prst="rect">
            <a:avLst/>
          </a:prstGeom>
          <a:solidFill>
            <a:srgbClr val="FF6600"/>
          </a:solidFill>
        </p:spPr>
        <p:style>
          <a:lnRef idx="2">
            <a:schemeClr val="dk1"/>
          </a:lnRef>
          <a:fillRef idx="1">
            <a:schemeClr val="lt1"/>
          </a:fillRef>
          <a:effectRef idx="0">
            <a:schemeClr val="dk1"/>
          </a:effectRef>
          <a:fontRef idx="minor">
            <a:schemeClr val="dk1"/>
          </a:fontRef>
        </p:style>
        <p:txBody>
          <a:bodyPr wrap="square" rtlCol="0">
            <a:spAutoFit/>
          </a:bodyPr>
          <a:lstStyle/>
          <a:p>
            <a:r>
              <a:rPr lang="en-GB" sz="2400" b="1" dirty="0" smtClean="0"/>
              <a:t>This would change with the Dorian invasions!</a:t>
            </a:r>
            <a:endParaRPr lang="en-GB" sz="2400" b="1" dirty="0"/>
          </a:p>
        </p:txBody>
      </p:sp>
    </p:spTree>
    <p:extLst>
      <p:ext uri="{BB962C8B-B14F-4D97-AF65-F5344CB8AC3E}">
        <p14:creationId xmlns:p14="http://schemas.microsoft.com/office/powerpoint/2010/main" val="1030972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Dark Ages – Dorian Strategies</a:t>
            </a:r>
            <a:endParaRPr lang="en-GB" dirty="0"/>
          </a:p>
        </p:txBody>
      </p:sp>
      <p:sp>
        <p:nvSpPr>
          <p:cNvPr id="3" name="Content Placeholder 2"/>
          <p:cNvSpPr>
            <a:spLocks noGrp="1"/>
          </p:cNvSpPr>
          <p:nvPr>
            <p:ph idx="1"/>
          </p:nvPr>
        </p:nvSpPr>
        <p:spPr/>
        <p:txBody>
          <a:bodyPr/>
          <a:lstStyle/>
          <a:p>
            <a:r>
              <a:rPr lang="en-GB" dirty="0" smtClean="0"/>
              <a:t>Numerous, flexible tactics</a:t>
            </a:r>
          </a:p>
          <a:p>
            <a:endParaRPr lang="en-GB" dirty="0"/>
          </a:p>
          <a:p>
            <a:r>
              <a:rPr lang="en-GB" dirty="0" smtClean="0"/>
              <a:t>Fought primarily on foot and didn’t have chariots</a:t>
            </a:r>
          </a:p>
          <a:p>
            <a:endParaRPr lang="en-GB" dirty="0"/>
          </a:p>
          <a:p>
            <a:r>
              <a:rPr lang="en-GB" dirty="0" smtClean="0"/>
              <a:t>Changed over time to become more loosely organised</a:t>
            </a:r>
            <a:endParaRPr lang="en-GB" dirty="0"/>
          </a:p>
        </p:txBody>
      </p:sp>
    </p:spTree>
    <p:extLst>
      <p:ext uri="{BB962C8B-B14F-4D97-AF65-F5344CB8AC3E}">
        <p14:creationId xmlns:p14="http://schemas.microsoft.com/office/powerpoint/2010/main" val="208505683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Hoplites</a:t>
            </a:r>
            <a:endParaRPr lang="en-GB" dirty="0"/>
          </a:p>
        </p:txBody>
      </p:sp>
      <p:pic>
        <p:nvPicPr>
          <p:cNvPr id="4" name="Content Placeholder 3"/>
          <p:cNvPicPr>
            <a:picLocks noGrp="1" noChangeAspect="1"/>
          </p:cNvPicPr>
          <p:nvPr>
            <p:ph idx="1"/>
          </p:nvPr>
        </p:nvPicPr>
        <p:blipFill>
          <a:blip r:embed="rId3"/>
          <a:stretch>
            <a:fillRect/>
          </a:stretch>
        </p:blipFill>
        <p:spPr>
          <a:xfrm>
            <a:off x="406400" y="2214880"/>
            <a:ext cx="1706880" cy="4215995"/>
          </a:xfrm>
          <a:prstGeom prst="rect">
            <a:avLst/>
          </a:prstGeom>
        </p:spPr>
      </p:pic>
      <p:pic>
        <p:nvPicPr>
          <p:cNvPr id="5" name="Picture 4"/>
          <p:cNvPicPr>
            <a:picLocks noChangeAspect="1"/>
          </p:cNvPicPr>
          <p:nvPr/>
        </p:nvPicPr>
        <p:blipFill>
          <a:blip r:embed="rId4"/>
          <a:stretch>
            <a:fillRect/>
          </a:stretch>
        </p:blipFill>
        <p:spPr>
          <a:xfrm>
            <a:off x="9936480" y="2214880"/>
            <a:ext cx="1706880" cy="4215995"/>
          </a:xfrm>
          <a:prstGeom prst="rect">
            <a:avLst/>
          </a:prstGeom>
        </p:spPr>
      </p:pic>
      <p:sp>
        <p:nvSpPr>
          <p:cNvPr id="6" name="TextBox 5"/>
          <p:cNvSpPr txBox="1"/>
          <p:nvPr/>
        </p:nvSpPr>
        <p:spPr>
          <a:xfrm>
            <a:off x="2621280" y="2397760"/>
            <a:ext cx="6908800" cy="3416320"/>
          </a:xfrm>
          <a:prstGeom prst="rect">
            <a:avLst/>
          </a:prstGeom>
          <a:noFill/>
        </p:spPr>
        <p:txBody>
          <a:bodyPr wrap="square" rtlCol="0">
            <a:spAutoFit/>
          </a:bodyPr>
          <a:lstStyle/>
          <a:p>
            <a:r>
              <a:rPr lang="en-GB" sz="2400" dirty="0" smtClean="0"/>
              <a:t>Land troops featured many similarities between polis:</a:t>
            </a:r>
          </a:p>
          <a:p>
            <a:endParaRPr lang="en-GB" sz="2400" dirty="0"/>
          </a:p>
          <a:p>
            <a:pPr marL="342900" indent="-342900">
              <a:buFont typeface="Wingdings" panose="05000000000000000000" pitchFamily="2" charset="2"/>
              <a:buChar char="Ø"/>
            </a:pPr>
            <a:r>
              <a:rPr lang="en-GB" sz="2400" dirty="0" smtClean="0"/>
              <a:t>Large Helmet</a:t>
            </a:r>
          </a:p>
          <a:p>
            <a:pPr marL="342900" indent="-342900">
              <a:buFont typeface="Wingdings" panose="05000000000000000000" pitchFamily="2" charset="2"/>
              <a:buChar char="Ø"/>
            </a:pPr>
            <a:r>
              <a:rPr lang="en-GB" sz="2400" dirty="0" smtClean="0"/>
              <a:t>Bronze &amp; Linen Armour</a:t>
            </a:r>
          </a:p>
          <a:p>
            <a:pPr marL="342900" indent="-342900">
              <a:buFont typeface="Wingdings" panose="05000000000000000000" pitchFamily="2" charset="2"/>
              <a:buChar char="Ø"/>
            </a:pPr>
            <a:r>
              <a:rPr lang="en-GB" sz="2400" dirty="0" smtClean="0"/>
              <a:t>Spear</a:t>
            </a:r>
          </a:p>
          <a:p>
            <a:pPr marL="342900" indent="-342900">
              <a:buFont typeface="Wingdings" panose="05000000000000000000" pitchFamily="2" charset="2"/>
              <a:buChar char="Ø"/>
            </a:pPr>
            <a:r>
              <a:rPr lang="en-GB" sz="2400" dirty="0" smtClean="0"/>
              <a:t>Sword</a:t>
            </a:r>
          </a:p>
          <a:p>
            <a:pPr marL="342900" indent="-342900">
              <a:buFont typeface="Wingdings" panose="05000000000000000000" pitchFamily="2" charset="2"/>
              <a:buChar char="Ø"/>
            </a:pPr>
            <a:r>
              <a:rPr lang="en-GB" sz="2400" dirty="0" smtClean="0"/>
              <a:t>Shield</a:t>
            </a:r>
            <a:endParaRPr lang="en-GB" sz="2400" dirty="0"/>
          </a:p>
          <a:p>
            <a:endParaRPr lang="en-GB" sz="2400" dirty="0"/>
          </a:p>
        </p:txBody>
      </p:sp>
      <p:sp>
        <p:nvSpPr>
          <p:cNvPr id="7" name="TextBox 6"/>
          <p:cNvSpPr txBox="1"/>
          <p:nvPr/>
        </p:nvSpPr>
        <p:spPr>
          <a:xfrm>
            <a:off x="5831840" y="4861215"/>
            <a:ext cx="3901440" cy="1569660"/>
          </a:xfrm>
          <a:prstGeom prst="rect">
            <a:avLst/>
          </a:prstGeom>
          <a:solidFill>
            <a:srgbClr val="FF6600"/>
          </a:solidFill>
        </p:spPr>
        <p:style>
          <a:lnRef idx="2">
            <a:schemeClr val="dk1"/>
          </a:lnRef>
          <a:fillRef idx="1">
            <a:schemeClr val="lt1"/>
          </a:fillRef>
          <a:effectRef idx="0">
            <a:schemeClr val="dk1"/>
          </a:effectRef>
          <a:fontRef idx="minor">
            <a:schemeClr val="dk1"/>
          </a:fontRef>
        </p:style>
        <p:txBody>
          <a:bodyPr wrap="square" rtlCol="0">
            <a:spAutoFit/>
          </a:bodyPr>
          <a:lstStyle/>
          <a:p>
            <a:r>
              <a:rPr lang="en-GB" sz="2400" b="1" dirty="0" smtClean="0"/>
              <a:t>Disadvantage: Shield designs sometimes forced soldiers to change position during battle</a:t>
            </a:r>
            <a:endParaRPr lang="en-GB" sz="2400" b="1" dirty="0"/>
          </a:p>
        </p:txBody>
      </p:sp>
    </p:spTree>
    <p:extLst>
      <p:ext uri="{BB962C8B-B14F-4D97-AF65-F5344CB8AC3E}">
        <p14:creationId xmlns:p14="http://schemas.microsoft.com/office/powerpoint/2010/main" val="405247714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Phalanx</a:t>
            </a:r>
            <a:endParaRPr lang="en-GB" dirty="0"/>
          </a:p>
        </p:txBody>
      </p:sp>
      <p:pic>
        <p:nvPicPr>
          <p:cNvPr id="4" name="Content Placeholder 3"/>
          <p:cNvPicPr>
            <a:picLocks noGrp="1" noChangeAspect="1"/>
          </p:cNvPicPr>
          <p:nvPr>
            <p:ph idx="1"/>
          </p:nvPr>
        </p:nvPicPr>
        <p:blipFill>
          <a:blip r:embed="rId3"/>
          <a:stretch>
            <a:fillRect/>
          </a:stretch>
        </p:blipFill>
        <p:spPr>
          <a:xfrm>
            <a:off x="0" y="3340975"/>
            <a:ext cx="5547360" cy="3517026"/>
          </a:xfrm>
          <a:prstGeom prst="rect">
            <a:avLst/>
          </a:prstGeom>
        </p:spPr>
      </p:pic>
      <p:sp>
        <p:nvSpPr>
          <p:cNvPr id="5" name="TextBox 4"/>
          <p:cNvSpPr txBox="1"/>
          <p:nvPr/>
        </p:nvSpPr>
        <p:spPr>
          <a:xfrm>
            <a:off x="365760" y="2255520"/>
            <a:ext cx="7274560" cy="830997"/>
          </a:xfrm>
          <a:prstGeom prst="rect">
            <a:avLst/>
          </a:prstGeom>
          <a:noFill/>
        </p:spPr>
        <p:txBody>
          <a:bodyPr wrap="square" rtlCol="0">
            <a:spAutoFit/>
          </a:bodyPr>
          <a:lstStyle/>
          <a:p>
            <a:r>
              <a:rPr lang="en-GB" sz="2400" dirty="0" smtClean="0"/>
              <a:t>A typical example of the standard hoplite formation can be seen below:</a:t>
            </a:r>
            <a:endParaRPr lang="en-GB" sz="2400" dirty="0"/>
          </a:p>
        </p:txBody>
      </p:sp>
      <p:sp>
        <p:nvSpPr>
          <p:cNvPr id="6" name="TextBox 5"/>
          <p:cNvSpPr txBox="1"/>
          <p:nvPr/>
        </p:nvSpPr>
        <p:spPr>
          <a:xfrm>
            <a:off x="6421120" y="3340975"/>
            <a:ext cx="4998720" cy="3170099"/>
          </a:xfrm>
          <a:prstGeom prst="rect">
            <a:avLst/>
          </a:prstGeom>
          <a:noFill/>
        </p:spPr>
        <p:txBody>
          <a:bodyPr wrap="square" rtlCol="0">
            <a:spAutoFit/>
          </a:bodyPr>
          <a:lstStyle/>
          <a:p>
            <a:pPr marL="285750" indent="-285750">
              <a:buFont typeface="Wingdings" panose="05000000000000000000" pitchFamily="2" charset="2"/>
              <a:buChar char="Ø"/>
            </a:pPr>
            <a:r>
              <a:rPr lang="en-GB" sz="2000" dirty="0" smtClean="0"/>
              <a:t>Usually consisted of 8 rows</a:t>
            </a:r>
          </a:p>
          <a:p>
            <a:pPr marL="285750" indent="-285750">
              <a:buFont typeface="Wingdings" panose="05000000000000000000" pitchFamily="2" charset="2"/>
              <a:buChar char="Ø"/>
            </a:pPr>
            <a:r>
              <a:rPr lang="en-GB" sz="2000" dirty="0" smtClean="0"/>
              <a:t>Best hoplites at the front</a:t>
            </a:r>
          </a:p>
          <a:p>
            <a:pPr marL="285750" indent="-285750">
              <a:buFont typeface="Wingdings" panose="05000000000000000000" pitchFamily="2" charset="2"/>
              <a:buChar char="Ø"/>
            </a:pPr>
            <a:r>
              <a:rPr lang="en-GB" sz="2000" dirty="0" smtClean="0"/>
              <a:t>Only first 3 rows could reach the enemy</a:t>
            </a:r>
          </a:p>
          <a:p>
            <a:pPr marL="285750" indent="-285750">
              <a:buFont typeface="Wingdings" panose="05000000000000000000" pitchFamily="2" charset="2"/>
              <a:buChar char="Ø"/>
            </a:pPr>
            <a:r>
              <a:rPr lang="en-GB" sz="2000" dirty="0" smtClean="0"/>
              <a:t>Defensive &amp; Offensive</a:t>
            </a:r>
          </a:p>
          <a:p>
            <a:pPr marL="285750" indent="-285750">
              <a:buFont typeface="Wingdings" panose="05000000000000000000" pitchFamily="2" charset="2"/>
              <a:buChar char="Ø"/>
            </a:pPr>
            <a:endParaRPr lang="en-GB" sz="2000" dirty="0"/>
          </a:p>
          <a:p>
            <a:r>
              <a:rPr lang="en-GB" sz="2000" b="1" dirty="0" smtClean="0">
                <a:effectLst>
                  <a:outerShdw blurRad="38100" dist="38100" dir="2700000" algn="tl">
                    <a:srgbClr val="000000">
                      <a:alpha val="43137"/>
                    </a:srgbClr>
                  </a:outerShdw>
                </a:effectLst>
              </a:rPr>
              <a:t>HOWEVER</a:t>
            </a:r>
          </a:p>
          <a:p>
            <a:endParaRPr lang="en-GB" sz="2000" b="1" dirty="0" smtClean="0">
              <a:effectLst>
                <a:outerShdw blurRad="38100" dist="38100" dir="2700000" algn="tl">
                  <a:srgbClr val="000000">
                    <a:alpha val="43137"/>
                  </a:srgbClr>
                </a:outerShdw>
              </a:effectLst>
            </a:endParaRPr>
          </a:p>
          <a:p>
            <a:pPr marL="342900" indent="-342900">
              <a:buFont typeface="Wingdings" panose="05000000000000000000" pitchFamily="2" charset="2"/>
              <a:buChar char="Ø"/>
            </a:pPr>
            <a:r>
              <a:rPr lang="en-GB" sz="2000" dirty="0" smtClean="0"/>
              <a:t>If formation collapses, very difficult to recover</a:t>
            </a:r>
            <a:endParaRPr lang="en-GB" sz="2000" dirty="0"/>
          </a:p>
        </p:txBody>
      </p:sp>
    </p:spTree>
    <p:extLst>
      <p:ext uri="{BB962C8B-B14F-4D97-AF65-F5344CB8AC3E}">
        <p14:creationId xmlns:p14="http://schemas.microsoft.com/office/powerpoint/2010/main" val="1317427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1: Greco-Persian Wars</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Ø"/>
            </a:pPr>
            <a:r>
              <a:rPr lang="en-GB" dirty="0" smtClean="0"/>
              <a:t>Sparta adapting Athenian technology</a:t>
            </a:r>
          </a:p>
          <a:p>
            <a:pPr lvl="0">
              <a:buFont typeface="Wingdings" panose="05000000000000000000" pitchFamily="2" charset="2"/>
              <a:buChar char="Ø"/>
            </a:pPr>
            <a:r>
              <a:rPr lang="en-GB" dirty="0" smtClean="0"/>
              <a:t> </a:t>
            </a:r>
            <a:r>
              <a:rPr lang="en-GB" dirty="0">
                <a:solidFill>
                  <a:prstClr val="white"/>
                </a:solidFill>
              </a:rPr>
              <a:t>Athenian concern about Persian light troops; </a:t>
            </a:r>
            <a:r>
              <a:rPr lang="en-GB" b="1" dirty="0">
                <a:solidFill>
                  <a:prstClr val="white"/>
                </a:solidFill>
              </a:rPr>
              <a:t>Marathon 490 </a:t>
            </a:r>
            <a:r>
              <a:rPr lang="en-GB" b="1" dirty="0" smtClean="0">
                <a:solidFill>
                  <a:prstClr val="white"/>
                </a:solidFill>
              </a:rPr>
              <a:t>BC</a:t>
            </a:r>
            <a:endParaRPr lang="en-GB" dirty="0" smtClean="0"/>
          </a:p>
          <a:p>
            <a:pPr>
              <a:buFont typeface="Wingdings" panose="05000000000000000000" pitchFamily="2" charset="2"/>
              <a:buChar char="Ø"/>
            </a:pPr>
            <a:r>
              <a:rPr lang="en-GB" dirty="0" smtClean="0"/>
              <a:t>Increase in priority for an Athenian navy</a:t>
            </a:r>
          </a:p>
          <a:p>
            <a:pPr>
              <a:buFont typeface="Wingdings" panose="05000000000000000000" pitchFamily="2" charset="2"/>
              <a:buChar char="Ø"/>
            </a:pPr>
            <a:r>
              <a:rPr lang="en-GB" dirty="0" smtClean="0"/>
              <a:t>Thermopylae</a:t>
            </a:r>
          </a:p>
          <a:p>
            <a:pPr>
              <a:buFont typeface="Wingdings" panose="05000000000000000000" pitchFamily="2" charset="2"/>
              <a:buChar char="Ø"/>
            </a:pPr>
            <a:endParaRPr lang="en-GB" dirty="0"/>
          </a:p>
          <a:p>
            <a:pPr>
              <a:buFont typeface="Wingdings" panose="05000000000000000000" pitchFamily="2" charset="2"/>
              <a:buChar char="Ø"/>
            </a:pPr>
            <a:endParaRPr lang="en-GB" dirty="0" smtClean="0"/>
          </a:p>
          <a:p>
            <a:pPr>
              <a:buFont typeface="Wingdings" panose="05000000000000000000" pitchFamily="2" charset="2"/>
              <a:buChar char="Ø"/>
            </a:pPr>
            <a:r>
              <a:rPr lang="en-GB" dirty="0" smtClean="0"/>
              <a:t>Platea – Largest hoplite army to date</a:t>
            </a:r>
            <a:endParaRPr lang="en-GB" dirty="0"/>
          </a:p>
        </p:txBody>
      </p:sp>
      <p:pic>
        <p:nvPicPr>
          <p:cNvPr id="4" name="Picture 3"/>
          <p:cNvPicPr>
            <a:picLocks noChangeAspect="1"/>
          </p:cNvPicPr>
          <p:nvPr/>
        </p:nvPicPr>
        <p:blipFill>
          <a:blip r:embed="rId3"/>
          <a:stretch>
            <a:fillRect/>
          </a:stretch>
        </p:blipFill>
        <p:spPr>
          <a:xfrm>
            <a:off x="7000557" y="3303019"/>
            <a:ext cx="3850323" cy="3339077"/>
          </a:xfrm>
          <a:prstGeom prst="rect">
            <a:avLst/>
          </a:prstGeom>
        </p:spPr>
      </p:pic>
    </p:spTree>
    <p:extLst>
      <p:ext uri="{BB962C8B-B14F-4D97-AF65-F5344CB8AC3E}">
        <p14:creationId xmlns:p14="http://schemas.microsoft.com/office/powerpoint/2010/main" val="156581378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1: Greco-Persian Wars (Continued)</a:t>
            </a:r>
            <a:endParaRPr lang="en-GB" dirty="0"/>
          </a:p>
        </p:txBody>
      </p:sp>
      <p:sp>
        <p:nvSpPr>
          <p:cNvPr id="3" name="Content Placeholder 2"/>
          <p:cNvSpPr>
            <a:spLocks noGrp="1"/>
          </p:cNvSpPr>
          <p:nvPr>
            <p:ph idx="1"/>
          </p:nvPr>
        </p:nvSpPr>
        <p:spPr>
          <a:xfrm>
            <a:off x="680321" y="2336873"/>
            <a:ext cx="9613861" cy="2946327"/>
          </a:xfrm>
        </p:spPr>
        <p:txBody>
          <a:bodyPr/>
          <a:lstStyle/>
          <a:p>
            <a:pPr marL="0" indent="0">
              <a:buNone/>
            </a:pPr>
            <a:r>
              <a:rPr lang="en-GB" dirty="0" smtClean="0"/>
              <a:t>Changes to hoplites;</a:t>
            </a:r>
          </a:p>
          <a:p>
            <a:pPr marL="0" indent="0">
              <a:buNone/>
            </a:pPr>
            <a:endParaRPr lang="en-GB" dirty="0" smtClean="0"/>
          </a:p>
          <a:p>
            <a:pPr>
              <a:buFont typeface="Wingdings" panose="05000000000000000000" pitchFamily="2" charset="2"/>
              <a:buChar char="Ø"/>
            </a:pPr>
            <a:r>
              <a:rPr lang="en-GB" dirty="0" smtClean="0"/>
              <a:t>New, lighter armour</a:t>
            </a:r>
          </a:p>
          <a:p>
            <a:pPr>
              <a:buFont typeface="Wingdings" panose="05000000000000000000" pitchFamily="2" charset="2"/>
              <a:buChar char="Ø"/>
            </a:pPr>
            <a:r>
              <a:rPr lang="en-GB" dirty="0" smtClean="0"/>
              <a:t>Different components</a:t>
            </a:r>
          </a:p>
          <a:p>
            <a:pPr>
              <a:buFont typeface="Wingdings" panose="05000000000000000000" pitchFamily="2" charset="2"/>
              <a:buChar char="Ø"/>
            </a:pPr>
            <a:r>
              <a:rPr lang="en-GB" dirty="0" smtClean="0"/>
              <a:t>Iron being incorporated</a:t>
            </a:r>
          </a:p>
          <a:p>
            <a:pPr>
              <a:buFont typeface="Wingdings" panose="05000000000000000000" pitchFamily="2" charset="2"/>
              <a:buChar char="Ø"/>
            </a:pPr>
            <a:r>
              <a:rPr lang="en-GB" dirty="0" smtClean="0"/>
              <a:t>Better manufacturing of spears</a:t>
            </a:r>
            <a:endParaRPr lang="en-GB" dirty="0"/>
          </a:p>
        </p:txBody>
      </p:sp>
      <p:pic>
        <p:nvPicPr>
          <p:cNvPr id="4" name="Picture 3"/>
          <p:cNvPicPr>
            <a:picLocks noChangeAspect="1"/>
          </p:cNvPicPr>
          <p:nvPr/>
        </p:nvPicPr>
        <p:blipFill>
          <a:blip r:embed="rId3"/>
          <a:stretch>
            <a:fillRect/>
          </a:stretch>
        </p:blipFill>
        <p:spPr>
          <a:xfrm rot="5400000">
            <a:off x="7810979" y="3193317"/>
            <a:ext cx="2416050" cy="4179767"/>
          </a:xfrm>
          <a:prstGeom prst="rect">
            <a:avLst/>
          </a:prstGeom>
        </p:spPr>
      </p:pic>
      <p:sp>
        <p:nvSpPr>
          <p:cNvPr id="5" name="TextBox 4"/>
          <p:cNvSpPr txBox="1"/>
          <p:nvPr/>
        </p:nvSpPr>
        <p:spPr>
          <a:xfrm>
            <a:off x="7051040" y="2254162"/>
            <a:ext cx="5140960" cy="1200329"/>
          </a:xfrm>
          <a:prstGeom prst="rect">
            <a:avLst/>
          </a:prstGeom>
          <a:solidFill>
            <a:srgbClr val="FF6600"/>
          </a:solidFill>
        </p:spPr>
        <p:style>
          <a:lnRef idx="2">
            <a:schemeClr val="dk1"/>
          </a:lnRef>
          <a:fillRef idx="1">
            <a:schemeClr val="lt1"/>
          </a:fillRef>
          <a:effectRef idx="0">
            <a:schemeClr val="dk1"/>
          </a:effectRef>
          <a:fontRef idx="minor">
            <a:schemeClr val="dk1"/>
          </a:fontRef>
        </p:style>
        <p:txBody>
          <a:bodyPr wrap="square" rtlCol="0">
            <a:spAutoFit/>
          </a:bodyPr>
          <a:lstStyle/>
          <a:p>
            <a:r>
              <a:rPr lang="en-GB" sz="2400" b="1" dirty="0" smtClean="0"/>
              <a:t>Important: The combination of two differing tactics attributed for Greek success</a:t>
            </a:r>
            <a:endParaRPr lang="en-GB" sz="2400" b="1" dirty="0"/>
          </a:p>
        </p:txBody>
      </p:sp>
    </p:spTree>
    <p:extLst>
      <p:ext uri="{BB962C8B-B14F-4D97-AF65-F5344CB8AC3E}">
        <p14:creationId xmlns:p14="http://schemas.microsoft.com/office/powerpoint/2010/main" val="1700669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2: Peloponnesian Wars</a:t>
            </a:r>
            <a:endParaRPr lang="en-GB" dirty="0"/>
          </a:p>
        </p:txBody>
      </p:sp>
      <p:sp>
        <p:nvSpPr>
          <p:cNvPr id="3" name="Content Placeholder 2"/>
          <p:cNvSpPr>
            <a:spLocks noGrp="1"/>
          </p:cNvSpPr>
          <p:nvPr>
            <p:ph idx="1"/>
          </p:nvPr>
        </p:nvSpPr>
        <p:spPr/>
        <p:txBody>
          <a:bodyPr/>
          <a:lstStyle/>
          <a:p>
            <a:pPr marL="0" indent="0">
              <a:buNone/>
            </a:pPr>
            <a:r>
              <a:rPr lang="en-GB" dirty="0" smtClean="0"/>
              <a:t>The withdrawal of the Persians allowed the two polis to fight for dominance without any external threats</a:t>
            </a:r>
          </a:p>
          <a:p>
            <a:pPr marL="0" indent="0">
              <a:buNone/>
            </a:pPr>
            <a:endParaRPr lang="en-GB" dirty="0"/>
          </a:p>
          <a:p>
            <a:pPr marL="0" indent="0">
              <a:buNone/>
            </a:pPr>
            <a:r>
              <a:rPr lang="en-GB" dirty="0" smtClean="0"/>
              <a:t>Sparta</a:t>
            </a:r>
          </a:p>
          <a:p>
            <a:pPr>
              <a:buFont typeface="Wingdings" panose="05000000000000000000" pitchFamily="2" charset="2"/>
              <a:buChar char="Ø"/>
            </a:pPr>
            <a:r>
              <a:rPr lang="en-GB" dirty="0" smtClean="0"/>
              <a:t>Spent much of its resources training troops to be strong combat fighters</a:t>
            </a:r>
          </a:p>
          <a:p>
            <a:pPr>
              <a:buFont typeface="Wingdings" panose="05000000000000000000" pitchFamily="2" charset="2"/>
              <a:buChar char="Ø"/>
            </a:pPr>
            <a:r>
              <a:rPr lang="en-GB" dirty="0" smtClean="0"/>
              <a:t>Pankration</a:t>
            </a:r>
          </a:p>
          <a:p>
            <a:pPr>
              <a:buFont typeface="Wingdings" panose="05000000000000000000" pitchFamily="2" charset="2"/>
              <a:buChar char="Ø"/>
            </a:pPr>
            <a:r>
              <a:rPr lang="en-GB" dirty="0" smtClean="0"/>
              <a:t>Morale of troops</a:t>
            </a:r>
          </a:p>
          <a:p>
            <a:pPr marL="0" indent="0">
              <a:buNone/>
            </a:pPr>
            <a:endParaRPr lang="en-GB" dirty="0"/>
          </a:p>
          <a:p>
            <a:pPr marL="0" indent="0">
              <a:buNone/>
            </a:pPr>
            <a:endParaRPr lang="en-GB" dirty="0" smtClean="0"/>
          </a:p>
        </p:txBody>
      </p:sp>
    </p:spTree>
    <p:extLst>
      <p:ext uri="{BB962C8B-B14F-4D97-AF65-F5344CB8AC3E}">
        <p14:creationId xmlns:p14="http://schemas.microsoft.com/office/powerpoint/2010/main" val="44705592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white"/>
                </a:solidFill>
              </a:rPr>
              <a:t>Case Study 2: Peloponnesian </a:t>
            </a:r>
            <a:r>
              <a:rPr lang="en-GB" dirty="0" smtClean="0">
                <a:solidFill>
                  <a:prstClr val="white"/>
                </a:solidFill>
              </a:rPr>
              <a:t>Wars (Continued)</a:t>
            </a:r>
            <a:endParaRPr lang="en-GB" dirty="0"/>
          </a:p>
        </p:txBody>
      </p:sp>
      <p:sp>
        <p:nvSpPr>
          <p:cNvPr id="3" name="Content Placeholder 2"/>
          <p:cNvSpPr>
            <a:spLocks noGrp="1"/>
          </p:cNvSpPr>
          <p:nvPr>
            <p:ph idx="1"/>
          </p:nvPr>
        </p:nvSpPr>
        <p:spPr>
          <a:xfrm>
            <a:off x="3271520" y="2336873"/>
            <a:ext cx="7022662" cy="3599316"/>
          </a:xfrm>
        </p:spPr>
        <p:txBody>
          <a:bodyPr/>
          <a:lstStyle/>
          <a:p>
            <a:pPr marL="0" indent="0">
              <a:buNone/>
            </a:pPr>
            <a:r>
              <a:rPr lang="en-GB" dirty="0" smtClean="0"/>
              <a:t>Athens</a:t>
            </a:r>
          </a:p>
          <a:p>
            <a:pPr>
              <a:buFont typeface="Wingdings" panose="05000000000000000000" pitchFamily="2" charset="2"/>
              <a:buChar char="Ø"/>
            </a:pPr>
            <a:r>
              <a:rPr lang="en-GB" dirty="0" smtClean="0"/>
              <a:t>Far more focused on Navy than land troops; much of the resources went here</a:t>
            </a:r>
          </a:p>
          <a:p>
            <a:pPr>
              <a:buFont typeface="Wingdings" panose="05000000000000000000" pitchFamily="2" charset="2"/>
              <a:buChar char="Ø"/>
            </a:pPr>
            <a:r>
              <a:rPr lang="en-GB" dirty="0" smtClean="0"/>
              <a:t>Ranged troops</a:t>
            </a:r>
          </a:p>
          <a:p>
            <a:pPr>
              <a:buFont typeface="Wingdings" panose="05000000000000000000" pitchFamily="2" charset="2"/>
              <a:buChar char="Ø"/>
            </a:pPr>
            <a:endParaRPr lang="en-GB" dirty="0"/>
          </a:p>
          <a:p>
            <a:pPr>
              <a:buFont typeface="Wingdings" panose="05000000000000000000" pitchFamily="2" charset="2"/>
              <a:buChar char="Ø"/>
            </a:pPr>
            <a:endParaRPr lang="en-GB" dirty="0" smtClean="0"/>
          </a:p>
          <a:p>
            <a:pPr marL="0" indent="0">
              <a:buNone/>
            </a:pPr>
            <a:r>
              <a:rPr lang="en-GB" dirty="0" smtClean="0"/>
              <a:t>Overcoming strategic issues; </a:t>
            </a:r>
            <a:r>
              <a:rPr lang="en-GB" b="1" dirty="0" err="1" smtClean="0"/>
              <a:t>Delium</a:t>
            </a:r>
            <a:r>
              <a:rPr lang="en-GB" b="1" dirty="0" smtClean="0"/>
              <a:t> 424 BC</a:t>
            </a:r>
            <a:endParaRPr lang="en-GB" b="1" dirty="0"/>
          </a:p>
        </p:txBody>
      </p:sp>
      <p:pic>
        <p:nvPicPr>
          <p:cNvPr id="4" name="Picture 3"/>
          <p:cNvPicPr>
            <a:picLocks noChangeAspect="1"/>
          </p:cNvPicPr>
          <p:nvPr/>
        </p:nvPicPr>
        <p:blipFill>
          <a:blip r:embed="rId3"/>
          <a:stretch>
            <a:fillRect/>
          </a:stretch>
        </p:blipFill>
        <p:spPr>
          <a:xfrm>
            <a:off x="932815" y="2336873"/>
            <a:ext cx="2076450" cy="4048125"/>
          </a:xfrm>
          <a:prstGeom prst="rect">
            <a:avLst/>
          </a:prstGeom>
        </p:spPr>
      </p:pic>
    </p:spTree>
    <p:extLst>
      <p:ext uri="{BB962C8B-B14F-4D97-AF65-F5344CB8AC3E}">
        <p14:creationId xmlns:p14="http://schemas.microsoft.com/office/powerpoint/2010/main" val="66692831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of Cavalry</a:t>
            </a:r>
            <a:endParaRPr lang="en-GB" dirty="0"/>
          </a:p>
        </p:txBody>
      </p:sp>
      <p:sp>
        <p:nvSpPr>
          <p:cNvPr id="3" name="Content Placeholder 2"/>
          <p:cNvSpPr>
            <a:spLocks noGrp="1"/>
          </p:cNvSpPr>
          <p:nvPr>
            <p:ph idx="1"/>
          </p:nvPr>
        </p:nvSpPr>
        <p:spPr>
          <a:xfrm>
            <a:off x="680321" y="2336873"/>
            <a:ext cx="6330079" cy="1869367"/>
          </a:xfrm>
        </p:spPr>
        <p:txBody>
          <a:bodyPr/>
          <a:lstStyle/>
          <a:p>
            <a:pPr>
              <a:buFont typeface="Wingdings" panose="05000000000000000000" pitchFamily="2" charset="2"/>
              <a:buChar char="Ø"/>
            </a:pPr>
            <a:r>
              <a:rPr lang="en-GB" dirty="0" smtClean="0"/>
              <a:t>Best came from modern day Sicily</a:t>
            </a:r>
          </a:p>
          <a:p>
            <a:pPr>
              <a:buFont typeface="Wingdings" panose="05000000000000000000" pitchFamily="2" charset="2"/>
              <a:buChar char="Ø"/>
            </a:pPr>
            <a:r>
              <a:rPr lang="en-GB" dirty="0" smtClean="0"/>
              <a:t>Began with light armour but became heavier</a:t>
            </a:r>
            <a:endParaRPr lang="en-GB" dirty="0"/>
          </a:p>
        </p:txBody>
      </p:sp>
      <p:pic>
        <p:nvPicPr>
          <p:cNvPr id="4" name="Picture 3"/>
          <p:cNvPicPr>
            <a:picLocks noChangeAspect="1"/>
          </p:cNvPicPr>
          <p:nvPr/>
        </p:nvPicPr>
        <p:blipFill>
          <a:blip r:embed="rId3"/>
          <a:stretch>
            <a:fillRect/>
          </a:stretch>
        </p:blipFill>
        <p:spPr>
          <a:xfrm>
            <a:off x="2288540" y="3569420"/>
            <a:ext cx="4518660" cy="3288580"/>
          </a:xfrm>
          <a:prstGeom prst="rect">
            <a:avLst/>
          </a:prstGeom>
        </p:spPr>
      </p:pic>
      <p:sp>
        <p:nvSpPr>
          <p:cNvPr id="5" name="TextBox 4"/>
          <p:cNvSpPr txBox="1"/>
          <p:nvPr/>
        </p:nvSpPr>
        <p:spPr>
          <a:xfrm>
            <a:off x="8415419" y="2415258"/>
            <a:ext cx="2316480" cy="2308324"/>
          </a:xfrm>
          <a:prstGeom prst="rect">
            <a:avLst/>
          </a:prstGeom>
          <a:solidFill>
            <a:schemeClr val="accent6">
              <a:lumMod val="75000"/>
            </a:schemeClr>
          </a:solidFill>
        </p:spPr>
        <p:txBody>
          <a:bodyPr wrap="square" rtlCol="0">
            <a:spAutoFit/>
          </a:bodyPr>
          <a:lstStyle/>
          <a:p>
            <a:r>
              <a:rPr lang="en-GB" sz="2400" dirty="0" smtClean="0"/>
              <a:t>Used for:</a:t>
            </a:r>
          </a:p>
          <a:p>
            <a:endParaRPr lang="en-GB" sz="2400" dirty="0"/>
          </a:p>
          <a:p>
            <a:r>
              <a:rPr lang="en-GB" sz="2400" dirty="0" smtClean="0"/>
              <a:t>Scouting</a:t>
            </a:r>
          </a:p>
          <a:p>
            <a:r>
              <a:rPr lang="en-GB" sz="2400" dirty="0" smtClean="0"/>
              <a:t>Flanking</a:t>
            </a:r>
          </a:p>
          <a:p>
            <a:r>
              <a:rPr lang="en-GB" sz="2400" dirty="0" smtClean="0"/>
              <a:t>Harassing</a:t>
            </a:r>
          </a:p>
          <a:p>
            <a:r>
              <a:rPr lang="en-GB" sz="2400" dirty="0" smtClean="0"/>
              <a:t>Attacking</a:t>
            </a:r>
          </a:p>
        </p:txBody>
      </p:sp>
      <p:sp>
        <p:nvSpPr>
          <p:cNvPr id="6" name="TextBox 5"/>
          <p:cNvSpPr txBox="1"/>
          <p:nvPr/>
        </p:nvSpPr>
        <p:spPr>
          <a:xfrm>
            <a:off x="8290560" y="5448509"/>
            <a:ext cx="3901440" cy="830997"/>
          </a:xfrm>
          <a:prstGeom prst="rect">
            <a:avLst/>
          </a:prstGeom>
          <a:solidFill>
            <a:srgbClr val="FF6600"/>
          </a:solidFill>
        </p:spPr>
        <p:style>
          <a:lnRef idx="2">
            <a:schemeClr val="dk1"/>
          </a:lnRef>
          <a:fillRef idx="1">
            <a:schemeClr val="lt1"/>
          </a:fillRef>
          <a:effectRef idx="0">
            <a:schemeClr val="dk1"/>
          </a:effectRef>
          <a:fontRef idx="minor">
            <a:schemeClr val="dk1"/>
          </a:fontRef>
        </p:style>
        <p:txBody>
          <a:bodyPr wrap="square" rtlCol="0">
            <a:spAutoFit/>
          </a:bodyPr>
          <a:lstStyle/>
          <a:p>
            <a:r>
              <a:rPr lang="en-GB" sz="2400" b="1" dirty="0" smtClean="0"/>
              <a:t>Effective against light infantry!</a:t>
            </a:r>
            <a:endParaRPr lang="en-GB" sz="2400" b="1" dirty="0"/>
          </a:p>
        </p:txBody>
      </p:sp>
    </p:spTree>
    <p:extLst>
      <p:ext uri="{BB962C8B-B14F-4D97-AF65-F5344CB8AC3E}">
        <p14:creationId xmlns:p14="http://schemas.microsoft.com/office/powerpoint/2010/main" val="4058758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Naval Aspects</a:t>
            </a:r>
            <a:endParaRPr lang="en-GB" dirty="0"/>
          </a:p>
        </p:txBody>
      </p:sp>
      <p:sp>
        <p:nvSpPr>
          <p:cNvPr id="3" name="Content Placeholder 2"/>
          <p:cNvSpPr>
            <a:spLocks noGrp="1"/>
          </p:cNvSpPr>
          <p:nvPr>
            <p:ph idx="1"/>
          </p:nvPr>
        </p:nvSpPr>
        <p:spPr>
          <a:xfrm>
            <a:off x="1594957" y="2336873"/>
            <a:ext cx="10597043" cy="1747447"/>
          </a:xfrm>
        </p:spPr>
        <p:txBody>
          <a:bodyPr>
            <a:normAutofit/>
          </a:bodyPr>
          <a:lstStyle/>
          <a:p>
            <a:pPr marL="0" indent="0">
              <a:buNone/>
            </a:pPr>
            <a:r>
              <a:rPr lang="en-GB" b="1" dirty="0" smtClean="0"/>
              <a:t>Sparta</a:t>
            </a:r>
          </a:p>
          <a:p>
            <a:pPr>
              <a:buFont typeface="Wingdings" panose="05000000000000000000" pitchFamily="2" charset="2"/>
              <a:buChar char="Ø"/>
            </a:pPr>
            <a:r>
              <a:rPr lang="en-GB" dirty="0" smtClean="0"/>
              <a:t>Was more focused on hoplite warfare &amp; boarding enemy ships</a:t>
            </a:r>
          </a:p>
          <a:p>
            <a:pPr>
              <a:buFont typeface="Wingdings" panose="05000000000000000000" pitchFamily="2" charset="2"/>
              <a:buChar char="Ø"/>
            </a:pPr>
            <a:r>
              <a:rPr lang="en-GB" dirty="0" smtClean="0"/>
              <a:t>Ships were slower, but carried more fighting men</a:t>
            </a:r>
            <a:endParaRPr lang="en-GB" dirty="0"/>
          </a:p>
          <a:p>
            <a:pPr marL="0" indent="0">
              <a:buNone/>
            </a:pPr>
            <a:endParaRPr lang="en-GB" dirty="0"/>
          </a:p>
          <a:p>
            <a:pPr marL="0" indent="0">
              <a:buNone/>
            </a:pPr>
            <a:endParaRPr lang="en-GB" dirty="0" smtClean="0"/>
          </a:p>
        </p:txBody>
      </p:sp>
      <p:pic>
        <p:nvPicPr>
          <p:cNvPr id="4" name="Picture 3"/>
          <p:cNvPicPr>
            <a:picLocks noChangeAspect="1"/>
          </p:cNvPicPr>
          <p:nvPr/>
        </p:nvPicPr>
        <p:blipFill>
          <a:blip r:embed="rId3"/>
          <a:stretch>
            <a:fillRect/>
          </a:stretch>
        </p:blipFill>
        <p:spPr>
          <a:xfrm>
            <a:off x="1594957" y="3993442"/>
            <a:ext cx="3677684" cy="2664278"/>
          </a:xfrm>
          <a:prstGeom prst="rect">
            <a:avLst/>
          </a:prstGeom>
        </p:spPr>
      </p:pic>
      <p:sp>
        <p:nvSpPr>
          <p:cNvPr id="5" name="TextBox 4"/>
          <p:cNvSpPr txBox="1"/>
          <p:nvPr/>
        </p:nvSpPr>
        <p:spPr>
          <a:xfrm>
            <a:off x="5811520" y="3993442"/>
            <a:ext cx="6156960" cy="2010807"/>
          </a:xfrm>
          <a:prstGeom prst="rect">
            <a:avLst/>
          </a:prstGeom>
          <a:noFill/>
        </p:spPr>
        <p:txBody>
          <a:bodyPr wrap="square" rtlCol="0">
            <a:spAutoFit/>
          </a:bodyPr>
          <a:lstStyle/>
          <a:p>
            <a:pPr lvl="0">
              <a:lnSpc>
                <a:spcPct val="90000"/>
              </a:lnSpc>
              <a:spcBef>
                <a:spcPts val="1000"/>
              </a:spcBef>
            </a:pPr>
            <a:r>
              <a:rPr lang="en-GB" sz="2400" b="1" dirty="0">
                <a:solidFill>
                  <a:prstClr val="white"/>
                </a:solidFill>
              </a:rPr>
              <a:t>Athens</a:t>
            </a:r>
          </a:p>
          <a:p>
            <a:pPr marL="228600" lvl="0" indent="-228600">
              <a:lnSpc>
                <a:spcPct val="90000"/>
              </a:lnSpc>
              <a:spcBef>
                <a:spcPts val="1000"/>
              </a:spcBef>
              <a:buFont typeface="Wingdings" panose="05000000000000000000" pitchFamily="2" charset="2"/>
              <a:buChar char="Ø"/>
            </a:pPr>
            <a:r>
              <a:rPr lang="en-GB" sz="2400" dirty="0">
                <a:solidFill>
                  <a:prstClr val="white"/>
                </a:solidFill>
              </a:rPr>
              <a:t>Was primarily focused on ramming and quick manoeuvrability</a:t>
            </a:r>
          </a:p>
          <a:p>
            <a:pPr marL="228600" lvl="0" indent="-228600">
              <a:lnSpc>
                <a:spcPct val="90000"/>
              </a:lnSpc>
              <a:spcBef>
                <a:spcPts val="1000"/>
              </a:spcBef>
              <a:buFont typeface="Wingdings" panose="05000000000000000000" pitchFamily="2" charset="2"/>
              <a:buChar char="Ø"/>
            </a:pPr>
            <a:r>
              <a:rPr lang="en-GB" sz="2400" dirty="0">
                <a:solidFill>
                  <a:prstClr val="white"/>
                </a:solidFill>
              </a:rPr>
              <a:t>Ships were faster and more agile, but did not have as many fighting men</a:t>
            </a:r>
            <a:endParaRPr lang="en-GB" sz="2400" dirty="0">
              <a:solidFill>
                <a:prstClr val="white"/>
              </a:solidFill>
            </a:endParaRPr>
          </a:p>
        </p:txBody>
      </p:sp>
    </p:spTree>
    <p:extLst>
      <p:ext uri="{BB962C8B-B14F-4D97-AF65-F5344CB8AC3E}">
        <p14:creationId xmlns:p14="http://schemas.microsoft.com/office/powerpoint/2010/main" val="65996354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Naval Aspects (Continued)</a:t>
            </a:r>
            <a:endParaRPr lang="en-GB"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3895552103"/>
              </p:ext>
            </p:extLst>
          </p:nvPr>
        </p:nvGraphicFramePr>
        <p:xfrm>
          <a:off x="681038" y="2336800"/>
          <a:ext cx="9613899" cy="3200400"/>
        </p:xfrm>
        <a:graphic>
          <a:graphicData uri="http://schemas.openxmlformats.org/drawingml/2006/table">
            <a:tbl>
              <a:tblPr firstRow="1" bandRow="1">
                <a:tableStyleId>{073A0DAA-6AF3-43AB-8588-CEC1D06C72B9}</a:tableStyleId>
              </a:tblPr>
              <a:tblGrid>
                <a:gridCol w="3204633"/>
                <a:gridCol w="3204633"/>
                <a:gridCol w="3204633"/>
              </a:tblGrid>
              <a:tr h="370840">
                <a:tc>
                  <a:txBody>
                    <a:bodyPr/>
                    <a:lstStyle/>
                    <a:p>
                      <a:endParaRPr lang="en-GB" dirty="0"/>
                    </a:p>
                  </a:txBody>
                  <a:tcPr/>
                </a:tc>
                <a:tc>
                  <a:txBody>
                    <a:bodyPr/>
                    <a:lstStyle/>
                    <a:p>
                      <a:r>
                        <a:rPr lang="en-GB" sz="2400" dirty="0" smtClean="0"/>
                        <a:t>Athens</a:t>
                      </a:r>
                      <a:endParaRPr lang="en-GB" sz="2400" dirty="0"/>
                    </a:p>
                  </a:txBody>
                  <a:tcPr/>
                </a:tc>
                <a:tc>
                  <a:txBody>
                    <a:bodyPr/>
                    <a:lstStyle/>
                    <a:p>
                      <a:r>
                        <a:rPr lang="en-GB" sz="2400" dirty="0" smtClean="0"/>
                        <a:t>Sparta</a:t>
                      </a:r>
                      <a:endParaRPr lang="en-GB" sz="2400" dirty="0"/>
                    </a:p>
                  </a:txBody>
                  <a:tcPr/>
                </a:tc>
              </a:tr>
              <a:tr h="370840">
                <a:tc>
                  <a:txBody>
                    <a:bodyPr/>
                    <a:lstStyle/>
                    <a:p>
                      <a:pPr algn="ctr"/>
                      <a:r>
                        <a:rPr lang="en-GB" sz="2400" dirty="0" smtClean="0"/>
                        <a:t>Officers</a:t>
                      </a:r>
                      <a:endParaRPr lang="en-GB" sz="2400" dirty="0"/>
                    </a:p>
                  </a:txBody>
                  <a:tcPr/>
                </a:tc>
                <a:tc>
                  <a:txBody>
                    <a:bodyPr/>
                    <a:lstStyle/>
                    <a:p>
                      <a:pPr algn="ctr"/>
                      <a:r>
                        <a:rPr lang="en-GB" sz="2400" dirty="0" smtClean="0"/>
                        <a:t>7</a:t>
                      </a:r>
                      <a:endParaRPr lang="en-GB" sz="2400" dirty="0"/>
                    </a:p>
                  </a:txBody>
                  <a:tcPr/>
                </a:tc>
                <a:tc>
                  <a:txBody>
                    <a:bodyPr/>
                    <a:lstStyle/>
                    <a:p>
                      <a:pPr algn="ctr"/>
                      <a:r>
                        <a:rPr lang="en-GB" sz="2400" dirty="0" smtClean="0"/>
                        <a:t>7</a:t>
                      </a:r>
                      <a:endParaRPr lang="en-GB" sz="2400" dirty="0"/>
                    </a:p>
                  </a:txBody>
                  <a:tcPr/>
                </a:tc>
              </a:tr>
              <a:tr h="370840">
                <a:tc>
                  <a:txBody>
                    <a:bodyPr/>
                    <a:lstStyle/>
                    <a:p>
                      <a:pPr algn="ctr"/>
                      <a:r>
                        <a:rPr lang="en-GB" sz="2400" dirty="0" smtClean="0"/>
                        <a:t>Oarsmen</a:t>
                      </a:r>
                      <a:endParaRPr lang="en-GB" sz="2400" dirty="0"/>
                    </a:p>
                  </a:txBody>
                  <a:tcPr/>
                </a:tc>
                <a:tc>
                  <a:txBody>
                    <a:bodyPr/>
                    <a:lstStyle/>
                    <a:p>
                      <a:pPr algn="ctr"/>
                      <a:r>
                        <a:rPr lang="en-GB" sz="2400" dirty="0" smtClean="0"/>
                        <a:t>180</a:t>
                      </a:r>
                      <a:endParaRPr lang="en-GB" sz="2400" dirty="0"/>
                    </a:p>
                  </a:txBody>
                  <a:tcPr/>
                </a:tc>
                <a:tc>
                  <a:txBody>
                    <a:bodyPr/>
                    <a:lstStyle/>
                    <a:p>
                      <a:pPr algn="ctr"/>
                      <a:r>
                        <a:rPr lang="en-GB" sz="2400" dirty="0" smtClean="0"/>
                        <a:t>140</a:t>
                      </a:r>
                      <a:endParaRPr lang="en-GB" sz="2400" dirty="0"/>
                    </a:p>
                  </a:txBody>
                  <a:tcPr/>
                </a:tc>
              </a:tr>
              <a:tr h="370840">
                <a:tc>
                  <a:txBody>
                    <a:bodyPr/>
                    <a:lstStyle/>
                    <a:p>
                      <a:pPr algn="ctr"/>
                      <a:r>
                        <a:rPr lang="en-GB" sz="2400" dirty="0" smtClean="0"/>
                        <a:t>Marines</a:t>
                      </a:r>
                      <a:endParaRPr lang="en-GB" sz="2400" dirty="0"/>
                    </a:p>
                  </a:txBody>
                  <a:tcPr/>
                </a:tc>
                <a:tc>
                  <a:txBody>
                    <a:bodyPr/>
                    <a:lstStyle/>
                    <a:p>
                      <a:pPr algn="ctr"/>
                      <a:r>
                        <a:rPr lang="en-GB" sz="2400" dirty="0" smtClean="0"/>
                        <a:t>14</a:t>
                      </a:r>
                      <a:endParaRPr lang="en-GB" sz="2400" dirty="0"/>
                    </a:p>
                  </a:txBody>
                  <a:tcPr/>
                </a:tc>
                <a:tc>
                  <a:txBody>
                    <a:bodyPr/>
                    <a:lstStyle/>
                    <a:p>
                      <a:pPr algn="ctr"/>
                      <a:r>
                        <a:rPr lang="en-GB" sz="2400" dirty="0" smtClean="0"/>
                        <a:t>30</a:t>
                      </a:r>
                      <a:endParaRPr lang="en-GB" sz="2400" dirty="0"/>
                    </a:p>
                  </a:txBody>
                  <a:tcPr/>
                </a:tc>
              </a:tr>
              <a:tr h="370840">
                <a:tc>
                  <a:txBody>
                    <a:bodyPr/>
                    <a:lstStyle/>
                    <a:p>
                      <a:pPr algn="ctr"/>
                      <a:r>
                        <a:rPr lang="en-GB" sz="2400" dirty="0" smtClean="0"/>
                        <a:t>Hoplites</a:t>
                      </a:r>
                      <a:endParaRPr lang="en-GB" sz="2400" dirty="0"/>
                    </a:p>
                  </a:txBody>
                  <a:tcPr/>
                </a:tc>
                <a:tc>
                  <a:txBody>
                    <a:bodyPr/>
                    <a:lstStyle/>
                    <a:p>
                      <a:pPr algn="ctr"/>
                      <a:r>
                        <a:rPr lang="en-GB" sz="2400" dirty="0" smtClean="0"/>
                        <a:t>10</a:t>
                      </a:r>
                      <a:endParaRPr lang="en-GB" sz="2400" dirty="0"/>
                    </a:p>
                  </a:txBody>
                  <a:tcPr/>
                </a:tc>
                <a:tc>
                  <a:txBody>
                    <a:bodyPr/>
                    <a:lstStyle/>
                    <a:p>
                      <a:pPr algn="ctr"/>
                      <a:r>
                        <a:rPr lang="en-GB" sz="2400" dirty="0" smtClean="0"/>
                        <a:t>20</a:t>
                      </a:r>
                      <a:endParaRPr lang="en-GB" sz="2400" dirty="0"/>
                    </a:p>
                  </a:txBody>
                  <a:tcPr/>
                </a:tc>
              </a:tr>
              <a:tr h="370840">
                <a:tc>
                  <a:txBody>
                    <a:bodyPr/>
                    <a:lstStyle/>
                    <a:p>
                      <a:pPr algn="ctr"/>
                      <a:r>
                        <a:rPr lang="en-GB" sz="2400" dirty="0" smtClean="0"/>
                        <a:t>Archers</a:t>
                      </a:r>
                      <a:endParaRPr lang="en-GB" sz="2400" dirty="0"/>
                    </a:p>
                  </a:txBody>
                  <a:tcPr/>
                </a:tc>
                <a:tc>
                  <a:txBody>
                    <a:bodyPr/>
                    <a:lstStyle/>
                    <a:p>
                      <a:pPr algn="ctr"/>
                      <a:r>
                        <a:rPr lang="en-GB" sz="2400" dirty="0" smtClean="0"/>
                        <a:t>10</a:t>
                      </a:r>
                      <a:endParaRPr lang="en-GB" sz="2400" dirty="0"/>
                    </a:p>
                  </a:txBody>
                  <a:tcPr/>
                </a:tc>
                <a:tc>
                  <a:txBody>
                    <a:bodyPr/>
                    <a:lstStyle/>
                    <a:p>
                      <a:pPr algn="ctr"/>
                      <a:r>
                        <a:rPr lang="en-GB" sz="2400" dirty="0" smtClean="0"/>
                        <a:t>4</a:t>
                      </a:r>
                      <a:endParaRPr lang="en-GB" sz="2400" dirty="0"/>
                    </a:p>
                  </a:txBody>
                  <a:tcPr/>
                </a:tc>
              </a:tr>
              <a:tr h="370840">
                <a:tc>
                  <a:txBody>
                    <a:bodyPr/>
                    <a:lstStyle/>
                    <a:p>
                      <a:pPr algn="ctr"/>
                      <a:r>
                        <a:rPr lang="en-GB" sz="2400" dirty="0" smtClean="0"/>
                        <a:t>Sailors</a:t>
                      </a:r>
                      <a:endParaRPr lang="en-GB" sz="2400" dirty="0"/>
                    </a:p>
                  </a:txBody>
                  <a:tcPr/>
                </a:tc>
                <a:tc>
                  <a:txBody>
                    <a:bodyPr/>
                    <a:lstStyle/>
                    <a:p>
                      <a:pPr algn="ctr"/>
                      <a:r>
                        <a:rPr lang="en-GB" sz="2400" dirty="0" smtClean="0"/>
                        <a:t>10</a:t>
                      </a:r>
                      <a:endParaRPr lang="en-GB" sz="2400" dirty="0"/>
                    </a:p>
                  </a:txBody>
                  <a:tcPr/>
                </a:tc>
                <a:tc>
                  <a:txBody>
                    <a:bodyPr/>
                    <a:lstStyle/>
                    <a:p>
                      <a:pPr algn="ctr"/>
                      <a:r>
                        <a:rPr lang="en-GB" sz="2400" dirty="0" smtClean="0"/>
                        <a:t>8</a:t>
                      </a:r>
                      <a:endParaRPr lang="en-GB" sz="2400" dirty="0"/>
                    </a:p>
                  </a:txBody>
                  <a:tcPr/>
                </a:tc>
              </a:tr>
            </a:tbl>
          </a:graphicData>
        </a:graphic>
      </p:graphicFrame>
      <p:sp>
        <p:nvSpPr>
          <p:cNvPr id="9" name="TextBox 8"/>
          <p:cNvSpPr txBox="1"/>
          <p:nvPr/>
        </p:nvSpPr>
        <p:spPr>
          <a:xfrm>
            <a:off x="7457440" y="5953760"/>
            <a:ext cx="2560320" cy="369332"/>
          </a:xfrm>
          <a:prstGeom prst="rect">
            <a:avLst/>
          </a:prstGeom>
          <a:noFill/>
        </p:spPr>
        <p:txBody>
          <a:bodyPr wrap="square" rtlCol="0">
            <a:spAutoFit/>
          </a:bodyPr>
          <a:lstStyle/>
          <a:p>
            <a:r>
              <a:rPr lang="en-GB" dirty="0" smtClean="0"/>
              <a:t>(Oxford: 2013)</a:t>
            </a:r>
            <a:endParaRPr lang="en-GB" dirty="0"/>
          </a:p>
        </p:txBody>
      </p:sp>
    </p:spTree>
    <p:extLst>
      <p:ext uri="{BB962C8B-B14F-4D97-AF65-F5344CB8AC3E}">
        <p14:creationId xmlns:p14="http://schemas.microsoft.com/office/powerpoint/2010/main" val="30125864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pPr marL="0" indent="0">
              <a:buNone/>
            </a:pPr>
            <a:r>
              <a:rPr lang="en-GB" dirty="0" smtClean="0"/>
              <a:t>Some final things to consider when addressing the question:</a:t>
            </a:r>
          </a:p>
          <a:p>
            <a:pPr>
              <a:buFont typeface="Wingdings" panose="05000000000000000000" pitchFamily="2" charset="2"/>
              <a:buChar char="Ø"/>
            </a:pPr>
            <a:endParaRPr lang="en-GB" dirty="0"/>
          </a:p>
          <a:p>
            <a:pPr>
              <a:buFont typeface="Wingdings" panose="05000000000000000000" pitchFamily="2" charset="2"/>
              <a:buChar char="Ø"/>
            </a:pPr>
            <a:r>
              <a:rPr lang="en-GB" dirty="0" smtClean="0"/>
              <a:t>Ability to adapt and overcome problems</a:t>
            </a:r>
          </a:p>
          <a:p>
            <a:pPr>
              <a:buFont typeface="Wingdings" panose="05000000000000000000" pitchFamily="2" charset="2"/>
              <a:buChar char="Ø"/>
            </a:pPr>
            <a:r>
              <a:rPr lang="en-GB" dirty="0" smtClean="0"/>
              <a:t>Different priorities</a:t>
            </a:r>
          </a:p>
          <a:p>
            <a:pPr>
              <a:buFont typeface="Wingdings" panose="05000000000000000000" pitchFamily="2" charset="2"/>
              <a:buChar char="Ø"/>
            </a:pPr>
            <a:r>
              <a:rPr lang="en-GB" dirty="0" smtClean="0"/>
              <a:t>Strengths and weaknesses of each polis well demonstrated</a:t>
            </a:r>
          </a:p>
          <a:p>
            <a:pPr>
              <a:buFont typeface="Wingdings" panose="05000000000000000000" pitchFamily="2" charset="2"/>
              <a:buChar char="Ø"/>
            </a:pPr>
            <a:r>
              <a:rPr lang="en-GB" dirty="0" smtClean="0"/>
              <a:t>Each thrives in their preferred environment</a:t>
            </a:r>
          </a:p>
          <a:p>
            <a:pPr>
              <a:buFont typeface="Wingdings" panose="05000000000000000000" pitchFamily="2" charset="2"/>
              <a:buChar char="Ø"/>
            </a:pPr>
            <a:endParaRPr lang="en-GB" dirty="0" smtClean="0"/>
          </a:p>
          <a:p>
            <a:pPr>
              <a:buFont typeface="Wingdings" panose="05000000000000000000" pitchFamily="2" charset="2"/>
              <a:buChar char="Ø"/>
            </a:pPr>
            <a:endParaRPr lang="en-GB" dirty="0"/>
          </a:p>
        </p:txBody>
      </p:sp>
      <p:sp>
        <p:nvSpPr>
          <p:cNvPr id="4" name="TextBox 3"/>
          <p:cNvSpPr txBox="1"/>
          <p:nvPr/>
        </p:nvSpPr>
        <p:spPr>
          <a:xfrm>
            <a:off x="8290560" y="3030429"/>
            <a:ext cx="3901440" cy="830997"/>
          </a:xfrm>
          <a:prstGeom prst="rect">
            <a:avLst/>
          </a:prstGeom>
          <a:solidFill>
            <a:srgbClr val="FF6600"/>
          </a:solidFill>
        </p:spPr>
        <p:style>
          <a:lnRef idx="2">
            <a:schemeClr val="dk1"/>
          </a:lnRef>
          <a:fillRef idx="1">
            <a:schemeClr val="lt1"/>
          </a:fillRef>
          <a:effectRef idx="0">
            <a:schemeClr val="dk1"/>
          </a:effectRef>
          <a:fontRef idx="minor">
            <a:schemeClr val="dk1"/>
          </a:fontRef>
        </p:style>
        <p:txBody>
          <a:bodyPr wrap="square" rtlCol="0">
            <a:spAutoFit/>
          </a:bodyPr>
          <a:lstStyle/>
          <a:p>
            <a:r>
              <a:rPr lang="en-GB" sz="2400" b="1" dirty="0" smtClean="0"/>
              <a:t>Very different but very effective approaches!</a:t>
            </a:r>
            <a:endParaRPr lang="en-GB" sz="2400" b="1" dirty="0"/>
          </a:p>
        </p:txBody>
      </p:sp>
    </p:spTree>
    <p:extLst>
      <p:ext uri="{BB962C8B-B14F-4D97-AF65-F5344CB8AC3E}">
        <p14:creationId xmlns:p14="http://schemas.microsoft.com/office/powerpoint/2010/main" val="99321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0898" y="2680296"/>
            <a:ext cx="8144134" cy="1373070"/>
          </a:xfrm>
        </p:spPr>
        <p:txBody>
          <a:bodyPr>
            <a:noAutofit/>
          </a:bodyPr>
          <a:lstStyle/>
          <a:p>
            <a:r>
              <a:rPr lang="en-GB" sz="4000" dirty="0" smtClean="0">
                <a:solidFill>
                  <a:schemeClr val="tx1"/>
                </a:solidFill>
              </a:rPr>
              <a:t>Thank you for listening!</a:t>
            </a:r>
            <a:endParaRPr lang="en-GB" sz="4000" dirty="0">
              <a:solidFill>
                <a:schemeClr val="tx1"/>
              </a:solidFill>
            </a:endParaRPr>
          </a:p>
        </p:txBody>
      </p:sp>
    </p:spTree>
    <p:extLst>
      <p:ext uri="{BB962C8B-B14F-4D97-AF65-F5344CB8AC3E}">
        <p14:creationId xmlns:p14="http://schemas.microsoft.com/office/powerpoint/2010/main" val="212350228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lstStyle/>
          <a:p>
            <a:pPr marL="0" indent="0">
              <a:buNone/>
            </a:pPr>
            <a:r>
              <a:rPr lang="en-GB" u="sng" dirty="0" smtClean="0"/>
              <a:t>Ancient Sources</a:t>
            </a:r>
          </a:p>
          <a:p>
            <a:pPr marL="0" indent="0">
              <a:buNone/>
            </a:pPr>
            <a:endParaRPr lang="en-GB" u="sng" dirty="0"/>
          </a:p>
          <a:p>
            <a:pPr marL="0" indent="0">
              <a:buNone/>
            </a:pPr>
            <a:r>
              <a:rPr lang="en-GB" sz="2000" dirty="0"/>
              <a:t>Herodotus, </a:t>
            </a:r>
            <a:r>
              <a:rPr lang="en-GB" sz="2000" i="1" dirty="0"/>
              <a:t>The Histories</a:t>
            </a:r>
            <a:r>
              <a:rPr lang="en-GB" sz="2000" dirty="0"/>
              <a:t>. R. Waterfield (trans.). 1998. Oxford: Oxford University Press</a:t>
            </a:r>
            <a:r>
              <a:rPr lang="en-GB" sz="2000" dirty="0" smtClean="0"/>
              <a:t>.</a:t>
            </a:r>
            <a:endParaRPr lang="en-GB" sz="2000" dirty="0"/>
          </a:p>
          <a:p>
            <a:pPr marL="0" indent="0">
              <a:buNone/>
            </a:pPr>
            <a:r>
              <a:rPr lang="en-GB" sz="2000" dirty="0"/>
              <a:t>Plutarch</a:t>
            </a:r>
            <a:r>
              <a:rPr lang="en-GB" sz="2000" i="1" dirty="0"/>
              <a:t>, On the Malice of Herodotus</a:t>
            </a:r>
            <a:r>
              <a:rPr lang="en-GB" sz="2000" dirty="0"/>
              <a:t>. A. Bowens (trans.). 1992. Liverpool: Liverpool University Press</a:t>
            </a:r>
          </a:p>
          <a:p>
            <a:pPr marL="0" indent="0">
              <a:buNone/>
            </a:pPr>
            <a:r>
              <a:rPr lang="en-GB" sz="2000" dirty="0"/>
              <a:t>Thucydides</a:t>
            </a:r>
            <a:r>
              <a:rPr lang="en-GB" sz="2000" i="1" dirty="0"/>
              <a:t>, History of the Peloponnesian War. </a:t>
            </a:r>
            <a:r>
              <a:rPr lang="en-GB" sz="2000" dirty="0"/>
              <a:t>T. Hobbes (trans.). 1843. </a:t>
            </a:r>
            <a:r>
              <a:rPr lang="en-GB" sz="2000" dirty="0" smtClean="0"/>
              <a:t>London</a:t>
            </a:r>
          </a:p>
          <a:p>
            <a:pPr marL="0" indent="0">
              <a:buNone/>
            </a:pPr>
            <a:r>
              <a:rPr lang="en-GB" sz="2000" dirty="0" err="1" smtClean="0"/>
              <a:t>Xenephon</a:t>
            </a:r>
            <a:r>
              <a:rPr lang="en-GB" sz="2000" dirty="0" smtClean="0"/>
              <a:t>,</a:t>
            </a:r>
            <a:r>
              <a:rPr lang="en-GB" sz="2000" i="1" dirty="0" smtClean="0"/>
              <a:t> </a:t>
            </a:r>
            <a:r>
              <a:rPr lang="en-GB" sz="2000" i="1" dirty="0" err="1" smtClean="0"/>
              <a:t>Hellinica</a:t>
            </a:r>
            <a:r>
              <a:rPr lang="en-GB" sz="2000" dirty="0" smtClean="0"/>
              <a:t>, Carlton </a:t>
            </a:r>
            <a:r>
              <a:rPr lang="en-GB" sz="2000" dirty="0" err="1" smtClean="0"/>
              <a:t>Brownson</a:t>
            </a:r>
            <a:r>
              <a:rPr lang="en-GB" sz="2000" dirty="0"/>
              <a:t> </a:t>
            </a:r>
            <a:r>
              <a:rPr lang="en-GB" sz="2000" dirty="0" smtClean="0"/>
              <a:t>(trans.). 1961. New York: Harvard University Press</a:t>
            </a:r>
            <a:endParaRPr lang="en-GB" sz="2000" dirty="0"/>
          </a:p>
          <a:p>
            <a:pPr marL="0" indent="0">
              <a:buNone/>
            </a:pPr>
            <a:endParaRPr lang="en-GB" u="sng" dirty="0"/>
          </a:p>
        </p:txBody>
      </p:sp>
    </p:spTree>
    <p:extLst>
      <p:ext uri="{BB962C8B-B14F-4D97-AF65-F5344CB8AC3E}">
        <p14:creationId xmlns:p14="http://schemas.microsoft.com/office/powerpoint/2010/main" val="173182506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(Continued)</a:t>
            </a:r>
            <a:endParaRPr lang="en-GB" dirty="0"/>
          </a:p>
        </p:txBody>
      </p:sp>
      <p:sp>
        <p:nvSpPr>
          <p:cNvPr id="3" name="Content Placeholder 2"/>
          <p:cNvSpPr>
            <a:spLocks noGrp="1"/>
          </p:cNvSpPr>
          <p:nvPr>
            <p:ph idx="1"/>
          </p:nvPr>
        </p:nvSpPr>
        <p:spPr>
          <a:xfrm>
            <a:off x="680321" y="2336873"/>
            <a:ext cx="9886079" cy="4124888"/>
          </a:xfrm>
        </p:spPr>
        <p:txBody>
          <a:bodyPr>
            <a:normAutofit/>
          </a:bodyPr>
          <a:lstStyle/>
          <a:p>
            <a:pPr marL="0" indent="0">
              <a:buNone/>
            </a:pPr>
            <a:r>
              <a:rPr lang="en-GB" sz="2000" dirty="0" err="1"/>
              <a:t>Beston</a:t>
            </a:r>
            <a:r>
              <a:rPr lang="en-GB" sz="2000" dirty="0"/>
              <a:t>, E. (2009) War and Violence in Ancient Greece. Swansea: Classical Press of Wales.</a:t>
            </a:r>
          </a:p>
          <a:p>
            <a:pPr marL="0" indent="0">
              <a:buNone/>
            </a:pPr>
            <a:r>
              <a:rPr lang="en-GB" sz="2000" dirty="0" err="1"/>
              <a:t>Claughton</a:t>
            </a:r>
            <a:r>
              <a:rPr lang="en-GB" sz="2000" dirty="0"/>
              <a:t>, J. (2008) Greece and Rome: Texts and Contexts: Herodotus and the Persian Wars. Cambridge: Cambridge University Press.</a:t>
            </a:r>
          </a:p>
          <a:p>
            <a:pPr marL="0" indent="0">
              <a:buNone/>
            </a:pPr>
            <a:r>
              <a:rPr lang="en-GB" sz="2000" dirty="0"/>
              <a:t>Hans, W. (2004) Greek Warfare: Myths and Realities. London: Duckworth.</a:t>
            </a:r>
          </a:p>
          <a:p>
            <a:pPr marL="0" indent="0">
              <a:buNone/>
            </a:pPr>
            <a:r>
              <a:rPr lang="en-GB" sz="2000" dirty="0" smtClean="0"/>
              <a:t>Hanson</a:t>
            </a:r>
            <a:r>
              <a:rPr lang="en-GB" sz="2000" dirty="0"/>
              <a:t>, V. (2004) Wars of the Ancient Greeks. Washington: </a:t>
            </a:r>
            <a:r>
              <a:rPr lang="en-GB" sz="2000" dirty="0" err="1"/>
              <a:t>Evanssonian</a:t>
            </a:r>
            <a:r>
              <a:rPr lang="en-GB" sz="2000" dirty="0"/>
              <a:t> Books.</a:t>
            </a:r>
          </a:p>
          <a:p>
            <a:pPr marL="0" indent="0">
              <a:buNone/>
            </a:pPr>
            <a:r>
              <a:rPr lang="en-GB" sz="2000" dirty="0"/>
              <a:t>Hanson, V. (2012) Makers of Ancient Strategy: From the Persian Wars to the Fall of Rome. Oxford: Oxford University Press.</a:t>
            </a:r>
          </a:p>
          <a:p>
            <a:pPr marL="0" indent="0">
              <a:buNone/>
            </a:pPr>
            <a:r>
              <a:rPr lang="en-GB" sz="2000" dirty="0"/>
              <a:t>Matthews, C. (2015) The Persian Wars (480-479 BCE) and the Defence of Thermopylae. Copyright Agency Limited.</a:t>
            </a:r>
          </a:p>
          <a:p>
            <a:pPr marL="0" indent="0">
              <a:buNone/>
            </a:pPr>
            <a:r>
              <a:rPr lang="en-GB" sz="2000" dirty="0"/>
              <a:t>Morrison, J. (1996) Greek and Roman Oared Warships. Oxford: Oxbow Books.</a:t>
            </a:r>
          </a:p>
          <a:p>
            <a:endParaRPr lang="en-GB" dirty="0"/>
          </a:p>
        </p:txBody>
      </p:sp>
    </p:spTree>
    <p:extLst>
      <p:ext uri="{BB962C8B-B14F-4D97-AF65-F5344CB8AC3E}">
        <p14:creationId xmlns:p14="http://schemas.microsoft.com/office/powerpoint/2010/main" val="3931400742"/>
      </p:ext>
    </p:extLst>
  </p:cSld>
  <p:clrMapOvr>
    <a:masterClrMapping/>
  </p:clrMapOvr>
  <p:timing>
    <p:tnLst>
      <p:par>
        <p:cTn id="1" dur="indefinite" restart="never" nodeType="tmRoot"/>
      </p:par>
    </p:tn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441</TotalTime>
  <Words>2878</Words>
  <Application>Microsoft Office PowerPoint</Application>
  <PresentationFormat>Widescreen</PresentationFormat>
  <Paragraphs>268</Paragraphs>
  <Slides>18</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Trebuchet MS</vt:lpstr>
      <vt:lpstr>Wingdings</vt:lpstr>
      <vt:lpstr>Berlin</vt:lpstr>
      <vt:lpstr>   An investigation of the tactics used by   two prominent states &amp; the impact of  these strategies on significant battle outcomes</vt:lpstr>
      <vt:lpstr>Aims</vt:lpstr>
      <vt:lpstr>Evidence – The Sources</vt:lpstr>
      <vt:lpstr>The Beginnings of Warfare in Greece</vt:lpstr>
      <vt:lpstr>Dark Ages – Dorian Strategies</vt:lpstr>
      <vt:lpstr>Hoplites</vt:lpstr>
      <vt:lpstr>Phalanx</vt:lpstr>
      <vt:lpstr>Case Study 1: Greco-Persian Wars</vt:lpstr>
      <vt:lpstr>Case Study 1: Greco-Persian Wars (Continued)</vt:lpstr>
      <vt:lpstr>Case Study 2: Peloponnesian Wars</vt:lpstr>
      <vt:lpstr>Case Study 2: Peloponnesian Wars (Continued)</vt:lpstr>
      <vt:lpstr>Introduction of Cavalry</vt:lpstr>
      <vt:lpstr>Naval Aspects</vt:lpstr>
      <vt:lpstr>Naval Aspects (Continued)</vt:lpstr>
      <vt:lpstr>Conclusion</vt:lpstr>
      <vt:lpstr>Thank you for listening!</vt:lpstr>
      <vt:lpstr>Bibliography</vt:lpstr>
      <vt:lpstr>Bibliography (Continued)</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Jordan James</dc:creator>
  <cp:lastModifiedBy>Jordan James</cp:lastModifiedBy>
  <cp:revision>55</cp:revision>
  <dcterms:created xsi:type="dcterms:W3CDTF">2018-12-19T16:34:37Z</dcterms:created>
  <dcterms:modified xsi:type="dcterms:W3CDTF">2018-12-19T23:55:39Z</dcterms:modified>
</cp:coreProperties>
</file>