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4"/>
  </p:sldMasterIdLst>
  <p:sldIdLst>
    <p:sldId id="256" r:id="rId5"/>
    <p:sldId id="257" r:id="rId6"/>
    <p:sldId id="258" r:id="rId7"/>
    <p:sldId id="259" r:id="rId8"/>
    <p:sldId id="260" r:id="rId9"/>
    <p:sldId id="263" r:id="rId10"/>
    <p:sldId id="261" r:id="rId11"/>
    <p:sldId id="264" r:id="rId12"/>
    <p:sldId id="262" r:id="rId13"/>
    <p:sldId id="265" r:id="rId14"/>
    <p:sldId id="267" r:id="rId15"/>
    <p:sldId id="266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32F5444-B7FE-4E7A-90A4-962B1EEA50C3}" v="59" dt="2025-10-06T09:05:01.1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015" autoAdjust="0"/>
    <p:restoredTop sz="94660"/>
  </p:normalViewPr>
  <p:slideViewPr>
    <p:cSldViewPr snapToGrid="0">
      <p:cViewPr>
        <p:scale>
          <a:sx n="75" d="100"/>
          <a:sy n="75" d="100"/>
        </p:scale>
        <p:origin x="210" y="126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5" Type="http://schemas.openxmlformats.org/officeDocument/2006/relationships/image" Target="../media/image10.jpg"/><Relationship Id="rId4" Type="http://schemas.openxmlformats.org/officeDocument/2006/relationships/image" Target="../media/image9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5" Type="http://schemas.openxmlformats.org/officeDocument/2006/relationships/image" Target="../media/image10.jpg"/><Relationship Id="rId4" Type="http://schemas.openxmlformats.org/officeDocument/2006/relationships/image" Target="../media/image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FDBB73-F9E3-4C89-A253-62E5BED5CF71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3CE9F38-E353-4DB9-8D55-22622FB89F2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Founded in 2016 green haven is an independent florists based in Norwich </a:t>
          </a:r>
          <a:endParaRPr lang="en-US" dirty="0"/>
        </a:p>
      </dgm:t>
    </dgm:pt>
    <dgm:pt modelId="{427279FC-5404-4F70-82D0-42987BB985F1}" type="parTrans" cxnId="{9F8824B9-ABF5-475F-B6EE-359AA1A60226}">
      <dgm:prSet/>
      <dgm:spPr/>
      <dgm:t>
        <a:bodyPr/>
        <a:lstStyle/>
        <a:p>
          <a:endParaRPr lang="en-US"/>
        </a:p>
      </dgm:t>
    </dgm:pt>
    <dgm:pt modelId="{C4265491-A0D5-46EA-A6A4-A8B645E3E321}" type="sibTrans" cxnId="{9F8824B9-ABF5-475F-B6EE-359AA1A60226}">
      <dgm:prSet/>
      <dgm:spPr/>
      <dgm:t>
        <a:bodyPr/>
        <a:lstStyle/>
        <a:p>
          <a:endParaRPr lang="en-US"/>
        </a:p>
      </dgm:t>
    </dgm:pt>
    <dgm:pt modelId="{DBE02ABC-57C3-43EA-9965-A3DCC40658C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Known for ties in the community and eco friendly approach</a:t>
          </a:r>
          <a:endParaRPr lang="en-US" dirty="0"/>
        </a:p>
      </dgm:t>
    </dgm:pt>
    <dgm:pt modelId="{D7D3C33A-40B5-4512-B933-BC2450DD54DE}" type="parTrans" cxnId="{2F5C3053-4BF4-425D-A012-BF6606C6DFBC}">
      <dgm:prSet/>
      <dgm:spPr/>
      <dgm:t>
        <a:bodyPr/>
        <a:lstStyle/>
        <a:p>
          <a:endParaRPr lang="en-US"/>
        </a:p>
      </dgm:t>
    </dgm:pt>
    <dgm:pt modelId="{A76A0FCC-89F6-4DD5-B2DF-C0C62354CF4C}" type="sibTrans" cxnId="{2F5C3053-4BF4-425D-A012-BF6606C6DFBC}">
      <dgm:prSet/>
      <dgm:spPr/>
      <dgm:t>
        <a:bodyPr/>
        <a:lstStyle/>
        <a:p>
          <a:endParaRPr lang="en-US"/>
        </a:p>
      </dgm:t>
    </dgm:pt>
    <dgm:pt modelId="{46C99F82-7859-4A6A-9BB0-EAF57BAE74A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Known for there bespoke floral arrangements</a:t>
          </a:r>
          <a:endParaRPr lang="en-US" dirty="0"/>
        </a:p>
      </dgm:t>
    </dgm:pt>
    <dgm:pt modelId="{7D60C795-D3C5-4958-9C1B-AFE655912B55}" type="parTrans" cxnId="{94E15913-1E50-4B8D-970E-73E6A6909747}">
      <dgm:prSet/>
      <dgm:spPr/>
      <dgm:t>
        <a:bodyPr/>
        <a:lstStyle/>
        <a:p>
          <a:endParaRPr lang="en-GB"/>
        </a:p>
      </dgm:t>
    </dgm:pt>
    <dgm:pt modelId="{CF0AD2B9-2C7F-4432-8D69-C74CBE912FC3}" type="sibTrans" cxnId="{94E15913-1E50-4B8D-970E-73E6A6909747}">
      <dgm:prSet/>
      <dgm:spPr/>
      <dgm:t>
        <a:bodyPr/>
        <a:lstStyle/>
        <a:p>
          <a:endParaRPr lang="en-GB"/>
        </a:p>
      </dgm:t>
    </dgm:pt>
    <dgm:pt modelId="{B17C89BB-B5AD-44DC-BC97-B1E9EC4B1D56}" type="pres">
      <dgm:prSet presAssocID="{30FDBB73-F9E3-4C89-A253-62E5BED5CF71}" presName="root" presStyleCnt="0">
        <dgm:presLayoutVars>
          <dgm:dir/>
          <dgm:resizeHandles val="exact"/>
        </dgm:presLayoutVars>
      </dgm:prSet>
      <dgm:spPr/>
    </dgm:pt>
    <dgm:pt modelId="{63486A08-2C58-42F7-AD82-96879FD7A12F}" type="pres">
      <dgm:prSet presAssocID="{83CE9F38-E353-4DB9-8D55-22622FB89F27}" presName="compNode" presStyleCnt="0"/>
      <dgm:spPr/>
    </dgm:pt>
    <dgm:pt modelId="{0E271708-747C-42DF-A954-789EB93E05AB}" type="pres">
      <dgm:prSet presAssocID="{83CE9F38-E353-4DB9-8D55-22622FB89F2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r"/>
        </a:ext>
      </dgm:extLst>
    </dgm:pt>
    <dgm:pt modelId="{B159BE6D-530F-4C4C-AEEA-9CC78D90C94D}" type="pres">
      <dgm:prSet presAssocID="{83CE9F38-E353-4DB9-8D55-22622FB89F27}" presName="spaceRect" presStyleCnt="0"/>
      <dgm:spPr/>
    </dgm:pt>
    <dgm:pt modelId="{9620F534-970C-437D-ABEE-C9B235105B66}" type="pres">
      <dgm:prSet presAssocID="{83CE9F38-E353-4DB9-8D55-22622FB89F27}" presName="textRect" presStyleLbl="revTx" presStyleIdx="0" presStyleCnt="3">
        <dgm:presLayoutVars>
          <dgm:chMax val="1"/>
          <dgm:chPref val="1"/>
        </dgm:presLayoutVars>
      </dgm:prSet>
      <dgm:spPr/>
    </dgm:pt>
    <dgm:pt modelId="{B9C90051-A78F-4737-A77D-6EBBD06E6A0A}" type="pres">
      <dgm:prSet presAssocID="{C4265491-A0D5-46EA-A6A4-A8B645E3E321}" presName="sibTrans" presStyleCnt="0"/>
      <dgm:spPr/>
    </dgm:pt>
    <dgm:pt modelId="{68303868-68C0-464C-9921-43722B2ADF8B}" type="pres">
      <dgm:prSet presAssocID="{DBE02ABC-57C3-43EA-9965-A3DCC40658C8}" presName="compNode" presStyleCnt="0"/>
      <dgm:spPr/>
    </dgm:pt>
    <dgm:pt modelId="{18FA1A9E-73F9-4082-B78A-1794459E84C4}" type="pres">
      <dgm:prSet presAssocID="{DBE02ABC-57C3-43EA-9965-A3DCC40658C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ciduous tree"/>
        </a:ext>
      </dgm:extLst>
    </dgm:pt>
    <dgm:pt modelId="{A05D0ED7-93B3-469E-A69A-59DC23862B67}" type="pres">
      <dgm:prSet presAssocID="{DBE02ABC-57C3-43EA-9965-A3DCC40658C8}" presName="spaceRect" presStyleCnt="0"/>
      <dgm:spPr/>
    </dgm:pt>
    <dgm:pt modelId="{A99AD0DE-B768-44D9-89C0-BC153505B566}" type="pres">
      <dgm:prSet presAssocID="{DBE02ABC-57C3-43EA-9965-A3DCC40658C8}" presName="textRect" presStyleLbl="revTx" presStyleIdx="1" presStyleCnt="3">
        <dgm:presLayoutVars>
          <dgm:chMax val="1"/>
          <dgm:chPref val="1"/>
        </dgm:presLayoutVars>
      </dgm:prSet>
      <dgm:spPr/>
    </dgm:pt>
    <dgm:pt modelId="{E292FA7A-1DCD-4603-8211-BDA19467FB43}" type="pres">
      <dgm:prSet presAssocID="{A76A0FCC-89F6-4DD5-B2DF-C0C62354CF4C}" presName="sibTrans" presStyleCnt="0"/>
      <dgm:spPr/>
    </dgm:pt>
    <dgm:pt modelId="{AACC04B2-A3BA-4395-A34A-BACF0DE7F19B}" type="pres">
      <dgm:prSet presAssocID="{46C99F82-7859-4A6A-9BB0-EAF57BAE74AF}" presName="compNode" presStyleCnt="0"/>
      <dgm:spPr/>
    </dgm:pt>
    <dgm:pt modelId="{920DBF6F-2976-4C62-9B50-05F115549C06}" type="pres">
      <dgm:prSet presAssocID="{46C99F82-7859-4A6A-9BB0-EAF57BAE74AF}" presName="iconRect" presStyleLbl="node1" presStyleIdx="2" presStyleCnt="3"/>
      <dgm:spPr>
        <a:blipFill>
          <a:blip xmlns:r="http://schemas.openxmlformats.org/officeDocument/2006/relationships" r:embed="rId5"/>
          <a:srcRect/>
          <a:stretch>
            <a:fillRect l="-27000" r="-27000"/>
          </a:stretch>
        </a:blipFill>
      </dgm:spPr>
      <dgm:extLst>
        <a:ext uri="{E40237B7-FDA0-4F09-8148-C483321AD2D9}">
          <dgm14:cNvPr xmlns:dgm14="http://schemas.microsoft.com/office/drawing/2010/diagram" id="0" name="" descr="Sforza Castle Milan in autumn"/>
        </a:ext>
      </dgm:extLst>
    </dgm:pt>
    <dgm:pt modelId="{1876799C-E6D5-49A9-8570-EEE3F3002953}" type="pres">
      <dgm:prSet presAssocID="{46C99F82-7859-4A6A-9BB0-EAF57BAE74AF}" presName="spaceRect" presStyleCnt="0"/>
      <dgm:spPr/>
    </dgm:pt>
    <dgm:pt modelId="{10015EE9-F016-4E09-9DD8-B636E6504BA3}" type="pres">
      <dgm:prSet presAssocID="{46C99F82-7859-4A6A-9BB0-EAF57BAE74AF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94E15913-1E50-4B8D-970E-73E6A6909747}" srcId="{30FDBB73-F9E3-4C89-A253-62E5BED5CF71}" destId="{46C99F82-7859-4A6A-9BB0-EAF57BAE74AF}" srcOrd="2" destOrd="0" parTransId="{7D60C795-D3C5-4958-9C1B-AFE655912B55}" sibTransId="{CF0AD2B9-2C7F-4432-8D69-C74CBE912FC3}"/>
    <dgm:cxn modelId="{1B20A651-EF55-44C5-AF4C-B0E5D2293E42}" type="presOf" srcId="{30FDBB73-F9E3-4C89-A253-62E5BED5CF71}" destId="{B17C89BB-B5AD-44DC-BC97-B1E9EC4B1D56}" srcOrd="0" destOrd="0" presId="urn:microsoft.com/office/officeart/2018/2/layout/IconLabelList"/>
    <dgm:cxn modelId="{2F5C3053-4BF4-425D-A012-BF6606C6DFBC}" srcId="{30FDBB73-F9E3-4C89-A253-62E5BED5CF71}" destId="{DBE02ABC-57C3-43EA-9965-A3DCC40658C8}" srcOrd="1" destOrd="0" parTransId="{D7D3C33A-40B5-4512-B933-BC2450DD54DE}" sibTransId="{A76A0FCC-89F6-4DD5-B2DF-C0C62354CF4C}"/>
    <dgm:cxn modelId="{FD5E677C-6179-415F-8E14-1B6400FDD823}" type="presOf" srcId="{DBE02ABC-57C3-43EA-9965-A3DCC40658C8}" destId="{A99AD0DE-B768-44D9-89C0-BC153505B566}" srcOrd="0" destOrd="0" presId="urn:microsoft.com/office/officeart/2018/2/layout/IconLabelList"/>
    <dgm:cxn modelId="{82E11CB5-1850-4B79-8F99-AFE9B322CF71}" type="presOf" srcId="{83CE9F38-E353-4DB9-8D55-22622FB89F27}" destId="{9620F534-970C-437D-ABEE-C9B235105B66}" srcOrd="0" destOrd="0" presId="urn:microsoft.com/office/officeart/2018/2/layout/IconLabelList"/>
    <dgm:cxn modelId="{9F8824B9-ABF5-475F-B6EE-359AA1A60226}" srcId="{30FDBB73-F9E3-4C89-A253-62E5BED5CF71}" destId="{83CE9F38-E353-4DB9-8D55-22622FB89F27}" srcOrd="0" destOrd="0" parTransId="{427279FC-5404-4F70-82D0-42987BB985F1}" sibTransId="{C4265491-A0D5-46EA-A6A4-A8B645E3E321}"/>
    <dgm:cxn modelId="{5EED76CB-BAD5-4198-A5BB-5C4F52379DDF}" type="presOf" srcId="{46C99F82-7859-4A6A-9BB0-EAF57BAE74AF}" destId="{10015EE9-F016-4E09-9DD8-B636E6504BA3}" srcOrd="0" destOrd="0" presId="urn:microsoft.com/office/officeart/2018/2/layout/IconLabelList"/>
    <dgm:cxn modelId="{ACE370C3-3CC4-4AF0-A973-AAF45D3A1E9A}" type="presParOf" srcId="{B17C89BB-B5AD-44DC-BC97-B1E9EC4B1D56}" destId="{63486A08-2C58-42F7-AD82-96879FD7A12F}" srcOrd="0" destOrd="0" presId="urn:microsoft.com/office/officeart/2018/2/layout/IconLabelList"/>
    <dgm:cxn modelId="{3D638279-04FD-48BE-8B97-E670949AA65E}" type="presParOf" srcId="{63486A08-2C58-42F7-AD82-96879FD7A12F}" destId="{0E271708-747C-42DF-A954-789EB93E05AB}" srcOrd="0" destOrd="0" presId="urn:microsoft.com/office/officeart/2018/2/layout/IconLabelList"/>
    <dgm:cxn modelId="{8F09C1DE-47FC-4C30-8AA3-DB5852A3796D}" type="presParOf" srcId="{63486A08-2C58-42F7-AD82-96879FD7A12F}" destId="{B159BE6D-530F-4C4C-AEEA-9CC78D90C94D}" srcOrd="1" destOrd="0" presId="urn:microsoft.com/office/officeart/2018/2/layout/IconLabelList"/>
    <dgm:cxn modelId="{016F50AC-8949-4A78-8557-80753F2F8E41}" type="presParOf" srcId="{63486A08-2C58-42F7-AD82-96879FD7A12F}" destId="{9620F534-970C-437D-ABEE-C9B235105B66}" srcOrd="2" destOrd="0" presId="urn:microsoft.com/office/officeart/2018/2/layout/IconLabelList"/>
    <dgm:cxn modelId="{C4B6B1E4-5B58-4064-ACB0-CFF5517FB3CE}" type="presParOf" srcId="{B17C89BB-B5AD-44DC-BC97-B1E9EC4B1D56}" destId="{B9C90051-A78F-4737-A77D-6EBBD06E6A0A}" srcOrd="1" destOrd="0" presId="urn:microsoft.com/office/officeart/2018/2/layout/IconLabelList"/>
    <dgm:cxn modelId="{240066AA-E527-4320-8323-825F6C51FB35}" type="presParOf" srcId="{B17C89BB-B5AD-44DC-BC97-B1E9EC4B1D56}" destId="{68303868-68C0-464C-9921-43722B2ADF8B}" srcOrd="2" destOrd="0" presId="urn:microsoft.com/office/officeart/2018/2/layout/IconLabelList"/>
    <dgm:cxn modelId="{F2F8D5AE-D578-45C0-BD8F-7B062A2CC94F}" type="presParOf" srcId="{68303868-68C0-464C-9921-43722B2ADF8B}" destId="{18FA1A9E-73F9-4082-B78A-1794459E84C4}" srcOrd="0" destOrd="0" presId="urn:microsoft.com/office/officeart/2018/2/layout/IconLabelList"/>
    <dgm:cxn modelId="{59A04737-FF15-402C-A9DA-00CE2CE71661}" type="presParOf" srcId="{68303868-68C0-464C-9921-43722B2ADF8B}" destId="{A05D0ED7-93B3-469E-A69A-59DC23862B67}" srcOrd="1" destOrd="0" presId="urn:microsoft.com/office/officeart/2018/2/layout/IconLabelList"/>
    <dgm:cxn modelId="{077530C0-BABF-4125-A556-E1EFD14BDDAE}" type="presParOf" srcId="{68303868-68C0-464C-9921-43722B2ADF8B}" destId="{A99AD0DE-B768-44D9-89C0-BC153505B566}" srcOrd="2" destOrd="0" presId="urn:microsoft.com/office/officeart/2018/2/layout/IconLabelList"/>
    <dgm:cxn modelId="{8D98562A-843A-4F20-B36D-F5987E61FC59}" type="presParOf" srcId="{B17C89BB-B5AD-44DC-BC97-B1E9EC4B1D56}" destId="{E292FA7A-1DCD-4603-8211-BDA19467FB43}" srcOrd="3" destOrd="0" presId="urn:microsoft.com/office/officeart/2018/2/layout/IconLabelList"/>
    <dgm:cxn modelId="{2FF326D1-44AD-4991-9488-3AB33CDA1778}" type="presParOf" srcId="{B17C89BB-B5AD-44DC-BC97-B1E9EC4B1D56}" destId="{AACC04B2-A3BA-4395-A34A-BACF0DE7F19B}" srcOrd="4" destOrd="0" presId="urn:microsoft.com/office/officeart/2018/2/layout/IconLabelList"/>
    <dgm:cxn modelId="{779E84BF-B0AA-4A23-826C-3DC23FC6701B}" type="presParOf" srcId="{AACC04B2-A3BA-4395-A34A-BACF0DE7F19B}" destId="{920DBF6F-2976-4C62-9B50-05F115549C06}" srcOrd="0" destOrd="0" presId="urn:microsoft.com/office/officeart/2018/2/layout/IconLabelList"/>
    <dgm:cxn modelId="{D71E8B4B-830C-4E4A-90C4-01419FCB837F}" type="presParOf" srcId="{AACC04B2-A3BA-4395-A34A-BACF0DE7F19B}" destId="{1876799C-E6D5-49A9-8570-EEE3F3002953}" srcOrd="1" destOrd="0" presId="urn:microsoft.com/office/officeart/2018/2/layout/IconLabelList"/>
    <dgm:cxn modelId="{7AC6ECDA-6AC9-4728-99C5-12C18FE387FC}" type="presParOf" srcId="{AACC04B2-A3BA-4395-A34A-BACF0DE7F19B}" destId="{10015EE9-F016-4E09-9DD8-B636E6504BA3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5449F26-1E95-407A-B618-21AFAEDD1AFB}" type="doc">
      <dgm:prSet loTypeId="urn:microsoft.com/office/officeart/2009/3/layout/HorizontalOrganizationChart" loCatId="hierarchy" qsTypeId="urn:microsoft.com/office/officeart/2005/8/quickstyle/simple2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E38AB63F-FAA6-48D0-A6AA-36896FC35591}">
      <dgm:prSet/>
      <dgm:spPr/>
      <dgm:t>
        <a:bodyPr/>
        <a:lstStyle/>
        <a:p>
          <a:r>
            <a:rPr lang="en-GB" dirty="0"/>
            <a:t>Facing a 30% decline in in-store sales </a:t>
          </a:r>
        </a:p>
        <a:p>
          <a:endParaRPr lang="en-US" dirty="0"/>
        </a:p>
      </dgm:t>
    </dgm:pt>
    <dgm:pt modelId="{9967152D-F0DF-4CC5-9B67-4570BFA13EEC}" type="parTrans" cxnId="{75E4F054-DE92-4AED-89CD-A23025228256}">
      <dgm:prSet/>
      <dgm:spPr/>
      <dgm:t>
        <a:bodyPr/>
        <a:lstStyle/>
        <a:p>
          <a:endParaRPr lang="en-US"/>
        </a:p>
      </dgm:t>
    </dgm:pt>
    <dgm:pt modelId="{E54469C0-8158-4186-A7A8-5CEE0850DDEA}" type="sibTrans" cxnId="{75E4F054-DE92-4AED-89CD-A23025228256}">
      <dgm:prSet/>
      <dgm:spPr/>
      <dgm:t>
        <a:bodyPr/>
        <a:lstStyle/>
        <a:p>
          <a:endParaRPr lang="en-US"/>
        </a:p>
      </dgm:t>
    </dgm:pt>
    <dgm:pt modelId="{B67B990E-1402-4D91-BF47-32E9DA13905B}">
      <dgm:prSet/>
      <dgm:spPr/>
      <dgm:t>
        <a:bodyPr/>
        <a:lstStyle/>
        <a:p>
          <a:r>
            <a:rPr lang="en-GB" dirty="0"/>
            <a:t>Not </a:t>
          </a:r>
          <a:r>
            <a:rPr lang="en-GB" dirty="0" err="1"/>
            <a:t>untilising</a:t>
          </a:r>
          <a:r>
            <a:rPr lang="en-GB" dirty="0"/>
            <a:t> the internet  properly with an outdated website </a:t>
          </a:r>
          <a:endParaRPr lang="en-US" dirty="0"/>
        </a:p>
      </dgm:t>
    </dgm:pt>
    <dgm:pt modelId="{1F866AA3-5681-4F09-B913-EA920C6647B9}" type="parTrans" cxnId="{4E7591F0-3D07-47B3-AD8E-648DC56BB9A9}">
      <dgm:prSet/>
      <dgm:spPr/>
      <dgm:t>
        <a:bodyPr/>
        <a:lstStyle/>
        <a:p>
          <a:endParaRPr lang="en-US"/>
        </a:p>
      </dgm:t>
    </dgm:pt>
    <dgm:pt modelId="{CA929F79-0068-4CB8-80A7-A47A4D281BD0}" type="sibTrans" cxnId="{4E7591F0-3D07-47B3-AD8E-648DC56BB9A9}">
      <dgm:prSet/>
      <dgm:spPr/>
      <dgm:t>
        <a:bodyPr/>
        <a:lstStyle/>
        <a:p>
          <a:endParaRPr lang="en-US"/>
        </a:p>
      </dgm:t>
    </dgm:pt>
    <dgm:pt modelId="{D9459F7C-AF2A-48CB-9361-4403BFCA487B}">
      <dgm:prSet/>
      <dgm:spPr/>
      <dgm:t>
        <a:bodyPr/>
        <a:lstStyle/>
        <a:p>
          <a:r>
            <a:rPr lang="en-GB" dirty="0"/>
            <a:t>Growing supply costs</a:t>
          </a:r>
          <a:endParaRPr lang="en-US" dirty="0"/>
        </a:p>
      </dgm:t>
    </dgm:pt>
    <dgm:pt modelId="{77F66A05-588A-4DD4-9034-C37B76DC81C2}" type="parTrans" cxnId="{2763288C-D82B-4C25-BBA2-313E2A756643}">
      <dgm:prSet/>
      <dgm:spPr/>
      <dgm:t>
        <a:bodyPr/>
        <a:lstStyle/>
        <a:p>
          <a:endParaRPr lang="en-US"/>
        </a:p>
      </dgm:t>
    </dgm:pt>
    <dgm:pt modelId="{4C4DFF61-D626-4025-BE97-83AD07B0FF19}" type="sibTrans" cxnId="{2763288C-D82B-4C25-BBA2-313E2A756643}">
      <dgm:prSet/>
      <dgm:spPr/>
      <dgm:t>
        <a:bodyPr/>
        <a:lstStyle/>
        <a:p>
          <a:endParaRPr lang="en-US"/>
        </a:p>
      </dgm:t>
    </dgm:pt>
    <dgm:pt modelId="{048FC247-6FA6-462D-995F-0085DCF751FC}">
      <dgm:prSet/>
      <dgm:spPr/>
      <dgm:t>
        <a:bodyPr/>
        <a:lstStyle/>
        <a:p>
          <a:r>
            <a:rPr lang="en-US" dirty="0"/>
            <a:t>Strong online competition</a:t>
          </a:r>
        </a:p>
      </dgm:t>
    </dgm:pt>
    <dgm:pt modelId="{FB9D396F-AFF0-4BD9-B873-97A1D061C095}" type="parTrans" cxnId="{300D51EF-A5CC-4DD4-A685-488A342380B5}">
      <dgm:prSet/>
      <dgm:spPr/>
      <dgm:t>
        <a:bodyPr/>
        <a:lstStyle/>
        <a:p>
          <a:endParaRPr lang="en-GB"/>
        </a:p>
      </dgm:t>
    </dgm:pt>
    <dgm:pt modelId="{B43E97E9-AA76-4051-8E68-B09AAA8B4A7D}" type="sibTrans" cxnId="{300D51EF-A5CC-4DD4-A685-488A342380B5}">
      <dgm:prSet/>
      <dgm:spPr/>
      <dgm:t>
        <a:bodyPr/>
        <a:lstStyle/>
        <a:p>
          <a:endParaRPr lang="en-GB"/>
        </a:p>
      </dgm:t>
    </dgm:pt>
    <dgm:pt modelId="{13B8F64F-BB7B-4780-8EEE-B85A96FE316C}" type="pres">
      <dgm:prSet presAssocID="{E5449F26-1E95-407A-B618-21AFAEDD1AF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042484DC-8870-41A7-B21F-F3F6E645F88E}" type="pres">
      <dgm:prSet presAssocID="{E38AB63F-FAA6-48D0-A6AA-36896FC35591}" presName="hierRoot1" presStyleCnt="0">
        <dgm:presLayoutVars>
          <dgm:hierBranch val="init"/>
        </dgm:presLayoutVars>
      </dgm:prSet>
      <dgm:spPr/>
    </dgm:pt>
    <dgm:pt modelId="{4509028E-036C-4430-B6F9-9E9C09ABD48B}" type="pres">
      <dgm:prSet presAssocID="{E38AB63F-FAA6-48D0-A6AA-36896FC35591}" presName="rootComposite1" presStyleCnt="0"/>
      <dgm:spPr/>
    </dgm:pt>
    <dgm:pt modelId="{CFE9C8A6-C7DF-4990-8D8E-28D672AB6149}" type="pres">
      <dgm:prSet presAssocID="{E38AB63F-FAA6-48D0-A6AA-36896FC35591}" presName="rootText1" presStyleLbl="node0" presStyleIdx="0" presStyleCnt="4">
        <dgm:presLayoutVars>
          <dgm:chPref val="3"/>
        </dgm:presLayoutVars>
      </dgm:prSet>
      <dgm:spPr/>
    </dgm:pt>
    <dgm:pt modelId="{39C73289-8725-4AFE-B924-C80EDA87CFEA}" type="pres">
      <dgm:prSet presAssocID="{E38AB63F-FAA6-48D0-A6AA-36896FC35591}" presName="rootConnector1" presStyleLbl="node1" presStyleIdx="0" presStyleCnt="0"/>
      <dgm:spPr/>
    </dgm:pt>
    <dgm:pt modelId="{E54863AB-9851-4B00-B04C-FEE20FFBDA3A}" type="pres">
      <dgm:prSet presAssocID="{E38AB63F-FAA6-48D0-A6AA-36896FC35591}" presName="hierChild2" presStyleCnt="0"/>
      <dgm:spPr/>
    </dgm:pt>
    <dgm:pt modelId="{7090E9FB-E080-4D2D-A67E-FB4C0D0AEF35}" type="pres">
      <dgm:prSet presAssocID="{E38AB63F-FAA6-48D0-A6AA-36896FC35591}" presName="hierChild3" presStyleCnt="0"/>
      <dgm:spPr/>
    </dgm:pt>
    <dgm:pt modelId="{BD9B0797-3CC7-41BC-8CDB-D49EE3FA0D43}" type="pres">
      <dgm:prSet presAssocID="{B67B990E-1402-4D91-BF47-32E9DA13905B}" presName="hierRoot1" presStyleCnt="0">
        <dgm:presLayoutVars>
          <dgm:hierBranch val="init"/>
        </dgm:presLayoutVars>
      </dgm:prSet>
      <dgm:spPr/>
    </dgm:pt>
    <dgm:pt modelId="{0CA15A11-2615-465F-8C7F-CC53F9E93BCB}" type="pres">
      <dgm:prSet presAssocID="{B67B990E-1402-4D91-BF47-32E9DA13905B}" presName="rootComposite1" presStyleCnt="0"/>
      <dgm:spPr/>
    </dgm:pt>
    <dgm:pt modelId="{3EC50023-3497-4AE0-A4D6-3AE5B645E008}" type="pres">
      <dgm:prSet presAssocID="{B67B990E-1402-4D91-BF47-32E9DA13905B}" presName="rootText1" presStyleLbl="node0" presStyleIdx="1" presStyleCnt="4">
        <dgm:presLayoutVars>
          <dgm:chPref val="3"/>
        </dgm:presLayoutVars>
      </dgm:prSet>
      <dgm:spPr/>
    </dgm:pt>
    <dgm:pt modelId="{6CBA50E1-E841-4F40-A7C1-EE9E4934E28E}" type="pres">
      <dgm:prSet presAssocID="{B67B990E-1402-4D91-BF47-32E9DA13905B}" presName="rootConnector1" presStyleLbl="node1" presStyleIdx="0" presStyleCnt="0"/>
      <dgm:spPr/>
    </dgm:pt>
    <dgm:pt modelId="{301BB8C2-B585-4432-8BC3-013513BCEE63}" type="pres">
      <dgm:prSet presAssocID="{B67B990E-1402-4D91-BF47-32E9DA13905B}" presName="hierChild2" presStyleCnt="0"/>
      <dgm:spPr/>
    </dgm:pt>
    <dgm:pt modelId="{95F5B68D-07CF-411C-9DF8-1DE9125F915F}" type="pres">
      <dgm:prSet presAssocID="{B67B990E-1402-4D91-BF47-32E9DA13905B}" presName="hierChild3" presStyleCnt="0"/>
      <dgm:spPr/>
    </dgm:pt>
    <dgm:pt modelId="{8FC9D431-834D-4C92-B326-BC6E0B7FEC7B}" type="pres">
      <dgm:prSet presAssocID="{D9459F7C-AF2A-48CB-9361-4403BFCA487B}" presName="hierRoot1" presStyleCnt="0">
        <dgm:presLayoutVars>
          <dgm:hierBranch val="init"/>
        </dgm:presLayoutVars>
      </dgm:prSet>
      <dgm:spPr/>
    </dgm:pt>
    <dgm:pt modelId="{0BB614FB-C42E-4B53-B06E-BA8555B59668}" type="pres">
      <dgm:prSet presAssocID="{D9459F7C-AF2A-48CB-9361-4403BFCA487B}" presName="rootComposite1" presStyleCnt="0"/>
      <dgm:spPr/>
    </dgm:pt>
    <dgm:pt modelId="{B3FE41B6-2279-4B87-83A0-1C6F8E74CBA0}" type="pres">
      <dgm:prSet presAssocID="{D9459F7C-AF2A-48CB-9361-4403BFCA487B}" presName="rootText1" presStyleLbl="node0" presStyleIdx="2" presStyleCnt="4">
        <dgm:presLayoutVars>
          <dgm:chPref val="3"/>
        </dgm:presLayoutVars>
      </dgm:prSet>
      <dgm:spPr/>
    </dgm:pt>
    <dgm:pt modelId="{700A5141-BFBD-428C-B388-61ACE92FB093}" type="pres">
      <dgm:prSet presAssocID="{D9459F7C-AF2A-48CB-9361-4403BFCA487B}" presName="rootConnector1" presStyleLbl="node1" presStyleIdx="0" presStyleCnt="0"/>
      <dgm:spPr/>
    </dgm:pt>
    <dgm:pt modelId="{72B469FA-7D5A-4B55-9BA5-6D702D766828}" type="pres">
      <dgm:prSet presAssocID="{D9459F7C-AF2A-48CB-9361-4403BFCA487B}" presName="hierChild2" presStyleCnt="0"/>
      <dgm:spPr/>
    </dgm:pt>
    <dgm:pt modelId="{FA3D41E1-540E-4D92-8984-5E7B4DB0CB5A}" type="pres">
      <dgm:prSet presAssocID="{D9459F7C-AF2A-48CB-9361-4403BFCA487B}" presName="hierChild3" presStyleCnt="0"/>
      <dgm:spPr/>
    </dgm:pt>
    <dgm:pt modelId="{066B778E-ABFB-458A-9E82-8F29D2532CB3}" type="pres">
      <dgm:prSet presAssocID="{048FC247-6FA6-462D-995F-0085DCF751FC}" presName="hierRoot1" presStyleCnt="0">
        <dgm:presLayoutVars>
          <dgm:hierBranch val="init"/>
        </dgm:presLayoutVars>
      </dgm:prSet>
      <dgm:spPr/>
    </dgm:pt>
    <dgm:pt modelId="{118FFBF1-0579-4A75-9180-17EC73262B90}" type="pres">
      <dgm:prSet presAssocID="{048FC247-6FA6-462D-995F-0085DCF751FC}" presName="rootComposite1" presStyleCnt="0"/>
      <dgm:spPr/>
    </dgm:pt>
    <dgm:pt modelId="{93793111-FA4B-44E9-86FF-AB655BD78AC2}" type="pres">
      <dgm:prSet presAssocID="{048FC247-6FA6-462D-995F-0085DCF751FC}" presName="rootText1" presStyleLbl="node0" presStyleIdx="3" presStyleCnt="4">
        <dgm:presLayoutVars>
          <dgm:chPref val="3"/>
        </dgm:presLayoutVars>
      </dgm:prSet>
      <dgm:spPr/>
    </dgm:pt>
    <dgm:pt modelId="{ED0AA48E-AECD-428F-9C05-65D78942F66E}" type="pres">
      <dgm:prSet presAssocID="{048FC247-6FA6-462D-995F-0085DCF751FC}" presName="rootConnector1" presStyleLbl="node1" presStyleIdx="0" presStyleCnt="0"/>
      <dgm:spPr/>
    </dgm:pt>
    <dgm:pt modelId="{E1707EEE-C35E-4207-AD03-2C0366DD88D3}" type="pres">
      <dgm:prSet presAssocID="{048FC247-6FA6-462D-995F-0085DCF751FC}" presName="hierChild2" presStyleCnt="0"/>
      <dgm:spPr/>
    </dgm:pt>
    <dgm:pt modelId="{F1134DC8-AB62-4934-A115-AAD0DE0ED8F3}" type="pres">
      <dgm:prSet presAssocID="{048FC247-6FA6-462D-995F-0085DCF751FC}" presName="hierChild3" presStyleCnt="0"/>
      <dgm:spPr/>
    </dgm:pt>
  </dgm:ptLst>
  <dgm:cxnLst>
    <dgm:cxn modelId="{2B087930-0D7E-4ED4-8D72-C93CE17BD5A2}" type="presOf" srcId="{E38AB63F-FAA6-48D0-A6AA-36896FC35591}" destId="{CFE9C8A6-C7DF-4990-8D8E-28D672AB6149}" srcOrd="0" destOrd="0" presId="urn:microsoft.com/office/officeart/2009/3/layout/HorizontalOrganizationChart"/>
    <dgm:cxn modelId="{692F5441-E0C1-4B47-B073-DDCAF0D4A109}" type="presOf" srcId="{048FC247-6FA6-462D-995F-0085DCF751FC}" destId="{ED0AA48E-AECD-428F-9C05-65D78942F66E}" srcOrd="1" destOrd="0" presId="urn:microsoft.com/office/officeart/2009/3/layout/HorizontalOrganizationChart"/>
    <dgm:cxn modelId="{75E4F054-DE92-4AED-89CD-A23025228256}" srcId="{E5449F26-1E95-407A-B618-21AFAEDD1AFB}" destId="{E38AB63F-FAA6-48D0-A6AA-36896FC35591}" srcOrd="0" destOrd="0" parTransId="{9967152D-F0DF-4CC5-9B67-4570BFA13EEC}" sibTransId="{E54469C0-8158-4186-A7A8-5CEE0850DDEA}"/>
    <dgm:cxn modelId="{25A05085-E1A9-41BE-93A4-59948D346F00}" type="presOf" srcId="{D9459F7C-AF2A-48CB-9361-4403BFCA487B}" destId="{B3FE41B6-2279-4B87-83A0-1C6F8E74CBA0}" srcOrd="0" destOrd="0" presId="urn:microsoft.com/office/officeart/2009/3/layout/HorizontalOrganizationChart"/>
    <dgm:cxn modelId="{8CBE3B8A-FEF4-4F2D-93E8-51048BC1EEA5}" type="presOf" srcId="{E38AB63F-FAA6-48D0-A6AA-36896FC35591}" destId="{39C73289-8725-4AFE-B924-C80EDA87CFEA}" srcOrd="1" destOrd="0" presId="urn:microsoft.com/office/officeart/2009/3/layout/HorizontalOrganizationChart"/>
    <dgm:cxn modelId="{2763288C-D82B-4C25-BBA2-313E2A756643}" srcId="{E5449F26-1E95-407A-B618-21AFAEDD1AFB}" destId="{D9459F7C-AF2A-48CB-9361-4403BFCA487B}" srcOrd="2" destOrd="0" parTransId="{77F66A05-588A-4DD4-9034-C37B76DC81C2}" sibTransId="{4C4DFF61-D626-4025-BE97-83AD07B0FF19}"/>
    <dgm:cxn modelId="{FD1B38C1-4417-4B46-90E4-DED0C44BC50F}" type="presOf" srcId="{E5449F26-1E95-407A-B618-21AFAEDD1AFB}" destId="{13B8F64F-BB7B-4780-8EEE-B85A96FE316C}" srcOrd="0" destOrd="0" presId="urn:microsoft.com/office/officeart/2009/3/layout/HorizontalOrganizationChart"/>
    <dgm:cxn modelId="{FF382ECD-5EF8-410C-989F-6FD77E297E49}" type="presOf" srcId="{B67B990E-1402-4D91-BF47-32E9DA13905B}" destId="{6CBA50E1-E841-4F40-A7C1-EE9E4934E28E}" srcOrd="1" destOrd="0" presId="urn:microsoft.com/office/officeart/2009/3/layout/HorizontalOrganizationChart"/>
    <dgm:cxn modelId="{300D51EF-A5CC-4DD4-A685-488A342380B5}" srcId="{E5449F26-1E95-407A-B618-21AFAEDD1AFB}" destId="{048FC247-6FA6-462D-995F-0085DCF751FC}" srcOrd="3" destOrd="0" parTransId="{FB9D396F-AFF0-4BD9-B873-97A1D061C095}" sibTransId="{B43E97E9-AA76-4051-8E68-B09AAA8B4A7D}"/>
    <dgm:cxn modelId="{4E7591F0-3D07-47B3-AD8E-648DC56BB9A9}" srcId="{E5449F26-1E95-407A-B618-21AFAEDD1AFB}" destId="{B67B990E-1402-4D91-BF47-32E9DA13905B}" srcOrd="1" destOrd="0" parTransId="{1F866AA3-5681-4F09-B913-EA920C6647B9}" sibTransId="{CA929F79-0068-4CB8-80A7-A47A4D281BD0}"/>
    <dgm:cxn modelId="{01E08BF1-097C-4FE1-B35B-6789B90E5510}" type="presOf" srcId="{048FC247-6FA6-462D-995F-0085DCF751FC}" destId="{93793111-FA4B-44E9-86FF-AB655BD78AC2}" srcOrd="0" destOrd="0" presId="urn:microsoft.com/office/officeart/2009/3/layout/HorizontalOrganizationChart"/>
    <dgm:cxn modelId="{476144FC-3060-4C16-9587-C1C7BA6CB6B2}" type="presOf" srcId="{D9459F7C-AF2A-48CB-9361-4403BFCA487B}" destId="{700A5141-BFBD-428C-B388-61ACE92FB093}" srcOrd="1" destOrd="0" presId="urn:microsoft.com/office/officeart/2009/3/layout/HorizontalOrganizationChart"/>
    <dgm:cxn modelId="{42EA5EFE-221A-4AEE-AF09-82CC6B728DF2}" type="presOf" srcId="{B67B990E-1402-4D91-BF47-32E9DA13905B}" destId="{3EC50023-3497-4AE0-A4D6-3AE5B645E008}" srcOrd="0" destOrd="0" presId="urn:microsoft.com/office/officeart/2009/3/layout/HorizontalOrganizationChart"/>
    <dgm:cxn modelId="{811DA6BF-DCF6-4E65-9ECE-0E22B4EA04AC}" type="presParOf" srcId="{13B8F64F-BB7B-4780-8EEE-B85A96FE316C}" destId="{042484DC-8870-41A7-B21F-F3F6E645F88E}" srcOrd="0" destOrd="0" presId="urn:microsoft.com/office/officeart/2009/3/layout/HorizontalOrganizationChart"/>
    <dgm:cxn modelId="{99ED822D-06A5-41CA-834F-1C92C69E1E9D}" type="presParOf" srcId="{042484DC-8870-41A7-B21F-F3F6E645F88E}" destId="{4509028E-036C-4430-B6F9-9E9C09ABD48B}" srcOrd="0" destOrd="0" presId="urn:microsoft.com/office/officeart/2009/3/layout/HorizontalOrganizationChart"/>
    <dgm:cxn modelId="{8E7D27EB-421F-40D5-BF56-B1BA55134499}" type="presParOf" srcId="{4509028E-036C-4430-B6F9-9E9C09ABD48B}" destId="{CFE9C8A6-C7DF-4990-8D8E-28D672AB6149}" srcOrd="0" destOrd="0" presId="urn:microsoft.com/office/officeart/2009/3/layout/HorizontalOrganizationChart"/>
    <dgm:cxn modelId="{C6042E6E-B52D-423C-AE97-CC21D306611E}" type="presParOf" srcId="{4509028E-036C-4430-B6F9-9E9C09ABD48B}" destId="{39C73289-8725-4AFE-B924-C80EDA87CFEA}" srcOrd="1" destOrd="0" presId="urn:microsoft.com/office/officeart/2009/3/layout/HorizontalOrganizationChart"/>
    <dgm:cxn modelId="{EF1FE83B-4612-4895-ADD4-39B5CEE2DC51}" type="presParOf" srcId="{042484DC-8870-41A7-B21F-F3F6E645F88E}" destId="{E54863AB-9851-4B00-B04C-FEE20FFBDA3A}" srcOrd="1" destOrd="0" presId="urn:microsoft.com/office/officeart/2009/3/layout/HorizontalOrganizationChart"/>
    <dgm:cxn modelId="{E6AB2F48-178D-4A70-A8B2-03CC1DF664A3}" type="presParOf" srcId="{042484DC-8870-41A7-B21F-F3F6E645F88E}" destId="{7090E9FB-E080-4D2D-A67E-FB4C0D0AEF35}" srcOrd="2" destOrd="0" presId="urn:microsoft.com/office/officeart/2009/3/layout/HorizontalOrganizationChart"/>
    <dgm:cxn modelId="{0930915D-04AA-4E19-8702-28DF56DBB4E3}" type="presParOf" srcId="{13B8F64F-BB7B-4780-8EEE-B85A96FE316C}" destId="{BD9B0797-3CC7-41BC-8CDB-D49EE3FA0D43}" srcOrd="1" destOrd="0" presId="urn:microsoft.com/office/officeart/2009/3/layout/HorizontalOrganizationChart"/>
    <dgm:cxn modelId="{19C25D21-685F-426F-ABC2-8A82E5B60B01}" type="presParOf" srcId="{BD9B0797-3CC7-41BC-8CDB-D49EE3FA0D43}" destId="{0CA15A11-2615-465F-8C7F-CC53F9E93BCB}" srcOrd="0" destOrd="0" presId="urn:microsoft.com/office/officeart/2009/3/layout/HorizontalOrganizationChart"/>
    <dgm:cxn modelId="{9BD6AEEB-0AF7-4F32-9A2F-6547804B69B1}" type="presParOf" srcId="{0CA15A11-2615-465F-8C7F-CC53F9E93BCB}" destId="{3EC50023-3497-4AE0-A4D6-3AE5B645E008}" srcOrd="0" destOrd="0" presId="urn:microsoft.com/office/officeart/2009/3/layout/HorizontalOrganizationChart"/>
    <dgm:cxn modelId="{80E033CA-8A14-4968-9671-8B6C6E40F1A7}" type="presParOf" srcId="{0CA15A11-2615-465F-8C7F-CC53F9E93BCB}" destId="{6CBA50E1-E841-4F40-A7C1-EE9E4934E28E}" srcOrd="1" destOrd="0" presId="urn:microsoft.com/office/officeart/2009/3/layout/HorizontalOrganizationChart"/>
    <dgm:cxn modelId="{A1DBC267-33CA-45A9-A389-48BFD425B62C}" type="presParOf" srcId="{BD9B0797-3CC7-41BC-8CDB-D49EE3FA0D43}" destId="{301BB8C2-B585-4432-8BC3-013513BCEE63}" srcOrd="1" destOrd="0" presId="urn:microsoft.com/office/officeart/2009/3/layout/HorizontalOrganizationChart"/>
    <dgm:cxn modelId="{D7AF9EE2-E33E-421D-BF65-71B811C0DBCD}" type="presParOf" srcId="{BD9B0797-3CC7-41BC-8CDB-D49EE3FA0D43}" destId="{95F5B68D-07CF-411C-9DF8-1DE9125F915F}" srcOrd="2" destOrd="0" presId="urn:microsoft.com/office/officeart/2009/3/layout/HorizontalOrganizationChart"/>
    <dgm:cxn modelId="{6B67BAC7-C142-49A1-B788-66327C4609DB}" type="presParOf" srcId="{13B8F64F-BB7B-4780-8EEE-B85A96FE316C}" destId="{8FC9D431-834D-4C92-B326-BC6E0B7FEC7B}" srcOrd="2" destOrd="0" presId="urn:microsoft.com/office/officeart/2009/3/layout/HorizontalOrganizationChart"/>
    <dgm:cxn modelId="{DF2FA27E-68E4-4A05-BAAA-C0015D45EEB1}" type="presParOf" srcId="{8FC9D431-834D-4C92-B326-BC6E0B7FEC7B}" destId="{0BB614FB-C42E-4B53-B06E-BA8555B59668}" srcOrd="0" destOrd="0" presId="urn:microsoft.com/office/officeart/2009/3/layout/HorizontalOrganizationChart"/>
    <dgm:cxn modelId="{D2C3CC8C-4C09-4796-A917-9EDB6C6D26CE}" type="presParOf" srcId="{0BB614FB-C42E-4B53-B06E-BA8555B59668}" destId="{B3FE41B6-2279-4B87-83A0-1C6F8E74CBA0}" srcOrd="0" destOrd="0" presId="urn:microsoft.com/office/officeart/2009/3/layout/HorizontalOrganizationChart"/>
    <dgm:cxn modelId="{1FD21E57-1A78-48FA-8D74-B3AB9EC0C843}" type="presParOf" srcId="{0BB614FB-C42E-4B53-B06E-BA8555B59668}" destId="{700A5141-BFBD-428C-B388-61ACE92FB093}" srcOrd="1" destOrd="0" presId="urn:microsoft.com/office/officeart/2009/3/layout/HorizontalOrganizationChart"/>
    <dgm:cxn modelId="{5357A4EA-E49C-4751-9F0E-F164D7EDB19E}" type="presParOf" srcId="{8FC9D431-834D-4C92-B326-BC6E0B7FEC7B}" destId="{72B469FA-7D5A-4B55-9BA5-6D702D766828}" srcOrd="1" destOrd="0" presId="urn:microsoft.com/office/officeart/2009/3/layout/HorizontalOrganizationChart"/>
    <dgm:cxn modelId="{68E59478-8BFE-432D-9ED0-CDD6215206A2}" type="presParOf" srcId="{8FC9D431-834D-4C92-B326-BC6E0B7FEC7B}" destId="{FA3D41E1-540E-4D92-8984-5E7B4DB0CB5A}" srcOrd="2" destOrd="0" presId="urn:microsoft.com/office/officeart/2009/3/layout/HorizontalOrganizationChart"/>
    <dgm:cxn modelId="{63C6B36E-9529-4341-A280-B7B3FAE86D8B}" type="presParOf" srcId="{13B8F64F-BB7B-4780-8EEE-B85A96FE316C}" destId="{066B778E-ABFB-458A-9E82-8F29D2532CB3}" srcOrd="3" destOrd="0" presId="urn:microsoft.com/office/officeart/2009/3/layout/HorizontalOrganizationChart"/>
    <dgm:cxn modelId="{20842896-CD6C-413C-A5AC-A2052433A6E6}" type="presParOf" srcId="{066B778E-ABFB-458A-9E82-8F29D2532CB3}" destId="{118FFBF1-0579-4A75-9180-17EC73262B90}" srcOrd="0" destOrd="0" presId="urn:microsoft.com/office/officeart/2009/3/layout/HorizontalOrganizationChart"/>
    <dgm:cxn modelId="{5001AB21-2EDF-48C9-AB56-02CBB1DDAE61}" type="presParOf" srcId="{118FFBF1-0579-4A75-9180-17EC73262B90}" destId="{93793111-FA4B-44E9-86FF-AB655BD78AC2}" srcOrd="0" destOrd="0" presId="urn:microsoft.com/office/officeart/2009/3/layout/HorizontalOrganizationChart"/>
    <dgm:cxn modelId="{82A10262-6E52-4C2F-A1B2-EEE90588E2EC}" type="presParOf" srcId="{118FFBF1-0579-4A75-9180-17EC73262B90}" destId="{ED0AA48E-AECD-428F-9C05-65D78942F66E}" srcOrd="1" destOrd="0" presId="urn:microsoft.com/office/officeart/2009/3/layout/HorizontalOrganizationChart"/>
    <dgm:cxn modelId="{85C05263-FAEA-4EFE-A5D1-72E4B5517C3C}" type="presParOf" srcId="{066B778E-ABFB-458A-9E82-8F29D2532CB3}" destId="{E1707EEE-C35E-4207-AD03-2C0366DD88D3}" srcOrd="1" destOrd="0" presId="urn:microsoft.com/office/officeart/2009/3/layout/HorizontalOrganizationChart"/>
    <dgm:cxn modelId="{F4B33F65-D0E7-4BFC-AC6E-8DA7B5AA905A}" type="presParOf" srcId="{066B778E-ABFB-458A-9E82-8F29D2532CB3}" destId="{F1134DC8-AB62-4934-A115-AAD0DE0ED8F3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271708-747C-42DF-A954-789EB93E05AB}">
      <dsp:nvSpPr>
        <dsp:cNvPr id="0" name=""/>
        <dsp:cNvSpPr/>
      </dsp:nvSpPr>
      <dsp:spPr>
        <a:xfrm>
          <a:off x="1014450" y="525476"/>
          <a:ext cx="1265962" cy="126596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20F534-970C-437D-ABEE-C9B235105B66}">
      <dsp:nvSpPr>
        <dsp:cNvPr id="0" name=""/>
        <dsp:cNvSpPr/>
      </dsp:nvSpPr>
      <dsp:spPr>
        <a:xfrm>
          <a:off x="240806" y="2141959"/>
          <a:ext cx="2813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Founded in 2016 green haven is an independent florists based in Norwich </a:t>
          </a:r>
          <a:endParaRPr lang="en-US" sz="1500" kern="1200" dirty="0"/>
        </a:p>
      </dsp:txBody>
      <dsp:txXfrm>
        <a:off x="240806" y="2141959"/>
        <a:ext cx="2813250" cy="720000"/>
      </dsp:txXfrm>
    </dsp:sp>
    <dsp:sp modelId="{18FA1A9E-73F9-4082-B78A-1794459E84C4}">
      <dsp:nvSpPr>
        <dsp:cNvPr id="0" name=""/>
        <dsp:cNvSpPr/>
      </dsp:nvSpPr>
      <dsp:spPr>
        <a:xfrm>
          <a:off x="4320018" y="525476"/>
          <a:ext cx="1265962" cy="126596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9AD0DE-B768-44D9-89C0-BC153505B566}">
      <dsp:nvSpPr>
        <dsp:cNvPr id="0" name=""/>
        <dsp:cNvSpPr/>
      </dsp:nvSpPr>
      <dsp:spPr>
        <a:xfrm>
          <a:off x="3546375" y="2141959"/>
          <a:ext cx="2813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Known for ties in the community and eco friendly approach</a:t>
          </a:r>
          <a:endParaRPr lang="en-US" sz="1500" kern="1200" dirty="0"/>
        </a:p>
      </dsp:txBody>
      <dsp:txXfrm>
        <a:off x="3546375" y="2141959"/>
        <a:ext cx="2813250" cy="720000"/>
      </dsp:txXfrm>
    </dsp:sp>
    <dsp:sp modelId="{920DBF6F-2976-4C62-9B50-05F115549C06}">
      <dsp:nvSpPr>
        <dsp:cNvPr id="0" name=""/>
        <dsp:cNvSpPr/>
      </dsp:nvSpPr>
      <dsp:spPr>
        <a:xfrm>
          <a:off x="7625587" y="525476"/>
          <a:ext cx="1265962" cy="1265962"/>
        </a:xfrm>
        <a:prstGeom prst="rect">
          <a:avLst/>
        </a:prstGeom>
        <a:blipFill>
          <a:blip xmlns:r="http://schemas.openxmlformats.org/officeDocument/2006/relationships" r:embed="rId5"/>
          <a:srcRect/>
          <a:stretch>
            <a:fillRect l="-27000" r="-27000"/>
          </a:stretch>
        </a:blipFill>
        <a:ln w="19050" cap="rnd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015EE9-F016-4E09-9DD8-B636E6504BA3}">
      <dsp:nvSpPr>
        <dsp:cNvPr id="0" name=""/>
        <dsp:cNvSpPr/>
      </dsp:nvSpPr>
      <dsp:spPr>
        <a:xfrm>
          <a:off x="6851943" y="2141959"/>
          <a:ext cx="2813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Known for there bespoke floral arrangements</a:t>
          </a:r>
          <a:endParaRPr lang="en-US" sz="1500" kern="1200" dirty="0"/>
        </a:p>
      </dsp:txBody>
      <dsp:txXfrm>
        <a:off x="6851943" y="2141959"/>
        <a:ext cx="281325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E9C8A6-C7DF-4990-8D8E-28D672AB6149}">
      <dsp:nvSpPr>
        <dsp:cNvPr id="0" name=""/>
        <dsp:cNvSpPr/>
      </dsp:nvSpPr>
      <dsp:spPr>
        <a:xfrm>
          <a:off x="2303722" y="340"/>
          <a:ext cx="2531611" cy="7721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Facing a 30% decline in in-store sales 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 dirty="0"/>
        </a:p>
      </dsp:txBody>
      <dsp:txXfrm>
        <a:off x="2303722" y="340"/>
        <a:ext cx="2531611" cy="772141"/>
      </dsp:txXfrm>
    </dsp:sp>
    <dsp:sp modelId="{3EC50023-3497-4AE0-A4D6-3AE5B645E008}">
      <dsp:nvSpPr>
        <dsp:cNvPr id="0" name=""/>
        <dsp:cNvSpPr/>
      </dsp:nvSpPr>
      <dsp:spPr>
        <a:xfrm>
          <a:off x="2303722" y="1088933"/>
          <a:ext cx="2531611" cy="7721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Not </a:t>
          </a:r>
          <a:r>
            <a:rPr lang="en-GB" sz="1500" kern="1200" dirty="0" err="1"/>
            <a:t>untilising</a:t>
          </a:r>
          <a:r>
            <a:rPr lang="en-GB" sz="1500" kern="1200" dirty="0"/>
            <a:t> the internet  properly with an outdated website </a:t>
          </a:r>
          <a:endParaRPr lang="en-US" sz="1500" kern="1200" dirty="0"/>
        </a:p>
      </dsp:txBody>
      <dsp:txXfrm>
        <a:off x="2303722" y="1088933"/>
        <a:ext cx="2531611" cy="772141"/>
      </dsp:txXfrm>
    </dsp:sp>
    <dsp:sp modelId="{B3FE41B6-2279-4B87-83A0-1C6F8E74CBA0}">
      <dsp:nvSpPr>
        <dsp:cNvPr id="0" name=""/>
        <dsp:cNvSpPr/>
      </dsp:nvSpPr>
      <dsp:spPr>
        <a:xfrm>
          <a:off x="2303722" y="2177526"/>
          <a:ext cx="2531611" cy="7721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Growing supply costs</a:t>
          </a:r>
          <a:endParaRPr lang="en-US" sz="1500" kern="1200" dirty="0"/>
        </a:p>
      </dsp:txBody>
      <dsp:txXfrm>
        <a:off x="2303722" y="2177526"/>
        <a:ext cx="2531611" cy="772141"/>
      </dsp:txXfrm>
    </dsp:sp>
    <dsp:sp modelId="{93793111-FA4B-44E9-86FF-AB655BD78AC2}">
      <dsp:nvSpPr>
        <dsp:cNvPr id="0" name=""/>
        <dsp:cNvSpPr/>
      </dsp:nvSpPr>
      <dsp:spPr>
        <a:xfrm>
          <a:off x="2303722" y="3266119"/>
          <a:ext cx="2531611" cy="77214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Strong online competition</a:t>
          </a:r>
        </a:p>
      </dsp:txBody>
      <dsp:txXfrm>
        <a:off x="2303722" y="3266119"/>
        <a:ext cx="2531611" cy="7721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3811E-41F3-4A63-9981-4E6280D8CA1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F937-D441-46D0-8027-244A8AF06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655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3811E-41F3-4A63-9981-4E6280D8CA1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F937-D441-46D0-8027-244A8AF06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125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3811E-41F3-4A63-9981-4E6280D8CA1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F937-D441-46D0-8027-244A8AF06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501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3811E-41F3-4A63-9981-4E6280D8CA1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F937-D441-46D0-8027-244A8AF06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62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3811E-41F3-4A63-9981-4E6280D8CA1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F937-D441-46D0-8027-244A8AF06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946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3811E-41F3-4A63-9981-4E6280D8CA1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F937-D441-46D0-8027-244A8AF06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739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3811E-41F3-4A63-9981-4E6280D8CA1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F937-D441-46D0-8027-244A8AF06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995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3811E-41F3-4A63-9981-4E6280D8CA1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F937-D441-46D0-8027-244A8AF06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811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C2F3811E-41F3-4A63-9981-4E6280D8CA1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3FB1F937-D441-46D0-8027-244A8AF06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390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3811E-41F3-4A63-9981-4E6280D8CA1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F937-D441-46D0-8027-244A8AF06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260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3811E-41F3-4A63-9981-4E6280D8CA1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F937-D441-46D0-8027-244A8AF06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4174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3811E-41F3-4A63-9981-4E6280D8CA1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F937-D441-46D0-8027-244A8AF06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6235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3811E-41F3-4A63-9981-4E6280D8CA1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F937-D441-46D0-8027-244A8AF06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3439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3811E-41F3-4A63-9981-4E6280D8CA1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F937-D441-46D0-8027-244A8AF06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9982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3811E-41F3-4A63-9981-4E6280D8CA1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F937-D441-46D0-8027-244A8AF06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8155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3811E-41F3-4A63-9981-4E6280D8CA1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F937-D441-46D0-8027-244A8AF06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3279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3811E-41F3-4A63-9981-4E6280D8CA1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1F937-D441-46D0-8027-244A8AF06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052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C2F3811E-41F3-4A63-9981-4E6280D8CA1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3FB1F937-D441-46D0-8027-244A8AF062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7552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  <p:sldLayoutId id="214748376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1.jpg"/><Relationship Id="rId7" Type="http://schemas.openxmlformats.org/officeDocument/2006/relationships/diagramColors" Target="../diagrams/colors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105A87A-D129-A0B7-2632-2BC5872A8B2D}"/>
              </a:ext>
            </a:extLst>
          </p:cNvPr>
          <p:cNvSpPr txBox="1"/>
          <p:nvPr/>
        </p:nvSpPr>
        <p:spPr>
          <a:xfrm>
            <a:off x="349770" y="659566"/>
            <a:ext cx="1184223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Student Name : Dennis Brown </a:t>
            </a: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Student ID : 2026661</a:t>
            </a: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Lecturers Name :Annamarie Dufficy</a:t>
            </a: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Module Code : LCLM4004</a:t>
            </a: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Module name : Problem solving and decision making </a:t>
            </a: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Component 1 : Green haven florists </a:t>
            </a: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Hanging lavender flower">
            <a:extLst>
              <a:ext uri="{FF2B5EF4-FFF2-40B4-BE49-F238E27FC236}">
                <a16:creationId xmlns:a16="http://schemas.microsoft.com/office/drawing/2014/main" id="{BBC969C3-4C1B-3781-C50E-DAEEAFEE91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4043" y="3967843"/>
            <a:ext cx="4337957" cy="2890157"/>
          </a:xfrm>
          <a:prstGeom prst="rect">
            <a:avLst/>
          </a:prstGeom>
        </p:spPr>
      </p:pic>
      <p:pic>
        <p:nvPicPr>
          <p:cNvPr id="6" name="Picture 5" descr="Red and pink bridal bouquet">
            <a:extLst>
              <a:ext uri="{FF2B5EF4-FFF2-40B4-BE49-F238E27FC236}">
                <a16:creationId xmlns:a16="http://schemas.microsoft.com/office/drawing/2014/main" id="{3186DD1D-C7FC-D768-7334-AA898B3C19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470" y="3967843"/>
            <a:ext cx="4334830" cy="2890157"/>
          </a:xfrm>
          <a:prstGeom prst="rect">
            <a:avLst/>
          </a:prstGeom>
        </p:spPr>
      </p:pic>
      <p:pic>
        <p:nvPicPr>
          <p:cNvPr id="8" name="Picture 7" descr="Bridal bouquet with flowers">
            <a:extLst>
              <a:ext uri="{FF2B5EF4-FFF2-40B4-BE49-F238E27FC236}">
                <a16:creationId xmlns:a16="http://schemas.microsoft.com/office/drawing/2014/main" id="{9B685CAC-3E91-60FE-2D40-3406977F4A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67843"/>
            <a:ext cx="4357838" cy="2905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872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A73BDE-77C9-1BBA-C78D-533DBCFE9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192" y="609600"/>
            <a:ext cx="3643674" cy="1905000"/>
          </a:xfrm>
        </p:spPr>
        <p:txBody>
          <a:bodyPr>
            <a:normAutofit/>
          </a:bodyPr>
          <a:lstStyle/>
          <a:p>
            <a:r>
              <a:rPr lang="en-GB" sz="2800" b="1"/>
              <a:t>Introduction</a:t>
            </a:r>
            <a:r>
              <a:rPr lang="en-GB" sz="2800"/>
              <a:t> </a:t>
            </a:r>
            <a:br>
              <a:rPr lang="en-GB" sz="2800"/>
            </a:br>
            <a:endParaRPr lang="en-GB" sz="2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86A6C0-793E-3721-1C7B-A27A53E3CF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192" y="2666999"/>
            <a:ext cx="3643674" cy="3216276"/>
          </a:xfrm>
        </p:spPr>
        <p:txBody>
          <a:bodyPr anchor="t"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en-GB" sz="1500" dirty="0"/>
              <a:t>Hello my name is Dennis brown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In my presentation I will be providing an overview  of Green haven florists and the problems they are having .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I will provide an application of the 5W2h model that summarises these issues .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Provide a critique application of the Pestel framework 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 provide a key summary of my findings 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I will apply a fishbone diagram cause and affect </a:t>
            </a:r>
          </a:p>
        </p:txBody>
      </p:sp>
      <p:pic>
        <p:nvPicPr>
          <p:cNvPr id="5" name="Picture 4" descr="Frangipani flower">
            <a:extLst>
              <a:ext uri="{FF2B5EF4-FFF2-40B4-BE49-F238E27FC236}">
                <a16:creationId xmlns:a16="http://schemas.microsoft.com/office/drawing/2014/main" id="{76ADB321-1AF7-F6E0-B685-2AA4FA46B1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994" y="960553"/>
            <a:ext cx="6916633" cy="4616852"/>
          </a:xfrm>
          <a:prstGeom prst="roundRect">
            <a:avLst>
              <a:gd name="adj" fmla="val 3517"/>
            </a:avLst>
          </a:prstGeom>
          <a:ln w="38100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</p:spTree>
    <p:extLst>
      <p:ext uri="{BB962C8B-B14F-4D97-AF65-F5344CB8AC3E}">
        <p14:creationId xmlns:p14="http://schemas.microsoft.com/office/powerpoint/2010/main" val="375949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0B3CB-14C4-B237-F301-534FE1E79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468582"/>
          </a:xfrm>
        </p:spPr>
        <p:txBody>
          <a:bodyPr>
            <a:normAutofit/>
          </a:bodyPr>
          <a:lstStyle/>
          <a:p>
            <a:r>
              <a:rPr lang="en-GB" b="1" dirty="0"/>
              <a:t>About green haven florists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A198296-CD02-A69D-0CAA-7527911E6A3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4046058"/>
              </p:ext>
            </p:extLst>
          </p:nvPr>
        </p:nvGraphicFramePr>
        <p:xfrm>
          <a:off x="1141413" y="2286000"/>
          <a:ext cx="9906000" cy="33874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1127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0FAA7-4FA9-F87B-522F-98ADE8D572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3643" y="622300"/>
            <a:ext cx="6743767" cy="1905000"/>
          </a:xfrm>
        </p:spPr>
        <p:txBody>
          <a:bodyPr>
            <a:normAutofit/>
          </a:bodyPr>
          <a:lstStyle/>
          <a:p>
            <a:r>
              <a:rPr lang="en-GB"/>
              <a:t>Problems green haven are facing </a:t>
            </a:r>
          </a:p>
        </p:txBody>
      </p:sp>
      <p:pic>
        <p:nvPicPr>
          <p:cNvPr id="6" name="Picture 5" descr="Yellow and purple tulip bulb bouquets">
            <a:extLst>
              <a:ext uri="{FF2B5EF4-FFF2-40B4-BE49-F238E27FC236}">
                <a16:creationId xmlns:a16="http://schemas.microsoft.com/office/drawing/2014/main" id="{43B7E3E5-98F7-4EBF-A3E2-63554AAA0A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25" r="21207" b="-1"/>
          <a:stretch>
            <a:fillRect/>
          </a:stretch>
        </p:blipFill>
        <p:spPr>
          <a:xfrm>
            <a:off x="30694" y="0"/>
            <a:ext cx="3479523" cy="6857990"/>
          </a:xfrm>
          <a:prstGeom prst="rect">
            <a:avLst/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8BCC54D-7D3D-0D89-319B-64F4A73257C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8947775"/>
              </p:ext>
            </p:extLst>
          </p:nvPr>
        </p:nvGraphicFramePr>
        <p:xfrm>
          <a:off x="4303642" y="2666999"/>
          <a:ext cx="7139057" cy="40386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B33E396C-EEB4-9FDB-7C57-E4246C15CC0E}"/>
              </a:ext>
            </a:extLst>
          </p:cNvPr>
          <p:cNvSpPr txBox="1"/>
          <p:nvPr/>
        </p:nvSpPr>
        <p:spPr>
          <a:xfrm>
            <a:off x="3849189" y="2690330"/>
            <a:ext cx="248811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According to (Statista), 2023 “Decline in in –store sales is linked to the rise of online shopping and reduced high street activity (Statista, 2023; MarketWatch, 2023).”</a:t>
            </a:r>
          </a:p>
        </p:txBody>
      </p:sp>
    </p:spTree>
    <p:extLst>
      <p:ext uri="{BB962C8B-B14F-4D97-AF65-F5344CB8AC3E}">
        <p14:creationId xmlns:p14="http://schemas.microsoft.com/office/powerpoint/2010/main" val="40967064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B341EE3-38A0-667A-C180-41D30D400C8A}"/>
              </a:ext>
            </a:extLst>
          </p:cNvPr>
          <p:cNvSpPr txBox="1"/>
          <p:nvPr/>
        </p:nvSpPr>
        <p:spPr>
          <a:xfrm>
            <a:off x="8164106" y="609600"/>
            <a:ext cx="3369133" cy="36428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000" b="1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            5W2H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08D668F-8D38-8A2A-ACE6-425759A0FC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2319450"/>
              </p:ext>
            </p:extLst>
          </p:nvPr>
        </p:nvGraphicFramePr>
        <p:xfrm>
          <a:off x="636915" y="1522157"/>
          <a:ext cx="6915667" cy="44066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5394">
                  <a:extLst>
                    <a:ext uri="{9D8B030D-6E8A-4147-A177-3AD203B41FA5}">
                      <a16:colId xmlns:a16="http://schemas.microsoft.com/office/drawing/2014/main" val="3617256898"/>
                    </a:ext>
                  </a:extLst>
                </a:gridCol>
                <a:gridCol w="995872">
                  <a:extLst>
                    <a:ext uri="{9D8B030D-6E8A-4147-A177-3AD203B41FA5}">
                      <a16:colId xmlns:a16="http://schemas.microsoft.com/office/drawing/2014/main" val="2345322015"/>
                    </a:ext>
                  </a:extLst>
                </a:gridCol>
                <a:gridCol w="905155">
                  <a:extLst>
                    <a:ext uri="{9D8B030D-6E8A-4147-A177-3AD203B41FA5}">
                      <a16:colId xmlns:a16="http://schemas.microsoft.com/office/drawing/2014/main" val="3505437797"/>
                    </a:ext>
                  </a:extLst>
                </a:gridCol>
                <a:gridCol w="1086589">
                  <a:extLst>
                    <a:ext uri="{9D8B030D-6E8A-4147-A177-3AD203B41FA5}">
                      <a16:colId xmlns:a16="http://schemas.microsoft.com/office/drawing/2014/main" val="2359453120"/>
                    </a:ext>
                  </a:extLst>
                </a:gridCol>
                <a:gridCol w="1197466">
                  <a:extLst>
                    <a:ext uri="{9D8B030D-6E8A-4147-A177-3AD203B41FA5}">
                      <a16:colId xmlns:a16="http://schemas.microsoft.com/office/drawing/2014/main" val="1149483189"/>
                    </a:ext>
                  </a:extLst>
                </a:gridCol>
                <a:gridCol w="905155">
                  <a:extLst>
                    <a:ext uri="{9D8B030D-6E8A-4147-A177-3AD203B41FA5}">
                      <a16:colId xmlns:a16="http://schemas.microsoft.com/office/drawing/2014/main" val="668632141"/>
                    </a:ext>
                  </a:extLst>
                </a:gridCol>
                <a:gridCol w="890036">
                  <a:extLst>
                    <a:ext uri="{9D8B030D-6E8A-4147-A177-3AD203B41FA5}">
                      <a16:colId xmlns:a16="http://schemas.microsoft.com/office/drawing/2014/main" val="2602090125"/>
                    </a:ext>
                  </a:extLst>
                </a:gridCol>
              </a:tblGrid>
              <a:tr h="537045">
                <a:tc>
                  <a:txBody>
                    <a:bodyPr/>
                    <a:lstStyle/>
                    <a:p>
                      <a:r>
                        <a:rPr lang="en-GB" sz="1400"/>
                        <a:t>What ?</a:t>
                      </a:r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Where ?</a:t>
                      </a:r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When ?</a:t>
                      </a:r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Who ?</a:t>
                      </a:r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Why ?</a:t>
                      </a:r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How ?</a:t>
                      </a:r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How much ?</a:t>
                      </a:r>
                    </a:p>
                  </a:txBody>
                  <a:tcPr marL="72574" marR="72574" marT="36287" marB="36287"/>
                </a:tc>
                <a:extLst>
                  <a:ext uri="{0D108BD9-81ED-4DB2-BD59-A6C34878D82A}">
                    <a16:rowId xmlns:a16="http://schemas.microsoft.com/office/drawing/2014/main" val="1139001472"/>
                  </a:ext>
                </a:extLst>
              </a:tr>
              <a:tr h="1190208">
                <a:tc>
                  <a:txBody>
                    <a:bodyPr/>
                    <a:lstStyle/>
                    <a:p>
                      <a:r>
                        <a:rPr lang="en-GB" sz="1400"/>
                        <a:t>What affect is the problem having ?</a:t>
                      </a:r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Where is the problem occurring ?</a:t>
                      </a:r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When was the problem noticed ?</a:t>
                      </a:r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Who is impacted by the problem?</a:t>
                      </a:r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Why is the problem happening?</a:t>
                      </a:r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How serious is the problem ?</a:t>
                      </a:r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How much money is being lost ?</a:t>
                      </a:r>
                    </a:p>
                  </a:txBody>
                  <a:tcPr marL="72574" marR="72574" marT="36287" marB="36287"/>
                </a:tc>
                <a:extLst>
                  <a:ext uri="{0D108BD9-81ED-4DB2-BD59-A6C34878D82A}">
                    <a16:rowId xmlns:a16="http://schemas.microsoft.com/office/drawing/2014/main" val="280741719"/>
                  </a:ext>
                </a:extLst>
              </a:tr>
              <a:tr h="1190208">
                <a:tc>
                  <a:txBody>
                    <a:bodyPr/>
                    <a:lstStyle/>
                    <a:p>
                      <a:r>
                        <a:rPr lang="en-GB" sz="1400"/>
                        <a:t>Decline in revenue</a:t>
                      </a:r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Norwich high street</a:t>
                      </a:r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Past 12 months </a:t>
                      </a:r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Owners (Liam + Priya)</a:t>
                      </a:r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competition</a:t>
                      </a:r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Loss of walk-in customers  is not made up by online sales</a:t>
                      </a:r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400"/>
                        <a:t>30 %</a:t>
                      </a:r>
                    </a:p>
                  </a:txBody>
                  <a:tcPr marL="72574" marR="72574" marT="36287" marB="36287"/>
                </a:tc>
                <a:extLst>
                  <a:ext uri="{0D108BD9-81ED-4DB2-BD59-A6C34878D82A}">
                    <a16:rowId xmlns:a16="http://schemas.microsoft.com/office/drawing/2014/main" val="448630276"/>
                  </a:ext>
                </a:extLst>
              </a:tr>
              <a:tr h="537045">
                <a:tc>
                  <a:txBody>
                    <a:bodyPr/>
                    <a:lstStyle/>
                    <a:p>
                      <a:r>
                        <a:rPr lang="en-GB" sz="1400"/>
                        <a:t>foot traffic</a:t>
                      </a:r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Reduced activity</a:t>
                      </a:r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customers</a:t>
                      </a:r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r>
                        <a:rPr lang="en-GB" sz="1400"/>
                        <a:t>Online shopping</a:t>
                      </a:r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574" marR="72574" marT="36287" marB="36287"/>
                </a:tc>
                <a:extLst>
                  <a:ext uri="{0D108BD9-81ED-4DB2-BD59-A6C34878D82A}">
                    <a16:rowId xmlns:a16="http://schemas.microsoft.com/office/drawing/2014/main" val="2271483896"/>
                  </a:ext>
                </a:extLst>
              </a:tr>
              <a:tr h="362869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574" marR="72574" marT="36287" marB="36287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574" marR="72574" marT="36287" marB="36287"/>
                </a:tc>
                <a:extLst>
                  <a:ext uri="{0D108BD9-81ED-4DB2-BD59-A6C34878D82A}">
                    <a16:rowId xmlns:a16="http://schemas.microsoft.com/office/drawing/2014/main" val="20693384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24109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23B767A-7FE0-C540-8188-3EF0F2F75DD5}"/>
              </a:ext>
            </a:extLst>
          </p:cNvPr>
          <p:cNvSpPr txBox="1"/>
          <p:nvPr/>
        </p:nvSpPr>
        <p:spPr>
          <a:xfrm>
            <a:off x="3823854" y="595746"/>
            <a:ext cx="8091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What is a Pestel Analysis 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DAC6BF-38E4-8F14-1E8D-99F90B92C29B}"/>
              </a:ext>
            </a:extLst>
          </p:cNvPr>
          <p:cNvSpPr txBox="1"/>
          <p:nvPr/>
        </p:nvSpPr>
        <p:spPr>
          <a:xfrm>
            <a:off x="353545" y="1165525"/>
            <a:ext cx="1099185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</a:p>
          <a:p>
            <a:r>
              <a:rPr lang="en-GB" sz="2800" dirty="0"/>
              <a:t>P – Political </a:t>
            </a:r>
          </a:p>
          <a:p>
            <a:r>
              <a:rPr lang="en-GB" sz="2800" dirty="0"/>
              <a:t>E- Economical </a:t>
            </a:r>
          </a:p>
          <a:p>
            <a:r>
              <a:rPr lang="en-GB" sz="2800" dirty="0"/>
              <a:t>S – Social </a:t>
            </a:r>
          </a:p>
          <a:p>
            <a:r>
              <a:rPr lang="en-GB" sz="2800" dirty="0"/>
              <a:t>T – Technological</a:t>
            </a:r>
          </a:p>
          <a:p>
            <a:r>
              <a:rPr lang="en-GB" sz="2800" dirty="0"/>
              <a:t>E – Environmental </a:t>
            </a:r>
          </a:p>
          <a:p>
            <a:r>
              <a:rPr lang="en-GB" sz="2800" dirty="0"/>
              <a:t>L – Legal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96D780-A4FD-A57B-D566-4E50CE7E0072}"/>
              </a:ext>
            </a:extLst>
          </p:cNvPr>
          <p:cNvSpPr txBox="1"/>
          <p:nvPr/>
        </p:nvSpPr>
        <p:spPr>
          <a:xfrm>
            <a:off x="5849470" y="4470400"/>
            <a:ext cx="528842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b="1" dirty="0"/>
              <a:t>Social</a:t>
            </a:r>
            <a:r>
              <a:rPr lang="en-GB" dirty="0"/>
              <a:t> </a:t>
            </a:r>
          </a:p>
          <a:p>
            <a:r>
              <a:rPr lang="en-GB" dirty="0"/>
              <a:t>According to (Mintel, 2022) “UK consumers are increasingly eco-conscious, which benefits businesses with sustainable practices (Mintel, 2022).”</a:t>
            </a:r>
          </a:p>
        </p:txBody>
      </p:sp>
      <p:pic>
        <p:nvPicPr>
          <p:cNvPr id="6" name="Picture 5" descr="Pink Ranunculus flowers with green centres at various stages of openness">
            <a:extLst>
              <a:ext uri="{FF2B5EF4-FFF2-40B4-BE49-F238E27FC236}">
                <a16:creationId xmlns:a16="http://schemas.microsoft.com/office/drawing/2014/main" id="{1CDEFAFA-1DE9-9559-3DCE-25FB9FA90B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5072" y="1057412"/>
            <a:ext cx="4756324" cy="3170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7458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A909898-299E-F0D7-8BE3-44DCB9C24F27}"/>
              </a:ext>
            </a:extLst>
          </p:cNvPr>
          <p:cNvSpPr txBox="1"/>
          <p:nvPr/>
        </p:nvSpPr>
        <p:spPr>
          <a:xfrm>
            <a:off x="8164106" y="609600"/>
            <a:ext cx="3369133" cy="36428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000" b="1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                    P.E.S.T.E.L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4E4FDEC-D368-B46F-33B5-CB60E9AE43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2443403"/>
              </p:ext>
            </p:extLst>
          </p:nvPr>
        </p:nvGraphicFramePr>
        <p:xfrm>
          <a:off x="827415" y="2440267"/>
          <a:ext cx="7336690" cy="1977465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1031173">
                  <a:extLst>
                    <a:ext uri="{9D8B030D-6E8A-4147-A177-3AD203B41FA5}">
                      <a16:colId xmlns:a16="http://schemas.microsoft.com/office/drawing/2014/main" val="2513906969"/>
                    </a:ext>
                  </a:extLst>
                </a:gridCol>
                <a:gridCol w="1214563">
                  <a:extLst>
                    <a:ext uri="{9D8B030D-6E8A-4147-A177-3AD203B41FA5}">
                      <a16:colId xmlns:a16="http://schemas.microsoft.com/office/drawing/2014/main" val="2057018939"/>
                    </a:ext>
                  </a:extLst>
                </a:gridCol>
                <a:gridCol w="984940">
                  <a:extLst>
                    <a:ext uri="{9D8B030D-6E8A-4147-A177-3AD203B41FA5}">
                      <a16:colId xmlns:a16="http://schemas.microsoft.com/office/drawing/2014/main" val="3257130193"/>
                    </a:ext>
                  </a:extLst>
                </a:gridCol>
                <a:gridCol w="1598293">
                  <a:extLst>
                    <a:ext uri="{9D8B030D-6E8A-4147-A177-3AD203B41FA5}">
                      <a16:colId xmlns:a16="http://schemas.microsoft.com/office/drawing/2014/main" val="1676556111"/>
                    </a:ext>
                  </a:extLst>
                </a:gridCol>
                <a:gridCol w="984940">
                  <a:extLst>
                    <a:ext uri="{9D8B030D-6E8A-4147-A177-3AD203B41FA5}">
                      <a16:colId xmlns:a16="http://schemas.microsoft.com/office/drawing/2014/main" val="1537686355"/>
                    </a:ext>
                  </a:extLst>
                </a:gridCol>
                <a:gridCol w="1522781">
                  <a:extLst>
                    <a:ext uri="{9D8B030D-6E8A-4147-A177-3AD203B41FA5}">
                      <a16:colId xmlns:a16="http://schemas.microsoft.com/office/drawing/2014/main" val="2369556292"/>
                    </a:ext>
                  </a:extLst>
                </a:gridCol>
              </a:tblGrid>
              <a:tr h="621967">
                <a:tc>
                  <a:txBody>
                    <a:bodyPr/>
                    <a:lstStyle/>
                    <a:p>
                      <a:r>
                        <a:rPr lang="en-GB" sz="1500" b="1" cap="none" spc="0">
                          <a:solidFill>
                            <a:schemeClr val="tx1"/>
                          </a:solidFill>
                        </a:rPr>
                        <a:t>Political factors</a:t>
                      </a:r>
                    </a:p>
                  </a:txBody>
                  <a:tcPr marL="58571" marR="83673" marT="16735" marB="125509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500" b="1" cap="none" spc="0">
                          <a:solidFill>
                            <a:schemeClr val="tx1"/>
                          </a:solidFill>
                        </a:rPr>
                        <a:t>Economic factors</a:t>
                      </a:r>
                    </a:p>
                  </a:txBody>
                  <a:tcPr marL="58571" marR="83673" marT="16735" marB="125509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500" b="1" cap="none" spc="0">
                          <a:solidFill>
                            <a:schemeClr val="tx1"/>
                          </a:solidFill>
                        </a:rPr>
                        <a:t>Social Factors</a:t>
                      </a:r>
                    </a:p>
                  </a:txBody>
                  <a:tcPr marL="58571" marR="83673" marT="16735" marB="125509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500" b="1" cap="none" spc="0">
                          <a:solidFill>
                            <a:schemeClr val="tx1"/>
                          </a:solidFill>
                        </a:rPr>
                        <a:t>Technological Factors</a:t>
                      </a:r>
                    </a:p>
                  </a:txBody>
                  <a:tcPr marL="58571" marR="83673" marT="16735" marB="125509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500" b="1" cap="none" spc="0">
                          <a:solidFill>
                            <a:schemeClr val="tx1"/>
                          </a:solidFill>
                        </a:rPr>
                        <a:t>Legal Factors</a:t>
                      </a:r>
                    </a:p>
                  </a:txBody>
                  <a:tcPr marL="58571" marR="83673" marT="16735" marB="125509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500" b="1" cap="none" spc="0" dirty="0">
                          <a:solidFill>
                            <a:schemeClr val="tx1"/>
                          </a:solidFill>
                        </a:rPr>
                        <a:t>Environmental Factors</a:t>
                      </a:r>
                    </a:p>
                  </a:txBody>
                  <a:tcPr marL="58571" marR="83673" marT="16735" marB="125509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3484799"/>
                  </a:ext>
                </a:extLst>
              </a:tr>
              <a:tr h="677749">
                <a:tc>
                  <a:txBody>
                    <a:bodyPr/>
                    <a:lstStyle/>
                    <a:p>
                      <a:r>
                        <a:rPr lang="en-GB" sz="1100" cap="none" spc="0">
                          <a:solidFill>
                            <a:schemeClr val="tx1"/>
                          </a:solidFill>
                        </a:rPr>
                        <a:t>Brexit impact on imports </a:t>
                      </a:r>
                    </a:p>
                  </a:txBody>
                  <a:tcPr marL="58571" marR="83673" marT="16735" marB="125509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cap="none" spc="0">
                          <a:solidFill>
                            <a:schemeClr val="tx1"/>
                          </a:solidFill>
                        </a:rPr>
                        <a:t>Inflation (rising cost)</a:t>
                      </a:r>
                    </a:p>
                  </a:txBody>
                  <a:tcPr marL="58571" marR="83673" marT="16735" marB="12550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cap="none" spc="0">
                          <a:solidFill>
                            <a:schemeClr val="tx1"/>
                          </a:solidFill>
                        </a:rPr>
                        <a:t>Online shopping trends</a:t>
                      </a:r>
                    </a:p>
                  </a:txBody>
                  <a:tcPr marL="58571" marR="83673" marT="16735" marB="12550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cap="none" spc="0">
                          <a:solidFill>
                            <a:schemeClr val="tx1"/>
                          </a:solidFill>
                        </a:rPr>
                        <a:t>Social media marketing </a:t>
                      </a:r>
                    </a:p>
                  </a:txBody>
                  <a:tcPr marL="58571" marR="83673" marT="16735" marB="12550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cap="none" spc="0">
                          <a:solidFill>
                            <a:schemeClr val="tx1"/>
                          </a:solidFill>
                        </a:rPr>
                        <a:t>Delivery standards</a:t>
                      </a:r>
                    </a:p>
                  </a:txBody>
                  <a:tcPr marL="58571" marR="83673" marT="16735" marB="12550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cap="none" spc="0">
                          <a:solidFill>
                            <a:schemeClr val="tx1"/>
                          </a:solidFill>
                        </a:rPr>
                        <a:t>Local sourcing </a:t>
                      </a:r>
                    </a:p>
                  </a:txBody>
                  <a:tcPr marL="58571" marR="83673" marT="16735" marB="12550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321131"/>
                  </a:ext>
                </a:extLst>
              </a:tr>
              <a:tr h="677749">
                <a:tc>
                  <a:txBody>
                    <a:bodyPr/>
                    <a:lstStyle/>
                    <a:p>
                      <a:r>
                        <a:rPr lang="en-GB" sz="1100" cap="none" spc="0">
                          <a:solidFill>
                            <a:schemeClr val="tx1"/>
                          </a:solidFill>
                        </a:rPr>
                        <a:t>Trade regulations </a:t>
                      </a:r>
                    </a:p>
                  </a:txBody>
                  <a:tcPr marL="58571" marR="83673" marT="16735" marB="125509">
                    <a:lnL w="9525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cap="none" spc="0">
                          <a:solidFill>
                            <a:schemeClr val="tx1"/>
                          </a:solidFill>
                        </a:rPr>
                        <a:t>Trade Regulations</a:t>
                      </a:r>
                    </a:p>
                  </a:txBody>
                  <a:tcPr marL="58571" marR="83673" marT="16735" marB="12550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cap="none" spc="0">
                          <a:solidFill>
                            <a:schemeClr val="tx1"/>
                          </a:solidFill>
                        </a:rPr>
                        <a:t>Eco conscious customers</a:t>
                      </a:r>
                    </a:p>
                  </a:txBody>
                  <a:tcPr marL="58571" marR="83673" marT="16735" marB="12550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cap="none" spc="0">
                          <a:solidFill>
                            <a:schemeClr val="tx1"/>
                          </a:solidFill>
                        </a:rPr>
                        <a:t>E commerce growth</a:t>
                      </a:r>
                    </a:p>
                  </a:txBody>
                  <a:tcPr marL="58571" marR="83673" marT="16735" marB="12550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cap="none" spc="0">
                          <a:solidFill>
                            <a:schemeClr val="tx1"/>
                          </a:solidFill>
                        </a:rPr>
                        <a:t>Consumer protection laws</a:t>
                      </a:r>
                    </a:p>
                  </a:txBody>
                  <a:tcPr marL="58571" marR="83673" marT="16735" marB="12550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cap="none" spc="0" dirty="0">
                          <a:solidFill>
                            <a:schemeClr val="tx1"/>
                          </a:solidFill>
                        </a:rPr>
                        <a:t>sustainability</a:t>
                      </a:r>
                    </a:p>
                  </a:txBody>
                  <a:tcPr marL="58571" marR="83673" marT="16735" marB="12550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37921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35601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006D221-D70A-D87D-E915-7CE6569E6097}"/>
              </a:ext>
            </a:extLst>
          </p:cNvPr>
          <p:cNvSpPr txBox="1"/>
          <p:nvPr/>
        </p:nvSpPr>
        <p:spPr>
          <a:xfrm>
            <a:off x="2819400" y="857250"/>
            <a:ext cx="7791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What is the cause and affect model ? (fish bone </a:t>
            </a:r>
            <a:r>
              <a:rPr lang="en-GB" dirty="0"/>
              <a:t>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EBDD3C-AB1B-ED06-5572-BB536D335A5F}"/>
              </a:ext>
            </a:extLst>
          </p:cNvPr>
          <p:cNvSpPr txBox="1"/>
          <p:nvPr/>
        </p:nvSpPr>
        <p:spPr>
          <a:xfrm>
            <a:off x="6571281" y="5129939"/>
            <a:ext cx="53469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According to (Kotler, 2017).”Competitors that invest in e-commerce and social media marketing capture a wider customer base (Kotler,2017.”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CE15C2-9E64-18C1-A9C4-8CEF798D001E}"/>
              </a:ext>
            </a:extLst>
          </p:cNvPr>
          <p:cNvSpPr txBox="1"/>
          <p:nvPr/>
        </p:nvSpPr>
        <p:spPr>
          <a:xfrm>
            <a:off x="1208868" y="2076773"/>
            <a:ext cx="9949912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What is the cause and affect model 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Why is the cause and affect model useful?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What are the limits of using this model 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31894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A380165A-1C3B-C8FA-CFCF-E4C224702CD7}"/>
              </a:ext>
            </a:extLst>
          </p:cNvPr>
          <p:cNvCxnSpPr/>
          <p:nvPr/>
        </p:nvCxnSpPr>
        <p:spPr>
          <a:xfrm>
            <a:off x="1272746" y="2743200"/>
            <a:ext cx="785889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634176A3-01B7-FE57-CE15-4982E1DC8BC9}"/>
              </a:ext>
            </a:extLst>
          </p:cNvPr>
          <p:cNvCxnSpPr>
            <a:cxnSpLocks/>
          </p:cNvCxnSpPr>
          <p:nvPr/>
        </p:nvCxnSpPr>
        <p:spPr>
          <a:xfrm>
            <a:off x="1791730" y="1013254"/>
            <a:ext cx="2014151" cy="17299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AF8B0B27-4669-98F0-6C7B-AB7EFE1E8C48}"/>
              </a:ext>
            </a:extLst>
          </p:cNvPr>
          <p:cNvCxnSpPr/>
          <p:nvPr/>
        </p:nvCxnSpPr>
        <p:spPr>
          <a:xfrm flipH="1">
            <a:off x="2187146" y="2743200"/>
            <a:ext cx="1643449" cy="22860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5E35CE73-C686-363F-F624-AC6A82CF32A2}"/>
              </a:ext>
            </a:extLst>
          </p:cNvPr>
          <p:cNvCxnSpPr>
            <a:cxnSpLocks/>
          </p:cNvCxnSpPr>
          <p:nvPr/>
        </p:nvCxnSpPr>
        <p:spPr>
          <a:xfrm>
            <a:off x="4337222" y="827903"/>
            <a:ext cx="1758778" cy="19152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CDA7EC5E-D0F3-44F7-D7D8-7AC92DA75B48}"/>
              </a:ext>
            </a:extLst>
          </p:cNvPr>
          <p:cNvCxnSpPr/>
          <p:nvPr/>
        </p:nvCxnSpPr>
        <p:spPr>
          <a:xfrm flipH="1">
            <a:off x="4744995" y="2854411"/>
            <a:ext cx="1351005" cy="21747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E3A86B59-E486-CEE4-7250-EFE88F6E3798}"/>
              </a:ext>
            </a:extLst>
          </p:cNvPr>
          <p:cNvCxnSpPr/>
          <p:nvPr/>
        </p:nvCxnSpPr>
        <p:spPr>
          <a:xfrm>
            <a:off x="6635578" y="827903"/>
            <a:ext cx="1470454" cy="19152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32D40F6-D5F1-A8D9-0729-55DF9C18CEC0}"/>
              </a:ext>
            </a:extLst>
          </p:cNvPr>
          <p:cNvCxnSpPr/>
          <p:nvPr/>
        </p:nvCxnSpPr>
        <p:spPr>
          <a:xfrm flipH="1">
            <a:off x="7006281" y="2743200"/>
            <a:ext cx="1087395" cy="22860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Arrow: Pentagon 17">
            <a:extLst>
              <a:ext uri="{FF2B5EF4-FFF2-40B4-BE49-F238E27FC236}">
                <a16:creationId xmlns:a16="http://schemas.microsoft.com/office/drawing/2014/main" id="{75E60EDA-A450-070E-B989-925AA892CD87}"/>
              </a:ext>
            </a:extLst>
          </p:cNvPr>
          <p:cNvSpPr/>
          <p:nvPr/>
        </p:nvSpPr>
        <p:spPr>
          <a:xfrm>
            <a:off x="9131643" y="1495168"/>
            <a:ext cx="1758778" cy="2681404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30% decrease in sales </a:t>
            </a:r>
          </a:p>
        </p:txBody>
      </p:sp>
      <p:sp>
        <p:nvSpPr>
          <p:cNvPr id="19" name="Arrow: Pentagon 18">
            <a:extLst>
              <a:ext uri="{FF2B5EF4-FFF2-40B4-BE49-F238E27FC236}">
                <a16:creationId xmlns:a16="http://schemas.microsoft.com/office/drawing/2014/main" id="{235BF7A1-0432-5EE6-910B-5DF9813AE5EF}"/>
              </a:ext>
            </a:extLst>
          </p:cNvPr>
          <p:cNvSpPr/>
          <p:nvPr/>
        </p:nvSpPr>
        <p:spPr>
          <a:xfrm>
            <a:off x="864973" y="2372497"/>
            <a:ext cx="436606" cy="790833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B815191-3924-745E-B17D-BA65780F4590}"/>
              </a:ext>
            </a:extLst>
          </p:cNvPr>
          <p:cNvSpPr txBox="1"/>
          <p:nvPr/>
        </p:nvSpPr>
        <p:spPr>
          <a:xfrm>
            <a:off x="1139959" y="716757"/>
            <a:ext cx="15811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Not making use of the web to gain new customers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52A3127-4FB8-7429-7535-EB788799ADA9}"/>
              </a:ext>
            </a:extLst>
          </p:cNvPr>
          <p:cNvSpPr txBox="1"/>
          <p:nvPr/>
        </p:nvSpPr>
        <p:spPr>
          <a:xfrm>
            <a:off x="706582" y="86498"/>
            <a:ext cx="1739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Methods</a:t>
            </a:r>
            <a:r>
              <a:rPr lang="en-GB" dirty="0"/>
              <a:t>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0C3C59F-90B0-6682-64A9-12A44A666EBA}"/>
              </a:ext>
            </a:extLst>
          </p:cNvPr>
          <p:cNvSpPr txBox="1"/>
          <p:nvPr/>
        </p:nvSpPr>
        <p:spPr>
          <a:xfrm>
            <a:off x="3588327" y="86498"/>
            <a:ext cx="1330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Machines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F99E0FF-FA71-1AD6-FAD9-D0BC7515A327}"/>
              </a:ext>
            </a:extLst>
          </p:cNvPr>
          <p:cNvSpPr txBox="1"/>
          <p:nvPr/>
        </p:nvSpPr>
        <p:spPr>
          <a:xfrm>
            <a:off x="6276109" y="86498"/>
            <a:ext cx="1163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People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8FCEA4-CD9B-D8B8-2ED8-57A30A7F99F6}"/>
              </a:ext>
            </a:extLst>
          </p:cNvPr>
          <p:cNvSpPr txBox="1"/>
          <p:nvPr/>
        </p:nvSpPr>
        <p:spPr>
          <a:xfrm>
            <a:off x="706582" y="5740523"/>
            <a:ext cx="1842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Materials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A87E936-610B-2FCC-E7B5-360F41C9E232}"/>
              </a:ext>
            </a:extLst>
          </p:cNvPr>
          <p:cNvSpPr txBox="1"/>
          <p:nvPr/>
        </p:nvSpPr>
        <p:spPr>
          <a:xfrm>
            <a:off x="3402461" y="5555865"/>
            <a:ext cx="1939637" cy="369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measurements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A8A34B6-D053-EF58-DD97-005D1E88C2E9}"/>
              </a:ext>
            </a:extLst>
          </p:cNvPr>
          <p:cNvSpPr txBox="1"/>
          <p:nvPr/>
        </p:nvSpPr>
        <p:spPr>
          <a:xfrm>
            <a:off x="6137189" y="6095620"/>
            <a:ext cx="1579418" cy="369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Environment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D04FED1-9022-41B6-49D8-2FE6C087C47F}"/>
              </a:ext>
            </a:extLst>
          </p:cNvPr>
          <p:cNvSpPr txBox="1"/>
          <p:nvPr/>
        </p:nvSpPr>
        <p:spPr>
          <a:xfrm>
            <a:off x="6246903" y="5080420"/>
            <a:ext cx="18175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Decrease in foot traffic on high street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953C779-BC27-9967-8AE4-05E0164C6A2F}"/>
              </a:ext>
            </a:extLst>
          </p:cNvPr>
          <p:cNvSpPr txBox="1"/>
          <p:nvPr/>
        </p:nvSpPr>
        <p:spPr>
          <a:xfrm>
            <a:off x="4447309" y="4176572"/>
            <a:ext cx="16434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Growing supply costs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7067D6B-8418-9A54-741A-2739E2301BB9}"/>
              </a:ext>
            </a:extLst>
          </p:cNvPr>
          <p:cNvSpPr txBox="1"/>
          <p:nvPr/>
        </p:nvSpPr>
        <p:spPr>
          <a:xfrm>
            <a:off x="6063049" y="500088"/>
            <a:ext cx="16258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Growing online competition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784934F-CA05-9A7A-16CA-DAADEDF2B513}"/>
              </a:ext>
            </a:extLst>
          </p:cNvPr>
          <p:cNvSpPr txBox="1"/>
          <p:nvPr/>
        </p:nvSpPr>
        <p:spPr>
          <a:xfrm>
            <a:off x="1083276" y="5126182"/>
            <a:ext cx="1743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Eco products are costly 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EBFF70D-08A6-794B-C3BF-BF8B5014F0CD}"/>
              </a:ext>
            </a:extLst>
          </p:cNvPr>
          <p:cNvSpPr txBox="1"/>
          <p:nvPr/>
        </p:nvSpPr>
        <p:spPr>
          <a:xfrm>
            <a:off x="2247080" y="1645855"/>
            <a:ext cx="1316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Weak digital presence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58AC4C7-EAE6-AD77-51F3-9B46D9D45BB2}"/>
              </a:ext>
            </a:extLst>
          </p:cNvPr>
          <p:cNvSpPr txBox="1"/>
          <p:nvPr/>
        </p:nvSpPr>
        <p:spPr>
          <a:xfrm>
            <a:off x="3872159" y="716757"/>
            <a:ext cx="14699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Growing cost of delivery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B1F188D-7A0E-7074-1F10-927486275A03}"/>
              </a:ext>
            </a:extLst>
          </p:cNvPr>
          <p:cNvSpPr txBox="1"/>
          <p:nvPr/>
        </p:nvSpPr>
        <p:spPr>
          <a:xfrm>
            <a:off x="5070388" y="3397904"/>
            <a:ext cx="1643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Inflation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7A4D035-CDA3-5D79-0106-306B155CF631}"/>
              </a:ext>
            </a:extLst>
          </p:cNvPr>
          <p:cNvSpPr txBox="1"/>
          <p:nvPr/>
        </p:nvSpPr>
        <p:spPr>
          <a:xfrm>
            <a:off x="2485252" y="3399791"/>
            <a:ext cx="138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Imported flowers are expensive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D6442F7-C58F-8DBC-9385-6472CC480AF2}"/>
              </a:ext>
            </a:extLst>
          </p:cNvPr>
          <p:cNvSpPr txBox="1"/>
          <p:nvPr/>
        </p:nvSpPr>
        <p:spPr>
          <a:xfrm>
            <a:off x="7085897" y="3593063"/>
            <a:ext cx="16434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Shift to online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C61BC1-1848-035B-3B9F-31C61EBED800}"/>
              </a:ext>
            </a:extLst>
          </p:cNvPr>
          <p:cNvSpPr txBox="1"/>
          <p:nvPr/>
        </p:nvSpPr>
        <p:spPr>
          <a:xfrm>
            <a:off x="6635578" y="1332456"/>
            <a:ext cx="16258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Desire for subscriptions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B10852-46B7-19D6-728E-3D28ECFC5666}"/>
              </a:ext>
            </a:extLst>
          </p:cNvPr>
          <p:cNvSpPr txBox="1"/>
          <p:nvPr/>
        </p:nvSpPr>
        <p:spPr>
          <a:xfrm>
            <a:off x="4843847" y="1758954"/>
            <a:ext cx="1469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Competitors  using digital platforms affectively </a:t>
            </a:r>
          </a:p>
        </p:txBody>
      </p:sp>
    </p:spTree>
    <p:extLst>
      <p:ext uri="{BB962C8B-B14F-4D97-AF65-F5344CB8AC3E}">
        <p14:creationId xmlns:p14="http://schemas.microsoft.com/office/powerpoint/2010/main" val="2893717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F8E8F48-6DB0-2405-43D9-A1217641EB94}"/>
              </a:ext>
            </a:extLst>
          </p:cNvPr>
          <p:cNvSpPr txBox="1"/>
          <p:nvPr/>
        </p:nvSpPr>
        <p:spPr>
          <a:xfrm>
            <a:off x="3543300" y="571500"/>
            <a:ext cx="7829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Key findings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592F0B-3786-A6D2-C41C-A9A68D7E0D58}"/>
              </a:ext>
            </a:extLst>
          </p:cNvPr>
          <p:cNvSpPr txBox="1"/>
          <p:nvPr/>
        </p:nvSpPr>
        <p:spPr>
          <a:xfrm>
            <a:off x="1104900" y="1943100"/>
            <a:ext cx="106108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2400" dirty="0"/>
              <a:t>Decline is caused by both internal and external factors </a:t>
            </a:r>
          </a:p>
          <a:p>
            <a:pPr marL="342900" indent="-342900">
              <a:buFont typeface="+mj-lt"/>
              <a:buAutoNum type="arabicPeriod"/>
            </a:pPr>
            <a:endParaRPr lang="en-GB" sz="2400" dirty="0"/>
          </a:p>
          <a:p>
            <a:pPr marL="342900" indent="-342900">
              <a:buFont typeface="+mj-lt"/>
              <a:buAutoNum type="arabicPeriod"/>
            </a:pPr>
            <a:r>
              <a:rPr lang="en-GB" sz="2400" dirty="0"/>
              <a:t>Unique sustainability ,but costly to maintain </a:t>
            </a:r>
          </a:p>
          <a:p>
            <a:pPr marL="342900" indent="-342900">
              <a:buFont typeface="+mj-lt"/>
              <a:buAutoNum type="arabicPeriod"/>
            </a:pPr>
            <a:endParaRPr lang="en-GB" sz="2400" dirty="0"/>
          </a:p>
          <a:p>
            <a:pPr marL="342900" indent="-342900">
              <a:buFont typeface="+mj-lt"/>
              <a:buAutoNum type="arabicPeriod"/>
            </a:pPr>
            <a:r>
              <a:rPr lang="en-GB" sz="2400" dirty="0"/>
              <a:t>Competitors using digital platforms effectively </a:t>
            </a:r>
          </a:p>
          <a:p>
            <a:pPr marL="342900" indent="-342900">
              <a:buFont typeface="+mj-lt"/>
              <a:buAutoNum type="arabicPeriod"/>
            </a:pPr>
            <a:endParaRPr lang="en-GB" sz="2400" dirty="0"/>
          </a:p>
          <a:p>
            <a:pPr marL="342900" indent="-342900">
              <a:buFont typeface="+mj-lt"/>
              <a:buAutoNum type="arabicPeriod"/>
            </a:pPr>
            <a:r>
              <a:rPr lang="en-GB" sz="2400" dirty="0"/>
              <a:t>Not keeping up with the modern way a company runs </a:t>
            </a:r>
          </a:p>
        </p:txBody>
      </p:sp>
    </p:spTree>
    <p:extLst>
      <p:ext uri="{BB962C8B-B14F-4D97-AF65-F5344CB8AC3E}">
        <p14:creationId xmlns:p14="http://schemas.microsoft.com/office/powerpoint/2010/main" val="38990748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63B9433-0DBF-F426-9908-5AD8E35D2A7C}"/>
              </a:ext>
            </a:extLst>
          </p:cNvPr>
          <p:cNvSpPr txBox="1"/>
          <p:nvPr/>
        </p:nvSpPr>
        <p:spPr>
          <a:xfrm>
            <a:off x="1952786" y="650929"/>
            <a:ext cx="633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Reference List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9F8C28D-BF3B-BAD1-47EB-03312E639309}"/>
              </a:ext>
            </a:extLst>
          </p:cNvPr>
          <p:cNvSpPr txBox="1"/>
          <p:nvPr/>
        </p:nvSpPr>
        <p:spPr>
          <a:xfrm>
            <a:off x="342900" y="1409700"/>
            <a:ext cx="1135380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Kotler, P.(2017) Principals of Marketing. Harlow: Pearson Education </a:t>
            </a:r>
          </a:p>
          <a:p>
            <a:endParaRPr lang="en-GB" sz="2400" dirty="0"/>
          </a:p>
          <a:p>
            <a:r>
              <a:rPr lang="en-GB" sz="2400" dirty="0"/>
              <a:t>MarketWatch (2023) UK Florist Industrial Trends. Available  at : https//www.marketwatch.com/ (accessed: 30 September 2025) </a:t>
            </a:r>
          </a:p>
          <a:p>
            <a:endParaRPr lang="en-GB" sz="2400" dirty="0"/>
          </a:p>
          <a:p>
            <a:r>
              <a:rPr lang="en-GB" sz="2400" dirty="0"/>
              <a:t>Statista (2023) online shopping growth in the UK. Available at: https//www.statista.com/ (accessed 30 September 2025)</a:t>
            </a:r>
          </a:p>
          <a:p>
            <a:endParaRPr lang="en-GB" sz="2400" dirty="0"/>
          </a:p>
          <a:p>
            <a:r>
              <a:rPr lang="en-GB" sz="2400" dirty="0"/>
              <a:t>Mintel (2022) Sustainability and Consumer Behaviour – UK Report. London: Mintel Group Ltd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39060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oquet of cempasuchil flowers">
            <a:extLst>
              <a:ext uri="{FF2B5EF4-FFF2-40B4-BE49-F238E27FC236}">
                <a16:creationId xmlns:a16="http://schemas.microsoft.com/office/drawing/2014/main" id="{9D37F4E5-622D-6E23-58F2-FED79E6CB8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30"/>
          <a:stretch>
            <a:fillRect/>
          </a:stretch>
        </p:blipFill>
        <p:spPr>
          <a:xfrm>
            <a:off x="-12700" y="-38090"/>
            <a:ext cx="12191980" cy="6857990"/>
          </a:xfrm>
          <a:prstGeom prst="rect">
            <a:avLst/>
          </a:prstGeom>
        </p:spPr>
      </p:pic>
      <p:sp useBgFill="1">
        <p:nvSpPr>
          <p:cNvPr id="9" name="Rounded Rectangle 9">
            <a:extLst>
              <a:ext uri="{FF2B5EF4-FFF2-40B4-BE49-F238E27FC236}">
                <a16:creationId xmlns:a16="http://schemas.microsoft.com/office/drawing/2014/main" id="{377641A3-0AD1-47C4-888F-5D557BC9C0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96889" y="1846512"/>
            <a:ext cx="8998224" cy="3164976"/>
          </a:xfrm>
          <a:prstGeom prst="roundRect">
            <a:avLst>
              <a:gd name="adj" fmla="val 4629"/>
            </a:avLst>
          </a:prstGeom>
          <a:ln w="44450">
            <a:gradFill>
              <a:gsLst>
                <a:gs pos="0">
                  <a:schemeClr val="bg2">
                    <a:alpha val="65000"/>
                  </a:schemeClr>
                </a:gs>
                <a:gs pos="98000">
                  <a:schemeClr val="bg2">
                    <a:lumMod val="75000"/>
                    <a:alpha val="55000"/>
                  </a:schemeClr>
                </a:gs>
              </a:gsLst>
              <a:lin ang="5400000" scaled="1"/>
            </a:gradFill>
          </a:ln>
          <a:effectLst>
            <a:innerShdw blurRad="63500" dist="508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26AF969-4BA3-89BF-BFDC-B4AAD73A585A}"/>
              </a:ext>
            </a:extLst>
          </p:cNvPr>
          <p:cNvSpPr txBox="1"/>
          <p:nvPr/>
        </p:nvSpPr>
        <p:spPr>
          <a:xfrm>
            <a:off x="1751012" y="2007703"/>
            <a:ext cx="8676222" cy="23991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10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Thank you for your time. Do you have any questions about anything at all ?</a:t>
            </a:r>
          </a:p>
        </p:txBody>
      </p:sp>
    </p:spTree>
    <p:extLst>
      <p:ext uri="{BB962C8B-B14F-4D97-AF65-F5344CB8AC3E}">
        <p14:creationId xmlns:p14="http://schemas.microsoft.com/office/powerpoint/2010/main" val="990610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E15A4F4A693941A5E304EB8544B16E" ma:contentTypeVersion="5" ma:contentTypeDescription="Create a new document." ma:contentTypeScope="" ma:versionID="78087e2b610b6c9aaa1443d3e47054fa">
  <xsd:schema xmlns:xsd="http://www.w3.org/2001/XMLSchema" xmlns:xs="http://www.w3.org/2001/XMLSchema" xmlns:p="http://schemas.microsoft.com/office/2006/metadata/properties" xmlns:ns3="314786ed-9e66-4238-a236-f01e2cc4b564" targetNamespace="http://schemas.microsoft.com/office/2006/metadata/properties" ma:root="true" ma:fieldsID="bd1acf7f7876c2f80df3b74f26c57692" ns3:_="">
    <xsd:import namespace="314786ed-9e66-4238-a236-f01e2cc4b564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4786ed-9e66-4238-a236-f01e2cc4b564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14786ed-9e66-4238-a236-f01e2cc4b56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57E057B-1BE6-4F78-87AF-C106C3AC94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14786ed-9e66-4238-a236-f01e2cc4b56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E777EC1-534E-4FC6-B0B5-9E0169ABFF01}">
  <ds:schemaRefs>
    <ds:schemaRef ds:uri="http://purl.org/dc/elements/1.1/"/>
    <ds:schemaRef ds:uri="http://www.w3.org/XML/1998/namespace"/>
    <ds:schemaRef ds:uri="http://purl.org/dc/terms/"/>
    <ds:schemaRef ds:uri="http://schemas.microsoft.com/office/2006/documentManagement/types"/>
    <ds:schemaRef ds:uri="http://schemas.microsoft.com/office/2006/metadata/properties"/>
    <ds:schemaRef ds:uri="314786ed-9e66-4238-a236-f01e2cc4b564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CB17C73-A203-4E88-B4A0-E6F3468A8E6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TM03457485[[fn=Mesh]]</Template>
  <TotalTime>10041</TotalTime>
  <Words>662</Words>
  <Application>Microsoft Office PowerPoint</Application>
  <PresentationFormat>Widescreen</PresentationFormat>
  <Paragraphs>120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Century Gothic</vt:lpstr>
      <vt:lpstr>Mesh</vt:lpstr>
      <vt:lpstr>PowerPoint Presentation</vt:lpstr>
      <vt:lpstr>Introduction  </vt:lpstr>
      <vt:lpstr>About green haven florists </vt:lpstr>
      <vt:lpstr>Problems green haven are facing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Dennis Brown (2026661)</dc:creator>
  <cp:lastModifiedBy>Dennis Brown (2026661)</cp:lastModifiedBy>
  <cp:revision>3</cp:revision>
  <dcterms:created xsi:type="dcterms:W3CDTF">2025-09-22T11:29:23Z</dcterms:created>
  <dcterms:modified xsi:type="dcterms:W3CDTF">2025-10-06T09:44:23Z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0x010100B2E15A4F4A693941A5E304EB8544B16E</vt:lpwstr>
  </property>
</Properties>
</file>