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58" r:id="rId10"/>
    <p:sldId id="260" r:id="rId11"/>
    <p:sldId id="259" r:id="rId12"/>
    <p:sldId id="265" r:id="rId13"/>
    <p:sldId id="266" r:id="rId14"/>
    <p:sldId id="276" r:id="rId15"/>
    <p:sldId id="261" r:id="rId16"/>
    <p:sldId id="262" r:id="rId17"/>
    <p:sldId id="263" r:id="rId18"/>
    <p:sldId id="264" r:id="rId19"/>
    <p:sldId id="268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114" d="100"/>
          <a:sy n="114" d="100"/>
        </p:scale>
        <p:origin x="150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513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458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068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988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63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18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80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085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71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4294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9635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062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585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41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662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752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Object Orientation recap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Dr </a:t>
            </a:r>
            <a:r>
              <a:rPr lang="en-GB" dirty="0"/>
              <a:t>Tim Bashford</a:t>
            </a:r>
          </a:p>
        </p:txBody>
      </p:sp>
    </p:spTree>
    <p:extLst>
      <p:ext uri="{BB962C8B-B14F-4D97-AF65-F5344CB8AC3E}">
        <p14:creationId xmlns:p14="http://schemas.microsoft.com/office/powerpoint/2010/main" val="680163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OO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does OO do for us?</a:t>
            </a:r>
          </a:p>
          <a:p>
            <a:pPr lvl="1"/>
            <a:r>
              <a:rPr lang="en-GB" dirty="0"/>
              <a:t>Easier to write code.</a:t>
            </a:r>
          </a:p>
          <a:p>
            <a:pPr lvl="1"/>
            <a:r>
              <a:rPr lang="en-GB" dirty="0"/>
              <a:t>Computational benefit?</a:t>
            </a:r>
          </a:p>
          <a:p>
            <a:pPr lvl="1"/>
            <a:r>
              <a:rPr lang="en-GB" dirty="0"/>
              <a:t>Enables a data-centred approach; we, as developers are driven by the data rather than the intricacies of the code (in theory).</a:t>
            </a:r>
          </a:p>
          <a:p>
            <a:r>
              <a:rPr lang="en-GB" dirty="0"/>
              <a:t>OO attracts a nearly fanatical devotion from many.</a:t>
            </a:r>
          </a:p>
        </p:txBody>
      </p:sp>
    </p:spTree>
    <p:extLst>
      <p:ext uri="{BB962C8B-B14F-4D97-AF65-F5344CB8AC3E}">
        <p14:creationId xmlns:p14="http://schemas.microsoft.com/office/powerpoint/2010/main" val="3926922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OO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us to re-use our code </a:t>
            </a:r>
            <a:r>
              <a:rPr lang="en-GB" b="1" u="sng" dirty="0"/>
              <a:t>when done correctly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Will tie you up in knots if you do it wrong.</a:t>
            </a:r>
          </a:p>
          <a:p>
            <a:r>
              <a:rPr lang="en-GB" dirty="0"/>
              <a:t>Facilitates team development, particularly use of Agile development methodologies.</a:t>
            </a:r>
          </a:p>
          <a:p>
            <a:pPr lvl="1"/>
            <a:r>
              <a:rPr lang="en-GB" dirty="0"/>
              <a:t>Separates the implementation better than functional programming usually manages.</a:t>
            </a:r>
          </a:p>
        </p:txBody>
      </p:sp>
    </p:spTree>
    <p:extLst>
      <p:ext uri="{BB962C8B-B14F-4D97-AF65-F5344CB8AC3E}">
        <p14:creationId xmlns:p14="http://schemas.microsoft.com/office/powerpoint/2010/main" val="2589788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acronym which is often referenced as being influential in OO design, and the rationale for using OO.</a:t>
            </a:r>
          </a:p>
          <a:p>
            <a:pPr marL="0" indent="0">
              <a:buNone/>
            </a:pPr>
            <a:r>
              <a:rPr lang="en-GB" b="1" dirty="0"/>
              <a:t>S</a:t>
            </a:r>
            <a:r>
              <a:rPr lang="en-GB" dirty="0"/>
              <a:t>ingle responsibility principle.</a:t>
            </a:r>
          </a:p>
          <a:p>
            <a:pPr marL="0" indent="0">
              <a:buNone/>
            </a:pPr>
            <a:r>
              <a:rPr lang="en-GB" b="1" dirty="0"/>
              <a:t>O</a:t>
            </a:r>
            <a:r>
              <a:rPr lang="en-GB" dirty="0"/>
              <a:t>pen/closed principle.</a:t>
            </a:r>
          </a:p>
          <a:p>
            <a:pPr marL="0" indent="0">
              <a:buNone/>
            </a:pPr>
            <a:r>
              <a:rPr lang="en-GB" b="1" dirty="0" err="1"/>
              <a:t>L</a:t>
            </a:r>
            <a:r>
              <a:rPr lang="en-GB" dirty="0" err="1"/>
              <a:t>iskov</a:t>
            </a:r>
            <a:r>
              <a:rPr lang="en-GB" dirty="0"/>
              <a:t> substitution principle.</a:t>
            </a:r>
          </a:p>
          <a:p>
            <a:pPr marL="0" indent="0">
              <a:buNone/>
            </a:pPr>
            <a:r>
              <a:rPr lang="en-GB" b="1" dirty="0"/>
              <a:t>I</a:t>
            </a:r>
            <a:r>
              <a:rPr lang="en-GB" dirty="0"/>
              <a:t>nterface segregation principle.</a:t>
            </a:r>
          </a:p>
          <a:p>
            <a:pPr marL="0" indent="0">
              <a:buNone/>
            </a:pPr>
            <a:r>
              <a:rPr lang="en-GB" b="1" dirty="0"/>
              <a:t>D</a:t>
            </a:r>
            <a:r>
              <a:rPr lang="en-GB" dirty="0"/>
              <a:t>ependency inversion principle.</a:t>
            </a:r>
          </a:p>
        </p:txBody>
      </p:sp>
    </p:spTree>
    <p:extLst>
      <p:ext uri="{BB962C8B-B14F-4D97-AF65-F5344CB8AC3E}">
        <p14:creationId xmlns:p14="http://schemas.microsoft.com/office/powerpoint/2010/main" val="1364664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 – Single Responsibility Principle.  A class should only have a single responsibility.  If you’re trying to build a class with more, your class is too big and needs to be re-designed.</a:t>
            </a:r>
          </a:p>
          <a:p>
            <a:r>
              <a:rPr lang="en-GB" dirty="0"/>
              <a:t>O – Open/closed principle.  Open for extension, closed for modification.  You can </a:t>
            </a:r>
            <a:r>
              <a:rPr lang="en-GB" u="sng" dirty="0"/>
              <a:t>conceptually</a:t>
            </a:r>
            <a:r>
              <a:rPr lang="en-GB" dirty="0"/>
              <a:t> add to classes (think polymorphism), but should not modify.</a:t>
            </a:r>
          </a:p>
        </p:txBody>
      </p:sp>
    </p:spTree>
    <p:extLst>
      <p:ext uri="{BB962C8B-B14F-4D97-AF65-F5344CB8AC3E}">
        <p14:creationId xmlns:p14="http://schemas.microsoft.com/office/powerpoint/2010/main" val="1821905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 – </a:t>
            </a:r>
            <a:r>
              <a:rPr lang="en-GB" dirty="0" err="1"/>
              <a:t>Liskov</a:t>
            </a:r>
            <a:r>
              <a:rPr lang="en-GB" dirty="0"/>
              <a:t> Substitution Principle.  Objects of a particular type should be replaceable by objects of a subtype without breaking the program.</a:t>
            </a:r>
          </a:p>
          <a:p>
            <a:pPr lvl="1"/>
            <a:r>
              <a:rPr lang="en-GB" dirty="0"/>
              <a:t>If U is a subtype of T, we should be able to replace a vector&lt;T&gt; with a vector&lt;U&gt; without issue.</a:t>
            </a:r>
          </a:p>
          <a:p>
            <a:r>
              <a:rPr lang="en-GB" dirty="0"/>
              <a:t>I – Interface Segregation Principle.  Nothing should depend on an interface it does not use.  I.E. it’s better to have many smaller, specific interfaces than one giant generic one.</a:t>
            </a:r>
          </a:p>
        </p:txBody>
      </p:sp>
    </p:spTree>
    <p:extLst>
      <p:ext uri="{BB962C8B-B14F-4D97-AF65-F5344CB8AC3E}">
        <p14:creationId xmlns:p14="http://schemas.microsoft.com/office/powerpoint/2010/main" val="629800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 – Dependency Inversion Principle.  High-level module implementations should be abstracted from low-level implementation details.</a:t>
            </a:r>
          </a:p>
          <a:p>
            <a:pPr lvl="1"/>
            <a:r>
              <a:rPr lang="en-GB" dirty="0"/>
              <a:t>Depend on abstractions, not concretions.</a:t>
            </a:r>
          </a:p>
          <a:p>
            <a:pPr lvl="1"/>
            <a:r>
              <a:rPr lang="en-GB" dirty="0"/>
              <a:t>Details follow abstractions, rather than abstractions following details.</a:t>
            </a:r>
          </a:p>
          <a:p>
            <a:pPr lvl="1"/>
            <a:r>
              <a:rPr lang="en-GB" dirty="0"/>
              <a:t>A flip of the usual approach, hence the name.</a:t>
            </a:r>
          </a:p>
        </p:txBody>
      </p:sp>
    </p:spTree>
    <p:extLst>
      <p:ext uri="{BB962C8B-B14F-4D97-AF65-F5344CB8AC3E}">
        <p14:creationId xmlns:p14="http://schemas.microsoft.com/office/powerpoint/2010/main" val="135672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the only OO design mnemonic – see also: GRASP.</a:t>
            </a:r>
          </a:p>
          <a:p>
            <a:r>
              <a:rPr lang="en-GB" dirty="0"/>
              <a:t>You’ve probably been doing this for a while, regardless – if you’ve been writing OO code correctly.</a:t>
            </a:r>
          </a:p>
          <a:p>
            <a:r>
              <a:rPr lang="en-GB" dirty="0"/>
              <a:t>Most of this is facilitated through class relationships, especially inheritance, which leads us neatly on to…</a:t>
            </a:r>
          </a:p>
        </p:txBody>
      </p:sp>
    </p:spTree>
    <p:extLst>
      <p:ext uri="{BB962C8B-B14F-4D97-AF65-F5344CB8AC3E}">
        <p14:creationId xmlns:p14="http://schemas.microsoft.com/office/powerpoint/2010/main" val="4146231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Polymorphism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Allows us to take a class we created before and re-use it in a more specific way.</a:t>
            </a:r>
          </a:p>
          <a:p>
            <a:r>
              <a:rPr lang="en-GB" dirty="0"/>
              <a:t>The class we use may be something </a:t>
            </a:r>
            <a:r>
              <a:rPr lang="en-GB" b="1" dirty="0"/>
              <a:t>abstract</a:t>
            </a:r>
            <a:endParaRPr lang="en-GB" dirty="0"/>
          </a:p>
          <a:p>
            <a:pPr lvl="1"/>
            <a:r>
              <a:rPr lang="en-GB" dirty="0"/>
              <a:t>e.g. “Animal” – there’s no such thing as a generic animal.</a:t>
            </a:r>
          </a:p>
          <a:p>
            <a:r>
              <a:rPr lang="en-GB" dirty="0"/>
              <a:t>Or it may make sense by itself</a:t>
            </a:r>
          </a:p>
          <a:p>
            <a:pPr lvl="1"/>
            <a:r>
              <a:rPr lang="en-GB" dirty="0"/>
              <a:t>e.g. “Person” – there may be a more specific version such as “Student” or “Lecturer”, but a “Person” doesn’t have to be one of those to be coherent.</a:t>
            </a:r>
          </a:p>
        </p:txBody>
      </p:sp>
    </p:spTree>
    <p:extLst>
      <p:ext uri="{BB962C8B-B14F-4D97-AF65-F5344CB8AC3E}">
        <p14:creationId xmlns:p14="http://schemas.microsoft.com/office/powerpoint/2010/main" val="1485548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class which is inherited from:</a:t>
            </a:r>
          </a:p>
          <a:p>
            <a:pPr lvl="1"/>
            <a:r>
              <a:rPr lang="en-GB" b="1" i="1" u="sng" dirty="0"/>
              <a:t>Base</a:t>
            </a:r>
          </a:p>
          <a:p>
            <a:pPr lvl="1"/>
            <a:r>
              <a:rPr lang="en-GB" dirty="0"/>
              <a:t>Parent</a:t>
            </a:r>
          </a:p>
          <a:p>
            <a:pPr lvl="1"/>
            <a:r>
              <a:rPr lang="en-GB" dirty="0"/>
              <a:t>Superclass</a:t>
            </a:r>
          </a:p>
          <a:p>
            <a:r>
              <a:rPr lang="en-GB" dirty="0"/>
              <a:t>The class which inherits from:</a:t>
            </a:r>
          </a:p>
          <a:p>
            <a:pPr lvl="1"/>
            <a:r>
              <a:rPr lang="en-GB" b="1" i="1" u="sng" dirty="0"/>
              <a:t>Derived</a:t>
            </a:r>
          </a:p>
          <a:p>
            <a:pPr lvl="1"/>
            <a:r>
              <a:rPr lang="en-GB" dirty="0"/>
              <a:t>Child</a:t>
            </a:r>
          </a:p>
          <a:p>
            <a:pPr lvl="1"/>
            <a:r>
              <a:rPr lang="en-GB" dirty="0"/>
              <a:t>Subclass</a:t>
            </a:r>
          </a:p>
          <a:p>
            <a:r>
              <a:rPr lang="en-GB" dirty="0"/>
              <a:t>The first of these (based/derived) are the most correct, but you’ll often see them mixed and matched.</a:t>
            </a:r>
          </a:p>
        </p:txBody>
      </p:sp>
    </p:spTree>
    <p:extLst>
      <p:ext uri="{BB962C8B-B14F-4D97-AF65-F5344CB8AC3E}">
        <p14:creationId xmlns:p14="http://schemas.microsoft.com/office/powerpoint/2010/main" val="918578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polymorphism?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Allows us to design our code for re-use.</a:t>
            </a:r>
          </a:p>
          <a:p>
            <a:pPr lvl="1"/>
            <a:r>
              <a:rPr lang="en-GB" dirty="0"/>
              <a:t>Write attributes and methods only once in a “common” class.</a:t>
            </a:r>
          </a:p>
          <a:p>
            <a:pPr lvl="1"/>
            <a:r>
              <a:rPr lang="en-GB" dirty="0"/>
              <a:t>Avoids repetition – write once, update once.</a:t>
            </a:r>
          </a:p>
          <a:p>
            <a:pPr lvl="1"/>
            <a:r>
              <a:rPr lang="en-GB" dirty="0"/>
              <a:t>Saves time and effort.</a:t>
            </a:r>
          </a:p>
          <a:p>
            <a:pPr lvl="1"/>
            <a:r>
              <a:rPr lang="en-GB" dirty="0"/>
              <a:t>Re-use tested code rather than writing from scratch.</a:t>
            </a:r>
          </a:p>
          <a:p>
            <a:r>
              <a:rPr lang="en-GB" dirty="0"/>
              <a:t>Allows us to take some default functionality and override parts or all of it with our own, if we so choose.</a:t>
            </a:r>
          </a:p>
        </p:txBody>
      </p:sp>
    </p:spTree>
    <p:extLst>
      <p:ext uri="{BB962C8B-B14F-4D97-AF65-F5344CB8AC3E}">
        <p14:creationId xmlns:p14="http://schemas.microsoft.com/office/powerpoint/2010/main" val="3414189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May be overridden, but don’t have to be.</a:t>
            </a:r>
          </a:p>
          <a:p>
            <a:r>
              <a:rPr lang="en-GB" dirty="0"/>
              <a:t>Always requires a base class implementation.</a:t>
            </a:r>
          </a:p>
          <a:p>
            <a:pPr lvl="1"/>
            <a:r>
              <a:rPr lang="en-GB" dirty="0"/>
              <a:t>If no derived class implementation overrides this, the implemented class subsumes this behaviour.</a:t>
            </a:r>
          </a:p>
          <a:p>
            <a:r>
              <a:rPr lang="en-GB" dirty="0"/>
              <a:t>May even serve as a wrapper for the base class call.</a:t>
            </a:r>
          </a:p>
          <a:p>
            <a:pPr lvl="1"/>
            <a:r>
              <a:rPr lang="en-GB" dirty="0"/>
              <a:t>May act as a guard or check for a specific parameter.</a:t>
            </a:r>
          </a:p>
          <a:p>
            <a:r>
              <a:rPr lang="en-GB" dirty="0"/>
              <a:t>Interestingly, the opposite to “virtual” is “final” – a keyword which means that a method cannot be overridden by a derived class.</a:t>
            </a:r>
          </a:p>
          <a:p>
            <a:pPr lvl="1"/>
            <a:r>
              <a:rPr lang="en-GB" dirty="0"/>
              <a:t>Very rarely used, however.</a:t>
            </a:r>
          </a:p>
        </p:txBody>
      </p:sp>
    </p:spTree>
    <p:extLst>
      <p:ext uri="{BB962C8B-B14F-4D97-AF65-F5344CB8AC3E}">
        <p14:creationId xmlns:p14="http://schemas.microsoft.com/office/powerpoint/2010/main" val="3381909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Cannot have an implementation.</a:t>
            </a:r>
          </a:p>
          <a:p>
            <a:pPr lvl="1"/>
            <a:r>
              <a:rPr lang="en-GB" dirty="0"/>
              <a:t>Must be overridden in the derived class.</a:t>
            </a:r>
          </a:p>
          <a:p>
            <a:r>
              <a:rPr lang="en-GB" dirty="0"/>
              <a:t>When any method is abstract, the entire class becomes abstract.</a:t>
            </a:r>
          </a:p>
          <a:p>
            <a:pPr lvl="1"/>
            <a:r>
              <a:rPr lang="en-GB" dirty="0"/>
              <a:t>Wouldn’t make sense to have a method you can’t call.</a:t>
            </a:r>
          </a:p>
          <a:p>
            <a:pPr lvl="1"/>
            <a:r>
              <a:rPr lang="en-GB" dirty="0"/>
              <a:t>Abstract classes cannot be instantiated, i.e. you can’t create a new instance of that class.</a:t>
            </a:r>
          </a:p>
          <a:p>
            <a:r>
              <a:rPr lang="en-GB" dirty="0"/>
              <a:t>Shouldn’t contain any private attributes or methods.  </a:t>
            </a:r>
          </a:p>
          <a:p>
            <a:pPr lvl="1"/>
            <a:r>
              <a:rPr lang="en-GB" dirty="0"/>
              <a:t>Why not?</a:t>
            </a:r>
          </a:p>
          <a:p>
            <a:r>
              <a:rPr lang="en-GB" dirty="0"/>
              <a:t>In C++ is usually referred to as a “pure virtual” method.</a:t>
            </a:r>
          </a:p>
        </p:txBody>
      </p:sp>
    </p:spTree>
    <p:extLst>
      <p:ext uri="{BB962C8B-B14F-4D97-AF65-F5344CB8AC3E}">
        <p14:creationId xmlns:p14="http://schemas.microsoft.com/office/powerpoint/2010/main" val="77066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most languages, you can create an abstract class which has no abstract methods – use this to prevent it being initialised.</a:t>
            </a:r>
          </a:p>
          <a:p>
            <a:pPr lvl="1"/>
            <a:r>
              <a:rPr lang="en-GB" dirty="0"/>
              <a:t>C++ actually doesn’t let you do this – you usually make the destructor abstract.  Visual Studio gives us this option when making a class through the GUI – this is why.</a:t>
            </a:r>
          </a:p>
          <a:p>
            <a:r>
              <a:rPr lang="en-GB" dirty="0"/>
              <a:t>Interestingly, an abstract class may (and often should) have a constructor.</a:t>
            </a:r>
          </a:p>
          <a:p>
            <a:pPr lvl="1"/>
            <a:r>
              <a:rPr lang="en-GB" dirty="0"/>
              <a:t>Called by the derived class using the keyword “base”.</a:t>
            </a:r>
          </a:p>
          <a:p>
            <a:pPr lvl="1"/>
            <a:r>
              <a:rPr lang="en-GB" dirty="0"/>
              <a:t>Still cannot result in the instantiation of an abstract class.</a:t>
            </a:r>
          </a:p>
          <a:p>
            <a:pPr lvl="1"/>
            <a:r>
              <a:rPr lang="en-GB" dirty="0"/>
              <a:t>I’d always recommend making such constructors protected.</a:t>
            </a:r>
          </a:p>
          <a:p>
            <a:pPr lvl="2"/>
            <a:r>
              <a:rPr lang="en-GB" dirty="0"/>
              <a:t>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045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Consider a banking system which comprises of “Employee” and “Customer” classes.</a:t>
            </a:r>
          </a:p>
          <a:p>
            <a:r>
              <a:rPr lang="en-GB" dirty="0"/>
              <a:t>Employee</a:t>
            </a:r>
          </a:p>
          <a:p>
            <a:pPr lvl="1"/>
            <a:r>
              <a:rPr lang="en-GB" dirty="0"/>
              <a:t>Attributes: Name, address, DOB, employee number.</a:t>
            </a:r>
          </a:p>
          <a:p>
            <a:pPr lvl="1"/>
            <a:r>
              <a:rPr lang="en-GB" dirty="0"/>
              <a:t>Methods: Create account, delete account, update account.</a:t>
            </a:r>
          </a:p>
          <a:p>
            <a:r>
              <a:rPr lang="en-GB" dirty="0"/>
              <a:t>Customer</a:t>
            </a:r>
          </a:p>
          <a:p>
            <a:pPr lvl="1"/>
            <a:r>
              <a:rPr lang="en-GB" dirty="0"/>
              <a:t>Attributes: Name, address, DOB, customer number, account number.</a:t>
            </a:r>
          </a:p>
          <a:p>
            <a:pPr lvl="1"/>
            <a:r>
              <a:rPr lang="en-GB" dirty="0"/>
              <a:t>Methods: Withdraw money, add money, create account, delete account, update account.</a:t>
            </a:r>
          </a:p>
        </p:txBody>
      </p:sp>
    </p:spTree>
    <p:extLst>
      <p:ext uri="{BB962C8B-B14F-4D97-AF65-F5344CB8AC3E}">
        <p14:creationId xmlns:p14="http://schemas.microsoft.com/office/powerpoint/2010/main" val="35302364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755" y="553432"/>
            <a:ext cx="8077201" cy="1320800"/>
          </a:xfrm>
        </p:spPr>
        <p:txBody>
          <a:bodyPr/>
          <a:lstStyle/>
          <a:p>
            <a:r>
              <a:rPr lang="en-GB" dirty="0"/>
              <a:t>Class diagram 1 (no polymorphism)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975840"/>
            <a:ext cx="6347714" cy="388077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10 attributes, 9 methods – many identical.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944" y="2093424"/>
            <a:ext cx="6600825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203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705" y="393700"/>
            <a:ext cx="7391401" cy="1320800"/>
          </a:xfrm>
        </p:spPr>
        <p:txBody>
          <a:bodyPr/>
          <a:lstStyle/>
          <a:p>
            <a:r>
              <a:rPr lang="en-GB" dirty="0"/>
              <a:t>Class diagram 2 - polymorphism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070" y="2743200"/>
            <a:ext cx="6347714" cy="388077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6 attributes, 7 methods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398" y="1714500"/>
            <a:ext cx="5892013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081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second diagram:</a:t>
            </a:r>
          </a:p>
          <a:p>
            <a:pPr lvl="1"/>
            <a:r>
              <a:rPr lang="en-GB" dirty="0"/>
              <a:t>Removes a significant amount of duplication from the first.</a:t>
            </a:r>
          </a:p>
          <a:p>
            <a:pPr lvl="2"/>
            <a:r>
              <a:rPr lang="en-GB" dirty="0"/>
              <a:t>Avoids inconsistency later on.</a:t>
            </a:r>
          </a:p>
          <a:p>
            <a:pPr lvl="2"/>
            <a:r>
              <a:rPr lang="en-GB" dirty="0"/>
              <a:t>Reduces work – implement the same thing once, not twice.</a:t>
            </a:r>
          </a:p>
          <a:p>
            <a:pPr lvl="1"/>
            <a:r>
              <a:rPr lang="en-GB" dirty="0"/>
              <a:t>Provides a “virtual override” for one method (</a:t>
            </a:r>
            <a:r>
              <a:rPr lang="en-GB" dirty="0" err="1"/>
              <a:t>DeleteAccount</a:t>
            </a:r>
            <a:r>
              <a:rPr lang="en-GB" dirty="0"/>
              <a:t>).</a:t>
            </a:r>
          </a:p>
          <a:p>
            <a:pPr lvl="2"/>
            <a:r>
              <a:rPr lang="en-GB" dirty="0"/>
              <a:t>A more specific version of something which does the same thing.</a:t>
            </a:r>
          </a:p>
          <a:p>
            <a:pPr lvl="2"/>
            <a:r>
              <a:rPr lang="en-GB" dirty="0"/>
              <a:t>Virtual - doesn’t have to be overridden.</a:t>
            </a:r>
          </a:p>
          <a:p>
            <a:pPr lvl="1"/>
            <a:r>
              <a:rPr lang="en-GB" dirty="0"/>
              <a:t>Undeniably conceptually more difficult.</a:t>
            </a:r>
          </a:p>
        </p:txBody>
      </p:sp>
    </p:spTree>
    <p:extLst>
      <p:ext uri="{BB962C8B-B14F-4D97-AF65-F5344CB8AC3E}">
        <p14:creationId xmlns:p14="http://schemas.microsoft.com/office/powerpoint/2010/main" val="3324781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few key implementation considerations.  Note especially that any derived class may be used as a parameter in place of its base class.</a:t>
            </a:r>
          </a:p>
          <a:p>
            <a:pPr lvl="1"/>
            <a:r>
              <a:rPr lang="en-GB" dirty="0"/>
              <a:t>The object may be interrogated to find out whether it’s an instance of the derived class.</a:t>
            </a:r>
          </a:p>
          <a:p>
            <a:pPr lvl="1"/>
            <a:r>
              <a:rPr lang="en-GB" dirty="0"/>
              <a:t>If it is, it can be cast to that derived class.</a:t>
            </a:r>
          </a:p>
        </p:txBody>
      </p:sp>
    </p:spTree>
    <p:extLst>
      <p:ext uri="{BB962C8B-B14F-4D97-AF65-F5344CB8AC3E}">
        <p14:creationId xmlns:p14="http://schemas.microsoft.com/office/powerpoint/2010/main" val="895945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88A8D06-2073-441D-B8A3-7CF1BA6DC6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616859"/>
            <a:ext cx="2514600" cy="36242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680DD7-77E1-4D36-AF31-E4DB9B7B8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914400"/>
            <a:ext cx="2895600" cy="467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244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204B2F-97D3-4C02-A7EC-233E979D7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553" y="1590675"/>
            <a:ext cx="2800350" cy="36766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D064BA-F449-49EA-A6FF-593F8E72D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248" y="495300"/>
            <a:ext cx="4447199" cy="586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9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C45648-48D7-405A-B777-71F659131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42" y="1414462"/>
            <a:ext cx="3905250" cy="40290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10D46D-89B6-46CB-BD51-836DF8A888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592" y="12577"/>
            <a:ext cx="50914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6853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BF046-27A4-4B6A-9E30-94FEEA559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DBD13-B497-4A89-9E5E-389E545D1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0"/>
            <a:ext cx="6347714" cy="45935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Shape – a pure virtual (abstract) class.  This has one attribute (colour), its getters/setters and two other methods:</a:t>
            </a:r>
          </a:p>
          <a:p>
            <a:pPr lvl="1"/>
            <a:r>
              <a:rPr lang="en-GB" dirty="0"/>
              <a:t>Print() – virtual.  Prints information, though Shape itself only knows about colour.</a:t>
            </a:r>
          </a:p>
          <a:p>
            <a:pPr lvl="1"/>
            <a:r>
              <a:rPr lang="en-GB" dirty="0" err="1"/>
              <a:t>GetArea</a:t>
            </a:r>
            <a:r>
              <a:rPr lang="en-GB" dirty="0"/>
              <a:t>() – pure virtual.</a:t>
            </a:r>
          </a:p>
          <a:p>
            <a:pPr marL="0" indent="0">
              <a:buNone/>
            </a:pPr>
            <a:r>
              <a:rPr lang="en-GB" dirty="0"/>
              <a:t>As a pure virtual class, this cannot be instantiated – deliberately.  There is no generic shape.</a:t>
            </a:r>
          </a:p>
        </p:txBody>
      </p:sp>
    </p:spTree>
    <p:extLst>
      <p:ext uri="{BB962C8B-B14F-4D97-AF65-F5344CB8AC3E}">
        <p14:creationId xmlns:p14="http://schemas.microsoft.com/office/powerpoint/2010/main" val="24159268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BF046-27A4-4B6A-9E30-94FEEA559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DBD13-B497-4A89-9E5E-389E545D1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47800"/>
            <a:ext cx="6347714" cy="45935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Circle – implements Shape.  Has a “radius” attribute with getters/setters.  This is entirely unique to Circle.</a:t>
            </a:r>
          </a:p>
          <a:p>
            <a:pPr marL="0" indent="0">
              <a:buNone/>
            </a:pPr>
            <a:r>
              <a:rPr lang="en-GB" dirty="0"/>
              <a:t>Contains an implementation (override) for Print.  Circle can override print (it’s virtual but not pure virtual) and does so here, but also calls the base class implementation: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what Shape::Print() does – call the Shape version of Print before doing Circle-specific stuff.  Of course, we could call this anywhere in this method, or not at all.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994820-0FD9-4DC1-A43C-22F0543DE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3043237"/>
            <a:ext cx="2771775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7702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A676D-1E1C-4DAC-A036-C50B2881C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DCF3A-E771-402F-8333-8A66056AE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Shape::Print maybe does the oddest thing of all: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We’ve already established that </a:t>
            </a:r>
            <a:r>
              <a:rPr lang="en-GB" dirty="0" err="1"/>
              <a:t>GetArea</a:t>
            </a:r>
            <a:r>
              <a:rPr lang="en-GB" dirty="0"/>
              <a:t>() is pure virtual, so doesn’t exist in Shape!  So what does this do?</a:t>
            </a:r>
          </a:p>
          <a:p>
            <a:pPr marL="0" indent="0">
              <a:buNone/>
            </a:pPr>
            <a:r>
              <a:rPr lang="en-GB" dirty="0"/>
              <a:t>Well, a pure virtual HAS to be implemented in order for the class it’s attached to </a:t>
            </a:r>
            <a:r>
              <a:rPr lang="en-GB" dirty="0" err="1"/>
              <a:t>to</a:t>
            </a:r>
            <a:r>
              <a:rPr lang="en-GB" dirty="0"/>
              <a:t> be instantiated.  So this call is actually through to the override in the derived class.  So this calls the </a:t>
            </a:r>
            <a:r>
              <a:rPr lang="en-GB" dirty="0" err="1"/>
              <a:t>GetArea</a:t>
            </a:r>
            <a:r>
              <a:rPr lang="en-GB" dirty="0"/>
              <a:t>() method in Circle, Rectangle, or any other derived class.  This is a key tenet of polymorphism.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C93A1A-D648-42E5-8FC1-64B7EF9D5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2667000"/>
            <a:ext cx="2847975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1218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9CFA69-8B5F-40B4-AE71-573F748C0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533400"/>
            <a:ext cx="3997890" cy="304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3C6AF9-0AD3-456B-B134-8FA982992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726757"/>
            <a:ext cx="1295400" cy="1404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2417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BE63B-17C1-435F-A403-E92868A2A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685800"/>
            <a:ext cx="6347714" cy="5355563"/>
          </a:xfrm>
        </p:spPr>
        <p:txBody>
          <a:bodyPr/>
          <a:lstStyle/>
          <a:p>
            <a:r>
              <a:rPr lang="en-GB" dirty="0"/>
              <a:t>So this is nice, but all it really does is save us some code.</a:t>
            </a:r>
          </a:p>
          <a:p>
            <a:r>
              <a:rPr lang="en-GB" dirty="0"/>
              <a:t>Let’s refer back to a very obvious principle: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Simply, Circles and Rectangles have different methods and thus can do different things.  </a:t>
            </a:r>
          </a:p>
          <a:p>
            <a:pPr lvl="1"/>
            <a:r>
              <a:rPr lang="en-GB" dirty="0"/>
              <a:t>Well, duh.</a:t>
            </a:r>
          </a:p>
          <a:p>
            <a:r>
              <a:rPr lang="en-GB" dirty="0"/>
              <a:t>… what can Shapes do?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319BF-D9AB-4CFD-AD79-A0E380D08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752600"/>
            <a:ext cx="1276350" cy="1943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C024A5-6458-4239-A615-0AF7AF74C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1752600"/>
            <a:ext cx="1433146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0449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49543-CE10-4515-A749-67CA85C51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533400"/>
            <a:ext cx="7543801" cy="55079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Well, this was obvious too – the error message is even pretty robust.  No instantiating a shape, because it has a pure virtual method (and is therefore considered pure virtual as a class).</a:t>
            </a:r>
          </a:p>
          <a:p>
            <a:pPr marL="0" indent="0">
              <a:buNone/>
            </a:pPr>
            <a:r>
              <a:rPr lang="en-GB" dirty="0"/>
              <a:t>This, however, is interesting: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We’ll worry about the “why” in a moment – the “what” is that we’re reinterpreting this specific Circle derived class as its base class.</a:t>
            </a:r>
          </a:p>
          <a:p>
            <a:pPr marL="0" indent="0">
              <a:buNone/>
            </a:pPr>
            <a:r>
              <a:rPr lang="en-GB" dirty="0"/>
              <a:t>	Very important: we aren’t making a Shape – we know we can’t.  	We’re taking an existing Shape implementer and </a:t>
            </a:r>
            <a:r>
              <a:rPr lang="en-GB"/>
              <a:t>reinterpreting 	that as the Shape type.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What do you notice about the methods we can call?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4DB34B-169D-42C3-8115-621D06C568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34031"/>
            <a:ext cx="4410075" cy="952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B67728-8ECA-424E-8990-55141D7DB6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763" y="1828800"/>
            <a:ext cx="3076575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2626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59364-3F07-4433-8685-F1B418DD2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895600"/>
            <a:ext cx="6347714" cy="3145763"/>
          </a:xfrm>
        </p:spPr>
        <p:txBody>
          <a:bodyPr/>
          <a:lstStyle/>
          <a:p>
            <a:r>
              <a:rPr lang="en-GB" dirty="0"/>
              <a:t>We can call the methods which are guaranteed to exist as part of Shape.</a:t>
            </a:r>
          </a:p>
          <a:p>
            <a:r>
              <a:rPr lang="en-GB" dirty="0"/>
              <a:t>However, we can’t…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Which makes sense – this is a method of Circle, which this isn’t necessarily.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1F125-4641-4FB8-8E07-7561C6163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57200"/>
            <a:ext cx="3390900" cy="20478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73FEBC-31C2-4822-8C7C-BE5715798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914400"/>
            <a:ext cx="876300" cy="866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0AEECB-EF01-4907-83BB-4B6B4D696F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1731" y="3562470"/>
            <a:ext cx="14859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3549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656A0-6633-48C7-BEB5-80D2E4C51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514600"/>
            <a:ext cx="6347714" cy="3526763"/>
          </a:xfrm>
        </p:spPr>
        <p:txBody>
          <a:bodyPr/>
          <a:lstStyle/>
          <a:p>
            <a:r>
              <a:rPr lang="en-GB" dirty="0"/>
              <a:t>If we really need to find out whether a base class is a derived class, we can use </a:t>
            </a:r>
            <a:r>
              <a:rPr lang="en-GB" dirty="0" err="1"/>
              <a:t>dynamic_cast</a:t>
            </a:r>
            <a:r>
              <a:rPr lang="en-GB" dirty="0"/>
              <a:t> to test, then cast if it is.</a:t>
            </a:r>
          </a:p>
          <a:p>
            <a:pPr lvl="1"/>
            <a:r>
              <a:rPr lang="en-GB" dirty="0"/>
              <a:t>This should be used sparingly.  It does violate the </a:t>
            </a:r>
            <a:r>
              <a:rPr lang="en-GB" dirty="0" err="1"/>
              <a:t>Liskov</a:t>
            </a:r>
            <a:r>
              <a:rPr lang="en-GB" dirty="0"/>
              <a:t> substitution principle.  It’s often a code smell – an instance of poor design making this approach necessary.</a:t>
            </a:r>
          </a:p>
          <a:p>
            <a:pPr lvl="1"/>
            <a:r>
              <a:rPr lang="en-GB" dirty="0"/>
              <a:t>I don’t go as far as forbidding its use.  There is actually a case where it’s necessary coming up in this module.</a:t>
            </a:r>
          </a:p>
          <a:p>
            <a:pPr lvl="2"/>
            <a:r>
              <a:rPr lang="en-GB" dirty="0"/>
              <a:t>Sending classes across a network require us to figure out what the class is.  We’ll talk about this </a:t>
            </a:r>
            <a:r>
              <a:rPr lang="en-GB"/>
              <a:t>in detail next week.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310F30-12F3-4DAC-8D1F-EEC382F23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152400"/>
            <a:ext cx="35433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193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3849</TotalTime>
  <Words>1685</Words>
  <Application>Microsoft Office PowerPoint</Application>
  <PresentationFormat>On-screen Show (4:3)</PresentationFormat>
  <Paragraphs>170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Trebuchet MS</vt:lpstr>
      <vt:lpstr>Wingdings 3</vt:lpstr>
      <vt:lpstr>Facet</vt:lpstr>
      <vt:lpstr>Object Orientation recap </vt:lpstr>
      <vt:lpstr>OO Principles</vt:lpstr>
      <vt:lpstr>OO Principles</vt:lpstr>
      <vt:lpstr>SOLID</vt:lpstr>
      <vt:lpstr>SOLID</vt:lpstr>
      <vt:lpstr>SOLID</vt:lpstr>
      <vt:lpstr>SOLID</vt:lpstr>
      <vt:lpstr>SOLID</vt:lpstr>
      <vt:lpstr>Polymorphism</vt:lpstr>
      <vt:lpstr>Terminology</vt:lpstr>
      <vt:lpstr>Why polymorphism?</vt:lpstr>
      <vt:lpstr>Virtual methods</vt:lpstr>
      <vt:lpstr>Abstract methods</vt:lpstr>
      <vt:lpstr>Abstract methods</vt:lpstr>
      <vt:lpstr>Example</vt:lpstr>
      <vt:lpstr>Class diagram 1 (no polymorphism)</vt:lpstr>
      <vt:lpstr>Class diagram 2 - polymorphism</vt:lpstr>
      <vt:lpstr>Rationale</vt:lpstr>
      <vt:lpstr>Implementation considerations</vt:lpstr>
      <vt:lpstr>PowerPoint Presentation</vt:lpstr>
      <vt:lpstr>PowerPoint Presentation</vt:lpstr>
      <vt:lpstr>PowerPoint Presentation</vt:lpstr>
      <vt:lpstr>Code summary</vt:lpstr>
      <vt:lpstr>Code summary</vt:lpstr>
      <vt:lpstr>Code summary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Polymorphism recap Distributed Enterprise Applications</dc:title>
  <dc:creator>Tim</dc:creator>
  <cp:lastModifiedBy>Tim Bashford</cp:lastModifiedBy>
  <cp:revision>44</cp:revision>
  <dcterms:created xsi:type="dcterms:W3CDTF">2006-08-16T00:00:00Z</dcterms:created>
  <dcterms:modified xsi:type="dcterms:W3CDTF">2020-02-12T22:20:13Z</dcterms:modified>
</cp:coreProperties>
</file>