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55" r:id="rId1"/>
  </p:sldMasterIdLst>
  <p:sldIdLst>
    <p:sldId id="256" r:id="rId2"/>
    <p:sldId id="265" r:id="rId3"/>
    <p:sldId id="257" r:id="rId4"/>
    <p:sldId id="258" r:id="rId5"/>
    <p:sldId id="262" r:id="rId6"/>
    <p:sldId id="266" r:id="rId7"/>
    <p:sldId id="259" r:id="rId8"/>
    <p:sldId id="260" r:id="rId9"/>
    <p:sldId id="263" r:id="rId10"/>
    <p:sldId id="261"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68ACA0-E5FD-0A4D-B11A-D763786FC8EA}" v="147" dt="2020-03-17T22:21:17.3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4627"/>
    <p:restoredTop sz="95221"/>
  </p:normalViewPr>
  <p:slideViewPr>
    <p:cSldViewPr snapToGrid="0" snapToObjects="1">
      <p:cViewPr varScale="1">
        <p:scale>
          <a:sx n="75" d="100"/>
          <a:sy n="75" d="100"/>
        </p:scale>
        <p:origin x="72" y="307"/>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29BC65-47C4-9F4E-829B-AE37295CFE54}" type="datetimeFigureOut">
              <a:rPr lang="en-US" smtClean="0"/>
              <a:t>3/23/2020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27992206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29BC65-47C4-9F4E-829B-AE37295CFE54}" type="datetimeFigureOut">
              <a:rPr lang="en-US" smtClean="0"/>
              <a:t>3/23/2020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332754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29BC65-47C4-9F4E-829B-AE37295CFE54}" type="datetimeFigureOut">
              <a:rPr lang="en-US" smtClean="0"/>
              <a:t>3/23/2020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35865738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29BC65-47C4-9F4E-829B-AE37295CFE54}" type="datetimeFigureOut">
              <a:rPr lang="en-US" smtClean="0"/>
              <a:t>3/23/2020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41400822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29BC65-47C4-9F4E-829B-AE37295CFE54}" type="datetimeFigureOut">
              <a:rPr lang="en-US" smtClean="0"/>
              <a:t>3/23/2020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20500888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29BC65-47C4-9F4E-829B-AE37295CFE54}" type="datetimeFigureOut">
              <a:rPr lang="en-US" smtClean="0"/>
              <a:t>3/23/2020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25461298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29BC65-47C4-9F4E-829B-AE37295CFE54}" type="datetimeFigureOut">
              <a:rPr lang="en-US" smtClean="0"/>
              <a:t>3/23/2020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20666541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29BC65-47C4-9F4E-829B-AE37295CFE54}" type="datetimeFigureOut">
              <a:rPr lang="en-US" smtClean="0"/>
              <a:t>3/23/2020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7333832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829BC65-47C4-9F4E-829B-AE37295CFE54}" type="datetimeFigureOut">
              <a:rPr lang="en-US" smtClean="0"/>
              <a:t>3/23/2020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32241348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29BC65-47C4-9F4E-829B-AE37295CFE54}" type="datetimeFigureOut">
              <a:rPr lang="en-US" smtClean="0"/>
              <a:t>3/23/2020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29471425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29BC65-47C4-9F4E-829B-AE37295CFE54}" type="datetimeFigureOut">
              <a:rPr lang="en-US" smtClean="0"/>
              <a:t>3/23/2020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A0EB62-00C0-CB46-BF0B-E2056480DCE4}"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7603020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29BC65-47C4-9F4E-829B-AE37295CFE54}" type="datetimeFigureOut">
              <a:rPr lang="en-US" smtClean="0"/>
              <a:t>3/23/2020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22551138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29BC65-47C4-9F4E-829B-AE37295CFE54}" type="datetimeFigureOut">
              <a:rPr lang="en-US" smtClean="0"/>
              <a:t>3/23/2020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A0EB62-00C0-CB46-BF0B-E2056480DCE4}"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8721340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29BC65-47C4-9F4E-829B-AE37295CFE54}" type="datetimeFigureOut">
              <a:rPr lang="en-US" smtClean="0"/>
              <a:t>3/23/2020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21691846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29BC65-47C4-9F4E-829B-AE37295CFE54}" type="datetimeFigureOut">
              <a:rPr lang="en-US" smtClean="0"/>
              <a:t>3/23/2020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8356397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29BC65-47C4-9F4E-829B-AE37295CFE54}" type="datetimeFigureOut">
              <a:rPr lang="en-US" smtClean="0"/>
              <a:t>3/23/2020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20803215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29BC65-47C4-9F4E-829B-AE37295CFE54}" type="datetimeFigureOut">
              <a:rPr lang="en-US" smtClean="0"/>
              <a:t>3/23/2020</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CCA0EB62-00C0-CB46-BF0B-E2056480DCE4}" type="slidenum">
              <a:rPr lang="en-US" smtClean="0"/>
              <a:t>‹#›</a:t>
            </a:fld>
            <a:endParaRPr lang="en-US"/>
          </a:p>
        </p:txBody>
      </p:sp>
    </p:spTree>
    <p:extLst>
      <p:ext uri="{BB962C8B-B14F-4D97-AF65-F5344CB8AC3E}">
        <p14:creationId xmlns:p14="http://schemas.microsoft.com/office/powerpoint/2010/main" val="1751552664"/>
      </p:ext>
    </p:extLst>
  </p:cSld>
  <p:clrMap bg1="lt1" tx1="dk1" bg2="lt2" tx2="dk2" accent1="accent1" accent2="accent2" accent3="accent3" accent4="accent4" accent5="accent5" accent6="accent6" hlink="hlink" folHlink="folHlink"/>
  <p:sldLayoutIdLst>
    <p:sldLayoutId id="2147483856" r:id="rId1"/>
    <p:sldLayoutId id="2147483857" r:id="rId2"/>
    <p:sldLayoutId id="2147483858" r:id="rId3"/>
    <p:sldLayoutId id="2147483859" r:id="rId4"/>
    <p:sldLayoutId id="2147483860" r:id="rId5"/>
    <p:sldLayoutId id="2147483861" r:id="rId6"/>
    <p:sldLayoutId id="2147483862" r:id="rId7"/>
    <p:sldLayoutId id="2147483863" r:id="rId8"/>
    <p:sldLayoutId id="2147483864" r:id="rId9"/>
    <p:sldLayoutId id="2147483865" r:id="rId10"/>
    <p:sldLayoutId id="2147483866" r:id="rId11"/>
    <p:sldLayoutId id="2147483867" r:id="rId12"/>
    <p:sldLayoutId id="2147483868" r:id="rId13"/>
    <p:sldLayoutId id="2147483869" r:id="rId14"/>
    <p:sldLayoutId id="2147483870" r:id="rId15"/>
    <p:sldLayoutId id="2147483871"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image" Target="../media/image11.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marriott-hotels.marriott.com/experience/" TargetMode="External"/><Relationship Id="rId3" Type="http://schemas.openxmlformats.org/officeDocument/2006/relationships/hyperlink" Target="https://traveltips.usatoday.com/" TargetMode="External"/><Relationship Id="rId7" Type="http://schemas.openxmlformats.org/officeDocument/2006/relationships/hyperlink" Target="https://www.referenceforbusiness.com/history2/12/Marriott-International-Inc.html" TargetMode="External"/><Relationship Id="rId2" Type="http://schemas.openxmlformats.org/officeDocument/2006/relationships/hyperlink" Target="https://www.marriott.com/" TargetMode="External"/><Relationship Id="rId1" Type="http://schemas.openxmlformats.org/officeDocument/2006/relationships/slideLayout" Target="../slideLayouts/slideLayout2.xml"/><Relationship Id="rId6" Type="http://schemas.openxmlformats.org/officeDocument/2006/relationships/hyperlink" Target="https://www.glassdoor.com/Reviews/Employee-Review-Marriott-International-RVW186848.htm" TargetMode="External"/><Relationship Id="rId5" Type="http://schemas.openxmlformats.org/officeDocument/2006/relationships/hyperlink" Target="https://www.reuters.com/companies/MAR.O" TargetMode="External"/><Relationship Id="rId4" Type="http://schemas.openxmlformats.org/officeDocument/2006/relationships/hyperlink" Target="https://marriott.gcs-web.com/" TargetMode="External"/><Relationship Id="rId9" Type="http://schemas.openxmlformats.org/officeDocument/2006/relationships/hyperlink" Target="https://www.marriott.co.uk/hotels/travel/bhxbh-birmingham-marriott-hote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7BC5C-9BBE-1A4E-BCFF-48F825B91749}"/>
              </a:ext>
            </a:extLst>
          </p:cNvPr>
          <p:cNvSpPr>
            <a:spLocks noGrp="1"/>
          </p:cNvSpPr>
          <p:nvPr>
            <p:ph type="ctrTitle"/>
          </p:nvPr>
        </p:nvSpPr>
        <p:spPr>
          <a:xfrm>
            <a:off x="1507067" y="2404531"/>
            <a:ext cx="7766936" cy="1646302"/>
          </a:xfrm>
        </p:spPr>
        <p:txBody>
          <a:bodyPr>
            <a:normAutofit fontScale="90000"/>
          </a:bodyPr>
          <a:lstStyle/>
          <a:p>
            <a:pPr algn="ctr"/>
            <a:br>
              <a:rPr lang="en-US" b="1" i="1" dirty="0">
                <a:solidFill>
                  <a:schemeClr val="tx1"/>
                </a:solidFill>
                <a:latin typeface="Charter Black" panose="02040503050506020203" pitchFamily="18" charset="0"/>
              </a:rPr>
            </a:br>
            <a:br>
              <a:rPr lang="en-US" b="1" i="1" dirty="0">
                <a:solidFill>
                  <a:schemeClr val="tx1"/>
                </a:solidFill>
                <a:latin typeface="Charter Black" panose="02040503050506020203" pitchFamily="18" charset="0"/>
              </a:rPr>
            </a:br>
            <a:r>
              <a:rPr lang="en-US" b="1" i="1" dirty="0">
                <a:solidFill>
                  <a:schemeClr val="tx1"/>
                </a:solidFill>
                <a:latin typeface="Charter Black" panose="02040503050506020203" pitchFamily="18" charset="0"/>
              </a:rPr>
              <a:t>Student name: </a:t>
            </a:r>
            <a:r>
              <a:rPr lang="en-US" b="1" i="1" dirty="0" err="1">
                <a:solidFill>
                  <a:schemeClr val="tx1"/>
                </a:solidFill>
                <a:latin typeface="Charter Black" panose="02040503050506020203" pitchFamily="18" charset="0"/>
              </a:rPr>
              <a:t>Marimar</a:t>
            </a:r>
            <a:r>
              <a:rPr lang="en-US" b="1" i="1" dirty="0">
                <a:solidFill>
                  <a:schemeClr val="tx1"/>
                </a:solidFill>
                <a:latin typeface="Charter Black" panose="02040503050506020203" pitchFamily="18" charset="0"/>
              </a:rPr>
              <a:t> </a:t>
            </a:r>
            <a:r>
              <a:rPr lang="en-US" b="1" i="1" dirty="0" err="1">
                <a:solidFill>
                  <a:schemeClr val="tx1"/>
                </a:solidFill>
                <a:latin typeface="Charter Black" panose="02040503050506020203" pitchFamily="18" charset="0"/>
              </a:rPr>
              <a:t>Nunuca</a:t>
            </a:r>
            <a:br>
              <a:rPr lang="en-US" b="1" i="1" dirty="0">
                <a:solidFill>
                  <a:schemeClr val="tx1"/>
                </a:solidFill>
                <a:latin typeface="Charter Black" panose="02040503050506020203" pitchFamily="18" charset="0"/>
              </a:rPr>
            </a:br>
            <a:r>
              <a:rPr lang="en-US" b="1" i="1" dirty="0">
                <a:solidFill>
                  <a:schemeClr val="tx1"/>
                </a:solidFill>
                <a:latin typeface="Charter Black" panose="02040503050506020203" pitchFamily="18" charset="0"/>
              </a:rPr>
              <a:t>Student number:1815438</a:t>
            </a:r>
            <a:br>
              <a:rPr lang="en-US" b="1" i="1" dirty="0">
                <a:solidFill>
                  <a:schemeClr val="tx1"/>
                </a:solidFill>
                <a:latin typeface="Charter Black" panose="02040503050506020203" pitchFamily="18" charset="0"/>
              </a:rPr>
            </a:br>
            <a:r>
              <a:rPr lang="en-US" b="1" i="1" dirty="0">
                <a:solidFill>
                  <a:schemeClr val="tx1"/>
                </a:solidFill>
                <a:latin typeface="Charter Black" panose="02040503050506020203" pitchFamily="18" charset="0"/>
              </a:rPr>
              <a:t>Lecturer’s name: Jazz</a:t>
            </a:r>
          </a:p>
        </p:txBody>
      </p:sp>
      <p:sp>
        <p:nvSpPr>
          <p:cNvPr id="3" name="Subtitle 2">
            <a:extLst>
              <a:ext uri="{FF2B5EF4-FFF2-40B4-BE49-F238E27FC236}">
                <a16:creationId xmlns:a16="http://schemas.microsoft.com/office/drawing/2014/main" id="{138ED83F-C399-5C46-9F0E-7AD61EDFA857}"/>
              </a:ext>
            </a:extLst>
          </p:cNvPr>
          <p:cNvSpPr>
            <a:spLocks noGrp="1"/>
          </p:cNvSpPr>
          <p:nvPr>
            <p:ph type="subTitle" idx="1"/>
          </p:nvPr>
        </p:nvSpPr>
        <p:spPr/>
        <p:txBody>
          <a:bodyPr/>
          <a:lstStyle/>
          <a:p>
            <a:endParaRPr lang="en-US" dirty="0"/>
          </a:p>
        </p:txBody>
      </p:sp>
      <p:pic>
        <p:nvPicPr>
          <p:cNvPr id="5" name="Picture 4">
            <a:extLst>
              <a:ext uri="{FF2B5EF4-FFF2-40B4-BE49-F238E27FC236}">
                <a16:creationId xmlns:a16="http://schemas.microsoft.com/office/drawing/2014/main" id="{C788055E-1925-9844-B424-B1D1771DA73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751626418"/>
      </p:ext>
    </p:extLst>
  </p:cSld>
  <p:clrMapOvr>
    <a:masterClrMapping/>
  </p:clrMapOvr>
  <mc:AlternateContent xmlns:mc="http://schemas.openxmlformats.org/markup-compatibility/2006" xmlns:p14="http://schemas.microsoft.com/office/powerpoint/2010/main">
    <mc:Choice Requires="p14">
      <p:transition p14:dur="100">
        <p:randomBar dir="vert"/>
      </p:transition>
    </mc:Choice>
    <mc:Fallback xmlns="">
      <p:transition>
        <p:randomBar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0CA2C-A9A0-B54D-83D3-DBF035BC84CC}"/>
              </a:ext>
            </a:extLst>
          </p:cNvPr>
          <p:cNvSpPr>
            <a:spLocks noGrp="1"/>
          </p:cNvSpPr>
          <p:nvPr>
            <p:ph type="title"/>
          </p:nvPr>
        </p:nvSpPr>
        <p:spPr/>
        <p:txBody>
          <a:bodyPr>
            <a:normAutofit/>
          </a:bodyPr>
          <a:lstStyle/>
          <a:p>
            <a:pPr algn="ctr"/>
            <a:r>
              <a:rPr lang="en-US" sz="7200" b="1" i="1" dirty="0">
                <a:solidFill>
                  <a:schemeClr val="tx1"/>
                </a:solidFill>
                <a:latin typeface="Charter Roman" panose="02040503050506020203" pitchFamily="18" charset="0"/>
              </a:rPr>
              <a:t>Presentation</a:t>
            </a:r>
          </a:p>
        </p:txBody>
      </p:sp>
      <p:sp>
        <p:nvSpPr>
          <p:cNvPr id="3" name="Content Placeholder 2">
            <a:extLst>
              <a:ext uri="{FF2B5EF4-FFF2-40B4-BE49-F238E27FC236}">
                <a16:creationId xmlns:a16="http://schemas.microsoft.com/office/drawing/2014/main" id="{95B095D5-60EA-8245-8CE7-1EA42AC66D38}"/>
              </a:ext>
            </a:extLst>
          </p:cNvPr>
          <p:cNvSpPr>
            <a:spLocks noGrp="1"/>
          </p:cNvSpPr>
          <p:nvPr>
            <p:ph idx="1"/>
          </p:nvPr>
        </p:nvSpPr>
        <p:spPr>
          <a:xfrm>
            <a:off x="-164892" y="2987214"/>
            <a:ext cx="10685210" cy="3880773"/>
          </a:xfrm>
        </p:spPr>
        <p:txBody>
          <a:bodyPr>
            <a:normAutofit/>
          </a:bodyPr>
          <a:lstStyle/>
          <a:p>
            <a:r>
              <a:rPr lang="en-US" sz="9600" dirty="0">
                <a:solidFill>
                  <a:schemeClr val="tx1"/>
                </a:solidFill>
                <a:latin typeface="Phosphate Inline" panose="02000506050000020004" pitchFamily="2" charset="77"/>
                <a:cs typeface="Phosphate Inline" panose="02000506050000020004" pitchFamily="2" charset="77"/>
              </a:rPr>
              <a:t>Marriott Hotel </a:t>
            </a:r>
          </a:p>
        </p:txBody>
      </p:sp>
    </p:spTree>
    <p:extLst>
      <p:ext uri="{BB962C8B-B14F-4D97-AF65-F5344CB8AC3E}">
        <p14:creationId xmlns:p14="http://schemas.microsoft.com/office/powerpoint/2010/main" val="1287580880"/>
      </p:ext>
    </p:extLst>
  </p:cSld>
  <p:clrMapOvr>
    <a:masterClrMapping/>
  </p:clrMapOvr>
  <mc:AlternateContent xmlns:mc="http://schemas.openxmlformats.org/markup-compatibility/2006" xmlns:p14="http://schemas.microsoft.com/office/powerpoint/2010/main">
    <mc:Choice Requires="p14">
      <p:transition p14:dur="100">
        <p:randomBar dir="vert"/>
      </p:transition>
    </mc:Choice>
    <mc:Fallback xmlns="">
      <p:transition>
        <p:randomBar dir="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4F395-272E-0C41-9501-338FECF53D1C}"/>
              </a:ext>
            </a:extLst>
          </p:cNvPr>
          <p:cNvSpPr>
            <a:spLocks noGrp="1"/>
          </p:cNvSpPr>
          <p:nvPr>
            <p:ph type="title"/>
          </p:nvPr>
        </p:nvSpPr>
        <p:spPr/>
        <p:txBody>
          <a:bodyPr>
            <a:normAutofit/>
          </a:bodyPr>
          <a:lstStyle/>
          <a:p>
            <a:pPr algn="ctr"/>
            <a:r>
              <a:rPr lang="en-US" sz="5400" b="1" dirty="0">
                <a:solidFill>
                  <a:schemeClr val="tx1"/>
                </a:solidFill>
                <a:latin typeface="Charter Roman" panose="02040503050506020203" pitchFamily="18" charset="0"/>
              </a:rPr>
              <a:t>Food &amp; Beverage</a:t>
            </a:r>
          </a:p>
        </p:txBody>
      </p:sp>
      <p:pic>
        <p:nvPicPr>
          <p:cNvPr id="7" name="Picture 6" descr="A group of people sitting at a table full of food&#10;&#10;Description automatically generated">
            <a:extLst>
              <a:ext uri="{FF2B5EF4-FFF2-40B4-BE49-F238E27FC236}">
                <a16:creationId xmlns:a16="http://schemas.microsoft.com/office/drawing/2014/main" id="{E3B355E8-CEB7-9848-BF69-089EF38ED15F}"/>
              </a:ext>
            </a:extLst>
          </p:cNvPr>
          <p:cNvPicPr>
            <a:picLocks noChangeAspect="1"/>
          </p:cNvPicPr>
          <p:nvPr/>
        </p:nvPicPr>
        <p:blipFill>
          <a:blip r:embed="rId2"/>
          <a:stretch>
            <a:fillRect/>
          </a:stretch>
        </p:blipFill>
        <p:spPr>
          <a:xfrm>
            <a:off x="3134723" y="1594697"/>
            <a:ext cx="3252549" cy="2439412"/>
          </a:xfrm>
          <a:prstGeom prst="rect">
            <a:avLst/>
          </a:prstGeom>
        </p:spPr>
      </p:pic>
      <p:sp>
        <p:nvSpPr>
          <p:cNvPr id="10" name="Content Placeholder 9">
            <a:extLst>
              <a:ext uri="{FF2B5EF4-FFF2-40B4-BE49-F238E27FC236}">
                <a16:creationId xmlns:a16="http://schemas.microsoft.com/office/drawing/2014/main" id="{D17399BA-62E4-0345-A9F8-1106A2938A2A}"/>
              </a:ext>
            </a:extLst>
          </p:cNvPr>
          <p:cNvSpPr>
            <a:spLocks noGrp="1"/>
          </p:cNvSpPr>
          <p:nvPr>
            <p:ph idx="1"/>
          </p:nvPr>
        </p:nvSpPr>
        <p:spPr>
          <a:xfrm>
            <a:off x="677334" y="4678686"/>
            <a:ext cx="8596668" cy="3880773"/>
          </a:xfrm>
        </p:spPr>
        <p:txBody>
          <a:bodyPr>
            <a:normAutofit/>
          </a:bodyPr>
          <a:lstStyle/>
          <a:p>
            <a:pPr marL="457200" lvl="1" indent="0">
              <a:buNone/>
            </a:pPr>
            <a:r>
              <a:rPr lang="en-US" sz="2000" dirty="0"/>
              <a:t>        Marriott has a flexible menu. They change the menu according the season. They have a buffet inspired by French and English kitchens. They have a big menu with many types of food, deserts and drinks. If a costumer wants a different type of food </a:t>
            </a:r>
            <a:r>
              <a:rPr lang="en-US" sz="2000" dirty="0" err="1"/>
              <a:t>wich</a:t>
            </a:r>
            <a:r>
              <a:rPr lang="en-US" sz="2000" dirty="0"/>
              <a:t> is not in the menu they can order it. </a:t>
            </a:r>
          </a:p>
        </p:txBody>
      </p:sp>
    </p:spTree>
    <p:extLst>
      <p:ext uri="{BB962C8B-B14F-4D97-AF65-F5344CB8AC3E}">
        <p14:creationId xmlns:p14="http://schemas.microsoft.com/office/powerpoint/2010/main" val="1978627331"/>
      </p:ext>
    </p:extLst>
  </p:cSld>
  <p:clrMapOvr>
    <a:masterClrMapping/>
  </p:clrMapOvr>
  <mc:AlternateContent xmlns:mc="http://schemas.openxmlformats.org/markup-compatibility/2006" xmlns:p14="http://schemas.microsoft.com/office/powerpoint/2010/main">
    <mc:Choice Requires="p14">
      <p:transition p14:dur="100">
        <p:randomBar dir="vert"/>
      </p:transition>
    </mc:Choice>
    <mc:Fallback xmlns="">
      <p:transition>
        <p:randomBar dir="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45788-3DFF-8948-AD35-3668F5EAF77B}"/>
              </a:ext>
            </a:extLst>
          </p:cNvPr>
          <p:cNvSpPr>
            <a:spLocks noGrp="1"/>
          </p:cNvSpPr>
          <p:nvPr>
            <p:ph type="title"/>
          </p:nvPr>
        </p:nvSpPr>
        <p:spPr>
          <a:xfrm>
            <a:off x="677334" y="339776"/>
            <a:ext cx="8596668" cy="2027185"/>
          </a:xfrm>
        </p:spPr>
        <p:txBody>
          <a:bodyPr>
            <a:normAutofit/>
          </a:bodyPr>
          <a:lstStyle/>
          <a:p>
            <a:r>
              <a:rPr lang="en-US" sz="2000" dirty="0">
                <a:solidFill>
                  <a:schemeClr val="tx1"/>
                </a:solidFill>
              </a:rPr>
              <a:t>The hotel has a traditional kitchen with a traditional menu, and also a kids menu </a:t>
            </a:r>
            <a:r>
              <a:rPr lang="en-US" sz="2000" dirty="0" err="1">
                <a:solidFill>
                  <a:schemeClr val="tx1"/>
                </a:solidFill>
              </a:rPr>
              <a:t>wich</a:t>
            </a:r>
            <a:r>
              <a:rPr lang="en-US" sz="2000" dirty="0">
                <a:solidFill>
                  <a:schemeClr val="tx1"/>
                </a:solidFill>
              </a:rPr>
              <a:t> is already made there.</a:t>
            </a:r>
            <a:br>
              <a:rPr lang="en-US" sz="2000" dirty="0">
                <a:solidFill>
                  <a:schemeClr val="tx1"/>
                </a:solidFill>
              </a:rPr>
            </a:br>
            <a:r>
              <a:rPr lang="en-US" sz="2000" dirty="0">
                <a:solidFill>
                  <a:schemeClr val="tx1"/>
                </a:solidFill>
              </a:rPr>
              <a:t>On the request they also have halal and vegan food. They are careful to the wishes of each customer and provide all the necessary </a:t>
            </a:r>
            <a:r>
              <a:rPr lang="en-US" sz="2000" dirty="0" err="1">
                <a:solidFill>
                  <a:schemeClr val="tx1"/>
                </a:solidFill>
              </a:rPr>
              <a:t>servicies</a:t>
            </a:r>
            <a:r>
              <a:rPr lang="en-US" sz="2000" dirty="0">
                <a:solidFill>
                  <a:schemeClr val="tx1"/>
                </a:solidFill>
              </a:rPr>
              <a:t> . If a customer doesn’t respect the rules, polity, the staff explain to them what the circumstances are.</a:t>
            </a:r>
          </a:p>
        </p:txBody>
      </p:sp>
      <p:pic>
        <p:nvPicPr>
          <p:cNvPr id="5" name="Content Placeholder 4" descr="A kitchen with a table in a restaurant&#10;&#10;Description automatically generated">
            <a:extLst>
              <a:ext uri="{FF2B5EF4-FFF2-40B4-BE49-F238E27FC236}">
                <a16:creationId xmlns:a16="http://schemas.microsoft.com/office/drawing/2014/main" id="{CA2D1A2F-AC2C-194C-BAA0-6CDA26FC78D3}"/>
              </a:ext>
            </a:extLst>
          </p:cNvPr>
          <p:cNvPicPr>
            <a:picLocks noGrp="1" noChangeAspect="1"/>
          </p:cNvPicPr>
          <p:nvPr>
            <p:ph idx="1"/>
          </p:nvPr>
        </p:nvPicPr>
        <p:blipFill>
          <a:blip r:embed="rId2"/>
          <a:stretch>
            <a:fillRect/>
          </a:stretch>
        </p:blipFill>
        <p:spPr>
          <a:xfrm>
            <a:off x="677334" y="2366963"/>
            <a:ext cx="2911077" cy="3881437"/>
          </a:xfrm>
        </p:spPr>
      </p:pic>
      <p:pic>
        <p:nvPicPr>
          <p:cNvPr id="7" name="Picture 6" descr="A picture containing indoor, table, kitchen, counter&#10;&#10;Description automatically generated">
            <a:extLst>
              <a:ext uri="{FF2B5EF4-FFF2-40B4-BE49-F238E27FC236}">
                <a16:creationId xmlns:a16="http://schemas.microsoft.com/office/drawing/2014/main" id="{562EDADE-AC21-D64A-962D-28FE65D9C673}"/>
              </a:ext>
            </a:extLst>
          </p:cNvPr>
          <p:cNvPicPr>
            <a:picLocks noChangeAspect="1"/>
          </p:cNvPicPr>
          <p:nvPr/>
        </p:nvPicPr>
        <p:blipFill>
          <a:blip r:embed="rId3"/>
          <a:stretch>
            <a:fillRect/>
          </a:stretch>
        </p:blipFill>
        <p:spPr>
          <a:xfrm>
            <a:off x="5825323" y="2366962"/>
            <a:ext cx="1790313" cy="3881437"/>
          </a:xfrm>
          <a:prstGeom prst="rect">
            <a:avLst/>
          </a:prstGeom>
        </p:spPr>
      </p:pic>
    </p:spTree>
    <p:extLst>
      <p:ext uri="{BB962C8B-B14F-4D97-AF65-F5344CB8AC3E}">
        <p14:creationId xmlns:p14="http://schemas.microsoft.com/office/powerpoint/2010/main" val="1389662130"/>
      </p:ext>
    </p:extLst>
  </p:cSld>
  <p:clrMapOvr>
    <a:masterClrMapping/>
  </p:clrMapOvr>
  <mc:AlternateContent xmlns:mc="http://schemas.openxmlformats.org/markup-compatibility/2006" xmlns:p14="http://schemas.microsoft.com/office/powerpoint/2010/main">
    <mc:Choice Requires="p14">
      <p:transition p14:dur="100">
        <p:randomBar dir="vert"/>
      </p:transition>
    </mc:Choice>
    <mc:Fallback xmlns="">
      <p:transition>
        <p:randomBar dir="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BF13E-0F8D-834D-8362-0100B1769166}"/>
              </a:ext>
            </a:extLst>
          </p:cNvPr>
          <p:cNvSpPr>
            <a:spLocks noGrp="1"/>
          </p:cNvSpPr>
          <p:nvPr>
            <p:ph type="title"/>
          </p:nvPr>
        </p:nvSpPr>
        <p:spPr>
          <a:xfrm>
            <a:off x="647354" y="609600"/>
            <a:ext cx="8596668" cy="1320800"/>
          </a:xfrm>
        </p:spPr>
        <p:txBody>
          <a:bodyPr>
            <a:normAutofit/>
          </a:bodyPr>
          <a:lstStyle/>
          <a:p>
            <a:pPr algn="ctr"/>
            <a:r>
              <a:rPr lang="en-US" sz="6000" b="1" i="1" dirty="0">
                <a:solidFill>
                  <a:srgbClr val="002060"/>
                </a:solidFill>
                <a:latin typeface="Charter Roman" panose="02040503050506020203" pitchFamily="18" charset="0"/>
              </a:rPr>
              <a:t>Coffee Areas</a:t>
            </a:r>
          </a:p>
        </p:txBody>
      </p:sp>
      <p:pic>
        <p:nvPicPr>
          <p:cNvPr id="5" name="Content Placeholder 4" descr="A modern kitchen with stainless steel appliances&#10;&#10;Description automatically generated">
            <a:extLst>
              <a:ext uri="{FF2B5EF4-FFF2-40B4-BE49-F238E27FC236}">
                <a16:creationId xmlns:a16="http://schemas.microsoft.com/office/drawing/2014/main" id="{0F7BD2D8-6F29-424D-826B-E37AB6F562CE}"/>
              </a:ext>
            </a:extLst>
          </p:cNvPr>
          <p:cNvPicPr>
            <a:picLocks noGrp="1" noChangeAspect="1"/>
          </p:cNvPicPr>
          <p:nvPr>
            <p:ph idx="1"/>
          </p:nvPr>
        </p:nvPicPr>
        <p:blipFill>
          <a:blip r:embed="rId2"/>
          <a:stretch>
            <a:fillRect/>
          </a:stretch>
        </p:blipFill>
        <p:spPr>
          <a:xfrm>
            <a:off x="813008" y="2366963"/>
            <a:ext cx="1790312" cy="3881437"/>
          </a:xfrm>
        </p:spPr>
      </p:pic>
      <p:sp>
        <p:nvSpPr>
          <p:cNvPr id="7" name="TextBox 6">
            <a:extLst>
              <a:ext uri="{FF2B5EF4-FFF2-40B4-BE49-F238E27FC236}">
                <a16:creationId xmlns:a16="http://schemas.microsoft.com/office/drawing/2014/main" id="{C97C76D6-201B-D243-A1A8-955EB607EE38}"/>
              </a:ext>
            </a:extLst>
          </p:cNvPr>
          <p:cNvSpPr txBox="1"/>
          <p:nvPr/>
        </p:nvSpPr>
        <p:spPr>
          <a:xfrm>
            <a:off x="3484146" y="2276472"/>
            <a:ext cx="5315080" cy="923330"/>
          </a:xfrm>
          <a:prstGeom prst="rect">
            <a:avLst/>
          </a:prstGeom>
          <a:noFill/>
        </p:spPr>
        <p:txBody>
          <a:bodyPr wrap="square" rtlCol="0">
            <a:spAutoFit/>
          </a:bodyPr>
          <a:lstStyle/>
          <a:p>
            <a:r>
              <a:rPr lang="en-US" dirty="0"/>
              <a:t>The Hotel has several coffee areas where you can serve a good quality coffee , tasty dishes , and relaxing and having a great time in a nice place.</a:t>
            </a:r>
          </a:p>
        </p:txBody>
      </p:sp>
      <p:pic>
        <p:nvPicPr>
          <p:cNvPr id="9" name="Picture 8" descr="A dining room table&#10;&#10;Description automatically generated">
            <a:extLst>
              <a:ext uri="{FF2B5EF4-FFF2-40B4-BE49-F238E27FC236}">
                <a16:creationId xmlns:a16="http://schemas.microsoft.com/office/drawing/2014/main" id="{26B0ACCC-D32A-4642-B22B-A641E3F7B4A3}"/>
              </a:ext>
            </a:extLst>
          </p:cNvPr>
          <p:cNvPicPr>
            <a:picLocks noChangeAspect="1"/>
          </p:cNvPicPr>
          <p:nvPr/>
        </p:nvPicPr>
        <p:blipFill>
          <a:blip r:embed="rId3"/>
          <a:stretch>
            <a:fillRect/>
          </a:stretch>
        </p:blipFill>
        <p:spPr>
          <a:xfrm>
            <a:off x="4700021" y="3356964"/>
            <a:ext cx="2505719" cy="3340959"/>
          </a:xfrm>
          <a:prstGeom prst="rect">
            <a:avLst/>
          </a:prstGeom>
        </p:spPr>
      </p:pic>
    </p:spTree>
    <p:extLst>
      <p:ext uri="{BB962C8B-B14F-4D97-AF65-F5344CB8AC3E}">
        <p14:creationId xmlns:p14="http://schemas.microsoft.com/office/powerpoint/2010/main" val="3867691672"/>
      </p:ext>
    </p:extLst>
  </p:cSld>
  <p:clrMapOvr>
    <a:masterClrMapping/>
  </p:clrMapOvr>
  <mc:AlternateContent xmlns:mc="http://schemas.openxmlformats.org/markup-compatibility/2006" xmlns:p14="http://schemas.microsoft.com/office/powerpoint/2010/main">
    <mc:Choice Requires="p14">
      <p:transition p14:dur="10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2BC4D-5DBB-9B4E-AEAF-9D0F0A764D9C}"/>
              </a:ext>
            </a:extLst>
          </p:cNvPr>
          <p:cNvSpPr>
            <a:spLocks noGrp="1"/>
          </p:cNvSpPr>
          <p:nvPr>
            <p:ph type="title"/>
          </p:nvPr>
        </p:nvSpPr>
        <p:spPr/>
        <p:txBody>
          <a:bodyPr>
            <a:normAutofit/>
          </a:bodyPr>
          <a:lstStyle/>
          <a:p>
            <a:r>
              <a:rPr lang="en-US" sz="6000" dirty="0" err="1">
                <a:solidFill>
                  <a:srgbClr val="002060"/>
                </a:solidFill>
                <a:latin typeface="Charter Roman" panose="02040503050506020203" pitchFamily="18" charset="0"/>
              </a:rPr>
              <a:t>Terace</a:t>
            </a:r>
            <a:r>
              <a:rPr lang="en-US" sz="6000" dirty="0">
                <a:solidFill>
                  <a:srgbClr val="002060"/>
                </a:solidFill>
                <a:latin typeface="Charter Roman" panose="02040503050506020203" pitchFamily="18" charset="0"/>
              </a:rPr>
              <a:t> of </a:t>
            </a:r>
            <a:r>
              <a:rPr lang="en-US" sz="6000" dirty="0" err="1">
                <a:solidFill>
                  <a:srgbClr val="002060"/>
                </a:solidFill>
                <a:latin typeface="Charter Roman" panose="02040503050506020203" pitchFamily="18" charset="0"/>
              </a:rPr>
              <a:t>Merriott</a:t>
            </a:r>
            <a:r>
              <a:rPr lang="en-US" sz="6000" dirty="0">
                <a:solidFill>
                  <a:srgbClr val="002060"/>
                </a:solidFill>
                <a:latin typeface="Charter Roman" panose="02040503050506020203" pitchFamily="18" charset="0"/>
              </a:rPr>
              <a:t> Hotel</a:t>
            </a:r>
          </a:p>
        </p:txBody>
      </p:sp>
      <p:pic>
        <p:nvPicPr>
          <p:cNvPr id="5" name="Content Placeholder 4" descr="A picture containing building, black, white, standing&#10;&#10;Description automatically generated">
            <a:extLst>
              <a:ext uri="{FF2B5EF4-FFF2-40B4-BE49-F238E27FC236}">
                <a16:creationId xmlns:a16="http://schemas.microsoft.com/office/drawing/2014/main" id="{7C93C24B-8A27-6C45-A54E-04820256B030}"/>
              </a:ext>
            </a:extLst>
          </p:cNvPr>
          <p:cNvPicPr>
            <a:picLocks noGrp="1" noChangeAspect="1"/>
          </p:cNvPicPr>
          <p:nvPr>
            <p:ph idx="1"/>
          </p:nvPr>
        </p:nvPicPr>
        <p:blipFill>
          <a:blip r:embed="rId2"/>
          <a:stretch>
            <a:fillRect/>
          </a:stretch>
        </p:blipFill>
        <p:spPr>
          <a:xfrm>
            <a:off x="677334" y="1930400"/>
            <a:ext cx="2911077" cy="3881437"/>
          </a:xfrm>
        </p:spPr>
      </p:pic>
      <p:pic>
        <p:nvPicPr>
          <p:cNvPr id="7" name="Picture 6" descr="A dining room table&#10;&#10;Description automatically generated">
            <a:extLst>
              <a:ext uri="{FF2B5EF4-FFF2-40B4-BE49-F238E27FC236}">
                <a16:creationId xmlns:a16="http://schemas.microsoft.com/office/drawing/2014/main" id="{41E792D0-6223-5A49-90EB-F8AA9D75D5C3}"/>
              </a:ext>
            </a:extLst>
          </p:cNvPr>
          <p:cNvPicPr>
            <a:picLocks noChangeAspect="1"/>
          </p:cNvPicPr>
          <p:nvPr/>
        </p:nvPicPr>
        <p:blipFill>
          <a:blip r:embed="rId3"/>
          <a:stretch>
            <a:fillRect/>
          </a:stretch>
        </p:blipFill>
        <p:spPr>
          <a:xfrm>
            <a:off x="5097105" y="1930400"/>
            <a:ext cx="2911078" cy="3881437"/>
          </a:xfrm>
          <a:prstGeom prst="rect">
            <a:avLst/>
          </a:prstGeom>
        </p:spPr>
      </p:pic>
    </p:spTree>
    <p:extLst>
      <p:ext uri="{BB962C8B-B14F-4D97-AF65-F5344CB8AC3E}">
        <p14:creationId xmlns:p14="http://schemas.microsoft.com/office/powerpoint/2010/main" val="3926441373"/>
      </p:ext>
    </p:extLst>
  </p:cSld>
  <p:clrMapOvr>
    <a:masterClrMapping/>
  </p:clrMapOvr>
  <mc:AlternateContent xmlns:mc="http://schemas.openxmlformats.org/markup-compatibility/2006" xmlns:p14="http://schemas.microsoft.com/office/powerpoint/2010/main">
    <mc:Choice Requires="p14">
      <p:transition p14:dur="10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47B1F-2F33-3F49-AAB9-1C89AA194371}"/>
              </a:ext>
            </a:extLst>
          </p:cNvPr>
          <p:cNvSpPr>
            <a:spLocks noGrp="1"/>
          </p:cNvSpPr>
          <p:nvPr>
            <p:ph type="title"/>
          </p:nvPr>
        </p:nvSpPr>
        <p:spPr/>
        <p:txBody>
          <a:bodyPr>
            <a:normAutofit/>
          </a:bodyPr>
          <a:lstStyle/>
          <a:p>
            <a:pPr algn="ctr"/>
            <a:r>
              <a:rPr lang="en-US" sz="5400" dirty="0">
                <a:solidFill>
                  <a:srgbClr val="002060"/>
                </a:solidFill>
              </a:rPr>
              <a:t>Engineer </a:t>
            </a:r>
            <a:r>
              <a:rPr lang="en-US" sz="5400" dirty="0">
                <a:solidFill>
                  <a:srgbClr val="002060"/>
                </a:solidFill>
                <a:latin typeface="Charter Roman" panose="02040503050506020203" pitchFamily="18" charset="0"/>
              </a:rPr>
              <a:t>Department</a:t>
            </a:r>
          </a:p>
        </p:txBody>
      </p:sp>
      <p:sp>
        <p:nvSpPr>
          <p:cNvPr id="3" name="Content Placeholder 2">
            <a:extLst>
              <a:ext uri="{FF2B5EF4-FFF2-40B4-BE49-F238E27FC236}">
                <a16:creationId xmlns:a16="http://schemas.microsoft.com/office/drawing/2014/main" id="{88126861-30E1-D545-9E49-A5B368310732}"/>
              </a:ext>
            </a:extLst>
          </p:cNvPr>
          <p:cNvSpPr>
            <a:spLocks noGrp="1"/>
          </p:cNvSpPr>
          <p:nvPr>
            <p:ph idx="1"/>
          </p:nvPr>
        </p:nvSpPr>
        <p:spPr/>
        <p:txBody>
          <a:bodyPr>
            <a:normAutofit/>
          </a:bodyPr>
          <a:lstStyle/>
          <a:p>
            <a:r>
              <a:rPr lang="en-US" sz="2400" dirty="0"/>
              <a:t>The engineer department’s role is very important in the hotel cause they take care of fire alarms, electricity, maintenance of the elevator, appliances and the entire systems of the hotel. </a:t>
            </a:r>
          </a:p>
          <a:p>
            <a:r>
              <a:rPr lang="en-US" sz="2400" dirty="0"/>
              <a:t>If something is leaking in the room they fix it.</a:t>
            </a:r>
          </a:p>
          <a:p>
            <a:r>
              <a:rPr lang="en-US" sz="2400" dirty="0"/>
              <a:t>The Marriott Hotel has a huge engineers department who are very experienced and hard working to offer the best services to the customers. </a:t>
            </a:r>
          </a:p>
        </p:txBody>
      </p:sp>
    </p:spTree>
    <p:extLst>
      <p:ext uri="{BB962C8B-B14F-4D97-AF65-F5344CB8AC3E}">
        <p14:creationId xmlns:p14="http://schemas.microsoft.com/office/powerpoint/2010/main" val="619741951"/>
      </p:ext>
    </p:extLst>
  </p:cSld>
  <p:clrMapOvr>
    <a:masterClrMapping/>
  </p:clrMapOvr>
  <mc:AlternateContent xmlns:mc="http://schemas.openxmlformats.org/markup-compatibility/2006" xmlns:p14="http://schemas.microsoft.com/office/powerpoint/2010/main">
    <mc:Choice Requires="p14">
      <p:transition p14:dur="100">
        <p:randomBar dir="vert"/>
      </p:transition>
    </mc:Choice>
    <mc:Fallback xmlns="">
      <p:transition>
        <p:randomBar dir="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F90B1-19EF-7545-A9D2-2C27AE1A5AE5}"/>
              </a:ext>
            </a:extLst>
          </p:cNvPr>
          <p:cNvSpPr>
            <a:spLocks noGrp="1"/>
          </p:cNvSpPr>
          <p:nvPr>
            <p:ph type="title"/>
          </p:nvPr>
        </p:nvSpPr>
        <p:spPr>
          <a:xfrm>
            <a:off x="-147125" y="114924"/>
            <a:ext cx="8596668" cy="1320800"/>
          </a:xfrm>
        </p:spPr>
        <p:txBody>
          <a:bodyPr>
            <a:normAutofit/>
          </a:bodyPr>
          <a:lstStyle/>
          <a:p>
            <a:pPr algn="ctr"/>
            <a:r>
              <a:rPr lang="en-US" sz="8000" dirty="0">
                <a:solidFill>
                  <a:srgbClr val="002060"/>
                </a:solidFill>
                <a:latin typeface="Charter Roman" panose="02040503050506020203" pitchFamily="18" charset="0"/>
              </a:rPr>
              <a:t>Facilities</a:t>
            </a:r>
          </a:p>
        </p:txBody>
      </p:sp>
      <p:pic>
        <p:nvPicPr>
          <p:cNvPr id="5" name="Content Placeholder 4" descr="A person standing in a room&#10;&#10;Description automatically generated">
            <a:extLst>
              <a:ext uri="{FF2B5EF4-FFF2-40B4-BE49-F238E27FC236}">
                <a16:creationId xmlns:a16="http://schemas.microsoft.com/office/drawing/2014/main" id="{5FB0D375-68C0-D143-B6E9-2AEA39E214A6}"/>
              </a:ext>
            </a:extLst>
          </p:cNvPr>
          <p:cNvPicPr>
            <a:picLocks noGrp="1" noChangeAspect="1"/>
          </p:cNvPicPr>
          <p:nvPr>
            <p:ph idx="1"/>
          </p:nvPr>
        </p:nvPicPr>
        <p:blipFill>
          <a:blip r:embed="rId2"/>
          <a:stretch>
            <a:fillRect/>
          </a:stretch>
        </p:blipFill>
        <p:spPr>
          <a:xfrm>
            <a:off x="7503559" y="1867278"/>
            <a:ext cx="1583988" cy="3434122"/>
          </a:xfrm>
        </p:spPr>
      </p:pic>
      <p:pic>
        <p:nvPicPr>
          <p:cNvPr id="7" name="Picture 6" descr="A picture containing indoor, table, chair, window&#10;&#10;Description automatically generated">
            <a:extLst>
              <a:ext uri="{FF2B5EF4-FFF2-40B4-BE49-F238E27FC236}">
                <a16:creationId xmlns:a16="http://schemas.microsoft.com/office/drawing/2014/main" id="{B1C32640-7881-3447-815A-0BC75239D98B}"/>
              </a:ext>
            </a:extLst>
          </p:cNvPr>
          <p:cNvPicPr>
            <a:picLocks noChangeAspect="1"/>
          </p:cNvPicPr>
          <p:nvPr/>
        </p:nvPicPr>
        <p:blipFill>
          <a:blip r:embed="rId3"/>
          <a:stretch>
            <a:fillRect/>
          </a:stretch>
        </p:blipFill>
        <p:spPr>
          <a:xfrm>
            <a:off x="362539" y="1766094"/>
            <a:ext cx="2494359" cy="3325812"/>
          </a:xfrm>
          <a:prstGeom prst="rect">
            <a:avLst/>
          </a:prstGeom>
        </p:spPr>
      </p:pic>
      <p:sp>
        <p:nvSpPr>
          <p:cNvPr id="10" name="TextBox 9">
            <a:extLst>
              <a:ext uri="{FF2B5EF4-FFF2-40B4-BE49-F238E27FC236}">
                <a16:creationId xmlns:a16="http://schemas.microsoft.com/office/drawing/2014/main" id="{BE71E000-7453-AC47-A8B6-56E614F9592C}"/>
              </a:ext>
            </a:extLst>
          </p:cNvPr>
          <p:cNvSpPr txBox="1"/>
          <p:nvPr/>
        </p:nvSpPr>
        <p:spPr>
          <a:xfrm>
            <a:off x="3104598" y="2107011"/>
            <a:ext cx="4270563" cy="1754326"/>
          </a:xfrm>
          <a:prstGeom prst="rect">
            <a:avLst/>
          </a:prstGeom>
          <a:noFill/>
        </p:spPr>
        <p:txBody>
          <a:bodyPr wrap="square" rtlCol="0">
            <a:spAutoFit/>
          </a:bodyPr>
          <a:lstStyle/>
          <a:p>
            <a:r>
              <a:rPr lang="en-US" dirty="0"/>
              <a:t> In Marriott Hotel you can benefit of several facilities like.</a:t>
            </a:r>
          </a:p>
          <a:p>
            <a:r>
              <a:rPr lang="en-US" dirty="0"/>
              <a:t>There is a big swimming pool , Jacuzzi, sauna and a gym. And also there s a shop with many articles like bags, clothes, shoes, hats, etc.</a:t>
            </a:r>
          </a:p>
        </p:txBody>
      </p:sp>
      <p:pic>
        <p:nvPicPr>
          <p:cNvPr id="12" name="Picture 11" descr="A group of people in a room&#10;&#10;Description automatically generated">
            <a:extLst>
              <a:ext uri="{FF2B5EF4-FFF2-40B4-BE49-F238E27FC236}">
                <a16:creationId xmlns:a16="http://schemas.microsoft.com/office/drawing/2014/main" id="{AA64EEE5-D22F-A74E-8A23-20A7C096B5FD}"/>
              </a:ext>
            </a:extLst>
          </p:cNvPr>
          <p:cNvPicPr>
            <a:picLocks noChangeAspect="1"/>
          </p:cNvPicPr>
          <p:nvPr/>
        </p:nvPicPr>
        <p:blipFill>
          <a:blip r:embed="rId4"/>
          <a:stretch>
            <a:fillRect/>
          </a:stretch>
        </p:blipFill>
        <p:spPr>
          <a:xfrm>
            <a:off x="4123010" y="3861337"/>
            <a:ext cx="2161304" cy="2881739"/>
          </a:xfrm>
          <a:prstGeom prst="rect">
            <a:avLst/>
          </a:prstGeom>
        </p:spPr>
      </p:pic>
    </p:spTree>
    <p:extLst>
      <p:ext uri="{BB962C8B-B14F-4D97-AF65-F5344CB8AC3E}">
        <p14:creationId xmlns:p14="http://schemas.microsoft.com/office/powerpoint/2010/main" val="2664643630"/>
      </p:ext>
    </p:extLst>
  </p:cSld>
  <p:clrMapOvr>
    <a:masterClrMapping/>
  </p:clrMapOvr>
  <mc:AlternateContent xmlns:mc="http://schemas.openxmlformats.org/markup-compatibility/2006" xmlns:p14="http://schemas.microsoft.com/office/powerpoint/2010/main">
    <mc:Choice Requires="p14">
      <p:transition p14:dur="10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B1705-CFFC-8E4C-BDBA-E26B0A702B69}"/>
              </a:ext>
            </a:extLst>
          </p:cNvPr>
          <p:cNvSpPr>
            <a:spLocks noGrp="1"/>
          </p:cNvSpPr>
          <p:nvPr>
            <p:ph type="title"/>
          </p:nvPr>
        </p:nvSpPr>
        <p:spPr/>
        <p:txBody>
          <a:bodyPr>
            <a:normAutofit/>
          </a:bodyPr>
          <a:lstStyle/>
          <a:p>
            <a:pPr algn="ctr"/>
            <a:r>
              <a:rPr lang="en-US" sz="6600" dirty="0">
                <a:solidFill>
                  <a:srgbClr val="002060"/>
                </a:solidFill>
              </a:rPr>
              <a:t>Golf </a:t>
            </a:r>
            <a:r>
              <a:rPr lang="en-US" sz="6600" dirty="0" err="1">
                <a:solidFill>
                  <a:srgbClr val="002060"/>
                </a:solidFill>
              </a:rPr>
              <a:t>Terain</a:t>
            </a:r>
            <a:r>
              <a:rPr lang="en-US" sz="6600" dirty="0">
                <a:solidFill>
                  <a:srgbClr val="002060"/>
                </a:solidFill>
              </a:rPr>
              <a:t> </a:t>
            </a:r>
          </a:p>
        </p:txBody>
      </p:sp>
      <p:sp>
        <p:nvSpPr>
          <p:cNvPr id="3" name="Content Placeholder 2">
            <a:extLst>
              <a:ext uri="{FF2B5EF4-FFF2-40B4-BE49-F238E27FC236}">
                <a16:creationId xmlns:a16="http://schemas.microsoft.com/office/drawing/2014/main" id="{1E9AB228-0818-1143-892D-4D128F518873}"/>
              </a:ext>
            </a:extLst>
          </p:cNvPr>
          <p:cNvSpPr>
            <a:spLocks noGrp="1"/>
          </p:cNvSpPr>
          <p:nvPr>
            <p:ph idx="1"/>
          </p:nvPr>
        </p:nvSpPr>
        <p:spPr/>
        <p:txBody>
          <a:bodyPr>
            <a:noAutofit/>
          </a:bodyPr>
          <a:lstStyle/>
          <a:p>
            <a:r>
              <a:rPr lang="en-US" sz="2000" dirty="0">
                <a:latin typeface="Charter Roman" panose="02040503050506020203" pitchFamily="18" charset="0"/>
              </a:rPr>
              <a:t>They have a huge terrain where the customers can play golf. Also the view of that area is amazing to watch from the window in the summer time. </a:t>
            </a:r>
          </a:p>
          <a:p>
            <a:r>
              <a:rPr lang="en-US" sz="2000" dirty="0">
                <a:latin typeface="Charter Roman" panose="02040503050506020203" pitchFamily="18" charset="0"/>
              </a:rPr>
              <a:t>On the ground it s a nice grass , always kept clear, for a nice realistic game and also for the safety of the customers. The Marriott really cares about its clients safety.</a:t>
            </a:r>
          </a:p>
          <a:p>
            <a:r>
              <a:rPr lang="en-US" sz="2000" dirty="0">
                <a:latin typeface="Charter Roman" panose="02040503050506020203" pitchFamily="18" charset="0"/>
              </a:rPr>
              <a:t>They can even play when it s raining, without getting dirty by the mud, so you never ever get bored at Marriott International.</a:t>
            </a:r>
          </a:p>
        </p:txBody>
      </p:sp>
    </p:spTree>
    <p:extLst>
      <p:ext uri="{BB962C8B-B14F-4D97-AF65-F5344CB8AC3E}">
        <p14:creationId xmlns:p14="http://schemas.microsoft.com/office/powerpoint/2010/main" val="3781238578"/>
      </p:ext>
    </p:extLst>
  </p:cSld>
  <p:clrMapOvr>
    <a:masterClrMapping/>
  </p:clrMapOvr>
  <mc:AlternateContent xmlns:mc="http://schemas.openxmlformats.org/markup-compatibility/2006" xmlns:p14="http://schemas.microsoft.com/office/powerpoint/2010/main">
    <mc:Choice Requires="p14">
      <p:transition p14:dur="10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3E87E-F90B-394E-B5B2-AE19B3A84630}"/>
              </a:ext>
            </a:extLst>
          </p:cNvPr>
          <p:cNvSpPr>
            <a:spLocks noGrp="1"/>
          </p:cNvSpPr>
          <p:nvPr>
            <p:ph type="title"/>
          </p:nvPr>
        </p:nvSpPr>
        <p:spPr/>
        <p:txBody>
          <a:bodyPr>
            <a:normAutofit/>
          </a:bodyPr>
          <a:lstStyle/>
          <a:p>
            <a:pPr algn="ctr"/>
            <a:r>
              <a:rPr lang="en-US" sz="6000" b="1" i="1" dirty="0">
                <a:solidFill>
                  <a:srgbClr val="002060"/>
                </a:solidFill>
                <a:latin typeface="Charter Roman" panose="02040503050506020203" pitchFamily="18" charset="0"/>
              </a:rPr>
              <a:t>References</a:t>
            </a:r>
          </a:p>
        </p:txBody>
      </p:sp>
      <p:sp>
        <p:nvSpPr>
          <p:cNvPr id="3" name="Content Placeholder 2">
            <a:extLst>
              <a:ext uri="{FF2B5EF4-FFF2-40B4-BE49-F238E27FC236}">
                <a16:creationId xmlns:a16="http://schemas.microsoft.com/office/drawing/2014/main" id="{8B6C6C4E-9370-2F4E-8DFE-B7EC834494FA}"/>
              </a:ext>
            </a:extLst>
          </p:cNvPr>
          <p:cNvSpPr>
            <a:spLocks noGrp="1"/>
          </p:cNvSpPr>
          <p:nvPr>
            <p:ph idx="1"/>
          </p:nvPr>
        </p:nvSpPr>
        <p:spPr/>
        <p:txBody>
          <a:bodyPr>
            <a:normAutofit/>
          </a:bodyPr>
          <a:lstStyle/>
          <a:p>
            <a:r>
              <a:rPr lang="en-GB" sz="1400" dirty="0">
                <a:hlinkClick r:id="rId2"/>
              </a:rPr>
              <a:t>The best references that I got are directly from the employers of the Marriott Hotel. The staff was really nice and showed me everything the hotel got. And also, I studied on Internet informations and reviews about this place;</a:t>
            </a:r>
          </a:p>
          <a:p>
            <a:r>
              <a:rPr lang="en-GB" sz="1400" dirty="0">
                <a:hlinkClick r:id="rId2"/>
              </a:rPr>
              <a:t>https://www.marriott.com/</a:t>
            </a:r>
            <a:endParaRPr lang="en-GB" sz="1400" dirty="0"/>
          </a:p>
          <a:p>
            <a:r>
              <a:rPr lang="en-GB" sz="1400" dirty="0">
                <a:hlinkClick r:id="rId3"/>
              </a:rPr>
              <a:t>https://traveltips.usatoday.com/</a:t>
            </a:r>
            <a:endParaRPr lang="en-GB" sz="1400" dirty="0"/>
          </a:p>
          <a:p>
            <a:r>
              <a:rPr lang="en-GB" sz="1400" dirty="0">
                <a:hlinkClick r:id="rId4"/>
              </a:rPr>
              <a:t>https://marriott.gcs-web.com/</a:t>
            </a:r>
            <a:endParaRPr lang="en-GB" sz="1400" dirty="0"/>
          </a:p>
          <a:p>
            <a:r>
              <a:rPr lang="en-GB" sz="1400" dirty="0">
                <a:hlinkClick r:id="rId5"/>
              </a:rPr>
              <a:t>https://www.reuters.com/companies/MAR.O</a:t>
            </a:r>
            <a:endParaRPr lang="en-GB" sz="1400" dirty="0"/>
          </a:p>
          <a:p>
            <a:r>
              <a:rPr lang="en-GB" sz="1400" dirty="0">
                <a:hlinkClick r:id="rId6"/>
              </a:rPr>
              <a:t>https://www.glassdoor.com/Reviews/Employee-Review-Marriott-International-RVW186848.htm</a:t>
            </a:r>
            <a:endParaRPr lang="en-GB" sz="1400" dirty="0"/>
          </a:p>
          <a:p>
            <a:r>
              <a:rPr lang="en-GB" sz="1400" dirty="0">
                <a:hlinkClick r:id="rId7"/>
              </a:rPr>
              <a:t>https://www.referenceforbusiness.com/history2/12/Marriott-International-Inc.html</a:t>
            </a:r>
            <a:endParaRPr lang="en-GB" sz="1400" dirty="0"/>
          </a:p>
          <a:p>
            <a:r>
              <a:rPr lang="en-GB" sz="1400" dirty="0">
                <a:hlinkClick r:id="rId8"/>
              </a:rPr>
              <a:t>https://marriott-hotels.marriott.com/experience/</a:t>
            </a:r>
            <a:endParaRPr lang="en-GB" sz="1400" dirty="0"/>
          </a:p>
          <a:p>
            <a:r>
              <a:rPr lang="en-GB" sz="1400" dirty="0">
                <a:hlinkClick r:id="rId9"/>
              </a:rPr>
              <a:t>https://www.marriott.co.uk/hotels/travel/bhxbh-birmingham-marriott-hotel/</a:t>
            </a:r>
            <a:endParaRPr lang="en-US" sz="1400" dirty="0"/>
          </a:p>
        </p:txBody>
      </p:sp>
    </p:spTree>
    <p:extLst>
      <p:ext uri="{BB962C8B-B14F-4D97-AF65-F5344CB8AC3E}">
        <p14:creationId xmlns:p14="http://schemas.microsoft.com/office/powerpoint/2010/main" val="1623104443"/>
      </p:ext>
    </p:extLst>
  </p:cSld>
  <p:clrMapOvr>
    <a:masterClrMapping/>
  </p:clrMapOvr>
  <mc:AlternateContent xmlns:mc="http://schemas.openxmlformats.org/markup-compatibility/2006" xmlns:p14="http://schemas.microsoft.com/office/powerpoint/2010/main">
    <mc:Choice Requires="p14">
      <p:transition p14:dur="100"/>
    </mc:Choice>
    <mc:Fallback xmlns="">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tema marimar" id="{F8E88A9E-6486-184B-8E28-1D25012DBCC1}" vid="{8B82C193-BF03-2E4C-9849-9D0988840C52}"/>
    </a:ext>
  </a:extLst>
</a:theme>
</file>

<file path=docProps/app.xml><?xml version="1.0" encoding="utf-8"?>
<Properties xmlns="http://schemas.openxmlformats.org/officeDocument/2006/extended-properties" xmlns:vt="http://schemas.openxmlformats.org/officeDocument/2006/docPropsVTypes">
  <Template>Facet</Template>
  <TotalTime>0</TotalTime>
  <Words>535</Words>
  <Application>Microsoft Office PowerPoint</Application>
  <PresentationFormat>Widescreen</PresentationFormat>
  <Paragraphs>30</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Charter Black</vt:lpstr>
      <vt:lpstr>Charter Roman</vt:lpstr>
      <vt:lpstr>Phosphate Inline</vt:lpstr>
      <vt:lpstr>Trebuchet MS</vt:lpstr>
      <vt:lpstr>Wingdings 3</vt:lpstr>
      <vt:lpstr>Facet</vt:lpstr>
      <vt:lpstr>  Student name: Marimar Nunuca Student number:1815438 Lecturer’s name: Jazz</vt:lpstr>
      <vt:lpstr>Presentation</vt:lpstr>
      <vt:lpstr>Food &amp; Beverage</vt:lpstr>
      <vt:lpstr>The hotel has a traditional kitchen with a traditional menu, and also a kids menu wich is already made there. On the request they also have halal and vegan food. They are careful to the wishes of each customer and provide all the necessary servicies . If a customer doesn’t respect the rules, polity, the staff explain to them what the circumstances are.</vt:lpstr>
      <vt:lpstr>Coffee Areas</vt:lpstr>
      <vt:lpstr>Terace of Merriott Hotel</vt:lpstr>
      <vt:lpstr>Engineer Department</vt:lpstr>
      <vt:lpstr>Facilities</vt:lpstr>
      <vt:lpstr>Golf Terain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Marimar Nunuca Student number:1815438 Lecturer’s name: Jazz</dc:title>
  <dc:creator>Marimar-florina Nunuca (1815438)</dc:creator>
  <cp:lastModifiedBy>Gawain Frampton</cp:lastModifiedBy>
  <cp:revision>2</cp:revision>
  <dcterms:created xsi:type="dcterms:W3CDTF">2020-03-17T22:23:28Z</dcterms:created>
  <dcterms:modified xsi:type="dcterms:W3CDTF">2020-03-23T09:57:19Z</dcterms:modified>
</cp:coreProperties>
</file>