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4"/>
  </p:sldMasterIdLst>
  <p:notesMasterIdLst>
    <p:notesMasterId r:id="rId13"/>
  </p:notesMasterIdLst>
  <p:sldIdLst>
    <p:sldId id="256" r:id="rId5"/>
    <p:sldId id="257" r:id="rId6"/>
    <p:sldId id="258" r:id="rId7"/>
    <p:sldId id="259" r:id="rId8"/>
    <p:sldId id="260" r:id="rId9"/>
    <p:sldId id="261" r:id="rId10"/>
    <p:sldId id="262" r:id="rId11"/>
    <p:sldId id="263" r:id="rId12"/>
  </p:sldIdLst>
  <p:sldSz cx="18288000" cy="10287000"/>
  <p:notesSz cx="6858000" cy="9144000"/>
  <p:embeddedFontLst>
    <p:embeddedFont>
      <p:font typeface="Open Sans" panose="020B0606030504020204" pitchFamily="34" charset="0"/>
      <p:regular r:id="rId14"/>
      <p:bold r:id="rId15"/>
      <p:italic r:id="rId16"/>
      <p:boldItalic r:id="rId17"/>
    </p:embeddedFont>
    <p:embeddedFont>
      <p:font typeface="Ubuntu Bold" panose="020B0804030602030204" pitchFamily="34" charset="0"/>
      <p:regular r:id="rId18"/>
      <p:bold r:id="rId19"/>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67F7C16-279D-425A-8475-2D7102C5A1DB}" v="1" dt="2025-12-06T15:38:52.38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39" d="100"/>
          <a:sy n="39" d="100"/>
        </p:scale>
        <p:origin x="940" y="5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notesMaster" Target="notesMasters/notesMaster1.xml"/><Relationship Id="rId18" Type="http://schemas.openxmlformats.org/officeDocument/2006/relationships/font" Target="fonts/font5.fntdata"/><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font" Target="fonts/font4.fntdata"/><Relationship Id="rId2" Type="http://schemas.openxmlformats.org/officeDocument/2006/relationships/customXml" Target="../customXml/item2.xml"/><Relationship Id="rId16" Type="http://schemas.openxmlformats.org/officeDocument/2006/relationships/font" Target="fonts/font3.fntdata"/><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font" Target="fonts/font2.fntdata"/><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font" Target="fonts/font6.fntdata"/><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font" Target="fonts/font1.fntdata"/><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06.12.2025</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This slide contains the background information: a midsize manufacturer of airlines. There are forty workers whose work is conducted in noisy and obsolete equipment. The latest customer complaints show systemic quality issues such as undercooking and cross-contamination. The case identifies communication failures as the key areas of operational risk and loss of reputation. Suggestions are on induction, multimodal instructions, supervisory capacity, monitoring and strict implementation in weeks.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This slide examines key communication obstacles that are recognized in the case. Language diversity and lack of formal induction causes misconceptions concerning hygiene procedures. Noise in the environment also hinders proper verbal teaching. Engagement differences between the two age groups make supervision difficult. These barriers combined result in inconsistent practice, procedural non-compliance, and higher risk of contamination and prove the necessity of systematic communication strategies. Immediatel.</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This slide provides some theoretical frameworks used in the case. Shannon-Weaver explains the way environmental noise causes transmission failures. Schramm emphasizes the need to have common experience and feedback. Berlo focuses on competence of the source and message creation. Together, these models support multimodal communication interventions, specific training and effective feedback systems to enhance procedural adherence. Amongst working habits.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This slide introduces workable solutions to the communication failures identified. Premandatory induction in the forty-eight hours is the guarantee of baseline hygiene competence. Pictograms and multimodal materials can eliminate barriers of literacy and language. On-shift translation and coaching are stimulated through bilingual champions. Accountability is created through the use of standardised checklists and temperature records. The actions are supposed to decrease non-conformance cases and regain confidence in three months.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This slide outlines assessment measures and governance to be used. Goals are 95 percent staff induction in two weeks and 60 percent decrease in airline complaints in three months. Measures of compliance and timeliness of corrective action will be measured through weekly audits. Continuous feedback is provided in the form of daily huddles and anonymous reporting. To maintain performance, senior management must receive monthly performance reports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12/6/2025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12/6/2025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12/6/2025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12/6/2025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12/6/2025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12/6/2025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12/6/2025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12/6/2025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12/6/2025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12/6/2025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12/6/2025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12/6/2025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jpeg"/><Relationship Id="rId5" Type="http://schemas.openxmlformats.org/officeDocument/2006/relationships/image" Target="../media/image4.sv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8.png"/><Relationship Id="rId4" Type="http://schemas.openxmlformats.org/officeDocument/2006/relationships/image" Target="../media/image7.svg"/></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image" Target="../media/image9.png"/><Relationship Id="rId4" Type="http://schemas.openxmlformats.org/officeDocument/2006/relationships/image" Target="../media/image7.svg"/></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7.xml"/><Relationship Id="rId5" Type="http://schemas.openxmlformats.org/officeDocument/2006/relationships/image" Target="../media/image10.png"/><Relationship Id="rId4" Type="http://schemas.openxmlformats.org/officeDocument/2006/relationships/image" Target="../media/image7.sv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image" Target="../media/image11.png"/><Relationship Id="rId4" Type="http://schemas.openxmlformats.org/officeDocument/2006/relationships/image" Target="../media/image7.svg"/></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image" Target="../media/image12.png"/><Relationship Id="rId4" Type="http://schemas.openxmlformats.org/officeDocument/2006/relationships/image" Target="../media/image7.svg"/></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7.svg"/></Relationships>
</file>

<file path=ppt/slides/_rels/slide8.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14.svg"/><Relationship Id="rId4" Type="http://schemas.openxmlformats.org/officeDocument/2006/relationships/image" Target="../media/image1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831070"/>
            <a:ext cx="9873830" cy="11243492"/>
          </a:xfrm>
          <a:custGeom>
            <a:avLst/>
            <a:gdLst/>
            <a:ahLst/>
            <a:cxnLst/>
            <a:rect l="l" t="t" r="r" b="b"/>
            <a:pathLst>
              <a:path w="9873830" h="11243492">
                <a:moveTo>
                  <a:pt x="0" y="0"/>
                </a:moveTo>
                <a:lnTo>
                  <a:pt x="9873830" y="0"/>
                </a:lnTo>
                <a:lnTo>
                  <a:pt x="9873830" y="11243492"/>
                </a:lnTo>
                <a:lnTo>
                  <a:pt x="0" y="1124349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ro-RO"/>
          </a:p>
        </p:txBody>
      </p:sp>
      <p:sp>
        <p:nvSpPr>
          <p:cNvPr id="3" name="TextBox 3"/>
          <p:cNvSpPr txBox="1"/>
          <p:nvPr/>
        </p:nvSpPr>
        <p:spPr>
          <a:xfrm>
            <a:off x="2438401" y="2324100"/>
            <a:ext cx="13792200" cy="7133941"/>
          </a:xfrm>
          <a:prstGeom prst="rect">
            <a:avLst/>
          </a:prstGeom>
        </p:spPr>
        <p:txBody>
          <a:bodyPr wrap="square" lIns="0" tIns="0" rIns="0" bIns="0" rtlCol="0" anchor="t">
            <a:spAutoFit/>
          </a:bodyPr>
          <a:lstStyle/>
          <a:p>
            <a:pPr algn="ctr">
              <a:lnSpc>
                <a:spcPts val="9521"/>
              </a:lnSpc>
            </a:pPr>
            <a:r>
              <a:rPr lang="en-US" sz="6433" b="1" dirty="0">
                <a:solidFill>
                  <a:srgbClr val="034383"/>
                </a:solidFill>
                <a:latin typeface="Ubuntu Bold"/>
                <a:ea typeface="Ubuntu Bold"/>
                <a:cs typeface="Ubuntu Bold"/>
                <a:sym typeface="Ubuntu Bold"/>
              </a:rPr>
              <a:t>IMPROVING COMMUNICATION AND OPERATIONAL QUALITY AT FLIGHT FOODS LTD</a:t>
            </a:r>
          </a:p>
          <a:p>
            <a:pPr algn="ctr">
              <a:lnSpc>
                <a:spcPts val="9521"/>
              </a:lnSpc>
            </a:pPr>
            <a:r>
              <a:rPr lang="en-GB" sz="4000" b="1" dirty="0"/>
              <a:t>2439136-Maria Bianca Manafu</a:t>
            </a:r>
            <a:endParaRPr lang="ro-RO" sz="4000" b="1" dirty="0"/>
          </a:p>
          <a:p>
            <a:pPr algn="ctr">
              <a:lnSpc>
                <a:spcPts val="9521"/>
              </a:lnSpc>
            </a:pPr>
            <a:r>
              <a:rPr lang="ro-RO" sz="4000" b="1" dirty="0"/>
              <a:t>2438242-Gianina Rosalinda Serban</a:t>
            </a:r>
          </a:p>
          <a:p>
            <a:pPr algn="ctr">
              <a:lnSpc>
                <a:spcPts val="9521"/>
              </a:lnSpc>
            </a:pPr>
            <a:r>
              <a:rPr lang="ro-RO" sz="4000" b="1" dirty="0"/>
              <a:t>Lecturer s –Nadeem Mirza </a:t>
            </a:r>
            <a:endParaRPr lang="en-US" sz="4000" b="1" dirty="0">
              <a:solidFill>
                <a:srgbClr val="034383"/>
              </a:solidFill>
              <a:latin typeface="Ubuntu Bold"/>
              <a:ea typeface="Ubuntu Bold"/>
              <a:cs typeface="Ubuntu Bold"/>
              <a:sym typeface="Ubuntu Bold"/>
            </a:endParaRPr>
          </a:p>
        </p:txBody>
      </p:sp>
      <p:sp>
        <p:nvSpPr>
          <p:cNvPr id="4" name="Freeform 4"/>
          <p:cNvSpPr/>
          <p:nvPr/>
        </p:nvSpPr>
        <p:spPr>
          <a:xfrm rot="-5400000" flipV="1">
            <a:off x="12349317" y="4969873"/>
            <a:ext cx="6157558" cy="6157558"/>
          </a:xfrm>
          <a:custGeom>
            <a:avLst/>
            <a:gdLst/>
            <a:ahLst/>
            <a:cxnLst/>
            <a:rect l="l" t="t" r="r" b="b"/>
            <a:pathLst>
              <a:path w="6157558" h="6157558">
                <a:moveTo>
                  <a:pt x="0" y="6157558"/>
                </a:moveTo>
                <a:lnTo>
                  <a:pt x="6157558" y="6157558"/>
                </a:lnTo>
                <a:lnTo>
                  <a:pt x="6157558" y="0"/>
                </a:lnTo>
                <a:lnTo>
                  <a:pt x="0" y="0"/>
                </a:lnTo>
                <a:lnTo>
                  <a:pt x="0" y="6157558"/>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ro-RO"/>
          </a:p>
        </p:txBody>
      </p:sp>
      <p:pic>
        <p:nvPicPr>
          <p:cNvPr id="6" name="Picture 5" descr="A close up of a sign&#10;&#10;AI-generated content may be incorrect.">
            <a:extLst>
              <a:ext uri="{FF2B5EF4-FFF2-40B4-BE49-F238E27FC236}">
                <a16:creationId xmlns:a16="http://schemas.microsoft.com/office/drawing/2014/main" id="{E4D99BE4-E7B4-2E07-2976-DCB325EA22A6}"/>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2954000" y="1028700"/>
            <a:ext cx="3505200" cy="1143000"/>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240694" y="-166154"/>
            <a:ext cx="10631517" cy="10631517"/>
          </a:xfrm>
          <a:custGeom>
            <a:avLst/>
            <a:gdLst/>
            <a:ahLst/>
            <a:cxnLst/>
            <a:rect l="l" t="t" r="r" b="b"/>
            <a:pathLst>
              <a:path w="10631517" h="10631517">
                <a:moveTo>
                  <a:pt x="0" y="0"/>
                </a:moveTo>
                <a:lnTo>
                  <a:pt x="10631517" y="0"/>
                </a:lnTo>
                <a:lnTo>
                  <a:pt x="10631517" y="10631517"/>
                </a:lnTo>
                <a:lnTo>
                  <a:pt x="0" y="10631517"/>
                </a:lnTo>
                <a:lnTo>
                  <a:pt x="0" y="0"/>
                </a:lnTo>
                <a:close/>
              </a:path>
            </a:pathLst>
          </a:custGeom>
          <a:blipFill>
            <a:blip r:embed="rId3">
              <a:extLst>
                <a:ext uri="{96DAC541-7B7A-43D3-8B79-37D633B846F1}">
                  <asvg:svgBlip xmlns:asvg="http://schemas.microsoft.com/office/drawing/2016/SVG/main" r:embed="rId4"/>
                </a:ext>
              </a:extLst>
            </a:blip>
            <a:stretch>
              <a:fillRect/>
            </a:stretch>
          </a:blipFill>
          <a:ln cap="sq">
            <a:noFill/>
            <a:prstDash val="solid"/>
            <a:miter/>
          </a:ln>
        </p:spPr>
        <p:txBody>
          <a:bodyPr/>
          <a:lstStyle/>
          <a:p>
            <a:endParaRPr lang="ro-RO"/>
          </a:p>
        </p:txBody>
      </p:sp>
      <p:sp>
        <p:nvSpPr>
          <p:cNvPr id="3" name="Freeform 3"/>
          <p:cNvSpPr/>
          <p:nvPr/>
        </p:nvSpPr>
        <p:spPr>
          <a:xfrm rot="-10800000">
            <a:off x="7962909" y="670452"/>
            <a:ext cx="10631517" cy="10631517"/>
          </a:xfrm>
          <a:custGeom>
            <a:avLst/>
            <a:gdLst/>
            <a:ahLst/>
            <a:cxnLst/>
            <a:rect l="l" t="t" r="r" b="b"/>
            <a:pathLst>
              <a:path w="10631517" h="10631517">
                <a:moveTo>
                  <a:pt x="0" y="0"/>
                </a:moveTo>
                <a:lnTo>
                  <a:pt x="10631518" y="0"/>
                </a:lnTo>
                <a:lnTo>
                  <a:pt x="10631518" y="10631518"/>
                </a:lnTo>
                <a:lnTo>
                  <a:pt x="0" y="10631518"/>
                </a:lnTo>
                <a:lnTo>
                  <a:pt x="0" y="0"/>
                </a:lnTo>
                <a:close/>
              </a:path>
            </a:pathLst>
          </a:custGeom>
          <a:blipFill>
            <a:blip r:embed="rId3">
              <a:extLst>
                <a:ext uri="{96DAC541-7B7A-43D3-8B79-37D633B846F1}">
                  <asvg:svgBlip xmlns:asvg="http://schemas.microsoft.com/office/drawing/2016/SVG/main" r:embed="rId4"/>
                </a:ext>
              </a:extLst>
            </a:blip>
            <a:stretch>
              <a:fillRect/>
            </a:stretch>
          </a:blipFill>
          <a:ln cap="sq">
            <a:noFill/>
            <a:prstDash val="solid"/>
            <a:miter/>
          </a:ln>
        </p:spPr>
        <p:txBody>
          <a:bodyPr/>
          <a:lstStyle/>
          <a:p>
            <a:endParaRPr lang="ro-RO"/>
          </a:p>
        </p:txBody>
      </p:sp>
      <p:grpSp>
        <p:nvGrpSpPr>
          <p:cNvPr id="4" name="Group 4"/>
          <p:cNvGrpSpPr/>
          <p:nvPr/>
        </p:nvGrpSpPr>
        <p:grpSpPr>
          <a:xfrm rot="-10800000">
            <a:off x="6938080" y="8246207"/>
            <a:ext cx="6064231" cy="1370341"/>
            <a:chOff x="0" y="0"/>
            <a:chExt cx="1597164" cy="360913"/>
          </a:xfrm>
        </p:grpSpPr>
        <p:sp>
          <p:nvSpPr>
            <p:cNvPr id="5" name="Freeform 5"/>
            <p:cNvSpPr/>
            <p:nvPr/>
          </p:nvSpPr>
          <p:spPr>
            <a:xfrm>
              <a:off x="0" y="0"/>
              <a:ext cx="1597164" cy="360913"/>
            </a:xfrm>
            <a:custGeom>
              <a:avLst/>
              <a:gdLst/>
              <a:ahLst/>
              <a:cxnLst/>
              <a:rect l="l" t="t" r="r" b="b"/>
              <a:pathLst>
                <a:path w="1597164" h="360913">
                  <a:moveTo>
                    <a:pt x="0" y="0"/>
                  </a:moveTo>
                  <a:lnTo>
                    <a:pt x="1597164" y="0"/>
                  </a:lnTo>
                  <a:lnTo>
                    <a:pt x="1597164" y="360913"/>
                  </a:lnTo>
                  <a:lnTo>
                    <a:pt x="0" y="360913"/>
                  </a:lnTo>
                  <a:close/>
                </a:path>
              </a:pathLst>
            </a:custGeom>
            <a:solidFill>
              <a:srgbClr val="FFFFFF"/>
            </a:solidFill>
          </p:spPr>
          <p:txBody>
            <a:bodyPr/>
            <a:lstStyle/>
            <a:p>
              <a:endParaRPr lang="ro-RO"/>
            </a:p>
          </p:txBody>
        </p:sp>
        <p:sp>
          <p:nvSpPr>
            <p:cNvPr id="6" name="TextBox 6"/>
            <p:cNvSpPr txBox="1"/>
            <p:nvPr/>
          </p:nvSpPr>
          <p:spPr>
            <a:xfrm>
              <a:off x="0" y="-38100"/>
              <a:ext cx="1597164" cy="399013"/>
            </a:xfrm>
            <a:prstGeom prst="rect">
              <a:avLst/>
            </a:prstGeom>
          </p:spPr>
          <p:txBody>
            <a:bodyPr lIns="50800" tIns="50800" rIns="50800" bIns="50800" rtlCol="0" anchor="ctr"/>
            <a:lstStyle/>
            <a:p>
              <a:pPr algn="ctr">
                <a:lnSpc>
                  <a:spcPts val="3295"/>
                </a:lnSpc>
              </a:pPr>
              <a:endParaRPr/>
            </a:p>
          </p:txBody>
        </p:sp>
      </p:grpSp>
      <p:grpSp>
        <p:nvGrpSpPr>
          <p:cNvPr id="7" name="Group 7"/>
          <p:cNvGrpSpPr/>
          <p:nvPr/>
        </p:nvGrpSpPr>
        <p:grpSpPr>
          <a:xfrm rot="-10800000">
            <a:off x="-1456230" y="9616548"/>
            <a:ext cx="9626215" cy="1370341"/>
            <a:chOff x="0" y="0"/>
            <a:chExt cx="2535300" cy="360913"/>
          </a:xfrm>
        </p:grpSpPr>
        <p:sp>
          <p:nvSpPr>
            <p:cNvPr id="8" name="Freeform 8"/>
            <p:cNvSpPr/>
            <p:nvPr/>
          </p:nvSpPr>
          <p:spPr>
            <a:xfrm>
              <a:off x="0" y="0"/>
              <a:ext cx="2535300" cy="360913"/>
            </a:xfrm>
            <a:custGeom>
              <a:avLst/>
              <a:gdLst/>
              <a:ahLst/>
              <a:cxnLst/>
              <a:rect l="l" t="t" r="r" b="b"/>
              <a:pathLst>
                <a:path w="2535300" h="360913">
                  <a:moveTo>
                    <a:pt x="0" y="0"/>
                  </a:moveTo>
                  <a:lnTo>
                    <a:pt x="2535300" y="0"/>
                  </a:lnTo>
                  <a:lnTo>
                    <a:pt x="2535300" y="360913"/>
                  </a:lnTo>
                  <a:lnTo>
                    <a:pt x="0" y="360913"/>
                  </a:lnTo>
                  <a:close/>
                </a:path>
              </a:pathLst>
            </a:custGeom>
            <a:solidFill>
              <a:srgbClr val="034383"/>
            </a:solidFill>
          </p:spPr>
          <p:txBody>
            <a:bodyPr/>
            <a:lstStyle/>
            <a:p>
              <a:endParaRPr lang="ro-RO"/>
            </a:p>
          </p:txBody>
        </p:sp>
        <p:sp>
          <p:nvSpPr>
            <p:cNvPr id="9" name="TextBox 9"/>
            <p:cNvSpPr txBox="1"/>
            <p:nvPr/>
          </p:nvSpPr>
          <p:spPr>
            <a:xfrm>
              <a:off x="0" y="-38100"/>
              <a:ext cx="2535300" cy="399013"/>
            </a:xfrm>
            <a:prstGeom prst="rect">
              <a:avLst/>
            </a:prstGeom>
          </p:spPr>
          <p:txBody>
            <a:bodyPr lIns="50800" tIns="50800" rIns="50800" bIns="50800" rtlCol="0" anchor="ctr"/>
            <a:lstStyle/>
            <a:p>
              <a:pPr algn="ctr">
                <a:lnSpc>
                  <a:spcPts val="3295"/>
                </a:lnSpc>
              </a:pPr>
              <a:endParaRPr/>
            </a:p>
          </p:txBody>
        </p:sp>
      </p:grpSp>
      <p:grpSp>
        <p:nvGrpSpPr>
          <p:cNvPr id="10" name="Group 10"/>
          <p:cNvGrpSpPr/>
          <p:nvPr/>
        </p:nvGrpSpPr>
        <p:grpSpPr>
          <a:xfrm>
            <a:off x="5285690" y="670452"/>
            <a:ext cx="6064231" cy="1370341"/>
            <a:chOff x="0" y="0"/>
            <a:chExt cx="1597164" cy="360913"/>
          </a:xfrm>
        </p:grpSpPr>
        <p:sp>
          <p:nvSpPr>
            <p:cNvPr id="11" name="Freeform 11"/>
            <p:cNvSpPr/>
            <p:nvPr/>
          </p:nvSpPr>
          <p:spPr>
            <a:xfrm>
              <a:off x="0" y="0"/>
              <a:ext cx="1597164" cy="360913"/>
            </a:xfrm>
            <a:custGeom>
              <a:avLst/>
              <a:gdLst/>
              <a:ahLst/>
              <a:cxnLst/>
              <a:rect l="l" t="t" r="r" b="b"/>
              <a:pathLst>
                <a:path w="1597164" h="360913">
                  <a:moveTo>
                    <a:pt x="0" y="0"/>
                  </a:moveTo>
                  <a:lnTo>
                    <a:pt x="1597164" y="0"/>
                  </a:lnTo>
                  <a:lnTo>
                    <a:pt x="1597164" y="360913"/>
                  </a:lnTo>
                  <a:lnTo>
                    <a:pt x="0" y="360913"/>
                  </a:lnTo>
                  <a:close/>
                </a:path>
              </a:pathLst>
            </a:custGeom>
            <a:solidFill>
              <a:srgbClr val="FFFFFF"/>
            </a:solidFill>
          </p:spPr>
          <p:txBody>
            <a:bodyPr/>
            <a:lstStyle/>
            <a:p>
              <a:endParaRPr lang="ro-RO"/>
            </a:p>
          </p:txBody>
        </p:sp>
        <p:sp>
          <p:nvSpPr>
            <p:cNvPr id="12" name="TextBox 12"/>
            <p:cNvSpPr txBox="1"/>
            <p:nvPr/>
          </p:nvSpPr>
          <p:spPr>
            <a:xfrm>
              <a:off x="0" y="-38100"/>
              <a:ext cx="1597164" cy="399013"/>
            </a:xfrm>
            <a:prstGeom prst="rect">
              <a:avLst/>
            </a:prstGeom>
          </p:spPr>
          <p:txBody>
            <a:bodyPr lIns="50800" tIns="50800" rIns="50800" bIns="50800" rtlCol="0" anchor="ctr"/>
            <a:lstStyle/>
            <a:p>
              <a:pPr algn="ctr">
                <a:lnSpc>
                  <a:spcPts val="3295"/>
                </a:lnSpc>
              </a:pPr>
              <a:endParaRPr/>
            </a:p>
          </p:txBody>
        </p:sp>
      </p:grpSp>
      <p:grpSp>
        <p:nvGrpSpPr>
          <p:cNvPr id="13" name="Group 13"/>
          <p:cNvGrpSpPr/>
          <p:nvPr/>
        </p:nvGrpSpPr>
        <p:grpSpPr>
          <a:xfrm>
            <a:off x="10118015" y="-699889"/>
            <a:ext cx="9626215" cy="1370341"/>
            <a:chOff x="0" y="0"/>
            <a:chExt cx="2535300" cy="360913"/>
          </a:xfrm>
        </p:grpSpPr>
        <p:sp>
          <p:nvSpPr>
            <p:cNvPr id="14" name="Freeform 14"/>
            <p:cNvSpPr/>
            <p:nvPr/>
          </p:nvSpPr>
          <p:spPr>
            <a:xfrm>
              <a:off x="0" y="0"/>
              <a:ext cx="2535300" cy="360913"/>
            </a:xfrm>
            <a:custGeom>
              <a:avLst/>
              <a:gdLst/>
              <a:ahLst/>
              <a:cxnLst/>
              <a:rect l="l" t="t" r="r" b="b"/>
              <a:pathLst>
                <a:path w="2535300" h="360913">
                  <a:moveTo>
                    <a:pt x="0" y="0"/>
                  </a:moveTo>
                  <a:lnTo>
                    <a:pt x="2535300" y="0"/>
                  </a:lnTo>
                  <a:lnTo>
                    <a:pt x="2535300" y="360913"/>
                  </a:lnTo>
                  <a:lnTo>
                    <a:pt x="0" y="360913"/>
                  </a:lnTo>
                  <a:close/>
                </a:path>
              </a:pathLst>
            </a:custGeom>
            <a:solidFill>
              <a:srgbClr val="034383"/>
            </a:solidFill>
          </p:spPr>
          <p:txBody>
            <a:bodyPr/>
            <a:lstStyle/>
            <a:p>
              <a:endParaRPr lang="ro-RO"/>
            </a:p>
          </p:txBody>
        </p:sp>
        <p:sp>
          <p:nvSpPr>
            <p:cNvPr id="15" name="TextBox 15"/>
            <p:cNvSpPr txBox="1"/>
            <p:nvPr/>
          </p:nvSpPr>
          <p:spPr>
            <a:xfrm>
              <a:off x="0" y="-38100"/>
              <a:ext cx="2535300" cy="399013"/>
            </a:xfrm>
            <a:prstGeom prst="rect">
              <a:avLst/>
            </a:prstGeom>
          </p:spPr>
          <p:txBody>
            <a:bodyPr lIns="50800" tIns="50800" rIns="50800" bIns="50800" rtlCol="0" anchor="ctr"/>
            <a:lstStyle/>
            <a:p>
              <a:pPr algn="ctr">
                <a:lnSpc>
                  <a:spcPts val="3295"/>
                </a:lnSpc>
              </a:pPr>
              <a:endParaRPr/>
            </a:p>
          </p:txBody>
        </p:sp>
      </p:grpSp>
      <p:sp>
        <p:nvSpPr>
          <p:cNvPr id="16" name="Freeform 16"/>
          <p:cNvSpPr/>
          <p:nvPr/>
        </p:nvSpPr>
        <p:spPr>
          <a:xfrm>
            <a:off x="10515468" y="3937230"/>
            <a:ext cx="6743832" cy="4566136"/>
          </a:xfrm>
          <a:custGeom>
            <a:avLst/>
            <a:gdLst/>
            <a:ahLst/>
            <a:cxnLst/>
            <a:rect l="l" t="t" r="r" b="b"/>
            <a:pathLst>
              <a:path w="6743832" h="4566136">
                <a:moveTo>
                  <a:pt x="0" y="0"/>
                </a:moveTo>
                <a:lnTo>
                  <a:pt x="6743832" y="0"/>
                </a:lnTo>
                <a:lnTo>
                  <a:pt x="6743832" y="4566136"/>
                </a:lnTo>
                <a:lnTo>
                  <a:pt x="0" y="4566136"/>
                </a:lnTo>
                <a:lnTo>
                  <a:pt x="0" y="0"/>
                </a:lnTo>
                <a:close/>
              </a:path>
            </a:pathLst>
          </a:custGeom>
          <a:blipFill>
            <a:blip r:embed="rId5"/>
            <a:stretch>
              <a:fillRect/>
            </a:stretch>
          </a:blipFill>
        </p:spPr>
        <p:txBody>
          <a:bodyPr/>
          <a:lstStyle/>
          <a:p>
            <a:endParaRPr lang="ro-RO"/>
          </a:p>
        </p:txBody>
      </p:sp>
      <p:sp>
        <p:nvSpPr>
          <p:cNvPr id="17" name="TextBox 17"/>
          <p:cNvSpPr txBox="1"/>
          <p:nvPr/>
        </p:nvSpPr>
        <p:spPr>
          <a:xfrm>
            <a:off x="2035927" y="1393723"/>
            <a:ext cx="15223373" cy="949325"/>
          </a:xfrm>
          <a:prstGeom prst="rect">
            <a:avLst/>
          </a:prstGeom>
        </p:spPr>
        <p:txBody>
          <a:bodyPr lIns="0" tIns="0" rIns="0" bIns="0" rtlCol="0" anchor="t">
            <a:spAutoFit/>
          </a:bodyPr>
          <a:lstStyle/>
          <a:p>
            <a:pPr algn="ctr">
              <a:lnSpc>
                <a:spcPts val="7150"/>
              </a:lnSpc>
            </a:pPr>
            <a:r>
              <a:rPr lang="en-US" sz="6500" b="1">
                <a:solidFill>
                  <a:srgbClr val="034383"/>
                </a:solidFill>
                <a:latin typeface="Ubuntu Bold"/>
                <a:ea typeface="Ubuntu Bold"/>
                <a:cs typeface="Ubuntu Bold"/>
                <a:sym typeface="Ubuntu Bold"/>
              </a:rPr>
              <a:t>OPERATIONAL CONTEXT</a:t>
            </a:r>
          </a:p>
        </p:txBody>
      </p:sp>
      <p:sp>
        <p:nvSpPr>
          <p:cNvPr id="18" name="TextBox 18"/>
          <p:cNvSpPr txBox="1"/>
          <p:nvPr/>
        </p:nvSpPr>
        <p:spPr>
          <a:xfrm>
            <a:off x="1402240" y="3832455"/>
            <a:ext cx="8567955" cy="4458046"/>
          </a:xfrm>
          <a:prstGeom prst="rect">
            <a:avLst/>
          </a:prstGeom>
        </p:spPr>
        <p:txBody>
          <a:bodyPr lIns="0" tIns="0" rIns="0" bIns="0" rtlCol="0" anchor="t">
            <a:spAutoFit/>
          </a:bodyPr>
          <a:lstStyle/>
          <a:p>
            <a:pPr marL="604521" lvl="1" indent="-302261" algn="just">
              <a:lnSpc>
                <a:spcPts val="4480"/>
              </a:lnSpc>
              <a:buFont typeface="Arial"/>
              <a:buChar char="•"/>
            </a:pPr>
            <a:r>
              <a:rPr lang="en-US" sz="2800">
                <a:solidFill>
                  <a:srgbClr val="0D1D29"/>
                </a:solidFill>
                <a:latin typeface="Open Sans"/>
                <a:ea typeface="Open Sans"/>
                <a:cs typeface="Open Sans"/>
                <a:sym typeface="Open Sans"/>
              </a:rPr>
              <a:t>Flight Foods is a manufacturer of ready food that is delivered to foreign airlines.</a:t>
            </a:r>
          </a:p>
          <a:p>
            <a:pPr marL="604521" lvl="1" indent="-302261" algn="just">
              <a:lnSpc>
                <a:spcPts val="4480"/>
              </a:lnSpc>
              <a:buFont typeface="Arial"/>
              <a:buChar char="•"/>
            </a:pPr>
            <a:r>
              <a:rPr lang="en-US" sz="2800">
                <a:solidFill>
                  <a:srgbClr val="0D1D29"/>
                </a:solidFill>
                <a:latin typeface="Open Sans"/>
                <a:ea typeface="Open Sans"/>
                <a:cs typeface="Open Sans"/>
                <a:sym typeface="Open Sans"/>
              </a:rPr>
              <a:t>The factory is employing forty people between the age of sixteen to sixty.</a:t>
            </a:r>
          </a:p>
          <a:p>
            <a:pPr marL="604521" lvl="1" indent="-302261" algn="just">
              <a:lnSpc>
                <a:spcPts val="4480"/>
              </a:lnSpc>
              <a:buFont typeface="Arial"/>
              <a:buChar char="•"/>
            </a:pPr>
            <a:r>
              <a:rPr lang="en-US" sz="2800">
                <a:solidFill>
                  <a:srgbClr val="0D1D29"/>
                </a:solidFill>
                <a:latin typeface="Open Sans"/>
                <a:ea typeface="Open Sans"/>
                <a:cs typeface="Open Sans"/>
                <a:sym typeface="Open Sans"/>
              </a:rPr>
              <a:t>Recent grievance: Undercooked meals, incorrect ingredients, and packaging.</a:t>
            </a:r>
          </a:p>
          <a:p>
            <a:pPr marL="604521" lvl="1" indent="-302261" algn="just">
              <a:lnSpc>
                <a:spcPts val="4480"/>
              </a:lnSpc>
              <a:buFont typeface="Arial"/>
              <a:buChar char="•"/>
            </a:pPr>
            <a:r>
              <a:rPr lang="en-US" sz="2800">
                <a:solidFill>
                  <a:srgbClr val="0D1D29"/>
                </a:solidFill>
                <a:latin typeface="Open Sans"/>
                <a:ea typeface="Open Sans"/>
                <a:cs typeface="Open Sans"/>
                <a:sym typeface="Open Sans"/>
              </a:rPr>
              <a:t>Work involving noisy machinery, obsolete equipment and work congestion</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240694" y="-166154"/>
            <a:ext cx="10631517" cy="10631517"/>
          </a:xfrm>
          <a:custGeom>
            <a:avLst/>
            <a:gdLst/>
            <a:ahLst/>
            <a:cxnLst/>
            <a:rect l="l" t="t" r="r" b="b"/>
            <a:pathLst>
              <a:path w="10631517" h="10631517">
                <a:moveTo>
                  <a:pt x="0" y="0"/>
                </a:moveTo>
                <a:lnTo>
                  <a:pt x="10631517" y="0"/>
                </a:lnTo>
                <a:lnTo>
                  <a:pt x="10631517" y="10631517"/>
                </a:lnTo>
                <a:lnTo>
                  <a:pt x="0" y="10631517"/>
                </a:lnTo>
                <a:lnTo>
                  <a:pt x="0" y="0"/>
                </a:lnTo>
                <a:close/>
              </a:path>
            </a:pathLst>
          </a:custGeom>
          <a:blipFill>
            <a:blip r:embed="rId3">
              <a:extLst>
                <a:ext uri="{96DAC541-7B7A-43D3-8B79-37D633B846F1}">
                  <asvg:svgBlip xmlns:asvg="http://schemas.microsoft.com/office/drawing/2016/SVG/main" r:embed="rId4"/>
                </a:ext>
              </a:extLst>
            </a:blip>
            <a:stretch>
              <a:fillRect/>
            </a:stretch>
          </a:blipFill>
          <a:ln cap="sq">
            <a:noFill/>
            <a:prstDash val="solid"/>
            <a:miter/>
          </a:ln>
        </p:spPr>
        <p:txBody>
          <a:bodyPr/>
          <a:lstStyle/>
          <a:p>
            <a:endParaRPr lang="ro-RO"/>
          </a:p>
        </p:txBody>
      </p:sp>
      <p:sp>
        <p:nvSpPr>
          <p:cNvPr id="3" name="Freeform 3"/>
          <p:cNvSpPr/>
          <p:nvPr/>
        </p:nvSpPr>
        <p:spPr>
          <a:xfrm rot="-10800000">
            <a:off x="8317805" y="-166154"/>
            <a:ext cx="10631517" cy="10631517"/>
          </a:xfrm>
          <a:custGeom>
            <a:avLst/>
            <a:gdLst/>
            <a:ahLst/>
            <a:cxnLst/>
            <a:rect l="l" t="t" r="r" b="b"/>
            <a:pathLst>
              <a:path w="10631517" h="10631517">
                <a:moveTo>
                  <a:pt x="0" y="0"/>
                </a:moveTo>
                <a:lnTo>
                  <a:pt x="10631517" y="0"/>
                </a:lnTo>
                <a:lnTo>
                  <a:pt x="10631517" y="10631517"/>
                </a:lnTo>
                <a:lnTo>
                  <a:pt x="0" y="10631517"/>
                </a:lnTo>
                <a:lnTo>
                  <a:pt x="0" y="0"/>
                </a:lnTo>
                <a:close/>
              </a:path>
            </a:pathLst>
          </a:custGeom>
          <a:blipFill>
            <a:blip r:embed="rId3">
              <a:extLst>
                <a:ext uri="{96DAC541-7B7A-43D3-8B79-37D633B846F1}">
                  <asvg:svgBlip xmlns:asvg="http://schemas.microsoft.com/office/drawing/2016/SVG/main" r:embed="rId4"/>
                </a:ext>
              </a:extLst>
            </a:blip>
            <a:stretch>
              <a:fillRect/>
            </a:stretch>
          </a:blipFill>
          <a:ln cap="sq">
            <a:noFill/>
            <a:prstDash val="solid"/>
            <a:miter/>
          </a:ln>
        </p:spPr>
        <p:txBody>
          <a:bodyPr/>
          <a:lstStyle/>
          <a:p>
            <a:endParaRPr lang="ro-RO"/>
          </a:p>
        </p:txBody>
      </p:sp>
      <p:grpSp>
        <p:nvGrpSpPr>
          <p:cNvPr id="4" name="Group 4"/>
          <p:cNvGrpSpPr/>
          <p:nvPr/>
        </p:nvGrpSpPr>
        <p:grpSpPr>
          <a:xfrm rot="-10800000">
            <a:off x="6938080" y="8246207"/>
            <a:ext cx="6064231" cy="1370341"/>
            <a:chOff x="0" y="0"/>
            <a:chExt cx="1597164" cy="360913"/>
          </a:xfrm>
        </p:grpSpPr>
        <p:sp>
          <p:nvSpPr>
            <p:cNvPr id="5" name="Freeform 5"/>
            <p:cNvSpPr/>
            <p:nvPr/>
          </p:nvSpPr>
          <p:spPr>
            <a:xfrm>
              <a:off x="0" y="0"/>
              <a:ext cx="1597164" cy="360913"/>
            </a:xfrm>
            <a:custGeom>
              <a:avLst/>
              <a:gdLst/>
              <a:ahLst/>
              <a:cxnLst/>
              <a:rect l="l" t="t" r="r" b="b"/>
              <a:pathLst>
                <a:path w="1597164" h="360913">
                  <a:moveTo>
                    <a:pt x="0" y="0"/>
                  </a:moveTo>
                  <a:lnTo>
                    <a:pt x="1597164" y="0"/>
                  </a:lnTo>
                  <a:lnTo>
                    <a:pt x="1597164" y="360913"/>
                  </a:lnTo>
                  <a:lnTo>
                    <a:pt x="0" y="360913"/>
                  </a:lnTo>
                  <a:close/>
                </a:path>
              </a:pathLst>
            </a:custGeom>
            <a:solidFill>
              <a:srgbClr val="FFFFFF"/>
            </a:solidFill>
          </p:spPr>
          <p:txBody>
            <a:bodyPr/>
            <a:lstStyle/>
            <a:p>
              <a:endParaRPr lang="ro-RO"/>
            </a:p>
          </p:txBody>
        </p:sp>
        <p:sp>
          <p:nvSpPr>
            <p:cNvPr id="6" name="TextBox 6"/>
            <p:cNvSpPr txBox="1"/>
            <p:nvPr/>
          </p:nvSpPr>
          <p:spPr>
            <a:xfrm>
              <a:off x="0" y="-38100"/>
              <a:ext cx="1597164" cy="399013"/>
            </a:xfrm>
            <a:prstGeom prst="rect">
              <a:avLst/>
            </a:prstGeom>
          </p:spPr>
          <p:txBody>
            <a:bodyPr lIns="50800" tIns="50800" rIns="50800" bIns="50800" rtlCol="0" anchor="ctr"/>
            <a:lstStyle/>
            <a:p>
              <a:pPr algn="ctr">
                <a:lnSpc>
                  <a:spcPts val="3295"/>
                </a:lnSpc>
              </a:pPr>
              <a:endParaRPr/>
            </a:p>
          </p:txBody>
        </p:sp>
      </p:grpSp>
      <p:grpSp>
        <p:nvGrpSpPr>
          <p:cNvPr id="7" name="Group 7"/>
          <p:cNvGrpSpPr/>
          <p:nvPr/>
        </p:nvGrpSpPr>
        <p:grpSpPr>
          <a:xfrm rot="-10800000">
            <a:off x="-1456230" y="9616548"/>
            <a:ext cx="9626215" cy="1370341"/>
            <a:chOff x="0" y="0"/>
            <a:chExt cx="2535300" cy="360913"/>
          </a:xfrm>
        </p:grpSpPr>
        <p:sp>
          <p:nvSpPr>
            <p:cNvPr id="8" name="Freeform 8"/>
            <p:cNvSpPr/>
            <p:nvPr/>
          </p:nvSpPr>
          <p:spPr>
            <a:xfrm>
              <a:off x="0" y="0"/>
              <a:ext cx="2535300" cy="360913"/>
            </a:xfrm>
            <a:custGeom>
              <a:avLst/>
              <a:gdLst/>
              <a:ahLst/>
              <a:cxnLst/>
              <a:rect l="l" t="t" r="r" b="b"/>
              <a:pathLst>
                <a:path w="2535300" h="360913">
                  <a:moveTo>
                    <a:pt x="0" y="0"/>
                  </a:moveTo>
                  <a:lnTo>
                    <a:pt x="2535300" y="0"/>
                  </a:lnTo>
                  <a:lnTo>
                    <a:pt x="2535300" y="360913"/>
                  </a:lnTo>
                  <a:lnTo>
                    <a:pt x="0" y="360913"/>
                  </a:lnTo>
                  <a:close/>
                </a:path>
              </a:pathLst>
            </a:custGeom>
            <a:solidFill>
              <a:srgbClr val="034383"/>
            </a:solidFill>
          </p:spPr>
          <p:txBody>
            <a:bodyPr/>
            <a:lstStyle/>
            <a:p>
              <a:endParaRPr lang="ro-RO"/>
            </a:p>
          </p:txBody>
        </p:sp>
        <p:sp>
          <p:nvSpPr>
            <p:cNvPr id="9" name="TextBox 9"/>
            <p:cNvSpPr txBox="1"/>
            <p:nvPr/>
          </p:nvSpPr>
          <p:spPr>
            <a:xfrm>
              <a:off x="0" y="-38100"/>
              <a:ext cx="2535300" cy="399013"/>
            </a:xfrm>
            <a:prstGeom prst="rect">
              <a:avLst/>
            </a:prstGeom>
          </p:spPr>
          <p:txBody>
            <a:bodyPr lIns="50800" tIns="50800" rIns="50800" bIns="50800" rtlCol="0" anchor="ctr"/>
            <a:lstStyle/>
            <a:p>
              <a:pPr algn="ctr">
                <a:lnSpc>
                  <a:spcPts val="3295"/>
                </a:lnSpc>
              </a:pPr>
              <a:endParaRPr/>
            </a:p>
          </p:txBody>
        </p:sp>
      </p:grpSp>
      <p:grpSp>
        <p:nvGrpSpPr>
          <p:cNvPr id="10" name="Group 10"/>
          <p:cNvGrpSpPr/>
          <p:nvPr/>
        </p:nvGrpSpPr>
        <p:grpSpPr>
          <a:xfrm>
            <a:off x="5285690" y="670452"/>
            <a:ext cx="6064231" cy="1370341"/>
            <a:chOff x="0" y="0"/>
            <a:chExt cx="1597164" cy="360913"/>
          </a:xfrm>
        </p:grpSpPr>
        <p:sp>
          <p:nvSpPr>
            <p:cNvPr id="11" name="Freeform 11"/>
            <p:cNvSpPr/>
            <p:nvPr/>
          </p:nvSpPr>
          <p:spPr>
            <a:xfrm>
              <a:off x="0" y="0"/>
              <a:ext cx="1597164" cy="360913"/>
            </a:xfrm>
            <a:custGeom>
              <a:avLst/>
              <a:gdLst/>
              <a:ahLst/>
              <a:cxnLst/>
              <a:rect l="l" t="t" r="r" b="b"/>
              <a:pathLst>
                <a:path w="1597164" h="360913">
                  <a:moveTo>
                    <a:pt x="0" y="0"/>
                  </a:moveTo>
                  <a:lnTo>
                    <a:pt x="1597164" y="0"/>
                  </a:lnTo>
                  <a:lnTo>
                    <a:pt x="1597164" y="360913"/>
                  </a:lnTo>
                  <a:lnTo>
                    <a:pt x="0" y="360913"/>
                  </a:lnTo>
                  <a:close/>
                </a:path>
              </a:pathLst>
            </a:custGeom>
            <a:solidFill>
              <a:srgbClr val="FFFFFF"/>
            </a:solidFill>
          </p:spPr>
          <p:txBody>
            <a:bodyPr/>
            <a:lstStyle/>
            <a:p>
              <a:endParaRPr lang="ro-RO"/>
            </a:p>
          </p:txBody>
        </p:sp>
        <p:sp>
          <p:nvSpPr>
            <p:cNvPr id="12" name="TextBox 12"/>
            <p:cNvSpPr txBox="1"/>
            <p:nvPr/>
          </p:nvSpPr>
          <p:spPr>
            <a:xfrm>
              <a:off x="0" y="-38100"/>
              <a:ext cx="1597164" cy="399013"/>
            </a:xfrm>
            <a:prstGeom prst="rect">
              <a:avLst/>
            </a:prstGeom>
          </p:spPr>
          <p:txBody>
            <a:bodyPr lIns="50800" tIns="50800" rIns="50800" bIns="50800" rtlCol="0" anchor="ctr"/>
            <a:lstStyle/>
            <a:p>
              <a:pPr algn="ctr">
                <a:lnSpc>
                  <a:spcPts val="3295"/>
                </a:lnSpc>
              </a:pPr>
              <a:endParaRPr/>
            </a:p>
          </p:txBody>
        </p:sp>
      </p:grpSp>
      <p:grpSp>
        <p:nvGrpSpPr>
          <p:cNvPr id="13" name="Group 13"/>
          <p:cNvGrpSpPr/>
          <p:nvPr/>
        </p:nvGrpSpPr>
        <p:grpSpPr>
          <a:xfrm>
            <a:off x="10118015" y="-699889"/>
            <a:ext cx="9626215" cy="1370341"/>
            <a:chOff x="0" y="0"/>
            <a:chExt cx="2535300" cy="360913"/>
          </a:xfrm>
        </p:grpSpPr>
        <p:sp>
          <p:nvSpPr>
            <p:cNvPr id="14" name="Freeform 14"/>
            <p:cNvSpPr/>
            <p:nvPr/>
          </p:nvSpPr>
          <p:spPr>
            <a:xfrm>
              <a:off x="0" y="0"/>
              <a:ext cx="2535300" cy="360913"/>
            </a:xfrm>
            <a:custGeom>
              <a:avLst/>
              <a:gdLst/>
              <a:ahLst/>
              <a:cxnLst/>
              <a:rect l="l" t="t" r="r" b="b"/>
              <a:pathLst>
                <a:path w="2535300" h="360913">
                  <a:moveTo>
                    <a:pt x="0" y="0"/>
                  </a:moveTo>
                  <a:lnTo>
                    <a:pt x="2535300" y="0"/>
                  </a:lnTo>
                  <a:lnTo>
                    <a:pt x="2535300" y="360913"/>
                  </a:lnTo>
                  <a:lnTo>
                    <a:pt x="0" y="360913"/>
                  </a:lnTo>
                  <a:close/>
                </a:path>
              </a:pathLst>
            </a:custGeom>
            <a:solidFill>
              <a:srgbClr val="034383"/>
            </a:solidFill>
          </p:spPr>
          <p:txBody>
            <a:bodyPr/>
            <a:lstStyle/>
            <a:p>
              <a:endParaRPr lang="ro-RO"/>
            </a:p>
          </p:txBody>
        </p:sp>
        <p:sp>
          <p:nvSpPr>
            <p:cNvPr id="15" name="TextBox 15"/>
            <p:cNvSpPr txBox="1"/>
            <p:nvPr/>
          </p:nvSpPr>
          <p:spPr>
            <a:xfrm>
              <a:off x="0" y="-38100"/>
              <a:ext cx="2535300" cy="399013"/>
            </a:xfrm>
            <a:prstGeom prst="rect">
              <a:avLst/>
            </a:prstGeom>
          </p:spPr>
          <p:txBody>
            <a:bodyPr lIns="50800" tIns="50800" rIns="50800" bIns="50800" rtlCol="0" anchor="ctr"/>
            <a:lstStyle/>
            <a:p>
              <a:pPr algn="ctr">
                <a:lnSpc>
                  <a:spcPts val="3295"/>
                </a:lnSpc>
              </a:pPr>
              <a:endParaRPr/>
            </a:p>
          </p:txBody>
        </p:sp>
      </p:grpSp>
      <p:sp>
        <p:nvSpPr>
          <p:cNvPr id="16" name="Freeform 16"/>
          <p:cNvSpPr/>
          <p:nvPr/>
        </p:nvSpPr>
        <p:spPr>
          <a:xfrm>
            <a:off x="11349920" y="4292438"/>
            <a:ext cx="6503196" cy="4384801"/>
          </a:xfrm>
          <a:custGeom>
            <a:avLst/>
            <a:gdLst/>
            <a:ahLst/>
            <a:cxnLst/>
            <a:rect l="l" t="t" r="r" b="b"/>
            <a:pathLst>
              <a:path w="6503196" h="4384801">
                <a:moveTo>
                  <a:pt x="0" y="0"/>
                </a:moveTo>
                <a:lnTo>
                  <a:pt x="6503197" y="0"/>
                </a:lnTo>
                <a:lnTo>
                  <a:pt x="6503197" y="4384801"/>
                </a:lnTo>
                <a:lnTo>
                  <a:pt x="0" y="4384801"/>
                </a:lnTo>
                <a:lnTo>
                  <a:pt x="0" y="0"/>
                </a:lnTo>
                <a:close/>
              </a:path>
            </a:pathLst>
          </a:custGeom>
          <a:blipFill>
            <a:blip r:embed="rId5"/>
            <a:stretch>
              <a:fillRect/>
            </a:stretch>
          </a:blipFill>
        </p:spPr>
        <p:txBody>
          <a:bodyPr/>
          <a:lstStyle/>
          <a:p>
            <a:endParaRPr lang="ro-RO"/>
          </a:p>
        </p:txBody>
      </p:sp>
      <p:sp>
        <p:nvSpPr>
          <p:cNvPr id="17" name="TextBox 17"/>
          <p:cNvSpPr txBox="1"/>
          <p:nvPr/>
        </p:nvSpPr>
        <p:spPr>
          <a:xfrm>
            <a:off x="1427981" y="3489854"/>
            <a:ext cx="9575429" cy="5187385"/>
          </a:xfrm>
          <a:prstGeom prst="rect">
            <a:avLst/>
          </a:prstGeom>
        </p:spPr>
        <p:txBody>
          <a:bodyPr lIns="0" tIns="0" rIns="0" bIns="0" rtlCol="0" anchor="t">
            <a:spAutoFit/>
          </a:bodyPr>
          <a:lstStyle/>
          <a:p>
            <a:pPr marL="604521" lvl="1" indent="-302261" algn="just">
              <a:lnSpc>
                <a:spcPts val="4592"/>
              </a:lnSpc>
              <a:buFont typeface="Arial"/>
              <a:buChar char="•"/>
            </a:pPr>
            <a:r>
              <a:rPr lang="en-US" sz="2800">
                <a:solidFill>
                  <a:srgbClr val="0D1D29"/>
                </a:solidFill>
                <a:latin typeface="Open Sans"/>
                <a:ea typeface="Open Sans"/>
                <a:cs typeface="Open Sans"/>
                <a:sym typeface="Open Sans"/>
              </a:rPr>
              <a:t>Multiple languages used through the workforce impair a straight forward verbal understanding of the tasks.</a:t>
            </a:r>
          </a:p>
          <a:p>
            <a:pPr marL="604521" lvl="1" indent="-302261" algn="just">
              <a:lnSpc>
                <a:spcPts val="4592"/>
              </a:lnSpc>
              <a:buFont typeface="Arial"/>
              <a:buChar char="•"/>
            </a:pPr>
            <a:r>
              <a:rPr lang="en-US" sz="2800">
                <a:solidFill>
                  <a:srgbClr val="0D1D29"/>
                </a:solidFill>
                <a:latin typeface="Open Sans"/>
                <a:ea typeface="Open Sans"/>
                <a:cs typeface="Open Sans"/>
                <a:sym typeface="Open Sans"/>
              </a:rPr>
              <a:t>New employees are not inducted or documented with food hygiene.</a:t>
            </a:r>
          </a:p>
          <a:p>
            <a:pPr marL="604521" lvl="1" indent="-302261" algn="just">
              <a:lnSpc>
                <a:spcPts val="4592"/>
              </a:lnSpc>
              <a:buFont typeface="Arial"/>
              <a:buChar char="•"/>
            </a:pPr>
            <a:r>
              <a:rPr lang="en-US" sz="2800">
                <a:solidFill>
                  <a:srgbClr val="0D1D29"/>
                </a:solidFill>
                <a:latin typeface="Open Sans"/>
                <a:ea typeface="Open Sans"/>
                <a:cs typeface="Open Sans"/>
                <a:sym typeface="Open Sans"/>
              </a:rPr>
              <a:t>The noise in the factory and aged machinery causes major environmental interference in communication.</a:t>
            </a:r>
          </a:p>
          <a:p>
            <a:pPr marL="604521" lvl="1" indent="-302261" algn="just">
              <a:lnSpc>
                <a:spcPts val="4592"/>
              </a:lnSpc>
              <a:buFont typeface="Arial"/>
              <a:buChar char="•"/>
            </a:pPr>
            <a:r>
              <a:rPr lang="en-US" sz="2800">
                <a:solidFill>
                  <a:srgbClr val="0D1D29"/>
                </a:solidFill>
                <a:latin typeface="Open Sans"/>
                <a:ea typeface="Open Sans"/>
                <a:cs typeface="Open Sans"/>
                <a:sym typeface="Open Sans"/>
              </a:rPr>
              <a:t>Younger workers seem not to be engaged; older workers are more compliant</a:t>
            </a:r>
          </a:p>
        </p:txBody>
      </p:sp>
      <p:sp>
        <p:nvSpPr>
          <p:cNvPr id="18" name="TextBox 18"/>
          <p:cNvSpPr txBox="1"/>
          <p:nvPr/>
        </p:nvSpPr>
        <p:spPr>
          <a:xfrm>
            <a:off x="2035927" y="1393723"/>
            <a:ext cx="15223373" cy="949325"/>
          </a:xfrm>
          <a:prstGeom prst="rect">
            <a:avLst/>
          </a:prstGeom>
        </p:spPr>
        <p:txBody>
          <a:bodyPr lIns="0" tIns="0" rIns="0" bIns="0" rtlCol="0" anchor="t">
            <a:spAutoFit/>
          </a:bodyPr>
          <a:lstStyle/>
          <a:p>
            <a:pPr algn="ctr">
              <a:lnSpc>
                <a:spcPts val="7150"/>
              </a:lnSpc>
            </a:pPr>
            <a:r>
              <a:rPr lang="en-US" sz="6500" b="1">
                <a:solidFill>
                  <a:srgbClr val="034383"/>
                </a:solidFill>
                <a:latin typeface="Ubuntu Bold"/>
                <a:ea typeface="Ubuntu Bold"/>
                <a:cs typeface="Ubuntu Bold"/>
                <a:sym typeface="Ubuntu Bold"/>
              </a:rPr>
              <a:t>KEY COMMUNICATION BARRIERS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240694" y="-166154"/>
            <a:ext cx="10631517" cy="10631517"/>
          </a:xfrm>
          <a:custGeom>
            <a:avLst/>
            <a:gdLst/>
            <a:ahLst/>
            <a:cxnLst/>
            <a:rect l="l" t="t" r="r" b="b"/>
            <a:pathLst>
              <a:path w="10631517" h="10631517">
                <a:moveTo>
                  <a:pt x="0" y="0"/>
                </a:moveTo>
                <a:lnTo>
                  <a:pt x="10631517" y="0"/>
                </a:lnTo>
                <a:lnTo>
                  <a:pt x="10631517" y="10631517"/>
                </a:lnTo>
                <a:lnTo>
                  <a:pt x="0" y="10631517"/>
                </a:lnTo>
                <a:lnTo>
                  <a:pt x="0" y="0"/>
                </a:lnTo>
                <a:close/>
              </a:path>
            </a:pathLst>
          </a:custGeom>
          <a:blipFill>
            <a:blip r:embed="rId3">
              <a:extLst>
                <a:ext uri="{96DAC541-7B7A-43D3-8B79-37D633B846F1}">
                  <asvg:svgBlip xmlns:asvg="http://schemas.microsoft.com/office/drawing/2016/SVG/main" r:embed="rId4"/>
                </a:ext>
              </a:extLst>
            </a:blip>
            <a:stretch>
              <a:fillRect/>
            </a:stretch>
          </a:blipFill>
          <a:ln cap="sq">
            <a:noFill/>
            <a:prstDash val="solid"/>
            <a:miter/>
          </a:ln>
        </p:spPr>
        <p:txBody>
          <a:bodyPr/>
          <a:lstStyle/>
          <a:p>
            <a:endParaRPr lang="ro-RO"/>
          </a:p>
        </p:txBody>
      </p:sp>
      <p:sp>
        <p:nvSpPr>
          <p:cNvPr id="3" name="Freeform 3"/>
          <p:cNvSpPr/>
          <p:nvPr/>
        </p:nvSpPr>
        <p:spPr>
          <a:xfrm rot="-10800000">
            <a:off x="7897177" y="-178363"/>
            <a:ext cx="10631517" cy="10631517"/>
          </a:xfrm>
          <a:custGeom>
            <a:avLst/>
            <a:gdLst/>
            <a:ahLst/>
            <a:cxnLst/>
            <a:rect l="l" t="t" r="r" b="b"/>
            <a:pathLst>
              <a:path w="10631517" h="10631517">
                <a:moveTo>
                  <a:pt x="0" y="0"/>
                </a:moveTo>
                <a:lnTo>
                  <a:pt x="10631517" y="0"/>
                </a:lnTo>
                <a:lnTo>
                  <a:pt x="10631517" y="10631517"/>
                </a:lnTo>
                <a:lnTo>
                  <a:pt x="0" y="10631517"/>
                </a:lnTo>
                <a:lnTo>
                  <a:pt x="0" y="0"/>
                </a:lnTo>
                <a:close/>
              </a:path>
            </a:pathLst>
          </a:custGeom>
          <a:blipFill>
            <a:blip r:embed="rId3">
              <a:extLst>
                <a:ext uri="{96DAC541-7B7A-43D3-8B79-37D633B846F1}">
                  <asvg:svgBlip xmlns:asvg="http://schemas.microsoft.com/office/drawing/2016/SVG/main" r:embed="rId4"/>
                </a:ext>
              </a:extLst>
            </a:blip>
            <a:stretch>
              <a:fillRect/>
            </a:stretch>
          </a:blipFill>
          <a:ln cap="sq">
            <a:noFill/>
            <a:prstDash val="solid"/>
            <a:miter/>
          </a:ln>
        </p:spPr>
        <p:txBody>
          <a:bodyPr/>
          <a:lstStyle/>
          <a:p>
            <a:endParaRPr lang="ro-RO"/>
          </a:p>
        </p:txBody>
      </p:sp>
      <p:grpSp>
        <p:nvGrpSpPr>
          <p:cNvPr id="4" name="Group 4"/>
          <p:cNvGrpSpPr/>
          <p:nvPr/>
        </p:nvGrpSpPr>
        <p:grpSpPr>
          <a:xfrm rot="-10800000">
            <a:off x="6938080" y="8246207"/>
            <a:ext cx="6064231" cy="1370341"/>
            <a:chOff x="0" y="0"/>
            <a:chExt cx="1597164" cy="360913"/>
          </a:xfrm>
        </p:grpSpPr>
        <p:sp>
          <p:nvSpPr>
            <p:cNvPr id="5" name="Freeform 5"/>
            <p:cNvSpPr/>
            <p:nvPr/>
          </p:nvSpPr>
          <p:spPr>
            <a:xfrm>
              <a:off x="0" y="0"/>
              <a:ext cx="1597164" cy="360913"/>
            </a:xfrm>
            <a:custGeom>
              <a:avLst/>
              <a:gdLst/>
              <a:ahLst/>
              <a:cxnLst/>
              <a:rect l="l" t="t" r="r" b="b"/>
              <a:pathLst>
                <a:path w="1597164" h="360913">
                  <a:moveTo>
                    <a:pt x="0" y="0"/>
                  </a:moveTo>
                  <a:lnTo>
                    <a:pt x="1597164" y="0"/>
                  </a:lnTo>
                  <a:lnTo>
                    <a:pt x="1597164" y="360913"/>
                  </a:lnTo>
                  <a:lnTo>
                    <a:pt x="0" y="360913"/>
                  </a:lnTo>
                  <a:close/>
                </a:path>
              </a:pathLst>
            </a:custGeom>
            <a:solidFill>
              <a:srgbClr val="FFFFFF"/>
            </a:solidFill>
          </p:spPr>
          <p:txBody>
            <a:bodyPr/>
            <a:lstStyle/>
            <a:p>
              <a:endParaRPr lang="ro-RO"/>
            </a:p>
          </p:txBody>
        </p:sp>
        <p:sp>
          <p:nvSpPr>
            <p:cNvPr id="6" name="TextBox 6"/>
            <p:cNvSpPr txBox="1"/>
            <p:nvPr/>
          </p:nvSpPr>
          <p:spPr>
            <a:xfrm>
              <a:off x="0" y="-38100"/>
              <a:ext cx="1597164" cy="399013"/>
            </a:xfrm>
            <a:prstGeom prst="rect">
              <a:avLst/>
            </a:prstGeom>
          </p:spPr>
          <p:txBody>
            <a:bodyPr lIns="50800" tIns="50800" rIns="50800" bIns="50800" rtlCol="0" anchor="ctr"/>
            <a:lstStyle/>
            <a:p>
              <a:pPr algn="ctr">
                <a:lnSpc>
                  <a:spcPts val="3295"/>
                </a:lnSpc>
              </a:pPr>
              <a:endParaRPr/>
            </a:p>
          </p:txBody>
        </p:sp>
      </p:grpSp>
      <p:grpSp>
        <p:nvGrpSpPr>
          <p:cNvPr id="7" name="Group 7"/>
          <p:cNvGrpSpPr/>
          <p:nvPr/>
        </p:nvGrpSpPr>
        <p:grpSpPr>
          <a:xfrm rot="-10800000">
            <a:off x="-1456230" y="9616548"/>
            <a:ext cx="9626215" cy="1370341"/>
            <a:chOff x="0" y="0"/>
            <a:chExt cx="2535300" cy="360913"/>
          </a:xfrm>
        </p:grpSpPr>
        <p:sp>
          <p:nvSpPr>
            <p:cNvPr id="8" name="Freeform 8"/>
            <p:cNvSpPr/>
            <p:nvPr/>
          </p:nvSpPr>
          <p:spPr>
            <a:xfrm>
              <a:off x="0" y="0"/>
              <a:ext cx="2535300" cy="360913"/>
            </a:xfrm>
            <a:custGeom>
              <a:avLst/>
              <a:gdLst/>
              <a:ahLst/>
              <a:cxnLst/>
              <a:rect l="l" t="t" r="r" b="b"/>
              <a:pathLst>
                <a:path w="2535300" h="360913">
                  <a:moveTo>
                    <a:pt x="0" y="0"/>
                  </a:moveTo>
                  <a:lnTo>
                    <a:pt x="2535300" y="0"/>
                  </a:lnTo>
                  <a:lnTo>
                    <a:pt x="2535300" y="360913"/>
                  </a:lnTo>
                  <a:lnTo>
                    <a:pt x="0" y="360913"/>
                  </a:lnTo>
                  <a:close/>
                </a:path>
              </a:pathLst>
            </a:custGeom>
            <a:solidFill>
              <a:srgbClr val="034383"/>
            </a:solidFill>
          </p:spPr>
          <p:txBody>
            <a:bodyPr/>
            <a:lstStyle/>
            <a:p>
              <a:endParaRPr lang="ro-RO"/>
            </a:p>
          </p:txBody>
        </p:sp>
        <p:sp>
          <p:nvSpPr>
            <p:cNvPr id="9" name="TextBox 9"/>
            <p:cNvSpPr txBox="1"/>
            <p:nvPr/>
          </p:nvSpPr>
          <p:spPr>
            <a:xfrm>
              <a:off x="0" y="-38100"/>
              <a:ext cx="2535300" cy="399013"/>
            </a:xfrm>
            <a:prstGeom prst="rect">
              <a:avLst/>
            </a:prstGeom>
          </p:spPr>
          <p:txBody>
            <a:bodyPr lIns="50800" tIns="50800" rIns="50800" bIns="50800" rtlCol="0" anchor="ctr"/>
            <a:lstStyle/>
            <a:p>
              <a:pPr algn="ctr">
                <a:lnSpc>
                  <a:spcPts val="3295"/>
                </a:lnSpc>
              </a:pPr>
              <a:endParaRPr/>
            </a:p>
          </p:txBody>
        </p:sp>
      </p:grpSp>
      <p:grpSp>
        <p:nvGrpSpPr>
          <p:cNvPr id="10" name="Group 10"/>
          <p:cNvGrpSpPr/>
          <p:nvPr/>
        </p:nvGrpSpPr>
        <p:grpSpPr>
          <a:xfrm>
            <a:off x="5285690" y="670452"/>
            <a:ext cx="6064231" cy="1370341"/>
            <a:chOff x="0" y="0"/>
            <a:chExt cx="1597164" cy="360913"/>
          </a:xfrm>
        </p:grpSpPr>
        <p:sp>
          <p:nvSpPr>
            <p:cNvPr id="11" name="Freeform 11"/>
            <p:cNvSpPr/>
            <p:nvPr/>
          </p:nvSpPr>
          <p:spPr>
            <a:xfrm>
              <a:off x="0" y="0"/>
              <a:ext cx="1597164" cy="360913"/>
            </a:xfrm>
            <a:custGeom>
              <a:avLst/>
              <a:gdLst/>
              <a:ahLst/>
              <a:cxnLst/>
              <a:rect l="l" t="t" r="r" b="b"/>
              <a:pathLst>
                <a:path w="1597164" h="360913">
                  <a:moveTo>
                    <a:pt x="0" y="0"/>
                  </a:moveTo>
                  <a:lnTo>
                    <a:pt x="1597164" y="0"/>
                  </a:lnTo>
                  <a:lnTo>
                    <a:pt x="1597164" y="360913"/>
                  </a:lnTo>
                  <a:lnTo>
                    <a:pt x="0" y="360913"/>
                  </a:lnTo>
                  <a:close/>
                </a:path>
              </a:pathLst>
            </a:custGeom>
            <a:solidFill>
              <a:srgbClr val="FFFFFF"/>
            </a:solidFill>
          </p:spPr>
          <p:txBody>
            <a:bodyPr/>
            <a:lstStyle/>
            <a:p>
              <a:endParaRPr lang="ro-RO"/>
            </a:p>
          </p:txBody>
        </p:sp>
        <p:sp>
          <p:nvSpPr>
            <p:cNvPr id="12" name="TextBox 12"/>
            <p:cNvSpPr txBox="1"/>
            <p:nvPr/>
          </p:nvSpPr>
          <p:spPr>
            <a:xfrm>
              <a:off x="0" y="-38100"/>
              <a:ext cx="1597164" cy="399013"/>
            </a:xfrm>
            <a:prstGeom prst="rect">
              <a:avLst/>
            </a:prstGeom>
          </p:spPr>
          <p:txBody>
            <a:bodyPr lIns="50800" tIns="50800" rIns="50800" bIns="50800" rtlCol="0" anchor="ctr"/>
            <a:lstStyle/>
            <a:p>
              <a:pPr algn="ctr">
                <a:lnSpc>
                  <a:spcPts val="3295"/>
                </a:lnSpc>
              </a:pPr>
              <a:endParaRPr/>
            </a:p>
          </p:txBody>
        </p:sp>
      </p:grpSp>
      <p:grpSp>
        <p:nvGrpSpPr>
          <p:cNvPr id="13" name="Group 13"/>
          <p:cNvGrpSpPr/>
          <p:nvPr/>
        </p:nvGrpSpPr>
        <p:grpSpPr>
          <a:xfrm>
            <a:off x="10118015" y="-699889"/>
            <a:ext cx="9626215" cy="1370341"/>
            <a:chOff x="0" y="0"/>
            <a:chExt cx="2535300" cy="360913"/>
          </a:xfrm>
        </p:grpSpPr>
        <p:sp>
          <p:nvSpPr>
            <p:cNvPr id="14" name="Freeform 14"/>
            <p:cNvSpPr/>
            <p:nvPr/>
          </p:nvSpPr>
          <p:spPr>
            <a:xfrm>
              <a:off x="0" y="0"/>
              <a:ext cx="2535300" cy="360913"/>
            </a:xfrm>
            <a:custGeom>
              <a:avLst/>
              <a:gdLst/>
              <a:ahLst/>
              <a:cxnLst/>
              <a:rect l="l" t="t" r="r" b="b"/>
              <a:pathLst>
                <a:path w="2535300" h="360913">
                  <a:moveTo>
                    <a:pt x="0" y="0"/>
                  </a:moveTo>
                  <a:lnTo>
                    <a:pt x="2535300" y="0"/>
                  </a:lnTo>
                  <a:lnTo>
                    <a:pt x="2535300" y="360913"/>
                  </a:lnTo>
                  <a:lnTo>
                    <a:pt x="0" y="360913"/>
                  </a:lnTo>
                  <a:close/>
                </a:path>
              </a:pathLst>
            </a:custGeom>
            <a:solidFill>
              <a:srgbClr val="034383"/>
            </a:solidFill>
          </p:spPr>
          <p:txBody>
            <a:bodyPr/>
            <a:lstStyle/>
            <a:p>
              <a:endParaRPr lang="ro-RO"/>
            </a:p>
          </p:txBody>
        </p:sp>
        <p:sp>
          <p:nvSpPr>
            <p:cNvPr id="15" name="TextBox 15"/>
            <p:cNvSpPr txBox="1"/>
            <p:nvPr/>
          </p:nvSpPr>
          <p:spPr>
            <a:xfrm>
              <a:off x="0" y="-38100"/>
              <a:ext cx="2535300" cy="399013"/>
            </a:xfrm>
            <a:prstGeom prst="rect">
              <a:avLst/>
            </a:prstGeom>
          </p:spPr>
          <p:txBody>
            <a:bodyPr lIns="50800" tIns="50800" rIns="50800" bIns="50800" rtlCol="0" anchor="ctr"/>
            <a:lstStyle/>
            <a:p>
              <a:pPr algn="ctr">
                <a:lnSpc>
                  <a:spcPts val="3295"/>
                </a:lnSpc>
              </a:pPr>
              <a:endParaRPr/>
            </a:p>
          </p:txBody>
        </p:sp>
      </p:grpSp>
      <p:sp>
        <p:nvSpPr>
          <p:cNvPr id="16" name="Freeform 16"/>
          <p:cNvSpPr/>
          <p:nvPr/>
        </p:nvSpPr>
        <p:spPr>
          <a:xfrm>
            <a:off x="9970195" y="4654654"/>
            <a:ext cx="7683141" cy="3904035"/>
          </a:xfrm>
          <a:custGeom>
            <a:avLst/>
            <a:gdLst/>
            <a:ahLst/>
            <a:cxnLst/>
            <a:rect l="l" t="t" r="r" b="b"/>
            <a:pathLst>
              <a:path w="7683141" h="3904035">
                <a:moveTo>
                  <a:pt x="0" y="0"/>
                </a:moveTo>
                <a:lnTo>
                  <a:pt x="7683141" y="0"/>
                </a:lnTo>
                <a:lnTo>
                  <a:pt x="7683141" y="3904035"/>
                </a:lnTo>
                <a:lnTo>
                  <a:pt x="0" y="3904035"/>
                </a:lnTo>
                <a:lnTo>
                  <a:pt x="0" y="0"/>
                </a:lnTo>
                <a:close/>
              </a:path>
            </a:pathLst>
          </a:custGeom>
          <a:blipFill>
            <a:blip r:embed="rId5"/>
            <a:stretch>
              <a:fillRect/>
            </a:stretch>
          </a:blipFill>
        </p:spPr>
        <p:txBody>
          <a:bodyPr/>
          <a:lstStyle/>
          <a:p>
            <a:endParaRPr lang="ro-RO"/>
          </a:p>
        </p:txBody>
      </p:sp>
      <p:sp>
        <p:nvSpPr>
          <p:cNvPr id="17" name="TextBox 17"/>
          <p:cNvSpPr txBox="1"/>
          <p:nvPr/>
        </p:nvSpPr>
        <p:spPr>
          <a:xfrm>
            <a:off x="2035927" y="1393723"/>
            <a:ext cx="15223373" cy="929023"/>
          </a:xfrm>
          <a:prstGeom prst="rect">
            <a:avLst/>
          </a:prstGeom>
        </p:spPr>
        <p:txBody>
          <a:bodyPr lIns="0" tIns="0" rIns="0" bIns="0" rtlCol="0" anchor="t">
            <a:spAutoFit/>
          </a:bodyPr>
          <a:lstStyle/>
          <a:p>
            <a:pPr algn="ctr">
              <a:lnSpc>
                <a:spcPts val="7040"/>
              </a:lnSpc>
            </a:pPr>
            <a:r>
              <a:rPr lang="en-US" sz="6400" b="1">
                <a:solidFill>
                  <a:srgbClr val="034383"/>
                </a:solidFill>
                <a:latin typeface="Ubuntu Bold"/>
                <a:ea typeface="Ubuntu Bold"/>
                <a:cs typeface="Ubuntu Bold"/>
                <a:sym typeface="Ubuntu Bold"/>
              </a:rPr>
              <a:t>THEORETICAL MODELS APPLIED</a:t>
            </a:r>
          </a:p>
        </p:txBody>
      </p:sp>
      <p:sp>
        <p:nvSpPr>
          <p:cNvPr id="18" name="TextBox 18"/>
          <p:cNvSpPr txBox="1"/>
          <p:nvPr/>
        </p:nvSpPr>
        <p:spPr>
          <a:xfrm>
            <a:off x="1592312" y="3615686"/>
            <a:ext cx="8055302" cy="5315691"/>
          </a:xfrm>
          <a:prstGeom prst="rect">
            <a:avLst/>
          </a:prstGeom>
        </p:spPr>
        <p:txBody>
          <a:bodyPr lIns="0" tIns="0" rIns="0" bIns="0" rtlCol="0" anchor="t">
            <a:spAutoFit/>
          </a:bodyPr>
          <a:lstStyle/>
          <a:p>
            <a:pPr marL="582932" lvl="1" indent="-291466" algn="just">
              <a:lnSpc>
                <a:spcPts val="4212"/>
              </a:lnSpc>
              <a:buFont typeface="Arial"/>
              <a:buChar char="•"/>
            </a:pPr>
            <a:r>
              <a:rPr lang="en-US" sz="2700">
                <a:solidFill>
                  <a:srgbClr val="0D1D29"/>
                </a:solidFill>
                <a:latin typeface="Open Sans"/>
                <a:ea typeface="Open Sans"/>
                <a:cs typeface="Open Sans"/>
                <a:sym typeface="Open Sans"/>
              </a:rPr>
              <a:t>Shannon-Weaver underlines noise that interferes with message transmission and encodes-decodes as critical (Rajaratnam and Sunmola, 2021).</a:t>
            </a:r>
          </a:p>
          <a:p>
            <a:pPr marL="582932" lvl="1" indent="-291466" algn="just">
              <a:lnSpc>
                <a:spcPts val="4212"/>
              </a:lnSpc>
              <a:buFont typeface="Arial"/>
              <a:buChar char="•"/>
            </a:pPr>
            <a:r>
              <a:rPr lang="en-US" sz="2700">
                <a:solidFill>
                  <a:srgbClr val="0D1D29"/>
                </a:solidFill>
                <a:latin typeface="Open Sans"/>
                <a:ea typeface="Open Sans"/>
                <a:cs typeface="Open Sans"/>
                <a:sym typeface="Open Sans"/>
              </a:rPr>
              <a:t>Schramm focuses on common field of experience and feedback. Urgently.</a:t>
            </a:r>
          </a:p>
          <a:p>
            <a:pPr marL="582932" lvl="1" indent="-291466" algn="just">
              <a:lnSpc>
                <a:spcPts val="4212"/>
              </a:lnSpc>
              <a:buFont typeface="Arial"/>
              <a:buChar char="•"/>
            </a:pPr>
            <a:r>
              <a:rPr lang="en-US" sz="2700">
                <a:solidFill>
                  <a:srgbClr val="0D1D29"/>
                </a:solidFill>
                <a:latin typeface="Open Sans"/>
                <a:ea typeface="Open Sans"/>
                <a:cs typeface="Open Sans"/>
                <a:sym typeface="Open Sans"/>
              </a:rPr>
              <a:t>Berlo model associates’ source, message, channel, receiver and contextual factors.</a:t>
            </a:r>
          </a:p>
          <a:p>
            <a:pPr marL="582932" lvl="1" indent="-291466" algn="just">
              <a:lnSpc>
                <a:spcPts val="4212"/>
              </a:lnSpc>
              <a:buFont typeface="Arial"/>
              <a:buChar char="•"/>
            </a:pPr>
            <a:r>
              <a:rPr lang="en-US" sz="2700">
                <a:solidFill>
                  <a:srgbClr val="0D1D29"/>
                </a:solidFill>
                <a:latin typeface="Open Sans"/>
                <a:ea typeface="Open Sans"/>
                <a:cs typeface="Open Sans"/>
                <a:sym typeface="Open Sans"/>
              </a:rPr>
              <a:t>Practice: models elucidate errors due to noise, cultural incongruence, lack of feedback</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240694" y="-166154"/>
            <a:ext cx="10631517" cy="10631517"/>
          </a:xfrm>
          <a:custGeom>
            <a:avLst/>
            <a:gdLst/>
            <a:ahLst/>
            <a:cxnLst/>
            <a:rect l="l" t="t" r="r" b="b"/>
            <a:pathLst>
              <a:path w="10631517" h="10631517">
                <a:moveTo>
                  <a:pt x="0" y="0"/>
                </a:moveTo>
                <a:lnTo>
                  <a:pt x="10631517" y="0"/>
                </a:lnTo>
                <a:lnTo>
                  <a:pt x="10631517" y="10631517"/>
                </a:lnTo>
                <a:lnTo>
                  <a:pt x="0" y="10631517"/>
                </a:lnTo>
                <a:lnTo>
                  <a:pt x="0" y="0"/>
                </a:lnTo>
                <a:close/>
              </a:path>
            </a:pathLst>
          </a:custGeom>
          <a:blipFill>
            <a:blip r:embed="rId3">
              <a:extLst>
                <a:ext uri="{96DAC541-7B7A-43D3-8B79-37D633B846F1}">
                  <asvg:svgBlip xmlns:asvg="http://schemas.microsoft.com/office/drawing/2016/SVG/main" r:embed="rId4"/>
                </a:ext>
              </a:extLst>
            </a:blip>
            <a:stretch>
              <a:fillRect/>
            </a:stretch>
          </a:blipFill>
          <a:ln cap="sq">
            <a:noFill/>
            <a:prstDash val="solid"/>
            <a:miter/>
          </a:ln>
        </p:spPr>
        <p:txBody>
          <a:bodyPr/>
          <a:lstStyle/>
          <a:p>
            <a:endParaRPr lang="ro-RO"/>
          </a:p>
        </p:txBody>
      </p:sp>
      <p:sp>
        <p:nvSpPr>
          <p:cNvPr id="3" name="Freeform 3"/>
          <p:cNvSpPr/>
          <p:nvPr/>
        </p:nvSpPr>
        <p:spPr>
          <a:xfrm rot="-10800000">
            <a:off x="7686552" y="-172259"/>
            <a:ext cx="10631517" cy="10631517"/>
          </a:xfrm>
          <a:custGeom>
            <a:avLst/>
            <a:gdLst/>
            <a:ahLst/>
            <a:cxnLst/>
            <a:rect l="l" t="t" r="r" b="b"/>
            <a:pathLst>
              <a:path w="10631517" h="10631517">
                <a:moveTo>
                  <a:pt x="0" y="0"/>
                </a:moveTo>
                <a:lnTo>
                  <a:pt x="10631517" y="0"/>
                </a:lnTo>
                <a:lnTo>
                  <a:pt x="10631517" y="10631518"/>
                </a:lnTo>
                <a:lnTo>
                  <a:pt x="0" y="10631518"/>
                </a:lnTo>
                <a:lnTo>
                  <a:pt x="0" y="0"/>
                </a:lnTo>
                <a:close/>
              </a:path>
            </a:pathLst>
          </a:custGeom>
          <a:blipFill>
            <a:blip r:embed="rId3">
              <a:extLst>
                <a:ext uri="{96DAC541-7B7A-43D3-8B79-37D633B846F1}">
                  <asvg:svgBlip xmlns:asvg="http://schemas.microsoft.com/office/drawing/2016/SVG/main" r:embed="rId4"/>
                </a:ext>
              </a:extLst>
            </a:blip>
            <a:stretch>
              <a:fillRect/>
            </a:stretch>
          </a:blipFill>
          <a:ln cap="sq">
            <a:noFill/>
            <a:prstDash val="solid"/>
            <a:miter/>
          </a:ln>
        </p:spPr>
        <p:txBody>
          <a:bodyPr/>
          <a:lstStyle/>
          <a:p>
            <a:endParaRPr lang="ro-RO"/>
          </a:p>
        </p:txBody>
      </p:sp>
      <p:grpSp>
        <p:nvGrpSpPr>
          <p:cNvPr id="4" name="Group 4"/>
          <p:cNvGrpSpPr/>
          <p:nvPr/>
        </p:nvGrpSpPr>
        <p:grpSpPr>
          <a:xfrm rot="-10800000">
            <a:off x="6938080" y="8246207"/>
            <a:ext cx="6064231" cy="1370341"/>
            <a:chOff x="0" y="0"/>
            <a:chExt cx="1597164" cy="360913"/>
          </a:xfrm>
        </p:grpSpPr>
        <p:sp>
          <p:nvSpPr>
            <p:cNvPr id="5" name="Freeform 5"/>
            <p:cNvSpPr/>
            <p:nvPr/>
          </p:nvSpPr>
          <p:spPr>
            <a:xfrm>
              <a:off x="0" y="0"/>
              <a:ext cx="1597164" cy="360913"/>
            </a:xfrm>
            <a:custGeom>
              <a:avLst/>
              <a:gdLst/>
              <a:ahLst/>
              <a:cxnLst/>
              <a:rect l="l" t="t" r="r" b="b"/>
              <a:pathLst>
                <a:path w="1597164" h="360913">
                  <a:moveTo>
                    <a:pt x="0" y="0"/>
                  </a:moveTo>
                  <a:lnTo>
                    <a:pt x="1597164" y="0"/>
                  </a:lnTo>
                  <a:lnTo>
                    <a:pt x="1597164" y="360913"/>
                  </a:lnTo>
                  <a:lnTo>
                    <a:pt x="0" y="360913"/>
                  </a:lnTo>
                  <a:close/>
                </a:path>
              </a:pathLst>
            </a:custGeom>
            <a:solidFill>
              <a:srgbClr val="FFFFFF"/>
            </a:solidFill>
          </p:spPr>
          <p:txBody>
            <a:bodyPr/>
            <a:lstStyle/>
            <a:p>
              <a:endParaRPr lang="ro-RO"/>
            </a:p>
          </p:txBody>
        </p:sp>
        <p:sp>
          <p:nvSpPr>
            <p:cNvPr id="6" name="TextBox 6"/>
            <p:cNvSpPr txBox="1"/>
            <p:nvPr/>
          </p:nvSpPr>
          <p:spPr>
            <a:xfrm>
              <a:off x="0" y="-38100"/>
              <a:ext cx="1597164" cy="399013"/>
            </a:xfrm>
            <a:prstGeom prst="rect">
              <a:avLst/>
            </a:prstGeom>
          </p:spPr>
          <p:txBody>
            <a:bodyPr lIns="50800" tIns="50800" rIns="50800" bIns="50800" rtlCol="0" anchor="ctr"/>
            <a:lstStyle/>
            <a:p>
              <a:pPr algn="ctr">
                <a:lnSpc>
                  <a:spcPts val="3295"/>
                </a:lnSpc>
              </a:pPr>
              <a:endParaRPr/>
            </a:p>
          </p:txBody>
        </p:sp>
      </p:grpSp>
      <p:grpSp>
        <p:nvGrpSpPr>
          <p:cNvPr id="7" name="Group 7"/>
          <p:cNvGrpSpPr/>
          <p:nvPr/>
        </p:nvGrpSpPr>
        <p:grpSpPr>
          <a:xfrm rot="-10800000">
            <a:off x="-1456230" y="9616548"/>
            <a:ext cx="9626215" cy="1370341"/>
            <a:chOff x="0" y="0"/>
            <a:chExt cx="2535300" cy="360913"/>
          </a:xfrm>
        </p:grpSpPr>
        <p:sp>
          <p:nvSpPr>
            <p:cNvPr id="8" name="Freeform 8"/>
            <p:cNvSpPr/>
            <p:nvPr/>
          </p:nvSpPr>
          <p:spPr>
            <a:xfrm>
              <a:off x="0" y="0"/>
              <a:ext cx="2535300" cy="360913"/>
            </a:xfrm>
            <a:custGeom>
              <a:avLst/>
              <a:gdLst/>
              <a:ahLst/>
              <a:cxnLst/>
              <a:rect l="l" t="t" r="r" b="b"/>
              <a:pathLst>
                <a:path w="2535300" h="360913">
                  <a:moveTo>
                    <a:pt x="0" y="0"/>
                  </a:moveTo>
                  <a:lnTo>
                    <a:pt x="2535300" y="0"/>
                  </a:lnTo>
                  <a:lnTo>
                    <a:pt x="2535300" y="360913"/>
                  </a:lnTo>
                  <a:lnTo>
                    <a:pt x="0" y="360913"/>
                  </a:lnTo>
                  <a:close/>
                </a:path>
              </a:pathLst>
            </a:custGeom>
            <a:solidFill>
              <a:srgbClr val="034383"/>
            </a:solidFill>
          </p:spPr>
          <p:txBody>
            <a:bodyPr/>
            <a:lstStyle/>
            <a:p>
              <a:endParaRPr lang="ro-RO"/>
            </a:p>
          </p:txBody>
        </p:sp>
        <p:sp>
          <p:nvSpPr>
            <p:cNvPr id="9" name="TextBox 9"/>
            <p:cNvSpPr txBox="1"/>
            <p:nvPr/>
          </p:nvSpPr>
          <p:spPr>
            <a:xfrm>
              <a:off x="0" y="-38100"/>
              <a:ext cx="2535300" cy="399013"/>
            </a:xfrm>
            <a:prstGeom prst="rect">
              <a:avLst/>
            </a:prstGeom>
          </p:spPr>
          <p:txBody>
            <a:bodyPr lIns="50800" tIns="50800" rIns="50800" bIns="50800" rtlCol="0" anchor="ctr"/>
            <a:lstStyle/>
            <a:p>
              <a:pPr algn="ctr">
                <a:lnSpc>
                  <a:spcPts val="3295"/>
                </a:lnSpc>
              </a:pPr>
              <a:endParaRPr/>
            </a:p>
          </p:txBody>
        </p:sp>
      </p:grpSp>
      <p:grpSp>
        <p:nvGrpSpPr>
          <p:cNvPr id="10" name="Group 10"/>
          <p:cNvGrpSpPr/>
          <p:nvPr/>
        </p:nvGrpSpPr>
        <p:grpSpPr>
          <a:xfrm>
            <a:off x="5285690" y="670452"/>
            <a:ext cx="6064231" cy="1370341"/>
            <a:chOff x="0" y="0"/>
            <a:chExt cx="1597164" cy="360913"/>
          </a:xfrm>
        </p:grpSpPr>
        <p:sp>
          <p:nvSpPr>
            <p:cNvPr id="11" name="Freeform 11"/>
            <p:cNvSpPr/>
            <p:nvPr/>
          </p:nvSpPr>
          <p:spPr>
            <a:xfrm>
              <a:off x="0" y="0"/>
              <a:ext cx="1597164" cy="360913"/>
            </a:xfrm>
            <a:custGeom>
              <a:avLst/>
              <a:gdLst/>
              <a:ahLst/>
              <a:cxnLst/>
              <a:rect l="l" t="t" r="r" b="b"/>
              <a:pathLst>
                <a:path w="1597164" h="360913">
                  <a:moveTo>
                    <a:pt x="0" y="0"/>
                  </a:moveTo>
                  <a:lnTo>
                    <a:pt x="1597164" y="0"/>
                  </a:lnTo>
                  <a:lnTo>
                    <a:pt x="1597164" y="360913"/>
                  </a:lnTo>
                  <a:lnTo>
                    <a:pt x="0" y="360913"/>
                  </a:lnTo>
                  <a:close/>
                </a:path>
              </a:pathLst>
            </a:custGeom>
            <a:solidFill>
              <a:srgbClr val="FFFFFF"/>
            </a:solidFill>
          </p:spPr>
          <p:txBody>
            <a:bodyPr/>
            <a:lstStyle/>
            <a:p>
              <a:endParaRPr lang="ro-RO"/>
            </a:p>
          </p:txBody>
        </p:sp>
        <p:sp>
          <p:nvSpPr>
            <p:cNvPr id="12" name="TextBox 12"/>
            <p:cNvSpPr txBox="1"/>
            <p:nvPr/>
          </p:nvSpPr>
          <p:spPr>
            <a:xfrm>
              <a:off x="0" y="-38100"/>
              <a:ext cx="1597164" cy="399013"/>
            </a:xfrm>
            <a:prstGeom prst="rect">
              <a:avLst/>
            </a:prstGeom>
          </p:spPr>
          <p:txBody>
            <a:bodyPr lIns="50800" tIns="50800" rIns="50800" bIns="50800" rtlCol="0" anchor="ctr"/>
            <a:lstStyle/>
            <a:p>
              <a:pPr algn="ctr">
                <a:lnSpc>
                  <a:spcPts val="3295"/>
                </a:lnSpc>
              </a:pPr>
              <a:endParaRPr/>
            </a:p>
          </p:txBody>
        </p:sp>
      </p:grpSp>
      <p:grpSp>
        <p:nvGrpSpPr>
          <p:cNvPr id="13" name="Group 13"/>
          <p:cNvGrpSpPr/>
          <p:nvPr/>
        </p:nvGrpSpPr>
        <p:grpSpPr>
          <a:xfrm>
            <a:off x="10118015" y="-699889"/>
            <a:ext cx="9626215" cy="1370341"/>
            <a:chOff x="0" y="0"/>
            <a:chExt cx="2535300" cy="360913"/>
          </a:xfrm>
        </p:grpSpPr>
        <p:sp>
          <p:nvSpPr>
            <p:cNvPr id="14" name="Freeform 14"/>
            <p:cNvSpPr/>
            <p:nvPr/>
          </p:nvSpPr>
          <p:spPr>
            <a:xfrm>
              <a:off x="0" y="0"/>
              <a:ext cx="2535300" cy="360913"/>
            </a:xfrm>
            <a:custGeom>
              <a:avLst/>
              <a:gdLst/>
              <a:ahLst/>
              <a:cxnLst/>
              <a:rect l="l" t="t" r="r" b="b"/>
              <a:pathLst>
                <a:path w="2535300" h="360913">
                  <a:moveTo>
                    <a:pt x="0" y="0"/>
                  </a:moveTo>
                  <a:lnTo>
                    <a:pt x="2535300" y="0"/>
                  </a:lnTo>
                  <a:lnTo>
                    <a:pt x="2535300" y="360913"/>
                  </a:lnTo>
                  <a:lnTo>
                    <a:pt x="0" y="360913"/>
                  </a:lnTo>
                  <a:close/>
                </a:path>
              </a:pathLst>
            </a:custGeom>
            <a:solidFill>
              <a:srgbClr val="034383"/>
            </a:solidFill>
          </p:spPr>
          <p:txBody>
            <a:bodyPr/>
            <a:lstStyle/>
            <a:p>
              <a:endParaRPr lang="ro-RO"/>
            </a:p>
          </p:txBody>
        </p:sp>
        <p:sp>
          <p:nvSpPr>
            <p:cNvPr id="15" name="TextBox 15"/>
            <p:cNvSpPr txBox="1"/>
            <p:nvPr/>
          </p:nvSpPr>
          <p:spPr>
            <a:xfrm>
              <a:off x="0" y="-38100"/>
              <a:ext cx="2535300" cy="399013"/>
            </a:xfrm>
            <a:prstGeom prst="rect">
              <a:avLst/>
            </a:prstGeom>
          </p:spPr>
          <p:txBody>
            <a:bodyPr lIns="50800" tIns="50800" rIns="50800" bIns="50800" rtlCol="0" anchor="ctr"/>
            <a:lstStyle/>
            <a:p>
              <a:pPr algn="ctr">
                <a:lnSpc>
                  <a:spcPts val="3295"/>
                </a:lnSpc>
              </a:pPr>
              <a:endParaRPr/>
            </a:p>
          </p:txBody>
        </p:sp>
      </p:grpSp>
      <p:sp>
        <p:nvSpPr>
          <p:cNvPr id="16" name="Freeform 16"/>
          <p:cNvSpPr/>
          <p:nvPr/>
        </p:nvSpPr>
        <p:spPr>
          <a:xfrm>
            <a:off x="10917739" y="4104534"/>
            <a:ext cx="6363166" cy="4176122"/>
          </a:xfrm>
          <a:custGeom>
            <a:avLst/>
            <a:gdLst/>
            <a:ahLst/>
            <a:cxnLst/>
            <a:rect l="l" t="t" r="r" b="b"/>
            <a:pathLst>
              <a:path w="6363166" h="4176122">
                <a:moveTo>
                  <a:pt x="0" y="0"/>
                </a:moveTo>
                <a:lnTo>
                  <a:pt x="6363166" y="0"/>
                </a:lnTo>
                <a:lnTo>
                  <a:pt x="6363166" y="4176122"/>
                </a:lnTo>
                <a:lnTo>
                  <a:pt x="0" y="4176122"/>
                </a:lnTo>
                <a:lnTo>
                  <a:pt x="0" y="0"/>
                </a:lnTo>
                <a:close/>
              </a:path>
            </a:pathLst>
          </a:custGeom>
          <a:blipFill>
            <a:blip r:embed="rId5"/>
            <a:stretch>
              <a:fillRect/>
            </a:stretch>
          </a:blipFill>
        </p:spPr>
        <p:txBody>
          <a:bodyPr/>
          <a:lstStyle/>
          <a:p>
            <a:endParaRPr lang="ro-RO"/>
          </a:p>
        </p:txBody>
      </p:sp>
      <p:sp>
        <p:nvSpPr>
          <p:cNvPr id="17" name="TextBox 17"/>
          <p:cNvSpPr txBox="1"/>
          <p:nvPr/>
        </p:nvSpPr>
        <p:spPr>
          <a:xfrm>
            <a:off x="2035927" y="1393723"/>
            <a:ext cx="15223373" cy="1854200"/>
          </a:xfrm>
          <a:prstGeom prst="rect">
            <a:avLst/>
          </a:prstGeom>
        </p:spPr>
        <p:txBody>
          <a:bodyPr lIns="0" tIns="0" rIns="0" bIns="0" rtlCol="0" anchor="t">
            <a:spAutoFit/>
          </a:bodyPr>
          <a:lstStyle/>
          <a:p>
            <a:pPr algn="ctr">
              <a:lnSpc>
                <a:spcPts val="7150"/>
              </a:lnSpc>
            </a:pPr>
            <a:r>
              <a:rPr lang="en-US" sz="6500" b="1">
                <a:solidFill>
                  <a:srgbClr val="034383"/>
                </a:solidFill>
                <a:latin typeface="Ubuntu Bold"/>
                <a:ea typeface="Ubuntu Bold"/>
                <a:cs typeface="Ubuntu Bold"/>
                <a:sym typeface="Ubuntu Bold"/>
              </a:rPr>
              <a:t>PRACTICAL COMMUNICATION INTERVENTIONS</a:t>
            </a:r>
          </a:p>
        </p:txBody>
      </p:sp>
      <p:sp>
        <p:nvSpPr>
          <p:cNvPr id="18" name="TextBox 18"/>
          <p:cNvSpPr txBox="1"/>
          <p:nvPr/>
        </p:nvSpPr>
        <p:spPr>
          <a:xfrm>
            <a:off x="1450376" y="4234410"/>
            <a:ext cx="8940447" cy="4696967"/>
          </a:xfrm>
          <a:prstGeom prst="rect">
            <a:avLst/>
          </a:prstGeom>
        </p:spPr>
        <p:txBody>
          <a:bodyPr lIns="0" tIns="0" rIns="0" bIns="0" rtlCol="0" anchor="t">
            <a:spAutoFit/>
          </a:bodyPr>
          <a:lstStyle/>
          <a:p>
            <a:pPr marL="582932" lvl="1" indent="-291466" algn="just">
              <a:lnSpc>
                <a:spcPts val="4131"/>
              </a:lnSpc>
              <a:buFont typeface="Arial"/>
              <a:buChar char="•"/>
            </a:pPr>
            <a:r>
              <a:rPr lang="en-US" sz="2700">
                <a:solidFill>
                  <a:srgbClr val="0D1D29"/>
                </a:solidFill>
                <a:latin typeface="Open Sans"/>
                <a:ea typeface="Open Sans"/>
                <a:cs typeface="Open Sans"/>
                <a:sym typeface="Open Sans"/>
              </a:rPr>
              <a:t>Conduct the mandatory induction training in the first forty-eight hours of the employment start (Hwang, Kim and Song, 2023).</a:t>
            </a:r>
          </a:p>
          <a:p>
            <a:pPr marL="582932" lvl="1" indent="-291466" algn="just">
              <a:lnSpc>
                <a:spcPts val="4131"/>
              </a:lnSpc>
              <a:buFont typeface="Arial"/>
              <a:buChar char="•"/>
            </a:pPr>
            <a:r>
              <a:rPr lang="en-US" sz="2700">
                <a:solidFill>
                  <a:srgbClr val="0D1D29"/>
                </a:solidFill>
                <a:latin typeface="Open Sans"/>
                <a:ea typeface="Open Sans"/>
                <a:cs typeface="Open Sans"/>
                <a:sym typeface="Open Sans"/>
              </a:rPr>
              <a:t>Install pictogram signage, translated SOPs, and QR-connected short demonstration videos.</a:t>
            </a:r>
          </a:p>
          <a:p>
            <a:pPr marL="582932" lvl="1" indent="-291466" algn="just">
              <a:lnSpc>
                <a:spcPts val="4131"/>
              </a:lnSpc>
              <a:buFont typeface="Arial"/>
              <a:buChar char="•"/>
            </a:pPr>
            <a:r>
              <a:rPr lang="en-US" sz="2700">
                <a:solidFill>
                  <a:srgbClr val="0D1D29"/>
                </a:solidFill>
                <a:latin typeface="Open Sans"/>
                <a:ea typeface="Open Sans"/>
                <a:cs typeface="Open Sans"/>
                <a:sym typeface="Open Sans"/>
              </a:rPr>
              <a:t>Assign bilingual shift champions and offer cultural competence training of supervisors.</a:t>
            </a:r>
          </a:p>
          <a:p>
            <a:pPr marL="582932" lvl="1" indent="-291466" algn="just">
              <a:lnSpc>
                <a:spcPts val="4131"/>
              </a:lnSpc>
              <a:buFont typeface="Arial"/>
              <a:buChar char="•"/>
            </a:pPr>
            <a:r>
              <a:rPr lang="en-US" sz="2700">
                <a:solidFill>
                  <a:srgbClr val="0D1D29"/>
                </a:solidFill>
                <a:latin typeface="Open Sans"/>
                <a:ea typeface="Open Sans"/>
                <a:cs typeface="Open Sans"/>
                <a:sym typeface="Open Sans"/>
              </a:rPr>
              <a:t>Standardised checks, temperature records, and documented daily safety huddles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240694" y="-166154"/>
            <a:ext cx="10631517" cy="10631517"/>
          </a:xfrm>
          <a:custGeom>
            <a:avLst/>
            <a:gdLst/>
            <a:ahLst/>
            <a:cxnLst/>
            <a:rect l="l" t="t" r="r" b="b"/>
            <a:pathLst>
              <a:path w="10631517" h="10631517">
                <a:moveTo>
                  <a:pt x="0" y="0"/>
                </a:moveTo>
                <a:lnTo>
                  <a:pt x="10631517" y="0"/>
                </a:lnTo>
                <a:lnTo>
                  <a:pt x="10631517" y="10631517"/>
                </a:lnTo>
                <a:lnTo>
                  <a:pt x="0" y="10631517"/>
                </a:lnTo>
                <a:lnTo>
                  <a:pt x="0" y="0"/>
                </a:lnTo>
                <a:close/>
              </a:path>
            </a:pathLst>
          </a:custGeom>
          <a:blipFill>
            <a:blip r:embed="rId3">
              <a:extLst>
                <a:ext uri="{96DAC541-7B7A-43D3-8B79-37D633B846F1}">
                  <asvg:svgBlip xmlns:asvg="http://schemas.microsoft.com/office/drawing/2016/SVG/main" r:embed="rId4"/>
                </a:ext>
              </a:extLst>
            </a:blip>
            <a:stretch>
              <a:fillRect/>
            </a:stretch>
          </a:blipFill>
          <a:ln cap="sq">
            <a:noFill/>
            <a:prstDash val="solid"/>
            <a:miter/>
          </a:ln>
        </p:spPr>
        <p:txBody>
          <a:bodyPr/>
          <a:lstStyle/>
          <a:p>
            <a:endParaRPr lang="ro-RO"/>
          </a:p>
        </p:txBody>
      </p:sp>
      <p:sp>
        <p:nvSpPr>
          <p:cNvPr id="3" name="Freeform 3"/>
          <p:cNvSpPr/>
          <p:nvPr/>
        </p:nvSpPr>
        <p:spPr>
          <a:xfrm rot="-10800000">
            <a:off x="8169985" y="-172259"/>
            <a:ext cx="10631517" cy="10631517"/>
          </a:xfrm>
          <a:custGeom>
            <a:avLst/>
            <a:gdLst/>
            <a:ahLst/>
            <a:cxnLst/>
            <a:rect l="l" t="t" r="r" b="b"/>
            <a:pathLst>
              <a:path w="10631517" h="10631517">
                <a:moveTo>
                  <a:pt x="0" y="0"/>
                </a:moveTo>
                <a:lnTo>
                  <a:pt x="10631518" y="0"/>
                </a:lnTo>
                <a:lnTo>
                  <a:pt x="10631518" y="10631518"/>
                </a:lnTo>
                <a:lnTo>
                  <a:pt x="0" y="10631518"/>
                </a:lnTo>
                <a:lnTo>
                  <a:pt x="0" y="0"/>
                </a:lnTo>
                <a:close/>
              </a:path>
            </a:pathLst>
          </a:custGeom>
          <a:blipFill>
            <a:blip r:embed="rId3">
              <a:extLst>
                <a:ext uri="{96DAC541-7B7A-43D3-8B79-37D633B846F1}">
                  <asvg:svgBlip xmlns:asvg="http://schemas.microsoft.com/office/drawing/2016/SVG/main" r:embed="rId4"/>
                </a:ext>
              </a:extLst>
            </a:blip>
            <a:stretch>
              <a:fillRect/>
            </a:stretch>
          </a:blipFill>
          <a:ln cap="sq">
            <a:noFill/>
            <a:prstDash val="solid"/>
            <a:miter/>
          </a:ln>
        </p:spPr>
        <p:txBody>
          <a:bodyPr/>
          <a:lstStyle/>
          <a:p>
            <a:endParaRPr lang="ro-RO"/>
          </a:p>
        </p:txBody>
      </p:sp>
      <p:grpSp>
        <p:nvGrpSpPr>
          <p:cNvPr id="4" name="Group 4"/>
          <p:cNvGrpSpPr/>
          <p:nvPr/>
        </p:nvGrpSpPr>
        <p:grpSpPr>
          <a:xfrm rot="-10800000">
            <a:off x="6938080" y="8246207"/>
            <a:ext cx="6064231" cy="1370341"/>
            <a:chOff x="0" y="0"/>
            <a:chExt cx="1597164" cy="360913"/>
          </a:xfrm>
        </p:grpSpPr>
        <p:sp>
          <p:nvSpPr>
            <p:cNvPr id="5" name="Freeform 5"/>
            <p:cNvSpPr/>
            <p:nvPr/>
          </p:nvSpPr>
          <p:spPr>
            <a:xfrm>
              <a:off x="0" y="0"/>
              <a:ext cx="1597164" cy="360913"/>
            </a:xfrm>
            <a:custGeom>
              <a:avLst/>
              <a:gdLst/>
              <a:ahLst/>
              <a:cxnLst/>
              <a:rect l="l" t="t" r="r" b="b"/>
              <a:pathLst>
                <a:path w="1597164" h="360913">
                  <a:moveTo>
                    <a:pt x="0" y="0"/>
                  </a:moveTo>
                  <a:lnTo>
                    <a:pt x="1597164" y="0"/>
                  </a:lnTo>
                  <a:lnTo>
                    <a:pt x="1597164" y="360913"/>
                  </a:lnTo>
                  <a:lnTo>
                    <a:pt x="0" y="360913"/>
                  </a:lnTo>
                  <a:close/>
                </a:path>
              </a:pathLst>
            </a:custGeom>
            <a:solidFill>
              <a:srgbClr val="FFFFFF"/>
            </a:solidFill>
          </p:spPr>
          <p:txBody>
            <a:bodyPr/>
            <a:lstStyle/>
            <a:p>
              <a:endParaRPr lang="ro-RO"/>
            </a:p>
          </p:txBody>
        </p:sp>
        <p:sp>
          <p:nvSpPr>
            <p:cNvPr id="6" name="TextBox 6"/>
            <p:cNvSpPr txBox="1"/>
            <p:nvPr/>
          </p:nvSpPr>
          <p:spPr>
            <a:xfrm>
              <a:off x="0" y="-38100"/>
              <a:ext cx="1597164" cy="399013"/>
            </a:xfrm>
            <a:prstGeom prst="rect">
              <a:avLst/>
            </a:prstGeom>
          </p:spPr>
          <p:txBody>
            <a:bodyPr lIns="50800" tIns="50800" rIns="50800" bIns="50800" rtlCol="0" anchor="ctr"/>
            <a:lstStyle/>
            <a:p>
              <a:pPr algn="ctr">
                <a:lnSpc>
                  <a:spcPts val="3295"/>
                </a:lnSpc>
              </a:pPr>
              <a:endParaRPr/>
            </a:p>
          </p:txBody>
        </p:sp>
      </p:grpSp>
      <p:grpSp>
        <p:nvGrpSpPr>
          <p:cNvPr id="7" name="Group 7"/>
          <p:cNvGrpSpPr/>
          <p:nvPr/>
        </p:nvGrpSpPr>
        <p:grpSpPr>
          <a:xfrm rot="-10800000">
            <a:off x="-1456230" y="9616548"/>
            <a:ext cx="9626215" cy="1370341"/>
            <a:chOff x="0" y="0"/>
            <a:chExt cx="2535300" cy="360913"/>
          </a:xfrm>
        </p:grpSpPr>
        <p:sp>
          <p:nvSpPr>
            <p:cNvPr id="8" name="Freeform 8"/>
            <p:cNvSpPr/>
            <p:nvPr/>
          </p:nvSpPr>
          <p:spPr>
            <a:xfrm>
              <a:off x="0" y="0"/>
              <a:ext cx="2535300" cy="360913"/>
            </a:xfrm>
            <a:custGeom>
              <a:avLst/>
              <a:gdLst/>
              <a:ahLst/>
              <a:cxnLst/>
              <a:rect l="l" t="t" r="r" b="b"/>
              <a:pathLst>
                <a:path w="2535300" h="360913">
                  <a:moveTo>
                    <a:pt x="0" y="0"/>
                  </a:moveTo>
                  <a:lnTo>
                    <a:pt x="2535300" y="0"/>
                  </a:lnTo>
                  <a:lnTo>
                    <a:pt x="2535300" y="360913"/>
                  </a:lnTo>
                  <a:lnTo>
                    <a:pt x="0" y="360913"/>
                  </a:lnTo>
                  <a:close/>
                </a:path>
              </a:pathLst>
            </a:custGeom>
            <a:solidFill>
              <a:srgbClr val="034383"/>
            </a:solidFill>
          </p:spPr>
          <p:txBody>
            <a:bodyPr/>
            <a:lstStyle/>
            <a:p>
              <a:endParaRPr lang="ro-RO"/>
            </a:p>
          </p:txBody>
        </p:sp>
        <p:sp>
          <p:nvSpPr>
            <p:cNvPr id="9" name="TextBox 9"/>
            <p:cNvSpPr txBox="1"/>
            <p:nvPr/>
          </p:nvSpPr>
          <p:spPr>
            <a:xfrm>
              <a:off x="0" y="-38100"/>
              <a:ext cx="2535300" cy="399013"/>
            </a:xfrm>
            <a:prstGeom prst="rect">
              <a:avLst/>
            </a:prstGeom>
          </p:spPr>
          <p:txBody>
            <a:bodyPr lIns="50800" tIns="50800" rIns="50800" bIns="50800" rtlCol="0" anchor="ctr"/>
            <a:lstStyle/>
            <a:p>
              <a:pPr algn="ctr">
                <a:lnSpc>
                  <a:spcPts val="3295"/>
                </a:lnSpc>
              </a:pPr>
              <a:endParaRPr/>
            </a:p>
          </p:txBody>
        </p:sp>
      </p:grpSp>
      <p:grpSp>
        <p:nvGrpSpPr>
          <p:cNvPr id="10" name="Group 10"/>
          <p:cNvGrpSpPr/>
          <p:nvPr/>
        </p:nvGrpSpPr>
        <p:grpSpPr>
          <a:xfrm>
            <a:off x="5285690" y="670452"/>
            <a:ext cx="6064231" cy="1370341"/>
            <a:chOff x="0" y="0"/>
            <a:chExt cx="1597164" cy="360913"/>
          </a:xfrm>
        </p:grpSpPr>
        <p:sp>
          <p:nvSpPr>
            <p:cNvPr id="11" name="Freeform 11"/>
            <p:cNvSpPr/>
            <p:nvPr/>
          </p:nvSpPr>
          <p:spPr>
            <a:xfrm>
              <a:off x="0" y="0"/>
              <a:ext cx="1597164" cy="360913"/>
            </a:xfrm>
            <a:custGeom>
              <a:avLst/>
              <a:gdLst/>
              <a:ahLst/>
              <a:cxnLst/>
              <a:rect l="l" t="t" r="r" b="b"/>
              <a:pathLst>
                <a:path w="1597164" h="360913">
                  <a:moveTo>
                    <a:pt x="0" y="0"/>
                  </a:moveTo>
                  <a:lnTo>
                    <a:pt x="1597164" y="0"/>
                  </a:lnTo>
                  <a:lnTo>
                    <a:pt x="1597164" y="360913"/>
                  </a:lnTo>
                  <a:lnTo>
                    <a:pt x="0" y="360913"/>
                  </a:lnTo>
                  <a:close/>
                </a:path>
              </a:pathLst>
            </a:custGeom>
            <a:solidFill>
              <a:srgbClr val="FFFFFF"/>
            </a:solidFill>
          </p:spPr>
          <p:txBody>
            <a:bodyPr/>
            <a:lstStyle/>
            <a:p>
              <a:endParaRPr lang="ro-RO"/>
            </a:p>
          </p:txBody>
        </p:sp>
        <p:sp>
          <p:nvSpPr>
            <p:cNvPr id="12" name="TextBox 12"/>
            <p:cNvSpPr txBox="1"/>
            <p:nvPr/>
          </p:nvSpPr>
          <p:spPr>
            <a:xfrm>
              <a:off x="0" y="-38100"/>
              <a:ext cx="1597164" cy="399013"/>
            </a:xfrm>
            <a:prstGeom prst="rect">
              <a:avLst/>
            </a:prstGeom>
          </p:spPr>
          <p:txBody>
            <a:bodyPr lIns="50800" tIns="50800" rIns="50800" bIns="50800" rtlCol="0" anchor="ctr"/>
            <a:lstStyle/>
            <a:p>
              <a:pPr algn="ctr">
                <a:lnSpc>
                  <a:spcPts val="3295"/>
                </a:lnSpc>
              </a:pPr>
              <a:endParaRPr/>
            </a:p>
          </p:txBody>
        </p:sp>
      </p:grpSp>
      <p:grpSp>
        <p:nvGrpSpPr>
          <p:cNvPr id="13" name="Group 13"/>
          <p:cNvGrpSpPr/>
          <p:nvPr/>
        </p:nvGrpSpPr>
        <p:grpSpPr>
          <a:xfrm>
            <a:off x="10118015" y="-699889"/>
            <a:ext cx="9626215" cy="1370341"/>
            <a:chOff x="0" y="0"/>
            <a:chExt cx="2535300" cy="360913"/>
          </a:xfrm>
        </p:grpSpPr>
        <p:sp>
          <p:nvSpPr>
            <p:cNvPr id="14" name="Freeform 14"/>
            <p:cNvSpPr/>
            <p:nvPr/>
          </p:nvSpPr>
          <p:spPr>
            <a:xfrm>
              <a:off x="0" y="0"/>
              <a:ext cx="2535300" cy="360913"/>
            </a:xfrm>
            <a:custGeom>
              <a:avLst/>
              <a:gdLst/>
              <a:ahLst/>
              <a:cxnLst/>
              <a:rect l="l" t="t" r="r" b="b"/>
              <a:pathLst>
                <a:path w="2535300" h="360913">
                  <a:moveTo>
                    <a:pt x="0" y="0"/>
                  </a:moveTo>
                  <a:lnTo>
                    <a:pt x="2535300" y="0"/>
                  </a:lnTo>
                  <a:lnTo>
                    <a:pt x="2535300" y="360913"/>
                  </a:lnTo>
                  <a:lnTo>
                    <a:pt x="0" y="360913"/>
                  </a:lnTo>
                  <a:close/>
                </a:path>
              </a:pathLst>
            </a:custGeom>
            <a:solidFill>
              <a:srgbClr val="034383"/>
            </a:solidFill>
          </p:spPr>
          <p:txBody>
            <a:bodyPr/>
            <a:lstStyle/>
            <a:p>
              <a:endParaRPr lang="ro-RO"/>
            </a:p>
          </p:txBody>
        </p:sp>
        <p:sp>
          <p:nvSpPr>
            <p:cNvPr id="15" name="TextBox 15"/>
            <p:cNvSpPr txBox="1"/>
            <p:nvPr/>
          </p:nvSpPr>
          <p:spPr>
            <a:xfrm>
              <a:off x="0" y="-38100"/>
              <a:ext cx="2535300" cy="399013"/>
            </a:xfrm>
            <a:prstGeom prst="rect">
              <a:avLst/>
            </a:prstGeom>
          </p:spPr>
          <p:txBody>
            <a:bodyPr lIns="50800" tIns="50800" rIns="50800" bIns="50800" rtlCol="0" anchor="ctr"/>
            <a:lstStyle/>
            <a:p>
              <a:pPr algn="ctr">
                <a:lnSpc>
                  <a:spcPts val="3295"/>
                </a:lnSpc>
              </a:pPr>
              <a:endParaRPr/>
            </a:p>
          </p:txBody>
        </p:sp>
      </p:grpSp>
      <p:sp>
        <p:nvSpPr>
          <p:cNvPr id="16" name="Freeform 16"/>
          <p:cNvSpPr/>
          <p:nvPr/>
        </p:nvSpPr>
        <p:spPr>
          <a:xfrm>
            <a:off x="10561440" y="3978959"/>
            <a:ext cx="7303181" cy="4547944"/>
          </a:xfrm>
          <a:custGeom>
            <a:avLst/>
            <a:gdLst/>
            <a:ahLst/>
            <a:cxnLst/>
            <a:rect l="l" t="t" r="r" b="b"/>
            <a:pathLst>
              <a:path w="7303181" h="4547944">
                <a:moveTo>
                  <a:pt x="0" y="0"/>
                </a:moveTo>
                <a:lnTo>
                  <a:pt x="7303180" y="0"/>
                </a:lnTo>
                <a:lnTo>
                  <a:pt x="7303180" y="4547945"/>
                </a:lnTo>
                <a:lnTo>
                  <a:pt x="0" y="4547945"/>
                </a:lnTo>
                <a:lnTo>
                  <a:pt x="0" y="0"/>
                </a:lnTo>
                <a:close/>
              </a:path>
            </a:pathLst>
          </a:custGeom>
          <a:blipFill>
            <a:blip r:embed="rId5"/>
            <a:stretch>
              <a:fillRect/>
            </a:stretch>
          </a:blipFill>
        </p:spPr>
        <p:txBody>
          <a:bodyPr/>
          <a:lstStyle/>
          <a:p>
            <a:endParaRPr lang="ro-RO"/>
          </a:p>
        </p:txBody>
      </p:sp>
      <p:sp>
        <p:nvSpPr>
          <p:cNvPr id="17" name="TextBox 17"/>
          <p:cNvSpPr txBox="1"/>
          <p:nvPr/>
        </p:nvSpPr>
        <p:spPr>
          <a:xfrm>
            <a:off x="1197867" y="3902759"/>
            <a:ext cx="8449747" cy="5028618"/>
          </a:xfrm>
          <a:prstGeom prst="rect">
            <a:avLst/>
          </a:prstGeom>
        </p:spPr>
        <p:txBody>
          <a:bodyPr lIns="0" tIns="0" rIns="0" bIns="0" rtlCol="0" anchor="t">
            <a:spAutoFit/>
          </a:bodyPr>
          <a:lstStyle/>
          <a:p>
            <a:pPr marL="582932" lvl="1" indent="-291466" algn="just">
              <a:lnSpc>
                <a:spcPts val="3996"/>
              </a:lnSpc>
              <a:buFont typeface="Arial"/>
              <a:buChar char="•"/>
            </a:pPr>
            <a:r>
              <a:rPr lang="en-US" sz="2700">
                <a:solidFill>
                  <a:srgbClr val="0D1D29"/>
                </a:solidFill>
                <a:latin typeface="Open Sans"/>
                <a:ea typeface="Open Sans"/>
                <a:cs typeface="Open Sans"/>
                <a:sym typeface="Open Sans"/>
              </a:rPr>
              <a:t>Target 95% inducted employees trained in two weeks induction process.</a:t>
            </a:r>
          </a:p>
          <a:p>
            <a:pPr marL="582932" lvl="1" indent="-291466" algn="just">
              <a:lnSpc>
                <a:spcPts val="3996"/>
              </a:lnSpc>
              <a:buFont typeface="Arial"/>
              <a:buChar char="•"/>
            </a:pPr>
            <a:r>
              <a:rPr lang="en-US" sz="2700">
                <a:solidFill>
                  <a:srgbClr val="0D1D29"/>
                </a:solidFill>
                <a:latin typeface="Open Sans"/>
                <a:ea typeface="Open Sans"/>
                <a:cs typeface="Open Sans"/>
                <a:sym typeface="Open Sans"/>
              </a:rPr>
              <a:t>Goal Within 3 months, reduce airline complaints by 60%.</a:t>
            </a:r>
          </a:p>
          <a:p>
            <a:pPr marL="582932" lvl="1" indent="-291466" algn="just">
              <a:lnSpc>
                <a:spcPts val="3996"/>
              </a:lnSpc>
              <a:buFont typeface="Arial"/>
              <a:buChar char="•"/>
            </a:pPr>
            <a:r>
              <a:rPr lang="en-US" sz="2700">
                <a:solidFill>
                  <a:srgbClr val="0D1D29"/>
                </a:solidFill>
                <a:latin typeface="Open Sans"/>
                <a:ea typeface="Open Sans"/>
                <a:cs typeface="Open Sans"/>
                <a:sym typeface="Open Sans"/>
              </a:rPr>
              <a:t>Weekly quality audits and record corrective measures, with time limits (Mortensen Ernits et al., 2022).</a:t>
            </a:r>
          </a:p>
          <a:p>
            <a:pPr marL="582932" lvl="1" indent="-291466" algn="just">
              <a:lnSpc>
                <a:spcPts val="3996"/>
              </a:lnSpc>
              <a:buFont typeface="Arial"/>
              <a:buChar char="•"/>
            </a:pPr>
            <a:r>
              <a:rPr lang="en-US" sz="2700">
                <a:solidFill>
                  <a:srgbClr val="0D1D29"/>
                </a:solidFill>
                <a:latin typeface="Open Sans"/>
                <a:ea typeface="Open Sans"/>
                <a:cs typeface="Open Sans"/>
                <a:sym typeface="Open Sans"/>
              </a:rPr>
              <a:t>Introduce daily documented huddles and anonymous reporting as a source of constant feedback</a:t>
            </a:r>
          </a:p>
        </p:txBody>
      </p:sp>
      <p:sp>
        <p:nvSpPr>
          <p:cNvPr id="18" name="TextBox 18"/>
          <p:cNvSpPr txBox="1"/>
          <p:nvPr/>
        </p:nvSpPr>
        <p:spPr>
          <a:xfrm>
            <a:off x="2035927" y="1218947"/>
            <a:ext cx="15223373" cy="1854200"/>
          </a:xfrm>
          <a:prstGeom prst="rect">
            <a:avLst/>
          </a:prstGeom>
        </p:spPr>
        <p:txBody>
          <a:bodyPr lIns="0" tIns="0" rIns="0" bIns="0" rtlCol="0" anchor="t">
            <a:spAutoFit/>
          </a:bodyPr>
          <a:lstStyle/>
          <a:p>
            <a:pPr algn="ctr">
              <a:lnSpc>
                <a:spcPts val="7150"/>
              </a:lnSpc>
            </a:pPr>
            <a:r>
              <a:rPr lang="en-US" sz="6500" b="1">
                <a:solidFill>
                  <a:srgbClr val="034383"/>
                </a:solidFill>
                <a:latin typeface="Ubuntu Bold"/>
                <a:ea typeface="Ubuntu Bold"/>
                <a:cs typeface="Ubuntu Bold"/>
                <a:sym typeface="Ubuntu Bold"/>
              </a:rPr>
              <a:t>EVALUATION METRICS AND GOVERNANCE</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240694" y="-166154"/>
            <a:ext cx="10631517" cy="10631517"/>
          </a:xfrm>
          <a:custGeom>
            <a:avLst/>
            <a:gdLst/>
            <a:ahLst/>
            <a:cxnLst/>
            <a:rect l="l" t="t" r="r" b="b"/>
            <a:pathLst>
              <a:path w="10631517" h="10631517">
                <a:moveTo>
                  <a:pt x="0" y="0"/>
                </a:moveTo>
                <a:lnTo>
                  <a:pt x="10631517" y="0"/>
                </a:lnTo>
                <a:lnTo>
                  <a:pt x="10631517" y="10631517"/>
                </a:lnTo>
                <a:lnTo>
                  <a:pt x="0" y="10631517"/>
                </a:lnTo>
                <a:lnTo>
                  <a:pt x="0" y="0"/>
                </a:lnTo>
                <a:close/>
              </a:path>
            </a:pathLst>
          </a:custGeom>
          <a:blipFill>
            <a:blip r:embed="rId3">
              <a:extLst>
                <a:ext uri="{96DAC541-7B7A-43D3-8B79-37D633B846F1}">
                  <asvg:svgBlip xmlns:asvg="http://schemas.microsoft.com/office/drawing/2016/SVG/main" r:embed="rId4"/>
                </a:ext>
              </a:extLst>
            </a:blip>
            <a:stretch>
              <a:fillRect/>
            </a:stretch>
          </a:blipFill>
          <a:ln cap="sq">
            <a:noFill/>
            <a:prstDash val="solid"/>
            <a:miter/>
          </a:ln>
        </p:spPr>
        <p:txBody>
          <a:bodyPr/>
          <a:lstStyle/>
          <a:p>
            <a:endParaRPr lang="ro-RO"/>
          </a:p>
        </p:txBody>
      </p:sp>
      <p:sp>
        <p:nvSpPr>
          <p:cNvPr id="3" name="Freeform 3"/>
          <p:cNvSpPr/>
          <p:nvPr/>
        </p:nvSpPr>
        <p:spPr>
          <a:xfrm rot="-10800000">
            <a:off x="7897177" y="-178363"/>
            <a:ext cx="10631517" cy="10631517"/>
          </a:xfrm>
          <a:custGeom>
            <a:avLst/>
            <a:gdLst/>
            <a:ahLst/>
            <a:cxnLst/>
            <a:rect l="l" t="t" r="r" b="b"/>
            <a:pathLst>
              <a:path w="10631517" h="10631517">
                <a:moveTo>
                  <a:pt x="0" y="0"/>
                </a:moveTo>
                <a:lnTo>
                  <a:pt x="10631517" y="0"/>
                </a:lnTo>
                <a:lnTo>
                  <a:pt x="10631517" y="10631517"/>
                </a:lnTo>
                <a:lnTo>
                  <a:pt x="0" y="10631517"/>
                </a:lnTo>
                <a:lnTo>
                  <a:pt x="0" y="0"/>
                </a:lnTo>
                <a:close/>
              </a:path>
            </a:pathLst>
          </a:custGeom>
          <a:blipFill>
            <a:blip r:embed="rId3">
              <a:extLst>
                <a:ext uri="{96DAC541-7B7A-43D3-8B79-37D633B846F1}">
                  <asvg:svgBlip xmlns:asvg="http://schemas.microsoft.com/office/drawing/2016/SVG/main" r:embed="rId4"/>
                </a:ext>
              </a:extLst>
            </a:blip>
            <a:stretch>
              <a:fillRect/>
            </a:stretch>
          </a:blipFill>
          <a:ln cap="sq">
            <a:noFill/>
            <a:prstDash val="solid"/>
            <a:miter/>
          </a:ln>
        </p:spPr>
        <p:txBody>
          <a:bodyPr/>
          <a:lstStyle/>
          <a:p>
            <a:endParaRPr lang="ro-RO"/>
          </a:p>
        </p:txBody>
      </p:sp>
      <p:grpSp>
        <p:nvGrpSpPr>
          <p:cNvPr id="4" name="Group 4"/>
          <p:cNvGrpSpPr/>
          <p:nvPr/>
        </p:nvGrpSpPr>
        <p:grpSpPr>
          <a:xfrm rot="-10800000">
            <a:off x="6938080" y="8246207"/>
            <a:ext cx="6064231" cy="1370341"/>
            <a:chOff x="0" y="0"/>
            <a:chExt cx="1597164" cy="360913"/>
          </a:xfrm>
        </p:grpSpPr>
        <p:sp>
          <p:nvSpPr>
            <p:cNvPr id="5" name="Freeform 5"/>
            <p:cNvSpPr/>
            <p:nvPr/>
          </p:nvSpPr>
          <p:spPr>
            <a:xfrm>
              <a:off x="0" y="0"/>
              <a:ext cx="1597164" cy="360913"/>
            </a:xfrm>
            <a:custGeom>
              <a:avLst/>
              <a:gdLst/>
              <a:ahLst/>
              <a:cxnLst/>
              <a:rect l="l" t="t" r="r" b="b"/>
              <a:pathLst>
                <a:path w="1597164" h="360913">
                  <a:moveTo>
                    <a:pt x="0" y="0"/>
                  </a:moveTo>
                  <a:lnTo>
                    <a:pt x="1597164" y="0"/>
                  </a:lnTo>
                  <a:lnTo>
                    <a:pt x="1597164" y="360913"/>
                  </a:lnTo>
                  <a:lnTo>
                    <a:pt x="0" y="360913"/>
                  </a:lnTo>
                  <a:close/>
                </a:path>
              </a:pathLst>
            </a:custGeom>
            <a:solidFill>
              <a:srgbClr val="FFFFFF"/>
            </a:solidFill>
          </p:spPr>
          <p:txBody>
            <a:bodyPr/>
            <a:lstStyle/>
            <a:p>
              <a:endParaRPr lang="ro-RO"/>
            </a:p>
          </p:txBody>
        </p:sp>
        <p:sp>
          <p:nvSpPr>
            <p:cNvPr id="6" name="TextBox 6"/>
            <p:cNvSpPr txBox="1"/>
            <p:nvPr/>
          </p:nvSpPr>
          <p:spPr>
            <a:xfrm>
              <a:off x="0" y="-38100"/>
              <a:ext cx="1597164" cy="399013"/>
            </a:xfrm>
            <a:prstGeom prst="rect">
              <a:avLst/>
            </a:prstGeom>
          </p:spPr>
          <p:txBody>
            <a:bodyPr lIns="50800" tIns="50800" rIns="50800" bIns="50800" rtlCol="0" anchor="ctr"/>
            <a:lstStyle/>
            <a:p>
              <a:pPr algn="ctr">
                <a:lnSpc>
                  <a:spcPts val="3295"/>
                </a:lnSpc>
              </a:pPr>
              <a:endParaRPr/>
            </a:p>
          </p:txBody>
        </p:sp>
      </p:grpSp>
      <p:grpSp>
        <p:nvGrpSpPr>
          <p:cNvPr id="7" name="Group 7"/>
          <p:cNvGrpSpPr/>
          <p:nvPr/>
        </p:nvGrpSpPr>
        <p:grpSpPr>
          <a:xfrm rot="-10800000">
            <a:off x="-1456230" y="9616548"/>
            <a:ext cx="9626215" cy="1370341"/>
            <a:chOff x="0" y="0"/>
            <a:chExt cx="2535300" cy="360913"/>
          </a:xfrm>
        </p:grpSpPr>
        <p:sp>
          <p:nvSpPr>
            <p:cNvPr id="8" name="Freeform 8"/>
            <p:cNvSpPr/>
            <p:nvPr/>
          </p:nvSpPr>
          <p:spPr>
            <a:xfrm>
              <a:off x="0" y="0"/>
              <a:ext cx="2535300" cy="360913"/>
            </a:xfrm>
            <a:custGeom>
              <a:avLst/>
              <a:gdLst/>
              <a:ahLst/>
              <a:cxnLst/>
              <a:rect l="l" t="t" r="r" b="b"/>
              <a:pathLst>
                <a:path w="2535300" h="360913">
                  <a:moveTo>
                    <a:pt x="0" y="0"/>
                  </a:moveTo>
                  <a:lnTo>
                    <a:pt x="2535300" y="0"/>
                  </a:lnTo>
                  <a:lnTo>
                    <a:pt x="2535300" y="360913"/>
                  </a:lnTo>
                  <a:lnTo>
                    <a:pt x="0" y="360913"/>
                  </a:lnTo>
                  <a:close/>
                </a:path>
              </a:pathLst>
            </a:custGeom>
            <a:solidFill>
              <a:srgbClr val="034383"/>
            </a:solidFill>
          </p:spPr>
          <p:txBody>
            <a:bodyPr/>
            <a:lstStyle/>
            <a:p>
              <a:endParaRPr lang="ro-RO"/>
            </a:p>
          </p:txBody>
        </p:sp>
        <p:sp>
          <p:nvSpPr>
            <p:cNvPr id="9" name="TextBox 9"/>
            <p:cNvSpPr txBox="1"/>
            <p:nvPr/>
          </p:nvSpPr>
          <p:spPr>
            <a:xfrm>
              <a:off x="0" y="-38100"/>
              <a:ext cx="2535300" cy="399013"/>
            </a:xfrm>
            <a:prstGeom prst="rect">
              <a:avLst/>
            </a:prstGeom>
          </p:spPr>
          <p:txBody>
            <a:bodyPr lIns="50800" tIns="50800" rIns="50800" bIns="50800" rtlCol="0" anchor="ctr"/>
            <a:lstStyle/>
            <a:p>
              <a:pPr algn="ctr">
                <a:lnSpc>
                  <a:spcPts val="3295"/>
                </a:lnSpc>
              </a:pPr>
              <a:endParaRPr/>
            </a:p>
          </p:txBody>
        </p:sp>
      </p:grpSp>
      <p:grpSp>
        <p:nvGrpSpPr>
          <p:cNvPr id="10" name="Group 10"/>
          <p:cNvGrpSpPr/>
          <p:nvPr/>
        </p:nvGrpSpPr>
        <p:grpSpPr>
          <a:xfrm>
            <a:off x="5285690" y="670452"/>
            <a:ext cx="6064231" cy="1370341"/>
            <a:chOff x="0" y="0"/>
            <a:chExt cx="1597164" cy="360913"/>
          </a:xfrm>
        </p:grpSpPr>
        <p:sp>
          <p:nvSpPr>
            <p:cNvPr id="11" name="Freeform 11"/>
            <p:cNvSpPr/>
            <p:nvPr/>
          </p:nvSpPr>
          <p:spPr>
            <a:xfrm>
              <a:off x="0" y="0"/>
              <a:ext cx="1597164" cy="360913"/>
            </a:xfrm>
            <a:custGeom>
              <a:avLst/>
              <a:gdLst/>
              <a:ahLst/>
              <a:cxnLst/>
              <a:rect l="l" t="t" r="r" b="b"/>
              <a:pathLst>
                <a:path w="1597164" h="360913">
                  <a:moveTo>
                    <a:pt x="0" y="0"/>
                  </a:moveTo>
                  <a:lnTo>
                    <a:pt x="1597164" y="0"/>
                  </a:lnTo>
                  <a:lnTo>
                    <a:pt x="1597164" y="360913"/>
                  </a:lnTo>
                  <a:lnTo>
                    <a:pt x="0" y="360913"/>
                  </a:lnTo>
                  <a:close/>
                </a:path>
              </a:pathLst>
            </a:custGeom>
            <a:solidFill>
              <a:srgbClr val="FFFFFF"/>
            </a:solidFill>
          </p:spPr>
          <p:txBody>
            <a:bodyPr/>
            <a:lstStyle/>
            <a:p>
              <a:endParaRPr lang="ro-RO"/>
            </a:p>
          </p:txBody>
        </p:sp>
        <p:sp>
          <p:nvSpPr>
            <p:cNvPr id="12" name="TextBox 12"/>
            <p:cNvSpPr txBox="1"/>
            <p:nvPr/>
          </p:nvSpPr>
          <p:spPr>
            <a:xfrm>
              <a:off x="0" y="-38100"/>
              <a:ext cx="1597164" cy="399013"/>
            </a:xfrm>
            <a:prstGeom prst="rect">
              <a:avLst/>
            </a:prstGeom>
          </p:spPr>
          <p:txBody>
            <a:bodyPr lIns="50800" tIns="50800" rIns="50800" bIns="50800" rtlCol="0" anchor="ctr"/>
            <a:lstStyle/>
            <a:p>
              <a:pPr algn="ctr">
                <a:lnSpc>
                  <a:spcPts val="3295"/>
                </a:lnSpc>
              </a:pPr>
              <a:endParaRPr/>
            </a:p>
          </p:txBody>
        </p:sp>
      </p:grpSp>
      <p:grpSp>
        <p:nvGrpSpPr>
          <p:cNvPr id="13" name="Group 13"/>
          <p:cNvGrpSpPr/>
          <p:nvPr/>
        </p:nvGrpSpPr>
        <p:grpSpPr>
          <a:xfrm>
            <a:off x="10118015" y="-699889"/>
            <a:ext cx="9626215" cy="1370341"/>
            <a:chOff x="0" y="0"/>
            <a:chExt cx="2535300" cy="360913"/>
          </a:xfrm>
        </p:grpSpPr>
        <p:sp>
          <p:nvSpPr>
            <p:cNvPr id="14" name="Freeform 14"/>
            <p:cNvSpPr/>
            <p:nvPr/>
          </p:nvSpPr>
          <p:spPr>
            <a:xfrm>
              <a:off x="0" y="0"/>
              <a:ext cx="2535300" cy="360913"/>
            </a:xfrm>
            <a:custGeom>
              <a:avLst/>
              <a:gdLst/>
              <a:ahLst/>
              <a:cxnLst/>
              <a:rect l="l" t="t" r="r" b="b"/>
              <a:pathLst>
                <a:path w="2535300" h="360913">
                  <a:moveTo>
                    <a:pt x="0" y="0"/>
                  </a:moveTo>
                  <a:lnTo>
                    <a:pt x="2535300" y="0"/>
                  </a:lnTo>
                  <a:lnTo>
                    <a:pt x="2535300" y="360913"/>
                  </a:lnTo>
                  <a:lnTo>
                    <a:pt x="0" y="360913"/>
                  </a:lnTo>
                  <a:close/>
                </a:path>
              </a:pathLst>
            </a:custGeom>
            <a:solidFill>
              <a:srgbClr val="034383"/>
            </a:solidFill>
          </p:spPr>
          <p:txBody>
            <a:bodyPr/>
            <a:lstStyle/>
            <a:p>
              <a:endParaRPr lang="ro-RO"/>
            </a:p>
          </p:txBody>
        </p:sp>
        <p:sp>
          <p:nvSpPr>
            <p:cNvPr id="15" name="TextBox 15"/>
            <p:cNvSpPr txBox="1"/>
            <p:nvPr/>
          </p:nvSpPr>
          <p:spPr>
            <a:xfrm>
              <a:off x="0" y="-38100"/>
              <a:ext cx="2535300" cy="399013"/>
            </a:xfrm>
            <a:prstGeom prst="rect">
              <a:avLst/>
            </a:prstGeom>
          </p:spPr>
          <p:txBody>
            <a:bodyPr lIns="50800" tIns="50800" rIns="50800" bIns="50800" rtlCol="0" anchor="ctr"/>
            <a:lstStyle/>
            <a:p>
              <a:pPr algn="ctr">
                <a:lnSpc>
                  <a:spcPts val="3295"/>
                </a:lnSpc>
              </a:pPr>
              <a:endParaRPr/>
            </a:p>
          </p:txBody>
        </p:sp>
      </p:grpSp>
      <p:sp>
        <p:nvSpPr>
          <p:cNvPr id="16" name="TextBox 16"/>
          <p:cNvSpPr txBox="1"/>
          <p:nvPr/>
        </p:nvSpPr>
        <p:spPr>
          <a:xfrm>
            <a:off x="2035927" y="1393723"/>
            <a:ext cx="15223373" cy="949325"/>
          </a:xfrm>
          <a:prstGeom prst="rect">
            <a:avLst/>
          </a:prstGeom>
        </p:spPr>
        <p:txBody>
          <a:bodyPr lIns="0" tIns="0" rIns="0" bIns="0" rtlCol="0" anchor="t">
            <a:spAutoFit/>
          </a:bodyPr>
          <a:lstStyle/>
          <a:p>
            <a:pPr algn="ctr">
              <a:lnSpc>
                <a:spcPts val="7150"/>
              </a:lnSpc>
            </a:pPr>
            <a:r>
              <a:rPr lang="en-US" sz="6500" b="1">
                <a:solidFill>
                  <a:srgbClr val="034383"/>
                </a:solidFill>
                <a:latin typeface="Ubuntu Bold"/>
                <a:ea typeface="Ubuntu Bold"/>
                <a:cs typeface="Ubuntu Bold"/>
                <a:sym typeface="Ubuntu Bold"/>
              </a:rPr>
              <a:t>REFERENCES</a:t>
            </a:r>
          </a:p>
        </p:txBody>
      </p:sp>
      <p:sp>
        <p:nvSpPr>
          <p:cNvPr id="17" name="TextBox 17"/>
          <p:cNvSpPr txBox="1"/>
          <p:nvPr/>
        </p:nvSpPr>
        <p:spPr>
          <a:xfrm>
            <a:off x="1484924" y="4546032"/>
            <a:ext cx="15318152" cy="3552425"/>
          </a:xfrm>
          <a:prstGeom prst="rect">
            <a:avLst/>
          </a:prstGeom>
        </p:spPr>
        <p:txBody>
          <a:bodyPr lIns="0" tIns="0" rIns="0" bIns="0" rtlCol="0" anchor="t">
            <a:spAutoFit/>
          </a:bodyPr>
          <a:lstStyle/>
          <a:p>
            <a:pPr marL="474984" lvl="1" indent="-237492" algn="just">
              <a:lnSpc>
                <a:spcPts val="3542"/>
              </a:lnSpc>
              <a:buFont typeface="Arial"/>
              <a:buChar char="•"/>
            </a:pPr>
            <a:r>
              <a:rPr lang="en-US" sz="2200">
                <a:solidFill>
                  <a:srgbClr val="0D1D29"/>
                </a:solidFill>
                <a:latin typeface="Open Sans"/>
                <a:ea typeface="Open Sans"/>
                <a:cs typeface="Open Sans"/>
                <a:sym typeface="Open Sans"/>
              </a:rPr>
              <a:t>Hwang, E., Kim, Y.S. and Song, H.G., 2023. Airline Passengers’ Willingness to Reserve Inflight Meals Online and Their Willingness to Pay for Meal Upgrades: The Case Study of US Students. Sustainability, 15(10), p.8071.</a:t>
            </a:r>
          </a:p>
          <a:p>
            <a:pPr marL="474984" lvl="1" indent="-237492" algn="just">
              <a:lnSpc>
                <a:spcPts val="3542"/>
              </a:lnSpc>
              <a:buFont typeface="Arial"/>
              <a:buChar char="•"/>
            </a:pPr>
            <a:r>
              <a:rPr lang="en-US" sz="2200">
                <a:solidFill>
                  <a:srgbClr val="0D1D29"/>
                </a:solidFill>
                <a:latin typeface="Open Sans"/>
                <a:ea typeface="Open Sans"/>
                <a:cs typeface="Open Sans"/>
                <a:sym typeface="Open Sans"/>
              </a:rPr>
              <a:t>Mortensen Ernits, R., Reiß, M., Bauer, M., Becker, A. and Freitag, M., 2022. Individualisation of Inflight Catering Meals—An Automation Concept for Integrating Pre-Ordered Meals during the Flight for All Passengers. Aerospace, 9(11), p.736.</a:t>
            </a:r>
          </a:p>
          <a:p>
            <a:pPr marL="474984" lvl="1" indent="-237492" algn="just">
              <a:lnSpc>
                <a:spcPts val="3542"/>
              </a:lnSpc>
              <a:buFont typeface="Arial"/>
              <a:buChar char="•"/>
            </a:pPr>
            <a:r>
              <a:rPr lang="en-US" sz="2200">
                <a:solidFill>
                  <a:srgbClr val="0D1D29"/>
                </a:solidFill>
                <a:latin typeface="Open Sans"/>
                <a:ea typeface="Open Sans"/>
                <a:cs typeface="Open Sans"/>
                <a:sym typeface="Open Sans"/>
              </a:rPr>
              <a:t>Rajaratnam, D. and Sunmola, F., 2021, August. Supply chain management in airline catering service: Characteristics, challenges and trends. In 4th European Conference on Industrial Engineering and Operations Management: Road to Resilient Manufacturing and Logistics (pp. ID-631). IEOM Society International</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831070"/>
            <a:ext cx="9873830" cy="11243492"/>
          </a:xfrm>
          <a:custGeom>
            <a:avLst/>
            <a:gdLst/>
            <a:ahLst/>
            <a:cxnLst/>
            <a:rect l="l" t="t" r="r" b="b"/>
            <a:pathLst>
              <a:path w="9873830" h="11243492">
                <a:moveTo>
                  <a:pt x="0" y="0"/>
                </a:moveTo>
                <a:lnTo>
                  <a:pt x="9873830" y="0"/>
                </a:lnTo>
                <a:lnTo>
                  <a:pt x="9873830" y="11243492"/>
                </a:lnTo>
                <a:lnTo>
                  <a:pt x="0" y="1124349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ro-RO"/>
          </a:p>
        </p:txBody>
      </p:sp>
      <p:sp>
        <p:nvSpPr>
          <p:cNvPr id="3" name="Freeform 3"/>
          <p:cNvSpPr/>
          <p:nvPr/>
        </p:nvSpPr>
        <p:spPr>
          <a:xfrm flipH="1" flipV="1">
            <a:off x="8414170" y="0"/>
            <a:ext cx="9873830" cy="11243492"/>
          </a:xfrm>
          <a:custGeom>
            <a:avLst/>
            <a:gdLst/>
            <a:ahLst/>
            <a:cxnLst/>
            <a:rect l="l" t="t" r="r" b="b"/>
            <a:pathLst>
              <a:path w="9873830" h="11243492">
                <a:moveTo>
                  <a:pt x="9873830" y="11243492"/>
                </a:moveTo>
                <a:lnTo>
                  <a:pt x="0" y="11243492"/>
                </a:lnTo>
                <a:lnTo>
                  <a:pt x="0" y="0"/>
                </a:lnTo>
                <a:lnTo>
                  <a:pt x="9873830" y="0"/>
                </a:lnTo>
                <a:lnTo>
                  <a:pt x="9873830" y="11243492"/>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ro-RO"/>
          </a:p>
        </p:txBody>
      </p:sp>
      <p:sp>
        <p:nvSpPr>
          <p:cNvPr id="4" name="TextBox 4"/>
          <p:cNvSpPr txBox="1"/>
          <p:nvPr/>
        </p:nvSpPr>
        <p:spPr>
          <a:xfrm>
            <a:off x="3182694" y="4305179"/>
            <a:ext cx="11922611" cy="1752841"/>
          </a:xfrm>
          <a:prstGeom prst="rect">
            <a:avLst/>
          </a:prstGeom>
        </p:spPr>
        <p:txBody>
          <a:bodyPr lIns="0" tIns="0" rIns="0" bIns="0" rtlCol="0" anchor="t">
            <a:spAutoFit/>
          </a:bodyPr>
          <a:lstStyle/>
          <a:p>
            <a:pPr algn="ctr">
              <a:lnSpc>
                <a:spcPts val="13231"/>
              </a:lnSpc>
            </a:pPr>
            <a:r>
              <a:rPr lang="en-US" sz="12028" b="1">
                <a:solidFill>
                  <a:srgbClr val="034383"/>
                </a:solidFill>
                <a:latin typeface="Ubuntu Bold"/>
                <a:ea typeface="Ubuntu Bold"/>
                <a:cs typeface="Ubuntu Bold"/>
                <a:sym typeface="Ubuntu Bold"/>
              </a:rPr>
              <a:t>THANK YOU</a:t>
            </a:r>
          </a:p>
        </p:txBody>
      </p:sp>
      <p:sp>
        <p:nvSpPr>
          <p:cNvPr id="5" name="Freeform 5"/>
          <p:cNvSpPr/>
          <p:nvPr/>
        </p:nvSpPr>
        <p:spPr>
          <a:xfrm rot="-7572255">
            <a:off x="8463171" y="2001467"/>
            <a:ext cx="1361659" cy="1331950"/>
          </a:xfrm>
          <a:custGeom>
            <a:avLst/>
            <a:gdLst/>
            <a:ahLst/>
            <a:cxnLst/>
            <a:rect l="l" t="t" r="r" b="b"/>
            <a:pathLst>
              <a:path w="1361659" h="1331950">
                <a:moveTo>
                  <a:pt x="0" y="0"/>
                </a:moveTo>
                <a:lnTo>
                  <a:pt x="1361658" y="0"/>
                </a:lnTo>
                <a:lnTo>
                  <a:pt x="1361658" y="1331950"/>
                </a:lnTo>
                <a:lnTo>
                  <a:pt x="0" y="133195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ro-RO"/>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946ACECEF3D0D045B19B01E5B03389C8" ma:contentTypeVersion="4" ma:contentTypeDescription="Create a new document." ma:contentTypeScope="" ma:versionID="9b39fae3b97fe28e55fa829ff9e34e8a">
  <xsd:schema xmlns:xsd="http://www.w3.org/2001/XMLSchema" xmlns:xs="http://www.w3.org/2001/XMLSchema" xmlns:p="http://schemas.microsoft.com/office/2006/metadata/properties" xmlns:ns3="04d956d8-1ffd-4dba-87ce-03f615e16f58" targetNamespace="http://schemas.microsoft.com/office/2006/metadata/properties" ma:root="true" ma:fieldsID="ff90d1bfad334be9969834a3615b2038" ns3:_="">
    <xsd:import namespace="04d956d8-1ffd-4dba-87ce-03f615e16f58"/>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4d956d8-1ffd-4dba-87ce-03f615e16f58"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B8DC28E6-21BC-4958-97B0-686C710DA740}">
  <ds:schemaRefs>
    <ds:schemaRef ds:uri="http://schemas.microsoft.com/sharepoint/v3/contenttype/forms"/>
  </ds:schemaRefs>
</ds:datastoreItem>
</file>

<file path=customXml/itemProps2.xml><?xml version="1.0" encoding="utf-8"?>
<ds:datastoreItem xmlns:ds="http://schemas.openxmlformats.org/officeDocument/2006/customXml" ds:itemID="{176B70EB-54C5-49AA-8E38-63D163A5898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4d956d8-1ffd-4dba-87ce-03f615e16f5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F1D4252B-873B-4274-9DAE-319D491A8A27}">
  <ds:schemaRefs>
    <ds:schemaRef ds:uri="http://schemas.microsoft.com/office/2006/documentManagement/types"/>
    <ds:schemaRef ds:uri="04d956d8-1ffd-4dba-87ce-03f615e16f58"/>
    <ds:schemaRef ds:uri="http://purl.org/dc/terms/"/>
    <ds:schemaRef ds:uri="http://schemas.microsoft.com/office/2006/metadata/properties"/>
    <ds:schemaRef ds:uri="http://purl.org/dc/dcmitype/"/>
    <ds:schemaRef ds:uri="http://purl.org/dc/elements/1.1/"/>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38</TotalTime>
  <Words>850</Words>
  <Application>Microsoft Office PowerPoint</Application>
  <PresentationFormat>Custom</PresentationFormat>
  <Paragraphs>51</Paragraphs>
  <Slides>8</Slides>
  <Notes>6</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Blue Yellow Modern Geometric Business Proposal Presentation</dc:title>
  <cp:lastModifiedBy>Maria-Bianca Manafu (2439136)</cp:lastModifiedBy>
  <cp:revision>4</cp:revision>
  <dcterms:created xsi:type="dcterms:W3CDTF">2006-08-16T00:00:00Z</dcterms:created>
  <dcterms:modified xsi:type="dcterms:W3CDTF">2025-12-06T15:43:34Z</dcterms:modified>
  <dc:identifier>DAGpLo8OB-g</dc:identifier>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0x010100946ACECEF3D0D045B19B01E5B03389C8</vt:lpwstr>
  </property>
</Properties>
</file>