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4" r:id="rId6"/>
    <p:sldId id="261" r:id="rId7"/>
    <p:sldId id="262" r:id="rId8"/>
    <p:sldId id="263" r:id="rId9"/>
    <p:sldId id="265" r:id="rId10"/>
    <p:sldId id="267" r:id="rId11"/>
    <p:sldId id="260"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98" d="100"/>
          <a:sy n="98" d="100"/>
        </p:scale>
        <p:origin x="32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681616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91648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48744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55007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646BD4-78E6-4F37-A6DC-D9A589C9E0C5}" type="datetimeFigureOut">
              <a:rPr lang="en-GB" smtClean="0"/>
              <a:t>30/09/2020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23042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646BD4-78E6-4F37-A6DC-D9A589C9E0C5}" type="datetimeFigureOut">
              <a:rPr lang="en-GB" smtClean="0"/>
              <a:t>30/09/2020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49624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46BD4-78E6-4F37-A6DC-D9A589C9E0C5}" type="datetimeFigureOut">
              <a:rPr lang="en-GB" smtClean="0"/>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3425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53795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77397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615553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007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46BD4-78E6-4F37-A6DC-D9A589C9E0C5}" type="datetimeFigureOut">
              <a:rPr lang="en-GB" smtClean="0"/>
              <a:t>30/09/2020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A9C3D3-C92B-4DA5-B4EC-E8B9F8C05CBB}" type="slidenum">
              <a:rPr lang="en-GB" smtClean="0"/>
              <a:t>‹#›</a:t>
            </a:fld>
            <a:endParaRPr lang="en-GB"/>
          </a:p>
        </p:txBody>
      </p:sp>
    </p:spTree>
    <p:extLst>
      <p:ext uri="{BB962C8B-B14F-4D97-AF65-F5344CB8AC3E}">
        <p14:creationId xmlns:p14="http://schemas.microsoft.com/office/powerpoint/2010/main" val="3252530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biography.com/political-figure/deng-xiaoping#:~:text=Deng%20Xiaoping%20was%20a%20Chinese%20communist%20leader%20and,the%20late%201970s%20until%20his%20death%20in%201997." TargetMode="Externa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B9DB218-FC52-4460-8BBF-29F27CA159D8}"/>
              </a:ext>
            </a:extLst>
          </p:cNvPr>
          <p:cNvSpPr>
            <a:spLocks noGrp="1"/>
          </p:cNvSpPr>
          <p:nvPr>
            <p:ph type="title"/>
          </p:nvPr>
        </p:nvSpPr>
        <p:spPr>
          <a:xfrm>
            <a:off x="628649" y="537883"/>
            <a:ext cx="3587773" cy="1942810"/>
          </a:xfrm>
        </p:spPr>
        <p:txBody>
          <a:bodyPr anchor="b">
            <a:normAutofit/>
          </a:bodyPr>
          <a:lstStyle/>
          <a:p>
            <a:r>
              <a:rPr lang="en-GB" sz="2700" b="1">
                <a:latin typeface="+mn-lt"/>
              </a:rPr>
              <a:t>HPCH5009/6009  China in the World</a:t>
            </a:r>
            <a:br>
              <a:rPr lang="en-GB" sz="2700" b="1"/>
            </a:br>
            <a:r>
              <a:rPr lang="en-GB" sz="2700" b="1">
                <a:latin typeface="+mn-lt"/>
              </a:rPr>
              <a:t>Lecture 6: The Fall and </a:t>
            </a:r>
            <a:br>
              <a:rPr lang="en-GB" sz="2700" b="1">
                <a:latin typeface="+mn-lt"/>
              </a:rPr>
            </a:br>
            <a:r>
              <a:rPr lang="en-GB" sz="2700" b="1">
                <a:latin typeface="+mn-lt"/>
              </a:rPr>
              <a:t>Rise of Comrade Deng</a:t>
            </a:r>
            <a:endParaRPr lang="en-GB" sz="2700">
              <a:latin typeface="+mn-lt"/>
            </a:endParaRPr>
          </a:p>
        </p:txBody>
      </p:sp>
      <p:sp>
        <p:nvSpPr>
          <p:cNvPr id="5" name="Content Placeholder 4">
            <a:extLst>
              <a:ext uri="{FF2B5EF4-FFF2-40B4-BE49-F238E27FC236}">
                <a16:creationId xmlns:a16="http://schemas.microsoft.com/office/drawing/2014/main" id="{513A7BA0-3643-45B7-A93A-68AA1627A8CB}"/>
              </a:ext>
            </a:extLst>
          </p:cNvPr>
          <p:cNvSpPr>
            <a:spLocks noGrp="1"/>
          </p:cNvSpPr>
          <p:nvPr>
            <p:ph idx="1"/>
          </p:nvPr>
        </p:nvSpPr>
        <p:spPr>
          <a:xfrm>
            <a:off x="628649" y="2686323"/>
            <a:ext cx="3587773" cy="3433583"/>
          </a:xfrm>
        </p:spPr>
        <p:txBody>
          <a:bodyPr>
            <a:normAutofit fontScale="77500" lnSpcReduction="20000"/>
          </a:bodyPr>
          <a:lstStyle/>
          <a:p>
            <a:pPr marL="0" indent="0">
              <a:buNone/>
            </a:pPr>
            <a:endParaRPr lang="en-GB" sz="900" dirty="0"/>
          </a:p>
          <a:p>
            <a:pPr marL="0" indent="0">
              <a:buNone/>
            </a:pPr>
            <a:endParaRPr lang="en-GB" sz="900" dirty="0"/>
          </a:p>
          <a:p>
            <a:pPr marL="0" indent="0">
              <a:buNone/>
            </a:pPr>
            <a:r>
              <a:rPr lang="en-GB" sz="2000" b="1" dirty="0"/>
              <a:t>This class will cover issues of industrialisation/modernisation in China, especially during the 1980s: reprising </a:t>
            </a:r>
            <a:r>
              <a:rPr lang="en-GB" sz="2000" b="1" dirty="0" err="1"/>
              <a:t>Comintern</a:t>
            </a:r>
            <a:r>
              <a:rPr lang="en-GB" sz="2000" b="1" dirty="0"/>
              <a:t> debates of the 1920s. </a:t>
            </a:r>
          </a:p>
          <a:p>
            <a:pPr marL="0" indent="0">
              <a:buNone/>
            </a:pPr>
            <a:r>
              <a:rPr lang="en-GB" sz="2000" b="1" dirty="0"/>
              <a:t>We'll also look at the key figure of Deng Xiaoping - one of the </a:t>
            </a:r>
            <a:r>
              <a:rPr lang="en-GB" sz="2000" b="1" i="1" dirty="0"/>
              <a:t>old guard</a:t>
            </a:r>
            <a:r>
              <a:rPr lang="en-GB" sz="2000" b="1" dirty="0"/>
              <a:t> leaders of the PLA's military struggle for power before 1949, yet denounced as a "capitalist roader" during the Cultural Revolution. Deng takes control 1978-1989 laying the foundations of the social market economy and China’s industrial rise.  He was still in power during the Tiananmen Square events of 1989.</a:t>
            </a:r>
          </a:p>
        </p:txBody>
      </p:sp>
      <p:pic>
        <p:nvPicPr>
          <p:cNvPr id="1026" name="Picture 2">
            <a:extLst>
              <a:ext uri="{FF2B5EF4-FFF2-40B4-BE49-F238E27FC236}">
                <a16:creationId xmlns:a16="http://schemas.microsoft.com/office/drawing/2014/main" id="{B9132D85-6DDE-43A5-9385-98E6C90F70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1266" y="537882"/>
            <a:ext cx="3684135" cy="5582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4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2EF1F-D2B2-4E12-A7C0-A9C96B5085EF}"/>
              </a:ext>
            </a:extLst>
          </p:cNvPr>
          <p:cNvSpPr>
            <a:spLocks noGrp="1"/>
          </p:cNvSpPr>
          <p:nvPr>
            <p:ph type="title"/>
          </p:nvPr>
        </p:nvSpPr>
        <p:spPr>
          <a:xfrm>
            <a:off x="515125" y="1153572"/>
            <a:ext cx="2400300" cy="4461163"/>
          </a:xfrm>
        </p:spPr>
        <p:txBody>
          <a:bodyPr>
            <a:normAutofit/>
          </a:bodyPr>
          <a:lstStyle/>
          <a:p>
            <a:r>
              <a:rPr lang="en-GB" sz="3700" b="1">
                <a:solidFill>
                  <a:srgbClr val="FFFFFF"/>
                </a:solidFill>
                <a:latin typeface="+mn-lt"/>
              </a:rPr>
              <a:t>Deng and modernity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AFD882-0D46-4D25-A720-B3F16244FEB1}"/>
              </a:ext>
            </a:extLst>
          </p:cNvPr>
          <p:cNvSpPr>
            <a:spLocks noGrp="1"/>
          </p:cNvSpPr>
          <p:nvPr>
            <p:ph idx="1"/>
          </p:nvPr>
        </p:nvSpPr>
        <p:spPr>
          <a:xfrm>
            <a:off x="3335481" y="591344"/>
            <a:ext cx="5179868" cy="5585619"/>
          </a:xfrm>
        </p:spPr>
        <p:txBody>
          <a:bodyPr anchor="ctr">
            <a:normAutofit/>
          </a:bodyPr>
          <a:lstStyle/>
          <a:p>
            <a:pPr marL="0" indent="0">
              <a:buNone/>
            </a:pPr>
            <a:r>
              <a:rPr lang="en-GB" dirty="0"/>
              <a:t>This class will cover issues of industrialisation/modernisation in China, especially during the 1980s:</a:t>
            </a:r>
          </a:p>
          <a:p>
            <a:pPr marL="0" indent="0">
              <a:buNone/>
            </a:pPr>
            <a:endParaRPr lang="en-GB" dirty="0"/>
          </a:p>
          <a:p>
            <a:r>
              <a:rPr lang="en-GB" dirty="0"/>
              <a:t>Different ideas of modernity</a:t>
            </a:r>
          </a:p>
          <a:p>
            <a:r>
              <a:rPr lang="en-GB" dirty="0"/>
              <a:t>Urban/rural and demographic policy</a:t>
            </a:r>
          </a:p>
          <a:p>
            <a:r>
              <a:rPr lang="en-GB" dirty="0"/>
              <a:t>Land ownership and control</a:t>
            </a:r>
          </a:p>
          <a:p>
            <a:r>
              <a:rPr lang="en-GB" dirty="0"/>
              <a:t>Private/public enterprise</a:t>
            </a:r>
          </a:p>
          <a:p>
            <a:r>
              <a:rPr lang="en-GB" dirty="0"/>
              <a:t>Consumerism and living standards</a:t>
            </a:r>
          </a:p>
        </p:txBody>
      </p:sp>
    </p:spTree>
    <p:extLst>
      <p:ext uri="{BB962C8B-B14F-4D97-AF65-F5344CB8AC3E}">
        <p14:creationId xmlns:p14="http://schemas.microsoft.com/office/powerpoint/2010/main" val="2940200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536887" y="795372"/>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5815F00-CD16-4F01-9679-1FAD1D40DA91}"/>
              </a:ext>
            </a:extLst>
          </p:cNvPr>
          <p:cNvSpPr>
            <a:spLocks noGrp="1"/>
          </p:cNvSpPr>
          <p:nvPr>
            <p:ph idx="1"/>
          </p:nvPr>
        </p:nvSpPr>
        <p:spPr>
          <a:xfrm>
            <a:off x="628650" y="1461360"/>
            <a:ext cx="4152297" cy="3935281"/>
          </a:xfrm>
        </p:spPr>
        <p:txBody>
          <a:bodyPr>
            <a:normAutofit fontScale="92500"/>
          </a:bodyPr>
          <a:lstStyle/>
          <a:p>
            <a:pPr marL="0" indent="0">
              <a:buNone/>
            </a:pPr>
            <a:r>
              <a:rPr lang="en-GB" sz="2000" b="1" dirty="0"/>
              <a:t>Reprising </a:t>
            </a:r>
            <a:r>
              <a:rPr lang="en-GB" sz="2000" b="1" dirty="0" err="1"/>
              <a:t>Comintern</a:t>
            </a:r>
            <a:r>
              <a:rPr lang="en-GB" sz="2000" b="1" dirty="0"/>
              <a:t> debates of the 1920s (on colonial revolution, internationalism and industrialisation)</a:t>
            </a:r>
          </a:p>
          <a:p>
            <a:pPr marL="0" indent="0">
              <a:buNone/>
            </a:pPr>
            <a:endParaRPr lang="en-GB" sz="1500" dirty="0"/>
          </a:p>
          <a:p>
            <a:r>
              <a:rPr lang="en-GB" sz="1600" b="1" dirty="0"/>
              <a:t>NEP 1921-28: “Concessions” within a state-controlled economy; state control of foreign trade and banking</a:t>
            </a:r>
          </a:p>
          <a:p>
            <a:r>
              <a:rPr lang="en-GB" sz="1600" b="1" dirty="0"/>
              <a:t>Attracting outside investment/expertise; special economic zones</a:t>
            </a:r>
          </a:p>
          <a:p>
            <a:r>
              <a:rPr lang="en-GB" sz="1600" b="1" dirty="0"/>
              <a:t>The role and limitations of “planning”</a:t>
            </a:r>
          </a:p>
          <a:p>
            <a:r>
              <a:rPr lang="en-GB" sz="1600" b="1" dirty="0"/>
              <a:t>The balance between the market and the state sector</a:t>
            </a:r>
          </a:p>
          <a:p>
            <a:r>
              <a:rPr lang="en-GB" sz="1600" b="1" dirty="0"/>
              <a:t>One country, two systems: Hong Kong (1997) and Macau (1999)</a:t>
            </a:r>
          </a:p>
          <a:p>
            <a:endParaRPr lang="en-GB" sz="1500" dirty="0"/>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4297" y="1119031"/>
            <a:ext cx="3464953"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8095" y="4737713"/>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7CA16B-2F27-4C36-98E0-D05514F2C996}"/>
              </a:ext>
            </a:extLst>
          </p:cNvPr>
          <p:cNvSpPr>
            <a:spLocks noGrp="1"/>
          </p:cNvSpPr>
          <p:nvPr>
            <p:ph type="title"/>
          </p:nvPr>
        </p:nvSpPr>
        <p:spPr>
          <a:xfrm>
            <a:off x="5605710" y="1396686"/>
            <a:ext cx="2430380" cy="4064628"/>
          </a:xfrm>
        </p:spPr>
        <p:txBody>
          <a:bodyPr>
            <a:normAutofit/>
          </a:bodyPr>
          <a:lstStyle/>
          <a:p>
            <a:r>
              <a:rPr lang="en-GB" sz="3700" b="1">
                <a:solidFill>
                  <a:srgbClr val="FFFFFF"/>
                </a:solidFill>
                <a:latin typeface="+mn-lt"/>
              </a:rPr>
              <a:t>Debates </a:t>
            </a:r>
            <a:r>
              <a:rPr lang="en-GB" sz="3700" b="1" i="1">
                <a:solidFill>
                  <a:srgbClr val="FFFFFF"/>
                </a:solidFill>
                <a:latin typeface="+mn-lt"/>
              </a:rPr>
              <a:t>within</a:t>
            </a:r>
            <a:r>
              <a:rPr lang="en-GB" sz="3700" b="1">
                <a:solidFill>
                  <a:srgbClr val="FFFFFF"/>
                </a:solidFill>
                <a:latin typeface="+mn-lt"/>
              </a:rPr>
              <a:t> the Communist leadership</a:t>
            </a:r>
          </a:p>
        </p:txBody>
      </p:sp>
    </p:spTree>
    <p:extLst>
      <p:ext uri="{BB962C8B-B14F-4D97-AF65-F5344CB8AC3E}">
        <p14:creationId xmlns:p14="http://schemas.microsoft.com/office/powerpoint/2010/main" val="858013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4BACE-D98E-4E7E-9177-FC6BE8788AED}"/>
              </a:ext>
            </a:extLst>
          </p:cNvPr>
          <p:cNvSpPr>
            <a:spLocks noGrp="1"/>
          </p:cNvSpPr>
          <p:nvPr>
            <p:ph type="title"/>
          </p:nvPr>
        </p:nvSpPr>
        <p:spPr>
          <a:xfrm>
            <a:off x="342900" y="412454"/>
            <a:ext cx="1785938" cy="2101850"/>
          </a:xfrm>
        </p:spPr>
        <p:txBody>
          <a:bodyPr>
            <a:normAutofit/>
          </a:bodyPr>
          <a:lstStyle/>
          <a:p>
            <a:r>
              <a:rPr lang="en-GB" sz="3200" b="1" dirty="0">
                <a:latin typeface="+mn-lt"/>
              </a:rPr>
              <a:t>Deng Xiaoping</a:t>
            </a:r>
          </a:p>
        </p:txBody>
      </p:sp>
      <p:sp>
        <p:nvSpPr>
          <p:cNvPr id="73" name="Rectangle 72">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01049" y="1454932"/>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F0C7749-0E14-4D1B-89D2-A7581C3E4C72}"/>
              </a:ext>
            </a:extLst>
          </p:cNvPr>
          <p:cNvSpPr>
            <a:spLocks noGrp="1"/>
          </p:cNvSpPr>
          <p:nvPr>
            <p:ph idx="1"/>
          </p:nvPr>
        </p:nvSpPr>
        <p:spPr>
          <a:xfrm>
            <a:off x="2368153" y="412454"/>
            <a:ext cx="2432447" cy="2101850"/>
          </a:xfrm>
        </p:spPr>
        <p:txBody>
          <a:bodyPr anchor="ctr">
            <a:normAutofit/>
          </a:bodyPr>
          <a:lstStyle/>
          <a:p>
            <a:pPr marL="0" indent="0">
              <a:buNone/>
            </a:pPr>
            <a:r>
              <a:rPr lang="en-GB" sz="1600" b="1" dirty="0"/>
              <a:t>The key figure of Deng Xiaoping - one of the </a:t>
            </a:r>
            <a:r>
              <a:rPr lang="en-GB" sz="1600" b="1" i="1" dirty="0"/>
              <a:t>old guard</a:t>
            </a:r>
            <a:r>
              <a:rPr lang="en-GB" sz="1600" b="1" dirty="0"/>
              <a:t> leaders of the PLA's military struggle for power before 1949, yet denounced as a "capitalist roader" during the Cultural Revolution.</a:t>
            </a:r>
          </a:p>
        </p:txBody>
      </p:sp>
      <p:pic>
        <p:nvPicPr>
          <p:cNvPr id="6" name="Picture 5" descr="See the source image">
            <a:extLst>
              <a:ext uri="{FF2B5EF4-FFF2-40B4-BE49-F238E27FC236}">
                <a16:creationId xmlns:a16="http://schemas.microsoft.com/office/drawing/2014/main" id="{7E60FD47-C41B-46A2-8705-3D5E5064AB5B}"/>
              </a:ext>
            </a:extLst>
          </p:cNvPr>
          <p:cNvPicPr/>
          <p:nvPr/>
        </p:nvPicPr>
        <p:blipFill rotWithShape="1">
          <a:blip r:embed="rId2">
            <a:extLst>
              <a:ext uri="{28A0092B-C50C-407E-A947-70E740481C1C}">
                <a14:useLocalDpi xmlns:a14="http://schemas.microsoft.com/office/drawing/2010/main" val="0"/>
              </a:ext>
            </a:extLst>
          </a:blip>
          <a:srcRect r="9491" b="2"/>
          <a:stretch/>
        </p:blipFill>
        <p:spPr bwMode="auto">
          <a:xfrm>
            <a:off x="20" y="2959630"/>
            <a:ext cx="4800580" cy="3898370"/>
          </a:xfrm>
          <a:prstGeom prst="rect">
            <a:avLst/>
          </a:prstGeom>
          <a:noFill/>
        </p:spPr>
      </p:pic>
      <p:pic>
        <p:nvPicPr>
          <p:cNvPr id="3074" name="Picture 2" descr="See the source image">
            <a:extLst>
              <a:ext uri="{FF2B5EF4-FFF2-40B4-BE49-F238E27FC236}">
                <a16:creationId xmlns:a16="http://schemas.microsoft.com/office/drawing/2014/main" id="{9853C3E8-124D-4091-B403-5211F31B45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27" r="4648"/>
          <a:stretch/>
        </p:blipFill>
        <p:spPr bwMode="auto">
          <a:xfrm>
            <a:off x="4943474" y="1"/>
            <a:ext cx="4200526"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669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1490" y="365125"/>
            <a:ext cx="3840085" cy="1692794"/>
          </a:xfrm>
        </p:spPr>
        <p:txBody>
          <a:bodyPr>
            <a:normAutofit/>
          </a:bodyPr>
          <a:lstStyle/>
          <a:p>
            <a:r>
              <a:rPr lang="en-GB" b="1" dirty="0">
                <a:latin typeface="+mn-lt"/>
              </a:rPr>
              <a:t>Deng Xiao-Ping </a:t>
            </a:r>
            <a:br>
              <a:rPr lang="en-GB" b="1" dirty="0">
                <a:latin typeface="+mn-lt"/>
              </a:rPr>
            </a:br>
            <a:r>
              <a:rPr lang="en-GB" b="1" dirty="0">
                <a:latin typeface="+mn-lt"/>
              </a:rPr>
              <a:t>(1904-1997)</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idx="1"/>
          </p:nvPr>
        </p:nvSpPr>
        <p:spPr>
          <a:xfrm>
            <a:off x="491490" y="2575034"/>
            <a:ext cx="3840085" cy="3462228"/>
          </a:xfrm>
        </p:spPr>
        <p:txBody>
          <a:bodyPr>
            <a:normAutofit/>
          </a:bodyPr>
          <a:lstStyle/>
          <a:p>
            <a:pPr marL="0" indent="0">
              <a:buNone/>
            </a:pPr>
            <a:endParaRPr lang="en-GB" sz="1600" dirty="0"/>
          </a:p>
          <a:p>
            <a:r>
              <a:rPr lang="en-GB" sz="1600" dirty="0"/>
              <a:t>Took part in the Long March</a:t>
            </a:r>
          </a:p>
          <a:p>
            <a:r>
              <a:rPr lang="en-GB" sz="1600" dirty="0"/>
              <a:t>1950s Secretary General of CCP</a:t>
            </a:r>
          </a:p>
          <a:p>
            <a:r>
              <a:rPr lang="en-GB" sz="1600" dirty="0"/>
              <a:t>1960s: Twice purged during Cultural Revolution (</a:t>
            </a:r>
            <a:r>
              <a:rPr lang="en-GB" sz="1600" i="1" dirty="0"/>
              <a:t>Capitalist Roader</a:t>
            </a:r>
            <a:r>
              <a:rPr lang="en-GB" sz="1600" dirty="0"/>
              <a:t>)</a:t>
            </a:r>
          </a:p>
          <a:p>
            <a:r>
              <a:rPr lang="en-GB" sz="1600" dirty="0"/>
              <a:t>1977 Re-emerges after Mao’s death to lead CCP </a:t>
            </a:r>
          </a:p>
          <a:p>
            <a:r>
              <a:rPr lang="en-GB" sz="1600" dirty="0"/>
              <a:t>New slogan: Socialism with Chinese characteristics</a:t>
            </a:r>
          </a:p>
          <a:p>
            <a:r>
              <a:rPr lang="en-GB" sz="1600" dirty="0"/>
              <a:t>1989 Cracks down on Tiananmen protests</a:t>
            </a:r>
          </a:p>
          <a:p>
            <a:pPr marL="0" indent="0">
              <a:buNone/>
            </a:pPr>
            <a:endParaRPr lang="en-GB" sz="1600"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13070"/>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24706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C3802D-017A-4CCF-8359-018B70347B22}"/>
              </a:ext>
            </a:extLst>
          </p:cNvPr>
          <p:cNvSpPr>
            <a:spLocks noGrp="1"/>
          </p:cNvSpPr>
          <p:nvPr>
            <p:ph type="title"/>
          </p:nvPr>
        </p:nvSpPr>
        <p:spPr>
          <a:xfrm>
            <a:off x="482600" y="321734"/>
            <a:ext cx="3728158" cy="1135737"/>
          </a:xfrm>
        </p:spPr>
        <p:txBody>
          <a:bodyPr>
            <a:normAutofit/>
          </a:bodyPr>
          <a:lstStyle/>
          <a:p>
            <a:r>
              <a:rPr lang="en-GB" sz="2400" b="1">
                <a:latin typeface="+mn-lt"/>
              </a:rPr>
              <a:t>Key events in Deng’s life</a:t>
            </a:r>
            <a:br>
              <a:rPr lang="en-GB" sz="2400">
                <a:latin typeface="+mn-lt"/>
              </a:rPr>
            </a:br>
            <a:r>
              <a:rPr lang="en-GB" sz="2400">
                <a:latin typeface="+mn-lt"/>
              </a:rPr>
              <a:t>Source: </a:t>
            </a:r>
            <a:r>
              <a:rPr lang="en-GB" sz="2400" i="1">
                <a:latin typeface="+mn-lt"/>
              </a:rPr>
              <a:t>Biography</a:t>
            </a:r>
            <a:r>
              <a:rPr lang="en-GB" sz="2400">
                <a:latin typeface="+mn-lt"/>
              </a:rPr>
              <a:t> website</a:t>
            </a:r>
            <a:br>
              <a:rPr lang="en-GB" sz="2400">
                <a:latin typeface="+mn-lt"/>
              </a:rPr>
            </a:br>
            <a:endParaRPr lang="en-GB" sz="2400"/>
          </a:p>
        </p:txBody>
      </p:sp>
      <p:sp>
        <p:nvSpPr>
          <p:cNvPr id="3" name="Content Placeholder 2">
            <a:extLst>
              <a:ext uri="{FF2B5EF4-FFF2-40B4-BE49-F238E27FC236}">
                <a16:creationId xmlns:a16="http://schemas.microsoft.com/office/drawing/2014/main" id="{7C429040-DCAD-440D-87CE-0E7571500D04}"/>
              </a:ext>
            </a:extLst>
          </p:cNvPr>
          <p:cNvSpPr>
            <a:spLocks noGrp="1"/>
          </p:cNvSpPr>
          <p:nvPr>
            <p:ph idx="1"/>
          </p:nvPr>
        </p:nvSpPr>
        <p:spPr>
          <a:xfrm>
            <a:off x="482601" y="1782981"/>
            <a:ext cx="3728157" cy="4393982"/>
          </a:xfrm>
        </p:spPr>
        <p:txBody>
          <a:bodyPr>
            <a:normAutofit fontScale="77500" lnSpcReduction="20000"/>
          </a:bodyPr>
          <a:lstStyle/>
          <a:p>
            <a:pPr marL="0" indent="0">
              <a:buNone/>
            </a:pPr>
            <a:endParaRPr lang="en-GB" sz="700" b="1" dirty="0"/>
          </a:p>
          <a:p>
            <a:pPr marL="0" indent="0">
              <a:buNone/>
            </a:pPr>
            <a:r>
              <a:rPr lang="en-GB" sz="1500" b="1" dirty="0"/>
              <a:t>Deng Xiaoping 1904-1997</a:t>
            </a:r>
          </a:p>
          <a:p>
            <a:pPr marL="0" indent="0">
              <a:buNone/>
            </a:pPr>
            <a:r>
              <a:rPr lang="en-GB" sz="1500" dirty="0"/>
              <a:t>Deng Xiaoping was a Chinese communist leader and the most powerful figure in the People's Republic of China from the late 1970s until his death in 1997.</a:t>
            </a:r>
          </a:p>
          <a:p>
            <a:pPr marL="0" indent="0">
              <a:buNone/>
            </a:pPr>
            <a:r>
              <a:rPr lang="en-GB" sz="1500" b="1" dirty="0"/>
              <a:t>Synopsis</a:t>
            </a:r>
          </a:p>
          <a:p>
            <a:pPr marL="0" indent="0">
              <a:buNone/>
            </a:pPr>
            <a:r>
              <a:rPr lang="en-GB" sz="1500" dirty="0"/>
              <a:t>Deng Xiaoping was born on August 22, 1904 in </a:t>
            </a:r>
            <a:r>
              <a:rPr lang="en-GB" sz="1500" dirty="0" err="1"/>
              <a:t>Guang’an</a:t>
            </a:r>
            <a:r>
              <a:rPr lang="en-GB" sz="1500" dirty="0"/>
              <a:t>, rising through political ranks to become the communist leader who ruled China from the late 1970s until 1997. He abandoned many communist doctrines and incorporated elements of the free-enterprise system into the economy. Deng engineered reforms in virtually all aspects of China's political, economic and social life, restoring the country to domestic stability and economic growth after the excesses of the Cultural Revolution though cementing an inequality gap as well. His regime was also marked by the 1989 massacre of demonstrators in Tiananmen Square. Xiaoping died on February 19, 1997.</a:t>
            </a:r>
          </a:p>
          <a:p>
            <a:pPr marL="0" indent="0">
              <a:buNone/>
            </a:pPr>
            <a:r>
              <a:rPr lang="en-GB" sz="1500" dirty="0"/>
              <a:t>Mao initially praised Deng Xiaoping for his organizational skills, but he fell out of </a:t>
            </a:r>
            <a:r>
              <a:rPr lang="en-GB" sz="1500" dirty="0" err="1"/>
              <a:t>favor</a:t>
            </a:r>
            <a:r>
              <a:rPr lang="en-GB" sz="1500" dirty="0"/>
              <a:t> in the 1960s during the Cultural Revolution. Deng’s emphasis on individual self-interest did not sit well with Mao’s egalitarian policies. Deng was eventually stripped of all his posts and, with his family, exiled to the rural Jiangxi province to undergo </a:t>
            </a:r>
            <a:r>
              <a:rPr lang="en-GB" sz="1500" dirty="0" err="1"/>
              <a:t>reeducation</a:t>
            </a:r>
            <a:r>
              <a:rPr lang="en-GB" sz="1500" dirty="0"/>
              <a:t>.</a:t>
            </a:r>
            <a:endParaRPr lang="en-GB" sz="1500" u="sng" dirty="0">
              <a:hlinkClick r:id="rId2"/>
            </a:endParaRPr>
          </a:p>
          <a:p>
            <a:pPr marL="0" indent="0">
              <a:buNone/>
            </a:pPr>
            <a:r>
              <a:rPr lang="en-GB" sz="700" u="sng" dirty="0">
                <a:hlinkClick r:id="rId2"/>
              </a:rPr>
              <a:t>https://www.biography.com/political-figure/deng- </a:t>
            </a:r>
            <a:r>
              <a:rPr lang="en-GB" sz="700" u="sng" dirty="0" err="1">
                <a:hlinkClick r:id="rId2"/>
              </a:rPr>
              <a:t>xiaoping</a:t>
            </a:r>
            <a:r>
              <a:rPr lang="en-GB" sz="700" u="sng" dirty="0">
                <a:hlinkClick r:id="rId2"/>
              </a:rPr>
              <a:t>#:~:text=Deng%20Xiaoping%20was%20a%20Chinese%20communist%20leader%20and,the%20late%201970s%20until%20his%20death%20in%201997.</a:t>
            </a:r>
            <a:br>
              <a:rPr lang="en-GB" sz="700" dirty="0"/>
            </a:br>
            <a:endParaRPr lang="en-GB" sz="700" dirty="0"/>
          </a:p>
          <a:p>
            <a:pPr marL="0" indent="0">
              <a:buNone/>
            </a:pPr>
            <a:endParaRPr lang="en-GB" sz="700" dirty="0"/>
          </a:p>
        </p:txBody>
      </p:sp>
      <p:pic>
        <p:nvPicPr>
          <p:cNvPr id="4102" name="Picture 6" descr="Image result for Deng Xiaoping Time Magazine">
            <a:extLst>
              <a:ext uri="{FF2B5EF4-FFF2-40B4-BE49-F238E27FC236}">
                <a16:creationId xmlns:a16="http://schemas.microsoft.com/office/drawing/2014/main" id="{5E92AD19-95B5-4EAA-8347-6A0EF7F43E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9" y="646874"/>
            <a:ext cx="2032000" cy="2688249"/>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Deng Xiaoping Time Magazine">
            <a:extLst>
              <a:ext uri="{FF2B5EF4-FFF2-40B4-BE49-F238E27FC236}">
                <a16:creationId xmlns:a16="http://schemas.microsoft.com/office/drawing/2014/main" id="{792B0DAC-74B2-4173-8BD3-224893539BD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1999" y="3522875"/>
            <a:ext cx="2032000" cy="268824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ee the source image">
            <a:extLst>
              <a:ext uri="{FF2B5EF4-FFF2-40B4-BE49-F238E27FC236}">
                <a16:creationId xmlns:a16="http://schemas.microsoft.com/office/drawing/2014/main" id="{384AFDB9-8129-4FA5-969B-FFAC7C7DD3D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24650" y="3234761"/>
            <a:ext cx="1942539" cy="2590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310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731F85-A38A-419B-A90E-619194970A27}"/>
              </a:ext>
            </a:extLst>
          </p:cNvPr>
          <p:cNvSpPr>
            <a:spLocks noGrp="1"/>
          </p:cNvSpPr>
          <p:nvPr>
            <p:ph type="title"/>
          </p:nvPr>
        </p:nvSpPr>
        <p:spPr>
          <a:xfrm>
            <a:off x="482600" y="321734"/>
            <a:ext cx="8178799" cy="1135737"/>
          </a:xfrm>
        </p:spPr>
        <p:txBody>
          <a:bodyPr>
            <a:normAutofit/>
          </a:bodyPr>
          <a:lstStyle/>
          <a:p>
            <a:r>
              <a:rPr lang="en-GB" sz="3100" b="1">
                <a:latin typeface="+mn-lt"/>
              </a:rPr>
              <a:t>Deng’s Early Life</a:t>
            </a:r>
          </a:p>
        </p:txBody>
      </p:sp>
      <p:sp>
        <p:nvSpPr>
          <p:cNvPr id="3" name="Content Placeholder 2">
            <a:extLst>
              <a:ext uri="{FF2B5EF4-FFF2-40B4-BE49-F238E27FC236}">
                <a16:creationId xmlns:a16="http://schemas.microsoft.com/office/drawing/2014/main" id="{8693AFB3-EB04-4288-8556-CCEAED74A248}"/>
              </a:ext>
            </a:extLst>
          </p:cNvPr>
          <p:cNvSpPr>
            <a:spLocks noGrp="1"/>
          </p:cNvSpPr>
          <p:nvPr>
            <p:ph idx="1"/>
          </p:nvPr>
        </p:nvSpPr>
        <p:spPr>
          <a:xfrm>
            <a:off x="453133" y="1779204"/>
            <a:ext cx="3399852" cy="4393982"/>
          </a:xfrm>
        </p:spPr>
        <p:txBody>
          <a:bodyPr>
            <a:normAutofit/>
          </a:bodyPr>
          <a:lstStyle/>
          <a:p>
            <a:pPr marL="0" indent="0">
              <a:buNone/>
            </a:pPr>
            <a:endParaRPr lang="en-GB" sz="1200" b="1" dirty="0"/>
          </a:p>
          <a:p>
            <a:pPr marL="0" indent="0">
              <a:buNone/>
            </a:pPr>
            <a:r>
              <a:rPr lang="en-GB" sz="1200" dirty="0"/>
              <a:t>Deng Xiaoping was born Deng </a:t>
            </a:r>
            <a:r>
              <a:rPr lang="en-GB" sz="1200" dirty="0" err="1"/>
              <a:t>Xixian</a:t>
            </a:r>
            <a:r>
              <a:rPr lang="en-GB" sz="1200" dirty="0"/>
              <a:t> on August 22, 1904 in </a:t>
            </a:r>
            <a:r>
              <a:rPr lang="en-GB" sz="1200" dirty="0" err="1"/>
              <a:t>Guang’an</a:t>
            </a:r>
            <a:r>
              <a:rPr lang="en-GB" sz="1200" dirty="0"/>
              <a:t>, part of the Sichuan province of China. The son of a well-to-do landowner, Deng joined the Chinese Communist Party while in high school and </a:t>
            </a:r>
            <a:r>
              <a:rPr lang="en-GB" sz="1200" dirty="0" err="1"/>
              <a:t>traveled</a:t>
            </a:r>
            <a:r>
              <a:rPr lang="en-GB" sz="1200" dirty="0"/>
              <a:t> to France and later Moscow before returning to his home country in 1926.</a:t>
            </a:r>
          </a:p>
          <a:p>
            <a:pPr marL="0" indent="0">
              <a:buNone/>
            </a:pPr>
            <a:r>
              <a:rPr lang="en-GB" sz="1200" b="1" dirty="0"/>
              <a:t>Revolutionary Organizer</a:t>
            </a:r>
          </a:p>
          <a:p>
            <a:pPr marL="0" indent="0">
              <a:buNone/>
            </a:pPr>
            <a:r>
              <a:rPr lang="en-GB" sz="1200" dirty="0"/>
              <a:t>Deng Xiaoping joined China’s burgeoning communist revolution, led by Mao Zedong, as a political and military organizer. He cut his revolutionary teeth on the fabled “Long March” of 1934-35 when the fledgling Chinese Communist movement escaped capture by the Nationalist Chinese Army. War broke out against Japan in 1937 and Deng served as educational leader of the Chinese Revolutionary Army, helping it grow into a large military machine during the Communist Revolution, 1946-49.</a:t>
            </a:r>
          </a:p>
          <a:p>
            <a:pPr marL="0" indent="0">
              <a:buNone/>
            </a:pPr>
            <a:endParaRPr lang="en-GB" sz="900" dirty="0"/>
          </a:p>
        </p:txBody>
      </p:sp>
      <p:grpSp>
        <p:nvGrpSpPr>
          <p:cNvPr id="75" name="Group 7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76" name="Rectangle 7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124" name="Picture 4" descr="See the source image">
            <a:extLst>
              <a:ext uri="{FF2B5EF4-FFF2-40B4-BE49-F238E27FC236}">
                <a16:creationId xmlns:a16="http://schemas.microsoft.com/office/drawing/2014/main" id="{CB0B13DA-C554-4F50-B906-8D90414280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99655" y="1782982"/>
            <a:ext cx="3633575" cy="2116558"/>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80" name="Isosceles Triangle 7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See the source image">
            <a:extLst>
              <a:ext uri="{FF2B5EF4-FFF2-40B4-BE49-F238E27FC236}">
                <a16:creationId xmlns:a16="http://schemas.microsoft.com/office/drawing/2014/main" id="{9AA6A0C4-81AA-4AAE-9574-46BB37E417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59198" y="4060406"/>
            <a:ext cx="3914492" cy="2084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143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D9AF6E-802C-415E-A08F-811CAB411232}"/>
              </a:ext>
            </a:extLst>
          </p:cNvPr>
          <p:cNvSpPr>
            <a:spLocks noGrp="1"/>
          </p:cNvSpPr>
          <p:nvPr>
            <p:ph type="title"/>
          </p:nvPr>
        </p:nvSpPr>
        <p:spPr>
          <a:xfrm>
            <a:off x="482600" y="321734"/>
            <a:ext cx="3728158" cy="1135737"/>
          </a:xfrm>
        </p:spPr>
        <p:txBody>
          <a:bodyPr>
            <a:normAutofit fontScale="90000"/>
          </a:bodyPr>
          <a:lstStyle/>
          <a:p>
            <a:br>
              <a:rPr lang="en-GB" sz="1900" b="1" dirty="0"/>
            </a:br>
            <a:r>
              <a:rPr lang="en-GB" sz="2800" b="1" dirty="0">
                <a:latin typeface="+mn-lt"/>
              </a:rPr>
              <a:t>A Fall From Grace and a Return to Power</a:t>
            </a:r>
            <a:br>
              <a:rPr lang="en-GB" sz="1900" b="1" dirty="0">
                <a:latin typeface="+mn-lt"/>
              </a:rPr>
            </a:br>
            <a:endParaRPr lang="en-GB" sz="1900" dirty="0">
              <a:latin typeface="+mn-lt"/>
            </a:endParaRPr>
          </a:p>
        </p:txBody>
      </p:sp>
      <p:sp>
        <p:nvSpPr>
          <p:cNvPr id="3" name="Content Placeholder 2">
            <a:extLst>
              <a:ext uri="{FF2B5EF4-FFF2-40B4-BE49-F238E27FC236}">
                <a16:creationId xmlns:a16="http://schemas.microsoft.com/office/drawing/2014/main" id="{1CE6BC8E-DB48-46DD-89D7-D9B65F7B1C2E}"/>
              </a:ext>
            </a:extLst>
          </p:cNvPr>
          <p:cNvSpPr>
            <a:spLocks noGrp="1"/>
          </p:cNvSpPr>
          <p:nvPr>
            <p:ph idx="1"/>
          </p:nvPr>
        </p:nvSpPr>
        <p:spPr>
          <a:xfrm>
            <a:off x="474786" y="1782981"/>
            <a:ext cx="3728157" cy="4393982"/>
          </a:xfrm>
        </p:spPr>
        <p:txBody>
          <a:bodyPr>
            <a:normAutofit fontScale="92500" lnSpcReduction="20000"/>
          </a:bodyPr>
          <a:lstStyle/>
          <a:p>
            <a:pPr marL="0" indent="0">
              <a:buNone/>
            </a:pPr>
            <a:endParaRPr lang="en-GB" sz="800" dirty="0"/>
          </a:p>
          <a:p>
            <a:pPr marL="0" indent="0">
              <a:buNone/>
            </a:pPr>
            <a:r>
              <a:rPr lang="en-GB" sz="1300" dirty="0"/>
              <a:t>In 1973, Chinese Premier Zhou Enlai felt China needed Deng’s organization skills to improve the economy. Deng was reinstated and carried out a major reorganization of the government. He was soon elevated to the Politburo. Deng was widely considered to be Zhou’s successor. However, upon Zhou’s death, the Gang of Four managed to purge Deng from leadership.</a:t>
            </a:r>
          </a:p>
          <a:p>
            <a:pPr marL="0" indent="0">
              <a:buNone/>
            </a:pPr>
            <a:r>
              <a:rPr lang="en-GB" sz="1300" dirty="0"/>
              <a:t>After Mao’s death in 1976, the Gang of Four itself was purged and Deng Xiaoping made a political comeback. He downgraded Mao’s legacy, destroyed his opponents and banned “unofficial” organizations. As his power solidified, Deng quickly instituted new economic policies opening China to international trade and investment. This led to a peace treaty with Japan, improved relations with the USSR, official recognition by the United States, and return of control over the British Colony of Hong Kong.</a:t>
            </a:r>
          </a:p>
          <a:p>
            <a:pPr marL="0" indent="0">
              <a:buNone/>
            </a:pPr>
            <a:r>
              <a:rPr lang="en-GB" sz="1300" b="1" dirty="0"/>
              <a:t>Economic Reformer</a:t>
            </a:r>
          </a:p>
          <a:p>
            <a:pPr marL="0" indent="0">
              <a:buNone/>
            </a:pPr>
            <a:r>
              <a:rPr lang="en-GB" sz="1300" dirty="0"/>
              <a:t>By the mid-1980s, Deng had introduced economic reforms in agriculture and industry, providing for more local management, and instituted the radical “one child per couple” policy to control China’s burgeoning population. In all these reforms, Deng insisted China remain a socialist nation with central control. Reforms improved the quality of life for all but also created a huge inequality gap between the classes.</a:t>
            </a:r>
          </a:p>
          <a:p>
            <a:pPr marL="0" indent="0">
              <a:buNone/>
            </a:pPr>
            <a:br>
              <a:rPr lang="en-GB" sz="1200" dirty="0"/>
            </a:br>
            <a:endParaRPr lang="en-GB" sz="1200" dirty="0"/>
          </a:p>
        </p:txBody>
      </p:sp>
      <p:pic>
        <p:nvPicPr>
          <p:cNvPr id="2053" name="Picture 5" descr="See the source image">
            <a:extLst>
              <a:ext uri="{FF2B5EF4-FFF2-40B4-BE49-F238E27FC236}">
                <a16:creationId xmlns:a16="http://schemas.microsoft.com/office/drawing/2014/main" id="{CA560D93-6F79-401E-9A32-6E679BF8F7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1999" y="772786"/>
            <a:ext cx="3300985" cy="2475739"/>
          </a:xfrm>
          <a:prstGeom prst="rect">
            <a:avLst/>
          </a:prstGeom>
          <a:noFill/>
          <a:extLst>
            <a:ext uri="{909E8E84-426E-40DD-AFC4-6F175D3DCCD1}">
              <a14:hiddenFill xmlns:a14="http://schemas.microsoft.com/office/drawing/2010/main">
                <a:solidFill>
                  <a:srgbClr val="FFFFFF"/>
                </a:solidFill>
              </a14:hiddenFill>
            </a:ext>
          </a:extLst>
        </p:spPr>
      </p:pic>
      <p:grpSp>
        <p:nvGrpSpPr>
          <p:cNvPr id="78" name="Group 77">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79" name="Rectangle 7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7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2" name="Isosceles Triangle 8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descr="See the source image">
            <a:extLst>
              <a:ext uri="{FF2B5EF4-FFF2-40B4-BE49-F238E27FC236}">
                <a16:creationId xmlns:a16="http://schemas.microsoft.com/office/drawing/2014/main" id="{1C0B65ED-4A80-4546-8A2E-45E66786EE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9" y="4163420"/>
            <a:ext cx="2032000" cy="1407159"/>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Image result for Deng in the Cultural Revolution">
            <a:extLst>
              <a:ext uri="{FF2B5EF4-FFF2-40B4-BE49-F238E27FC236}">
                <a16:creationId xmlns:a16="http://schemas.microsoft.com/office/drawing/2014/main" id="{BE0A6C69-BD4A-4C2E-9BC9-7081A7E9130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67144" y="3300913"/>
            <a:ext cx="1800045" cy="26690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1277FD09-848B-4A2D-8A72-05B2D1B69F01}"/>
              </a:ext>
            </a:extLst>
          </p:cNvPr>
          <p:cNvSpPr>
            <a:spLocks noChangeArrowheads="1"/>
          </p:cNvSpPr>
          <p:nvPr/>
        </p:nvSpPr>
        <p:spPr bwMode="auto">
          <a:xfrm>
            <a:off x="0" y="67018"/>
            <a:ext cx="184731" cy="3231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67341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AED2FA-9B69-4951-AFC1-47AF3B21C8D2}"/>
              </a:ext>
            </a:extLst>
          </p:cNvPr>
          <p:cNvSpPr>
            <a:spLocks noGrp="1"/>
          </p:cNvSpPr>
          <p:nvPr>
            <p:ph type="title"/>
          </p:nvPr>
        </p:nvSpPr>
        <p:spPr>
          <a:xfrm>
            <a:off x="4809090" y="321734"/>
            <a:ext cx="3852309" cy="1135737"/>
          </a:xfrm>
        </p:spPr>
        <p:txBody>
          <a:bodyPr>
            <a:normAutofit fontScale="90000"/>
          </a:bodyPr>
          <a:lstStyle/>
          <a:p>
            <a:r>
              <a:rPr lang="en-GB" sz="3100" b="1" dirty="0">
                <a:latin typeface="+mn-lt"/>
              </a:rPr>
              <a:t>Democracy Movement: Tiananmen 1989</a:t>
            </a:r>
          </a:p>
        </p:txBody>
      </p:sp>
      <p:pic>
        <p:nvPicPr>
          <p:cNvPr id="6148" name="Picture 4" descr="See the source image">
            <a:extLst>
              <a:ext uri="{FF2B5EF4-FFF2-40B4-BE49-F238E27FC236}">
                <a16:creationId xmlns:a16="http://schemas.microsoft.com/office/drawing/2014/main" id="{D683DBFA-2A6C-4649-9E0A-BCD4A71620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625" r="-2" b="548"/>
          <a:stretch/>
        </p:blipFill>
        <p:spPr bwMode="auto">
          <a:xfrm>
            <a:off x="-8405" y="4587372"/>
            <a:ext cx="433489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See the source image">
            <a:extLst>
              <a:ext uri="{FF2B5EF4-FFF2-40B4-BE49-F238E27FC236}">
                <a16:creationId xmlns:a16="http://schemas.microsoft.com/office/drawing/2014/main" id="{70808B69-3814-4A07-9D7B-E9FF8242D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063" r="-2" b="-2"/>
          <a:stretch/>
        </p:blipFill>
        <p:spPr bwMode="auto">
          <a:xfrm>
            <a:off x="19" y="-19901"/>
            <a:ext cx="433489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ee the source image">
            <a:extLst>
              <a:ext uri="{FF2B5EF4-FFF2-40B4-BE49-F238E27FC236}">
                <a16:creationId xmlns:a16="http://schemas.microsoft.com/office/drawing/2014/main" id="{90DE6FA2-5C83-4A62-8F00-302CD08933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54" r="-2" b="14501"/>
          <a:stretch/>
        </p:blipFill>
        <p:spPr bwMode="auto">
          <a:xfrm>
            <a:off x="-8404" y="2285093"/>
            <a:ext cx="4334893" cy="228781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713128"/>
            <a:ext cx="801651" cy="2126625"/>
            <a:chOff x="10918968" y="713127"/>
            <a:chExt cx="1273032" cy="2532832"/>
          </a:xfrm>
        </p:grpSpPr>
        <p:sp>
          <p:nvSpPr>
            <p:cNvPr id="78" name="Rectangle 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3A643EA-B2AF-4730-8C3F-361C77EF9564}"/>
              </a:ext>
            </a:extLst>
          </p:cNvPr>
          <p:cNvSpPr>
            <a:spLocks noGrp="1"/>
          </p:cNvSpPr>
          <p:nvPr>
            <p:ph idx="1"/>
          </p:nvPr>
        </p:nvSpPr>
        <p:spPr>
          <a:xfrm>
            <a:off x="4809090" y="1782981"/>
            <a:ext cx="3852309" cy="4393982"/>
          </a:xfrm>
        </p:spPr>
        <p:txBody>
          <a:bodyPr>
            <a:normAutofit/>
          </a:bodyPr>
          <a:lstStyle/>
          <a:p>
            <a:pPr marL="0" indent="0">
              <a:buNone/>
            </a:pPr>
            <a:endParaRPr lang="en-GB" sz="900" dirty="0"/>
          </a:p>
          <a:p>
            <a:pPr marL="0" indent="0">
              <a:buNone/>
            </a:pPr>
            <a:r>
              <a:rPr lang="en-GB" sz="1200" dirty="0"/>
              <a:t>In the mid-1980s, the democracy movement gained momentum and by 1989, Deng Xiaoping’s authoritarian leadership faced opposition. A series of widespread demonstrations at Tiananmen Square shut down the government during a visit by Soviet Premier Mikhail Gorbachev. After some hesitation, Deng supported removing the protesters by force. On June 3-4, 1989, the military moved in under the cover of darkness and in a few hours it was all over. Though the international media was present for the Gorbachev visit, they were banned from the Square. It is believed that hundreds if not thousands of demonstrators were killed that night. </a:t>
            </a:r>
          </a:p>
          <a:p>
            <a:pPr marL="0" indent="0">
              <a:buNone/>
            </a:pPr>
            <a:r>
              <a:rPr lang="en-GB" sz="1200" b="1" dirty="0"/>
              <a:t>Final Years</a:t>
            </a:r>
          </a:p>
          <a:p>
            <a:pPr marL="0" indent="0">
              <a:buNone/>
            </a:pPr>
            <a:r>
              <a:rPr lang="en-GB" sz="1200" dirty="0"/>
              <a:t>Though Deng Xiaoping faced major worldwide criticism for the Tiananmen Square massacre, he continued to stay in power. With further changes implemented, China’s economy grew and standards of living increased under an authoritarian government committed to one-party rule. Deng carefully handpicked his successors and in his last years became more removed from his duties. On February 19, 1997, Deng died in Beijing at age 92. </a:t>
            </a:r>
          </a:p>
          <a:p>
            <a:pPr marL="0" indent="0">
              <a:buNone/>
            </a:pPr>
            <a:endParaRPr lang="en-GB" sz="900" dirty="0"/>
          </a:p>
        </p:txBody>
      </p:sp>
      <p:sp>
        <p:nvSpPr>
          <p:cNvPr id="81" name="Isosceles Triangle 8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75493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98182"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477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 name="Rectangle 14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5293730" cy="1964266"/>
          </a:xfrm>
          <a:prstGeom prst="rect">
            <a:avLst/>
          </a:prstGeom>
          <a:solidFill>
            <a:srgbClr val="444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35E001-E275-4325-9D7F-154FDB4DF6BB}"/>
              </a:ext>
            </a:extLst>
          </p:cNvPr>
          <p:cNvSpPr>
            <a:spLocks noGrp="1"/>
          </p:cNvSpPr>
          <p:nvPr>
            <p:ph type="title"/>
          </p:nvPr>
        </p:nvSpPr>
        <p:spPr>
          <a:xfrm>
            <a:off x="393192" y="491260"/>
            <a:ext cx="4945641" cy="1625210"/>
          </a:xfrm>
        </p:spPr>
        <p:txBody>
          <a:bodyPr>
            <a:normAutofit/>
          </a:bodyPr>
          <a:lstStyle/>
          <a:p>
            <a:r>
              <a:rPr lang="en-GB" b="1">
                <a:solidFill>
                  <a:srgbClr val="FFFFFF"/>
                </a:solidFill>
                <a:latin typeface="+mn-lt"/>
              </a:rPr>
              <a:t>Analysis: Key changes under Deng</a:t>
            </a:r>
          </a:p>
        </p:txBody>
      </p:sp>
      <p:pic>
        <p:nvPicPr>
          <p:cNvPr id="1034" name="Picture 10" descr="See the source image">
            <a:extLst>
              <a:ext uri="{FF2B5EF4-FFF2-40B4-BE49-F238E27FC236}">
                <a16:creationId xmlns:a16="http://schemas.microsoft.com/office/drawing/2014/main" id="{D0857D15-C394-4AE6-BF0B-3F46A8941F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39" b="4"/>
          <a:stretch/>
        </p:blipFill>
        <p:spPr bwMode="auto">
          <a:xfrm>
            <a:off x="2935256" y="4489286"/>
            <a:ext cx="2582101" cy="195681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Changes under Deng Xiaoping">
            <a:extLst>
              <a:ext uri="{FF2B5EF4-FFF2-40B4-BE49-F238E27FC236}">
                <a16:creationId xmlns:a16="http://schemas.microsoft.com/office/drawing/2014/main" id="{9E162BA0-CA68-4C05-995A-1F891D7198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3"/>
          <a:stretch/>
        </p:blipFill>
        <p:spPr bwMode="auto">
          <a:xfrm>
            <a:off x="2956695" y="2454902"/>
            <a:ext cx="2582102" cy="195818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Changes under Deng Xiaoping">
            <a:extLst>
              <a:ext uri="{FF2B5EF4-FFF2-40B4-BE49-F238E27FC236}">
                <a16:creationId xmlns:a16="http://schemas.microsoft.com/office/drawing/2014/main" id="{7431B42A-42E2-40EE-907C-EF48F95E389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124" b="5"/>
          <a:stretch/>
        </p:blipFill>
        <p:spPr bwMode="auto">
          <a:xfrm>
            <a:off x="246887" y="4572000"/>
            <a:ext cx="2585466" cy="19568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hanges under Deng Xiaoping">
            <a:extLst>
              <a:ext uri="{FF2B5EF4-FFF2-40B4-BE49-F238E27FC236}">
                <a16:creationId xmlns:a16="http://schemas.microsoft.com/office/drawing/2014/main" id="{BE64B639-8DA2-46A5-B65A-2D21AEEE9F4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124" b="5"/>
          <a:stretch/>
        </p:blipFill>
        <p:spPr bwMode="auto">
          <a:xfrm>
            <a:off x="220855" y="2456270"/>
            <a:ext cx="2585466" cy="1956816"/>
          </a:xfrm>
          <a:prstGeom prst="rect">
            <a:avLst/>
          </a:prstGeom>
          <a:noFill/>
          <a:extLst>
            <a:ext uri="{909E8E84-426E-40DD-AFC4-6F175D3DCCD1}">
              <a14:hiddenFill xmlns:a14="http://schemas.microsoft.com/office/drawing/2010/main">
                <a:solidFill>
                  <a:srgbClr val="FFFFFF"/>
                </a:solidFill>
              </a14:hiddenFill>
            </a:ext>
          </a:extLst>
        </p:spPr>
      </p:pic>
      <p:sp>
        <p:nvSpPr>
          <p:cNvPr id="147" name="Rectangle 14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731" y="321732"/>
            <a:ext cx="323497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6" name="Content Placeholder 1035">
            <a:extLst>
              <a:ext uri="{FF2B5EF4-FFF2-40B4-BE49-F238E27FC236}">
                <a16:creationId xmlns:a16="http://schemas.microsoft.com/office/drawing/2014/main" id="{CA3B8246-1B62-4933-AC13-0C5C6821D109}"/>
              </a:ext>
            </a:extLst>
          </p:cNvPr>
          <p:cNvSpPr>
            <a:spLocks noGrp="1"/>
          </p:cNvSpPr>
          <p:nvPr>
            <p:ph idx="1"/>
          </p:nvPr>
        </p:nvSpPr>
        <p:spPr>
          <a:xfrm>
            <a:off x="5968479" y="763523"/>
            <a:ext cx="2633472" cy="5330952"/>
          </a:xfrm>
        </p:spPr>
        <p:txBody>
          <a:bodyPr anchor="ctr">
            <a:normAutofit/>
          </a:bodyPr>
          <a:lstStyle/>
          <a:p>
            <a:r>
              <a:rPr lang="en-US" sz="1900" dirty="0">
                <a:solidFill>
                  <a:srgbClr val="FFFFFF"/>
                </a:solidFill>
              </a:rPr>
              <a:t>Big changes – but still under CCP overall control</a:t>
            </a:r>
          </a:p>
          <a:p>
            <a:r>
              <a:rPr lang="en-US" sz="1900" dirty="0">
                <a:solidFill>
                  <a:srgbClr val="FFFFFF"/>
                </a:solidFill>
              </a:rPr>
              <a:t>Primacy of state sector</a:t>
            </a:r>
          </a:p>
          <a:p>
            <a:r>
              <a:rPr lang="en-US" sz="1900" dirty="0">
                <a:solidFill>
                  <a:srgbClr val="FFFFFF"/>
                </a:solidFill>
              </a:rPr>
              <a:t> State control of banking, foreign trade policy and investment priorities</a:t>
            </a:r>
          </a:p>
        </p:txBody>
      </p:sp>
    </p:spTree>
    <p:extLst>
      <p:ext uri="{BB962C8B-B14F-4D97-AF65-F5344CB8AC3E}">
        <p14:creationId xmlns:p14="http://schemas.microsoft.com/office/powerpoint/2010/main" val="410793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See the source image">
            <a:extLst>
              <a:ext uri="{FF2B5EF4-FFF2-40B4-BE49-F238E27FC236}">
                <a16:creationId xmlns:a16="http://schemas.microsoft.com/office/drawing/2014/main" id="{BDA28A7C-F6E0-4E8E-BBBA-B034E07B1D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651" r="-2" b="2076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7170" name="Picture 2" descr="See the source image">
            <a:extLst>
              <a:ext uri="{FF2B5EF4-FFF2-40B4-BE49-F238E27FC236}">
                <a16:creationId xmlns:a16="http://schemas.microsoft.com/office/drawing/2014/main" id="{B00E21CF-ECB1-4DAC-811D-B8AF022979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0" r="12296" b="1"/>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E0B6CEE-5DF8-4E95-96C9-504D36C34BBC}"/>
              </a:ext>
            </a:extLst>
          </p:cNvPr>
          <p:cNvSpPr>
            <a:spLocks noGrp="1"/>
          </p:cNvSpPr>
          <p:nvPr>
            <p:ph type="title"/>
          </p:nvPr>
        </p:nvSpPr>
        <p:spPr>
          <a:xfrm>
            <a:off x="336042" y="859536"/>
            <a:ext cx="3624601" cy="1243584"/>
          </a:xfrm>
        </p:spPr>
        <p:txBody>
          <a:bodyPr>
            <a:normAutofit/>
          </a:bodyPr>
          <a:lstStyle/>
          <a:p>
            <a:r>
              <a:rPr lang="en-GB" sz="2800" b="1">
                <a:latin typeface="+mn-lt"/>
              </a:rPr>
              <a:t>Lee Kuan Yew on Deng’s Role and achievements</a:t>
            </a:r>
            <a:endParaRPr lang="en-GB" sz="2800" b="1" dirty="0">
              <a:latin typeface="+mn-lt"/>
            </a:endParaRP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C129E12-D765-40E3-A45A-5956662DBFB6}"/>
              </a:ext>
            </a:extLst>
          </p:cNvPr>
          <p:cNvSpPr>
            <a:spLocks noGrp="1"/>
          </p:cNvSpPr>
          <p:nvPr>
            <p:ph idx="1"/>
          </p:nvPr>
        </p:nvSpPr>
        <p:spPr>
          <a:xfrm>
            <a:off x="336042" y="2512611"/>
            <a:ext cx="3624602" cy="3664351"/>
          </a:xfrm>
        </p:spPr>
        <p:txBody>
          <a:bodyPr>
            <a:normAutofit/>
          </a:bodyPr>
          <a:lstStyle/>
          <a:p>
            <a:pPr marL="0" indent="0">
              <a:buNone/>
            </a:pPr>
            <a:endParaRPr lang="en-GB" sz="1700" dirty="0"/>
          </a:p>
          <a:p>
            <a:pPr marL="0" indent="0">
              <a:buNone/>
            </a:pPr>
            <a:endParaRPr lang="en-GB" sz="1700" dirty="0"/>
          </a:p>
        </p:txBody>
      </p:sp>
      <p:pic>
        <p:nvPicPr>
          <p:cNvPr id="7174" name="Picture 6" descr="See the source image">
            <a:extLst>
              <a:ext uri="{FF2B5EF4-FFF2-40B4-BE49-F238E27FC236}">
                <a16:creationId xmlns:a16="http://schemas.microsoft.com/office/drawing/2014/main" id="{CABAA812-DBFB-41BD-856D-B800BDF344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042" y="2227858"/>
            <a:ext cx="3845400" cy="256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937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BBD5B30-C741-4E67-AFD8-17917090A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Image result for Mao">
            <a:extLst>
              <a:ext uri="{FF2B5EF4-FFF2-40B4-BE49-F238E27FC236}">
                <a16:creationId xmlns:a16="http://schemas.microsoft.com/office/drawing/2014/main" id="{499CAC00-EAEE-4953-B111-2D22D3BF4E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86" r="16031"/>
          <a:stretch/>
        </p:blipFill>
        <p:spPr bwMode="auto">
          <a:xfrm>
            <a:off x="5863187" y="10"/>
            <a:ext cx="3280813" cy="6857990"/>
          </a:xfrm>
          <a:custGeom>
            <a:avLst/>
            <a:gdLst/>
            <a:ahLst/>
            <a:cxnLst/>
            <a:rect l="l" t="t" r="r" b="b"/>
            <a:pathLst>
              <a:path w="4374417" h="6858000">
                <a:moveTo>
                  <a:pt x="22719" y="0"/>
                </a:moveTo>
                <a:lnTo>
                  <a:pt x="4374417" y="0"/>
                </a:lnTo>
                <a:lnTo>
                  <a:pt x="4374417" y="6858000"/>
                </a:lnTo>
                <a:lnTo>
                  <a:pt x="0" y="6858000"/>
                </a:lnTo>
                <a:lnTo>
                  <a:pt x="6670" y="6845555"/>
                </a:lnTo>
                <a:cubicBezTo>
                  <a:pt x="495881" y="5886487"/>
                  <a:pt x="785588" y="4695963"/>
                  <a:pt x="785588" y="3406233"/>
                </a:cubicBezTo>
                <a:cubicBezTo>
                  <a:pt x="785588" y="2215714"/>
                  <a:pt x="538737" y="1109724"/>
                  <a:pt x="115983" y="192283"/>
                </a:cubicBezTo>
                <a:close/>
              </a:path>
            </a:pathLst>
          </a:custGeom>
          <a:noFill/>
          <a:extLst>
            <a:ext uri="{909E8E84-426E-40DD-AFC4-6F175D3DCCD1}">
              <a14:hiddenFill xmlns:a14="http://schemas.microsoft.com/office/drawing/2010/main">
                <a:solidFill>
                  <a:srgbClr val="FFFFFF"/>
                </a:solidFill>
              </a14:hiddenFill>
            </a:ext>
          </a:extLst>
        </p:spPr>
      </p:pic>
      <p:pic>
        <p:nvPicPr>
          <p:cNvPr id="8198" name="Picture 6" descr="See the source image">
            <a:extLst>
              <a:ext uri="{FF2B5EF4-FFF2-40B4-BE49-F238E27FC236}">
                <a16:creationId xmlns:a16="http://schemas.microsoft.com/office/drawing/2014/main" id="{B478C69E-792C-43DC-BC0C-2542F7748C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33" r="20484" b="1"/>
          <a:stretch/>
        </p:blipFill>
        <p:spPr bwMode="auto">
          <a:xfrm>
            <a:off x="2679239"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Image result for deng xiaoping">
            <a:extLst>
              <a:ext uri="{FF2B5EF4-FFF2-40B4-BE49-F238E27FC236}">
                <a16:creationId xmlns:a16="http://schemas.microsoft.com/office/drawing/2014/main" id="{1F187371-EB3E-4656-9BCF-648FC4C05E2A}"/>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t="3776" r="-2" b="17608"/>
          <a:stretch/>
        </p:blipFill>
        <p:spPr bwMode="auto">
          <a:xfrm>
            <a:off x="2719018"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7" name="Freeform: Shape 76">
            <a:extLst>
              <a:ext uri="{FF2B5EF4-FFF2-40B4-BE49-F238E27FC236}">
                <a16:creationId xmlns:a16="http://schemas.microsoft.com/office/drawing/2014/main" id="{189BBEAA-BB93-4878-8C95-3C8AADE2E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97852"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Freeform: Shape 78">
            <a:extLst>
              <a:ext uri="{FF2B5EF4-FFF2-40B4-BE49-F238E27FC236}">
                <a16:creationId xmlns:a16="http://schemas.microsoft.com/office/drawing/2014/main" id="{D529C0C6-AAEB-4982-A9E6-BC6A8B2AE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9878"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9E3691-86AC-46AE-8E69-D1404B4CC332}"/>
              </a:ext>
            </a:extLst>
          </p:cNvPr>
          <p:cNvSpPr>
            <a:spLocks noGrp="1"/>
          </p:cNvSpPr>
          <p:nvPr>
            <p:ph type="title"/>
          </p:nvPr>
        </p:nvSpPr>
        <p:spPr>
          <a:xfrm>
            <a:off x="329184" y="1508760"/>
            <a:ext cx="2571750" cy="2898648"/>
          </a:xfrm>
        </p:spPr>
        <p:txBody>
          <a:bodyPr vert="horz" lIns="91440" tIns="45720" rIns="91440" bIns="45720" rtlCol="0" anchor="b">
            <a:normAutofit/>
          </a:bodyPr>
          <a:lstStyle/>
          <a:p>
            <a:r>
              <a:rPr lang="en-US" sz="3500" b="1" kern="1200" dirty="0">
                <a:solidFill>
                  <a:schemeClr val="tx1"/>
                </a:solidFill>
                <a:latin typeface="+mn-lt"/>
                <a:ea typeface="+mj-ea"/>
                <a:cs typeface="+mj-cs"/>
              </a:rPr>
              <a:t>China’s most influential leader?</a:t>
            </a:r>
          </a:p>
        </p:txBody>
      </p:sp>
      <p:sp>
        <p:nvSpPr>
          <p:cNvPr id="81" name="Rectangle 80">
            <a:extLst>
              <a:ext uri="{FF2B5EF4-FFF2-40B4-BE49-F238E27FC236}">
                <a16:creationId xmlns:a16="http://schemas.microsoft.com/office/drawing/2014/main" id="{80D36F24-5EC0-4A09-9836-6580E1D4B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704"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7C0B334E-66E0-442A-8306-19629EC2D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4544568"/>
            <a:ext cx="256122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28348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653</Words>
  <Application>Microsoft Office PowerPoint</Application>
  <PresentationFormat>On-screen Show (4:3)</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HPCH5009/6009  China in the World Lecture 6: The Fall and  Rise of Comrade Deng</vt:lpstr>
      <vt:lpstr>Deng and modernity</vt:lpstr>
      <vt:lpstr>Debates within the Communist leadership</vt:lpstr>
      <vt:lpstr>Deng Xiaoping</vt:lpstr>
      <vt:lpstr>Deng Xiao-Ping  (1904-1997)</vt:lpstr>
      <vt:lpstr>Key events in Deng’s life Source: Biography website </vt:lpstr>
      <vt:lpstr>Deng’s Early Life</vt:lpstr>
      <vt:lpstr> A Fall From Grace and a Return to Power </vt:lpstr>
      <vt:lpstr>Democracy Movement: Tiananmen 1989</vt:lpstr>
      <vt:lpstr>Analysis: Key changes under Deng</vt:lpstr>
      <vt:lpstr>Lee Kuan Yew on Deng’s Role and achievements</vt:lpstr>
      <vt:lpstr>China’s most influential leader?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6: The Fall and  Rise of Comrade Deng</dc:title>
  <dc:creator>Andy Bevan</dc:creator>
  <cp:lastModifiedBy>Andy Bevan</cp:lastModifiedBy>
  <cp:revision>10</cp:revision>
  <dcterms:created xsi:type="dcterms:W3CDTF">2020-09-25T16:06:35Z</dcterms:created>
  <dcterms:modified xsi:type="dcterms:W3CDTF">2020-09-30T11:16:15Z</dcterms:modified>
</cp:coreProperties>
</file>