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5" r:id="rId8"/>
    <p:sldId id="262" r:id="rId9"/>
    <p:sldId id="263" r:id="rId10"/>
    <p:sldId id="264" r:id="rId11"/>
    <p:sldId id="267" r:id="rId12"/>
    <p:sldId id="268"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444"/>
  </p:normalViewPr>
  <p:slideViewPr>
    <p:cSldViewPr snapToGrid="0" snapToObjects="1">
      <p:cViewPr>
        <p:scale>
          <a:sx n="100" d="100"/>
          <a:sy n="100" d="100"/>
        </p:scale>
        <p:origin x="1000" y="624"/>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38DC2C-C760-B840-91B8-5564D7F87378}" type="datetimeFigureOut">
              <a:rPr lang="en-US" smtClean="0"/>
              <a:t>1/23/18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BC13EE-E191-B549-9B24-B9D37C41328B}" type="slidenum">
              <a:rPr lang="en-US" smtClean="0"/>
              <a:t>‹#›</a:t>
            </a:fld>
            <a:endParaRPr lang="en-US"/>
          </a:p>
        </p:txBody>
      </p:sp>
    </p:spTree>
    <p:extLst>
      <p:ext uri="{BB962C8B-B14F-4D97-AF65-F5344CB8AC3E}">
        <p14:creationId xmlns:p14="http://schemas.microsoft.com/office/powerpoint/2010/main" val="18398945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BC13EE-E191-B549-9B24-B9D37C41328B}" type="slidenum">
              <a:rPr lang="en-US" smtClean="0"/>
              <a:t>10</a:t>
            </a:fld>
            <a:endParaRPr lang="en-US"/>
          </a:p>
        </p:txBody>
      </p:sp>
    </p:spTree>
    <p:extLst>
      <p:ext uri="{BB962C8B-B14F-4D97-AF65-F5344CB8AC3E}">
        <p14:creationId xmlns:p14="http://schemas.microsoft.com/office/powerpoint/2010/main" val="1490298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1/23/18</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1/23/18</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1/23/18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1/23/18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1/23/18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1/23/18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1/23/18</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1/23/18</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1/23/18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1/23/18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1/23/18</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1/23/18</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birthrightisrael.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smtClean="0"/>
              <a:t>Iddewiaeth</a:t>
            </a:r>
            <a:r>
              <a:rPr lang="en-US" dirty="0" smtClean="0"/>
              <a:t> </a:t>
            </a:r>
            <a:r>
              <a:rPr lang="en-US" dirty="0" err="1"/>
              <a:t>Ddiwygiedig</a:t>
            </a:r>
            <a:endParaRPr lang="en-US" dirty="0"/>
          </a:p>
        </p:txBody>
      </p:sp>
      <p:sp>
        <p:nvSpPr>
          <p:cNvPr id="3" name="Subtitle 2"/>
          <p:cNvSpPr>
            <a:spLocks noGrp="1"/>
          </p:cNvSpPr>
          <p:nvPr>
            <p:ph type="subTitle" idx="1"/>
          </p:nvPr>
        </p:nvSpPr>
        <p:spPr/>
        <p:txBody>
          <a:bodyPr/>
          <a:lstStyle/>
          <a:p>
            <a:r>
              <a:rPr lang="en-US" dirty="0" err="1" smtClean="0"/>
              <a:t>Ei</a:t>
            </a:r>
            <a:r>
              <a:rPr lang="en-US" dirty="0" smtClean="0"/>
              <a:t> </a:t>
            </a:r>
            <a:r>
              <a:rPr lang="en-US" dirty="0" err="1" smtClean="0"/>
              <a:t>bwysigrwydd</a:t>
            </a:r>
            <a:r>
              <a:rPr lang="en-US" dirty="0" smtClean="0"/>
              <a:t> </a:t>
            </a:r>
            <a:r>
              <a:rPr lang="en-US" dirty="0" err="1" smtClean="0"/>
              <a:t>a’I</a:t>
            </a:r>
            <a:r>
              <a:rPr lang="en-US" dirty="0" smtClean="0"/>
              <a:t> </a:t>
            </a:r>
            <a:r>
              <a:rPr lang="en-US" dirty="0" err="1" smtClean="0"/>
              <a:t>syniadau</a:t>
            </a:r>
            <a:r>
              <a:rPr lang="en-US" dirty="0" smtClean="0"/>
              <a:t> </a:t>
            </a:r>
            <a:r>
              <a:rPr lang="en-US" dirty="0" err="1" smtClean="0"/>
              <a:t>ynglyn</a:t>
            </a:r>
            <a:r>
              <a:rPr lang="en-US" dirty="0" smtClean="0"/>
              <a:t> a </a:t>
            </a:r>
            <a:r>
              <a:rPr lang="en-US" dirty="0" err="1" smtClean="0"/>
              <a:t>seinoiaeth</a:t>
            </a:r>
            <a:endParaRPr lang="en-US" dirty="0"/>
          </a:p>
        </p:txBody>
      </p:sp>
      <p:pic>
        <p:nvPicPr>
          <p:cNvPr id="4" name="Picture 3"/>
          <p:cNvPicPr>
            <a:picLocks noChangeAspect="1"/>
          </p:cNvPicPr>
          <p:nvPr/>
        </p:nvPicPr>
        <p:blipFill>
          <a:blip r:embed="rId2"/>
          <a:stretch>
            <a:fillRect/>
          </a:stretch>
        </p:blipFill>
        <p:spPr>
          <a:xfrm>
            <a:off x="8096250" y="952501"/>
            <a:ext cx="3365500" cy="3365500"/>
          </a:xfrm>
          <a:prstGeom prst="rect">
            <a:avLst/>
          </a:prstGeom>
        </p:spPr>
      </p:pic>
    </p:spTree>
    <p:extLst>
      <p:ext uri="{BB962C8B-B14F-4D97-AF65-F5344CB8AC3E}">
        <p14:creationId xmlns:p14="http://schemas.microsoft.com/office/powerpoint/2010/main" val="2061079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Iddewaieth</a:t>
            </a:r>
            <a:r>
              <a:rPr lang="en-US" dirty="0" smtClean="0"/>
              <a:t> </a:t>
            </a:r>
            <a:r>
              <a:rPr lang="en-US" dirty="0" err="1"/>
              <a:t>Ddiwygiedig</a:t>
            </a:r>
            <a:endParaRPr lang="en-US" dirty="0"/>
          </a:p>
        </p:txBody>
      </p:sp>
      <p:sp>
        <p:nvSpPr>
          <p:cNvPr id="3" name="Content Placeholder 2"/>
          <p:cNvSpPr>
            <a:spLocks noGrp="1"/>
          </p:cNvSpPr>
          <p:nvPr>
            <p:ph idx="1"/>
          </p:nvPr>
        </p:nvSpPr>
        <p:spPr/>
        <p:txBody>
          <a:bodyPr/>
          <a:lstStyle/>
          <a:p>
            <a:r>
              <a:rPr lang="en-US" dirty="0" smtClean="0"/>
              <a:t> </a:t>
            </a:r>
            <a:r>
              <a:rPr lang="en-US" dirty="0"/>
              <a:t>’</a:t>
            </a:r>
            <a:r>
              <a:rPr lang="en-US" dirty="0" err="1"/>
              <a:t>Ddiwygiedig</a:t>
            </a:r>
            <a:r>
              <a:rPr lang="en-US" dirty="0"/>
              <a:t>’= I </a:t>
            </a:r>
            <a:r>
              <a:rPr lang="en-US" dirty="0" err="1"/>
              <a:t>ddiwygio</a:t>
            </a:r>
            <a:r>
              <a:rPr lang="en-US" dirty="0"/>
              <a:t> (</a:t>
            </a:r>
            <a:r>
              <a:rPr lang="en-US" dirty="0" err="1"/>
              <a:t>newid</a:t>
            </a:r>
            <a:r>
              <a:rPr lang="en-US" dirty="0"/>
              <a:t>) </a:t>
            </a:r>
            <a:r>
              <a:rPr lang="en-US" dirty="0" err="1"/>
              <a:t>rhywbeth</a:t>
            </a:r>
            <a:r>
              <a:rPr lang="en-US" dirty="0"/>
              <a:t>, </a:t>
            </a:r>
            <a:r>
              <a:rPr lang="en-US" dirty="0" err="1"/>
              <a:t>er</a:t>
            </a:r>
            <a:r>
              <a:rPr lang="en-US" dirty="0"/>
              <a:t> </a:t>
            </a:r>
            <a:r>
              <a:rPr lang="en-US" dirty="0" err="1"/>
              <a:t>mwyn</a:t>
            </a:r>
            <a:r>
              <a:rPr lang="en-US" dirty="0"/>
              <a:t> </a:t>
            </a:r>
            <a:r>
              <a:rPr lang="en-US" dirty="0" err="1"/>
              <a:t>ei</a:t>
            </a:r>
            <a:r>
              <a:rPr lang="en-US" dirty="0"/>
              <a:t> </a:t>
            </a:r>
            <a:r>
              <a:rPr lang="en-US" dirty="0" err="1"/>
              <a:t>gwella</a:t>
            </a:r>
            <a:r>
              <a:rPr lang="en-US" dirty="0" smtClean="0"/>
              <a:t>.</a:t>
            </a:r>
          </a:p>
          <a:p>
            <a:r>
              <a:rPr lang="en-US" dirty="0" err="1" smtClean="0"/>
              <a:t>Roedd</a:t>
            </a:r>
            <a:r>
              <a:rPr lang="en-US" dirty="0" smtClean="0"/>
              <a:t> </a:t>
            </a:r>
            <a:r>
              <a:rPr lang="en-US" dirty="0" err="1"/>
              <a:t>Iddewiaeth</a:t>
            </a:r>
            <a:r>
              <a:rPr lang="en-US" dirty="0"/>
              <a:t> </a:t>
            </a:r>
            <a:r>
              <a:rPr lang="en-US" dirty="0" err="1"/>
              <a:t>ddiwygiedig</a:t>
            </a:r>
            <a:r>
              <a:rPr lang="en-US" dirty="0"/>
              <a:t> </a:t>
            </a:r>
            <a:r>
              <a:rPr lang="en-US" dirty="0" err="1"/>
              <a:t>yn</a:t>
            </a:r>
            <a:r>
              <a:rPr lang="en-US" dirty="0"/>
              <a:t> </a:t>
            </a:r>
            <a:r>
              <a:rPr lang="en-US" dirty="0" err="1"/>
              <a:t>ceisio</a:t>
            </a:r>
            <a:r>
              <a:rPr lang="en-US" dirty="0"/>
              <a:t> ail </a:t>
            </a:r>
            <a:r>
              <a:rPr lang="en-US" dirty="0" err="1"/>
              <a:t>lunio</a:t>
            </a:r>
            <a:r>
              <a:rPr lang="en-US" dirty="0"/>
              <a:t> </a:t>
            </a:r>
            <a:r>
              <a:rPr lang="en-US" dirty="0" err="1"/>
              <a:t>Iddewiaeth</a:t>
            </a:r>
            <a:r>
              <a:rPr lang="en-US" dirty="0"/>
              <a:t>, </a:t>
            </a:r>
            <a:r>
              <a:rPr lang="en-US" dirty="0" err="1"/>
              <a:t>i</a:t>
            </a:r>
            <a:r>
              <a:rPr lang="en-US" dirty="0"/>
              <a:t> </a:t>
            </a:r>
            <a:r>
              <a:rPr lang="en-US" dirty="0" err="1"/>
              <a:t>gyd</a:t>
            </a:r>
            <a:r>
              <a:rPr lang="en-US" dirty="0"/>
              <a:t> </a:t>
            </a:r>
            <a:r>
              <a:rPr lang="en-US" dirty="0" err="1"/>
              <a:t>fynd</a:t>
            </a:r>
            <a:r>
              <a:rPr lang="en-US" dirty="0"/>
              <a:t> a </a:t>
            </a:r>
            <a:r>
              <a:rPr lang="en-US" dirty="0" err="1"/>
              <a:t>bwyd</a:t>
            </a:r>
            <a:r>
              <a:rPr lang="en-US" dirty="0"/>
              <a:t> modern </a:t>
            </a:r>
            <a:r>
              <a:rPr lang="en-US" dirty="0" err="1"/>
              <a:t>yn</a:t>
            </a:r>
            <a:r>
              <a:rPr lang="en-US" dirty="0"/>
              <a:t> </a:t>
            </a:r>
            <a:r>
              <a:rPr lang="en-US" dirty="0" err="1"/>
              <a:t>Ewrop</a:t>
            </a:r>
            <a:r>
              <a:rPr lang="en-US" dirty="0"/>
              <a:t> </a:t>
            </a:r>
            <a:r>
              <a:rPr lang="en-US" dirty="0" err="1"/>
              <a:t>wedi’r</a:t>
            </a:r>
            <a:r>
              <a:rPr lang="en-US" dirty="0"/>
              <a:t> </a:t>
            </a:r>
            <a:r>
              <a:rPr lang="en-US" dirty="0" err="1"/>
              <a:t>oleuedigaeth</a:t>
            </a:r>
            <a:r>
              <a:rPr lang="en-US" dirty="0"/>
              <a:t>. </a:t>
            </a:r>
            <a:endParaRPr lang="en-US" dirty="0" smtClean="0"/>
          </a:p>
          <a:p>
            <a:endParaRPr lang="en-US" dirty="0" smtClean="0"/>
          </a:p>
          <a:p>
            <a:r>
              <a:rPr lang="en-US" dirty="0" err="1" smtClean="0"/>
              <a:t>Sefydlwyd</a:t>
            </a:r>
            <a:r>
              <a:rPr lang="en-US" dirty="0" smtClean="0"/>
              <a:t> </a:t>
            </a:r>
            <a:r>
              <a:rPr lang="en-US" dirty="0" err="1"/>
              <a:t>ar</a:t>
            </a:r>
            <a:r>
              <a:rPr lang="en-US" dirty="0"/>
              <a:t> </a:t>
            </a:r>
            <a:r>
              <a:rPr lang="en-US" dirty="0" err="1"/>
              <a:t>ddiwedd</a:t>
            </a:r>
            <a:r>
              <a:rPr lang="en-US" dirty="0"/>
              <a:t> y </a:t>
            </a:r>
            <a:r>
              <a:rPr lang="en-US" dirty="0" err="1"/>
              <a:t>deunawfed</a:t>
            </a:r>
            <a:r>
              <a:rPr lang="en-US" dirty="0"/>
              <a:t> </a:t>
            </a:r>
            <a:r>
              <a:rPr lang="en-US" dirty="0" err="1"/>
              <a:t>ganrif</a:t>
            </a:r>
            <a:r>
              <a:rPr lang="en-US" dirty="0"/>
              <a:t> o </a:t>
            </a:r>
            <a:r>
              <a:rPr lang="en-US" dirty="0" err="1"/>
              <a:t>ganlyniad</a:t>
            </a:r>
            <a:r>
              <a:rPr lang="en-US" dirty="0"/>
              <a:t> </a:t>
            </a:r>
            <a:r>
              <a:rPr lang="en-US" dirty="0" err="1"/>
              <a:t>i</a:t>
            </a:r>
            <a:r>
              <a:rPr lang="en-US" dirty="0"/>
              <a:t> </a:t>
            </a:r>
            <a:r>
              <a:rPr lang="en-US" dirty="0" err="1"/>
              <a:t>agwedd</a:t>
            </a:r>
            <a:r>
              <a:rPr lang="en-US" dirty="0"/>
              <a:t> </a:t>
            </a:r>
            <a:r>
              <a:rPr lang="en-US" dirty="0" err="1"/>
              <a:t>negyddol</a:t>
            </a:r>
            <a:r>
              <a:rPr lang="en-US" dirty="0"/>
              <a:t> </a:t>
            </a:r>
            <a:r>
              <a:rPr lang="en-US" dirty="0" err="1"/>
              <a:t>tuag</a:t>
            </a:r>
            <a:r>
              <a:rPr lang="en-US" dirty="0"/>
              <a:t> at </a:t>
            </a:r>
            <a:r>
              <a:rPr lang="en-US" dirty="0" err="1"/>
              <a:t>Iddewiaeth</a:t>
            </a:r>
            <a:r>
              <a:rPr lang="en-US" dirty="0"/>
              <a:t>.  </a:t>
            </a:r>
            <a:endParaRPr lang="en-US" dirty="0" smtClean="0"/>
          </a:p>
          <a:p>
            <a:endParaRPr lang="en-US" dirty="0"/>
          </a:p>
          <a:p>
            <a:r>
              <a:rPr lang="en-US" dirty="0" err="1" smtClean="0"/>
              <a:t>Erbyn</a:t>
            </a:r>
            <a:r>
              <a:rPr lang="en-US" dirty="0" smtClean="0"/>
              <a:t> </a:t>
            </a:r>
            <a:r>
              <a:rPr lang="en-US" dirty="0"/>
              <a:t>y </a:t>
            </a:r>
            <a:r>
              <a:rPr lang="en-US" dirty="0" err="1"/>
              <a:t>nawdegau</a:t>
            </a:r>
            <a:r>
              <a:rPr lang="en-US" dirty="0"/>
              <a:t> </a:t>
            </a:r>
            <a:r>
              <a:rPr lang="en-US" dirty="0" err="1"/>
              <a:t>hwyr</a:t>
            </a:r>
            <a:r>
              <a:rPr lang="en-US" dirty="0"/>
              <a:t>, </a:t>
            </a:r>
            <a:r>
              <a:rPr lang="en-US" dirty="0" err="1"/>
              <a:t>roedd</a:t>
            </a:r>
            <a:r>
              <a:rPr lang="en-US" dirty="0"/>
              <a:t> </a:t>
            </a:r>
            <a:r>
              <a:rPr lang="en-US" dirty="0" err="1"/>
              <a:t>tuag</a:t>
            </a:r>
            <a:r>
              <a:rPr lang="en-US" dirty="0"/>
              <a:t> 1.5 </a:t>
            </a:r>
            <a:r>
              <a:rPr lang="en-US" dirty="0" err="1"/>
              <a:t>miliwn</a:t>
            </a:r>
            <a:r>
              <a:rPr lang="en-US" dirty="0"/>
              <a:t> o </a:t>
            </a:r>
            <a:r>
              <a:rPr lang="en-US" dirty="0" err="1"/>
              <a:t>Iddewon</a:t>
            </a:r>
            <a:r>
              <a:rPr lang="en-US" dirty="0"/>
              <a:t> </a:t>
            </a:r>
            <a:r>
              <a:rPr lang="en-US" dirty="0" err="1"/>
              <a:t>diwygiedig</a:t>
            </a:r>
            <a:r>
              <a:rPr lang="en-US" dirty="0"/>
              <a:t> </a:t>
            </a:r>
            <a:r>
              <a:rPr lang="en-US" dirty="0" err="1"/>
              <a:t>yn</a:t>
            </a:r>
            <a:r>
              <a:rPr lang="en-US" dirty="0"/>
              <a:t> </a:t>
            </a:r>
            <a:r>
              <a:rPr lang="en-US" dirty="0" err="1"/>
              <a:t>byw</a:t>
            </a:r>
            <a:r>
              <a:rPr lang="en-US" dirty="0"/>
              <a:t> </a:t>
            </a:r>
            <a:r>
              <a:rPr lang="en-US" dirty="0" err="1"/>
              <a:t>ar</a:t>
            </a:r>
            <a:r>
              <a:rPr lang="en-US" dirty="0"/>
              <a:t> draws y </a:t>
            </a:r>
            <a:r>
              <a:rPr lang="en-US" dirty="0" err="1"/>
              <a:t>byd</a:t>
            </a:r>
            <a:r>
              <a:rPr lang="en-US" dirty="0"/>
              <a:t>. </a:t>
            </a:r>
            <a:endParaRPr lang="en-US" dirty="0" smtClean="0"/>
          </a:p>
        </p:txBody>
      </p:sp>
    </p:spTree>
    <p:extLst>
      <p:ext uri="{BB962C8B-B14F-4D97-AF65-F5344CB8AC3E}">
        <p14:creationId xmlns:p14="http://schemas.microsoft.com/office/powerpoint/2010/main" val="9092601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Moses </a:t>
            </a:r>
            <a:r>
              <a:rPr lang="en-US" dirty="0" err="1" smtClean="0"/>
              <a:t>Medelssohn</a:t>
            </a:r>
            <a:endParaRPr lang="en-US" dirty="0"/>
          </a:p>
        </p:txBody>
      </p:sp>
      <p:sp>
        <p:nvSpPr>
          <p:cNvPr id="3" name="Content Placeholder 2"/>
          <p:cNvSpPr>
            <a:spLocks noGrp="1"/>
          </p:cNvSpPr>
          <p:nvPr>
            <p:ph idx="1"/>
          </p:nvPr>
        </p:nvSpPr>
        <p:spPr>
          <a:xfrm>
            <a:off x="685800" y="1968500"/>
            <a:ext cx="8318500" cy="4250185"/>
          </a:xfrm>
        </p:spPr>
        <p:txBody>
          <a:bodyPr>
            <a:normAutofit/>
          </a:bodyPr>
          <a:lstStyle/>
          <a:p>
            <a:r>
              <a:rPr lang="en-US" dirty="0" smtClean="0"/>
              <a:t> </a:t>
            </a:r>
            <a:r>
              <a:rPr lang="en-US" dirty="0" err="1"/>
              <a:t>Bwysig</a:t>
            </a:r>
            <a:r>
              <a:rPr lang="en-US" dirty="0"/>
              <a:t> </a:t>
            </a:r>
            <a:r>
              <a:rPr lang="en-US" dirty="0" err="1"/>
              <a:t>iawn</a:t>
            </a:r>
            <a:r>
              <a:rPr lang="en-US" dirty="0"/>
              <a:t> </a:t>
            </a:r>
            <a:r>
              <a:rPr lang="en-US" dirty="0" err="1"/>
              <a:t>i</a:t>
            </a:r>
            <a:r>
              <a:rPr lang="en-US" dirty="0"/>
              <a:t> </a:t>
            </a:r>
            <a:r>
              <a:rPr lang="en-US" dirty="0" err="1"/>
              <a:t>ddechreuad</a:t>
            </a:r>
            <a:r>
              <a:rPr lang="en-US" dirty="0"/>
              <a:t> y </a:t>
            </a:r>
            <a:r>
              <a:rPr lang="en-US" dirty="0" err="1"/>
              <a:t>mudiad</a:t>
            </a:r>
            <a:r>
              <a:rPr lang="en-US" dirty="0"/>
              <a:t> o </a:t>
            </a:r>
            <a:r>
              <a:rPr lang="en-US" dirty="0" err="1"/>
              <a:t>Iddewiaeth</a:t>
            </a:r>
            <a:r>
              <a:rPr lang="en-US" dirty="0"/>
              <a:t> </a:t>
            </a:r>
            <a:r>
              <a:rPr lang="en-US" dirty="0" err="1"/>
              <a:t>ddiwygiedig</a:t>
            </a:r>
            <a:r>
              <a:rPr lang="en-US" dirty="0"/>
              <a:t>. </a:t>
            </a:r>
            <a:endParaRPr lang="en-US" dirty="0" smtClean="0"/>
          </a:p>
          <a:p>
            <a:endParaRPr lang="en-US" dirty="0" smtClean="0"/>
          </a:p>
          <a:p>
            <a:r>
              <a:rPr lang="en-US" dirty="0" err="1" smtClean="0"/>
              <a:t>Athronydd</a:t>
            </a:r>
            <a:r>
              <a:rPr lang="en-US" dirty="0" smtClean="0"/>
              <a:t> </a:t>
            </a:r>
            <a:r>
              <a:rPr lang="en-US" dirty="0"/>
              <a:t>o </a:t>
            </a:r>
            <a:r>
              <a:rPr lang="en-US" dirty="0" err="1"/>
              <a:t>Ferlin</a:t>
            </a:r>
            <a:r>
              <a:rPr lang="en-US" dirty="0"/>
              <a:t> a </a:t>
            </a:r>
            <a:r>
              <a:rPr lang="en-US" dirty="0" err="1"/>
              <a:t>oedd</a:t>
            </a:r>
            <a:r>
              <a:rPr lang="en-US" dirty="0"/>
              <a:t> </a:t>
            </a:r>
            <a:r>
              <a:rPr lang="en-US" dirty="0" err="1"/>
              <a:t>yn</a:t>
            </a:r>
            <a:r>
              <a:rPr lang="en-US" dirty="0"/>
              <a:t> </a:t>
            </a:r>
            <a:r>
              <a:rPr lang="en-US" dirty="0" err="1"/>
              <a:t>gweithio</a:t>
            </a:r>
            <a:r>
              <a:rPr lang="en-US" dirty="0"/>
              <a:t> </a:t>
            </a:r>
            <a:r>
              <a:rPr lang="en-US" dirty="0" err="1"/>
              <a:t>tuag</a:t>
            </a:r>
            <a:r>
              <a:rPr lang="en-US" dirty="0"/>
              <a:t> at </a:t>
            </a:r>
            <a:r>
              <a:rPr lang="en-US" dirty="0" err="1"/>
              <a:t>greu</a:t>
            </a:r>
            <a:r>
              <a:rPr lang="en-US" dirty="0"/>
              <a:t> </a:t>
            </a:r>
            <a:r>
              <a:rPr lang="en-US" dirty="0" err="1"/>
              <a:t>Iddewiaeth</a:t>
            </a:r>
            <a:r>
              <a:rPr lang="en-US" dirty="0"/>
              <a:t> a </a:t>
            </a:r>
            <a:r>
              <a:rPr lang="en-US" dirty="0" err="1"/>
              <a:t>oedd</a:t>
            </a:r>
            <a:r>
              <a:rPr lang="en-US" dirty="0"/>
              <a:t> </a:t>
            </a:r>
            <a:r>
              <a:rPr lang="en-US" dirty="0" err="1"/>
              <a:t>yn</a:t>
            </a:r>
            <a:r>
              <a:rPr lang="en-US" dirty="0"/>
              <a:t> </a:t>
            </a:r>
            <a:r>
              <a:rPr lang="en-US" dirty="0" err="1"/>
              <a:t>cadw</a:t>
            </a:r>
            <a:r>
              <a:rPr lang="en-US" dirty="0"/>
              <a:t> </a:t>
            </a:r>
            <a:r>
              <a:rPr lang="en-US" dirty="0" err="1"/>
              <a:t>moesau</a:t>
            </a:r>
            <a:r>
              <a:rPr lang="en-US" dirty="0"/>
              <a:t> </a:t>
            </a:r>
            <a:r>
              <a:rPr lang="en-US" dirty="0" err="1"/>
              <a:t>Iddewig</a:t>
            </a:r>
            <a:r>
              <a:rPr lang="en-US" dirty="0"/>
              <a:t>, </a:t>
            </a:r>
            <a:r>
              <a:rPr lang="en-US" dirty="0" err="1"/>
              <a:t>ond</a:t>
            </a:r>
            <a:r>
              <a:rPr lang="en-US" dirty="0"/>
              <a:t> </a:t>
            </a:r>
            <a:r>
              <a:rPr lang="en-US" dirty="0" err="1"/>
              <a:t>hefyd</a:t>
            </a:r>
            <a:r>
              <a:rPr lang="en-US" dirty="0"/>
              <a:t> </a:t>
            </a:r>
            <a:r>
              <a:rPr lang="en-US" dirty="0" err="1"/>
              <a:t>yn</a:t>
            </a:r>
            <a:r>
              <a:rPr lang="en-US" dirty="0"/>
              <a:t> </a:t>
            </a:r>
            <a:r>
              <a:rPr lang="en-US" dirty="0" err="1"/>
              <a:t>cadw</a:t>
            </a:r>
            <a:r>
              <a:rPr lang="en-US" dirty="0"/>
              <a:t> at </a:t>
            </a:r>
            <a:r>
              <a:rPr lang="en-US" dirty="0" err="1"/>
              <a:t>symudiad</a:t>
            </a:r>
            <a:r>
              <a:rPr lang="en-US" dirty="0"/>
              <a:t> </a:t>
            </a:r>
            <a:r>
              <a:rPr lang="en-US" dirty="0" err="1"/>
              <a:t>cymunedau</a:t>
            </a:r>
            <a:r>
              <a:rPr lang="en-US" dirty="0"/>
              <a:t> modern</a:t>
            </a:r>
            <a:r>
              <a:rPr lang="en-US" dirty="0" smtClean="0"/>
              <a:t>.</a:t>
            </a:r>
          </a:p>
          <a:p>
            <a:endParaRPr lang="en-US" dirty="0" smtClean="0"/>
          </a:p>
          <a:p>
            <a:r>
              <a:rPr lang="en-US" dirty="0" smtClean="0"/>
              <a:t>’</a:t>
            </a:r>
            <a:r>
              <a:rPr lang="en-US" dirty="0" err="1" smtClean="0"/>
              <a:t>Jerwsalem</a:t>
            </a:r>
            <a:r>
              <a:rPr lang="en-US" dirty="0"/>
              <a:t>’ </a:t>
            </a:r>
            <a:r>
              <a:rPr lang="en-US" dirty="0" smtClean="0"/>
              <a:t>1783</a:t>
            </a:r>
          </a:p>
          <a:p>
            <a:endParaRPr lang="en-US" dirty="0"/>
          </a:p>
          <a:p>
            <a:r>
              <a:rPr lang="en-US" dirty="0" err="1" smtClean="0"/>
              <a:t>Iddewiaeth</a:t>
            </a:r>
            <a:r>
              <a:rPr lang="en-US" dirty="0" smtClean="0"/>
              <a:t> </a:t>
            </a:r>
            <a:r>
              <a:rPr lang="en-US" dirty="0" err="1"/>
              <a:t>yn</a:t>
            </a:r>
            <a:r>
              <a:rPr lang="en-US" dirty="0"/>
              <a:t> </a:t>
            </a:r>
            <a:r>
              <a:rPr lang="en-US" dirty="0" err="1"/>
              <a:t>cadw</a:t>
            </a:r>
            <a:r>
              <a:rPr lang="en-US" dirty="0"/>
              <a:t> at y </a:t>
            </a:r>
            <a:r>
              <a:rPr lang="en-US" dirty="0" err="1"/>
              <a:t>bywyd</a:t>
            </a:r>
            <a:r>
              <a:rPr lang="en-US" dirty="0"/>
              <a:t> modern </a:t>
            </a:r>
            <a:r>
              <a:rPr lang="en-US" dirty="0" err="1"/>
              <a:t>yn</a:t>
            </a:r>
            <a:r>
              <a:rPr lang="en-US" dirty="0"/>
              <a:t> </a:t>
            </a:r>
            <a:r>
              <a:rPr lang="en-US" dirty="0" err="1"/>
              <a:t>fwy</a:t>
            </a:r>
            <a:r>
              <a:rPr lang="en-US" dirty="0"/>
              <a:t> nag </a:t>
            </a:r>
            <a:r>
              <a:rPr lang="en-US" dirty="0" err="1"/>
              <a:t>Cristnogaeth</a:t>
            </a:r>
            <a:r>
              <a:rPr lang="en-US" dirty="0"/>
              <a:t>.</a:t>
            </a:r>
          </a:p>
        </p:txBody>
      </p:sp>
      <p:pic>
        <p:nvPicPr>
          <p:cNvPr id="4" name="Picture 3"/>
          <p:cNvPicPr>
            <a:picLocks noChangeAspect="1"/>
          </p:cNvPicPr>
          <p:nvPr/>
        </p:nvPicPr>
        <p:blipFill>
          <a:blip r:embed="rId2"/>
          <a:stretch>
            <a:fillRect/>
          </a:stretch>
        </p:blipFill>
        <p:spPr>
          <a:xfrm>
            <a:off x="9004300" y="2184400"/>
            <a:ext cx="2794000" cy="3505200"/>
          </a:xfrm>
          <a:prstGeom prst="rect">
            <a:avLst/>
          </a:prstGeom>
        </p:spPr>
      </p:pic>
    </p:spTree>
    <p:extLst>
      <p:ext uri="{BB962C8B-B14F-4D97-AF65-F5344CB8AC3E}">
        <p14:creationId xmlns:p14="http://schemas.microsoft.com/office/powerpoint/2010/main" val="7151710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err="1"/>
              <a:t>Yn</a:t>
            </a:r>
            <a:r>
              <a:rPr lang="en-US" dirty="0"/>
              <a:t> </a:t>
            </a:r>
            <a:r>
              <a:rPr lang="en-US" dirty="0" err="1"/>
              <a:t>fwy</a:t>
            </a:r>
            <a:r>
              <a:rPr lang="en-US" dirty="0"/>
              <a:t> nag </a:t>
            </a:r>
            <a:r>
              <a:rPr lang="en-US" dirty="0" err="1"/>
              <a:t>ceisio</a:t>
            </a:r>
            <a:r>
              <a:rPr lang="en-US" dirty="0"/>
              <a:t> </a:t>
            </a:r>
            <a:r>
              <a:rPr lang="en-US" dirty="0" err="1"/>
              <a:t>moderneiddio</a:t>
            </a:r>
            <a:r>
              <a:rPr lang="en-US" dirty="0"/>
              <a:t> </a:t>
            </a:r>
            <a:r>
              <a:rPr lang="en-US" dirty="0" err="1"/>
              <a:t>Iddewiaeth</a:t>
            </a:r>
            <a:r>
              <a:rPr lang="en-US" dirty="0"/>
              <a:t>, </a:t>
            </a:r>
            <a:r>
              <a:rPr lang="en-US" dirty="0" err="1"/>
              <a:t>er</a:t>
            </a:r>
            <a:r>
              <a:rPr lang="en-US" dirty="0"/>
              <a:t> </a:t>
            </a:r>
            <a:r>
              <a:rPr lang="en-US" dirty="0" err="1"/>
              <a:t>hyn</a:t>
            </a:r>
            <a:r>
              <a:rPr lang="en-US" dirty="0"/>
              <a:t> </a:t>
            </a:r>
            <a:r>
              <a:rPr lang="en-US" dirty="0" err="1"/>
              <a:t>oedd</a:t>
            </a:r>
            <a:r>
              <a:rPr lang="en-US" dirty="0"/>
              <a:t> y </a:t>
            </a:r>
            <a:r>
              <a:rPr lang="en-US" dirty="0" err="1"/>
              <a:t>prif</a:t>
            </a:r>
            <a:r>
              <a:rPr lang="en-US" dirty="0"/>
              <a:t> nod</a:t>
            </a:r>
            <a:r>
              <a:rPr lang="en-US" dirty="0" smtClean="0"/>
              <a:t>.</a:t>
            </a:r>
          </a:p>
          <a:p>
            <a:endParaRPr lang="en-US" dirty="0" smtClean="0"/>
          </a:p>
          <a:p>
            <a:r>
              <a:rPr lang="en-US" dirty="0" err="1" smtClean="0"/>
              <a:t>Mwyafrif</a:t>
            </a:r>
            <a:r>
              <a:rPr lang="en-US" dirty="0" smtClean="0"/>
              <a:t> </a:t>
            </a:r>
            <a:r>
              <a:rPr lang="en-US" dirty="0"/>
              <a:t>o </a:t>
            </a:r>
            <a:r>
              <a:rPr lang="en-US" dirty="0" err="1"/>
              <a:t>Iddewon</a:t>
            </a:r>
            <a:r>
              <a:rPr lang="en-US" dirty="0"/>
              <a:t> </a:t>
            </a:r>
            <a:r>
              <a:rPr lang="en-US" dirty="0" err="1"/>
              <a:t>yn</a:t>
            </a:r>
            <a:r>
              <a:rPr lang="en-US" dirty="0"/>
              <a:t> </a:t>
            </a:r>
            <a:r>
              <a:rPr lang="en-US" dirty="0" err="1"/>
              <a:t>siarad</a:t>
            </a:r>
            <a:r>
              <a:rPr lang="en-US" dirty="0"/>
              <a:t> Yiddish </a:t>
            </a:r>
            <a:r>
              <a:rPr lang="en-US" dirty="0" err="1"/>
              <a:t>yn</a:t>
            </a:r>
            <a:r>
              <a:rPr lang="en-US" dirty="0"/>
              <a:t> y </a:t>
            </a:r>
            <a:r>
              <a:rPr lang="en-US" dirty="0" err="1"/>
              <a:t>cyfnod</a:t>
            </a:r>
            <a:r>
              <a:rPr lang="en-US" dirty="0"/>
              <a:t>, </a:t>
            </a:r>
            <a:r>
              <a:rPr lang="en-US" dirty="0" err="1"/>
              <a:t>ond</a:t>
            </a:r>
            <a:r>
              <a:rPr lang="en-US" dirty="0"/>
              <a:t> </a:t>
            </a:r>
            <a:r>
              <a:rPr lang="en-US" dirty="0" err="1"/>
              <a:t>wnaeth</a:t>
            </a:r>
            <a:r>
              <a:rPr lang="en-US" dirty="0"/>
              <a:t> </a:t>
            </a:r>
            <a:r>
              <a:rPr lang="en-US" dirty="0" err="1"/>
              <a:t>sicrhau</a:t>
            </a:r>
            <a:r>
              <a:rPr lang="en-US" dirty="0"/>
              <a:t> </a:t>
            </a:r>
            <a:r>
              <a:rPr lang="en-US" dirty="0" err="1"/>
              <a:t>fod</a:t>
            </a:r>
            <a:r>
              <a:rPr lang="en-US" dirty="0"/>
              <a:t> </a:t>
            </a:r>
            <a:r>
              <a:rPr lang="en-US" dirty="0" err="1"/>
              <a:t>Iddewon</a:t>
            </a:r>
            <a:r>
              <a:rPr lang="en-US" dirty="0"/>
              <a:t> </a:t>
            </a:r>
            <a:r>
              <a:rPr lang="en-US" dirty="0" err="1"/>
              <a:t>efo’r</a:t>
            </a:r>
            <a:r>
              <a:rPr lang="en-US" dirty="0"/>
              <a:t> </a:t>
            </a:r>
            <a:r>
              <a:rPr lang="en-US" dirty="0" err="1"/>
              <a:t>gallu</a:t>
            </a:r>
            <a:r>
              <a:rPr lang="en-US" dirty="0"/>
              <a:t> </a:t>
            </a:r>
            <a:r>
              <a:rPr lang="en-US" dirty="0" err="1"/>
              <a:t>i</a:t>
            </a:r>
            <a:r>
              <a:rPr lang="en-US" dirty="0"/>
              <a:t> </a:t>
            </a:r>
            <a:r>
              <a:rPr lang="en-US" dirty="0" err="1"/>
              <a:t>siarad</a:t>
            </a:r>
            <a:r>
              <a:rPr lang="en-US" dirty="0"/>
              <a:t> </a:t>
            </a:r>
            <a:r>
              <a:rPr lang="en-US" dirty="0" err="1"/>
              <a:t>Almaeneg</a:t>
            </a:r>
            <a:r>
              <a:rPr lang="en-US" dirty="0"/>
              <a:t> </a:t>
            </a:r>
            <a:r>
              <a:rPr lang="en-US" dirty="0" err="1"/>
              <a:t>er</a:t>
            </a:r>
            <a:r>
              <a:rPr lang="en-US" dirty="0"/>
              <a:t> </a:t>
            </a:r>
            <a:r>
              <a:rPr lang="en-US" dirty="0" err="1"/>
              <a:t>mwyn</a:t>
            </a:r>
            <a:r>
              <a:rPr lang="en-US" dirty="0"/>
              <a:t> </a:t>
            </a:r>
            <a:r>
              <a:rPr lang="en-US" dirty="0" err="1"/>
              <a:t>bontio’r</a:t>
            </a:r>
            <a:r>
              <a:rPr lang="en-US" dirty="0"/>
              <a:t> </a:t>
            </a:r>
            <a:r>
              <a:rPr lang="en-US" dirty="0" err="1"/>
              <a:t>Iddewon</a:t>
            </a:r>
            <a:r>
              <a:rPr lang="en-US" dirty="0"/>
              <a:t> </a:t>
            </a:r>
            <a:r>
              <a:rPr lang="en-US" dirty="0" err="1"/>
              <a:t>gyda’r</a:t>
            </a:r>
            <a:r>
              <a:rPr lang="en-US" dirty="0"/>
              <a:t> </a:t>
            </a:r>
            <a:r>
              <a:rPr lang="en-US" dirty="0" err="1"/>
              <a:t>byd</a:t>
            </a:r>
            <a:r>
              <a:rPr lang="en-US" dirty="0"/>
              <a:t> </a:t>
            </a:r>
            <a:r>
              <a:rPr lang="en-US" dirty="0" err="1"/>
              <a:t>tu</a:t>
            </a:r>
            <a:r>
              <a:rPr lang="en-US" dirty="0"/>
              <a:t> </a:t>
            </a:r>
            <a:r>
              <a:rPr lang="en-US" dirty="0" err="1"/>
              <a:t>allan</a:t>
            </a:r>
            <a:r>
              <a:rPr lang="en-US" dirty="0"/>
              <a:t> </a:t>
            </a:r>
            <a:r>
              <a:rPr lang="en-US" dirty="0" err="1"/>
              <a:t>i’r</a:t>
            </a:r>
            <a:r>
              <a:rPr lang="en-US" dirty="0"/>
              <a:t> ghetto. </a:t>
            </a:r>
            <a:endParaRPr lang="en-US" dirty="0" smtClean="0"/>
          </a:p>
          <a:p>
            <a:endParaRPr lang="en-US" dirty="0"/>
          </a:p>
          <a:p>
            <a:r>
              <a:rPr lang="en-US" dirty="0" err="1" smtClean="0"/>
              <a:t>Dechreuwyd</a:t>
            </a:r>
            <a:r>
              <a:rPr lang="en-US" dirty="0"/>
              <a:t>, </a:t>
            </a:r>
            <a:r>
              <a:rPr lang="en-US" dirty="0" err="1"/>
              <a:t>Ysgol</a:t>
            </a:r>
            <a:r>
              <a:rPr lang="en-US" dirty="0"/>
              <a:t> </a:t>
            </a:r>
            <a:r>
              <a:rPr lang="en-US" dirty="0" err="1"/>
              <a:t>rydd</a:t>
            </a:r>
            <a:r>
              <a:rPr lang="en-US" dirty="0"/>
              <a:t> Berlin </a:t>
            </a:r>
            <a:r>
              <a:rPr lang="en-US" dirty="0" err="1"/>
              <a:t>yn</a:t>
            </a:r>
            <a:r>
              <a:rPr lang="en-US" dirty="0"/>
              <a:t> 1778. </a:t>
            </a:r>
            <a:endParaRPr lang="en-US" dirty="0" smtClean="0"/>
          </a:p>
        </p:txBody>
      </p:sp>
    </p:spTree>
    <p:extLst>
      <p:ext uri="{BB962C8B-B14F-4D97-AF65-F5344CB8AC3E}">
        <p14:creationId xmlns:p14="http://schemas.microsoft.com/office/powerpoint/2010/main" val="6363685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Pam?</a:t>
            </a:r>
            <a:endParaRPr lang="en-US" dirty="0"/>
          </a:p>
        </p:txBody>
      </p:sp>
      <p:sp>
        <p:nvSpPr>
          <p:cNvPr id="3" name="Content Placeholder 2"/>
          <p:cNvSpPr>
            <a:spLocks noGrp="1"/>
          </p:cNvSpPr>
          <p:nvPr>
            <p:ph idx="1"/>
          </p:nvPr>
        </p:nvSpPr>
        <p:spPr/>
        <p:txBody>
          <a:bodyPr/>
          <a:lstStyle/>
          <a:p>
            <a:r>
              <a:rPr lang="en-US" dirty="0" err="1"/>
              <a:t>Brif</a:t>
            </a:r>
            <a:r>
              <a:rPr lang="en-US" dirty="0"/>
              <a:t> nod </a:t>
            </a:r>
            <a:r>
              <a:rPr lang="en-US" dirty="0" err="1"/>
              <a:t>oedd</a:t>
            </a:r>
            <a:r>
              <a:rPr lang="en-US" dirty="0"/>
              <a:t> </a:t>
            </a:r>
            <a:r>
              <a:rPr lang="en-US" dirty="0" err="1"/>
              <a:t>moderneiddio</a:t>
            </a:r>
            <a:r>
              <a:rPr lang="en-US" dirty="0"/>
              <a:t> </a:t>
            </a:r>
            <a:r>
              <a:rPr lang="en-US" dirty="0" err="1"/>
              <a:t>Iddewiaeth</a:t>
            </a:r>
            <a:r>
              <a:rPr lang="en-US" dirty="0"/>
              <a:t> I </a:t>
            </a:r>
            <a:r>
              <a:rPr lang="en-US" dirty="0" err="1"/>
              <a:t>gadw</a:t>
            </a:r>
            <a:r>
              <a:rPr lang="en-US" dirty="0"/>
              <a:t> </a:t>
            </a:r>
            <a:r>
              <a:rPr lang="en-US" dirty="0" err="1"/>
              <a:t>efo</a:t>
            </a:r>
            <a:r>
              <a:rPr lang="en-US" dirty="0"/>
              <a:t> </a:t>
            </a:r>
            <a:r>
              <a:rPr lang="en-US" dirty="0" err="1"/>
              <a:t>cymunedau</a:t>
            </a:r>
            <a:r>
              <a:rPr lang="en-US" dirty="0"/>
              <a:t> </a:t>
            </a:r>
            <a:r>
              <a:rPr lang="en-US" dirty="0" err="1"/>
              <a:t>Ewrop</a:t>
            </a:r>
            <a:r>
              <a:rPr lang="en-US" dirty="0"/>
              <a:t> a </a:t>
            </a:r>
            <a:r>
              <a:rPr lang="en-US" dirty="0" err="1"/>
              <a:t>oedd</a:t>
            </a:r>
            <a:r>
              <a:rPr lang="en-US" dirty="0"/>
              <a:t> </a:t>
            </a:r>
            <a:r>
              <a:rPr lang="en-US" dirty="0" err="1"/>
              <a:t>yn</a:t>
            </a:r>
            <a:r>
              <a:rPr lang="en-US" dirty="0"/>
              <a:t> </a:t>
            </a:r>
            <a:r>
              <a:rPr lang="en-US" dirty="0" err="1"/>
              <a:t>datblygu</a:t>
            </a:r>
            <a:r>
              <a:rPr lang="en-US" dirty="0"/>
              <a:t> </a:t>
            </a:r>
            <a:r>
              <a:rPr lang="en-US" dirty="0" err="1"/>
              <a:t>yn</a:t>
            </a:r>
            <a:r>
              <a:rPr lang="en-US" dirty="0"/>
              <a:t> </a:t>
            </a:r>
            <a:r>
              <a:rPr lang="en-US" dirty="0" err="1"/>
              <a:t>gyflym</a:t>
            </a:r>
            <a:r>
              <a:rPr lang="en-US" dirty="0"/>
              <a:t> </a:t>
            </a:r>
            <a:r>
              <a:rPr lang="en-US" dirty="0" err="1"/>
              <a:t>wedi’r</a:t>
            </a:r>
            <a:r>
              <a:rPr lang="en-US" dirty="0"/>
              <a:t> </a:t>
            </a:r>
            <a:r>
              <a:rPr lang="en-US" dirty="0" err="1"/>
              <a:t>oleuedigaeth</a:t>
            </a:r>
            <a:r>
              <a:rPr lang="en-US" dirty="0"/>
              <a:t>. </a:t>
            </a:r>
            <a:endParaRPr lang="en-US" dirty="0" smtClean="0"/>
          </a:p>
          <a:p>
            <a:r>
              <a:rPr lang="en-US" dirty="0" err="1" smtClean="0"/>
              <a:t>Roedd</a:t>
            </a:r>
            <a:r>
              <a:rPr lang="en-US" dirty="0" smtClean="0"/>
              <a:t> </a:t>
            </a:r>
            <a:r>
              <a:rPr lang="en-US" dirty="0" err="1"/>
              <a:t>unigolion</a:t>
            </a:r>
            <a:r>
              <a:rPr lang="en-US" dirty="0"/>
              <a:t> </a:t>
            </a:r>
            <a:r>
              <a:rPr lang="en-US" dirty="0" err="1"/>
              <a:t>yn</a:t>
            </a:r>
            <a:r>
              <a:rPr lang="en-US" dirty="0"/>
              <a:t> </a:t>
            </a:r>
            <a:r>
              <a:rPr lang="en-US" dirty="0" err="1"/>
              <a:t>teimlo</a:t>
            </a:r>
            <a:r>
              <a:rPr lang="en-US" dirty="0"/>
              <a:t> </a:t>
            </a:r>
            <a:r>
              <a:rPr lang="en-US" dirty="0" err="1"/>
              <a:t>fod</a:t>
            </a:r>
            <a:r>
              <a:rPr lang="en-US" dirty="0"/>
              <a:t> </a:t>
            </a:r>
            <a:r>
              <a:rPr lang="en-US" dirty="0" err="1"/>
              <a:t>wedi</a:t>
            </a:r>
            <a:r>
              <a:rPr lang="en-US" dirty="0"/>
              <a:t> </a:t>
            </a:r>
            <a:r>
              <a:rPr lang="en-US" dirty="0" err="1"/>
              <a:t>colli’r</a:t>
            </a:r>
            <a:r>
              <a:rPr lang="en-US" dirty="0"/>
              <a:t> </a:t>
            </a:r>
            <a:r>
              <a:rPr lang="en-US" dirty="0" err="1"/>
              <a:t>llinyn</a:t>
            </a:r>
            <a:r>
              <a:rPr lang="en-US" dirty="0"/>
              <a:t> </a:t>
            </a:r>
            <a:r>
              <a:rPr lang="en-US" dirty="0" err="1"/>
              <a:t>efo</a:t>
            </a:r>
            <a:r>
              <a:rPr lang="en-US" dirty="0"/>
              <a:t> </a:t>
            </a:r>
            <a:r>
              <a:rPr lang="en-US" dirty="0" err="1"/>
              <a:t>Iddewiaeth</a:t>
            </a:r>
            <a:r>
              <a:rPr lang="en-US" dirty="0"/>
              <a:t> </a:t>
            </a:r>
            <a:r>
              <a:rPr lang="en-US" dirty="0" err="1"/>
              <a:t>fel</a:t>
            </a:r>
            <a:r>
              <a:rPr lang="en-US" dirty="0"/>
              <a:t> </a:t>
            </a:r>
            <a:r>
              <a:rPr lang="en-US" dirty="0" err="1"/>
              <a:t>crefydd</a:t>
            </a:r>
            <a:r>
              <a:rPr lang="en-US" dirty="0" smtClean="0"/>
              <a:t>.</a:t>
            </a:r>
          </a:p>
          <a:p>
            <a:endParaRPr lang="en-US" dirty="0"/>
          </a:p>
          <a:p>
            <a:r>
              <a:rPr lang="en-US" dirty="0" smtClean="0"/>
              <a:t>Gall </a:t>
            </a:r>
            <a:r>
              <a:rPr lang="en-US" dirty="0" err="1"/>
              <a:t>Iddewiaeth</a:t>
            </a:r>
            <a:r>
              <a:rPr lang="en-US" dirty="0"/>
              <a:t> </a:t>
            </a:r>
            <a:r>
              <a:rPr lang="en-US" dirty="0" err="1"/>
              <a:t>cael</a:t>
            </a:r>
            <a:r>
              <a:rPr lang="en-US" dirty="0"/>
              <a:t> </a:t>
            </a:r>
            <a:r>
              <a:rPr lang="en-US" dirty="0" err="1"/>
              <a:t>ei</a:t>
            </a:r>
            <a:r>
              <a:rPr lang="en-US" dirty="0"/>
              <a:t> weld </a:t>
            </a:r>
            <a:r>
              <a:rPr lang="en-US" dirty="0" err="1"/>
              <a:t>yn</a:t>
            </a:r>
            <a:r>
              <a:rPr lang="en-US" dirty="0"/>
              <a:t> </a:t>
            </a:r>
            <a:r>
              <a:rPr lang="en-US" dirty="0" err="1"/>
              <a:t>fwy</a:t>
            </a:r>
            <a:r>
              <a:rPr lang="en-US" dirty="0"/>
              <a:t> </a:t>
            </a:r>
            <a:r>
              <a:rPr lang="en-US" dirty="0" err="1"/>
              <a:t>na</a:t>
            </a:r>
            <a:r>
              <a:rPr lang="en-US" dirty="0"/>
              <a:t> </a:t>
            </a:r>
            <a:r>
              <a:rPr lang="en-US" dirty="0" err="1"/>
              <a:t>chrefydd</a:t>
            </a:r>
            <a:r>
              <a:rPr lang="en-US" dirty="0"/>
              <a:t> </a:t>
            </a:r>
            <a:r>
              <a:rPr lang="en-US" dirty="0" err="1"/>
              <a:t>ond</a:t>
            </a:r>
            <a:r>
              <a:rPr lang="en-US" dirty="0"/>
              <a:t> </a:t>
            </a:r>
            <a:r>
              <a:rPr lang="en-US" dirty="0" err="1"/>
              <a:t>yn</a:t>
            </a:r>
            <a:r>
              <a:rPr lang="en-US" dirty="0"/>
              <a:t> </a:t>
            </a:r>
            <a:r>
              <a:rPr lang="en-US" dirty="0" err="1"/>
              <a:t>genedligrwydd</a:t>
            </a:r>
            <a:r>
              <a:rPr lang="en-US" dirty="0" smtClean="0"/>
              <a:t>.</a:t>
            </a:r>
          </a:p>
          <a:p>
            <a:endParaRPr lang="en-US" dirty="0"/>
          </a:p>
          <a:p>
            <a:r>
              <a:rPr lang="en-US" dirty="0" err="1" smtClean="0"/>
              <a:t>Iddewon</a:t>
            </a:r>
            <a:r>
              <a:rPr lang="en-US" dirty="0" smtClean="0"/>
              <a:t> </a:t>
            </a:r>
            <a:r>
              <a:rPr lang="en-US" dirty="0" err="1"/>
              <a:t>wedi</a:t>
            </a:r>
            <a:r>
              <a:rPr lang="en-US" dirty="0"/>
              <a:t> </a:t>
            </a:r>
            <a:r>
              <a:rPr lang="en-US" dirty="0" err="1"/>
              <a:t>cael</a:t>
            </a:r>
            <a:r>
              <a:rPr lang="en-US" dirty="0"/>
              <a:t> </a:t>
            </a:r>
            <a:r>
              <a:rPr lang="en-US" dirty="0" err="1"/>
              <a:t>ynysu</a:t>
            </a:r>
            <a:r>
              <a:rPr lang="en-US" dirty="0"/>
              <a:t> </a:t>
            </a:r>
            <a:r>
              <a:rPr lang="en-US" dirty="0" err="1"/>
              <a:t>ar</a:t>
            </a:r>
            <a:r>
              <a:rPr lang="en-US" dirty="0"/>
              <a:t> draws </a:t>
            </a:r>
            <a:r>
              <a:rPr lang="en-US" dirty="0" err="1"/>
              <a:t>Ewrop</a:t>
            </a:r>
            <a:r>
              <a:rPr lang="en-US" dirty="0"/>
              <a:t>, </a:t>
            </a:r>
            <a:r>
              <a:rPr lang="en-US" dirty="0" err="1"/>
              <a:t>tra</a:t>
            </a:r>
            <a:r>
              <a:rPr lang="en-US" dirty="0"/>
              <a:t> bod </a:t>
            </a:r>
            <a:r>
              <a:rPr lang="en-US" dirty="0" err="1"/>
              <a:t>cymunedau</a:t>
            </a:r>
            <a:r>
              <a:rPr lang="en-US" dirty="0"/>
              <a:t> </a:t>
            </a:r>
            <a:r>
              <a:rPr lang="en-US" dirty="0" err="1"/>
              <a:t>o’i</a:t>
            </a:r>
            <a:r>
              <a:rPr lang="en-US" dirty="0"/>
              <a:t> </a:t>
            </a:r>
            <a:r>
              <a:rPr lang="en-US" dirty="0" err="1"/>
              <a:t>chwmpas</a:t>
            </a:r>
            <a:r>
              <a:rPr lang="en-US" dirty="0"/>
              <a:t> </a:t>
            </a:r>
            <a:r>
              <a:rPr lang="en-US" dirty="0" err="1"/>
              <a:t>yn</a:t>
            </a:r>
            <a:r>
              <a:rPr lang="en-US" dirty="0"/>
              <a:t> </a:t>
            </a:r>
            <a:r>
              <a:rPr lang="en-US" dirty="0" err="1"/>
              <a:t>datblygu</a:t>
            </a:r>
            <a:r>
              <a:rPr lang="en-US" dirty="0"/>
              <a:t> </a:t>
            </a:r>
            <a:r>
              <a:rPr lang="en-US" dirty="0" err="1"/>
              <a:t>gan</a:t>
            </a:r>
            <a:r>
              <a:rPr lang="en-US" dirty="0"/>
              <a:t> </a:t>
            </a:r>
            <a:r>
              <a:rPr lang="en-US" dirty="0" err="1"/>
              <a:t>adael</a:t>
            </a:r>
            <a:r>
              <a:rPr lang="en-US" dirty="0"/>
              <a:t> </a:t>
            </a:r>
            <a:r>
              <a:rPr lang="en-US" dirty="0" err="1"/>
              <a:t>Iddewiaeth</a:t>
            </a:r>
            <a:r>
              <a:rPr lang="en-US" dirty="0"/>
              <a:t> </a:t>
            </a:r>
            <a:r>
              <a:rPr lang="en-US" dirty="0" err="1"/>
              <a:t>tu</a:t>
            </a:r>
            <a:r>
              <a:rPr lang="en-US" dirty="0"/>
              <a:t> </a:t>
            </a:r>
            <a:r>
              <a:rPr lang="en-US" dirty="0" err="1"/>
              <a:t>ôl</a:t>
            </a:r>
            <a:r>
              <a:rPr lang="en-US" dirty="0"/>
              <a:t>. </a:t>
            </a:r>
            <a:endParaRPr lang="en-US" dirty="0" smtClean="0"/>
          </a:p>
        </p:txBody>
      </p:sp>
    </p:spTree>
    <p:extLst>
      <p:ext uri="{BB962C8B-B14F-4D97-AF65-F5344CB8AC3E}">
        <p14:creationId xmlns:p14="http://schemas.microsoft.com/office/powerpoint/2010/main" val="8889048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Beth </a:t>
            </a:r>
            <a:r>
              <a:rPr lang="en-US" dirty="0" err="1" smtClean="0"/>
              <a:t>Newidodd</a:t>
            </a:r>
            <a:r>
              <a:rPr lang="en-US" dirty="0" smtClean="0"/>
              <a:t>?</a:t>
            </a:r>
            <a:endParaRPr lang="en-US" dirty="0"/>
          </a:p>
        </p:txBody>
      </p:sp>
      <p:sp>
        <p:nvSpPr>
          <p:cNvPr id="3" name="Content Placeholder 2"/>
          <p:cNvSpPr>
            <a:spLocks noGrp="1"/>
          </p:cNvSpPr>
          <p:nvPr>
            <p:ph idx="1"/>
          </p:nvPr>
        </p:nvSpPr>
        <p:spPr/>
        <p:txBody>
          <a:bodyPr/>
          <a:lstStyle/>
          <a:p>
            <a:r>
              <a:rPr lang="en-US" dirty="0"/>
              <a:t> Fe </a:t>
            </a:r>
            <a:r>
              <a:rPr lang="en-US" dirty="0" err="1"/>
              <a:t>wnaeth</a:t>
            </a:r>
            <a:r>
              <a:rPr lang="en-US" dirty="0"/>
              <a:t> </a:t>
            </a:r>
            <a:r>
              <a:rPr lang="en-US" dirty="0" err="1"/>
              <a:t>Iddewiaeth</a:t>
            </a:r>
            <a:r>
              <a:rPr lang="en-US" dirty="0"/>
              <a:t> </a:t>
            </a:r>
            <a:r>
              <a:rPr lang="en-US" dirty="0" err="1"/>
              <a:t>ddiwygiedig</a:t>
            </a:r>
            <a:r>
              <a:rPr lang="en-US" dirty="0"/>
              <a:t> </a:t>
            </a:r>
            <a:r>
              <a:rPr lang="en-US" dirty="0" err="1"/>
              <a:t>dewis</a:t>
            </a:r>
            <a:r>
              <a:rPr lang="en-US" dirty="0"/>
              <a:t> </a:t>
            </a:r>
            <a:r>
              <a:rPr lang="en-US" dirty="0" err="1"/>
              <a:t>cael</a:t>
            </a:r>
            <a:r>
              <a:rPr lang="en-US" dirty="0"/>
              <a:t> </a:t>
            </a:r>
            <a:r>
              <a:rPr lang="en-US" dirty="0" err="1"/>
              <a:t>gwared</a:t>
            </a:r>
            <a:r>
              <a:rPr lang="en-US" dirty="0"/>
              <a:t> </a:t>
            </a:r>
            <a:r>
              <a:rPr lang="en-US" dirty="0" err="1"/>
              <a:t>ar</a:t>
            </a:r>
            <a:r>
              <a:rPr lang="en-US" dirty="0"/>
              <a:t> </a:t>
            </a:r>
            <a:r>
              <a:rPr lang="en-US" dirty="0" err="1"/>
              <a:t>rhai</a:t>
            </a:r>
            <a:r>
              <a:rPr lang="en-US" dirty="0"/>
              <a:t> </a:t>
            </a:r>
            <a:r>
              <a:rPr lang="en-US" dirty="0" err="1"/>
              <a:t>litwrgi</a:t>
            </a:r>
            <a:r>
              <a:rPr lang="en-US" dirty="0"/>
              <a:t> </a:t>
            </a:r>
            <a:r>
              <a:rPr lang="en-US" dirty="0" err="1"/>
              <a:t>nad</a:t>
            </a:r>
            <a:r>
              <a:rPr lang="en-US" dirty="0"/>
              <a:t> </a:t>
            </a:r>
            <a:r>
              <a:rPr lang="en-US" dirty="0" err="1"/>
              <a:t>oedd</a:t>
            </a:r>
            <a:r>
              <a:rPr lang="en-US" dirty="0"/>
              <a:t> </a:t>
            </a:r>
            <a:r>
              <a:rPr lang="en-US" dirty="0" err="1"/>
              <a:t>yn</a:t>
            </a:r>
            <a:r>
              <a:rPr lang="en-US" dirty="0"/>
              <a:t> </a:t>
            </a:r>
            <a:r>
              <a:rPr lang="en-US" dirty="0" err="1"/>
              <a:t>annymunol</a:t>
            </a:r>
            <a:r>
              <a:rPr lang="en-US" dirty="0"/>
              <a:t> </a:t>
            </a:r>
            <a:r>
              <a:rPr lang="en-US" dirty="0" err="1"/>
              <a:t>megis</a:t>
            </a:r>
            <a:r>
              <a:rPr lang="en-US" dirty="0"/>
              <a:t> </a:t>
            </a:r>
            <a:r>
              <a:rPr lang="en-US" dirty="0" err="1"/>
              <a:t>Kol</a:t>
            </a:r>
            <a:r>
              <a:rPr lang="en-US" dirty="0"/>
              <a:t> </a:t>
            </a:r>
            <a:r>
              <a:rPr lang="en-US" dirty="0" err="1" smtClean="0"/>
              <a:t>Nadri</a:t>
            </a:r>
            <a:r>
              <a:rPr lang="en-US" dirty="0" smtClean="0"/>
              <a:t>.</a:t>
            </a:r>
            <a:endParaRPr lang="en-US" dirty="0" smtClean="0"/>
          </a:p>
          <a:p>
            <a:endParaRPr lang="en-US" dirty="0" smtClean="0"/>
          </a:p>
          <a:p>
            <a:r>
              <a:rPr lang="en-US" dirty="0" smtClean="0"/>
              <a:t> </a:t>
            </a:r>
            <a:r>
              <a:rPr lang="en-US" dirty="0" err="1"/>
              <a:t>Dewis</a:t>
            </a:r>
            <a:r>
              <a:rPr lang="en-US" dirty="0"/>
              <a:t> </a:t>
            </a:r>
            <a:r>
              <a:rPr lang="en-US" dirty="0" err="1"/>
              <a:t>torri’r</a:t>
            </a:r>
            <a:r>
              <a:rPr lang="en-US" dirty="0"/>
              <a:t> </a:t>
            </a:r>
            <a:r>
              <a:rPr lang="en-US" dirty="0" err="1"/>
              <a:t>amser</a:t>
            </a:r>
            <a:r>
              <a:rPr lang="en-US" dirty="0"/>
              <a:t> </a:t>
            </a:r>
            <a:r>
              <a:rPr lang="en-US" dirty="0" err="1"/>
              <a:t>oedd</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wario</a:t>
            </a:r>
            <a:r>
              <a:rPr lang="en-US" dirty="0"/>
              <a:t> </a:t>
            </a:r>
            <a:r>
              <a:rPr lang="en-US" dirty="0" err="1"/>
              <a:t>ar</a:t>
            </a:r>
            <a:r>
              <a:rPr lang="en-US" dirty="0"/>
              <a:t> y </a:t>
            </a:r>
            <a:r>
              <a:rPr lang="en-US" dirty="0" err="1"/>
              <a:t>torah</a:t>
            </a:r>
            <a:r>
              <a:rPr lang="en-US" dirty="0"/>
              <a:t>. </a:t>
            </a:r>
            <a:r>
              <a:rPr lang="en-US" dirty="0" err="1"/>
              <a:t>Nawr</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ddarllen</a:t>
            </a:r>
            <a:r>
              <a:rPr lang="en-US" dirty="0"/>
              <a:t> </a:t>
            </a:r>
            <a:r>
              <a:rPr lang="en-US" dirty="0" err="1"/>
              <a:t>ar</a:t>
            </a:r>
            <a:r>
              <a:rPr lang="en-US" dirty="0"/>
              <a:t> draws </a:t>
            </a:r>
            <a:r>
              <a:rPr lang="en-US" dirty="0" err="1"/>
              <a:t>tair</a:t>
            </a:r>
            <a:r>
              <a:rPr lang="en-US" dirty="0"/>
              <a:t> </a:t>
            </a:r>
            <a:r>
              <a:rPr lang="en-US" dirty="0" err="1"/>
              <a:t>blynedd</a:t>
            </a:r>
            <a:r>
              <a:rPr lang="en-US" dirty="0" smtClean="0"/>
              <a:t>.</a:t>
            </a:r>
          </a:p>
          <a:p>
            <a:endParaRPr lang="en-US" dirty="0" smtClean="0"/>
          </a:p>
          <a:p>
            <a:r>
              <a:rPr lang="en-US" dirty="0" smtClean="0"/>
              <a:t> </a:t>
            </a:r>
            <a:r>
              <a:rPr lang="en-US" dirty="0" err="1"/>
              <a:t>Sabath</a:t>
            </a:r>
            <a:r>
              <a:rPr lang="en-US" dirty="0"/>
              <a:t>-  </a:t>
            </a:r>
            <a:r>
              <a:rPr lang="en-US" dirty="0" err="1"/>
              <a:t>rhai</a:t>
            </a:r>
            <a:r>
              <a:rPr lang="en-US" dirty="0"/>
              <a:t> </a:t>
            </a:r>
            <a:r>
              <a:rPr lang="en-US" dirty="0" err="1"/>
              <a:t>Iddewon</a:t>
            </a:r>
            <a:r>
              <a:rPr lang="en-US" dirty="0"/>
              <a:t> </a:t>
            </a:r>
            <a:r>
              <a:rPr lang="en-US" dirty="0" err="1"/>
              <a:t>diwygiedig</a:t>
            </a:r>
            <a:r>
              <a:rPr lang="en-US" dirty="0"/>
              <a:t> </a:t>
            </a:r>
            <a:r>
              <a:rPr lang="en-US" dirty="0" err="1"/>
              <a:t>yn</a:t>
            </a:r>
            <a:r>
              <a:rPr lang="en-US" dirty="0"/>
              <a:t> </a:t>
            </a:r>
            <a:r>
              <a:rPr lang="en-US" dirty="0" err="1"/>
              <a:t>newid</a:t>
            </a:r>
            <a:r>
              <a:rPr lang="en-US" dirty="0"/>
              <a:t> y </a:t>
            </a:r>
            <a:r>
              <a:rPr lang="en-US" dirty="0" err="1"/>
              <a:t>dydd</a:t>
            </a:r>
            <a:r>
              <a:rPr lang="en-US" dirty="0"/>
              <a:t> o </a:t>
            </a:r>
            <a:r>
              <a:rPr lang="en-US" dirty="0" err="1"/>
              <a:t>Sabath</a:t>
            </a:r>
            <a:r>
              <a:rPr lang="en-US" dirty="0" smtClean="0"/>
              <a:t>.</a:t>
            </a:r>
          </a:p>
          <a:p>
            <a:endParaRPr lang="en-US" dirty="0"/>
          </a:p>
          <a:p>
            <a:r>
              <a:rPr lang="en-US" dirty="0" err="1" smtClean="0"/>
              <a:t>Rhoi</a:t>
            </a:r>
            <a:r>
              <a:rPr lang="en-US" dirty="0" smtClean="0"/>
              <a:t> </a:t>
            </a:r>
            <a:r>
              <a:rPr lang="en-US" dirty="0" err="1"/>
              <a:t>fwy</a:t>
            </a:r>
            <a:r>
              <a:rPr lang="en-US" dirty="0"/>
              <a:t> o </a:t>
            </a:r>
            <a:r>
              <a:rPr lang="en-US" dirty="0" err="1"/>
              <a:t>hawliau</a:t>
            </a:r>
            <a:r>
              <a:rPr lang="en-US" dirty="0"/>
              <a:t> </a:t>
            </a:r>
            <a:r>
              <a:rPr lang="en-US" dirty="0" err="1"/>
              <a:t>i</a:t>
            </a:r>
            <a:r>
              <a:rPr lang="en-US" dirty="0"/>
              <a:t> </a:t>
            </a:r>
            <a:r>
              <a:rPr lang="en-US" dirty="0" err="1"/>
              <a:t>fenywod</a:t>
            </a:r>
            <a:r>
              <a:rPr lang="en-US" dirty="0"/>
              <a:t>  </a:t>
            </a:r>
            <a:r>
              <a:rPr lang="en-US" dirty="0" err="1"/>
              <a:t>gan</a:t>
            </a:r>
            <a:r>
              <a:rPr lang="en-US" dirty="0"/>
              <a:t> </a:t>
            </a:r>
            <a:r>
              <a:rPr lang="en-US" dirty="0" err="1"/>
              <a:t>gynnwys</a:t>
            </a:r>
            <a:r>
              <a:rPr lang="en-US" dirty="0"/>
              <a:t> </a:t>
            </a:r>
            <a:r>
              <a:rPr lang="en-US" dirty="0" err="1"/>
              <a:t>Pobl</a:t>
            </a:r>
            <a:r>
              <a:rPr lang="en-US" dirty="0"/>
              <a:t> </a:t>
            </a:r>
            <a:r>
              <a:rPr lang="en-US" dirty="0" err="1"/>
              <a:t>hoyw</a:t>
            </a:r>
            <a:r>
              <a:rPr lang="en-US" dirty="0"/>
              <a:t>, </a:t>
            </a:r>
            <a:r>
              <a:rPr lang="en-US" dirty="0" err="1"/>
              <a:t>dywed</a:t>
            </a:r>
            <a:r>
              <a:rPr lang="en-US" dirty="0"/>
              <a:t> Union of American  Hebrew Congregations</a:t>
            </a:r>
            <a:endParaRPr lang="en-US" dirty="0" smtClean="0"/>
          </a:p>
        </p:txBody>
      </p:sp>
    </p:spTree>
    <p:extLst>
      <p:ext uri="{BB962C8B-B14F-4D97-AF65-F5344CB8AC3E}">
        <p14:creationId xmlns:p14="http://schemas.microsoft.com/office/powerpoint/2010/main" val="8023969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”Representing 1.5 million American Reform Jews, to say that we fervently believe in God and the Torah, and also to state that there is no room for discrimination against Gays, lesbians, or bisexuals in our synagogues, in our communities, or in our nation” </a:t>
            </a:r>
            <a:r>
              <a:rPr lang="en-US" baseline="30000" dirty="0" smtClean="0"/>
              <a:t>1</a:t>
            </a:r>
            <a:endParaRPr lang="en-US" dirty="0"/>
          </a:p>
        </p:txBody>
      </p:sp>
      <p:pic>
        <p:nvPicPr>
          <p:cNvPr id="4" name="Picture 3"/>
          <p:cNvPicPr>
            <a:picLocks noChangeAspect="1"/>
          </p:cNvPicPr>
          <p:nvPr/>
        </p:nvPicPr>
        <p:blipFill>
          <a:blip r:embed="rId2"/>
          <a:stretch>
            <a:fillRect/>
          </a:stretch>
        </p:blipFill>
        <p:spPr>
          <a:xfrm>
            <a:off x="7327900" y="3566925"/>
            <a:ext cx="4330700" cy="2905760"/>
          </a:xfrm>
          <a:prstGeom prst="rect">
            <a:avLst/>
          </a:prstGeom>
        </p:spPr>
      </p:pic>
      <p:sp>
        <p:nvSpPr>
          <p:cNvPr id="5" name="TextBox 4"/>
          <p:cNvSpPr txBox="1"/>
          <p:nvPr/>
        </p:nvSpPr>
        <p:spPr>
          <a:xfrm>
            <a:off x="1219200" y="5816600"/>
            <a:ext cx="4381500" cy="461665"/>
          </a:xfrm>
          <a:prstGeom prst="rect">
            <a:avLst/>
          </a:prstGeom>
          <a:noFill/>
        </p:spPr>
        <p:txBody>
          <a:bodyPr wrap="square" rtlCol="0">
            <a:spAutoFit/>
          </a:bodyPr>
          <a:lstStyle/>
          <a:p>
            <a:r>
              <a:rPr lang="en-US" sz="1200" dirty="0" smtClean="0"/>
              <a:t>Dan Cohn-</a:t>
            </a:r>
            <a:r>
              <a:rPr lang="en-US" sz="1200" dirty="0" err="1" smtClean="0"/>
              <a:t>Sherbok</a:t>
            </a:r>
            <a:r>
              <a:rPr lang="en-US" sz="1200" dirty="0" smtClean="0"/>
              <a:t>, </a:t>
            </a:r>
            <a:r>
              <a:rPr lang="en-US" sz="1200" i="1" dirty="0" smtClean="0"/>
              <a:t>Judaism, History Belief </a:t>
            </a:r>
            <a:r>
              <a:rPr lang="en-US" sz="1200" i="1" dirty="0" err="1" smtClean="0"/>
              <a:t>andPractice</a:t>
            </a:r>
            <a:r>
              <a:rPr lang="en-US" sz="1200" i="1" dirty="0" smtClean="0"/>
              <a:t>, </a:t>
            </a:r>
            <a:r>
              <a:rPr lang="en-US" sz="1200" dirty="0" smtClean="0"/>
              <a:t>(Routledge New </a:t>
            </a:r>
            <a:r>
              <a:rPr lang="en-US" sz="1200" dirty="0" err="1" smtClean="0"/>
              <a:t>Yourk</a:t>
            </a:r>
            <a:r>
              <a:rPr lang="en-US" sz="1200" dirty="0" smtClean="0"/>
              <a:t>, 20013), t. 326</a:t>
            </a:r>
            <a:endParaRPr lang="en-US" sz="1200" dirty="0"/>
          </a:p>
        </p:txBody>
      </p:sp>
    </p:spTree>
    <p:extLst>
      <p:ext uri="{BB962C8B-B14F-4D97-AF65-F5344CB8AC3E}">
        <p14:creationId xmlns:p14="http://schemas.microsoft.com/office/powerpoint/2010/main" val="13409004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Seioniaeth</a:t>
            </a:r>
            <a:r>
              <a:rPr lang="en-US" dirty="0" smtClean="0"/>
              <a:t> </a:t>
            </a:r>
            <a:endParaRPr lang="en-US" dirty="0"/>
          </a:p>
        </p:txBody>
      </p:sp>
      <p:sp>
        <p:nvSpPr>
          <p:cNvPr id="3" name="Content Placeholder 2"/>
          <p:cNvSpPr>
            <a:spLocks noGrp="1"/>
          </p:cNvSpPr>
          <p:nvPr>
            <p:ph idx="1"/>
          </p:nvPr>
        </p:nvSpPr>
        <p:spPr/>
        <p:txBody>
          <a:bodyPr/>
          <a:lstStyle/>
          <a:p>
            <a:r>
              <a:rPr lang="en-US" dirty="0" smtClean="0"/>
              <a:t> </a:t>
            </a:r>
            <a:r>
              <a:rPr lang="en-US" dirty="0"/>
              <a:t>Mae </a:t>
            </a:r>
            <a:r>
              <a:rPr lang="en-US" dirty="0" err="1"/>
              <a:t>Seioniaeth</a:t>
            </a:r>
            <a:r>
              <a:rPr lang="en-US" dirty="0"/>
              <a:t> </a:t>
            </a:r>
            <a:r>
              <a:rPr lang="en-US" dirty="0" err="1"/>
              <a:t>yn</a:t>
            </a:r>
            <a:r>
              <a:rPr lang="en-US" dirty="0"/>
              <a:t> </a:t>
            </a:r>
            <a:r>
              <a:rPr lang="en-US" dirty="0" err="1"/>
              <a:t>derm</a:t>
            </a:r>
            <a:r>
              <a:rPr lang="en-US" dirty="0"/>
              <a:t> </a:t>
            </a:r>
            <a:r>
              <a:rPr lang="en-US" dirty="0" err="1"/>
              <a:t>sydd</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defnyddio</a:t>
            </a:r>
            <a:r>
              <a:rPr lang="en-US" dirty="0"/>
              <a:t> </a:t>
            </a:r>
            <a:r>
              <a:rPr lang="en-US" dirty="0" err="1"/>
              <a:t>i</a:t>
            </a:r>
            <a:r>
              <a:rPr lang="en-US" dirty="0"/>
              <a:t> </a:t>
            </a:r>
            <a:r>
              <a:rPr lang="en-US" dirty="0" err="1"/>
              <a:t>ddisgrifio'r</a:t>
            </a:r>
            <a:r>
              <a:rPr lang="en-US" dirty="0"/>
              <a:t> </a:t>
            </a:r>
            <a:r>
              <a:rPr lang="en-US" dirty="0" err="1"/>
              <a:t>Iddewon</a:t>
            </a:r>
            <a:r>
              <a:rPr lang="en-US" dirty="0"/>
              <a:t> </a:t>
            </a:r>
            <a:r>
              <a:rPr lang="en-US" dirty="0" err="1"/>
              <a:t>yn</a:t>
            </a:r>
            <a:r>
              <a:rPr lang="en-US" dirty="0"/>
              <a:t> </a:t>
            </a:r>
            <a:r>
              <a:rPr lang="en-US" dirty="0" err="1"/>
              <a:t>dychwelyd</a:t>
            </a:r>
            <a:r>
              <a:rPr lang="en-US" dirty="0"/>
              <a:t> </a:t>
            </a:r>
            <a:r>
              <a:rPr lang="en-US" dirty="0" err="1"/>
              <a:t>yw</a:t>
            </a:r>
            <a:r>
              <a:rPr lang="en-US" dirty="0"/>
              <a:t> </a:t>
            </a:r>
            <a:r>
              <a:rPr lang="en-US" dirty="0" err="1"/>
              <a:t>famwlad</a:t>
            </a:r>
            <a:r>
              <a:rPr lang="en-US" dirty="0"/>
              <a:t> Israel a </a:t>
            </a:r>
            <a:r>
              <a:rPr lang="en-US" dirty="0" err="1"/>
              <a:t>oedd</a:t>
            </a:r>
            <a:r>
              <a:rPr lang="en-US" dirty="0"/>
              <a:t> </a:t>
            </a:r>
            <a:r>
              <a:rPr lang="en-US" dirty="0" err="1"/>
              <a:t>yn</a:t>
            </a:r>
            <a:r>
              <a:rPr lang="en-US" dirty="0"/>
              <a:t> </a:t>
            </a:r>
            <a:r>
              <a:rPr lang="en-US" dirty="0" err="1"/>
              <a:t>rhodd</a:t>
            </a:r>
            <a:r>
              <a:rPr lang="en-US" dirty="0"/>
              <a:t> </a:t>
            </a:r>
            <a:r>
              <a:rPr lang="en-US" dirty="0" err="1"/>
              <a:t>gan</a:t>
            </a:r>
            <a:r>
              <a:rPr lang="en-US" dirty="0"/>
              <a:t> </a:t>
            </a:r>
            <a:r>
              <a:rPr lang="en-US" dirty="0" err="1" smtClean="0"/>
              <a:t>Dduw</a:t>
            </a:r>
            <a:r>
              <a:rPr lang="en-US" dirty="0" smtClean="0"/>
              <a:t>.</a:t>
            </a:r>
          </a:p>
          <a:p>
            <a:r>
              <a:rPr lang="en-US" dirty="0" err="1" smtClean="0"/>
              <a:t>Hiraeth</a:t>
            </a:r>
            <a:r>
              <a:rPr lang="en-US" dirty="0" smtClean="0"/>
              <a:t> </a:t>
            </a:r>
            <a:r>
              <a:rPr lang="en-US" dirty="0"/>
              <a:t>am </a:t>
            </a:r>
            <a:r>
              <a:rPr lang="en-US" dirty="0" err="1" smtClean="0"/>
              <a:t>Seion</a:t>
            </a:r>
            <a:endParaRPr lang="en-US" dirty="0" smtClean="0"/>
          </a:p>
          <a:p>
            <a:endParaRPr lang="en-US" dirty="0" smtClean="0"/>
          </a:p>
          <a:p>
            <a:r>
              <a:rPr lang="en-US" dirty="0" err="1" smtClean="0"/>
              <a:t>Er</a:t>
            </a:r>
            <a:r>
              <a:rPr lang="en-US" dirty="0" smtClean="0"/>
              <a:t> </a:t>
            </a:r>
            <a:r>
              <a:rPr lang="en-US" dirty="0" err="1"/>
              <a:t>mae</a:t>
            </a:r>
            <a:r>
              <a:rPr lang="en-US" dirty="0"/>
              <a:t> </a:t>
            </a:r>
            <a:r>
              <a:rPr lang="en-US" dirty="0" err="1"/>
              <a:t>Seioniaeth</a:t>
            </a:r>
            <a:r>
              <a:rPr lang="en-US" dirty="0"/>
              <a:t> </a:t>
            </a:r>
            <a:r>
              <a:rPr lang="en-US" dirty="0" err="1"/>
              <a:t>heddiw</a:t>
            </a:r>
            <a:r>
              <a:rPr lang="en-US" dirty="0"/>
              <a:t> </a:t>
            </a:r>
            <a:r>
              <a:rPr lang="en-US" dirty="0" err="1"/>
              <a:t>yn</a:t>
            </a:r>
            <a:r>
              <a:rPr lang="en-US" dirty="0"/>
              <a:t> </a:t>
            </a:r>
            <a:r>
              <a:rPr lang="en-US" dirty="0" err="1"/>
              <a:t>fwy</a:t>
            </a:r>
            <a:r>
              <a:rPr lang="en-US" dirty="0"/>
              <a:t> </a:t>
            </a:r>
            <a:r>
              <a:rPr lang="en-US" dirty="0" err="1"/>
              <a:t>gwleidyddol</a:t>
            </a:r>
            <a:r>
              <a:rPr lang="en-US" dirty="0"/>
              <a:t> o </a:t>
            </a:r>
            <a:r>
              <a:rPr lang="en-US" dirty="0" err="1"/>
              <a:t>ganlyniad</a:t>
            </a:r>
            <a:r>
              <a:rPr lang="en-US" dirty="0"/>
              <a:t> </a:t>
            </a:r>
            <a:r>
              <a:rPr lang="en-US" dirty="0" err="1"/>
              <a:t>i’r</a:t>
            </a:r>
            <a:r>
              <a:rPr lang="en-US" dirty="0"/>
              <a:t> </a:t>
            </a:r>
            <a:r>
              <a:rPr lang="en-US" dirty="0" err="1"/>
              <a:t>problemau</a:t>
            </a:r>
            <a:r>
              <a:rPr lang="en-US" dirty="0"/>
              <a:t> </a:t>
            </a:r>
            <a:r>
              <a:rPr lang="en-US" dirty="0" err="1"/>
              <a:t>sy’n</a:t>
            </a:r>
            <a:r>
              <a:rPr lang="en-US" dirty="0"/>
              <a:t> </a:t>
            </a:r>
            <a:r>
              <a:rPr lang="en-US" dirty="0" err="1"/>
              <a:t>codi</a:t>
            </a:r>
            <a:r>
              <a:rPr lang="en-US" dirty="0"/>
              <a:t> </a:t>
            </a:r>
            <a:r>
              <a:rPr lang="en-US" dirty="0" err="1"/>
              <a:t>ynglŷn</a:t>
            </a:r>
            <a:r>
              <a:rPr lang="en-US" dirty="0"/>
              <a:t> </a:t>
            </a:r>
            <a:r>
              <a:rPr lang="en-US" dirty="0" err="1"/>
              <a:t>â</a:t>
            </a:r>
            <a:r>
              <a:rPr lang="en-US" dirty="0"/>
              <a:t> </a:t>
            </a:r>
            <a:r>
              <a:rPr lang="en-US" dirty="0" err="1"/>
              <a:t>thir</a:t>
            </a:r>
            <a:r>
              <a:rPr lang="en-US" dirty="0"/>
              <a:t> </a:t>
            </a:r>
            <a:r>
              <a:rPr lang="en-US" dirty="0" err="1"/>
              <a:t>rhwng</a:t>
            </a:r>
            <a:r>
              <a:rPr lang="en-US" dirty="0"/>
              <a:t> </a:t>
            </a:r>
            <a:r>
              <a:rPr lang="en-US" dirty="0" err="1"/>
              <a:t>yr</a:t>
            </a:r>
            <a:r>
              <a:rPr lang="en-US" dirty="0"/>
              <a:t> </a:t>
            </a:r>
            <a:r>
              <a:rPr lang="en-US" dirty="0" err="1"/>
              <a:t>Iddewon</a:t>
            </a:r>
            <a:r>
              <a:rPr lang="en-US" dirty="0"/>
              <a:t> </a:t>
            </a:r>
            <a:r>
              <a:rPr lang="en-US" dirty="0" err="1"/>
              <a:t>a’r</a:t>
            </a:r>
            <a:r>
              <a:rPr lang="en-US" dirty="0"/>
              <a:t> </a:t>
            </a:r>
            <a:r>
              <a:rPr lang="en-US" dirty="0" err="1"/>
              <a:t>palestiniaid</a:t>
            </a:r>
            <a:r>
              <a:rPr lang="en-US" dirty="0"/>
              <a:t>. </a:t>
            </a:r>
            <a:endParaRPr lang="en-US" dirty="0" smtClean="0"/>
          </a:p>
          <a:p>
            <a:endParaRPr lang="en-US" dirty="0"/>
          </a:p>
          <a:p>
            <a:r>
              <a:rPr lang="en-US" dirty="0" smtClean="0"/>
              <a:t>Mae </a:t>
            </a:r>
            <a:r>
              <a:rPr lang="en-US" dirty="0" err="1"/>
              <a:t>Seioniaeth</a:t>
            </a:r>
            <a:r>
              <a:rPr lang="en-US" dirty="0"/>
              <a:t> </a:t>
            </a:r>
            <a:r>
              <a:rPr lang="en-US" dirty="0" err="1"/>
              <a:t>yn</a:t>
            </a:r>
            <a:r>
              <a:rPr lang="en-US" dirty="0"/>
              <a:t> </a:t>
            </a:r>
            <a:r>
              <a:rPr lang="en-US" dirty="0" err="1"/>
              <a:t>gyfuniad</a:t>
            </a:r>
            <a:r>
              <a:rPr lang="en-US" dirty="0"/>
              <a:t> o hen </a:t>
            </a:r>
            <a:r>
              <a:rPr lang="en-US" dirty="0" err="1"/>
              <a:t>freuddwyd</a:t>
            </a:r>
            <a:r>
              <a:rPr lang="en-US" dirty="0"/>
              <a:t> a </a:t>
            </a:r>
            <a:r>
              <a:rPr lang="en-US" dirty="0" err="1"/>
              <a:t>mudiad</a:t>
            </a:r>
            <a:r>
              <a:rPr lang="en-US" dirty="0"/>
              <a:t> </a:t>
            </a:r>
            <a:r>
              <a:rPr lang="en-US" dirty="0" err="1"/>
              <a:t>newydd</a:t>
            </a:r>
            <a:r>
              <a:rPr lang="en-US" dirty="0"/>
              <a:t>. </a:t>
            </a:r>
          </a:p>
        </p:txBody>
      </p:sp>
      <p:pic>
        <p:nvPicPr>
          <p:cNvPr id="4" name="Picture 3"/>
          <p:cNvPicPr>
            <a:picLocks noChangeAspect="1"/>
          </p:cNvPicPr>
          <p:nvPr/>
        </p:nvPicPr>
        <p:blipFill>
          <a:blip r:embed="rId2"/>
          <a:stretch>
            <a:fillRect/>
          </a:stretch>
        </p:blipFill>
        <p:spPr>
          <a:xfrm>
            <a:off x="9902504" y="5219700"/>
            <a:ext cx="2289495" cy="1663700"/>
          </a:xfrm>
          <a:prstGeom prst="rect">
            <a:avLst/>
          </a:prstGeom>
        </p:spPr>
      </p:pic>
    </p:spTree>
    <p:extLst>
      <p:ext uri="{BB962C8B-B14F-4D97-AF65-F5344CB8AC3E}">
        <p14:creationId xmlns:p14="http://schemas.microsoft.com/office/powerpoint/2010/main" val="19712111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Mae Israel ‘</a:t>
            </a:r>
            <a:r>
              <a:rPr lang="en-US" dirty="0" err="1"/>
              <a:t>gwlad</a:t>
            </a:r>
            <a:r>
              <a:rPr lang="en-US" dirty="0"/>
              <a:t> </a:t>
            </a:r>
            <a:r>
              <a:rPr lang="en-US" dirty="0" err="1"/>
              <a:t>yr</a:t>
            </a:r>
            <a:r>
              <a:rPr lang="en-US" dirty="0"/>
              <a:t> </a:t>
            </a:r>
            <a:r>
              <a:rPr lang="en-US" dirty="0" err="1"/>
              <a:t>addewid</a:t>
            </a:r>
            <a:r>
              <a:rPr lang="en-US" dirty="0"/>
              <a:t>’ </a:t>
            </a:r>
            <a:r>
              <a:rPr lang="en-US" dirty="0" err="1"/>
              <a:t>wedi</a:t>
            </a:r>
            <a:r>
              <a:rPr lang="en-US" dirty="0"/>
              <a:t> bod </a:t>
            </a:r>
            <a:r>
              <a:rPr lang="en-US" dirty="0" err="1"/>
              <a:t>yn</a:t>
            </a:r>
            <a:r>
              <a:rPr lang="en-US" dirty="0"/>
              <a:t> </a:t>
            </a:r>
            <a:r>
              <a:rPr lang="en-US" dirty="0" err="1"/>
              <a:t>rhan</a:t>
            </a:r>
            <a:r>
              <a:rPr lang="en-US" dirty="0"/>
              <a:t> o </a:t>
            </a:r>
            <a:r>
              <a:rPr lang="en-US" dirty="0" err="1"/>
              <a:t>Iddewiaeth</a:t>
            </a:r>
            <a:r>
              <a:rPr lang="en-US" dirty="0"/>
              <a:t> am </a:t>
            </a:r>
            <a:r>
              <a:rPr lang="en-US" dirty="0" err="1"/>
              <a:t>dair</a:t>
            </a:r>
            <a:r>
              <a:rPr lang="en-US" dirty="0"/>
              <a:t> fil o </a:t>
            </a:r>
            <a:r>
              <a:rPr lang="en-US" dirty="0" err="1"/>
              <a:t>flynyddoedd</a:t>
            </a:r>
            <a:r>
              <a:rPr lang="en-US" dirty="0" smtClean="0"/>
              <a:t>.</a:t>
            </a:r>
          </a:p>
          <a:p>
            <a:r>
              <a:rPr lang="en-US" dirty="0" err="1" smtClean="0"/>
              <a:t>Gwelwyd</a:t>
            </a:r>
            <a:r>
              <a:rPr lang="en-US" dirty="0" smtClean="0"/>
              <a:t> </a:t>
            </a:r>
            <a:r>
              <a:rPr lang="en-US" dirty="0"/>
              <a:t>Israel </a:t>
            </a:r>
            <a:r>
              <a:rPr lang="en-US" dirty="0" err="1"/>
              <a:t>fel</a:t>
            </a:r>
            <a:r>
              <a:rPr lang="en-US" dirty="0"/>
              <a:t>  </a:t>
            </a:r>
            <a:r>
              <a:rPr lang="en-US" dirty="0" err="1"/>
              <a:t>gwlad</a:t>
            </a:r>
            <a:r>
              <a:rPr lang="en-US" dirty="0"/>
              <a:t> </a:t>
            </a:r>
            <a:r>
              <a:rPr lang="en-US" dirty="0" err="1"/>
              <a:t>yr</a:t>
            </a:r>
            <a:r>
              <a:rPr lang="en-US" dirty="0"/>
              <a:t> </a:t>
            </a:r>
            <a:r>
              <a:rPr lang="en-US" dirty="0" err="1"/>
              <a:t>Iddewon</a:t>
            </a:r>
            <a:r>
              <a:rPr lang="en-US" dirty="0"/>
              <a:t> </a:t>
            </a:r>
            <a:r>
              <a:rPr lang="en-US" dirty="0" err="1"/>
              <a:t>oherwydd</a:t>
            </a:r>
            <a:r>
              <a:rPr lang="en-US" dirty="0"/>
              <a:t> </a:t>
            </a:r>
            <a:endParaRPr lang="en-US" dirty="0" smtClean="0"/>
          </a:p>
          <a:p>
            <a:r>
              <a:rPr lang="en-US" dirty="0" smtClean="0"/>
              <a:t>1</a:t>
            </a:r>
            <a:r>
              <a:rPr lang="en-US" dirty="0"/>
              <a:t>. </a:t>
            </a:r>
            <a:r>
              <a:rPr lang="en-US" dirty="0" err="1"/>
              <a:t>Duw</a:t>
            </a:r>
            <a:r>
              <a:rPr lang="en-US" dirty="0"/>
              <a:t> </a:t>
            </a:r>
            <a:r>
              <a:rPr lang="en-US" dirty="0" err="1"/>
              <a:t>wedi</a:t>
            </a:r>
            <a:r>
              <a:rPr lang="en-US" dirty="0"/>
              <a:t> </a:t>
            </a:r>
            <a:r>
              <a:rPr lang="en-US" dirty="0" err="1"/>
              <a:t>addo’r</a:t>
            </a:r>
            <a:r>
              <a:rPr lang="en-US" dirty="0"/>
              <a:t> </a:t>
            </a:r>
            <a:r>
              <a:rPr lang="en-US" dirty="0" err="1"/>
              <a:t>wlad</a:t>
            </a:r>
            <a:r>
              <a:rPr lang="en-US" dirty="0"/>
              <a:t> </a:t>
            </a:r>
            <a:endParaRPr lang="en-US" dirty="0" smtClean="0"/>
          </a:p>
          <a:p>
            <a:endParaRPr lang="en-US" dirty="0" smtClean="0"/>
          </a:p>
          <a:p>
            <a:r>
              <a:rPr lang="en-US" dirty="0" smtClean="0"/>
              <a:t>2</a:t>
            </a:r>
            <a:r>
              <a:rPr lang="en-US" dirty="0"/>
              <a:t>. </a:t>
            </a:r>
            <a:r>
              <a:rPr lang="en-US" dirty="0" err="1"/>
              <a:t>Duw</a:t>
            </a:r>
            <a:r>
              <a:rPr lang="en-US" dirty="0"/>
              <a:t> </a:t>
            </a:r>
            <a:r>
              <a:rPr lang="en-US" dirty="0" err="1"/>
              <a:t>piau’r</a:t>
            </a:r>
            <a:r>
              <a:rPr lang="en-US" dirty="0"/>
              <a:t> </a:t>
            </a:r>
            <a:r>
              <a:rPr lang="en-US" dirty="0" err="1" smtClean="0"/>
              <a:t>wlad</a:t>
            </a:r>
            <a:endParaRPr lang="en-US" dirty="0" smtClean="0"/>
          </a:p>
          <a:p>
            <a:r>
              <a:rPr lang="en-US" dirty="0" smtClean="0"/>
              <a:t>“Ni </a:t>
            </a:r>
            <a:r>
              <a:rPr lang="en-US" dirty="0" err="1"/>
              <a:t>ellir</a:t>
            </a:r>
            <a:r>
              <a:rPr lang="en-US" dirty="0"/>
              <a:t> </a:t>
            </a:r>
            <a:r>
              <a:rPr lang="en-US" dirty="0" err="1"/>
              <a:t>gwerthu’r</a:t>
            </a:r>
            <a:r>
              <a:rPr lang="en-US" dirty="0"/>
              <a:t> </a:t>
            </a:r>
            <a:r>
              <a:rPr lang="en-US" dirty="0" err="1"/>
              <a:t>tir</a:t>
            </a:r>
            <a:r>
              <a:rPr lang="en-US" dirty="0"/>
              <a:t> </a:t>
            </a:r>
            <a:r>
              <a:rPr lang="en-US" dirty="0" err="1"/>
              <a:t>yn</a:t>
            </a:r>
            <a:r>
              <a:rPr lang="en-US" dirty="0"/>
              <a:t> </a:t>
            </a:r>
            <a:r>
              <a:rPr lang="en-US" dirty="0" err="1"/>
              <a:t>barhaol</a:t>
            </a:r>
            <a:r>
              <a:rPr lang="en-US" dirty="0"/>
              <a:t>, </a:t>
            </a:r>
            <a:r>
              <a:rPr lang="en-US" dirty="0" err="1"/>
              <a:t>oherwydd</a:t>
            </a:r>
            <a:r>
              <a:rPr lang="en-US" dirty="0"/>
              <a:t> </a:t>
            </a:r>
            <a:r>
              <a:rPr lang="en-US" dirty="0" err="1"/>
              <a:t>eiddof</a:t>
            </a:r>
            <a:r>
              <a:rPr lang="en-US" dirty="0"/>
              <a:t> fi </a:t>
            </a:r>
            <a:r>
              <a:rPr lang="en-US" dirty="0" err="1"/>
              <a:t>yw’r</a:t>
            </a:r>
            <a:r>
              <a:rPr lang="en-US" dirty="0"/>
              <a:t> </a:t>
            </a:r>
            <a:r>
              <a:rPr lang="en-US" dirty="0" err="1"/>
              <a:t>tir</a:t>
            </a:r>
            <a:r>
              <a:rPr lang="en-US" dirty="0"/>
              <a:t>.” (</a:t>
            </a:r>
            <a:r>
              <a:rPr lang="en-US" dirty="0" err="1"/>
              <a:t>Lef</a:t>
            </a:r>
            <a:r>
              <a:rPr lang="en-US" dirty="0"/>
              <a:t> 25:23</a:t>
            </a:r>
            <a:r>
              <a:rPr lang="en-US" dirty="0" smtClean="0"/>
              <a:t>)</a:t>
            </a:r>
          </a:p>
          <a:p>
            <a:endParaRPr lang="en-US" dirty="0" smtClean="0"/>
          </a:p>
          <a:p>
            <a:r>
              <a:rPr lang="en-US" dirty="0" smtClean="0"/>
              <a:t>3</a:t>
            </a:r>
            <a:r>
              <a:rPr lang="en-US" dirty="0"/>
              <a:t>. Mae </a:t>
            </a:r>
            <a:r>
              <a:rPr lang="en-US" dirty="0" err="1"/>
              <a:t>gwlad</a:t>
            </a:r>
            <a:r>
              <a:rPr lang="en-US" dirty="0"/>
              <a:t> </a:t>
            </a:r>
            <a:r>
              <a:rPr lang="en-US" dirty="0" err="1"/>
              <a:t>yn</a:t>
            </a:r>
            <a:r>
              <a:rPr lang="en-US" dirty="0"/>
              <a:t> </a:t>
            </a:r>
            <a:r>
              <a:rPr lang="en-US" dirty="0" err="1"/>
              <a:t>rhan</a:t>
            </a:r>
            <a:r>
              <a:rPr lang="en-US" dirty="0"/>
              <a:t> </a:t>
            </a:r>
            <a:r>
              <a:rPr lang="en-US" dirty="0" err="1"/>
              <a:t>allweddol</a:t>
            </a:r>
            <a:r>
              <a:rPr lang="en-US" dirty="0"/>
              <a:t>  </a:t>
            </a:r>
            <a:r>
              <a:rPr lang="en-US" dirty="0" err="1"/>
              <a:t>yng</a:t>
            </a:r>
            <a:r>
              <a:rPr lang="en-US" dirty="0"/>
              <a:t> </a:t>
            </a:r>
            <a:r>
              <a:rPr lang="en-US" dirty="0" err="1"/>
              <a:t>nghynllun</a:t>
            </a:r>
            <a:r>
              <a:rPr lang="en-US" dirty="0"/>
              <a:t> </a:t>
            </a:r>
            <a:r>
              <a:rPr lang="en-US" dirty="0" err="1"/>
              <a:t>Duw</a:t>
            </a:r>
            <a:r>
              <a:rPr lang="en-US" dirty="0"/>
              <a:t> </a:t>
            </a:r>
            <a:r>
              <a:rPr lang="en-US" dirty="0" err="1"/>
              <a:t>I’w</a:t>
            </a:r>
            <a:r>
              <a:rPr lang="en-US" dirty="0"/>
              <a:t> </a:t>
            </a:r>
            <a:r>
              <a:rPr lang="en-US" dirty="0" err="1"/>
              <a:t>genedl</a:t>
            </a:r>
            <a:r>
              <a:rPr lang="en-US" dirty="0"/>
              <a:t>. </a:t>
            </a:r>
            <a:endParaRPr lang="en-US" dirty="0" smtClean="0"/>
          </a:p>
        </p:txBody>
      </p:sp>
    </p:spTree>
    <p:extLst>
      <p:ext uri="{BB962C8B-B14F-4D97-AF65-F5344CB8AC3E}">
        <p14:creationId xmlns:p14="http://schemas.microsoft.com/office/powerpoint/2010/main" val="1963028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err="1" smtClean="0"/>
              <a:t>Yn</a:t>
            </a:r>
            <a:r>
              <a:rPr lang="en-US" dirty="0" smtClean="0"/>
              <a:t> </a:t>
            </a:r>
            <a:r>
              <a:rPr lang="en-US" dirty="0"/>
              <a:t>1885 </a:t>
            </a:r>
            <a:r>
              <a:rPr lang="en-US" dirty="0" err="1"/>
              <a:t>wnaeth</a:t>
            </a:r>
            <a:r>
              <a:rPr lang="en-US" dirty="0"/>
              <a:t> y </a:t>
            </a:r>
            <a:r>
              <a:rPr lang="en-US" dirty="0" err="1"/>
              <a:t>bobl</a:t>
            </a:r>
            <a:r>
              <a:rPr lang="en-US" dirty="0"/>
              <a:t> a </a:t>
            </a:r>
            <a:r>
              <a:rPr lang="en-US" dirty="0" err="1"/>
              <a:t>chreodd</a:t>
            </a:r>
            <a:r>
              <a:rPr lang="en-US" dirty="0"/>
              <a:t> y Pittsburgh platform </a:t>
            </a:r>
            <a:r>
              <a:rPr lang="en-US" dirty="0" err="1"/>
              <a:t>dweud</a:t>
            </a:r>
            <a:r>
              <a:rPr lang="en-US" dirty="0"/>
              <a:t> </a:t>
            </a:r>
            <a:r>
              <a:rPr lang="en-US" dirty="0" err="1"/>
              <a:t>nad</a:t>
            </a:r>
            <a:r>
              <a:rPr lang="en-US" dirty="0"/>
              <a:t> </a:t>
            </a:r>
            <a:r>
              <a:rPr lang="en-US" dirty="0" err="1"/>
              <a:t>oedd</a:t>
            </a:r>
            <a:r>
              <a:rPr lang="en-US" dirty="0"/>
              <a:t> </a:t>
            </a:r>
            <a:r>
              <a:rPr lang="en-US" dirty="0" err="1"/>
              <a:t>yn</a:t>
            </a:r>
            <a:r>
              <a:rPr lang="en-US" dirty="0"/>
              <a:t> </a:t>
            </a:r>
            <a:r>
              <a:rPr lang="en-US" dirty="0" err="1"/>
              <a:t>disgwyl</a:t>
            </a:r>
            <a:r>
              <a:rPr lang="en-US" dirty="0"/>
              <a:t> </a:t>
            </a:r>
            <a:r>
              <a:rPr lang="en-US" dirty="0" err="1"/>
              <a:t>i</a:t>
            </a:r>
            <a:r>
              <a:rPr lang="en-US" dirty="0"/>
              <a:t> </a:t>
            </a:r>
            <a:r>
              <a:rPr lang="en-US" dirty="0" err="1"/>
              <a:t>Iddewon</a:t>
            </a:r>
            <a:r>
              <a:rPr lang="en-US" dirty="0"/>
              <a:t> </a:t>
            </a:r>
            <a:r>
              <a:rPr lang="en-US" dirty="0" err="1"/>
              <a:t>dychwelyd</a:t>
            </a:r>
            <a:r>
              <a:rPr lang="en-US" dirty="0"/>
              <a:t> </a:t>
            </a:r>
            <a:r>
              <a:rPr lang="en-US" dirty="0" err="1"/>
              <a:t>yn</a:t>
            </a:r>
            <a:r>
              <a:rPr lang="en-US" dirty="0"/>
              <a:t> </a:t>
            </a:r>
            <a:r>
              <a:rPr lang="en-US" dirty="0" err="1"/>
              <a:t>ôl</a:t>
            </a:r>
            <a:r>
              <a:rPr lang="en-US" dirty="0"/>
              <a:t> </a:t>
            </a:r>
            <a:r>
              <a:rPr lang="en-US" dirty="0" err="1"/>
              <a:t>i</a:t>
            </a:r>
            <a:r>
              <a:rPr lang="en-US" dirty="0"/>
              <a:t> Israel </a:t>
            </a:r>
            <a:r>
              <a:rPr lang="en-US" dirty="0" err="1"/>
              <a:t>ei</a:t>
            </a:r>
            <a:r>
              <a:rPr lang="en-US" dirty="0"/>
              <a:t> </a:t>
            </a:r>
            <a:r>
              <a:rPr lang="en-US" dirty="0" err="1"/>
              <a:t>famwlad</a:t>
            </a:r>
            <a:r>
              <a:rPr lang="en-US" dirty="0"/>
              <a:t>. </a:t>
            </a:r>
            <a:endParaRPr lang="en-US" dirty="0" smtClean="0"/>
          </a:p>
          <a:p>
            <a:endParaRPr lang="en-US" dirty="0"/>
          </a:p>
          <a:p>
            <a:r>
              <a:rPr lang="en-US" dirty="0" smtClean="0"/>
              <a:t>‘ We consider ourselves no longer a nation, but a religious community, and, </a:t>
            </a:r>
            <a:r>
              <a:rPr lang="en-US" dirty="0" err="1" smtClean="0"/>
              <a:t>therfore</a:t>
            </a:r>
            <a:r>
              <a:rPr lang="en-US" dirty="0" smtClean="0"/>
              <a:t>, expect neither a return to Palestine</a:t>
            </a:r>
            <a:r>
              <a:rPr lang="is-IS" dirty="0" smtClean="0"/>
              <a:t>…nor the resterarion of ant of the laws concerning the jewish state’ </a:t>
            </a:r>
            <a:endParaRPr lang="en-US" dirty="0" smtClean="0"/>
          </a:p>
          <a:p>
            <a:r>
              <a:rPr lang="en-US" dirty="0" err="1" smtClean="0"/>
              <a:t>Ond</a:t>
            </a:r>
            <a:r>
              <a:rPr lang="en-US" dirty="0" smtClean="0"/>
              <a:t> </a:t>
            </a:r>
            <a:r>
              <a:rPr lang="en-US" dirty="0" err="1" smtClean="0"/>
              <a:t>mae</a:t>
            </a:r>
            <a:r>
              <a:rPr lang="en-US" dirty="0" smtClean="0"/>
              <a:t> CCAR ( central conference of American Rabbis’ </a:t>
            </a:r>
            <a:r>
              <a:rPr lang="en-US" dirty="0" err="1" smtClean="0"/>
              <a:t>yn</a:t>
            </a:r>
            <a:r>
              <a:rPr lang="en-US" dirty="0" smtClean="0"/>
              <a:t> </a:t>
            </a:r>
            <a:r>
              <a:rPr lang="en-US" dirty="0" err="1" smtClean="0"/>
              <a:t>newid</a:t>
            </a:r>
            <a:r>
              <a:rPr lang="en-US" dirty="0" smtClean="0"/>
              <a:t> </a:t>
            </a:r>
            <a:r>
              <a:rPr lang="en-US" dirty="0" err="1" smtClean="0"/>
              <a:t>ei</a:t>
            </a:r>
            <a:r>
              <a:rPr lang="en-US" dirty="0" smtClean="0"/>
              <a:t> </a:t>
            </a:r>
            <a:r>
              <a:rPr lang="en-US" dirty="0" err="1" smtClean="0"/>
              <a:t>syniadau</a:t>
            </a:r>
            <a:r>
              <a:rPr lang="en-US" dirty="0" smtClean="0"/>
              <a:t> am </a:t>
            </a:r>
            <a:r>
              <a:rPr lang="en-US" dirty="0" err="1" smtClean="0"/>
              <a:t>seioniaeth</a:t>
            </a:r>
            <a:r>
              <a:rPr lang="en-US" dirty="0" smtClean="0"/>
              <a:t> </a:t>
            </a:r>
            <a:r>
              <a:rPr lang="en-US" dirty="0" err="1" smtClean="0"/>
              <a:t>trwy</a:t>
            </a:r>
            <a:r>
              <a:rPr lang="en-US" dirty="0" smtClean="0"/>
              <a:t> </a:t>
            </a:r>
            <a:r>
              <a:rPr lang="en-US" dirty="0" err="1" smtClean="0"/>
              <a:t>ddweud</a:t>
            </a:r>
            <a:r>
              <a:rPr lang="en-US" dirty="0" smtClean="0"/>
              <a:t> ‘ We are bound to</a:t>
            </a:r>
            <a:r>
              <a:rPr lang="is-IS" dirty="0" smtClean="0"/>
              <a:t>… the newly reborn state of Israel by innumerable religious and ethnic ties’ </a:t>
            </a:r>
          </a:p>
          <a:p>
            <a:endParaRPr lang="is-IS" dirty="0"/>
          </a:p>
          <a:p>
            <a:r>
              <a:rPr lang="en-US" sz="1100" dirty="0"/>
              <a:t>Dan Cohn-</a:t>
            </a:r>
            <a:r>
              <a:rPr lang="en-US" sz="1100" dirty="0" err="1"/>
              <a:t>Sherbok</a:t>
            </a:r>
            <a:r>
              <a:rPr lang="en-US" sz="1100" dirty="0"/>
              <a:t>, </a:t>
            </a:r>
            <a:r>
              <a:rPr lang="en-US" sz="1100" i="1" dirty="0"/>
              <a:t>Judaism, History Belief </a:t>
            </a:r>
            <a:r>
              <a:rPr lang="en-US" sz="1100" i="1" dirty="0" err="1"/>
              <a:t>andPractice</a:t>
            </a:r>
            <a:r>
              <a:rPr lang="en-US" sz="1100" i="1" dirty="0"/>
              <a:t>, </a:t>
            </a:r>
            <a:r>
              <a:rPr lang="en-US" sz="1100" dirty="0"/>
              <a:t>(Routledge New </a:t>
            </a:r>
            <a:r>
              <a:rPr lang="en-US" sz="1100" dirty="0" err="1"/>
              <a:t>Yourk</a:t>
            </a:r>
            <a:r>
              <a:rPr lang="en-US" sz="1100" dirty="0"/>
              <a:t>, 20013), t. 326</a:t>
            </a:r>
          </a:p>
          <a:p>
            <a:endParaRPr lang="is-IS" dirty="0" smtClean="0"/>
          </a:p>
        </p:txBody>
      </p:sp>
    </p:spTree>
    <p:extLst>
      <p:ext uri="{BB962C8B-B14F-4D97-AF65-F5344CB8AC3E}">
        <p14:creationId xmlns:p14="http://schemas.microsoft.com/office/powerpoint/2010/main" val="15432773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Birth Right</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6400" y="2193925"/>
            <a:ext cx="9309099" cy="4024313"/>
          </a:xfrm>
        </p:spPr>
      </p:pic>
    </p:spTree>
    <p:extLst>
      <p:ext uri="{BB962C8B-B14F-4D97-AF65-F5344CB8AC3E}">
        <p14:creationId xmlns:p14="http://schemas.microsoft.com/office/powerpoint/2010/main" val="7630654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
            </a:r>
            <a:endParaRPr lang="en-US" dirty="0"/>
          </a:p>
        </p:txBody>
      </p:sp>
      <p:sp>
        <p:nvSpPr>
          <p:cNvPr id="3" name="Content Placeholder 2"/>
          <p:cNvSpPr>
            <a:spLocks noGrp="1"/>
          </p:cNvSpPr>
          <p:nvPr>
            <p:ph idx="1"/>
          </p:nvPr>
        </p:nvSpPr>
        <p:spPr/>
        <p:txBody>
          <a:bodyPr/>
          <a:lstStyle/>
          <a:p>
            <a:r>
              <a:rPr lang="en-US" dirty="0" smtClean="0"/>
              <a:t> </a:t>
            </a:r>
            <a:r>
              <a:rPr lang="en-US" sz="2800" dirty="0" smtClean="0"/>
              <a:t>A </a:t>
            </a:r>
            <a:r>
              <a:rPr lang="en-US" sz="2800" dirty="0" err="1" smtClean="0"/>
              <a:t>yw</a:t>
            </a:r>
            <a:r>
              <a:rPr lang="en-US" sz="2800" dirty="0" smtClean="0"/>
              <a:t> </a:t>
            </a:r>
            <a:r>
              <a:rPr lang="en-US" sz="2800" dirty="0" err="1" smtClean="0"/>
              <a:t>seioniaeth</a:t>
            </a:r>
            <a:r>
              <a:rPr lang="en-US" sz="2800" dirty="0" smtClean="0"/>
              <a:t> </a:t>
            </a:r>
            <a:r>
              <a:rPr lang="en-US" sz="2800" dirty="0" err="1" smtClean="0"/>
              <a:t>yn</a:t>
            </a:r>
            <a:r>
              <a:rPr lang="en-US" sz="2800" dirty="0" smtClean="0"/>
              <a:t> </a:t>
            </a:r>
            <a:r>
              <a:rPr lang="en-US" sz="2800" dirty="0" err="1" smtClean="0"/>
              <a:t>golygu</a:t>
            </a:r>
            <a:r>
              <a:rPr lang="en-US" sz="2800" dirty="0" smtClean="0"/>
              <a:t> </a:t>
            </a:r>
            <a:r>
              <a:rPr lang="en-US" sz="2800" dirty="0" err="1" smtClean="0"/>
              <a:t>fod</a:t>
            </a:r>
            <a:r>
              <a:rPr lang="en-US" sz="2800" dirty="0" smtClean="0"/>
              <a:t> </a:t>
            </a:r>
            <a:r>
              <a:rPr lang="en-US" sz="2800" dirty="0" err="1" smtClean="0"/>
              <a:t>hawl</a:t>
            </a:r>
            <a:r>
              <a:rPr lang="en-US" sz="2800" dirty="0" smtClean="0"/>
              <a:t> </a:t>
            </a:r>
            <a:r>
              <a:rPr lang="en-US" sz="2800" dirty="0" err="1" smtClean="0"/>
              <a:t>efo’r</a:t>
            </a:r>
            <a:r>
              <a:rPr lang="en-US" sz="2800" dirty="0" smtClean="0"/>
              <a:t> </a:t>
            </a:r>
            <a:r>
              <a:rPr lang="en-US" sz="2800" dirty="0" err="1" smtClean="0"/>
              <a:t>iddewon</a:t>
            </a:r>
            <a:r>
              <a:rPr lang="en-US" sz="2800" dirty="0" smtClean="0"/>
              <a:t> </a:t>
            </a:r>
            <a:r>
              <a:rPr lang="en-US" sz="2800" dirty="0" err="1" smtClean="0"/>
              <a:t>i</a:t>
            </a:r>
            <a:r>
              <a:rPr lang="en-US" sz="2800" dirty="0" smtClean="0"/>
              <a:t> Israel </a:t>
            </a:r>
            <a:r>
              <a:rPr lang="en-US" sz="2800" dirty="0" err="1" smtClean="0"/>
              <a:t>neu</a:t>
            </a:r>
            <a:r>
              <a:rPr lang="en-US" sz="2800" dirty="0" smtClean="0"/>
              <a:t> </a:t>
            </a:r>
            <a:r>
              <a:rPr lang="en-US" sz="2800" dirty="0" err="1" smtClean="0"/>
              <a:t>beidio</a:t>
            </a:r>
            <a:r>
              <a:rPr lang="en-US" sz="2800" dirty="0" smtClean="0"/>
              <a:t>??</a:t>
            </a:r>
            <a:endParaRPr lang="en-US" sz="2800" dirty="0"/>
          </a:p>
        </p:txBody>
      </p:sp>
    </p:spTree>
    <p:extLst>
      <p:ext uri="{BB962C8B-B14F-4D97-AF65-F5344CB8AC3E}">
        <p14:creationId xmlns:p14="http://schemas.microsoft.com/office/powerpoint/2010/main" val="868304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lLYFRYDDIAETH</a:t>
            </a:r>
            <a:endParaRPr lang="en-US" dirty="0"/>
          </a:p>
        </p:txBody>
      </p:sp>
      <p:sp>
        <p:nvSpPr>
          <p:cNvPr id="3" name="Content Placeholder 2"/>
          <p:cNvSpPr>
            <a:spLocks noGrp="1"/>
          </p:cNvSpPr>
          <p:nvPr>
            <p:ph idx="1"/>
          </p:nvPr>
        </p:nvSpPr>
        <p:spPr>
          <a:xfrm>
            <a:off x="571500" y="1879600"/>
            <a:ext cx="10934700" cy="4339085"/>
          </a:xfrm>
        </p:spPr>
        <p:txBody>
          <a:bodyPr>
            <a:normAutofit fontScale="85000" lnSpcReduction="20000"/>
          </a:bodyPr>
          <a:lstStyle/>
          <a:p>
            <a:r>
              <a:rPr lang="en-US" dirty="0" smtClean="0"/>
              <a:t>Birth </a:t>
            </a:r>
            <a:r>
              <a:rPr lang="en-US" dirty="0"/>
              <a:t>Right Israel, </a:t>
            </a:r>
            <a:r>
              <a:rPr lang="en-US" dirty="0">
                <a:hlinkClick r:id="rId2"/>
              </a:rPr>
              <a:t>https://</a:t>
            </a:r>
            <a:r>
              <a:rPr lang="en-US" dirty="0" smtClean="0">
                <a:hlinkClick r:id="rId2"/>
              </a:rPr>
              <a:t>www.birthrightisrael.com</a:t>
            </a:r>
            <a:r>
              <a:rPr lang="en-US" smtClean="0"/>
              <a:t>, (accessed 21.1.18)</a:t>
            </a:r>
            <a:endParaRPr lang="en-US" dirty="0" smtClean="0"/>
          </a:p>
          <a:p>
            <a:r>
              <a:rPr lang="en-US" dirty="0" smtClean="0"/>
              <a:t>Cohn-</a:t>
            </a:r>
            <a:r>
              <a:rPr lang="en-US" dirty="0" err="1" smtClean="0"/>
              <a:t>Sherbok</a:t>
            </a:r>
            <a:r>
              <a:rPr lang="en-US" dirty="0"/>
              <a:t>, Dan, </a:t>
            </a:r>
            <a:r>
              <a:rPr lang="en-US" i="1" dirty="0"/>
              <a:t>Judaism : History, Belief, and Practice</a:t>
            </a:r>
            <a:r>
              <a:rPr lang="en-US" dirty="0"/>
              <a:t> (London: London : Routledge, 2003</a:t>
            </a:r>
            <a:r>
              <a:rPr lang="en-US" dirty="0" smtClean="0"/>
              <a:t>)</a:t>
            </a:r>
          </a:p>
          <a:p>
            <a:r>
              <a:rPr lang="en-US" dirty="0" smtClean="0"/>
              <a:t> </a:t>
            </a:r>
            <a:r>
              <a:rPr lang="en-US" dirty="0"/>
              <a:t>Cohn-</a:t>
            </a:r>
            <a:r>
              <a:rPr lang="en-US" dirty="0" err="1"/>
              <a:t>Sherbok</a:t>
            </a:r>
            <a:r>
              <a:rPr lang="en-US" dirty="0"/>
              <a:t>, Lavinia, </a:t>
            </a:r>
            <a:r>
              <a:rPr lang="en-US" i="1" dirty="0"/>
              <a:t>A Short History of Judaism</a:t>
            </a:r>
            <a:r>
              <a:rPr lang="en-US" dirty="0"/>
              <a:t> (Oxford; Rockport(us): Oxford : </a:t>
            </a:r>
            <a:r>
              <a:rPr lang="en-US" dirty="0" err="1"/>
              <a:t>Oneworld</a:t>
            </a:r>
            <a:r>
              <a:rPr lang="en-US" dirty="0"/>
              <a:t>, 1994) </a:t>
            </a:r>
            <a:endParaRPr lang="en-US" dirty="0" smtClean="0"/>
          </a:p>
          <a:p>
            <a:endParaRPr lang="en-US" dirty="0"/>
          </a:p>
          <a:p>
            <a:r>
              <a:rPr lang="en-US" dirty="0"/>
              <a:t>Harris, Glyndwr J., </a:t>
            </a:r>
            <a:r>
              <a:rPr lang="en-US" i="1" dirty="0" err="1"/>
              <a:t>Arweiniad</a:t>
            </a:r>
            <a:r>
              <a:rPr lang="en-US" i="1" dirty="0"/>
              <a:t> at </a:t>
            </a:r>
            <a:r>
              <a:rPr lang="en-US" i="1" dirty="0" err="1"/>
              <a:t>Iddewiaeth</a:t>
            </a:r>
            <a:r>
              <a:rPr lang="en-US" dirty="0"/>
              <a:t> (</a:t>
            </a:r>
            <a:r>
              <a:rPr lang="en-US" dirty="0" err="1"/>
              <a:t>Caernarfon</a:t>
            </a:r>
            <a:r>
              <a:rPr lang="en-US" dirty="0"/>
              <a:t>: </a:t>
            </a:r>
            <a:r>
              <a:rPr lang="en-US" dirty="0" err="1"/>
              <a:t>Caernarfon</a:t>
            </a:r>
            <a:r>
              <a:rPr lang="en-US" dirty="0"/>
              <a:t> : </a:t>
            </a:r>
            <a:r>
              <a:rPr lang="en-US" dirty="0" err="1"/>
              <a:t>Gwasg</a:t>
            </a:r>
            <a:r>
              <a:rPr lang="en-US" dirty="0"/>
              <a:t> Pantycelyn, 1983) </a:t>
            </a:r>
          </a:p>
          <a:p>
            <a:endParaRPr lang="en-US" dirty="0"/>
          </a:p>
          <a:p>
            <a:r>
              <a:rPr lang="en-US" dirty="0"/>
              <a:t>Jones, Gareth L. and Gareth Lloyd Jones, </a:t>
            </a:r>
            <a:r>
              <a:rPr lang="en-US" i="1" dirty="0" err="1"/>
              <a:t>Lleisiau</a:t>
            </a:r>
            <a:r>
              <a:rPr lang="en-US" i="1" dirty="0"/>
              <a:t> </a:t>
            </a:r>
            <a:r>
              <a:rPr lang="en-US" i="1" dirty="0" err="1"/>
              <a:t>o'r</a:t>
            </a:r>
            <a:r>
              <a:rPr lang="en-US" i="1" dirty="0"/>
              <a:t> </a:t>
            </a:r>
            <a:r>
              <a:rPr lang="en-US" i="1" dirty="0" err="1"/>
              <a:t>Lludw</a:t>
            </a:r>
            <a:r>
              <a:rPr lang="en-US" i="1" dirty="0"/>
              <a:t>: Her </a:t>
            </a:r>
            <a:r>
              <a:rPr lang="en-US" i="1" dirty="0" err="1"/>
              <a:t>Yr</a:t>
            </a:r>
            <a:r>
              <a:rPr lang="en-US" i="1" dirty="0"/>
              <a:t> </a:t>
            </a:r>
            <a:r>
              <a:rPr lang="en-US" i="1" dirty="0" err="1"/>
              <a:t>Holocost</a:t>
            </a:r>
            <a:r>
              <a:rPr lang="en-US" i="1" dirty="0"/>
              <a:t> </a:t>
            </a:r>
            <a:r>
              <a:rPr lang="en-US" i="1" dirty="0" err="1"/>
              <a:t>i'r</a:t>
            </a:r>
            <a:r>
              <a:rPr lang="en-US" i="1" dirty="0"/>
              <a:t> </a:t>
            </a:r>
            <a:r>
              <a:rPr lang="en-US" i="1" dirty="0" err="1"/>
              <a:t>Cristion</a:t>
            </a:r>
            <a:r>
              <a:rPr lang="en-US" dirty="0"/>
              <a:t> (</a:t>
            </a:r>
            <a:r>
              <a:rPr lang="en-US" dirty="0" err="1"/>
              <a:t>Dinbych</a:t>
            </a:r>
            <a:r>
              <a:rPr lang="en-US" dirty="0"/>
              <a:t>: </a:t>
            </a:r>
            <a:r>
              <a:rPr lang="en-US" dirty="0" err="1"/>
              <a:t>Dinbych</a:t>
            </a:r>
            <a:r>
              <a:rPr lang="en-US" dirty="0"/>
              <a:t> : </a:t>
            </a:r>
            <a:r>
              <a:rPr lang="en-US" dirty="0" err="1"/>
              <a:t>Gwasg</a:t>
            </a:r>
            <a:r>
              <a:rPr lang="en-US" dirty="0"/>
              <a:t> Gee, 1994) </a:t>
            </a:r>
            <a:endParaRPr lang="en-US" dirty="0" smtClean="0"/>
          </a:p>
          <a:p>
            <a:r>
              <a:rPr lang="en-US" dirty="0"/>
              <a:t>Kaplan, D. E., 'Reform Judaism', </a:t>
            </a:r>
            <a:r>
              <a:rPr lang="en-US" i="1" dirty="0"/>
              <a:t>The Blackwell Companion to Judaism</a:t>
            </a:r>
            <a:r>
              <a:rPr lang="en-US" dirty="0"/>
              <a:t>, eds. J. </a:t>
            </a:r>
            <a:r>
              <a:rPr lang="en-US" dirty="0" err="1"/>
              <a:t>Neusner</a:t>
            </a:r>
            <a:r>
              <a:rPr lang="en-US" dirty="0"/>
              <a:t> and A. J. Avery-Peck (</a:t>
            </a:r>
            <a:r>
              <a:rPr lang="en-US" dirty="0" err="1"/>
              <a:t>Rhydychen</a:t>
            </a:r>
            <a:r>
              <a:rPr lang="en-US" dirty="0"/>
              <a:t>: Blackwell, 2003)</a:t>
            </a:r>
          </a:p>
          <a:p>
            <a:endParaRPr lang="en-US" dirty="0"/>
          </a:p>
          <a:p>
            <a:r>
              <a:rPr lang="en-US" dirty="0"/>
              <a:t>Segal, Eliezer, </a:t>
            </a:r>
            <a:r>
              <a:rPr lang="en-US" i="1" dirty="0"/>
              <a:t>Introducing Judaism</a:t>
            </a:r>
            <a:r>
              <a:rPr lang="en-US" dirty="0"/>
              <a:t> (London: London : Routledge, 2009) </a:t>
            </a:r>
          </a:p>
          <a:p>
            <a:endParaRPr lang="en-US" dirty="0"/>
          </a:p>
        </p:txBody>
      </p:sp>
    </p:spTree>
    <p:extLst>
      <p:ext uri="{BB962C8B-B14F-4D97-AF65-F5344CB8AC3E}">
        <p14:creationId xmlns:p14="http://schemas.microsoft.com/office/powerpoint/2010/main" val="1969339878"/>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764</TotalTime>
  <Words>779</Words>
  <Application>Microsoft Macintosh PowerPoint</Application>
  <PresentationFormat>Widescreen</PresentationFormat>
  <Paragraphs>75</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Century Gothic</vt:lpstr>
      <vt:lpstr>Arial</vt:lpstr>
      <vt:lpstr>Vapor Trail</vt:lpstr>
      <vt:lpstr>Iddewiaeth Ddiwygiedig</vt:lpstr>
      <vt:lpstr>Iddewaieth Ddiwygiedig</vt:lpstr>
      <vt:lpstr>Moses Medelssohn</vt:lpstr>
      <vt:lpstr>PowerPoint Presentation</vt:lpstr>
      <vt:lpstr>Pam?</vt:lpstr>
      <vt:lpstr>Beth Newidodd?</vt:lpstr>
      <vt:lpstr>PowerPoint Presentation</vt:lpstr>
      <vt:lpstr>Seioniaeth </vt:lpstr>
      <vt:lpstr>PowerPoint Presentation</vt:lpstr>
      <vt:lpstr>PowerPoint Presentation</vt:lpstr>
      <vt:lpstr>Birth Right</vt:lpstr>
      <vt:lpstr>???</vt:lpstr>
      <vt:lpstr>lLYFRYDDIAETH</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Iddewiaeth Ddiwegiedig </dc:title>
  <dc:creator>angharad</dc:creator>
  <cp:lastModifiedBy>angharad</cp:lastModifiedBy>
  <cp:revision>27</cp:revision>
  <dcterms:created xsi:type="dcterms:W3CDTF">2018-01-03T15:28:45Z</dcterms:created>
  <dcterms:modified xsi:type="dcterms:W3CDTF">2018-01-23T11:54:42Z</dcterms:modified>
</cp:coreProperties>
</file>