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6" r:id="rId2"/>
    <p:sldId id="269" r:id="rId3"/>
    <p:sldId id="270" r:id="rId4"/>
    <p:sldId id="271" r:id="rId5"/>
    <p:sldId id="272" r:id="rId6"/>
    <p:sldId id="273" r:id="rId7"/>
    <p:sldId id="282" r:id="rId8"/>
    <p:sldId id="275" r:id="rId9"/>
    <p:sldId id="276" r:id="rId10"/>
    <p:sldId id="274" r:id="rId11"/>
    <p:sldId id="277" r:id="rId12"/>
    <p:sldId id="278" r:id="rId13"/>
    <p:sldId id="279" r:id="rId14"/>
    <p:sldId id="280" r:id="rId15"/>
    <p:sldId id="281" r:id="rId16"/>
    <p:sldId id="283" r:id="rId17"/>
    <p:sldId id="284" r:id="rId18"/>
    <p:sldId id="287" r:id="rId19"/>
    <p:sldId id="288" r:id="rId20"/>
    <p:sldId id="289" r:id="rId21"/>
    <p:sldId id="293" r:id="rId22"/>
    <p:sldId id="290" r:id="rId23"/>
    <p:sldId id="291" r:id="rId24"/>
    <p:sldId id="292" r:id="rId25"/>
    <p:sldId id="296" r:id="rId26"/>
    <p:sldId id="305" r:id="rId27"/>
    <p:sldId id="301" r:id="rId28"/>
    <p:sldId id="302" r:id="rId29"/>
    <p:sldId id="303" r:id="rId30"/>
    <p:sldId id="304" r:id="rId31"/>
    <p:sldId id="285" r:id="rId32"/>
    <p:sldId id="286" r:id="rId33"/>
    <p:sldId id="294" r:id="rId34"/>
    <p:sldId id="298" r:id="rId35"/>
    <p:sldId id="297" r:id="rId36"/>
    <p:sldId id="299" r:id="rId37"/>
    <p:sldId id="295" r:id="rId38"/>
    <p:sldId id="300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81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an Ferriz-Papi" userId="0be5a5ed-2881-4957-b4a1-e1d8f65d3507" providerId="ADAL" clId="{24942E2F-4D70-48B8-8ED2-6F7C41A465EE}"/>
    <pc:docChg chg="custSel modSld">
      <pc:chgData name="Juan Ferriz-Papi" userId="0be5a5ed-2881-4957-b4a1-e1d8f65d3507" providerId="ADAL" clId="{24942E2F-4D70-48B8-8ED2-6F7C41A465EE}" dt="2020-02-19T16:54:43.180" v="4" actId="1076"/>
      <pc:docMkLst>
        <pc:docMk/>
      </pc:docMkLst>
      <pc:sldChg chg="addSp delSp modSp">
        <pc:chgData name="Juan Ferriz-Papi" userId="0be5a5ed-2881-4957-b4a1-e1d8f65d3507" providerId="ADAL" clId="{24942E2F-4D70-48B8-8ED2-6F7C41A465EE}" dt="2020-02-19T16:54:43.180" v="4" actId="1076"/>
        <pc:sldMkLst>
          <pc:docMk/>
          <pc:sldMk cId="4287587743" sldId="305"/>
        </pc:sldMkLst>
        <pc:spChg chg="del">
          <ac:chgData name="Juan Ferriz-Papi" userId="0be5a5ed-2881-4957-b4a1-e1d8f65d3507" providerId="ADAL" clId="{24942E2F-4D70-48B8-8ED2-6F7C41A465EE}" dt="2020-02-19T16:54:19.679" v="0" actId="478"/>
          <ac:spMkLst>
            <pc:docMk/>
            <pc:sldMk cId="4287587743" sldId="305"/>
            <ac:spMk id="17" creationId="{00000000-0000-0000-0000-000000000000}"/>
          </ac:spMkLst>
        </pc:spChg>
        <pc:picChg chg="add mod">
          <ac:chgData name="Juan Ferriz-Papi" userId="0be5a5ed-2881-4957-b4a1-e1d8f65d3507" providerId="ADAL" clId="{24942E2F-4D70-48B8-8ED2-6F7C41A465EE}" dt="2020-02-19T16:54:43.180" v="4" actId="1076"/>
          <ac:picMkLst>
            <pc:docMk/>
            <pc:sldMk cId="4287587743" sldId="305"/>
            <ac:picMk id="1026" creationId="{75591185-E1EC-40E9-B147-96AB58580B2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948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6196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53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534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604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454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3248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5841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120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120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120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120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120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120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D99506-4B0F-439F-AED6-D3B68CB949CD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/>
              <a:t>If you want to enthuse the group during this activity you can get them to create a story about the people they have drawn and their life.</a:t>
            </a:r>
          </a:p>
        </p:txBody>
      </p:sp>
    </p:spTree>
    <p:extLst>
      <p:ext uri="{BB962C8B-B14F-4D97-AF65-F5344CB8AC3E}">
        <p14:creationId xmlns:p14="http://schemas.microsoft.com/office/powerpoint/2010/main" val="2803574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D99506-4B0F-439F-AED6-D3B68CB949CD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/>
              <a:t>If you want to enthuse the group during this activity you can get them to create a story about the people they have drawn and their life.</a:t>
            </a:r>
          </a:p>
        </p:txBody>
      </p:sp>
    </p:spTree>
    <p:extLst>
      <p:ext uri="{BB962C8B-B14F-4D97-AF65-F5344CB8AC3E}">
        <p14:creationId xmlns:p14="http://schemas.microsoft.com/office/powerpoint/2010/main" val="561323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D99506-4B0F-439F-AED6-D3B68CB949CD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/>
              <a:t>If you want to enthuse the group during this activity you can get them to create a story about the people they have drawn and their life.</a:t>
            </a:r>
          </a:p>
        </p:txBody>
      </p:sp>
    </p:spTree>
    <p:extLst>
      <p:ext uri="{BB962C8B-B14F-4D97-AF65-F5344CB8AC3E}">
        <p14:creationId xmlns:p14="http://schemas.microsoft.com/office/powerpoint/2010/main" val="182879078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D99506-4B0F-439F-AED6-D3B68CB949CD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/>
              <a:t>If you want to enthuse the group during this activity you can get them to create a story about the people they have drawn and their life.</a:t>
            </a:r>
          </a:p>
        </p:txBody>
      </p:sp>
    </p:spTree>
    <p:extLst>
      <p:ext uri="{BB962C8B-B14F-4D97-AF65-F5344CB8AC3E}">
        <p14:creationId xmlns:p14="http://schemas.microsoft.com/office/powerpoint/2010/main" val="1898205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D99506-4B0F-439F-AED6-D3B68CB949CD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/>
              <a:t>If you want to enthuse the group during this activity you can get them to create a story about the people they have drawn and their life.</a:t>
            </a:r>
          </a:p>
        </p:txBody>
      </p:sp>
    </p:spTree>
    <p:extLst>
      <p:ext uri="{BB962C8B-B14F-4D97-AF65-F5344CB8AC3E}">
        <p14:creationId xmlns:p14="http://schemas.microsoft.com/office/powerpoint/2010/main" val="33104010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D99506-4B0F-439F-AED6-D3B68CB949CD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/>
              <a:t>If you want to enthuse the group during this activity you can get them to create a story about the people they have drawn and their life.</a:t>
            </a:r>
          </a:p>
        </p:txBody>
      </p:sp>
    </p:spTree>
    <p:extLst>
      <p:ext uri="{BB962C8B-B14F-4D97-AF65-F5344CB8AC3E}">
        <p14:creationId xmlns:p14="http://schemas.microsoft.com/office/powerpoint/2010/main" val="12755835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D99506-4B0F-439F-AED6-D3B68CB949CD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/>
              <a:t>If you want to enthuse the group during this activity you can get them to create a story about the people they have drawn and their life.</a:t>
            </a:r>
          </a:p>
        </p:txBody>
      </p:sp>
    </p:spTree>
    <p:extLst>
      <p:ext uri="{BB962C8B-B14F-4D97-AF65-F5344CB8AC3E}">
        <p14:creationId xmlns:p14="http://schemas.microsoft.com/office/powerpoint/2010/main" val="11367198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D99506-4B0F-439F-AED6-D3B68CB949CD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/>
              <a:t>If you want to enthuse the group during this activity you can get them to create a story about the people they have drawn and their life.</a:t>
            </a:r>
          </a:p>
        </p:txBody>
      </p:sp>
    </p:spTree>
    <p:extLst>
      <p:ext uri="{BB962C8B-B14F-4D97-AF65-F5344CB8AC3E}">
        <p14:creationId xmlns:p14="http://schemas.microsoft.com/office/powerpoint/2010/main" val="290742243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D99506-4B0F-439F-AED6-D3B68CB949CD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/>
              <a:t>If you want to enthuse the group during this activity you can get them to create a story about the people they have drawn and their life.</a:t>
            </a:r>
          </a:p>
        </p:txBody>
      </p:sp>
    </p:spTree>
    <p:extLst>
      <p:ext uri="{BB962C8B-B14F-4D97-AF65-F5344CB8AC3E}">
        <p14:creationId xmlns:p14="http://schemas.microsoft.com/office/powerpoint/2010/main" val="395594646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50798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5886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1150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9871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1209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8497BA-464D-4A7B-B664-5D08119B2204}" type="slidenum">
              <a:rPr lang="en-GB" smtClean="0"/>
              <a:pPr/>
              <a:t>32</a:t>
            </a:fld>
            <a:endParaRPr lang="en-GB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/>
              <a:t>Talk through/discuss with the group what each of these areas mean.</a:t>
            </a:r>
          </a:p>
        </p:txBody>
      </p:sp>
    </p:spTree>
    <p:extLst>
      <p:ext uri="{BB962C8B-B14F-4D97-AF65-F5344CB8AC3E}">
        <p14:creationId xmlns:p14="http://schemas.microsoft.com/office/powerpoint/2010/main" val="46970475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1209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49774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44841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5672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1209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5504FC-2FFE-4034-A11D-AFAB96D778E4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489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www.youtube.com/watch?v=pjXJ8cCWxc4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TaM_6g9koeE" TargetMode="External"/><Relationship Id="rId5" Type="http://schemas.openxmlformats.org/officeDocument/2006/relationships/hyperlink" Target="https://blog.bayareametro.gov/tags-public/citizen-participation" TargetMode="Externa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mCpWL588010" TargetMode="External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www.un.org/sustainabledevelopment/inequality/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un.org/sustainabledevelopment/gender-equality/" TargetMode="External"/><Relationship Id="rId5" Type="http://schemas.openxmlformats.org/officeDocument/2006/relationships/image" Target="../media/image22.png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futuregenerations.wales/aotp/equality/" TargetMode="External"/><Relationship Id="rId4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738282"/>
            <a:ext cx="748883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DEVELOPMENT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44396" y="3717032"/>
            <a:ext cx="564334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CITIZEN PARTICIPATION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/>
              <a:t>Juan A Ferriz-Papi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14 Imagen" descr="HandsRais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682147"/>
            <a:ext cx="8352928" cy="3175853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EMPOWERMENT</a:t>
            </a:r>
            <a:endParaRPr lang="en-GB" sz="24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755576" y="184482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/>
              <a:t>Give</a:t>
            </a:r>
            <a:r>
              <a:rPr lang="es-ES_tradnl" sz="2400" dirty="0"/>
              <a:t> </a:t>
            </a:r>
            <a:r>
              <a:rPr lang="es-ES_tradnl" sz="2400" dirty="0" err="1"/>
              <a:t>people</a:t>
            </a:r>
            <a:r>
              <a:rPr lang="es-ES_tradnl" sz="2400" dirty="0"/>
              <a:t>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possibility</a:t>
            </a:r>
            <a:r>
              <a:rPr lang="es-ES_tradnl" sz="2400" dirty="0"/>
              <a:t> </a:t>
            </a:r>
            <a:r>
              <a:rPr lang="es-ES_tradnl" sz="2400" dirty="0" err="1"/>
              <a:t>to</a:t>
            </a:r>
            <a:r>
              <a:rPr lang="es-ES_tradnl" sz="2400" dirty="0"/>
              <a:t> </a:t>
            </a:r>
            <a:r>
              <a:rPr lang="es-ES_tradnl" sz="2400" dirty="0" err="1"/>
              <a:t>participate</a:t>
            </a:r>
            <a:r>
              <a:rPr lang="es-ES_tradnl" sz="2400" dirty="0"/>
              <a:t> in </a:t>
            </a:r>
            <a:r>
              <a:rPr lang="es-ES_tradnl" sz="2400" dirty="0" err="1"/>
              <a:t>decision-making</a:t>
            </a:r>
            <a:endParaRPr lang="en-GB" sz="2400" dirty="0"/>
          </a:p>
        </p:txBody>
      </p:sp>
      <p:sp>
        <p:nvSpPr>
          <p:cNvPr id="14" name="13 CuadroTexto"/>
          <p:cNvSpPr txBox="1"/>
          <p:nvPr/>
        </p:nvSpPr>
        <p:spPr>
          <a:xfrm>
            <a:off x="827584" y="2924944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3200" dirty="0" err="1"/>
              <a:t>Why</a:t>
            </a:r>
            <a:r>
              <a:rPr lang="es-ES_tradnl" sz="3200" dirty="0"/>
              <a:t> </a:t>
            </a:r>
            <a:r>
              <a:rPr lang="es-ES_tradnl" sz="3200" dirty="0" err="1"/>
              <a:t>is</a:t>
            </a:r>
            <a:r>
              <a:rPr lang="es-ES_tradnl" sz="3200" dirty="0"/>
              <a:t> </a:t>
            </a:r>
            <a:r>
              <a:rPr lang="es-ES_tradnl" sz="3200" dirty="0" err="1"/>
              <a:t>it</a:t>
            </a:r>
            <a:r>
              <a:rPr lang="es-ES_tradnl" sz="3200" dirty="0"/>
              <a:t> so </a:t>
            </a:r>
            <a:r>
              <a:rPr lang="es-ES_tradnl" sz="3200" dirty="0" err="1"/>
              <a:t>important</a:t>
            </a:r>
            <a:r>
              <a:rPr lang="es-ES_tradnl" sz="3200" dirty="0"/>
              <a:t> </a:t>
            </a:r>
          </a:p>
          <a:p>
            <a:pPr algn="ctr"/>
            <a:r>
              <a:rPr lang="es-ES_tradnl" sz="3200" dirty="0" err="1"/>
              <a:t>for</a:t>
            </a:r>
            <a:r>
              <a:rPr lang="es-ES_tradnl" sz="3200" dirty="0"/>
              <a:t> </a:t>
            </a:r>
            <a:r>
              <a:rPr lang="es-ES_tradnl" sz="3200" dirty="0" err="1"/>
              <a:t>sustainable</a:t>
            </a:r>
            <a:r>
              <a:rPr lang="es-ES_tradnl" sz="3200" dirty="0"/>
              <a:t> </a:t>
            </a:r>
            <a:r>
              <a:rPr lang="es-ES_tradnl" sz="3200" dirty="0" err="1"/>
              <a:t>development</a:t>
            </a:r>
            <a:r>
              <a:rPr lang="es-ES_tradnl" sz="3200" dirty="0"/>
              <a:t>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09969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EMPOWERMENT</a:t>
            </a:r>
            <a:endParaRPr lang="en-GB" sz="24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755576" y="1844824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Give</a:t>
            </a:r>
            <a:r>
              <a:rPr lang="es-ES_tradnl" sz="2000" dirty="0"/>
              <a:t> </a:t>
            </a:r>
            <a:r>
              <a:rPr lang="es-ES_tradnl" sz="2000" dirty="0" err="1"/>
              <a:t>people</a:t>
            </a:r>
            <a:r>
              <a:rPr lang="es-ES_tradnl" sz="2000" dirty="0"/>
              <a:t> </a:t>
            </a:r>
            <a:r>
              <a:rPr lang="es-ES_tradnl" sz="2000" dirty="0" err="1"/>
              <a:t>the</a:t>
            </a:r>
            <a:r>
              <a:rPr lang="es-ES_tradnl" sz="2000" dirty="0"/>
              <a:t> </a:t>
            </a:r>
            <a:r>
              <a:rPr lang="es-ES_tradnl" sz="2000" dirty="0" err="1"/>
              <a:t>tools</a:t>
            </a:r>
            <a:r>
              <a:rPr lang="es-ES_tradnl" sz="2000" dirty="0"/>
              <a:t> </a:t>
            </a:r>
            <a:r>
              <a:rPr lang="es-ES_tradnl" sz="2000" dirty="0" err="1"/>
              <a:t>to</a:t>
            </a:r>
            <a:r>
              <a:rPr lang="es-ES_tradnl" sz="2000" dirty="0"/>
              <a:t> </a:t>
            </a:r>
            <a:r>
              <a:rPr lang="es-ES_tradnl" sz="2000" dirty="0" err="1"/>
              <a:t>participate</a:t>
            </a:r>
            <a:r>
              <a:rPr lang="es-ES_tradnl" sz="2000" dirty="0"/>
              <a:t> in </a:t>
            </a:r>
            <a:r>
              <a:rPr lang="es-ES_tradnl" sz="2000" dirty="0" err="1"/>
              <a:t>decision-making</a:t>
            </a:r>
            <a:r>
              <a:rPr lang="es-ES_tradnl" sz="2000" dirty="0"/>
              <a:t> </a:t>
            </a:r>
            <a:r>
              <a:rPr lang="es-ES_tradnl" sz="2000" dirty="0" err="1"/>
              <a:t>processes</a:t>
            </a:r>
            <a:endParaRPr lang="en-GB" sz="2000" dirty="0"/>
          </a:p>
        </p:txBody>
      </p:sp>
      <p:sp>
        <p:nvSpPr>
          <p:cNvPr id="15" name="14 CuadroTexto"/>
          <p:cNvSpPr txBox="1"/>
          <p:nvPr/>
        </p:nvSpPr>
        <p:spPr>
          <a:xfrm>
            <a:off x="755576" y="242088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Respect</a:t>
            </a:r>
            <a:r>
              <a:rPr lang="es-ES_tradnl" sz="2000" dirty="0"/>
              <a:t> </a:t>
            </a:r>
            <a:r>
              <a:rPr lang="es-ES_tradnl" sz="2000" dirty="0" err="1"/>
              <a:t>different</a:t>
            </a:r>
            <a:r>
              <a:rPr lang="es-ES_tradnl" sz="2000" dirty="0"/>
              <a:t> </a:t>
            </a:r>
            <a:r>
              <a:rPr lang="es-ES_tradnl" sz="2000" dirty="0" err="1"/>
              <a:t>ways</a:t>
            </a:r>
            <a:r>
              <a:rPr lang="es-ES_tradnl" sz="2000" dirty="0"/>
              <a:t> of </a:t>
            </a:r>
            <a:r>
              <a:rPr lang="es-ES_tradnl" sz="2000" dirty="0" err="1"/>
              <a:t>thinking</a:t>
            </a:r>
            <a:r>
              <a:rPr lang="es-ES_tradnl" sz="2000" dirty="0"/>
              <a:t> and </a:t>
            </a:r>
            <a:r>
              <a:rPr lang="es-ES_tradnl" sz="2000" dirty="0" err="1"/>
              <a:t>being</a:t>
            </a:r>
            <a:r>
              <a:rPr lang="es-ES_tradnl" sz="2000" dirty="0"/>
              <a:t> in </a:t>
            </a:r>
            <a:r>
              <a:rPr lang="es-ES_tradnl" sz="2000" dirty="0" err="1"/>
              <a:t>the</a:t>
            </a:r>
            <a:r>
              <a:rPr lang="es-ES_tradnl" sz="2000" dirty="0"/>
              <a:t> </a:t>
            </a:r>
            <a:r>
              <a:rPr lang="es-ES_tradnl" sz="2000" dirty="0" err="1"/>
              <a:t>world</a:t>
            </a:r>
            <a:endParaRPr lang="en-GB" sz="2000" dirty="0"/>
          </a:p>
        </p:txBody>
      </p:sp>
      <p:sp>
        <p:nvSpPr>
          <p:cNvPr id="16" name="15 CuadroTexto"/>
          <p:cNvSpPr txBox="1"/>
          <p:nvPr/>
        </p:nvSpPr>
        <p:spPr>
          <a:xfrm>
            <a:off x="755576" y="2996952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Involving</a:t>
            </a:r>
            <a:r>
              <a:rPr lang="es-ES_tradnl" sz="2000" dirty="0"/>
              <a:t> in </a:t>
            </a:r>
            <a:r>
              <a:rPr lang="es-ES_tradnl" sz="2000" dirty="0" err="1"/>
              <a:t>civic</a:t>
            </a:r>
            <a:r>
              <a:rPr lang="es-ES_tradnl" sz="2000" dirty="0"/>
              <a:t> </a:t>
            </a:r>
            <a:r>
              <a:rPr lang="es-ES_tradnl" sz="2000" dirty="0" err="1"/>
              <a:t>life</a:t>
            </a:r>
            <a:endParaRPr lang="en-GB" sz="2000" dirty="0"/>
          </a:p>
        </p:txBody>
      </p:sp>
      <p:sp>
        <p:nvSpPr>
          <p:cNvPr id="17" name="16 CuadroTexto"/>
          <p:cNvSpPr txBox="1"/>
          <p:nvPr/>
        </p:nvSpPr>
        <p:spPr>
          <a:xfrm>
            <a:off x="755576" y="350100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Inclusion</a:t>
            </a:r>
            <a:r>
              <a:rPr lang="es-ES_tradnl" sz="2000" dirty="0"/>
              <a:t> of </a:t>
            </a:r>
            <a:r>
              <a:rPr lang="es-ES_tradnl" sz="2000" dirty="0" err="1"/>
              <a:t>marginalised</a:t>
            </a:r>
            <a:r>
              <a:rPr lang="es-ES_tradnl" sz="2000" dirty="0"/>
              <a:t> </a:t>
            </a:r>
            <a:r>
              <a:rPr lang="es-ES_tradnl" sz="2000" dirty="0" err="1"/>
              <a:t>groups</a:t>
            </a:r>
            <a:r>
              <a:rPr lang="es-ES_tradnl" sz="2000" dirty="0"/>
              <a:t>: </a:t>
            </a:r>
            <a:r>
              <a:rPr lang="es-ES_tradnl" sz="2000" dirty="0" err="1"/>
              <a:t>women</a:t>
            </a:r>
            <a:r>
              <a:rPr lang="es-ES_tradnl" sz="2000" dirty="0"/>
              <a:t>, </a:t>
            </a:r>
            <a:r>
              <a:rPr lang="es-ES_tradnl" sz="2000" dirty="0" err="1"/>
              <a:t>the</a:t>
            </a:r>
            <a:r>
              <a:rPr lang="es-ES_tradnl" sz="2000" dirty="0"/>
              <a:t> </a:t>
            </a:r>
            <a:r>
              <a:rPr lang="es-ES_tradnl" sz="2000" dirty="0" err="1"/>
              <a:t>poor</a:t>
            </a:r>
            <a:r>
              <a:rPr lang="es-ES_tradnl" sz="2000" dirty="0"/>
              <a:t>, </a:t>
            </a:r>
            <a:r>
              <a:rPr lang="es-ES_tradnl" sz="2000" dirty="0" err="1"/>
              <a:t>disabled</a:t>
            </a:r>
            <a:r>
              <a:rPr lang="es-ES_tradnl" sz="2000" dirty="0"/>
              <a:t>, </a:t>
            </a:r>
            <a:r>
              <a:rPr lang="es-ES_tradnl" sz="2000" dirty="0" err="1"/>
              <a:t>children</a:t>
            </a:r>
            <a:r>
              <a:rPr lang="es-ES_tradnl" sz="2000" dirty="0"/>
              <a:t>…</a:t>
            </a:r>
            <a:endParaRPr lang="en-GB" sz="2000" dirty="0"/>
          </a:p>
        </p:txBody>
      </p:sp>
      <p:sp>
        <p:nvSpPr>
          <p:cNvPr id="18" name="17 CuadroTexto"/>
          <p:cNvSpPr txBox="1"/>
          <p:nvPr/>
        </p:nvSpPr>
        <p:spPr>
          <a:xfrm>
            <a:off x="755576" y="4077072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Cooperation</a:t>
            </a:r>
            <a:r>
              <a:rPr lang="es-ES_tradnl" sz="2000" dirty="0"/>
              <a:t>. </a:t>
            </a:r>
            <a:r>
              <a:rPr lang="es-ES_tradnl" sz="2000" dirty="0" err="1"/>
              <a:t>All</a:t>
            </a:r>
            <a:r>
              <a:rPr lang="es-ES_tradnl" sz="2000" dirty="0"/>
              <a:t> </a:t>
            </a:r>
            <a:r>
              <a:rPr lang="es-ES_tradnl" sz="2000" dirty="0" err="1"/>
              <a:t>parts</a:t>
            </a:r>
            <a:r>
              <a:rPr lang="es-ES_tradnl" sz="2000" dirty="0"/>
              <a:t> </a:t>
            </a:r>
            <a:r>
              <a:rPr lang="es-ES_tradnl" sz="2000" dirty="0" err="1"/>
              <a:t>play</a:t>
            </a:r>
            <a:r>
              <a:rPr lang="es-ES_tradnl" sz="2000" dirty="0"/>
              <a:t> a role</a:t>
            </a:r>
            <a:endParaRPr lang="en-GB" sz="2000" dirty="0"/>
          </a:p>
        </p:txBody>
      </p:sp>
      <p:sp>
        <p:nvSpPr>
          <p:cNvPr id="19" name="18 CuadroTexto"/>
          <p:cNvSpPr txBox="1"/>
          <p:nvPr/>
        </p:nvSpPr>
        <p:spPr>
          <a:xfrm>
            <a:off x="755576" y="458112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Creativity</a:t>
            </a:r>
            <a:r>
              <a:rPr lang="es-ES_tradnl" sz="2000" dirty="0"/>
              <a:t> and </a:t>
            </a:r>
            <a:r>
              <a:rPr lang="es-ES_tradnl" sz="2000" dirty="0" err="1"/>
              <a:t>constructive</a:t>
            </a:r>
            <a:r>
              <a:rPr lang="es-ES_tradnl" sz="2000" dirty="0"/>
              <a:t> dialogue</a:t>
            </a:r>
            <a:endParaRPr lang="en-GB" sz="2000" dirty="0"/>
          </a:p>
        </p:txBody>
      </p:sp>
      <p:sp>
        <p:nvSpPr>
          <p:cNvPr id="20" name="19 CuadroTexto"/>
          <p:cNvSpPr txBox="1"/>
          <p:nvPr/>
        </p:nvSpPr>
        <p:spPr>
          <a:xfrm>
            <a:off x="755576" y="5157192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Improvement</a:t>
            </a:r>
            <a:r>
              <a:rPr lang="es-ES_tradnl" sz="2000" dirty="0"/>
              <a:t> of </a:t>
            </a:r>
            <a:r>
              <a:rPr lang="es-ES_tradnl" sz="2000" dirty="0" err="1"/>
              <a:t>resilience</a:t>
            </a:r>
            <a:endParaRPr lang="en-GB" sz="2000" dirty="0"/>
          </a:p>
        </p:txBody>
      </p:sp>
      <p:sp>
        <p:nvSpPr>
          <p:cNvPr id="21" name="20 CuadroTexto"/>
          <p:cNvSpPr txBox="1"/>
          <p:nvPr/>
        </p:nvSpPr>
        <p:spPr>
          <a:xfrm>
            <a:off x="755576" y="5733256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Recognition</a:t>
            </a:r>
            <a:r>
              <a:rPr lang="es-ES_tradnl" sz="2000" dirty="0"/>
              <a:t> of </a:t>
            </a:r>
            <a:r>
              <a:rPr lang="es-ES_tradnl" sz="2000" dirty="0" err="1"/>
              <a:t>own</a:t>
            </a:r>
            <a:r>
              <a:rPr lang="es-ES_tradnl" sz="2000" dirty="0"/>
              <a:t> </a:t>
            </a:r>
            <a:r>
              <a:rPr lang="es-ES_tradnl" sz="2000" dirty="0" err="1"/>
              <a:t>capacities</a:t>
            </a:r>
            <a:r>
              <a:rPr lang="es-ES_tradnl" sz="2000" dirty="0"/>
              <a:t> and </a:t>
            </a:r>
            <a:r>
              <a:rPr lang="es-ES_tradnl" sz="2000" dirty="0" err="1"/>
              <a:t>responsibility</a:t>
            </a:r>
            <a:endParaRPr lang="en-GB" sz="2000" dirty="0"/>
          </a:p>
        </p:txBody>
      </p:sp>
      <p:sp>
        <p:nvSpPr>
          <p:cNvPr id="22" name="21 CuadroTexto"/>
          <p:cNvSpPr txBox="1"/>
          <p:nvPr/>
        </p:nvSpPr>
        <p:spPr>
          <a:xfrm>
            <a:off x="755576" y="6237312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Improvement</a:t>
            </a:r>
            <a:r>
              <a:rPr lang="es-ES_tradnl" sz="2000" dirty="0"/>
              <a:t> of </a:t>
            </a:r>
            <a:r>
              <a:rPr lang="es-ES_tradnl" sz="2000" dirty="0" err="1"/>
              <a:t>the</a:t>
            </a:r>
            <a:r>
              <a:rPr lang="es-ES_tradnl" sz="2000" dirty="0"/>
              <a:t> </a:t>
            </a:r>
            <a:r>
              <a:rPr lang="es-ES_tradnl" sz="2000" dirty="0" err="1"/>
              <a:t>vision</a:t>
            </a:r>
            <a:r>
              <a:rPr lang="es-ES_tradnl" sz="2000" dirty="0"/>
              <a:t> </a:t>
            </a:r>
            <a:r>
              <a:rPr lang="es-ES_tradnl" sz="2000" dirty="0" err="1"/>
              <a:t>to</a:t>
            </a:r>
            <a:r>
              <a:rPr lang="es-ES_tradnl" sz="2000" dirty="0"/>
              <a:t> </a:t>
            </a:r>
            <a:r>
              <a:rPr lang="es-ES_tradnl" sz="2000" dirty="0" err="1"/>
              <a:t>change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09969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CITIZEN PARTICIPATION</a:t>
            </a:r>
            <a:endParaRPr lang="en-GB" sz="2400" b="1" dirty="0"/>
          </a:p>
        </p:txBody>
      </p:sp>
      <p:sp>
        <p:nvSpPr>
          <p:cNvPr id="23" name="22 CuadroTexto"/>
          <p:cNvSpPr txBox="1"/>
          <p:nvPr/>
        </p:nvSpPr>
        <p:spPr>
          <a:xfrm>
            <a:off x="827584" y="1844824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Process</a:t>
            </a:r>
            <a:r>
              <a:rPr lang="es-ES_tradnl" sz="2000" dirty="0"/>
              <a:t> </a:t>
            </a:r>
            <a:r>
              <a:rPr lang="es-ES_tradnl" sz="2000" dirty="0" err="1"/>
              <a:t>that</a:t>
            </a:r>
            <a:r>
              <a:rPr lang="es-ES_tradnl" sz="2000" dirty="0"/>
              <a:t> </a:t>
            </a:r>
            <a:r>
              <a:rPr lang="es-ES_tradnl" sz="2000" dirty="0" err="1"/>
              <a:t>provides</a:t>
            </a:r>
            <a:r>
              <a:rPr lang="es-ES_tradnl" sz="2000" dirty="0"/>
              <a:t> </a:t>
            </a:r>
            <a:r>
              <a:rPr lang="es-ES_tradnl" sz="2000" dirty="0" err="1"/>
              <a:t>private</a:t>
            </a:r>
            <a:r>
              <a:rPr lang="es-ES_tradnl" sz="2000" dirty="0"/>
              <a:t> </a:t>
            </a:r>
            <a:r>
              <a:rPr lang="es-ES_tradnl" sz="2000" dirty="0" err="1"/>
              <a:t>individuals</a:t>
            </a:r>
            <a:r>
              <a:rPr lang="es-ES_tradnl" sz="2000" dirty="0"/>
              <a:t> </a:t>
            </a:r>
            <a:r>
              <a:rPr lang="es-ES_tradnl" sz="2000" dirty="0" err="1"/>
              <a:t>an</a:t>
            </a:r>
            <a:r>
              <a:rPr lang="es-ES_tradnl" sz="2000" dirty="0"/>
              <a:t> </a:t>
            </a:r>
            <a:r>
              <a:rPr lang="es-ES_tradnl" sz="2000" dirty="0" err="1"/>
              <a:t>opportunity</a:t>
            </a:r>
            <a:r>
              <a:rPr lang="es-ES_tradnl" sz="2000" dirty="0"/>
              <a:t> to </a:t>
            </a:r>
            <a:r>
              <a:rPr lang="es-ES_tradnl" sz="2000" dirty="0" err="1"/>
              <a:t>influence</a:t>
            </a:r>
            <a:r>
              <a:rPr lang="es-ES_tradnl" sz="2000" dirty="0"/>
              <a:t> </a:t>
            </a:r>
            <a:r>
              <a:rPr lang="es-ES_tradnl" sz="2000" dirty="0" err="1"/>
              <a:t>public</a:t>
            </a:r>
            <a:r>
              <a:rPr lang="es-ES_tradnl" sz="2000" dirty="0"/>
              <a:t> </a:t>
            </a:r>
            <a:r>
              <a:rPr lang="es-ES_tradnl" sz="2000" dirty="0" err="1"/>
              <a:t>decisions</a:t>
            </a:r>
            <a:endParaRPr lang="es-ES_tradnl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827584" y="299695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BENEFITS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51475" y="3873030"/>
            <a:ext cx="74168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 dirty="0"/>
              <a:t>Information and ideas from citizens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Public support for decisions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Avoidance of social conflicts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Confidence in governance structures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Cooperation and relationships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Identification with changes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Citizenship</a:t>
            </a:r>
          </a:p>
        </p:txBody>
      </p:sp>
      <p:pic>
        <p:nvPicPr>
          <p:cNvPr id="13" name="12 Imagen" descr="Apaza-feb-283x20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2852936"/>
            <a:ext cx="2695575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9699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CITIZEN PARTICIPATION</a:t>
            </a:r>
            <a:endParaRPr lang="en-GB" sz="2400" b="1" dirty="0"/>
          </a:p>
        </p:txBody>
      </p:sp>
      <p:sp>
        <p:nvSpPr>
          <p:cNvPr id="23" name="22 CuadroTexto"/>
          <p:cNvSpPr txBox="1"/>
          <p:nvPr/>
        </p:nvSpPr>
        <p:spPr>
          <a:xfrm>
            <a:off x="827584" y="1844824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Process</a:t>
            </a:r>
            <a:r>
              <a:rPr lang="es-ES_tradnl" sz="2000" dirty="0"/>
              <a:t> </a:t>
            </a:r>
            <a:r>
              <a:rPr lang="es-ES_tradnl" sz="2000" dirty="0" err="1"/>
              <a:t>that</a:t>
            </a:r>
            <a:r>
              <a:rPr lang="es-ES_tradnl" sz="2000" dirty="0"/>
              <a:t> </a:t>
            </a:r>
            <a:r>
              <a:rPr lang="es-ES_tradnl" sz="2000" dirty="0" err="1"/>
              <a:t>provides</a:t>
            </a:r>
            <a:r>
              <a:rPr lang="es-ES_tradnl" sz="2000" dirty="0"/>
              <a:t> </a:t>
            </a:r>
            <a:r>
              <a:rPr lang="es-ES_tradnl" sz="2000" dirty="0" err="1"/>
              <a:t>private</a:t>
            </a:r>
            <a:r>
              <a:rPr lang="es-ES_tradnl" sz="2000" dirty="0"/>
              <a:t> </a:t>
            </a:r>
            <a:r>
              <a:rPr lang="es-ES_tradnl" sz="2000" dirty="0" err="1"/>
              <a:t>individuals</a:t>
            </a:r>
            <a:r>
              <a:rPr lang="es-ES_tradnl" sz="2000" dirty="0"/>
              <a:t> </a:t>
            </a:r>
            <a:r>
              <a:rPr lang="es-ES_tradnl" sz="2000" dirty="0" err="1"/>
              <a:t>an</a:t>
            </a:r>
            <a:r>
              <a:rPr lang="es-ES_tradnl" sz="2000" dirty="0"/>
              <a:t> </a:t>
            </a:r>
            <a:r>
              <a:rPr lang="es-ES_tradnl" sz="2000" dirty="0" err="1"/>
              <a:t>opportunity</a:t>
            </a:r>
            <a:r>
              <a:rPr lang="es-ES_tradnl" sz="2000" dirty="0"/>
              <a:t> to </a:t>
            </a:r>
            <a:r>
              <a:rPr lang="es-ES_tradnl" sz="2000" dirty="0" err="1"/>
              <a:t>influence</a:t>
            </a:r>
            <a:r>
              <a:rPr lang="es-ES_tradnl" sz="2000" dirty="0"/>
              <a:t> </a:t>
            </a:r>
            <a:r>
              <a:rPr lang="es-ES_tradnl" sz="2000" dirty="0" err="1"/>
              <a:t>public</a:t>
            </a:r>
            <a:r>
              <a:rPr lang="es-ES_tradnl" sz="2000" dirty="0"/>
              <a:t> </a:t>
            </a:r>
            <a:r>
              <a:rPr lang="es-ES_tradnl" sz="2000" dirty="0" err="1"/>
              <a:t>decisions</a:t>
            </a:r>
            <a:endParaRPr lang="es-ES_tradnl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827584" y="299695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PROBLEMS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51475" y="3873030"/>
            <a:ext cx="74168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 dirty="0"/>
              <a:t>Cost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Not structured properly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Traditional way of politics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Fear to lose representativeness and capacity of decision from traditional structures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Authoritarianism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Decision manipulation or </a:t>
            </a:r>
            <a:r>
              <a:rPr lang="en-GB" sz="2000" dirty="0" err="1"/>
              <a:t>boicot</a:t>
            </a:r>
            <a:r>
              <a:rPr lang="en-GB" sz="2000" dirty="0"/>
              <a:t> from lobbies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Lack of motivation and disengagement</a:t>
            </a:r>
          </a:p>
        </p:txBody>
      </p:sp>
      <p:pic>
        <p:nvPicPr>
          <p:cNvPr id="13" name="12 Imagen" descr="Sad_Face_Emoji_large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00192" y="2636912"/>
            <a:ext cx="2069976" cy="206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316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DECISION-MAKING STRUCTURES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643977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TECHNOCRATIC DECISION MAKING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2212197"/>
            <a:ext cx="74168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Application of technical knowledge, expertise, techniques and methods to problem solving</a:t>
            </a:r>
          </a:p>
          <a:p>
            <a:r>
              <a:rPr lang="en-GB" sz="2000" dirty="0"/>
              <a:t>A group of experts are considered to be best suited to make complex technical decisions</a:t>
            </a:r>
          </a:p>
          <a:p>
            <a:endParaRPr lang="en-GB" sz="2000" dirty="0"/>
          </a:p>
          <a:p>
            <a:pPr marL="342900" indent="-342900">
              <a:buFontTx/>
              <a:buChar char="-"/>
            </a:pPr>
            <a:r>
              <a:rPr lang="en-GB" sz="2000" dirty="0"/>
              <a:t>Most effective when considering technical decisions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Fail to solve social problems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55576" y="4740321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DEMOCRATIC DECISION MAKING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65469" y="5483341"/>
            <a:ext cx="7416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Assumption that all who are affected by a given decision have the right to participate in the making of that decision</a:t>
            </a:r>
          </a:p>
          <a:p>
            <a:r>
              <a:rPr lang="en-GB" sz="2000" dirty="0"/>
              <a:t>It can be direct participation or through representatives</a:t>
            </a:r>
          </a:p>
        </p:txBody>
      </p:sp>
    </p:spTree>
    <p:extLst>
      <p:ext uri="{BB962C8B-B14F-4D97-AF65-F5344CB8AC3E}">
        <p14:creationId xmlns:p14="http://schemas.microsoft.com/office/powerpoint/2010/main" val="1958583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5" name="14 Imagen" descr="govt-distribute-power-citizen-participation-parliamentary-and-presidential-40-63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1560" y="692696"/>
            <a:ext cx="7920880" cy="5946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583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POLICY DECISIONS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827584" y="2060848"/>
            <a:ext cx="763284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Three Types of Policy Decisions</a:t>
            </a:r>
          </a:p>
          <a:p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Technical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 decisions based solely on the application of scientific issues</a:t>
            </a:r>
            <a:b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Value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 decisions concerned with the resolution of important normative or societal issues.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Value issues involve normative determinations of "what should be“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Although scientific information can provide guidance with respect to value decisions, it is rarely the sole determinant</a:t>
            </a:r>
            <a:b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Mixed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 decisions have both technical and value components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Rely on scientific techniques and extrapolations to determine the potential of "what is".</a:t>
            </a:r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6373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POLICY DECISIONS</a:t>
            </a:r>
            <a:endParaRPr lang="en-GB" sz="2400" b="1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760027" y="2122984"/>
            <a:ext cx="7272808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Characteristics of Policy Problems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 well defined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solutions cannot generally be proven to be correct before application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 problem solution is ever guaranteed to achieve the intended result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 solutions are seldom the best and the cheapest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adequacy of the solution is often difficult to measure against the "public good"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fairness of solutions is impossible to measure objectively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27285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8"/>
            <a:ext cx="7048500" cy="4895850"/>
          </a:xfrm>
          <a:prstGeom prst="rect">
            <a:avLst/>
          </a:prstGeom>
        </p:spPr>
      </p:pic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THE POLICY ANALYSIS PROCESS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588224" y="5733256"/>
            <a:ext cx="2555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Where can we introduce citizen participation in this process?</a:t>
            </a:r>
          </a:p>
        </p:txBody>
      </p:sp>
    </p:spTree>
    <p:extLst>
      <p:ext uri="{BB962C8B-B14F-4D97-AF65-F5344CB8AC3E}">
        <p14:creationId xmlns:p14="http://schemas.microsoft.com/office/powerpoint/2010/main" val="23873211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POLICY DECISIONS</a:t>
            </a:r>
            <a:endParaRPr lang="en-GB" sz="2400" b="1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475656" y="1988840"/>
          <a:ext cx="6048672" cy="4562986"/>
        </p:xfrm>
        <a:graphic>
          <a:graphicData uri="http://schemas.openxmlformats.org/drawingml/2006/table">
            <a:tbl>
              <a:tblPr/>
              <a:tblGrid>
                <a:gridCol w="28782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04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9293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Arial" panose="020B0604020202020204" pitchFamily="34" charset="0"/>
                        </a:rPr>
                        <a:t>Researched Policy Analysis</a:t>
                      </a:r>
                      <a:endParaRPr lang="en-GB" sz="1800" dirty="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>
                          <a:latin typeface="Arial" panose="020B0604020202020204" pitchFamily="34" charset="0"/>
                        </a:rPr>
                        <a:t>Basic Policy Analysis</a:t>
                      </a:r>
                      <a:endParaRPr lang="en-GB" sz="180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9293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</a:rPr>
                        <a:t>Extensive inventory phase</a:t>
                      </a:r>
                      <a:endParaRPr lang="en-GB" sz="1800" dirty="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latin typeface="Arial" panose="020B0604020202020204" pitchFamily="34" charset="0"/>
                        </a:rPr>
                        <a:t>Limited inventory, focused on specific issues</a:t>
                      </a:r>
                      <a:endParaRPr lang="en-GB" sz="180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49706">
                <a:tc>
                  <a:txBody>
                    <a:bodyPr/>
                    <a:lstStyle/>
                    <a:p>
                      <a:r>
                        <a:rPr lang="en-GB" sz="1800">
                          <a:latin typeface="Arial" panose="020B0604020202020204" pitchFamily="34" charset="0"/>
                        </a:rPr>
                        <a:t>Search for alternatives which are narrowed before public presentation</a:t>
                      </a:r>
                      <a:endParaRPr lang="en-GB" sz="180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latin typeface="Arial" panose="020B0604020202020204" pitchFamily="34" charset="0"/>
                        </a:rPr>
                        <a:t>Constrained search for alternatives</a:t>
                      </a:r>
                      <a:endParaRPr lang="en-GB" sz="180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79499">
                <a:tc>
                  <a:txBody>
                    <a:bodyPr/>
                    <a:lstStyle/>
                    <a:p>
                      <a:r>
                        <a:rPr lang="en-GB" sz="1800">
                          <a:latin typeface="Arial" panose="020B0604020202020204" pitchFamily="34" charset="0"/>
                        </a:rPr>
                        <a:t>Preparation of a plan</a:t>
                      </a:r>
                      <a:endParaRPr lang="en-GB" sz="180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latin typeface="Arial" panose="020B0604020202020204" pitchFamily="34" charset="0"/>
                        </a:rPr>
                        <a:t>Preparation of memoranda, issue papers, policy papers of draft legislation</a:t>
                      </a:r>
                      <a:endParaRPr lang="en-GB" sz="180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9086">
                <a:tc>
                  <a:txBody>
                    <a:bodyPr/>
                    <a:lstStyle/>
                    <a:p>
                      <a:r>
                        <a:rPr lang="en-GB" sz="1800">
                          <a:latin typeface="Arial" panose="020B0604020202020204" pitchFamily="34" charset="0"/>
                        </a:rPr>
                        <a:t>Client: the public interest</a:t>
                      </a:r>
                      <a:endParaRPr lang="en-GB" sz="180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latin typeface="Arial" panose="020B0604020202020204" pitchFamily="34" charset="0"/>
                        </a:rPr>
                        <a:t>Specific client</a:t>
                      </a:r>
                      <a:endParaRPr lang="en-GB" sz="180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9086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</a:rPr>
                        <a:t>Long-term process</a:t>
                      </a:r>
                      <a:endParaRPr lang="en-GB" sz="1800" dirty="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</a:rPr>
                        <a:t>Short-term process</a:t>
                      </a:r>
                      <a:endParaRPr lang="en-GB" sz="1800" dirty="0"/>
                    </a:p>
                  </a:txBody>
                  <a:tcPr marL="84440" marR="84440" marT="84440" marB="8444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743075" y="1478648"/>
            <a:ext cx="362573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Basic vs. Researched Analysis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10822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POLICY ANALYSIS PRINCIPLES</a:t>
            </a:r>
            <a:endParaRPr lang="en-GB" sz="2400" b="1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95536" y="1988840"/>
            <a:ext cx="8028529" cy="4555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Learn to focus quickly on the central decision criterion of the problem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Think about the types of policy actions that can be taken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Avoid the tool-box approach to analyzing policy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Learn to deal with uncertainty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Say it with numbers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Make the analysis simple and transparent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Check the facts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Give the client analysis, not decisions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Push the boundaries of analysis beyond the "policy envelope"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Be aware that there is no such thing as an absolutely correct, rational, and complete analysis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973544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3" name="Picture 3" descr="ladder.jpg (29153 bytes)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7"/>
          <a:stretch>
            <a:fillRect/>
          </a:stretch>
        </p:blipFill>
        <p:spPr bwMode="auto">
          <a:xfrm>
            <a:off x="611560" y="1052736"/>
            <a:ext cx="7848872" cy="547260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973544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TECHNIQUES OF CITIZEN PARTICIPATION</a:t>
            </a:r>
            <a:endParaRPr lang="en-GB" sz="2400" b="1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827584" y="1764928"/>
            <a:ext cx="3528392" cy="294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cs typeface="Arial" panose="020B0604020202020204" pitchFamily="34" charset="0"/>
              </a:rPr>
              <a:t>Publicity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>
                <a:latin typeface="+mn-lt"/>
                <a:cs typeface="Arial" panose="020B0604020202020204" pitchFamily="34" charset="0"/>
              </a:rPr>
              <a:t>Public education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cs typeface="Arial" panose="020B0604020202020204" pitchFamily="34" charset="0"/>
              </a:rPr>
              <a:t>Public input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Public interaction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cs typeface="Arial" panose="020B0604020202020204" pitchFamily="34" charset="0"/>
              </a:rPr>
              <a:t>Public partnership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graphicFrame>
        <p:nvGraphicFramePr>
          <p:cNvPr id="13" name="12 Tabla"/>
          <p:cNvGraphicFramePr>
            <a:graphicFrameLocks noGrp="1"/>
          </p:cNvGraphicFramePr>
          <p:nvPr/>
        </p:nvGraphicFramePr>
        <p:xfrm>
          <a:off x="467544" y="4365104"/>
          <a:ext cx="8208911" cy="2275332"/>
        </p:xfrm>
        <a:graphic>
          <a:graphicData uri="http://schemas.openxmlformats.org/drawingml/2006/table">
            <a:tbl>
              <a:tblPr/>
              <a:tblGrid>
                <a:gridCol w="13781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174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78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77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777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chemeClr val="tx2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PUBLICITY</a:t>
                      </a:r>
                      <a:endParaRPr lang="en-GB" sz="1800" b="1" dirty="0">
                        <a:solidFill>
                          <a:schemeClr val="tx2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chemeClr val="tx2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PUBLIC EDUCATION</a:t>
                      </a:r>
                      <a:endParaRPr lang="en-GB" sz="1800" b="1" dirty="0">
                        <a:solidFill>
                          <a:schemeClr val="tx2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chemeClr val="tx2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PUBLIC INPUT</a:t>
                      </a:r>
                      <a:endParaRPr lang="en-GB" sz="1800" b="1" dirty="0">
                        <a:solidFill>
                          <a:schemeClr val="tx2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chemeClr val="tx2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PUBLIC INTERACTION</a:t>
                      </a:r>
                      <a:endParaRPr lang="en-GB" sz="1800" b="1" dirty="0">
                        <a:solidFill>
                          <a:schemeClr val="tx2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chemeClr val="tx2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PUBLIC PARTNERSHIP</a:t>
                      </a:r>
                      <a:endParaRPr lang="en-GB" sz="1800" b="1" dirty="0">
                        <a:solidFill>
                          <a:schemeClr val="tx2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latin typeface="+mn-lt"/>
                          <a:ea typeface="Times New Roman"/>
                          <a:cs typeface="Times New Roman"/>
                        </a:rPr>
                        <a:t>Building public support</a:t>
                      </a:r>
                      <a:endParaRPr lang="en-GB" sz="18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latin typeface="+mn-lt"/>
                          <a:ea typeface="Times New Roman"/>
                          <a:cs typeface="Times New Roman"/>
                        </a:rPr>
                        <a:t>Disseminating information</a:t>
                      </a:r>
                      <a:endParaRPr lang="en-GB" sz="18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latin typeface="+mn-lt"/>
                          <a:ea typeface="Times New Roman"/>
                          <a:cs typeface="Times New Roman"/>
                        </a:rPr>
                        <a:t>Collecting information</a:t>
                      </a:r>
                      <a:endParaRPr lang="en-GB" sz="18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latin typeface="+mn-lt"/>
                          <a:ea typeface="Times New Roman"/>
                          <a:cs typeface="Times New Roman"/>
                        </a:rPr>
                        <a:t>Two-way communication</a:t>
                      </a:r>
                      <a:endParaRPr lang="en-GB" sz="18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latin typeface="+mn-lt"/>
                          <a:ea typeface="Times New Roman"/>
                          <a:cs typeface="Times New Roman"/>
                        </a:rPr>
                        <a:t>Securing advice and consent</a:t>
                      </a:r>
                      <a:endParaRPr lang="en-GB" sz="18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 gridSpan="5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rgbClr val="C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&lt;----------------- PASSIVE                                                                         ACTIVE------------------&gt;</a:t>
                      </a:r>
                      <a:endParaRPr lang="en-GB" sz="1800" dirty="0">
                        <a:solidFill>
                          <a:srgbClr val="C00000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5725" marR="85725" marT="85725" marB="857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7354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EFFECTIVE CITIZEN PARTICIPATION PROGRAMME</a:t>
            </a:r>
            <a:endParaRPr lang="en-GB" sz="2400" b="1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827584" y="2101498"/>
            <a:ext cx="7992888" cy="3585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>
              <a:spcBef>
                <a:spcPts val="600"/>
              </a:spcBef>
              <a:buFont typeface="Arial" pitchFamily="34" charset="0"/>
              <a:buChar char="•"/>
            </a:pPr>
            <a:r>
              <a:rPr lang="en-GB" sz="2400" dirty="0"/>
              <a:t>Meet legal requirements;</a:t>
            </a:r>
          </a:p>
          <a:p>
            <a:pPr lvl="0">
              <a:spcBef>
                <a:spcPts val="600"/>
              </a:spcBef>
              <a:buFont typeface="Arial" pitchFamily="34" charset="0"/>
              <a:buChar char="•"/>
            </a:pPr>
            <a:r>
              <a:rPr lang="en-GB" sz="2400" dirty="0"/>
              <a:t>Clearly articulate goals and objectives;</a:t>
            </a:r>
          </a:p>
          <a:p>
            <a:pPr lvl="0">
              <a:spcBef>
                <a:spcPts val="600"/>
              </a:spcBef>
              <a:buFont typeface="Arial" pitchFamily="34" charset="0"/>
              <a:buChar char="•"/>
            </a:pPr>
            <a:r>
              <a:rPr lang="en-GB" sz="2400" dirty="0"/>
              <a:t>Command political support;</a:t>
            </a:r>
          </a:p>
          <a:p>
            <a:pPr lvl="0">
              <a:spcBef>
                <a:spcPts val="600"/>
              </a:spcBef>
              <a:buFont typeface="Arial" pitchFamily="34" charset="0"/>
              <a:buChar char="•"/>
            </a:pPr>
            <a:r>
              <a:rPr lang="en-GB" sz="2400" dirty="0"/>
              <a:t>Be an integral part of the decision making structure;</a:t>
            </a:r>
          </a:p>
          <a:p>
            <a:pPr lvl="0">
              <a:spcBef>
                <a:spcPts val="600"/>
              </a:spcBef>
              <a:buFont typeface="Arial" pitchFamily="34" charset="0"/>
              <a:buChar char="•"/>
            </a:pPr>
            <a:r>
              <a:rPr lang="en-GB" sz="2400" dirty="0"/>
              <a:t>Receive adequate funding, staff, and time;</a:t>
            </a:r>
          </a:p>
          <a:p>
            <a:pPr lvl="0">
              <a:spcBef>
                <a:spcPts val="600"/>
              </a:spcBef>
              <a:buFont typeface="Arial" pitchFamily="34" charset="0"/>
              <a:buChar char="•"/>
            </a:pPr>
            <a:r>
              <a:rPr lang="en-GB" sz="2400" dirty="0"/>
              <a:t>Identify concerned or affected publics; and</a:t>
            </a:r>
          </a:p>
          <a:p>
            <a:pPr lvl="0">
              <a:spcBef>
                <a:spcPts val="600"/>
              </a:spcBef>
              <a:buFont typeface="Arial" pitchFamily="34" charset="0"/>
              <a:buChar char="•"/>
            </a:pPr>
            <a:r>
              <a:rPr lang="en-GB" sz="2400" dirty="0"/>
              <a:t>Delineate clear roles and responsibilities for participants.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973544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SOME EXPERIENCES</a:t>
            </a:r>
            <a:endParaRPr lang="en-GB" sz="2400" b="1" dirty="0"/>
          </a:p>
        </p:txBody>
      </p:sp>
      <p:sp>
        <p:nvSpPr>
          <p:cNvPr id="13" name="12 Rectángulo">
            <a:hlinkClick r:id="rId5"/>
          </p:cNvPr>
          <p:cNvSpPr/>
          <p:nvPr/>
        </p:nvSpPr>
        <p:spPr>
          <a:xfrm>
            <a:off x="1187624" y="1916832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San Francisco Bay Area. Participatory budgeting </a:t>
            </a:r>
            <a:r>
              <a:rPr lang="en-GB" dirty="0"/>
              <a:t>https://blog.bayareametro.gov/tags-public/citizen-participation</a:t>
            </a:r>
          </a:p>
        </p:txBody>
      </p:sp>
      <p:sp>
        <p:nvSpPr>
          <p:cNvPr id="14" name="13 Rectángulo">
            <a:hlinkClick r:id="rId6"/>
          </p:cNvPr>
          <p:cNvSpPr/>
          <p:nvPr/>
        </p:nvSpPr>
        <p:spPr>
          <a:xfrm>
            <a:off x="1187624" y="4149080"/>
            <a:ext cx="53823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b="1" dirty="0" err="1"/>
              <a:t>Stockholm</a:t>
            </a:r>
            <a:r>
              <a:rPr lang="es-ES_tradnl" b="1" dirty="0"/>
              <a:t>. </a:t>
            </a:r>
            <a:r>
              <a:rPr lang="es-ES_tradnl" b="1" dirty="0" err="1"/>
              <a:t>Citizen</a:t>
            </a:r>
            <a:r>
              <a:rPr lang="es-ES_tradnl" b="1" dirty="0"/>
              <a:t> </a:t>
            </a:r>
            <a:r>
              <a:rPr lang="es-ES_tradnl" b="1" dirty="0" err="1"/>
              <a:t>participation</a:t>
            </a:r>
            <a:r>
              <a:rPr lang="es-ES_tradnl" b="1" dirty="0"/>
              <a:t> in </a:t>
            </a:r>
            <a:r>
              <a:rPr lang="es-ES_tradnl" b="1" dirty="0" err="1"/>
              <a:t>urban</a:t>
            </a:r>
            <a:r>
              <a:rPr lang="es-ES_tradnl" b="1" dirty="0"/>
              <a:t> </a:t>
            </a:r>
            <a:r>
              <a:rPr lang="es-ES_tradnl" b="1" dirty="0" err="1"/>
              <a:t>planning</a:t>
            </a:r>
            <a:endParaRPr lang="en-GB" b="1" dirty="0"/>
          </a:p>
          <a:p>
            <a:r>
              <a:rPr lang="en-GB" dirty="0"/>
              <a:t>https://www.youtube.com/watch?v=TaM_6g9koeE</a:t>
            </a:r>
          </a:p>
        </p:txBody>
      </p:sp>
      <p:sp>
        <p:nvSpPr>
          <p:cNvPr id="15" name="14 Rectángulo">
            <a:hlinkClick r:id="rId7"/>
          </p:cNvPr>
          <p:cNvSpPr/>
          <p:nvPr/>
        </p:nvSpPr>
        <p:spPr>
          <a:xfrm>
            <a:off x="1187624" y="2996952"/>
            <a:ext cx="56886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Latvia. Process of Government decision making </a:t>
            </a:r>
            <a:r>
              <a:rPr lang="en-GB" dirty="0"/>
              <a:t>https://www.youtube.com/watch?v=pjXJ8cCWxc4</a:t>
            </a:r>
          </a:p>
        </p:txBody>
      </p:sp>
    </p:spTree>
    <p:extLst>
      <p:ext uri="{BB962C8B-B14F-4D97-AF65-F5344CB8AC3E}">
        <p14:creationId xmlns:p14="http://schemas.microsoft.com/office/powerpoint/2010/main" val="40973544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EQUALITY</a:t>
            </a:r>
            <a:endParaRPr lang="en-GB" sz="2400" b="1" dirty="0"/>
          </a:p>
        </p:txBody>
      </p:sp>
      <p:sp>
        <p:nvSpPr>
          <p:cNvPr id="17" name="16 CuadroTexto"/>
          <p:cNvSpPr txBox="1"/>
          <p:nvPr/>
        </p:nvSpPr>
        <p:spPr>
          <a:xfrm>
            <a:off x="827584" y="1844824"/>
            <a:ext cx="73448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/>
              <a:t>´</a:t>
            </a:r>
            <a:r>
              <a:rPr lang="es-ES_tradnl" sz="2400" dirty="0" err="1"/>
              <a:t>Creating</a:t>
            </a:r>
            <a:r>
              <a:rPr lang="es-ES_tradnl" sz="2400" dirty="0"/>
              <a:t>  a </a:t>
            </a:r>
            <a:r>
              <a:rPr lang="es-ES_tradnl" sz="2400" dirty="0" err="1"/>
              <a:t>fairer</a:t>
            </a:r>
            <a:r>
              <a:rPr lang="es-ES_tradnl" sz="2400" dirty="0"/>
              <a:t> </a:t>
            </a:r>
            <a:r>
              <a:rPr lang="es-ES_tradnl" sz="2400" dirty="0" err="1"/>
              <a:t>society</a:t>
            </a:r>
            <a:r>
              <a:rPr lang="es-ES_tradnl" sz="2400" dirty="0"/>
              <a:t>, </a:t>
            </a:r>
            <a:r>
              <a:rPr lang="es-ES_tradnl" sz="2400" dirty="0" err="1"/>
              <a:t>where</a:t>
            </a:r>
            <a:r>
              <a:rPr lang="es-ES_tradnl" sz="2400" dirty="0"/>
              <a:t> </a:t>
            </a:r>
            <a:r>
              <a:rPr lang="es-ES_tradnl" sz="2400" dirty="0" err="1"/>
              <a:t>everyone</a:t>
            </a:r>
            <a:r>
              <a:rPr lang="es-ES_tradnl" sz="2400" dirty="0"/>
              <a:t> can </a:t>
            </a:r>
            <a:r>
              <a:rPr lang="es-ES_tradnl" sz="2400" dirty="0" err="1"/>
              <a:t>participate</a:t>
            </a:r>
            <a:r>
              <a:rPr lang="es-ES_tradnl" sz="2400" dirty="0"/>
              <a:t> and has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opportunity</a:t>
            </a:r>
            <a:r>
              <a:rPr lang="es-ES_tradnl" sz="2400" dirty="0"/>
              <a:t> </a:t>
            </a:r>
            <a:r>
              <a:rPr lang="es-ES_tradnl" sz="2400" dirty="0" err="1"/>
              <a:t>to</a:t>
            </a:r>
            <a:r>
              <a:rPr lang="es-ES_tradnl" sz="2400" dirty="0"/>
              <a:t> </a:t>
            </a:r>
            <a:r>
              <a:rPr lang="es-ES_tradnl" sz="2400" dirty="0" err="1"/>
              <a:t>fulfil</a:t>
            </a:r>
            <a:r>
              <a:rPr lang="es-ES_tradnl" sz="2400" dirty="0"/>
              <a:t> </a:t>
            </a:r>
            <a:r>
              <a:rPr lang="es-ES_tradnl" sz="2400" dirty="0" err="1"/>
              <a:t>their</a:t>
            </a:r>
            <a:r>
              <a:rPr lang="es-ES_tradnl" sz="2400" dirty="0"/>
              <a:t> </a:t>
            </a:r>
            <a:r>
              <a:rPr lang="es-ES_tradnl" sz="2400" dirty="0" err="1"/>
              <a:t>potential</a:t>
            </a:r>
            <a:r>
              <a:rPr lang="es-ES_tradnl" sz="2400" dirty="0"/>
              <a:t>.´</a:t>
            </a:r>
          </a:p>
          <a:p>
            <a:pPr algn="r"/>
            <a:r>
              <a:rPr lang="es-ES_tradnl" dirty="0" err="1"/>
              <a:t>Department</a:t>
            </a:r>
            <a:r>
              <a:rPr lang="es-ES_tradnl" dirty="0"/>
              <a:t> of </a:t>
            </a:r>
            <a:r>
              <a:rPr lang="es-ES_tradnl" dirty="0" err="1"/>
              <a:t>Health</a:t>
            </a:r>
            <a:r>
              <a:rPr lang="es-ES_tradnl" dirty="0"/>
              <a:t> and Social </a:t>
            </a:r>
            <a:r>
              <a:rPr lang="es-ES_tradnl" dirty="0" err="1"/>
              <a:t>Care</a:t>
            </a:r>
            <a:r>
              <a:rPr lang="es-ES_tradnl" dirty="0"/>
              <a:t>, 2004</a:t>
            </a:r>
            <a:endParaRPr lang="en-GB" dirty="0"/>
          </a:p>
        </p:txBody>
      </p:sp>
      <p:sp>
        <p:nvSpPr>
          <p:cNvPr id="18" name="17 CuadroTexto"/>
          <p:cNvSpPr txBox="1"/>
          <p:nvPr/>
        </p:nvSpPr>
        <p:spPr>
          <a:xfrm>
            <a:off x="539552" y="4293096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/>
              <a:t>What</a:t>
            </a:r>
            <a:r>
              <a:rPr lang="es-ES_tradnl" sz="2400" dirty="0"/>
              <a:t> </a:t>
            </a:r>
            <a:r>
              <a:rPr lang="es-ES_tradnl" sz="2400" dirty="0" err="1"/>
              <a:t>groups</a:t>
            </a:r>
            <a:r>
              <a:rPr lang="es-ES_tradnl" sz="2400" dirty="0"/>
              <a:t> in </a:t>
            </a:r>
            <a:r>
              <a:rPr lang="es-ES_tradnl" sz="2400" dirty="0" err="1"/>
              <a:t>society</a:t>
            </a:r>
            <a:r>
              <a:rPr lang="es-ES_tradnl" sz="2400" dirty="0"/>
              <a:t> can </a:t>
            </a:r>
            <a:r>
              <a:rPr lang="es-ES_tradnl" sz="2400" dirty="0" err="1"/>
              <a:t>have</a:t>
            </a:r>
            <a:r>
              <a:rPr lang="es-ES_tradnl" sz="2400" dirty="0"/>
              <a:t> </a:t>
            </a:r>
            <a:r>
              <a:rPr lang="es-ES_tradnl" sz="2400" dirty="0" err="1"/>
              <a:t>inequality</a:t>
            </a:r>
            <a:r>
              <a:rPr lang="es-ES_tradnl" sz="2400" dirty="0"/>
              <a:t> of </a:t>
            </a:r>
            <a:r>
              <a:rPr lang="es-ES_tradnl" sz="2400" dirty="0" err="1"/>
              <a:t>opportunities</a:t>
            </a:r>
            <a:r>
              <a:rPr lang="es-ES_tradnl" sz="2400" dirty="0"/>
              <a:t> </a:t>
            </a:r>
            <a:r>
              <a:rPr lang="es-ES_tradnl" sz="2400" dirty="0" err="1"/>
              <a:t>or</a:t>
            </a:r>
            <a:r>
              <a:rPr lang="es-ES_tradnl" sz="2400" dirty="0"/>
              <a:t> are </a:t>
            </a:r>
            <a:r>
              <a:rPr lang="es-ES_tradnl" sz="2400" dirty="0" err="1"/>
              <a:t>discriminated</a:t>
            </a:r>
            <a:r>
              <a:rPr lang="es-ES_tradnl" sz="2400" dirty="0"/>
              <a:t>?</a:t>
            </a:r>
            <a:endParaRPr lang="en-GB" sz="2400" dirty="0"/>
          </a:p>
        </p:txBody>
      </p:sp>
      <p:pic>
        <p:nvPicPr>
          <p:cNvPr id="19" name="18 Imagen" descr="equality-icon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3315434"/>
            <a:ext cx="3756563" cy="3214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3544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Activity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GB" sz="2800" dirty="0">
                <a:cs typeface="Times New Roman" pitchFamily="18" charset="0"/>
              </a:rPr>
              <a:t>Imagine the following people how they could be and write a short description:</a:t>
            </a:r>
          </a:p>
          <a:p>
            <a:pPr eaLnBrk="1" hangingPunct="1"/>
            <a:r>
              <a:rPr lang="en-GB" sz="2800" dirty="0">
                <a:cs typeface="Times New Roman" pitchFamily="18" charset="0"/>
              </a:rPr>
              <a:t>A Model</a:t>
            </a:r>
          </a:p>
          <a:p>
            <a:pPr eaLnBrk="1" hangingPunct="1"/>
            <a:r>
              <a:rPr lang="en-GB" sz="2800" dirty="0">
                <a:cs typeface="Times New Roman" pitchFamily="18" charset="0"/>
              </a:rPr>
              <a:t>Footballer</a:t>
            </a:r>
          </a:p>
          <a:p>
            <a:pPr eaLnBrk="1" hangingPunct="1"/>
            <a:r>
              <a:rPr lang="en-GB" sz="2800" dirty="0">
                <a:cs typeface="Times New Roman" pitchFamily="18" charset="0"/>
              </a:rPr>
              <a:t>Athlete</a:t>
            </a:r>
          </a:p>
          <a:p>
            <a:pPr eaLnBrk="1" hangingPunct="1"/>
            <a:r>
              <a:rPr lang="en-GB" sz="2800" dirty="0">
                <a:cs typeface="Times New Roman" pitchFamily="18" charset="0"/>
              </a:rPr>
              <a:t>Doctor’s receptionist</a:t>
            </a:r>
          </a:p>
          <a:p>
            <a:pPr eaLnBrk="1" hangingPunct="1"/>
            <a:r>
              <a:rPr lang="en-GB" sz="2800" dirty="0">
                <a:cs typeface="Times New Roman" pitchFamily="18" charset="0"/>
              </a:rPr>
              <a:t>Construction Worker</a:t>
            </a:r>
          </a:p>
          <a:p>
            <a:pPr eaLnBrk="1" hangingPunct="1"/>
            <a:r>
              <a:rPr lang="en-GB" sz="2800" dirty="0">
                <a:cs typeface="Times New Roman" pitchFamily="18" charset="0"/>
              </a:rPr>
              <a:t>Engineer</a:t>
            </a:r>
          </a:p>
          <a:p>
            <a:pPr eaLnBrk="1" hangingPunct="1"/>
            <a:r>
              <a:rPr lang="en-GB" sz="2800" dirty="0">
                <a:cs typeface="Times New Roman" pitchFamily="18" charset="0"/>
              </a:rPr>
              <a:t>Beauty Therapist</a:t>
            </a:r>
          </a:p>
          <a:p>
            <a:pPr eaLnBrk="1" hangingPunct="1"/>
            <a:endParaRPr lang="en-GB" sz="2800" dirty="0">
              <a:cs typeface="Times New Roman" pitchFamily="18" charset="0"/>
            </a:endParaRPr>
          </a:p>
        </p:txBody>
      </p:sp>
      <p:grpSp>
        <p:nvGrpSpPr>
          <p:cNvPr id="4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Activity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sz="2800" dirty="0">
                <a:cs typeface="Times New Roman" pitchFamily="18" charset="0"/>
              </a:rPr>
              <a:t>Did you have this idea?</a:t>
            </a:r>
          </a:p>
          <a:p>
            <a:pPr eaLnBrk="1" hangingPunct="1"/>
            <a:endParaRPr lang="en-GB" sz="2800" dirty="0">
              <a:cs typeface="Times New Roman" pitchFamily="18" charset="0"/>
            </a:endParaRPr>
          </a:p>
        </p:txBody>
      </p:sp>
      <p:sp>
        <p:nvSpPr>
          <p:cNvPr id="2050" name="AutoShape 2" descr="Resultado de imagen de fat mod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4 Imagen" descr="PAY-PA-Real-Life-Amber-Gwynn-plus-size-mod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2348880"/>
            <a:ext cx="5857875" cy="3895725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6588224" y="6388620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cs typeface="Times New Roman" pitchFamily="18" charset="0"/>
              </a:rPr>
              <a:t>A Model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Activity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sz="2800" dirty="0">
                <a:cs typeface="Times New Roman" pitchFamily="18" charset="0"/>
              </a:rPr>
              <a:t>Did you have this idea?</a:t>
            </a:r>
          </a:p>
          <a:p>
            <a:pPr eaLnBrk="1" hangingPunct="1"/>
            <a:endParaRPr lang="en-GB" sz="2800" dirty="0">
              <a:cs typeface="Times New Roman" pitchFamily="18" charset="0"/>
            </a:endParaRPr>
          </a:p>
        </p:txBody>
      </p:sp>
      <p:sp>
        <p:nvSpPr>
          <p:cNvPr id="2050" name="AutoShape 2" descr="Resultado de imagen de fat mod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5 Imagen" descr="descarg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2492896"/>
            <a:ext cx="3212805" cy="3404394"/>
          </a:xfrm>
          <a:prstGeom prst="rect">
            <a:avLst/>
          </a:prstGeom>
        </p:spPr>
      </p:pic>
      <p:pic>
        <p:nvPicPr>
          <p:cNvPr id="7" name="6 Imagen" descr="disabled_athlete-300x23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39952" y="2492896"/>
            <a:ext cx="4464496" cy="3422780"/>
          </a:xfrm>
          <a:prstGeom prst="rect">
            <a:avLst/>
          </a:prstGeom>
        </p:spPr>
      </p:pic>
      <p:grpSp>
        <p:nvGrpSpPr>
          <p:cNvPr id="8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6318448" y="6021288"/>
            <a:ext cx="19979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Times New Roman" pitchFamily="18" charset="0"/>
              </a:rPr>
              <a:t>Footballer/Athlete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Activity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sz="2800" dirty="0">
                <a:cs typeface="Times New Roman" pitchFamily="18" charset="0"/>
              </a:rPr>
              <a:t>Did you have this idea?</a:t>
            </a:r>
          </a:p>
          <a:p>
            <a:pPr eaLnBrk="1" hangingPunct="1"/>
            <a:endParaRPr lang="en-GB" sz="2800" dirty="0">
              <a:cs typeface="Times New Roman" pitchFamily="18" charset="0"/>
            </a:endParaRPr>
          </a:p>
        </p:txBody>
      </p:sp>
      <p:sp>
        <p:nvSpPr>
          <p:cNvPr id="2050" name="AutoShape 2" descr="Resultado de imagen de fat mod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8 Imagen" descr="85485CCCE7E6444FA41B94424BBACE5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2276872"/>
            <a:ext cx="6938860" cy="3854922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5940152" y="6203801"/>
            <a:ext cx="21372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cs typeface="Times New Roman" pitchFamily="18" charset="0"/>
              </a:rPr>
              <a:t>Doctor’s receptionist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Activity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sz="2800" dirty="0">
                <a:cs typeface="Times New Roman" pitchFamily="18" charset="0"/>
              </a:rPr>
              <a:t>Did you have this idea?</a:t>
            </a:r>
          </a:p>
          <a:p>
            <a:pPr eaLnBrk="1" hangingPunct="1"/>
            <a:endParaRPr lang="en-GB" sz="2800" dirty="0">
              <a:cs typeface="Times New Roman" pitchFamily="18" charset="0"/>
            </a:endParaRPr>
          </a:p>
        </p:txBody>
      </p:sp>
      <p:sp>
        <p:nvSpPr>
          <p:cNvPr id="2050" name="AutoShape 2" descr="Resultado de imagen de fat mod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7 Imagen" descr="o-200501152002-faceboo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2348880"/>
            <a:ext cx="8244408" cy="4122204"/>
          </a:xfrm>
          <a:prstGeom prst="rect">
            <a:avLst/>
          </a:prstGeom>
        </p:spPr>
      </p:pic>
      <p:grpSp>
        <p:nvGrpSpPr>
          <p:cNvPr id="9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6732240" y="6430433"/>
            <a:ext cx="21318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cs typeface="Times New Roman" pitchFamily="18" charset="0"/>
              </a:rPr>
              <a:t>Construction Worker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Activity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sz="2800" dirty="0">
                <a:cs typeface="Times New Roman" pitchFamily="18" charset="0"/>
              </a:rPr>
              <a:t>Did you have this idea?</a:t>
            </a:r>
          </a:p>
          <a:p>
            <a:pPr eaLnBrk="1" hangingPunct="1"/>
            <a:endParaRPr lang="en-GB" sz="2800" dirty="0">
              <a:cs typeface="Times New Roman" pitchFamily="18" charset="0"/>
            </a:endParaRPr>
          </a:p>
        </p:txBody>
      </p:sp>
      <p:sp>
        <p:nvSpPr>
          <p:cNvPr id="2050" name="AutoShape 2" descr="Resultado de imagen de fat mod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5 Imagen" descr="black_STEM_stude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564904"/>
            <a:ext cx="4966177" cy="3312440"/>
          </a:xfrm>
          <a:prstGeom prst="rect">
            <a:avLst/>
          </a:prstGeom>
        </p:spPr>
      </p:pic>
      <p:pic>
        <p:nvPicPr>
          <p:cNvPr id="7" name="6 Imagen" descr="32042824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62500" y="2564904"/>
            <a:ext cx="4381500" cy="3295650"/>
          </a:xfrm>
          <a:prstGeom prst="rect">
            <a:avLst/>
          </a:prstGeom>
        </p:spPr>
      </p:pic>
      <p:grpSp>
        <p:nvGrpSpPr>
          <p:cNvPr id="9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7884368" y="6035927"/>
            <a:ext cx="10134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cs typeface="Times New Roman" pitchFamily="18" charset="0"/>
              </a:rPr>
              <a:t>Engineer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Activity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sz="2800" dirty="0">
                <a:cs typeface="Times New Roman" pitchFamily="18" charset="0"/>
              </a:rPr>
              <a:t>Did you have this idea?</a:t>
            </a:r>
          </a:p>
          <a:p>
            <a:pPr eaLnBrk="1" hangingPunct="1"/>
            <a:endParaRPr lang="en-GB" sz="2800" dirty="0">
              <a:cs typeface="Times New Roman" pitchFamily="18" charset="0"/>
            </a:endParaRPr>
          </a:p>
        </p:txBody>
      </p:sp>
      <p:sp>
        <p:nvSpPr>
          <p:cNvPr id="2050" name="AutoShape 2" descr="Resultado de imagen de fat mod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7 Imagen" descr="7141056-3x2-700x46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2276872"/>
            <a:ext cx="6163444" cy="4111898"/>
          </a:xfrm>
          <a:prstGeom prst="rect">
            <a:avLst/>
          </a:prstGeom>
        </p:spPr>
      </p:pic>
      <p:grpSp>
        <p:nvGrpSpPr>
          <p:cNvPr id="10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5940152" y="6423328"/>
            <a:ext cx="17659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cs typeface="Times New Roman" pitchFamily="18" charset="0"/>
              </a:rPr>
              <a:t>Beauty Therapist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Resultado de imagen de fat mod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7" name="16 Rectángulo">
            <a:hlinkClick r:id="rId5"/>
          </p:cNvPr>
          <p:cNvSpPr/>
          <p:nvPr/>
        </p:nvSpPr>
        <p:spPr>
          <a:xfrm>
            <a:off x="1907704" y="2924944"/>
            <a:ext cx="552636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DON´T JUST A BOOK BY ITS COVER</a:t>
            </a:r>
          </a:p>
          <a:p>
            <a:r>
              <a:rPr lang="en-GB" dirty="0"/>
              <a:t>https://www.youtube.com/watch?v=mCpWL588010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Resultado de imagen de fat mode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Image result for equity vs equality">
            <a:extLst>
              <a:ext uri="{FF2B5EF4-FFF2-40B4-BE49-F238E27FC236}">
                <a16:creationId xmlns:a16="http://schemas.microsoft.com/office/drawing/2014/main" id="{75591185-E1EC-40E9-B147-96AB58580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80" y="894468"/>
            <a:ext cx="7932039" cy="5551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75877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KINDS OF EQUALITY</a:t>
            </a:r>
            <a:endParaRPr lang="en-GB" sz="2400" b="1" dirty="0"/>
          </a:p>
        </p:txBody>
      </p:sp>
      <p:sp>
        <p:nvSpPr>
          <p:cNvPr id="17" name="16 CuadroTexto"/>
          <p:cNvSpPr txBox="1"/>
          <p:nvPr/>
        </p:nvSpPr>
        <p:spPr>
          <a:xfrm>
            <a:off x="827584" y="1844824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>
                <a:solidFill>
                  <a:srgbClr val="0070C0"/>
                </a:solidFill>
              </a:rPr>
              <a:t>Social </a:t>
            </a:r>
            <a:r>
              <a:rPr lang="es-ES_tradnl" sz="2400" b="1" dirty="0" err="1">
                <a:solidFill>
                  <a:srgbClr val="0070C0"/>
                </a:solidFill>
              </a:rPr>
              <a:t>Equality</a:t>
            </a:r>
            <a:endParaRPr lang="es-ES_tradnl" sz="2400" b="1" dirty="0">
              <a:solidFill>
                <a:srgbClr val="0070C0"/>
              </a:solidFill>
            </a:endParaRPr>
          </a:p>
          <a:p>
            <a:r>
              <a:rPr lang="es-ES_tradnl" sz="2400" dirty="0" err="1"/>
              <a:t>All</a:t>
            </a:r>
            <a:r>
              <a:rPr lang="es-ES_tradnl" sz="2400" dirty="0"/>
              <a:t>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citizens</a:t>
            </a:r>
            <a:r>
              <a:rPr lang="es-ES_tradnl" sz="2400" dirty="0"/>
              <a:t> are </a:t>
            </a:r>
            <a:r>
              <a:rPr lang="es-ES_tradnl" sz="2400" dirty="0" err="1"/>
              <a:t>entitled</a:t>
            </a:r>
            <a:r>
              <a:rPr lang="es-ES_tradnl" sz="2400" dirty="0"/>
              <a:t> to </a:t>
            </a:r>
            <a:r>
              <a:rPr lang="es-ES_tradnl" sz="2400" dirty="0" err="1"/>
              <a:t>enjoy</a:t>
            </a:r>
            <a:r>
              <a:rPr lang="es-ES_tradnl" sz="2400" dirty="0"/>
              <a:t> </a:t>
            </a:r>
            <a:r>
              <a:rPr lang="es-ES_tradnl" sz="2400" dirty="0" err="1"/>
              <a:t>equal</a:t>
            </a:r>
            <a:r>
              <a:rPr lang="es-ES_tradnl" sz="2400" dirty="0"/>
              <a:t> status in </a:t>
            </a:r>
            <a:r>
              <a:rPr lang="es-ES_tradnl" sz="2400" dirty="0" err="1"/>
              <a:t>society</a:t>
            </a:r>
            <a:r>
              <a:rPr lang="es-ES_tradnl" sz="2400" dirty="0"/>
              <a:t> and no </a:t>
            </a:r>
            <a:r>
              <a:rPr lang="es-ES_tradnl" sz="2400" dirty="0" err="1"/>
              <a:t>one</a:t>
            </a:r>
            <a:r>
              <a:rPr lang="es-ES_tradnl" sz="2400" dirty="0"/>
              <a:t> </a:t>
            </a:r>
            <a:r>
              <a:rPr lang="es-ES_tradnl" sz="2400" dirty="0" err="1"/>
              <a:t>is</a:t>
            </a:r>
            <a:r>
              <a:rPr lang="es-ES_tradnl" sz="2400" dirty="0"/>
              <a:t> </a:t>
            </a:r>
            <a:r>
              <a:rPr lang="es-ES_tradnl" sz="2400" dirty="0" err="1"/>
              <a:t>entitled</a:t>
            </a:r>
            <a:r>
              <a:rPr lang="es-ES_tradnl" sz="2400" dirty="0"/>
              <a:t> to </a:t>
            </a:r>
            <a:r>
              <a:rPr lang="es-ES_tradnl" sz="2400" dirty="0" err="1"/>
              <a:t>special</a:t>
            </a:r>
            <a:r>
              <a:rPr lang="es-ES_tradnl" sz="2400" dirty="0"/>
              <a:t> </a:t>
            </a:r>
            <a:r>
              <a:rPr lang="es-ES_tradnl" sz="2400" dirty="0" err="1"/>
              <a:t>privileges</a:t>
            </a:r>
            <a:endParaRPr lang="es-ES_tradnl" sz="2400" dirty="0"/>
          </a:p>
          <a:p>
            <a:endParaRPr lang="es-ES_tradnl" sz="2400" dirty="0"/>
          </a:p>
          <a:p>
            <a:r>
              <a:rPr lang="es-ES_tradnl" sz="2400" b="1" dirty="0">
                <a:solidFill>
                  <a:srgbClr val="0070C0"/>
                </a:solidFill>
              </a:rPr>
              <a:t>Civil </a:t>
            </a:r>
            <a:r>
              <a:rPr lang="es-ES_tradnl" sz="2400" b="1" dirty="0" err="1">
                <a:solidFill>
                  <a:srgbClr val="0070C0"/>
                </a:solidFill>
              </a:rPr>
              <a:t>Equality</a:t>
            </a:r>
            <a:endParaRPr lang="es-ES_tradnl" sz="2400" b="1" dirty="0">
              <a:solidFill>
                <a:srgbClr val="0070C0"/>
              </a:solidFill>
            </a:endParaRPr>
          </a:p>
          <a:p>
            <a:r>
              <a:rPr lang="es-ES_tradnl" sz="2400" dirty="0" err="1"/>
              <a:t>Enjoyment</a:t>
            </a:r>
            <a:r>
              <a:rPr lang="es-ES_tradnl" sz="2400" dirty="0"/>
              <a:t> of similar civil </a:t>
            </a:r>
            <a:r>
              <a:rPr lang="es-ES_tradnl" sz="2400" dirty="0" err="1"/>
              <a:t>liberties</a:t>
            </a:r>
            <a:r>
              <a:rPr lang="es-ES_tradnl" sz="2400" dirty="0"/>
              <a:t> and civil </a:t>
            </a:r>
            <a:r>
              <a:rPr lang="es-ES_tradnl" sz="2400" dirty="0" err="1"/>
              <a:t>rights</a:t>
            </a:r>
            <a:endParaRPr lang="es-ES_tradnl" sz="2400" dirty="0"/>
          </a:p>
          <a:p>
            <a:endParaRPr lang="es-ES_tradnl" sz="2400" dirty="0"/>
          </a:p>
          <a:p>
            <a:r>
              <a:rPr lang="es-ES_tradnl" sz="2400" b="1" dirty="0" err="1">
                <a:solidFill>
                  <a:srgbClr val="0070C0"/>
                </a:solidFill>
              </a:rPr>
              <a:t>Political</a:t>
            </a:r>
            <a:r>
              <a:rPr lang="es-ES_tradnl" sz="2400" b="1" dirty="0">
                <a:solidFill>
                  <a:srgbClr val="0070C0"/>
                </a:solidFill>
              </a:rPr>
              <a:t> </a:t>
            </a:r>
            <a:r>
              <a:rPr lang="es-ES_tradnl" sz="2400" b="1" dirty="0" err="1">
                <a:solidFill>
                  <a:srgbClr val="0070C0"/>
                </a:solidFill>
              </a:rPr>
              <a:t>Equality</a:t>
            </a:r>
            <a:endParaRPr lang="es-ES_tradnl" sz="2400" b="1" dirty="0">
              <a:solidFill>
                <a:srgbClr val="0070C0"/>
              </a:solidFill>
            </a:endParaRPr>
          </a:p>
          <a:p>
            <a:r>
              <a:rPr lang="es-ES_tradnl" sz="2400" dirty="0" err="1"/>
              <a:t>Equal</a:t>
            </a:r>
            <a:r>
              <a:rPr lang="es-ES_tradnl" sz="2400" dirty="0"/>
              <a:t> Access of </a:t>
            </a:r>
            <a:r>
              <a:rPr lang="es-ES_tradnl" sz="2400" dirty="0" err="1"/>
              <a:t>everyone</a:t>
            </a:r>
            <a:r>
              <a:rPr lang="es-ES_tradnl" sz="2400" dirty="0"/>
              <a:t> to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avenues</a:t>
            </a:r>
            <a:r>
              <a:rPr lang="es-ES_tradnl" sz="2400" dirty="0"/>
              <a:t> of </a:t>
            </a:r>
            <a:r>
              <a:rPr lang="es-ES_tradnl" sz="2400" dirty="0" err="1"/>
              <a:t>political</a:t>
            </a:r>
            <a:r>
              <a:rPr lang="es-ES_tradnl" sz="2400" dirty="0"/>
              <a:t> </a:t>
            </a:r>
            <a:r>
              <a:rPr lang="es-ES_tradnl" sz="2400" dirty="0" err="1"/>
              <a:t>authority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4851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KINDS OF EQUALITY</a:t>
            </a:r>
            <a:endParaRPr lang="en-GB" sz="2400" b="1" dirty="0"/>
          </a:p>
        </p:txBody>
      </p:sp>
      <p:sp>
        <p:nvSpPr>
          <p:cNvPr id="17" name="16 CuadroTexto"/>
          <p:cNvSpPr txBox="1"/>
          <p:nvPr/>
        </p:nvSpPr>
        <p:spPr>
          <a:xfrm>
            <a:off x="827584" y="1844824"/>
            <a:ext cx="73448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>
                <a:solidFill>
                  <a:srgbClr val="0070C0"/>
                </a:solidFill>
              </a:rPr>
              <a:t>Economic</a:t>
            </a:r>
            <a:r>
              <a:rPr lang="es-ES_tradnl" sz="2400" b="1" dirty="0">
                <a:solidFill>
                  <a:srgbClr val="0070C0"/>
                </a:solidFill>
              </a:rPr>
              <a:t> </a:t>
            </a:r>
            <a:r>
              <a:rPr lang="es-ES_tradnl" sz="2400" b="1" dirty="0" err="1">
                <a:solidFill>
                  <a:srgbClr val="0070C0"/>
                </a:solidFill>
              </a:rPr>
              <a:t>Equality</a:t>
            </a:r>
            <a:endParaRPr lang="es-ES_tradnl" sz="2400" b="1" dirty="0">
              <a:solidFill>
                <a:srgbClr val="0070C0"/>
              </a:solidFill>
            </a:endParaRPr>
          </a:p>
          <a:p>
            <a:r>
              <a:rPr lang="es-ES_tradnl" sz="2400" dirty="0" err="1"/>
              <a:t>Provision</a:t>
            </a:r>
            <a:r>
              <a:rPr lang="es-ES_tradnl" sz="2400" dirty="0"/>
              <a:t> of </a:t>
            </a:r>
            <a:r>
              <a:rPr lang="es-ES_tradnl" sz="2400" dirty="0" err="1"/>
              <a:t>equal</a:t>
            </a:r>
            <a:r>
              <a:rPr lang="es-ES_tradnl" sz="2400" dirty="0"/>
              <a:t> </a:t>
            </a:r>
            <a:r>
              <a:rPr lang="es-ES_tradnl" sz="2400" dirty="0" err="1"/>
              <a:t>opportunities</a:t>
            </a:r>
            <a:r>
              <a:rPr lang="es-ES_tradnl" sz="2400" dirty="0"/>
              <a:t> to </a:t>
            </a:r>
            <a:r>
              <a:rPr lang="es-ES_tradnl" sz="2400" dirty="0" err="1"/>
              <a:t>all</a:t>
            </a:r>
            <a:r>
              <a:rPr lang="es-ES_tradnl" sz="2400" dirty="0"/>
              <a:t> so </a:t>
            </a:r>
            <a:r>
              <a:rPr lang="es-ES_tradnl" sz="2400" dirty="0" err="1"/>
              <a:t>they</a:t>
            </a:r>
            <a:r>
              <a:rPr lang="es-ES_tradnl" sz="2400" dirty="0"/>
              <a:t> </a:t>
            </a:r>
            <a:r>
              <a:rPr lang="es-ES_tradnl" sz="2400" dirty="0" err="1"/>
              <a:t>may</a:t>
            </a:r>
            <a:r>
              <a:rPr lang="es-ES_tradnl" sz="2400" dirty="0"/>
              <a:t> be </a:t>
            </a:r>
            <a:r>
              <a:rPr lang="es-ES_tradnl" sz="2400" dirty="0" err="1"/>
              <a:t>able</a:t>
            </a:r>
            <a:r>
              <a:rPr lang="es-ES_tradnl" sz="2400" dirty="0"/>
              <a:t> to </a:t>
            </a:r>
            <a:r>
              <a:rPr lang="es-ES_tradnl" sz="2400" dirty="0" err="1"/>
              <a:t>make</a:t>
            </a:r>
            <a:r>
              <a:rPr lang="es-ES_tradnl" sz="2400" dirty="0"/>
              <a:t> </a:t>
            </a:r>
            <a:r>
              <a:rPr lang="es-ES_tradnl" sz="2400" dirty="0" err="1"/>
              <a:t>their</a:t>
            </a:r>
            <a:r>
              <a:rPr lang="es-ES_tradnl" sz="2400" dirty="0"/>
              <a:t> </a:t>
            </a:r>
            <a:r>
              <a:rPr lang="es-ES_tradnl" sz="2400" dirty="0" err="1"/>
              <a:t>economic</a:t>
            </a:r>
            <a:r>
              <a:rPr lang="es-ES_tradnl" sz="2400" dirty="0"/>
              <a:t> </a:t>
            </a:r>
            <a:r>
              <a:rPr lang="es-ES_tradnl" sz="2400" dirty="0" err="1"/>
              <a:t>progress</a:t>
            </a:r>
            <a:r>
              <a:rPr lang="es-ES_tradnl" sz="2400" dirty="0"/>
              <a:t> (</a:t>
            </a:r>
            <a:r>
              <a:rPr lang="es-ES_tradnl" sz="2400" dirty="0" err="1"/>
              <a:t>only</a:t>
            </a:r>
            <a:r>
              <a:rPr lang="es-ES_tradnl" sz="2400" dirty="0"/>
              <a:t> can be done in </a:t>
            </a:r>
            <a:r>
              <a:rPr lang="es-ES_tradnl" sz="2400" dirty="0" err="1"/>
              <a:t>Socialism</a:t>
            </a:r>
            <a:r>
              <a:rPr lang="es-ES_tradnl" sz="2400" dirty="0"/>
              <a:t>)</a:t>
            </a:r>
          </a:p>
          <a:p>
            <a:endParaRPr lang="es-ES_tradnl" sz="2400" dirty="0"/>
          </a:p>
          <a:p>
            <a:r>
              <a:rPr lang="es-ES_tradnl" sz="2400" b="1" dirty="0" err="1">
                <a:solidFill>
                  <a:srgbClr val="0070C0"/>
                </a:solidFill>
              </a:rPr>
              <a:t>Equality</a:t>
            </a:r>
            <a:r>
              <a:rPr lang="es-ES_tradnl" sz="2400" b="1" dirty="0">
                <a:solidFill>
                  <a:srgbClr val="0070C0"/>
                </a:solidFill>
              </a:rPr>
              <a:t> of </a:t>
            </a:r>
            <a:r>
              <a:rPr lang="es-ES_tradnl" sz="2400" b="1" dirty="0" err="1">
                <a:solidFill>
                  <a:srgbClr val="0070C0"/>
                </a:solidFill>
              </a:rPr>
              <a:t>Opportunity</a:t>
            </a:r>
            <a:r>
              <a:rPr lang="es-ES_tradnl" sz="2400" b="1" dirty="0">
                <a:solidFill>
                  <a:srgbClr val="0070C0"/>
                </a:solidFill>
              </a:rPr>
              <a:t> and Education</a:t>
            </a:r>
          </a:p>
          <a:p>
            <a:r>
              <a:rPr lang="es-ES_tradnl" sz="2400" dirty="0" err="1"/>
              <a:t>All</a:t>
            </a:r>
            <a:r>
              <a:rPr lang="es-ES_tradnl" sz="2400" dirty="0"/>
              <a:t>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citizens</a:t>
            </a:r>
            <a:r>
              <a:rPr lang="es-ES_tradnl" sz="2400" dirty="0"/>
              <a:t> </a:t>
            </a:r>
            <a:r>
              <a:rPr lang="es-ES_tradnl" sz="2400" dirty="0" err="1"/>
              <a:t>should</a:t>
            </a:r>
            <a:r>
              <a:rPr lang="es-ES_tradnl" sz="2400" dirty="0"/>
              <a:t> be </a:t>
            </a:r>
            <a:r>
              <a:rPr lang="es-ES_tradnl" sz="2400" dirty="0" err="1"/>
              <a:t>given</a:t>
            </a:r>
            <a:r>
              <a:rPr lang="es-ES_tradnl" sz="2400" dirty="0"/>
              <a:t> </a:t>
            </a:r>
            <a:r>
              <a:rPr lang="es-ES_tradnl" sz="2400" dirty="0" err="1"/>
              <a:t>equal</a:t>
            </a:r>
            <a:r>
              <a:rPr lang="es-ES_tradnl" sz="2400" dirty="0"/>
              <a:t> and similar </a:t>
            </a:r>
            <a:r>
              <a:rPr lang="es-ES_tradnl" sz="2400" dirty="0" err="1"/>
              <a:t>opportunities</a:t>
            </a:r>
            <a:r>
              <a:rPr lang="es-ES_tradnl" sz="2400" dirty="0"/>
              <a:t> </a:t>
            </a:r>
            <a:r>
              <a:rPr lang="es-ES_tradnl" sz="2400" dirty="0" err="1"/>
              <a:t>by</a:t>
            </a:r>
            <a:r>
              <a:rPr lang="es-ES_tradnl" sz="2400" dirty="0"/>
              <a:t>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state</a:t>
            </a:r>
            <a:r>
              <a:rPr lang="es-ES_tradnl" sz="2400" dirty="0"/>
              <a:t> to </a:t>
            </a:r>
            <a:r>
              <a:rPr lang="es-ES_tradnl" sz="2400" dirty="0" err="1"/>
              <a:t>develop</a:t>
            </a:r>
            <a:r>
              <a:rPr lang="es-ES_tradnl" sz="2400" dirty="0"/>
              <a:t> </a:t>
            </a:r>
            <a:r>
              <a:rPr lang="es-ES_tradnl" sz="2400" dirty="0" err="1"/>
              <a:t>their</a:t>
            </a:r>
            <a:r>
              <a:rPr lang="es-ES_tradnl" sz="2400" dirty="0"/>
              <a:t> </a:t>
            </a:r>
            <a:r>
              <a:rPr lang="es-ES_tradnl" sz="2400" dirty="0" err="1"/>
              <a:t>personality</a:t>
            </a:r>
            <a:r>
              <a:rPr lang="es-ES_tradnl" sz="2400" dirty="0"/>
              <a:t> and </a:t>
            </a:r>
            <a:r>
              <a:rPr lang="es-ES_tradnl" sz="2400" dirty="0" err="1"/>
              <a:t>receive</a:t>
            </a:r>
            <a:r>
              <a:rPr lang="es-ES_tradnl" sz="2400" dirty="0"/>
              <a:t> </a:t>
            </a:r>
            <a:r>
              <a:rPr lang="es-ES_tradnl" sz="2400" dirty="0" err="1"/>
              <a:t>education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9415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KINDS OF LIBERTY</a:t>
            </a:r>
            <a:endParaRPr lang="en-GB" sz="2400" b="1" dirty="0"/>
          </a:p>
        </p:txBody>
      </p:sp>
      <p:sp>
        <p:nvSpPr>
          <p:cNvPr id="17" name="16 CuadroTexto"/>
          <p:cNvSpPr txBox="1"/>
          <p:nvPr/>
        </p:nvSpPr>
        <p:spPr>
          <a:xfrm>
            <a:off x="827584" y="1844824"/>
            <a:ext cx="734481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>
                <a:solidFill>
                  <a:schemeClr val="accent3">
                    <a:lumMod val="75000"/>
                  </a:schemeClr>
                </a:solidFill>
              </a:rPr>
              <a:t>Natural </a:t>
            </a:r>
            <a:r>
              <a:rPr lang="es-ES_tradnl" sz="2400" b="1" dirty="0" err="1">
                <a:solidFill>
                  <a:schemeClr val="accent3">
                    <a:lumMod val="75000"/>
                  </a:schemeClr>
                </a:solidFill>
              </a:rPr>
              <a:t>Liberty</a:t>
            </a:r>
            <a:endParaRPr lang="es-ES_tradnl" sz="2400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s-ES_tradnl" sz="2400" dirty="0" err="1"/>
              <a:t>Unrestrained</a:t>
            </a:r>
            <a:r>
              <a:rPr lang="es-ES_tradnl" sz="2400" dirty="0"/>
              <a:t> </a:t>
            </a:r>
            <a:r>
              <a:rPr lang="es-ES_tradnl" sz="2400" dirty="0" err="1"/>
              <a:t>freedom</a:t>
            </a:r>
            <a:r>
              <a:rPr lang="es-ES_tradnl" sz="2400" dirty="0"/>
              <a:t> to do </a:t>
            </a:r>
            <a:r>
              <a:rPr lang="es-ES_tradnl" sz="2400" dirty="0" err="1"/>
              <a:t>whatever</a:t>
            </a:r>
            <a:r>
              <a:rPr lang="es-ES_tradnl" sz="2400" dirty="0"/>
              <a:t> </a:t>
            </a:r>
            <a:r>
              <a:rPr lang="es-ES_tradnl" sz="2400" dirty="0" err="1"/>
              <a:t>one</a:t>
            </a:r>
            <a:r>
              <a:rPr lang="es-ES_tradnl" sz="2400" dirty="0"/>
              <a:t> </a:t>
            </a:r>
            <a:r>
              <a:rPr lang="es-ES_tradnl" sz="2400" dirty="0" err="1"/>
              <a:t>likes</a:t>
            </a:r>
            <a:r>
              <a:rPr lang="es-ES_tradnl" sz="2400" dirty="0"/>
              <a:t> (</a:t>
            </a:r>
            <a:r>
              <a:rPr lang="es-ES_tradnl" sz="2400" dirty="0" err="1"/>
              <a:t>unscientific</a:t>
            </a:r>
            <a:r>
              <a:rPr lang="es-ES_tradnl" sz="2400" dirty="0"/>
              <a:t> use of </a:t>
            </a:r>
            <a:r>
              <a:rPr lang="es-ES_tradnl" sz="2400" dirty="0" err="1"/>
              <a:t>liberty</a:t>
            </a:r>
            <a:r>
              <a:rPr lang="es-ES_tradnl" sz="2400" dirty="0"/>
              <a:t>)</a:t>
            </a:r>
          </a:p>
          <a:p>
            <a:endParaRPr lang="es-ES_tradnl" sz="2400" dirty="0"/>
          </a:p>
          <a:p>
            <a:r>
              <a:rPr lang="es-ES_tradnl" sz="2400" b="1" dirty="0">
                <a:solidFill>
                  <a:schemeClr val="accent3">
                    <a:lumMod val="75000"/>
                  </a:schemeClr>
                </a:solidFill>
              </a:rPr>
              <a:t>Civil </a:t>
            </a:r>
            <a:r>
              <a:rPr lang="es-ES_tradnl" sz="2400" b="1" dirty="0" err="1">
                <a:solidFill>
                  <a:schemeClr val="accent3">
                    <a:lumMod val="75000"/>
                  </a:schemeClr>
                </a:solidFill>
              </a:rPr>
              <a:t>Liberty</a:t>
            </a:r>
            <a:endParaRPr lang="es-ES_tradnl" sz="2400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s-ES_tradnl" sz="2400" dirty="0" err="1"/>
              <a:t>Liberty</a:t>
            </a:r>
            <a:r>
              <a:rPr lang="es-ES_tradnl" sz="2400" dirty="0"/>
              <a:t> </a:t>
            </a:r>
            <a:r>
              <a:rPr lang="es-ES_tradnl" sz="2400" dirty="0" err="1"/>
              <a:t>enjoyed</a:t>
            </a:r>
            <a:r>
              <a:rPr lang="es-ES_tradnl" sz="2400" dirty="0"/>
              <a:t> </a:t>
            </a:r>
            <a:r>
              <a:rPr lang="es-ES_tradnl" sz="2400" dirty="0" err="1"/>
              <a:t>by</a:t>
            </a:r>
            <a:r>
              <a:rPr lang="es-ES_tradnl" sz="2400" dirty="0"/>
              <a:t> </a:t>
            </a:r>
            <a:r>
              <a:rPr lang="es-ES_tradnl" sz="2400" dirty="0" err="1"/>
              <a:t>man</a:t>
            </a:r>
            <a:r>
              <a:rPr lang="es-ES_tradnl" sz="2400" dirty="0"/>
              <a:t> in </a:t>
            </a:r>
            <a:r>
              <a:rPr lang="es-ES_tradnl" sz="2400" dirty="0" err="1"/>
              <a:t>society</a:t>
            </a:r>
            <a:r>
              <a:rPr lang="es-ES_tradnl" sz="2400" dirty="0"/>
              <a:t>. </a:t>
            </a:r>
            <a:r>
              <a:rPr lang="es-ES_tradnl" sz="2400" dirty="0" err="1"/>
              <a:t>Enjoyment</a:t>
            </a:r>
            <a:r>
              <a:rPr lang="es-ES_tradnl" sz="2400" dirty="0"/>
              <a:t> of </a:t>
            </a:r>
            <a:r>
              <a:rPr lang="es-ES_tradnl" sz="2400" dirty="0" err="1"/>
              <a:t>our</a:t>
            </a:r>
            <a:r>
              <a:rPr lang="es-ES_tradnl" sz="2400" dirty="0"/>
              <a:t> </a:t>
            </a:r>
            <a:r>
              <a:rPr lang="es-ES_tradnl" sz="2400" dirty="0" err="1"/>
              <a:t>rights</a:t>
            </a:r>
            <a:r>
              <a:rPr lang="es-ES_tradnl" sz="2400" dirty="0"/>
              <a:t> </a:t>
            </a:r>
            <a:r>
              <a:rPr lang="es-ES_tradnl" sz="2400" dirty="0" err="1"/>
              <a:t>within</a:t>
            </a:r>
            <a:r>
              <a:rPr lang="es-ES_tradnl" sz="2400" dirty="0"/>
              <a:t>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limits</a:t>
            </a:r>
            <a:r>
              <a:rPr lang="es-ES_tradnl" sz="2400" dirty="0"/>
              <a:t> of </a:t>
            </a:r>
            <a:r>
              <a:rPr lang="es-ES_tradnl" sz="2400" dirty="0" err="1"/>
              <a:t>law</a:t>
            </a:r>
            <a:endParaRPr lang="es-ES_tradnl" sz="2400" dirty="0"/>
          </a:p>
          <a:p>
            <a:endParaRPr lang="es-ES_tradnl" sz="2400" dirty="0"/>
          </a:p>
          <a:p>
            <a:r>
              <a:rPr lang="es-ES_tradnl" sz="2400" b="1" dirty="0" err="1">
                <a:solidFill>
                  <a:schemeClr val="accent3">
                    <a:lumMod val="75000"/>
                  </a:schemeClr>
                </a:solidFill>
              </a:rPr>
              <a:t>Political</a:t>
            </a:r>
            <a:r>
              <a:rPr lang="es-ES_tradnl" sz="2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s-ES_tradnl" sz="2400" b="1" dirty="0" err="1">
                <a:solidFill>
                  <a:schemeClr val="accent3">
                    <a:lumMod val="75000"/>
                  </a:schemeClr>
                </a:solidFill>
              </a:rPr>
              <a:t>Liberty</a:t>
            </a:r>
            <a:endParaRPr lang="es-ES_tradnl" sz="2400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s-ES_tradnl" sz="2400" dirty="0" err="1"/>
              <a:t>Liberty</a:t>
            </a:r>
            <a:r>
              <a:rPr lang="es-ES_tradnl" sz="2400" dirty="0"/>
              <a:t> of </a:t>
            </a:r>
            <a:r>
              <a:rPr lang="es-ES_tradnl" sz="2400" dirty="0" err="1"/>
              <a:t>citizens</a:t>
            </a:r>
            <a:r>
              <a:rPr lang="es-ES_tradnl" sz="2400" dirty="0"/>
              <a:t> to </a:t>
            </a:r>
            <a:r>
              <a:rPr lang="es-ES_tradnl" sz="2400" dirty="0" err="1"/>
              <a:t>participate</a:t>
            </a:r>
            <a:r>
              <a:rPr lang="es-ES_tradnl" sz="2400" dirty="0"/>
              <a:t> in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political</a:t>
            </a:r>
            <a:r>
              <a:rPr lang="es-ES_tradnl" sz="2400" dirty="0"/>
              <a:t> </a:t>
            </a:r>
            <a:r>
              <a:rPr lang="es-ES_tradnl" sz="2400" dirty="0" err="1"/>
              <a:t>life</a:t>
            </a:r>
            <a:r>
              <a:rPr lang="es-ES_tradnl" sz="2400" dirty="0"/>
              <a:t> and </a:t>
            </a:r>
            <a:r>
              <a:rPr lang="es-ES_tradnl" sz="2400" dirty="0" err="1"/>
              <a:t>affairs</a:t>
            </a:r>
            <a:r>
              <a:rPr lang="es-ES_tradnl" sz="2400" dirty="0"/>
              <a:t> of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state</a:t>
            </a:r>
            <a:r>
              <a:rPr lang="es-ES_tradnl" sz="2400" dirty="0"/>
              <a:t>.</a:t>
            </a:r>
          </a:p>
          <a:p>
            <a:endParaRPr lang="es-ES_tradnl" sz="2400" dirty="0"/>
          </a:p>
          <a:p>
            <a:endParaRPr lang="es-ES_tradnl" sz="2400" dirty="0"/>
          </a:p>
        </p:txBody>
      </p:sp>
    </p:spTree>
    <p:extLst>
      <p:ext uri="{BB962C8B-B14F-4D97-AF65-F5344CB8AC3E}">
        <p14:creationId xmlns:p14="http://schemas.microsoft.com/office/powerpoint/2010/main" val="12159649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KINDS OF LIBERTY</a:t>
            </a:r>
            <a:endParaRPr lang="en-GB" sz="2400" b="1" dirty="0"/>
          </a:p>
        </p:txBody>
      </p:sp>
      <p:sp>
        <p:nvSpPr>
          <p:cNvPr id="17" name="16 CuadroTexto"/>
          <p:cNvSpPr txBox="1"/>
          <p:nvPr/>
        </p:nvSpPr>
        <p:spPr>
          <a:xfrm>
            <a:off x="827584" y="1844824"/>
            <a:ext cx="73448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>
                <a:solidFill>
                  <a:schemeClr val="accent3">
                    <a:lumMod val="75000"/>
                  </a:schemeClr>
                </a:solidFill>
              </a:rPr>
              <a:t>Personal </a:t>
            </a:r>
            <a:r>
              <a:rPr lang="es-ES_tradnl" sz="2400" b="1" dirty="0" err="1">
                <a:solidFill>
                  <a:schemeClr val="accent3">
                    <a:lumMod val="75000"/>
                  </a:schemeClr>
                </a:solidFill>
              </a:rPr>
              <a:t>Liberty</a:t>
            </a:r>
            <a:endParaRPr lang="es-ES_tradnl" sz="2400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s-ES_tradnl" sz="2400" dirty="0" err="1"/>
              <a:t>The</a:t>
            </a:r>
            <a:r>
              <a:rPr lang="es-ES_tradnl" sz="2400" dirty="0"/>
              <a:t> individual can </a:t>
            </a:r>
            <a:r>
              <a:rPr lang="es-ES_tradnl" sz="2400" dirty="0" err="1"/>
              <a:t>act</a:t>
            </a:r>
            <a:r>
              <a:rPr lang="es-ES_tradnl" sz="2400" dirty="0"/>
              <a:t> as </a:t>
            </a:r>
            <a:r>
              <a:rPr lang="es-ES_tradnl" sz="2400" dirty="0" err="1"/>
              <a:t>it</a:t>
            </a:r>
            <a:r>
              <a:rPr lang="es-ES_tradnl" sz="2400" dirty="0"/>
              <a:t> </a:t>
            </a:r>
            <a:r>
              <a:rPr lang="es-ES_tradnl" sz="2400" dirty="0" err="1"/>
              <a:t>pleases</a:t>
            </a:r>
            <a:r>
              <a:rPr lang="es-ES_tradnl" sz="2400" dirty="0"/>
              <a:t> </a:t>
            </a:r>
            <a:r>
              <a:rPr lang="es-ES_tradnl" sz="2400" dirty="0" err="1"/>
              <a:t>without</a:t>
            </a:r>
            <a:r>
              <a:rPr lang="es-ES_tradnl" sz="2400" dirty="0"/>
              <a:t> </a:t>
            </a:r>
            <a:r>
              <a:rPr lang="es-ES_tradnl" sz="2400" dirty="0" err="1"/>
              <a:t>being</a:t>
            </a:r>
            <a:r>
              <a:rPr lang="es-ES_tradnl" sz="2400" dirty="0"/>
              <a:t> </a:t>
            </a:r>
            <a:r>
              <a:rPr lang="es-ES_tradnl" sz="2400" dirty="0" err="1"/>
              <a:t>under</a:t>
            </a:r>
            <a:r>
              <a:rPr lang="es-ES_tradnl" sz="2400" dirty="0"/>
              <a:t> </a:t>
            </a:r>
            <a:r>
              <a:rPr lang="es-ES_tradnl" sz="2400" dirty="0" err="1"/>
              <a:t>any</a:t>
            </a:r>
            <a:r>
              <a:rPr lang="es-ES_tradnl" sz="2400" dirty="0"/>
              <a:t> </a:t>
            </a:r>
            <a:r>
              <a:rPr lang="es-ES_tradnl" sz="2400" dirty="0" err="1"/>
              <a:t>type</a:t>
            </a:r>
            <a:r>
              <a:rPr lang="es-ES_tradnl" sz="2400" dirty="0"/>
              <a:t> of </a:t>
            </a:r>
            <a:r>
              <a:rPr lang="es-ES_tradnl" sz="2400" dirty="0" err="1"/>
              <a:t>arbitrary</a:t>
            </a:r>
            <a:r>
              <a:rPr lang="es-ES_tradnl" sz="2400" dirty="0"/>
              <a:t> and </a:t>
            </a:r>
            <a:r>
              <a:rPr lang="es-ES_tradnl" sz="2400" dirty="0" err="1"/>
              <a:t>illegitimate</a:t>
            </a:r>
            <a:r>
              <a:rPr lang="es-ES_tradnl" sz="2400" dirty="0"/>
              <a:t> </a:t>
            </a:r>
            <a:r>
              <a:rPr lang="es-ES_tradnl" sz="2400" dirty="0" err="1"/>
              <a:t>restraint</a:t>
            </a:r>
            <a:r>
              <a:rPr lang="es-ES_tradnl" sz="2400" dirty="0"/>
              <a:t>. A </a:t>
            </a:r>
            <a:r>
              <a:rPr lang="es-ES_tradnl" sz="2400" dirty="0" err="1"/>
              <a:t>person</a:t>
            </a:r>
            <a:r>
              <a:rPr lang="es-ES_tradnl" sz="2400" dirty="0"/>
              <a:t> </a:t>
            </a:r>
            <a:r>
              <a:rPr lang="es-ES_tradnl" sz="2400" dirty="0" err="1"/>
              <a:t>is</a:t>
            </a:r>
            <a:r>
              <a:rPr lang="es-ES_tradnl" sz="2400" dirty="0"/>
              <a:t> </a:t>
            </a:r>
            <a:r>
              <a:rPr lang="es-ES_tradnl" sz="2400" dirty="0" err="1"/>
              <a:t>not</a:t>
            </a:r>
            <a:r>
              <a:rPr lang="es-ES_tradnl" sz="2400" dirty="0"/>
              <a:t> </a:t>
            </a:r>
            <a:r>
              <a:rPr lang="es-ES_tradnl" sz="2400" dirty="0" err="1"/>
              <a:t>subject</a:t>
            </a:r>
            <a:r>
              <a:rPr lang="es-ES_tradnl" sz="2400" dirty="0"/>
              <a:t> to </a:t>
            </a:r>
            <a:r>
              <a:rPr lang="es-ES_tradnl" sz="2400" dirty="0" err="1"/>
              <a:t>coercion</a:t>
            </a:r>
            <a:r>
              <a:rPr lang="es-ES_tradnl" sz="2400" dirty="0"/>
              <a:t> </a:t>
            </a:r>
            <a:r>
              <a:rPr lang="es-ES_tradnl" sz="2400" dirty="0" err="1"/>
              <a:t>by</a:t>
            </a:r>
            <a:r>
              <a:rPr lang="es-ES_tradnl" sz="2400" dirty="0"/>
              <a:t>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arbitrary</a:t>
            </a:r>
            <a:r>
              <a:rPr lang="es-ES_tradnl" sz="2400" dirty="0"/>
              <a:t> </a:t>
            </a:r>
            <a:r>
              <a:rPr lang="es-ES_tradnl" sz="2400" dirty="0" err="1"/>
              <a:t>will</a:t>
            </a:r>
            <a:r>
              <a:rPr lang="es-ES_tradnl" sz="2400" dirty="0"/>
              <a:t> </a:t>
            </a:r>
            <a:r>
              <a:rPr lang="es-ES_tradnl" sz="2400" dirty="0" err="1"/>
              <a:t>another</a:t>
            </a:r>
            <a:endParaRPr lang="es-ES_tradnl" sz="2400" dirty="0"/>
          </a:p>
          <a:p>
            <a:endParaRPr lang="es-ES_tradnl" sz="2400" dirty="0"/>
          </a:p>
          <a:p>
            <a:r>
              <a:rPr lang="es-ES_tradnl" sz="2400" b="1" dirty="0" err="1">
                <a:solidFill>
                  <a:schemeClr val="accent3">
                    <a:lumMod val="75000"/>
                  </a:schemeClr>
                </a:solidFill>
              </a:rPr>
              <a:t>Economic</a:t>
            </a:r>
            <a:r>
              <a:rPr lang="es-ES_tradnl" sz="2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s-ES_tradnl" sz="2400" b="1" dirty="0" err="1">
                <a:solidFill>
                  <a:schemeClr val="accent3">
                    <a:lumMod val="75000"/>
                  </a:schemeClr>
                </a:solidFill>
              </a:rPr>
              <a:t>Liberty</a:t>
            </a:r>
            <a:endParaRPr lang="es-ES_tradnl" sz="2400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s-ES_tradnl" sz="2400" dirty="0" err="1"/>
              <a:t>Liberty</a:t>
            </a:r>
            <a:r>
              <a:rPr lang="es-ES_tradnl" sz="2400" dirty="0"/>
              <a:t> of </a:t>
            </a:r>
            <a:r>
              <a:rPr lang="es-ES_tradnl" sz="2400" dirty="0" err="1"/>
              <a:t>an</a:t>
            </a:r>
            <a:r>
              <a:rPr lang="es-ES_tradnl" sz="2400" dirty="0"/>
              <a:t> individual to </a:t>
            </a:r>
            <a:r>
              <a:rPr lang="es-ES_tradnl" sz="2400" dirty="0" err="1"/>
              <a:t>earn</a:t>
            </a:r>
            <a:r>
              <a:rPr lang="es-ES_tradnl" sz="2400" dirty="0"/>
              <a:t> </a:t>
            </a:r>
            <a:r>
              <a:rPr lang="es-ES_tradnl" sz="2400" dirty="0" err="1"/>
              <a:t>his</a:t>
            </a:r>
            <a:r>
              <a:rPr lang="es-ES_tradnl" sz="2400" dirty="0"/>
              <a:t> </a:t>
            </a:r>
            <a:r>
              <a:rPr lang="es-ES_tradnl" sz="2400" dirty="0" err="1"/>
              <a:t>daily</a:t>
            </a:r>
            <a:r>
              <a:rPr lang="es-ES_tradnl" sz="2400" dirty="0"/>
              <a:t> bread </a:t>
            </a:r>
            <a:r>
              <a:rPr lang="es-ES_tradnl" sz="2400" dirty="0" err="1"/>
              <a:t>by</a:t>
            </a:r>
            <a:r>
              <a:rPr lang="es-ES_tradnl" sz="2400" dirty="0"/>
              <a:t> </a:t>
            </a:r>
            <a:r>
              <a:rPr lang="es-ES_tradnl" sz="2400" dirty="0" err="1"/>
              <a:t>fair</a:t>
            </a:r>
            <a:r>
              <a:rPr lang="es-ES_tradnl" sz="2400" dirty="0"/>
              <a:t> </a:t>
            </a:r>
            <a:r>
              <a:rPr lang="es-ES_tradnl" sz="2400" dirty="0" err="1"/>
              <a:t>means</a:t>
            </a:r>
            <a:endParaRPr lang="es-ES_tradnl" sz="2400" dirty="0"/>
          </a:p>
          <a:p>
            <a:endParaRPr lang="es-ES_tradnl" sz="2400" dirty="0"/>
          </a:p>
          <a:p>
            <a:r>
              <a:rPr lang="es-ES_tradnl" sz="2400" b="1" dirty="0" err="1">
                <a:solidFill>
                  <a:schemeClr val="accent3">
                    <a:lumMod val="75000"/>
                  </a:schemeClr>
                </a:solidFill>
              </a:rPr>
              <a:t>National</a:t>
            </a:r>
            <a:r>
              <a:rPr lang="es-ES_tradnl" sz="2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s-ES_tradnl" sz="2400" b="1" dirty="0" err="1">
                <a:solidFill>
                  <a:schemeClr val="accent3">
                    <a:lumMod val="75000"/>
                  </a:schemeClr>
                </a:solidFill>
              </a:rPr>
              <a:t>Liberty</a:t>
            </a:r>
            <a:endParaRPr lang="es-ES_tradnl" sz="2400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s-ES_tradnl" sz="2400" dirty="0" err="1"/>
              <a:t>Liberty</a:t>
            </a:r>
            <a:r>
              <a:rPr lang="es-ES_tradnl" sz="2400" dirty="0"/>
              <a:t> of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nation</a:t>
            </a:r>
            <a:r>
              <a:rPr lang="es-ES_tradnl" sz="2400" dirty="0"/>
              <a:t> </a:t>
            </a:r>
            <a:r>
              <a:rPr lang="es-ES_tradnl" sz="2400" dirty="0" err="1"/>
              <a:t>or</a:t>
            </a:r>
            <a:r>
              <a:rPr lang="es-ES_tradnl" sz="2400" dirty="0"/>
              <a:t> </a:t>
            </a:r>
            <a:r>
              <a:rPr lang="es-ES_tradnl" sz="2400" dirty="0" err="1"/>
              <a:t>the</a:t>
            </a:r>
            <a:r>
              <a:rPr lang="es-ES_tradnl" sz="2400" dirty="0"/>
              <a:t> country.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community</a:t>
            </a:r>
            <a:r>
              <a:rPr lang="es-ES_tradnl" sz="2400" dirty="0"/>
              <a:t> </a:t>
            </a:r>
            <a:r>
              <a:rPr lang="es-ES_tradnl" sz="2400" dirty="0" err="1"/>
              <a:t>is</a:t>
            </a:r>
            <a:r>
              <a:rPr lang="es-ES_tradnl" sz="2400" dirty="0"/>
              <a:t> </a:t>
            </a:r>
            <a:r>
              <a:rPr lang="es-ES_tradnl" sz="2400" dirty="0" err="1"/>
              <a:t>independent</a:t>
            </a:r>
            <a:r>
              <a:rPr lang="es-ES_tradnl" sz="2400" dirty="0"/>
              <a:t> and </a:t>
            </a:r>
            <a:r>
              <a:rPr lang="es-ES_tradnl" sz="2400" dirty="0" err="1"/>
              <a:t>sovereign</a:t>
            </a:r>
            <a:endParaRPr lang="es-ES_tradnl" sz="2400" dirty="0"/>
          </a:p>
          <a:p>
            <a:endParaRPr lang="es-ES_tradnl" sz="2400" dirty="0"/>
          </a:p>
          <a:p>
            <a:endParaRPr lang="es-ES_tradnl" sz="2400" dirty="0"/>
          </a:p>
        </p:txBody>
      </p:sp>
    </p:spTree>
    <p:extLst>
      <p:ext uri="{BB962C8B-B14F-4D97-AF65-F5344CB8AC3E}">
        <p14:creationId xmlns:p14="http://schemas.microsoft.com/office/powerpoint/2010/main" val="12923072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DIVERSITY</a:t>
            </a:r>
            <a:endParaRPr lang="en-GB" sz="2400" b="1" dirty="0"/>
          </a:p>
        </p:txBody>
      </p:sp>
      <p:sp>
        <p:nvSpPr>
          <p:cNvPr id="17" name="16 CuadroTexto"/>
          <p:cNvSpPr txBox="1"/>
          <p:nvPr/>
        </p:nvSpPr>
        <p:spPr>
          <a:xfrm>
            <a:off x="827584" y="1844824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/>
              <a:t>Recognising</a:t>
            </a:r>
            <a:r>
              <a:rPr lang="es-ES_tradnl" sz="2400" dirty="0"/>
              <a:t> individual as </a:t>
            </a:r>
            <a:r>
              <a:rPr lang="es-ES_tradnl" sz="2400" dirty="0" err="1"/>
              <a:t>well</a:t>
            </a:r>
            <a:r>
              <a:rPr lang="es-ES_tradnl" sz="2400" dirty="0"/>
              <a:t> as </a:t>
            </a:r>
            <a:r>
              <a:rPr lang="es-ES_tradnl" sz="2400" dirty="0" err="1"/>
              <a:t>group</a:t>
            </a:r>
            <a:r>
              <a:rPr lang="es-ES_tradnl" sz="2400" dirty="0"/>
              <a:t> </a:t>
            </a:r>
            <a:r>
              <a:rPr lang="es-ES_tradnl" sz="2400" dirty="0" err="1"/>
              <a:t>differences</a:t>
            </a:r>
            <a:r>
              <a:rPr lang="es-ES_tradnl" sz="2400" dirty="0"/>
              <a:t>, </a:t>
            </a:r>
            <a:r>
              <a:rPr lang="es-ES_tradnl" sz="2400" dirty="0" err="1"/>
              <a:t>treating</a:t>
            </a:r>
            <a:r>
              <a:rPr lang="es-ES_tradnl" sz="2400" dirty="0"/>
              <a:t> </a:t>
            </a:r>
            <a:r>
              <a:rPr lang="es-ES_tradnl" sz="2400" dirty="0" err="1"/>
              <a:t>people</a:t>
            </a:r>
            <a:r>
              <a:rPr lang="es-ES_tradnl" sz="2400" dirty="0"/>
              <a:t> as </a:t>
            </a:r>
            <a:r>
              <a:rPr lang="es-ES_tradnl" sz="2400" dirty="0" err="1"/>
              <a:t>individuals</a:t>
            </a:r>
            <a:r>
              <a:rPr lang="es-ES_tradnl" sz="2400" dirty="0"/>
              <a:t>, and </a:t>
            </a:r>
            <a:r>
              <a:rPr lang="es-ES_tradnl" sz="2400" dirty="0" err="1"/>
              <a:t>placing</a:t>
            </a:r>
            <a:r>
              <a:rPr lang="es-ES_tradnl" sz="2400" dirty="0"/>
              <a:t> positive </a:t>
            </a:r>
            <a:r>
              <a:rPr lang="es-ES_tradnl" sz="2400" dirty="0" err="1"/>
              <a:t>value</a:t>
            </a:r>
            <a:r>
              <a:rPr lang="es-ES_tradnl" sz="2400" dirty="0"/>
              <a:t> in </a:t>
            </a:r>
            <a:r>
              <a:rPr lang="es-ES_tradnl" sz="2400" dirty="0" err="1"/>
              <a:t>diversity</a:t>
            </a:r>
            <a:r>
              <a:rPr lang="es-ES_tradnl" sz="2400" dirty="0"/>
              <a:t> in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community</a:t>
            </a:r>
            <a:r>
              <a:rPr lang="es-ES_tradnl" sz="2400" dirty="0"/>
              <a:t>.</a:t>
            </a:r>
            <a:endParaRPr lang="en-GB" dirty="0"/>
          </a:p>
        </p:txBody>
      </p:sp>
      <p:sp>
        <p:nvSpPr>
          <p:cNvPr id="18" name="17 CuadroTexto"/>
          <p:cNvSpPr txBox="1"/>
          <p:nvPr/>
        </p:nvSpPr>
        <p:spPr>
          <a:xfrm>
            <a:off x="827584" y="3789040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/>
              <a:t>It</a:t>
            </a:r>
            <a:r>
              <a:rPr lang="es-ES_tradnl" sz="2400" dirty="0"/>
              <a:t> </a:t>
            </a:r>
            <a:r>
              <a:rPr lang="es-ES_tradnl" sz="2400" dirty="0" err="1"/>
              <a:t>will</a:t>
            </a:r>
            <a:r>
              <a:rPr lang="es-ES_tradnl" sz="2400" dirty="0"/>
              <a:t> </a:t>
            </a:r>
            <a:r>
              <a:rPr lang="es-ES_tradnl" sz="2400" dirty="0" err="1"/>
              <a:t>ensure</a:t>
            </a:r>
            <a:r>
              <a:rPr lang="es-ES_tradnl" sz="2400" dirty="0"/>
              <a:t> </a:t>
            </a:r>
            <a:r>
              <a:rPr lang="es-ES_tradnl" sz="2400" dirty="0" err="1"/>
              <a:t>everybody´s</a:t>
            </a:r>
            <a:r>
              <a:rPr lang="es-ES_tradnl" sz="2400" dirty="0"/>
              <a:t> </a:t>
            </a:r>
            <a:r>
              <a:rPr lang="es-ES_tradnl" sz="2400" dirty="0" err="1"/>
              <a:t>needs</a:t>
            </a:r>
            <a:r>
              <a:rPr lang="es-ES_tradnl" sz="2400" dirty="0"/>
              <a:t> are </a:t>
            </a:r>
            <a:r>
              <a:rPr lang="es-ES_tradnl" sz="2400" dirty="0" err="1"/>
              <a:t>understood</a:t>
            </a:r>
            <a:r>
              <a:rPr lang="es-ES_tradnl" sz="2400" dirty="0"/>
              <a:t> and responded </a:t>
            </a:r>
            <a:r>
              <a:rPr lang="es-ES_tradnl" sz="2400" dirty="0" err="1"/>
              <a:t>by</a:t>
            </a:r>
            <a:r>
              <a:rPr lang="es-ES_tradnl" sz="2400" dirty="0"/>
              <a:t> </a:t>
            </a:r>
            <a:r>
              <a:rPr lang="es-ES_tradnl" sz="2400" dirty="0" err="1"/>
              <a:t>society</a:t>
            </a:r>
            <a:r>
              <a:rPr lang="es-ES_tradnl" sz="2400" dirty="0"/>
              <a:t>.</a:t>
            </a:r>
            <a:endParaRPr lang="en-GB" sz="2400" dirty="0"/>
          </a:p>
        </p:txBody>
      </p:sp>
      <p:pic>
        <p:nvPicPr>
          <p:cNvPr id="13" name="12 Imagen" descr="Diversity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153961" y="4437113"/>
            <a:ext cx="4156031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3544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200" dirty="0"/>
              <a:t>Diversity is about respecting individual…………..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988840"/>
            <a:ext cx="3754438" cy="4060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2800" dirty="0"/>
              <a:t>Race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2800" dirty="0"/>
              <a:t>Culture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2800" dirty="0"/>
              <a:t>National Origin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2800" dirty="0"/>
              <a:t>Region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2800" dirty="0"/>
              <a:t>Gender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2800" dirty="0"/>
              <a:t>Sexual Orientation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2800" dirty="0"/>
              <a:t>Age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GB" sz="2800" dirty="0"/>
              <a:t>Marital Status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GB" sz="2800" dirty="0"/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499992" y="1988840"/>
            <a:ext cx="3754437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§"/>
            </a:pPr>
            <a:r>
              <a:rPr lang="en-GB" sz="2800" dirty="0"/>
              <a:t>Religion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§"/>
            </a:pPr>
            <a:r>
              <a:rPr lang="en-GB" sz="2800" dirty="0"/>
              <a:t>Ethnicity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§"/>
            </a:pPr>
            <a:r>
              <a:rPr lang="en-GB" sz="2800" dirty="0"/>
              <a:t>Disability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§"/>
            </a:pPr>
            <a:r>
              <a:rPr lang="en-GB" sz="2800" dirty="0"/>
              <a:t>Ability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§"/>
            </a:pPr>
            <a:r>
              <a:rPr lang="en-GB" sz="2800" dirty="0"/>
              <a:t>Family Structure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§"/>
            </a:pPr>
            <a:r>
              <a:rPr lang="en-GB" sz="2800" dirty="0"/>
              <a:t>Health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§"/>
            </a:pPr>
            <a:r>
              <a:rPr lang="en-GB" sz="2800" dirty="0"/>
              <a:t>Values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§"/>
            </a:pPr>
            <a:r>
              <a:rPr lang="en-GB" sz="2800" dirty="0"/>
              <a:t>Politics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§"/>
            </a:pPr>
            <a:endParaRPr lang="en-GB" sz="2800" dirty="0"/>
          </a:p>
        </p:txBody>
      </p:sp>
      <p:sp>
        <p:nvSpPr>
          <p:cNvPr id="15365" name="Text Box 6"/>
          <p:cNvSpPr txBox="1">
            <a:spLocks noChangeArrowheads="1"/>
          </p:cNvSpPr>
          <p:nvPr/>
        </p:nvSpPr>
        <p:spPr bwMode="auto">
          <a:xfrm>
            <a:off x="2627784" y="6093296"/>
            <a:ext cx="58324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dirty="0"/>
              <a:t>………..and much more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12 Imagen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1117706"/>
            <a:ext cx="8028384" cy="5740294"/>
          </a:xfrm>
          <a:prstGeom prst="rect">
            <a:avLst/>
          </a:prstGeom>
        </p:spPr>
      </p:pic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7" name="16 CuadroTexto"/>
          <p:cNvSpPr txBox="1"/>
          <p:nvPr/>
        </p:nvSpPr>
        <p:spPr>
          <a:xfrm>
            <a:off x="251520" y="83671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/>
              <a:t>When</a:t>
            </a:r>
            <a:r>
              <a:rPr lang="es-ES_tradnl" sz="2400" dirty="0"/>
              <a:t> </a:t>
            </a:r>
            <a:r>
              <a:rPr lang="es-ES_tradnl" sz="2400" dirty="0" err="1"/>
              <a:t>we</a:t>
            </a:r>
            <a:r>
              <a:rPr lang="es-ES_tradnl" sz="2400" dirty="0"/>
              <a:t> </a:t>
            </a:r>
            <a:r>
              <a:rPr lang="es-ES_tradnl" sz="2400" dirty="0" err="1"/>
              <a:t>think</a:t>
            </a:r>
            <a:r>
              <a:rPr lang="es-ES_tradnl" sz="2400" dirty="0"/>
              <a:t> </a:t>
            </a:r>
            <a:r>
              <a:rPr lang="es-ES_tradnl" sz="2400" dirty="0" err="1"/>
              <a:t>society</a:t>
            </a:r>
            <a:r>
              <a:rPr lang="es-ES_tradnl" sz="2400" dirty="0"/>
              <a:t> can </a:t>
            </a:r>
            <a:r>
              <a:rPr lang="es-ES_tradnl" sz="2400" dirty="0" err="1"/>
              <a:t>only</a:t>
            </a:r>
            <a:r>
              <a:rPr lang="es-ES_tradnl" sz="2400" dirty="0"/>
              <a:t> </a:t>
            </a:r>
            <a:r>
              <a:rPr lang="es-ES_tradnl" sz="2400" dirty="0" err="1"/>
              <a:t>be</a:t>
            </a:r>
            <a:r>
              <a:rPr lang="es-ES_tradnl" sz="2400" dirty="0"/>
              <a:t> </a:t>
            </a:r>
            <a:r>
              <a:rPr lang="es-ES_tradnl" sz="2400" dirty="0" err="1"/>
              <a:t>one</a:t>
            </a:r>
            <a:r>
              <a:rPr lang="es-ES_tradnl" sz="2400" dirty="0"/>
              <a:t> </a:t>
            </a:r>
            <a:r>
              <a:rPr lang="es-ES_tradnl" sz="2400" dirty="0" err="1"/>
              <a:t>way</a:t>
            </a:r>
            <a:r>
              <a:rPr lang="es-ES_tradnl" sz="2400" dirty="0"/>
              <a:t>…</a:t>
            </a:r>
            <a:endParaRPr lang="en-GB" dirty="0"/>
          </a:p>
        </p:txBody>
      </p:sp>
      <p:sp>
        <p:nvSpPr>
          <p:cNvPr id="18" name="17 CuadroTexto"/>
          <p:cNvSpPr txBox="1"/>
          <p:nvPr/>
        </p:nvSpPr>
        <p:spPr>
          <a:xfrm>
            <a:off x="251520" y="5661248"/>
            <a:ext cx="691276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buFont typeface="Arial" pitchFamily="34" charset="0"/>
              <a:buChar char="•"/>
            </a:pPr>
            <a:r>
              <a:rPr lang="es-ES_tradnl" sz="2400" dirty="0" err="1"/>
              <a:t>We</a:t>
            </a:r>
            <a:r>
              <a:rPr lang="es-ES_tradnl" sz="2400" dirty="0"/>
              <a:t> </a:t>
            </a:r>
            <a:r>
              <a:rPr lang="es-ES_tradnl" sz="2400" dirty="0" err="1"/>
              <a:t>put</a:t>
            </a:r>
            <a:r>
              <a:rPr lang="es-ES_tradnl" sz="2400" dirty="0"/>
              <a:t> </a:t>
            </a:r>
            <a:r>
              <a:rPr lang="es-ES_tradnl" sz="2400" dirty="0" err="1"/>
              <a:t>prejudices</a:t>
            </a:r>
            <a:r>
              <a:rPr lang="es-ES_tradnl" sz="2400" dirty="0"/>
              <a:t> </a:t>
            </a:r>
            <a:r>
              <a:rPr lang="es-ES_tradnl" sz="2400" dirty="0" err="1"/>
              <a:t>into</a:t>
            </a:r>
            <a:r>
              <a:rPr lang="es-ES_tradnl" sz="2400" dirty="0"/>
              <a:t> </a:t>
            </a:r>
            <a:r>
              <a:rPr lang="es-ES_tradnl" sz="2400" dirty="0" err="1"/>
              <a:t>action</a:t>
            </a:r>
            <a:endParaRPr lang="es-ES_tradnl" sz="2400" dirty="0"/>
          </a:p>
          <a:p>
            <a:pPr>
              <a:spcBef>
                <a:spcPts val="1200"/>
              </a:spcBef>
              <a:buFont typeface="Arial" pitchFamily="34" charset="0"/>
              <a:buChar char="•"/>
            </a:pPr>
            <a:r>
              <a:rPr lang="es-ES_tradnl" sz="2400" dirty="0" err="1"/>
              <a:t>Discrimination</a:t>
            </a:r>
            <a:r>
              <a:rPr lang="es-ES_tradnl" sz="2400" dirty="0"/>
              <a:t> </a:t>
            </a:r>
            <a:r>
              <a:rPr lang="es-ES_tradnl" sz="2400" dirty="0" err="1"/>
              <a:t>happens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973544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SUSTAINABLE DEVELOPMENT GOALS</a:t>
            </a:r>
            <a:endParaRPr lang="en-GB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72816"/>
            <a:ext cx="9144000" cy="4654840"/>
          </a:xfrm>
          <a:prstGeom prst="rect">
            <a:avLst/>
          </a:prstGeom>
        </p:spPr>
      </p:pic>
      <p:sp>
        <p:nvSpPr>
          <p:cNvPr id="13" name="Freeform 12">
            <a:hlinkClick r:id="rId6"/>
          </p:cNvPr>
          <p:cNvSpPr/>
          <p:nvPr/>
        </p:nvSpPr>
        <p:spPr>
          <a:xfrm>
            <a:off x="5940152" y="1819202"/>
            <a:ext cx="1478911" cy="1420433"/>
          </a:xfrm>
          <a:custGeom>
            <a:avLst/>
            <a:gdLst>
              <a:gd name="connsiteX0" fmla="*/ 569343 w 1478911"/>
              <a:gd name="connsiteY0" fmla="*/ 103517 h 1420433"/>
              <a:gd name="connsiteX1" fmla="*/ 483079 w 1478911"/>
              <a:gd name="connsiteY1" fmla="*/ 120770 h 1420433"/>
              <a:gd name="connsiteX2" fmla="*/ 431320 w 1478911"/>
              <a:gd name="connsiteY2" fmla="*/ 138022 h 1420433"/>
              <a:gd name="connsiteX3" fmla="*/ 362309 w 1478911"/>
              <a:gd name="connsiteY3" fmla="*/ 155275 h 1420433"/>
              <a:gd name="connsiteX4" fmla="*/ 310551 w 1478911"/>
              <a:gd name="connsiteY4" fmla="*/ 189781 h 1420433"/>
              <a:gd name="connsiteX5" fmla="*/ 258792 w 1478911"/>
              <a:gd name="connsiteY5" fmla="*/ 207034 h 1420433"/>
              <a:gd name="connsiteX6" fmla="*/ 120770 w 1478911"/>
              <a:gd name="connsiteY6" fmla="*/ 448573 h 1420433"/>
              <a:gd name="connsiteX7" fmla="*/ 86264 w 1478911"/>
              <a:gd name="connsiteY7" fmla="*/ 552090 h 1420433"/>
              <a:gd name="connsiteX8" fmla="*/ 69011 w 1478911"/>
              <a:gd name="connsiteY8" fmla="*/ 603849 h 1420433"/>
              <a:gd name="connsiteX9" fmla="*/ 86264 w 1478911"/>
              <a:gd name="connsiteY9" fmla="*/ 966158 h 1420433"/>
              <a:gd name="connsiteX10" fmla="*/ 155275 w 1478911"/>
              <a:gd name="connsiteY10" fmla="*/ 1069675 h 1420433"/>
              <a:gd name="connsiteX11" fmla="*/ 172528 w 1478911"/>
              <a:gd name="connsiteY11" fmla="*/ 1121434 h 1420433"/>
              <a:gd name="connsiteX12" fmla="*/ 276045 w 1478911"/>
              <a:gd name="connsiteY12" fmla="*/ 1190445 h 1420433"/>
              <a:gd name="connsiteX13" fmla="*/ 396815 w 1478911"/>
              <a:gd name="connsiteY13" fmla="*/ 1276709 h 1420433"/>
              <a:gd name="connsiteX14" fmla="*/ 448573 w 1478911"/>
              <a:gd name="connsiteY14" fmla="*/ 1293962 h 1420433"/>
              <a:gd name="connsiteX15" fmla="*/ 500332 w 1478911"/>
              <a:gd name="connsiteY15" fmla="*/ 1328468 h 1420433"/>
              <a:gd name="connsiteX16" fmla="*/ 603849 w 1478911"/>
              <a:gd name="connsiteY16" fmla="*/ 1362973 h 1420433"/>
              <a:gd name="connsiteX17" fmla="*/ 655607 w 1478911"/>
              <a:gd name="connsiteY17" fmla="*/ 1397479 h 1420433"/>
              <a:gd name="connsiteX18" fmla="*/ 1104181 w 1478911"/>
              <a:gd name="connsiteY18" fmla="*/ 1397479 h 1420433"/>
              <a:gd name="connsiteX19" fmla="*/ 1224951 w 1478911"/>
              <a:gd name="connsiteY19" fmla="*/ 1345720 h 1420433"/>
              <a:gd name="connsiteX20" fmla="*/ 1380226 w 1478911"/>
              <a:gd name="connsiteY20" fmla="*/ 1173192 h 1420433"/>
              <a:gd name="connsiteX21" fmla="*/ 1414732 w 1478911"/>
              <a:gd name="connsiteY21" fmla="*/ 1104181 h 1420433"/>
              <a:gd name="connsiteX22" fmla="*/ 1449237 w 1478911"/>
              <a:gd name="connsiteY22" fmla="*/ 1052422 h 1420433"/>
              <a:gd name="connsiteX23" fmla="*/ 1449237 w 1478911"/>
              <a:gd name="connsiteY23" fmla="*/ 638354 h 1420433"/>
              <a:gd name="connsiteX24" fmla="*/ 1414732 w 1478911"/>
              <a:gd name="connsiteY24" fmla="*/ 586596 h 1420433"/>
              <a:gd name="connsiteX25" fmla="*/ 1362973 w 1478911"/>
              <a:gd name="connsiteY25" fmla="*/ 517585 h 1420433"/>
              <a:gd name="connsiteX26" fmla="*/ 1276709 w 1478911"/>
              <a:gd name="connsiteY26" fmla="*/ 379562 h 1420433"/>
              <a:gd name="connsiteX27" fmla="*/ 1224951 w 1478911"/>
              <a:gd name="connsiteY27" fmla="*/ 345056 h 1420433"/>
              <a:gd name="connsiteX28" fmla="*/ 1190445 w 1478911"/>
              <a:gd name="connsiteY28" fmla="*/ 293298 h 1420433"/>
              <a:gd name="connsiteX29" fmla="*/ 1017917 w 1478911"/>
              <a:gd name="connsiteY29" fmla="*/ 189781 h 1420433"/>
              <a:gd name="connsiteX30" fmla="*/ 897147 w 1478911"/>
              <a:gd name="connsiteY30" fmla="*/ 120770 h 1420433"/>
              <a:gd name="connsiteX31" fmla="*/ 845388 w 1478911"/>
              <a:gd name="connsiteY31" fmla="*/ 69011 h 1420433"/>
              <a:gd name="connsiteX32" fmla="*/ 741871 w 1478911"/>
              <a:gd name="connsiteY32" fmla="*/ 34505 h 1420433"/>
              <a:gd name="connsiteX33" fmla="*/ 690113 w 1478911"/>
              <a:gd name="connsiteY33" fmla="*/ 0 h 1420433"/>
              <a:gd name="connsiteX34" fmla="*/ 224287 w 1478911"/>
              <a:gd name="connsiteY34" fmla="*/ 51758 h 1420433"/>
              <a:gd name="connsiteX35" fmla="*/ 103517 w 1478911"/>
              <a:gd name="connsiteY35" fmla="*/ 103517 h 1420433"/>
              <a:gd name="connsiteX36" fmla="*/ 0 w 1478911"/>
              <a:gd name="connsiteY36" fmla="*/ 138022 h 1420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478911" h="1420433">
                <a:moveTo>
                  <a:pt x="569343" y="103517"/>
                </a:moveTo>
                <a:cubicBezTo>
                  <a:pt x="540588" y="109268"/>
                  <a:pt x="511528" y="113658"/>
                  <a:pt x="483079" y="120770"/>
                </a:cubicBezTo>
                <a:cubicBezTo>
                  <a:pt x="465436" y="125181"/>
                  <a:pt x="448806" y="133026"/>
                  <a:pt x="431320" y="138022"/>
                </a:cubicBezTo>
                <a:cubicBezTo>
                  <a:pt x="408521" y="144536"/>
                  <a:pt x="385313" y="149524"/>
                  <a:pt x="362309" y="155275"/>
                </a:cubicBezTo>
                <a:cubicBezTo>
                  <a:pt x="345056" y="166777"/>
                  <a:pt x="329097" y="180508"/>
                  <a:pt x="310551" y="189781"/>
                </a:cubicBezTo>
                <a:cubicBezTo>
                  <a:pt x="294285" y="197914"/>
                  <a:pt x="271652" y="194174"/>
                  <a:pt x="258792" y="207034"/>
                </a:cubicBezTo>
                <a:cubicBezTo>
                  <a:pt x="220930" y="244896"/>
                  <a:pt x="134302" y="407979"/>
                  <a:pt x="120770" y="448573"/>
                </a:cubicBezTo>
                <a:lnTo>
                  <a:pt x="86264" y="552090"/>
                </a:lnTo>
                <a:lnTo>
                  <a:pt x="69011" y="603849"/>
                </a:lnTo>
                <a:cubicBezTo>
                  <a:pt x="74762" y="724619"/>
                  <a:pt x="64248" y="847273"/>
                  <a:pt x="86264" y="966158"/>
                </a:cubicBezTo>
                <a:cubicBezTo>
                  <a:pt x="93815" y="1006935"/>
                  <a:pt x="142161" y="1030333"/>
                  <a:pt x="155275" y="1069675"/>
                </a:cubicBezTo>
                <a:cubicBezTo>
                  <a:pt x="161026" y="1086928"/>
                  <a:pt x="159668" y="1108574"/>
                  <a:pt x="172528" y="1121434"/>
                </a:cubicBezTo>
                <a:cubicBezTo>
                  <a:pt x="201852" y="1150758"/>
                  <a:pt x="242868" y="1165563"/>
                  <a:pt x="276045" y="1190445"/>
                </a:cubicBezTo>
                <a:cubicBezTo>
                  <a:pt x="291675" y="1202168"/>
                  <a:pt x="371587" y="1264095"/>
                  <a:pt x="396815" y="1276709"/>
                </a:cubicBezTo>
                <a:cubicBezTo>
                  <a:pt x="413081" y="1284842"/>
                  <a:pt x="432307" y="1285829"/>
                  <a:pt x="448573" y="1293962"/>
                </a:cubicBezTo>
                <a:cubicBezTo>
                  <a:pt x="467119" y="1303235"/>
                  <a:pt x="481384" y="1320047"/>
                  <a:pt x="500332" y="1328468"/>
                </a:cubicBezTo>
                <a:cubicBezTo>
                  <a:pt x="533569" y="1343240"/>
                  <a:pt x="603849" y="1362973"/>
                  <a:pt x="603849" y="1362973"/>
                </a:cubicBezTo>
                <a:cubicBezTo>
                  <a:pt x="621102" y="1374475"/>
                  <a:pt x="636548" y="1389311"/>
                  <a:pt x="655607" y="1397479"/>
                </a:cubicBezTo>
                <a:cubicBezTo>
                  <a:pt x="775204" y="1448735"/>
                  <a:pt x="1087023" y="1398259"/>
                  <a:pt x="1104181" y="1397479"/>
                </a:cubicBezTo>
                <a:cubicBezTo>
                  <a:pt x="1141574" y="1385014"/>
                  <a:pt x="1194495" y="1370085"/>
                  <a:pt x="1224951" y="1345720"/>
                </a:cubicBezTo>
                <a:cubicBezTo>
                  <a:pt x="1271998" y="1308083"/>
                  <a:pt x="1344445" y="1230441"/>
                  <a:pt x="1380226" y="1173192"/>
                </a:cubicBezTo>
                <a:cubicBezTo>
                  <a:pt x="1393857" y="1151382"/>
                  <a:pt x="1401972" y="1126511"/>
                  <a:pt x="1414732" y="1104181"/>
                </a:cubicBezTo>
                <a:cubicBezTo>
                  <a:pt x="1425020" y="1086178"/>
                  <a:pt x="1437735" y="1069675"/>
                  <a:pt x="1449237" y="1052422"/>
                </a:cubicBezTo>
                <a:cubicBezTo>
                  <a:pt x="1490408" y="887739"/>
                  <a:pt x="1487164" y="929133"/>
                  <a:pt x="1449237" y="638354"/>
                </a:cubicBezTo>
                <a:cubicBezTo>
                  <a:pt x="1446555" y="617793"/>
                  <a:pt x="1426784" y="603469"/>
                  <a:pt x="1414732" y="586596"/>
                </a:cubicBezTo>
                <a:cubicBezTo>
                  <a:pt x="1398019" y="563197"/>
                  <a:pt x="1378213" y="541969"/>
                  <a:pt x="1362973" y="517585"/>
                </a:cubicBezTo>
                <a:cubicBezTo>
                  <a:pt x="1317414" y="444690"/>
                  <a:pt x="1341881" y="444734"/>
                  <a:pt x="1276709" y="379562"/>
                </a:cubicBezTo>
                <a:cubicBezTo>
                  <a:pt x="1262047" y="364900"/>
                  <a:pt x="1242204" y="356558"/>
                  <a:pt x="1224951" y="345056"/>
                </a:cubicBezTo>
                <a:cubicBezTo>
                  <a:pt x="1213449" y="327803"/>
                  <a:pt x="1206050" y="306952"/>
                  <a:pt x="1190445" y="293298"/>
                </a:cubicBezTo>
                <a:cubicBezTo>
                  <a:pt x="1134923" y="244716"/>
                  <a:pt x="1080985" y="221314"/>
                  <a:pt x="1017917" y="189781"/>
                </a:cubicBezTo>
                <a:cubicBezTo>
                  <a:pt x="877862" y="49726"/>
                  <a:pt x="1059341" y="213452"/>
                  <a:pt x="897147" y="120770"/>
                </a:cubicBezTo>
                <a:cubicBezTo>
                  <a:pt x="875962" y="108665"/>
                  <a:pt x="866717" y="80860"/>
                  <a:pt x="845388" y="69011"/>
                </a:cubicBezTo>
                <a:cubicBezTo>
                  <a:pt x="813593" y="51347"/>
                  <a:pt x="772135" y="54681"/>
                  <a:pt x="741871" y="34505"/>
                </a:cubicBezTo>
                <a:lnTo>
                  <a:pt x="690113" y="0"/>
                </a:lnTo>
                <a:cubicBezTo>
                  <a:pt x="556099" y="7883"/>
                  <a:pt x="362401" y="5720"/>
                  <a:pt x="224287" y="51758"/>
                </a:cubicBezTo>
                <a:cubicBezTo>
                  <a:pt x="57668" y="107298"/>
                  <a:pt x="316723" y="18235"/>
                  <a:pt x="103517" y="103517"/>
                </a:cubicBezTo>
                <a:cubicBezTo>
                  <a:pt x="69746" y="117025"/>
                  <a:pt x="0" y="138022"/>
                  <a:pt x="0" y="138022"/>
                </a:cubicBez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>
            <a:hlinkClick r:id="rId7"/>
          </p:cNvPr>
          <p:cNvSpPr/>
          <p:nvPr/>
        </p:nvSpPr>
        <p:spPr>
          <a:xfrm>
            <a:off x="4521037" y="3286021"/>
            <a:ext cx="1478911" cy="1420433"/>
          </a:xfrm>
          <a:custGeom>
            <a:avLst/>
            <a:gdLst>
              <a:gd name="connsiteX0" fmla="*/ 569343 w 1478911"/>
              <a:gd name="connsiteY0" fmla="*/ 103517 h 1420433"/>
              <a:gd name="connsiteX1" fmla="*/ 483079 w 1478911"/>
              <a:gd name="connsiteY1" fmla="*/ 120770 h 1420433"/>
              <a:gd name="connsiteX2" fmla="*/ 431320 w 1478911"/>
              <a:gd name="connsiteY2" fmla="*/ 138022 h 1420433"/>
              <a:gd name="connsiteX3" fmla="*/ 362309 w 1478911"/>
              <a:gd name="connsiteY3" fmla="*/ 155275 h 1420433"/>
              <a:gd name="connsiteX4" fmla="*/ 310551 w 1478911"/>
              <a:gd name="connsiteY4" fmla="*/ 189781 h 1420433"/>
              <a:gd name="connsiteX5" fmla="*/ 258792 w 1478911"/>
              <a:gd name="connsiteY5" fmla="*/ 207034 h 1420433"/>
              <a:gd name="connsiteX6" fmla="*/ 120770 w 1478911"/>
              <a:gd name="connsiteY6" fmla="*/ 448573 h 1420433"/>
              <a:gd name="connsiteX7" fmla="*/ 86264 w 1478911"/>
              <a:gd name="connsiteY7" fmla="*/ 552090 h 1420433"/>
              <a:gd name="connsiteX8" fmla="*/ 69011 w 1478911"/>
              <a:gd name="connsiteY8" fmla="*/ 603849 h 1420433"/>
              <a:gd name="connsiteX9" fmla="*/ 86264 w 1478911"/>
              <a:gd name="connsiteY9" fmla="*/ 966158 h 1420433"/>
              <a:gd name="connsiteX10" fmla="*/ 155275 w 1478911"/>
              <a:gd name="connsiteY10" fmla="*/ 1069675 h 1420433"/>
              <a:gd name="connsiteX11" fmla="*/ 172528 w 1478911"/>
              <a:gd name="connsiteY11" fmla="*/ 1121434 h 1420433"/>
              <a:gd name="connsiteX12" fmla="*/ 276045 w 1478911"/>
              <a:gd name="connsiteY12" fmla="*/ 1190445 h 1420433"/>
              <a:gd name="connsiteX13" fmla="*/ 396815 w 1478911"/>
              <a:gd name="connsiteY13" fmla="*/ 1276709 h 1420433"/>
              <a:gd name="connsiteX14" fmla="*/ 448573 w 1478911"/>
              <a:gd name="connsiteY14" fmla="*/ 1293962 h 1420433"/>
              <a:gd name="connsiteX15" fmla="*/ 500332 w 1478911"/>
              <a:gd name="connsiteY15" fmla="*/ 1328468 h 1420433"/>
              <a:gd name="connsiteX16" fmla="*/ 603849 w 1478911"/>
              <a:gd name="connsiteY16" fmla="*/ 1362973 h 1420433"/>
              <a:gd name="connsiteX17" fmla="*/ 655607 w 1478911"/>
              <a:gd name="connsiteY17" fmla="*/ 1397479 h 1420433"/>
              <a:gd name="connsiteX18" fmla="*/ 1104181 w 1478911"/>
              <a:gd name="connsiteY18" fmla="*/ 1397479 h 1420433"/>
              <a:gd name="connsiteX19" fmla="*/ 1224951 w 1478911"/>
              <a:gd name="connsiteY19" fmla="*/ 1345720 h 1420433"/>
              <a:gd name="connsiteX20" fmla="*/ 1380226 w 1478911"/>
              <a:gd name="connsiteY20" fmla="*/ 1173192 h 1420433"/>
              <a:gd name="connsiteX21" fmla="*/ 1414732 w 1478911"/>
              <a:gd name="connsiteY21" fmla="*/ 1104181 h 1420433"/>
              <a:gd name="connsiteX22" fmla="*/ 1449237 w 1478911"/>
              <a:gd name="connsiteY22" fmla="*/ 1052422 h 1420433"/>
              <a:gd name="connsiteX23" fmla="*/ 1449237 w 1478911"/>
              <a:gd name="connsiteY23" fmla="*/ 638354 h 1420433"/>
              <a:gd name="connsiteX24" fmla="*/ 1414732 w 1478911"/>
              <a:gd name="connsiteY24" fmla="*/ 586596 h 1420433"/>
              <a:gd name="connsiteX25" fmla="*/ 1362973 w 1478911"/>
              <a:gd name="connsiteY25" fmla="*/ 517585 h 1420433"/>
              <a:gd name="connsiteX26" fmla="*/ 1276709 w 1478911"/>
              <a:gd name="connsiteY26" fmla="*/ 379562 h 1420433"/>
              <a:gd name="connsiteX27" fmla="*/ 1224951 w 1478911"/>
              <a:gd name="connsiteY27" fmla="*/ 345056 h 1420433"/>
              <a:gd name="connsiteX28" fmla="*/ 1190445 w 1478911"/>
              <a:gd name="connsiteY28" fmla="*/ 293298 h 1420433"/>
              <a:gd name="connsiteX29" fmla="*/ 1017917 w 1478911"/>
              <a:gd name="connsiteY29" fmla="*/ 189781 h 1420433"/>
              <a:gd name="connsiteX30" fmla="*/ 897147 w 1478911"/>
              <a:gd name="connsiteY30" fmla="*/ 120770 h 1420433"/>
              <a:gd name="connsiteX31" fmla="*/ 845388 w 1478911"/>
              <a:gd name="connsiteY31" fmla="*/ 69011 h 1420433"/>
              <a:gd name="connsiteX32" fmla="*/ 741871 w 1478911"/>
              <a:gd name="connsiteY32" fmla="*/ 34505 h 1420433"/>
              <a:gd name="connsiteX33" fmla="*/ 690113 w 1478911"/>
              <a:gd name="connsiteY33" fmla="*/ 0 h 1420433"/>
              <a:gd name="connsiteX34" fmla="*/ 224287 w 1478911"/>
              <a:gd name="connsiteY34" fmla="*/ 51758 h 1420433"/>
              <a:gd name="connsiteX35" fmla="*/ 103517 w 1478911"/>
              <a:gd name="connsiteY35" fmla="*/ 103517 h 1420433"/>
              <a:gd name="connsiteX36" fmla="*/ 0 w 1478911"/>
              <a:gd name="connsiteY36" fmla="*/ 138022 h 1420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478911" h="1420433">
                <a:moveTo>
                  <a:pt x="569343" y="103517"/>
                </a:moveTo>
                <a:cubicBezTo>
                  <a:pt x="540588" y="109268"/>
                  <a:pt x="511528" y="113658"/>
                  <a:pt x="483079" y="120770"/>
                </a:cubicBezTo>
                <a:cubicBezTo>
                  <a:pt x="465436" y="125181"/>
                  <a:pt x="448806" y="133026"/>
                  <a:pt x="431320" y="138022"/>
                </a:cubicBezTo>
                <a:cubicBezTo>
                  <a:pt x="408521" y="144536"/>
                  <a:pt x="385313" y="149524"/>
                  <a:pt x="362309" y="155275"/>
                </a:cubicBezTo>
                <a:cubicBezTo>
                  <a:pt x="345056" y="166777"/>
                  <a:pt x="329097" y="180508"/>
                  <a:pt x="310551" y="189781"/>
                </a:cubicBezTo>
                <a:cubicBezTo>
                  <a:pt x="294285" y="197914"/>
                  <a:pt x="271652" y="194174"/>
                  <a:pt x="258792" y="207034"/>
                </a:cubicBezTo>
                <a:cubicBezTo>
                  <a:pt x="220930" y="244896"/>
                  <a:pt x="134302" y="407979"/>
                  <a:pt x="120770" y="448573"/>
                </a:cubicBezTo>
                <a:lnTo>
                  <a:pt x="86264" y="552090"/>
                </a:lnTo>
                <a:lnTo>
                  <a:pt x="69011" y="603849"/>
                </a:lnTo>
                <a:cubicBezTo>
                  <a:pt x="74762" y="724619"/>
                  <a:pt x="64248" y="847273"/>
                  <a:pt x="86264" y="966158"/>
                </a:cubicBezTo>
                <a:cubicBezTo>
                  <a:pt x="93815" y="1006935"/>
                  <a:pt x="142161" y="1030333"/>
                  <a:pt x="155275" y="1069675"/>
                </a:cubicBezTo>
                <a:cubicBezTo>
                  <a:pt x="161026" y="1086928"/>
                  <a:pt x="159668" y="1108574"/>
                  <a:pt x="172528" y="1121434"/>
                </a:cubicBezTo>
                <a:cubicBezTo>
                  <a:pt x="201852" y="1150758"/>
                  <a:pt x="242868" y="1165563"/>
                  <a:pt x="276045" y="1190445"/>
                </a:cubicBezTo>
                <a:cubicBezTo>
                  <a:pt x="291675" y="1202168"/>
                  <a:pt x="371587" y="1264095"/>
                  <a:pt x="396815" y="1276709"/>
                </a:cubicBezTo>
                <a:cubicBezTo>
                  <a:pt x="413081" y="1284842"/>
                  <a:pt x="432307" y="1285829"/>
                  <a:pt x="448573" y="1293962"/>
                </a:cubicBezTo>
                <a:cubicBezTo>
                  <a:pt x="467119" y="1303235"/>
                  <a:pt x="481384" y="1320047"/>
                  <a:pt x="500332" y="1328468"/>
                </a:cubicBezTo>
                <a:cubicBezTo>
                  <a:pt x="533569" y="1343240"/>
                  <a:pt x="603849" y="1362973"/>
                  <a:pt x="603849" y="1362973"/>
                </a:cubicBezTo>
                <a:cubicBezTo>
                  <a:pt x="621102" y="1374475"/>
                  <a:pt x="636548" y="1389311"/>
                  <a:pt x="655607" y="1397479"/>
                </a:cubicBezTo>
                <a:cubicBezTo>
                  <a:pt x="775204" y="1448735"/>
                  <a:pt x="1087023" y="1398259"/>
                  <a:pt x="1104181" y="1397479"/>
                </a:cubicBezTo>
                <a:cubicBezTo>
                  <a:pt x="1141574" y="1385014"/>
                  <a:pt x="1194495" y="1370085"/>
                  <a:pt x="1224951" y="1345720"/>
                </a:cubicBezTo>
                <a:cubicBezTo>
                  <a:pt x="1271998" y="1308083"/>
                  <a:pt x="1344445" y="1230441"/>
                  <a:pt x="1380226" y="1173192"/>
                </a:cubicBezTo>
                <a:cubicBezTo>
                  <a:pt x="1393857" y="1151382"/>
                  <a:pt x="1401972" y="1126511"/>
                  <a:pt x="1414732" y="1104181"/>
                </a:cubicBezTo>
                <a:cubicBezTo>
                  <a:pt x="1425020" y="1086178"/>
                  <a:pt x="1437735" y="1069675"/>
                  <a:pt x="1449237" y="1052422"/>
                </a:cubicBezTo>
                <a:cubicBezTo>
                  <a:pt x="1490408" y="887739"/>
                  <a:pt x="1487164" y="929133"/>
                  <a:pt x="1449237" y="638354"/>
                </a:cubicBezTo>
                <a:cubicBezTo>
                  <a:pt x="1446555" y="617793"/>
                  <a:pt x="1426784" y="603469"/>
                  <a:pt x="1414732" y="586596"/>
                </a:cubicBezTo>
                <a:cubicBezTo>
                  <a:pt x="1398019" y="563197"/>
                  <a:pt x="1378213" y="541969"/>
                  <a:pt x="1362973" y="517585"/>
                </a:cubicBezTo>
                <a:cubicBezTo>
                  <a:pt x="1317414" y="444690"/>
                  <a:pt x="1341881" y="444734"/>
                  <a:pt x="1276709" y="379562"/>
                </a:cubicBezTo>
                <a:cubicBezTo>
                  <a:pt x="1262047" y="364900"/>
                  <a:pt x="1242204" y="356558"/>
                  <a:pt x="1224951" y="345056"/>
                </a:cubicBezTo>
                <a:cubicBezTo>
                  <a:pt x="1213449" y="327803"/>
                  <a:pt x="1206050" y="306952"/>
                  <a:pt x="1190445" y="293298"/>
                </a:cubicBezTo>
                <a:cubicBezTo>
                  <a:pt x="1134923" y="244716"/>
                  <a:pt x="1080985" y="221314"/>
                  <a:pt x="1017917" y="189781"/>
                </a:cubicBezTo>
                <a:cubicBezTo>
                  <a:pt x="877862" y="49726"/>
                  <a:pt x="1059341" y="213452"/>
                  <a:pt x="897147" y="120770"/>
                </a:cubicBezTo>
                <a:cubicBezTo>
                  <a:pt x="875962" y="108665"/>
                  <a:pt x="866717" y="80860"/>
                  <a:pt x="845388" y="69011"/>
                </a:cubicBezTo>
                <a:cubicBezTo>
                  <a:pt x="813593" y="51347"/>
                  <a:pt x="772135" y="54681"/>
                  <a:pt x="741871" y="34505"/>
                </a:cubicBezTo>
                <a:lnTo>
                  <a:pt x="690113" y="0"/>
                </a:lnTo>
                <a:cubicBezTo>
                  <a:pt x="556099" y="7883"/>
                  <a:pt x="362401" y="5720"/>
                  <a:pt x="224287" y="51758"/>
                </a:cubicBezTo>
                <a:cubicBezTo>
                  <a:pt x="57668" y="107298"/>
                  <a:pt x="316723" y="18235"/>
                  <a:pt x="103517" y="103517"/>
                </a:cubicBezTo>
                <a:cubicBezTo>
                  <a:pt x="69746" y="117025"/>
                  <a:pt x="0" y="138022"/>
                  <a:pt x="0" y="138022"/>
                </a:cubicBez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60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EQUALITY ACT 2010</a:t>
            </a:r>
            <a:endParaRPr lang="en-GB" sz="2400" b="1" dirty="0"/>
          </a:p>
        </p:txBody>
      </p:sp>
      <p:sp>
        <p:nvSpPr>
          <p:cNvPr id="17" name="16 CuadroTexto"/>
          <p:cNvSpPr txBox="1"/>
          <p:nvPr/>
        </p:nvSpPr>
        <p:spPr>
          <a:xfrm>
            <a:off x="539552" y="1844824"/>
            <a:ext cx="44644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Types</a:t>
            </a:r>
            <a:r>
              <a:rPr lang="es-ES_tradnl" sz="2000" dirty="0"/>
              <a:t> of </a:t>
            </a:r>
            <a:r>
              <a:rPr lang="es-ES_tradnl" sz="2000" dirty="0" err="1"/>
              <a:t>discrimination</a:t>
            </a:r>
            <a:r>
              <a:rPr lang="es-ES_tradnl" sz="2000" dirty="0"/>
              <a:t>:</a:t>
            </a:r>
          </a:p>
          <a:p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/>
              <a:t>Age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/>
              <a:t>Being</a:t>
            </a:r>
            <a:r>
              <a:rPr lang="es-ES_tradnl" sz="2000" dirty="0"/>
              <a:t> </a:t>
            </a:r>
            <a:r>
              <a:rPr lang="es-ES_tradnl" sz="2000" dirty="0" err="1"/>
              <a:t>or</a:t>
            </a:r>
            <a:r>
              <a:rPr lang="es-ES_tradnl" sz="2000" dirty="0"/>
              <a:t> </a:t>
            </a:r>
            <a:r>
              <a:rPr lang="es-ES_tradnl" sz="2000" dirty="0" err="1"/>
              <a:t>becoming</a:t>
            </a:r>
            <a:r>
              <a:rPr lang="es-ES_tradnl" sz="2000" dirty="0"/>
              <a:t> a transexual </a:t>
            </a:r>
            <a:r>
              <a:rPr lang="es-ES_tradnl" sz="2000" dirty="0" err="1"/>
              <a:t>person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/>
              <a:t>Being</a:t>
            </a:r>
            <a:r>
              <a:rPr lang="es-ES_tradnl" sz="2000" dirty="0"/>
              <a:t> </a:t>
            </a:r>
            <a:r>
              <a:rPr lang="es-ES_tradnl" sz="2000" dirty="0" err="1"/>
              <a:t>married</a:t>
            </a:r>
            <a:r>
              <a:rPr lang="es-ES_tradnl" sz="2000" dirty="0"/>
              <a:t> </a:t>
            </a:r>
            <a:r>
              <a:rPr lang="es-ES_tradnl" sz="2000" dirty="0" err="1"/>
              <a:t>or</a:t>
            </a:r>
            <a:r>
              <a:rPr lang="es-ES_tradnl" sz="2000" dirty="0"/>
              <a:t> in a civil </a:t>
            </a:r>
            <a:r>
              <a:rPr lang="es-ES_tradnl" sz="2000" dirty="0" err="1"/>
              <a:t>partnership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/>
              <a:t>Being</a:t>
            </a:r>
            <a:r>
              <a:rPr lang="es-ES_tradnl" sz="2000" dirty="0"/>
              <a:t> </a:t>
            </a:r>
            <a:r>
              <a:rPr lang="es-ES_tradnl" sz="2000" dirty="0" err="1"/>
              <a:t>pregnant</a:t>
            </a:r>
            <a:r>
              <a:rPr lang="es-ES_tradnl" sz="2000" dirty="0"/>
              <a:t> </a:t>
            </a:r>
            <a:r>
              <a:rPr lang="es-ES_tradnl" sz="2000" dirty="0" err="1"/>
              <a:t>or</a:t>
            </a:r>
            <a:r>
              <a:rPr lang="es-ES_tradnl" sz="2000" dirty="0"/>
              <a:t> </a:t>
            </a:r>
            <a:r>
              <a:rPr lang="es-ES_tradnl" sz="2000" dirty="0" err="1"/>
              <a:t>on</a:t>
            </a:r>
            <a:r>
              <a:rPr lang="es-ES_tradnl" sz="2000" dirty="0"/>
              <a:t> </a:t>
            </a:r>
            <a:r>
              <a:rPr lang="es-ES_tradnl" sz="2000" dirty="0" err="1"/>
              <a:t>maternity</a:t>
            </a:r>
            <a:r>
              <a:rPr lang="es-ES_tradnl" sz="2000" dirty="0"/>
              <a:t> </a:t>
            </a:r>
            <a:r>
              <a:rPr lang="es-ES_tradnl" sz="2000" dirty="0" err="1"/>
              <a:t>leave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/>
              <a:t>Disability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/>
              <a:t>Race</a:t>
            </a:r>
            <a:r>
              <a:rPr lang="es-ES_tradnl" sz="2000" dirty="0"/>
              <a:t> </a:t>
            </a:r>
            <a:r>
              <a:rPr lang="es-ES_tradnl" sz="2000" dirty="0" err="1"/>
              <a:t>including</a:t>
            </a:r>
            <a:r>
              <a:rPr lang="es-ES_tradnl" sz="2000" dirty="0"/>
              <a:t> color, </a:t>
            </a:r>
            <a:r>
              <a:rPr lang="es-ES_tradnl" sz="2000" dirty="0" err="1"/>
              <a:t>nationality</a:t>
            </a:r>
            <a:r>
              <a:rPr lang="es-ES_tradnl" sz="2000" dirty="0"/>
              <a:t>, </a:t>
            </a:r>
            <a:r>
              <a:rPr lang="es-ES_tradnl" sz="2000" dirty="0" err="1"/>
              <a:t>ethnic</a:t>
            </a:r>
            <a:r>
              <a:rPr lang="es-ES_tradnl" sz="2000" dirty="0"/>
              <a:t> </a:t>
            </a:r>
            <a:r>
              <a:rPr lang="es-ES_tradnl" sz="2000" dirty="0" err="1"/>
              <a:t>or</a:t>
            </a:r>
            <a:r>
              <a:rPr lang="es-ES_tradnl" sz="2000" dirty="0"/>
              <a:t> </a:t>
            </a:r>
            <a:r>
              <a:rPr lang="es-ES_tradnl" sz="2000" dirty="0" err="1"/>
              <a:t>national</a:t>
            </a:r>
            <a:r>
              <a:rPr lang="es-ES_tradnl" sz="2000" dirty="0"/>
              <a:t> </a:t>
            </a:r>
            <a:r>
              <a:rPr lang="es-ES_tradnl" sz="2000" dirty="0" err="1"/>
              <a:t>origin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/>
              <a:t>Religion</a:t>
            </a:r>
            <a:r>
              <a:rPr lang="es-ES_tradnl" sz="2000" dirty="0"/>
              <a:t>, </a:t>
            </a:r>
            <a:r>
              <a:rPr lang="es-ES_tradnl" sz="2000" dirty="0" err="1"/>
              <a:t>belief</a:t>
            </a:r>
            <a:r>
              <a:rPr lang="es-ES_tradnl" sz="2000" dirty="0"/>
              <a:t> </a:t>
            </a:r>
            <a:r>
              <a:rPr lang="es-ES_tradnl" sz="2000" dirty="0" err="1"/>
              <a:t>or</a:t>
            </a:r>
            <a:r>
              <a:rPr lang="es-ES_tradnl" sz="2000" dirty="0"/>
              <a:t> </a:t>
            </a:r>
            <a:r>
              <a:rPr lang="es-ES_tradnl" sz="2000" dirty="0" err="1"/>
              <a:t>lack</a:t>
            </a:r>
            <a:r>
              <a:rPr lang="es-ES_tradnl" sz="2000" dirty="0"/>
              <a:t> of religión/</a:t>
            </a:r>
            <a:r>
              <a:rPr lang="es-ES_tradnl" sz="2000" dirty="0" err="1"/>
              <a:t>belief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/>
              <a:t>Sex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/>
              <a:t>Sexual </a:t>
            </a:r>
            <a:r>
              <a:rPr lang="es-ES_tradnl" sz="2000" dirty="0" err="1"/>
              <a:t>orientation</a:t>
            </a:r>
            <a:endParaRPr lang="en-GB" sz="2000" dirty="0"/>
          </a:p>
        </p:txBody>
      </p:sp>
      <p:sp>
        <p:nvSpPr>
          <p:cNvPr id="14" name="16 CuadroTexto"/>
          <p:cNvSpPr txBox="1"/>
          <p:nvPr/>
        </p:nvSpPr>
        <p:spPr>
          <a:xfrm>
            <a:off x="5254994" y="1844824"/>
            <a:ext cx="37807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/>
              <a:t>Protected</a:t>
            </a:r>
            <a:r>
              <a:rPr lang="es-ES_tradnl" sz="2000" dirty="0"/>
              <a:t> </a:t>
            </a:r>
            <a:r>
              <a:rPr lang="es-ES_tradnl" sz="2000" dirty="0" err="1"/>
              <a:t>from</a:t>
            </a:r>
            <a:r>
              <a:rPr lang="es-ES_tradnl" sz="2000" dirty="0"/>
              <a:t> </a:t>
            </a:r>
            <a:r>
              <a:rPr lang="es-ES_tradnl" sz="2000" dirty="0" err="1"/>
              <a:t>discrimination</a:t>
            </a:r>
            <a:r>
              <a:rPr lang="es-ES_tradnl" sz="2000" dirty="0"/>
              <a:t>:</a:t>
            </a:r>
          </a:p>
          <a:p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/>
              <a:t>At </a:t>
            </a:r>
            <a:r>
              <a:rPr lang="es-ES_tradnl" sz="2000" dirty="0" err="1"/>
              <a:t>work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/>
              <a:t>In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/>
              <a:t>As a </a:t>
            </a:r>
            <a:r>
              <a:rPr lang="es-ES_tradnl" sz="2000" dirty="0" err="1"/>
              <a:t>consumer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/>
              <a:t>When</a:t>
            </a:r>
            <a:r>
              <a:rPr lang="es-ES_tradnl" sz="2000" dirty="0"/>
              <a:t> </a:t>
            </a:r>
            <a:r>
              <a:rPr lang="es-ES_tradnl" sz="2000" dirty="0" err="1"/>
              <a:t>using</a:t>
            </a:r>
            <a:r>
              <a:rPr lang="es-ES_tradnl" sz="2000" dirty="0"/>
              <a:t> </a:t>
            </a:r>
            <a:r>
              <a:rPr lang="es-ES_tradnl" sz="2000" dirty="0" err="1"/>
              <a:t>public</a:t>
            </a:r>
            <a:r>
              <a:rPr lang="es-ES_tradnl" sz="2000" dirty="0"/>
              <a:t> </a:t>
            </a:r>
            <a:r>
              <a:rPr lang="es-ES_tradnl" sz="2000" dirty="0" err="1"/>
              <a:t>services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/>
              <a:t>When</a:t>
            </a:r>
            <a:r>
              <a:rPr lang="es-ES_tradnl" sz="2000" dirty="0"/>
              <a:t> </a:t>
            </a:r>
            <a:r>
              <a:rPr lang="es-ES_tradnl" sz="2000" dirty="0" err="1"/>
              <a:t>buying</a:t>
            </a:r>
            <a:r>
              <a:rPr lang="es-ES_tradnl" sz="2000" dirty="0"/>
              <a:t> </a:t>
            </a:r>
            <a:r>
              <a:rPr lang="es-ES_tradnl" sz="2000" dirty="0" err="1"/>
              <a:t>or</a:t>
            </a:r>
            <a:r>
              <a:rPr lang="es-ES_tradnl" sz="2000" dirty="0"/>
              <a:t> </a:t>
            </a:r>
            <a:r>
              <a:rPr lang="es-ES_tradnl" sz="2000" dirty="0" err="1"/>
              <a:t>renting</a:t>
            </a:r>
            <a:r>
              <a:rPr lang="es-ES_tradnl" sz="2000" dirty="0"/>
              <a:t> </a:t>
            </a:r>
            <a:r>
              <a:rPr lang="es-ES_tradnl" sz="2000" dirty="0" err="1"/>
              <a:t>property</a:t>
            </a:r>
            <a:endParaRPr lang="es-ES_tradnl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/>
              <a:t>As a </a:t>
            </a:r>
            <a:r>
              <a:rPr lang="es-ES_tradnl" sz="2000" dirty="0" err="1"/>
              <a:t>member</a:t>
            </a:r>
            <a:r>
              <a:rPr lang="es-ES_tradnl" sz="2000" dirty="0"/>
              <a:t> </a:t>
            </a:r>
            <a:r>
              <a:rPr lang="es-ES_tradnl" sz="2000" dirty="0" err="1"/>
              <a:t>or</a:t>
            </a:r>
            <a:r>
              <a:rPr lang="es-ES_tradnl" sz="2000" dirty="0"/>
              <a:t> </a:t>
            </a:r>
            <a:r>
              <a:rPr lang="es-ES_tradnl" sz="2000" dirty="0" err="1"/>
              <a:t>guest</a:t>
            </a:r>
            <a:r>
              <a:rPr lang="es-ES_tradnl" sz="2000" dirty="0"/>
              <a:t> of a </a:t>
            </a:r>
            <a:r>
              <a:rPr lang="es-ES_tradnl" sz="2000" dirty="0" err="1"/>
              <a:t>private</a:t>
            </a:r>
            <a:r>
              <a:rPr lang="es-ES_tradnl" sz="2000" dirty="0"/>
              <a:t> club </a:t>
            </a:r>
            <a:r>
              <a:rPr lang="es-ES_tradnl" sz="2000" dirty="0" err="1"/>
              <a:t>or</a:t>
            </a:r>
            <a:r>
              <a:rPr lang="es-ES_tradnl" sz="2000" dirty="0"/>
              <a:t> </a:t>
            </a:r>
            <a:r>
              <a:rPr lang="es-ES_tradnl" sz="2000" dirty="0" err="1"/>
              <a:t>association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60743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WELL-BEING OF FUTURE GENERATIONS (WALES) ACT 2015</a:t>
            </a:r>
            <a:endParaRPr lang="en-GB" sz="2400" b="1" dirty="0"/>
          </a:p>
        </p:txBody>
      </p:sp>
      <p:sp>
        <p:nvSpPr>
          <p:cNvPr id="17" name="16 CuadroTexto">
            <a:hlinkClick r:id="rId5"/>
          </p:cNvPr>
          <p:cNvSpPr txBox="1"/>
          <p:nvPr/>
        </p:nvSpPr>
        <p:spPr>
          <a:xfrm>
            <a:off x="899592" y="2121666"/>
            <a:ext cx="7344816" cy="3954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/>
              <a:t>Goals</a:t>
            </a:r>
            <a:r>
              <a:rPr lang="es-ES_tradnl" sz="2400" dirty="0"/>
              <a:t>:</a:t>
            </a:r>
          </a:p>
          <a:p>
            <a:endParaRPr lang="es-ES_tradnl" sz="2400" dirty="0"/>
          </a:p>
          <a:p>
            <a:pPr lvl="1">
              <a:spcBef>
                <a:spcPts val="600"/>
              </a:spcBef>
            </a:pPr>
            <a:r>
              <a:rPr lang="es-ES_tradnl" sz="2400" dirty="0"/>
              <a:t>A </a:t>
            </a:r>
            <a:r>
              <a:rPr lang="es-ES_tradnl" sz="2400" dirty="0" err="1"/>
              <a:t>prosperous</a:t>
            </a:r>
            <a:r>
              <a:rPr lang="es-ES_tradnl" sz="2400" dirty="0"/>
              <a:t> Wales</a:t>
            </a:r>
          </a:p>
          <a:p>
            <a:pPr lvl="1">
              <a:spcBef>
                <a:spcPts val="600"/>
              </a:spcBef>
            </a:pPr>
            <a:r>
              <a:rPr lang="es-ES_tradnl" sz="2400" dirty="0"/>
              <a:t>A </a:t>
            </a:r>
            <a:r>
              <a:rPr lang="es-ES_tradnl" sz="2400" dirty="0" err="1"/>
              <a:t>resilient</a:t>
            </a:r>
            <a:r>
              <a:rPr lang="es-ES_tradnl" sz="2400" dirty="0"/>
              <a:t> Wales</a:t>
            </a:r>
          </a:p>
          <a:p>
            <a:pPr lvl="1">
              <a:spcBef>
                <a:spcPts val="600"/>
              </a:spcBef>
            </a:pPr>
            <a:r>
              <a:rPr lang="es-ES_tradnl" sz="2400" dirty="0"/>
              <a:t>A </a:t>
            </a:r>
            <a:r>
              <a:rPr lang="es-ES_tradnl" sz="2400" dirty="0" err="1"/>
              <a:t>healthier</a:t>
            </a:r>
            <a:r>
              <a:rPr lang="es-ES_tradnl" sz="2400" dirty="0"/>
              <a:t> Wales</a:t>
            </a:r>
          </a:p>
          <a:p>
            <a:pPr lvl="1">
              <a:spcBef>
                <a:spcPts val="600"/>
              </a:spcBef>
            </a:pPr>
            <a:r>
              <a:rPr lang="es-ES_tradnl" sz="2400" dirty="0">
                <a:solidFill>
                  <a:srgbClr val="FF0000"/>
                </a:solidFill>
              </a:rPr>
              <a:t>A more </a:t>
            </a:r>
            <a:r>
              <a:rPr lang="es-ES_tradnl" sz="2400" dirty="0" err="1">
                <a:solidFill>
                  <a:srgbClr val="FF0000"/>
                </a:solidFill>
              </a:rPr>
              <a:t>equal</a:t>
            </a:r>
            <a:r>
              <a:rPr lang="es-ES_tradnl" sz="2400" dirty="0">
                <a:solidFill>
                  <a:srgbClr val="FF0000"/>
                </a:solidFill>
              </a:rPr>
              <a:t> Wales</a:t>
            </a:r>
          </a:p>
          <a:p>
            <a:pPr lvl="1">
              <a:spcBef>
                <a:spcPts val="600"/>
              </a:spcBef>
            </a:pPr>
            <a:r>
              <a:rPr lang="es-ES_tradnl" sz="2400" dirty="0"/>
              <a:t>A Wales of </a:t>
            </a:r>
            <a:r>
              <a:rPr lang="es-ES_tradnl" sz="2400" dirty="0" err="1"/>
              <a:t>cohesive</a:t>
            </a:r>
            <a:r>
              <a:rPr lang="es-ES_tradnl" sz="2400" dirty="0"/>
              <a:t> </a:t>
            </a:r>
            <a:r>
              <a:rPr lang="es-ES_tradnl" sz="2400" dirty="0" err="1"/>
              <a:t>communities</a:t>
            </a:r>
            <a:endParaRPr lang="es-ES_tradnl" sz="2400" dirty="0"/>
          </a:p>
          <a:p>
            <a:pPr lvl="1">
              <a:spcBef>
                <a:spcPts val="600"/>
              </a:spcBef>
            </a:pPr>
            <a:r>
              <a:rPr lang="es-ES_tradnl" sz="2400" dirty="0"/>
              <a:t>A Wales of </a:t>
            </a:r>
            <a:r>
              <a:rPr lang="es-ES_tradnl" sz="2400" dirty="0" err="1"/>
              <a:t>vibrant</a:t>
            </a:r>
            <a:r>
              <a:rPr lang="es-ES_tradnl" sz="2400" dirty="0"/>
              <a:t> culture and </a:t>
            </a:r>
            <a:r>
              <a:rPr lang="es-ES_tradnl" sz="2400" dirty="0" err="1"/>
              <a:t>Welsh</a:t>
            </a:r>
            <a:r>
              <a:rPr lang="es-ES_tradnl" sz="2400" dirty="0"/>
              <a:t> </a:t>
            </a:r>
            <a:r>
              <a:rPr lang="es-ES_tradnl" sz="2400" dirty="0" err="1"/>
              <a:t>language</a:t>
            </a:r>
            <a:endParaRPr lang="es-ES_tradnl" sz="2400" dirty="0"/>
          </a:p>
          <a:p>
            <a:pPr lvl="1">
              <a:spcBef>
                <a:spcPts val="600"/>
              </a:spcBef>
            </a:pPr>
            <a:r>
              <a:rPr lang="es-ES_tradnl" sz="2400" dirty="0"/>
              <a:t>A </a:t>
            </a:r>
            <a:r>
              <a:rPr lang="es-ES_tradnl" sz="2400" dirty="0" err="1"/>
              <a:t>globally</a:t>
            </a:r>
            <a:r>
              <a:rPr lang="es-ES_tradnl" sz="2400" dirty="0"/>
              <a:t> responsable 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8373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10527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/>
              <a:t>POSITIVE DISCRIMINATION</a:t>
            </a:r>
            <a:endParaRPr lang="en-GB" sz="2400" b="1" dirty="0"/>
          </a:p>
        </p:txBody>
      </p:sp>
      <p:sp>
        <p:nvSpPr>
          <p:cNvPr id="17" name="16 CuadroTexto"/>
          <p:cNvSpPr txBox="1"/>
          <p:nvPr/>
        </p:nvSpPr>
        <p:spPr>
          <a:xfrm>
            <a:off x="755576" y="1628800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/>
              <a:t>Favouring</a:t>
            </a:r>
            <a:r>
              <a:rPr lang="es-ES_tradnl" sz="2400" dirty="0"/>
              <a:t> </a:t>
            </a:r>
            <a:r>
              <a:rPr lang="es-ES_tradnl" sz="2400" dirty="0" err="1"/>
              <a:t>individuals</a:t>
            </a:r>
            <a:r>
              <a:rPr lang="es-ES_tradnl" sz="2400" dirty="0"/>
              <a:t> </a:t>
            </a:r>
            <a:r>
              <a:rPr lang="es-ES_tradnl" sz="2400" dirty="0" err="1"/>
              <a:t>belonging</a:t>
            </a:r>
            <a:r>
              <a:rPr lang="es-ES_tradnl" sz="2400" dirty="0"/>
              <a:t> </a:t>
            </a:r>
            <a:r>
              <a:rPr lang="es-ES_tradnl" sz="2400" dirty="0" err="1"/>
              <a:t>to</a:t>
            </a:r>
            <a:r>
              <a:rPr lang="es-ES_tradnl" sz="2400" dirty="0"/>
              <a:t> </a:t>
            </a:r>
            <a:r>
              <a:rPr lang="es-ES_tradnl" sz="2400" dirty="0" err="1"/>
              <a:t>groups</a:t>
            </a:r>
            <a:r>
              <a:rPr lang="es-ES_tradnl" sz="2400" dirty="0"/>
              <a:t> </a:t>
            </a:r>
            <a:r>
              <a:rPr lang="es-ES_tradnl" sz="2400" dirty="0" err="1"/>
              <a:t>which</a:t>
            </a:r>
            <a:r>
              <a:rPr lang="es-ES_tradnl" sz="2400" dirty="0"/>
              <a:t> </a:t>
            </a:r>
            <a:r>
              <a:rPr lang="es-ES_tradnl" sz="2400" dirty="0" err="1"/>
              <a:t>suffer</a:t>
            </a:r>
            <a:r>
              <a:rPr lang="es-ES_tradnl" sz="2400" dirty="0"/>
              <a:t> </a:t>
            </a:r>
            <a:r>
              <a:rPr lang="es-ES_tradnl" sz="2400" dirty="0" err="1"/>
              <a:t>discrimination</a:t>
            </a:r>
            <a:r>
              <a:rPr lang="es-ES_tradnl" sz="2400" dirty="0"/>
              <a:t>.</a:t>
            </a:r>
            <a:endParaRPr lang="en-GB" dirty="0"/>
          </a:p>
        </p:txBody>
      </p:sp>
      <p:sp>
        <p:nvSpPr>
          <p:cNvPr id="18" name="17 CuadroTexto"/>
          <p:cNvSpPr txBox="1"/>
          <p:nvPr/>
        </p:nvSpPr>
        <p:spPr>
          <a:xfrm>
            <a:off x="755576" y="2564904"/>
            <a:ext cx="6912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/>
              <a:t>In </a:t>
            </a:r>
            <a:r>
              <a:rPr lang="es-ES_tradnl" sz="2400" dirty="0" err="1"/>
              <a:t>the</a:t>
            </a:r>
            <a:r>
              <a:rPr lang="es-ES_tradnl" sz="2400" dirty="0"/>
              <a:t> UK </a:t>
            </a:r>
            <a:r>
              <a:rPr lang="es-ES_tradnl" sz="2400" dirty="0" err="1"/>
              <a:t>it</a:t>
            </a:r>
            <a:r>
              <a:rPr lang="es-ES_tradnl" sz="2400" dirty="0"/>
              <a:t> </a:t>
            </a:r>
            <a:r>
              <a:rPr lang="es-ES_tradnl" sz="2400" dirty="0" err="1"/>
              <a:t>is</a:t>
            </a:r>
            <a:r>
              <a:rPr lang="es-ES_tradnl" sz="2400" dirty="0"/>
              <a:t> </a:t>
            </a:r>
            <a:r>
              <a:rPr lang="es-ES_tradnl" sz="2400" dirty="0" err="1"/>
              <a:t>unlawful</a:t>
            </a:r>
            <a:r>
              <a:rPr lang="es-ES_tradnl" sz="2400" dirty="0"/>
              <a:t> </a:t>
            </a:r>
            <a:r>
              <a:rPr lang="es-ES_tradnl" sz="2400" dirty="0" err="1"/>
              <a:t>under</a:t>
            </a:r>
            <a:r>
              <a:rPr lang="es-ES_tradnl" sz="2400" dirty="0"/>
              <a:t> </a:t>
            </a:r>
            <a:r>
              <a:rPr lang="es-ES_tradnl" sz="2400" dirty="0" err="1"/>
              <a:t>the</a:t>
            </a:r>
            <a:r>
              <a:rPr lang="es-ES_tradnl" sz="2400" dirty="0"/>
              <a:t> </a:t>
            </a:r>
            <a:r>
              <a:rPr lang="es-ES_tradnl" sz="2400" dirty="0" err="1"/>
              <a:t>Equality</a:t>
            </a:r>
            <a:r>
              <a:rPr lang="es-ES_tradnl" sz="2400" dirty="0"/>
              <a:t> </a:t>
            </a:r>
            <a:r>
              <a:rPr lang="es-ES_tradnl" sz="2400" dirty="0" err="1"/>
              <a:t>Act</a:t>
            </a:r>
            <a:r>
              <a:rPr lang="es-ES_tradnl" sz="2400" dirty="0"/>
              <a:t> 2010.</a:t>
            </a:r>
          </a:p>
          <a:p>
            <a:endParaRPr lang="es-ES_tradnl" sz="2400" dirty="0"/>
          </a:p>
          <a:p>
            <a:r>
              <a:rPr lang="es-ES_tradnl" sz="2400" dirty="0"/>
              <a:t>In </a:t>
            </a:r>
            <a:r>
              <a:rPr lang="es-ES_tradnl" sz="2400" dirty="0" err="1"/>
              <a:t>this</a:t>
            </a:r>
            <a:r>
              <a:rPr lang="es-ES_tradnl" sz="2400" dirty="0"/>
              <a:t> case, </a:t>
            </a:r>
            <a:r>
              <a:rPr lang="es-ES_tradnl" sz="2400" dirty="0" err="1"/>
              <a:t>only</a:t>
            </a:r>
            <a:r>
              <a:rPr lang="es-ES_tradnl" sz="2400" dirty="0"/>
              <a:t> Positive </a:t>
            </a:r>
            <a:r>
              <a:rPr lang="es-ES_tradnl" sz="2400" dirty="0" err="1"/>
              <a:t>Action</a:t>
            </a:r>
            <a:r>
              <a:rPr lang="es-ES_tradnl" sz="2400" dirty="0"/>
              <a:t> </a:t>
            </a:r>
            <a:r>
              <a:rPr lang="es-ES_tradnl" sz="2400" dirty="0" err="1"/>
              <a:t>is</a:t>
            </a:r>
            <a:r>
              <a:rPr lang="es-ES_tradnl" sz="2400" dirty="0"/>
              <a:t> </a:t>
            </a:r>
            <a:r>
              <a:rPr lang="es-ES_tradnl" sz="2400" dirty="0" err="1"/>
              <a:t>considered</a:t>
            </a:r>
            <a:r>
              <a:rPr lang="es-ES_tradnl" sz="2400" dirty="0"/>
              <a:t> as </a:t>
            </a:r>
            <a:r>
              <a:rPr lang="es-ES_tradnl" sz="2400" dirty="0" err="1"/>
              <a:t>lawful</a:t>
            </a:r>
            <a:r>
              <a:rPr lang="es-ES_tradnl" sz="2400" dirty="0"/>
              <a:t> in </a:t>
            </a:r>
            <a:r>
              <a:rPr lang="es-ES_tradnl" sz="2400" dirty="0" err="1"/>
              <a:t>some</a:t>
            </a:r>
            <a:r>
              <a:rPr lang="es-ES_tradnl" sz="2400" dirty="0"/>
              <a:t> cases:</a:t>
            </a:r>
            <a:endParaRPr lang="en-GB" sz="2400" dirty="0"/>
          </a:p>
        </p:txBody>
      </p:sp>
      <p:sp>
        <p:nvSpPr>
          <p:cNvPr id="13" name="12 Rectángulo"/>
          <p:cNvSpPr/>
          <p:nvPr/>
        </p:nvSpPr>
        <p:spPr>
          <a:xfrm>
            <a:off x="827584" y="4149566"/>
            <a:ext cx="7056784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en-GB" sz="2000" dirty="0"/>
              <a:t>enable or encourage people who share a protected characteristic to overcome a disadvantage connected to the characteristic;</a:t>
            </a:r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en-GB" sz="2000" dirty="0"/>
              <a:t>meet the needs of people who share a protected characteristic where those needs are different to those of people who do not have the characteristic; or</a:t>
            </a:r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en-GB" sz="2000" dirty="0"/>
              <a:t>enable or encourage people who share a protected characteristic to participate in an activity in which their participation is disproportionately low.</a:t>
            </a:r>
          </a:p>
        </p:txBody>
      </p:sp>
    </p:spTree>
    <p:extLst>
      <p:ext uri="{BB962C8B-B14F-4D97-AF65-F5344CB8AC3E}">
        <p14:creationId xmlns:p14="http://schemas.microsoft.com/office/powerpoint/2010/main" val="40973544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CITIZEN PARTICIPATION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971600" y="2348880"/>
            <a:ext cx="69847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3200" b="1" dirty="0"/>
              <a:t>WHAT ACTIONS CAN BE DEVELOPED TO INTRODUCE EQUALITY AS PART OF THE STRATEGY FOR SUSTAINABLE DEVELOPMENT?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1914376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1119</TotalTime>
  <Words>1845</Words>
  <Application>Microsoft Office PowerPoint</Application>
  <PresentationFormat>On-screen Show (4:3)</PresentationFormat>
  <Paragraphs>335</Paragraphs>
  <Slides>38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Arial</vt:lpstr>
      <vt:lpstr>Calibri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</vt:lpstr>
      <vt:lpstr>Activity</vt:lpstr>
      <vt:lpstr>Activity</vt:lpstr>
      <vt:lpstr>Activity</vt:lpstr>
      <vt:lpstr>Activity</vt:lpstr>
      <vt:lpstr>Activity</vt:lpstr>
      <vt:lpstr>Activity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Diversity is about respecting individual…………..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36</cp:revision>
  <dcterms:created xsi:type="dcterms:W3CDTF">2015-09-15T12:16:09Z</dcterms:created>
  <dcterms:modified xsi:type="dcterms:W3CDTF">2020-02-19T16:54:49Z</dcterms:modified>
</cp:coreProperties>
</file>