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329" r:id="rId2"/>
    <p:sldId id="394" r:id="rId3"/>
    <p:sldId id="265" r:id="rId4"/>
    <p:sldId id="330" r:id="rId5"/>
    <p:sldId id="332" r:id="rId6"/>
    <p:sldId id="333" r:id="rId7"/>
    <p:sldId id="395" r:id="rId8"/>
    <p:sldId id="363" r:id="rId9"/>
    <p:sldId id="337" r:id="rId10"/>
    <p:sldId id="362" r:id="rId11"/>
    <p:sldId id="400" r:id="rId12"/>
    <p:sldId id="401" r:id="rId13"/>
    <p:sldId id="402" r:id="rId14"/>
    <p:sldId id="420" r:id="rId15"/>
    <p:sldId id="256" r:id="rId16"/>
    <p:sldId id="421" r:id="rId17"/>
    <p:sldId id="258" r:id="rId18"/>
    <p:sldId id="260" r:id="rId19"/>
    <p:sldId id="261" r:id="rId20"/>
    <p:sldId id="264" r:id="rId21"/>
    <p:sldId id="263" r:id="rId22"/>
    <p:sldId id="270" r:id="rId23"/>
    <p:sldId id="370" r:id="rId24"/>
    <p:sldId id="372" r:id="rId25"/>
    <p:sldId id="373" r:id="rId26"/>
    <p:sldId id="379" r:id="rId27"/>
    <p:sldId id="380" r:id="rId28"/>
    <p:sldId id="381" r:id="rId29"/>
    <p:sldId id="374" r:id="rId30"/>
    <p:sldId id="396" r:id="rId31"/>
    <p:sldId id="375" r:id="rId32"/>
    <p:sldId id="376" r:id="rId33"/>
    <p:sldId id="361" r:id="rId34"/>
    <p:sldId id="35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snapToGrid="0">
      <p:cViewPr varScale="1">
        <p:scale>
          <a:sx n="104" d="100"/>
          <a:sy n="104" d="100"/>
        </p:scale>
        <p:origin x="232"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Nationality-Based</a:t>
            </a:r>
            <a:r>
              <a:rPr lang="en-GB" baseline="0"/>
              <a:t> Responses by Focus</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v>Number of Responses</c:v>
          </c:tx>
          <c:spPr>
            <a:solidFill>
              <a:schemeClr val="accent1"/>
            </a:solidFill>
            <a:ln w="19050">
              <a:solidFill>
                <a:schemeClr val="lt1"/>
              </a:solidFill>
            </a:ln>
            <a:effectLst/>
          </c:spPr>
          <c:invertIfNegative val="0"/>
          <c:cat>
            <c:strRef>
              <c:f>Sheet1!$A$2:$A$25</c:f>
              <c:strCache>
                <c:ptCount val="24"/>
                <c:pt idx="0">
                  <c:v>African</c:v>
                </c:pt>
                <c:pt idx="1">
                  <c:v>Welsh </c:v>
                </c:pt>
                <c:pt idx="2">
                  <c:v>Libyan</c:v>
                </c:pt>
                <c:pt idx="3">
                  <c:v>Pakistani</c:v>
                </c:pt>
                <c:pt idx="4">
                  <c:v>All non-British nationalities</c:v>
                </c:pt>
                <c:pt idx="5">
                  <c:v>Polish </c:v>
                </c:pt>
                <c:pt idx="6">
                  <c:v>Syria</c:v>
                </c:pt>
                <c:pt idx="7">
                  <c:v>Iraq</c:v>
                </c:pt>
                <c:pt idx="8">
                  <c:v>Arabic</c:v>
                </c:pt>
                <c:pt idx="9">
                  <c:v>Indian</c:v>
                </c:pt>
                <c:pt idx="10">
                  <c:v>Chinese</c:v>
                </c:pt>
                <c:pt idx="11">
                  <c:v>Somali</c:v>
                </c:pt>
                <c:pt idx="12">
                  <c:v>Belarusian</c:v>
                </c:pt>
                <c:pt idx="13">
                  <c:v>Greek</c:v>
                </c:pt>
                <c:pt idx="14">
                  <c:v>American</c:v>
                </c:pt>
                <c:pt idx="15">
                  <c:v>Turkish</c:v>
                </c:pt>
                <c:pt idx="16">
                  <c:v>English</c:v>
                </c:pt>
                <c:pt idx="17">
                  <c:v>Irish</c:v>
                </c:pt>
                <c:pt idx="18">
                  <c:v>North Korean</c:v>
                </c:pt>
                <c:pt idx="19">
                  <c:v>Bulgarian</c:v>
                </c:pt>
                <c:pt idx="20">
                  <c:v>Romanian</c:v>
                </c:pt>
                <c:pt idx="21">
                  <c:v>Iranian</c:v>
                </c:pt>
                <c:pt idx="22">
                  <c:v>DRC</c:v>
                </c:pt>
                <c:pt idx="23">
                  <c:v>Bangladeshi</c:v>
                </c:pt>
              </c:strCache>
            </c:strRef>
          </c:cat>
          <c:val>
            <c:numRef>
              <c:f>Sheet1!$B$2:$B$25</c:f>
              <c:numCache>
                <c:formatCode>General</c:formatCode>
                <c:ptCount val="24"/>
                <c:pt idx="0">
                  <c:v>4</c:v>
                </c:pt>
                <c:pt idx="1">
                  <c:v>5</c:v>
                </c:pt>
                <c:pt idx="2">
                  <c:v>1</c:v>
                </c:pt>
                <c:pt idx="3">
                  <c:v>6</c:v>
                </c:pt>
                <c:pt idx="4">
                  <c:v>12</c:v>
                </c:pt>
                <c:pt idx="5">
                  <c:v>14</c:v>
                </c:pt>
                <c:pt idx="6">
                  <c:v>2</c:v>
                </c:pt>
                <c:pt idx="7">
                  <c:v>1</c:v>
                </c:pt>
                <c:pt idx="8">
                  <c:v>1</c:v>
                </c:pt>
                <c:pt idx="9">
                  <c:v>2</c:v>
                </c:pt>
                <c:pt idx="10">
                  <c:v>7</c:v>
                </c:pt>
                <c:pt idx="11">
                  <c:v>1</c:v>
                </c:pt>
                <c:pt idx="12">
                  <c:v>2</c:v>
                </c:pt>
                <c:pt idx="13">
                  <c:v>2</c:v>
                </c:pt>
                <c:pt idx="14">
                  <c:v>1</c:v>
                </c:pt>
                <c:pt idx="15">
                  <c:v>3</c:v>
                </c:pt>
                <c:pt idx="16">
                  <c:v>6</c:v>
                </c:pt>
                <c:pt idx="17">
                  <c:v>2</c:v>
                </c:pt>
                <c:pt idx="18">
                  <c:v>1</c:v>
                </c:pt>
                <c:pt idx="19">
                  <c:v>4</c:v>
                </c:pt>
                <c:pt idx="20">
                  <c:v>2</c:v>
                </c:pt>
                <c:pt idx="21">
                  <c:v>2</c:v>
                </c:pt>
                <c:pt idx="22">
                  <c:v>1</c:v>
                </c:pt>
                <c:pt idx="23">
                  <c:v>1</c:v>
                </c:pt>
              </c:numCache>
            </c:numRef>
          </c:val>
          <c:extLst>
            <c:ext xmlns:c16="http://schemas.microsoft.com/office/drawing/2014/chart" uri="{C3380CC4-5D6E-409C-BE32-E72D297353CC}">
              <c16:uniqueId val="{00000000-899B-475A-A9A1-ECC57D22C21A}"/>
            </c:ext>
          </c:extLst>
        </c:ser>
        <c:dLbls>
          <c:showLegendKey val="0"/>
          <c:showVal val="0"/>
          <c:showCatName val="0"/>
          <c:showSerName val="0"/>
          <c:showPercent val="0"/>
          <c:showBubbleSize val="0"/>
        </c:dLbls>
        <c:gapWidth val="150"/>
        <c:axId val="417544144"/>
        <c:axId val="417546768"/>
      </c:barChart>
      <c:valAx>
        <c:axId val="417546768"/>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7544144"/>
        <c:crosses val="autoZero"/>
        <c:crossBetween val="between"/>
      </c:valAx>
      <c:catAx>
        <c:axId val="417544144"/>
        <c:scaling>
          <c:orientation val="minMax"/>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7546768"/>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a:t>In your current school, have you observed, responded to, or had a pupil report racial discrimination in the last 12 months? If so, please briefly describe what happened.</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B4EC-472B-808E-F0036D6939CF}"/>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B4EC-472B-808E-F0036D6939CF}"/>
              </c:ext>
            </c:extLst>
          </c:dPt>
          <c:dLbls>
            <c:dLbl>
              <c:idx val="0"/>
              <c:spPr>
                <a:pattFill prst="pct75">
                  <a:fgClr>
                    <a:prstClr val="black">
                      <a:lumMod val="75000"/>
                      <a:lumOff val="25000"/>
                    </a:prstClr>
                  </a:fgClr>
                  <a:bgClr>
                    <a:prstClr val="black">
                      <a:lumMod val="65000"/>
                      <a:lumOff val="35000"/>
                    </a:prstClr>
                  </a:bgClr>
                </a:pattFill>
                <a:ln>
                  <a:noFill/>
                </a:ln>
                <a:effectLst>
                  <a:outerShdw blurRad="50800" dist="38100" dir="2700000" algn="tl" rotWithShape="0">
                    <a:prstClr val="black">
                      <a:alpha val="40000"/>
                    </a:prstClr>
                  </a:outerShdw>
                </a:effectLst>
              </c:spPr>
              <c:txPr>
                <a:bodyPr rot="0" spcFirstLastPara="1" vertOverflow="clip" horzOverflow="clip" vert="horz" wrap="square" lIns="38100" tIns="19050" rIns="38100" bIns="19050" anchor="ctr" anchorCtr="1">
                  <a:spAutoFit/>
                </a:bodyPr>
                <a:lstStyle/>
                <a:p>
                  <a:pPr>
                    <a:defRPr sz="1500" b="1" i="0" u="none" strike="noStrike" kern="1200" baseline="0">
                      <a:solidFill>
                        <a:schemeClr val="lt1"/>
                      </a:solidFill>
                      <a:latin typeface="+mn-lt"/>
                      <a:ea typeface="+mn-ea"/>
                      <a:cs typeface="+mn-cs"/>
                    </a:defRPr>
                  </a:pPr>
                  <a:endParaRPr lang="en-US"/>
                </a:p>
              </c:txPr>
              <c:dLblPos val="ctr"/>
              <c:showLegendKey val="0"/>
              <c:showVal val="0"/>
              <c:showCatName val="1"/>
              <c:showSerName val="0"/>
              <c:showPercent val="1"/>
              <c:showBubbleSize val="0"/>
              <c:extLst>
                <c:ext xmlns:c15="http://schemas.microsoft.com/office/drawing/2012/chart" uri="{CE6537A1-D6FC-4f65-9D91-7224C49458BB}">
                  <c15:spPr xmlns:c15="http://schemas.microsoft.com/office/drawing/2012/chart">
                    <a:prstGeom prst="wedgeRectCallout">
                      <a:avLst/>
                    </a:prstGeom>
                    <a:pattFill prst="pct75">
                      <a:fgClr>
                        <a:schemeClr val="dk1">
                          <a:lumMod val="75000"/>
                          <a:lumOff val="25000"/>
                        </a:schemeClr>
                      </a:fgClr>
                      <a:bgClr>
                        <a:schemeClr val="dk1">
                          <a:lumMod val="65000"/>
                          <a:lumOff val="35000"/>
                        </a:schemeClr>
                      </a:bgClr>
                    </a:pattFill>
                    <a:ln>
                      <a:noFill/>
                    </a:ln>
                  </c15:spPr>
                </c:ext>
                <c:ext xmlns:c16="http://schemas.microsoft.com/office/drawing/2014/chart" uri="{C3380CC4-5D6E-409C-BE32-E72D297353CC}">
                  <c16:uniqueId val="{00000001-B4EC-472B-808E-F0036D6939CF}"/>
                </c:ext>
              </c:extLst>
            </c:dLbl>
            <c:dLbl>
              <c:idx val="1"/>
              <c:spPr>
                <a:pattFill prst="pct75">
                  <a:fgClr>
                    <a:prstClr val="black">
                      <a:lumMod val="75000"/>
                      <a:lumOff val="25000"/>
                    </a:prstClr>
                  </a:fgClr>
                  <a:bgClr>
                    <a:prstClr val="black">
                      <a:lumMod val="65000"/>
                      <a:lumOff val="35000"/>
                    </a:prstClr>
                  </a:bgClr>
                </a:pattFill>
                <a:ln>
                  <a:noFill/>
                </a:ln>
                <a:effectLst>
                  <a:outerShdw blurRad="50800" dist="38100" dir="2700000" algn="tl" rotWithShape="0">
                    <a:prstClr val="black">
                      <a:alpha val="40000"/>
                    </a:prstClr>
                  </a:outerShdw>
                </a:effectLst>
              </c:spPr>
              <c:txPr>
                <a:bodyPr rot="0" spcFirstLastPara="1" vertOverflow="clip" horzOverflow="clip" vert="horz" wrap="square" lIns="38100" tIns="19050" rIns="38100" bIns="19050" anchor="ctr" anchorCtr="1">
                  <a:spAutoFit/>
                </a:bodyPr>
                <a:lstStyle/>
                <a:p>
                  <a:pPr>
                    <a:defRPr sz="1500" b="1" i="0" u="none" strike="noStrike" kern="1200" baseline="0">
                      <a:solidFill>
                        <a:schemeClr val="lt1"/>
                      </a:solidFill>
                      <a:latin typeface="+mn-lt"/>
                      <a:ea typeface="+mn-ea"/>
                      <a:cs typeface="+mn-cs"/>
                    </a:defRPr>
                  </a:pPr>
                  <a:endParaRPr lang="en-US"/>
                </a:p>
              </c:txPr>
              <c:dLblPos val="ctr"/>
              <c:showLegendKey val="0"/>
              <c:showVal val="0"/>
              <c:showCatName val="1"/>
              <c:showSerName val="0"/>
              <c:showPercent val="1"/>
              <c:showBubbleSize val="0"/>
              <c:extLst>
                <c:ext xmlns:c15="http://schemas.microsoft.com/office/drawing/2012/chart" uri="{CE6537A1-D6FC-4f65-9D91-7224C49458BB}">
                  <c15:spPr xmlns:c15="http://schemas.microsoft.com/office/drawing/2012/chart">
                    <a:prstGeom prst="wedgeRectCallout">
                      <a:avLst/>
                    </a:prstGeom>
                    <a:pattFill prst="pct75">
                      <a:fgClr>
                        <a:schemeClr val="dk1">
                          <a:lumMod val="75000"/>
                          <a:lumOff val="25000"/>
                        </a:schemeClr>
                      </a:fgClr>
                      <a:bgClr>
                        <a:schemeClr val="dk1">
                          <a:lumMod val="65000"/>
                          <a:lumOff val="35000"/>
                        </a:schemeClr>
                      </a:bgClr>
                    </a:pattFill>
                    <a:ln>
                      <a:noFill/>
                    </a:ln>
                  </c15:spPr>
                </c:ext>
                <c:ext xmlns:c16="http://schemas.microsoft.com/office/drawing/2014/chart" uri="{C3380CC4-5D6E-409C-BE32-E72D297353CC}">
                  <c16:uniqueId val="{00000003-B4EC-472B-808E-F0036D6939CF}"/>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clip" horzOverflow="clip" vert="horz" wrap="square" lIns="38100" tIns="19050" rIns="38100" bIns="19050" anchor="ctr" anchorCtr="1">
                <a:spAutoFit/>
              </a:bodyPr>
              <a:lstStyle/>
              <a:p>
                <a:pPr>
                  <a:defRPr sz="1500" b="1" i="0" u="none" strike="noStrike" kern="1200" baseline="0">
                    <a:solidFill>
                      <a:schemeClr val="lt1"/>
                    </a:solidFill>
                    <a:latin typeface="+mn-lt"/>
                    <a:ea typeface="+mn-ea"/>
                    <a:cs typeface="+mn-cs"/>
                  </a:defRPr>
                </a:pPr>
                <a:endParaRPr lang="en-US"/>
              </a:p>
            </c:txPr>
            <c:dLblPos val="ctr"/>
            <c:showLegendKey val="0"/>
            <c:showVal val="0"/>
            <c:showCatName val="1"/>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pattFill prst="pct75">
                    <a:fgClr>
                      <a:schemeClr val="dk1">
                        <a:lumMod val="75000"/>
                        <a:lumOff val="25000"/>
                      </a:schemeClr>
                    </a:fgClr>
                    <a:bgClr>
                      <a:schemeClr val="dk1">
                        <a:lumMod val="65000"/>
                        <a:lumOff val="35000"/>
                      </a:schemeClr>
                    </a:bgClr>
                  </a:pattFill>
                  <a:ln>
                    <a:noFill/>
                  </a:ln>
                </c15:spPr>
              </c:ext>
            </c:extLst>
          </c:dLbls>
          <c:cat>
            <c:strRef>
              <c:f>Sheet1!$A$25:$A$26</c:f>
              <c:strCache>
                <c:ptCount val="2"/>
                <c:pt idx="0">
                  <c:v>Yes</c:v>
                </c:pt>
                <c:pt idx="1">
                  <c:v>No</c:v>
                </c:pt>
              </c:strCache>
            </c:strRef>
          </c:cat>
          <c:val>
            <c:numRef>
              <c:f>Sheet1!$B$25:$B$26</c:f>
              <c:numCache>
                <c:formatCode>0.00%</c:formatCode>
                <c:ptCount val="2"/>
                <c:pt idx="0">
                  <c:v>0.25</c:v>
                </c:pt>
                <c:pt idx="1">
                  <c:v>0.75</c:v>
                </c:pt>
              </c:numCache>
            </c:numRef>
          </c:val>
          <c:extLst>
            <c:ext xmlns:c16="http://schemas.microsoft.com/office/drawing/2014/chart" uri="{C3380CC4-5D6E-409C-BE32-E72D297353CC}">
              <c16:uniqueId val="{00000004-B4EC-472B-808E-F0036D6939CF}"/>
            </c:ext>
          </c:extLst>
        </c:ser>
        <c:dLbls>
          <c:dLblPos val="ctr"/>
          <c:showLegendKey val="0"/>
          <c:showVal val="0"/>
          <c:showCatName val="0"/>
          <c:showSerName val="0"/>
          <c:showPercent val="1"/>
          <c:showBubbleSize val="0"/>
          <c:showLeaderLines val="0"/>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solidFill>
                  <a:schemeClr val="bg1"/>
                </a:solidFill>
              </a:rPr>
              <a:t>Incidents by</a:t>
            </a:r>
            <a:r>
              <a:rPr lang="en-GB" baseline="0" dirty="0">
                <a:solidFill>
                  <a:schemeClr val="bg1"/>
                </a:solidFill>
              </a:rPr>
              <a:t> Phase, where stated (96 total)</a:t>
            </a:r>
            <a:endParaRPr lang="en-GB" dirty="0">
              <a:solidFill>
                <a:schemeClr val="bg1"/>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C5DB-43CD-8849-402126531BAA}"/>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C5DB-43CD-8849-402126531BAA}"/>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C5DB-43CD-8849-402126531BAA}"/>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Sheet2!$A$3:$A$5</c:f>
              <c:strCache>
                <c:ptCount val="3"/>
                <c:pt idx="0">
                  <c:v>Foundation Phase</c:v>
                </c:pt>
                <c:pt idx="1">
                  <c:v>Key Stage 2</c:v>
                </c:pt>
                <c:pt idx="2">
                  <c:v>Secondary</c:v>
                </c:pt>
              </c:strCache>
            </c:strRef>
          </c:cat>
          <c:val>
            <c:numRef>
              <c:f>Sheet2!$B$3:$B$5</c:f>
              <c:numCache>
                <c:formatCode>General</c:formatCode>
                <c:ptCount val="3"/>
                <c:pt idx="0">
                  <c:v>7</c:v>
                </c:pt>
                <c:pt idx="1">
                  <c:v>25</c:v>
                </c:pt>
                <c:pt idx="2">
                  <c:v>64</c:v>
                </c:pt>
              </c:numCache>
            </c:numRef>
          </c:val>
          <c:extLst>
            <c:ext xmlns:c16="http://schemas.microsoft.com/office/drawing/2014/chart" uri="{C3380CC4-5D6E-409C-BE32-E72D297353CC}">
              <c16:uniqueId val="{00000006-C5DB-43CD-8849-402126531BAA}"/>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bg1"/>
                </a:solidFill>
                <a:latin typeface="+mn-lt"/>
                <a:ea typeface="+mn-ea"/>
                <a:cs typeface="+mn-cs"/>
              </a:defRPr>
            </a:pPr>
            <a:r>
              <a:rPr lang="en-GB">
                <a:solidFill>
                  <a:schemeClr val="bg1"/>
                </a:solidFill>
              </a:rPr>
              <a:t>Incidents</a:t>
            </a:r>
            <a:r>
              <a:rPr lang="en-GB" baseline="0">
                <a:solidFill>
                  <a:schemeClr val="bg1"/>
                </a:solidFill>
              </a:rPr>
              <a:t> by type, where stated (181 total)</a:t>
            </a:r>
            <a:endParaRPr lang="en-GB">
              <a:solidFill>
                <a:schemeClr val="bg1"/>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bg1"/>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w="25400">
                <a:solidFill>
                  <a:schemeClr val="lt1"/>
                </a:solidFill>
              </a:ln>
              <a:effectLst/>
              <a:sp3d contourW="25400">
                <a:contourClr>
                  <a:schemeClr val="lt1"/>
                </a:contourClr>
              </a:sp3d>
            </c:spPr>
            <c:extLst>
              <c:ext xmlns:c16="http://schemas.microsoft.com/office/drawing/2014/chart" uri="{C3380CC4-5D6E-409C-BE32-E72D297353CC}">
                <c16:uniqueId val="{00000001-A229-4DB6-9402-21EF9E4C064E}"/>
              </c:ext>
            </c:extLst>
          </c:dPt>
          <c:dPt>
            <c:idx val="1"/>
            <c:bubble3D val="0"/>
            <c:spPr>
              <a:solidFill>
                <a:schemeClr val="accent2"/>
              </a:solidFill>
              <a:ln w="25400">
                <a:solidFill>
                  <a:schemeClr val="lt1"/>
                </a:solidFill>
              </a:ln>
              <a:effectLst/>
              <a:sp3d contourW="25400">
                <a:contourClr>
                  <a:schemeClr val="lt1"/>
                </a:contourClr>
              </a:sp3d>
            </c:spPr>
            <c:extLst>
              <c:ext xmlns:c16="http://schemas.microsoft.com/office/drawing/2014/chart" uri="{C3380CC4-5D6E-409C-BE32-E72D297353CC}">
                <c16:uniqueId val="{00000003-A229-4DB6-9402-21EF9E4C064E}"/>
              </c:ext>
            </c:extLst>
          </c:dPt>
          <c:dPt>
            <c:idx val="2"/>
            <c:bubble3D val="0"/>
            <c:spPr>
              <a:solidFill>
                <a:schemeClr val="accent3"/>
              </a:solidFill>
              <a:ln w="25400">
                <a:solidFill>
                  <a:schemeClr val="lt1"/>
                </a:solidFill>
              </a:ln>
              <a:effectLst/>
              <a:sp3d contourW="25400">
                <a:contourClr>
                  <a:schemeClr val="lt1"/>
                </a:contourClr>
              </a:sp3d>
            </c:spPr>
            <c:extLst>
              <c:ext xmlns:c16="http://schemas.microsoft.com/office/drawing/2014/chart" uri="{C3380CC4-5D6E-409C-BE32-E72D297353CC}">
                <c16:uniqueId val="{00000005-A229-4DB6-9402-21EF9E4C064E}"/>
              </c:ext>
            </c:extLst>
          </c:dPt>
          <c:dPt>
            <c:idx val="3"/>
            <c:bubble3D val="0"/>
            <c:spPr>
              <a:solidFill>
                <a:schemeClr val="accent4"/>
              </a:solidFill>
              <a:ln w="25400">
                <a:solidFill>
                  <a:schemeClr val="lt1"/>
                </a:solidFill>
              </a:ln>
              <a:effectLst/>
              <a:sp3d contourW="25400">
                <a:contourClr>
                  <a:schemeClr val="lt1"/>
                </a:contourClr>
              </a:sp3d>
            </c:spPr>
            <c:extLst>
              <c:ext xmlns:c16="http://schemas.microsoft.com/office/drawing/2014/chart" uri="{C3380CC4-5D6E-409C-BE32-E72D297353CC}">
                <c16:uniqueId val="{00000007-A229-4DB6-9402-21EF9E4C064E}"/>
              </c:ext>
            </c:extLst>
          </c:dPt>
          <c:dPt>
            <c:idx val="4"/>
            <c:bubble3D val="0"/>
            <c:spPr>
              <a:solidFill>
                <a:schemeClr val="accent5"/>
              </a:solidFill>
              <a:ln w="25400">
                <a:solidFill>
                  <a:schemeClr val="lt1"/>
                </a:solidFill>
              </a:ln>
              <a:effectLst/>
              <a:sp3d contourW="25400">
                <a:contourClr>
                  <a:schemeClr val="lt1"/>
                </a:contourClr>
              </a:sp3d>
            </c:spPr>
            <c:extLst>
              <c:ext xmlns:c16="http://schemas.microsoft.com/office/drawing/2014/chart" uri="{C3380CC4-5D6E-409C-BE32-E72D297353CC}">
                <c16:uniqueId val="{00000009-A229-4DB6-9402-21EF9E4C064E}"/>
              </c:ext>
            </c:extLst>
          </c:dPt>
          <c:dPt>
            <c:idx val="5"/>
            <c:bubble3D val="0"/>
            <c:spPr>
              <a:solidFill>
                <a:schemeClr val="accent6"/>
              </a:solidFill>
              <a:ln w="25400">
                <a:solidFill>
                  <a:schemeClr val="lt1"/>
                </a:solidFill>
              </a:ln>
              <a:effectLst/>
              <a:sp3d contourW="25400">
                <a:contourClr>
                  <a:schemeClr val="lt1"/>
                </a:contourClr>
              </a:sp3d>
            </c:spPr>
            <c:extLst>
              <c:ext xmlns:c16="http://schemas.microsoft.com/office/drawing/2014/chart" uri="{C3380CC4-5D6E-409C-BE32-E72D297353CC}">
                <c16:uniqueId val="{0000000B-A229-4DB6-9402-21EF9E4C064E}"/>
              </c:ext>
            </c:extLst>
          </c:dPt>
          <c:dPt>
            <c:idx val="6"/>
            <c:bubble3D val="0"/>
            <c:spPr>
              <a:solidFill>
                <a:schemeClr val="accent1">
                  <a:lumMod val="60000"/>
                </a:schemeClr>
              </a:solidFill>
              <a:ln w="25400">
                <a:solidFill>
                  <a:schemeClr val="lt1"/>
                </a:solidFill>
              </a:ln>
              <a:effectLst/>
              <a:sp3d contourW="25400">
                <a:contourClr>
                  <a:schemeClr val="lt1"/>
                </a:contourClr>
              </a:sp3d>
            </c:spPr>
            <c:extLst>
              <c:ext xmlns:c16="http://schemas.microsoft.com/office/drawing/2014/chart" uri="{C3380CC4-5D6E-409C-BE32-E72D297353CC}">
                <c16:uniqueId val="{0000000D-A229-4DB6-9402-21EF9E4C064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Sheet3!$A$2:$A$8</c:f>
              <c:strCache>
                <c:ptCount val="7"/>
                <c:pt idx="0">
                  <c:v>Leaving out/different treatment</c:v>
                </c:pt>
                <c:pt idx="1">
                  <c:v>Name Calling</c:v>
                </c:pt>
                <c:pt idx="2">
                  <c:v>Comments</c:v>
                </c:pt>
                <c:pt idx="3">
                  <c:v>Jokes</c:v>
                </c:pt>
                <c:pt idx="4">
                  <c:v>Attacks</c:v>
                </c:pt>
                <c:pt idx="5">
                  <c:v>Online Bullying</c:v>
                </c:pt>
                <c:pt idx="6">
                  <c:v>Graffiti </c:v>
                </c:pt>
              </c:strCache>
            </c:strRef>
          </c:cat>
          <c:val>
            <c:numRef>
              <c:f>Sheet3!$B$2:$B$8</c:f>
              <c:numCache>
                <c:formatCode>General</c:formatCode>
                <c:ptCount val="7"/>
                <c:pt idx="0">
                  <c:v>16</c:v>
                </c:pt>
                <c:pt idx="1">
                  <c:v>70</c:v>
                </c:pt>
                <c:pt idx="2">
                  <c:v>74</c:v>
                </c:pt>
                <c:pt idx="3">
                  <c:v>11</c:v>
                </c:pt>
                <c:pt idx="4">
                  <c:v>6</c:v>
                </c:pt>
                <c:pt idx="5">
                  <c:v>2</c:v>
                </c:pt>
                <c:pt idx="6">
                  <c:v>2</c:v>
                </c:pt>
              </c:numCache>
            </c:numRef>
          </c:val>
          <c:extLst>
            <c:ext xmlns:c16="http://schemas.microsoft.com/office/drawing/2014/chart" uri="{C3380CC4-5D6E-409C-BE32-E72D297353CC}">
              <c16:uniqueId val="{0000000E-A229-4DB6-9402-21EF9E4C064E}"/>
            </c:ext>
          </c:extLst>
        </c:ser>
        <c:dLbls>
          <c:showLegendKey val="0"/>
          <c:showVal val="0"/>
          <c:showCatName val="0"/>
          <c:showSerName val="0"/>
          <c:showPercent val="0"/>
          <c:showBubbleSize val="0"/>
          <c:showLeaderLines val="1"/>
        </c:dLbls>
      </c:pie3DChart>
      <c:spPr>
        <a:noFill/>
        <a:ln>
          <a:noFill/>
        </a:ln>
        <a:effectLst/>
      </c:spPr>
    </c:plotArea>
    <c:legend>
      <c:legendPos val="b"/>
      <c:layout>
        <c:manualLayout>
          <c:xMode val="edge"/>
          <c:yMode val="edge"/>
          <c:x val="0.1417634370803372"/>
          <c:y val="0.65451022187177499"/>
          <c:w val="0.75099158484686213"/>
          <c:h val="0.34177879461655358"/>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D49F7E-E658-4120-A69B-A40E74DC055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079164A-6DFA-4840-8293-157D27FFD419}">
      <dgm:prSet custT="1"/>
      <dgm:spPr/>
      <dgm:t>
        <a:bodyPr/>
        <a:lstStyle/>
        <a:p>
          <a:r>
            <a:rPr lang="en-GB" sz="1800" dirty="0">
              <a:solidFill>
                <a:schemeClr val="bg1"/>
              </a:solidFill>
            </a:rPr>
            <a:t>Mae 60% o </a:t>
          </a:r>
          <a:r>
            <a:rPr lang="en-GB" sz="1800" dirty="0" err="1">
              <a:solidFill>
                <a:schemeClr val="bg1"/>
              </a:solidFill>
            </a:rPr>
            <a:t>atgyfeiriadau</a:t>
          </a:r>
          <a:r>
            <a:rPr lang="en-GB" sz="1800" dirty="0">
              <a:solidFill>
                <a:schemeClr val="bg1"/>
              </a:solidFill>
            </a:rPr>
            <a:t> PREVENT </a:t>
          </a:r>
          <a:r>
            <a:rPr lang="en-GB" sz="1800" dirty="0" err="1">
              <a:solidFill>
                <a:schemeClr val="bg1"/>
              </a:solidFill>
            </a:rPr>
            <a:t>yng</a:t>
          </a:r>
          <a:r>
            <a:rPr lang="en-GB" sz="1800" dirty="0">
              <a:solidFill>
                <a:schemeClr val="bg1"/>
              </a:solidFill>
            </a:rPr>
            <a:t> </a:t>
          </a:r>
          <a:r>
            <a:rPr lang="en-GB" sz="1800" dirty="0" err="1">
              <a:solidFill>
                <a:schemeClr val="bg1"/>
              </a:solidFill>
            </a:rPr>
            <a:t>Gymru</a:t>
          </a:r>
          <a:r>
            <a:rPr lang="en-GB" sz="1800" dirty="0">
              <a:solidFill>
                <a:schemeClr val="bg1"/>
              </a:solidFill>
            </a:rPr>
            <a:t> </a:t>
          </a:r>
          <a:r>
            <a:rPr lang="en-GB" sz="1800" dirty="0" err="1">
              <a:solidFill>
                <a:schemeClr val="bg1"/>
              </a:solidFill>
            </a:rPr>
            <a:t>yn</a:t>
          </a:r>
          <a:r>
            <a:rPr lang="en-GB" sz="1800" dirty="0">
              <a:solidFill>
                <a:schemeClr val="bg1"/>
              </a:solidFill>
            </a:rPr>
            <a:t> </a:t>
          </a:r>
          <a:r>
            <a:rPr lang="en-GB" sz="1800" dirty="0" err="1">
              <a:solidFill>
                <a:schemeClr val="bg1"/>
              </a:solidFill>
            </a:rPr>
            <a:t>perthyn</a:t>
          </a:r>
          <a:r>
            <a:rPr lang="en-GB" sz="1800" dirty="0">
              <a:solidFill>
                <a:schemeClr val="bg1"/>
              </a:solidFill>
            </a:rPr>
            <a:t> </a:t>
          </a:r>
          <a:r>
            <a:rPr lang="en-GB" sz="1800" dirty="0" err="1">
              <a:solidFill>
                <a:schemeClr val="bg1"/>
              </a:solidFill>
            </a:rPr>
            <a:t>i</a:t>
          </a:r>
          <a:r>
            <a:rPr lang="en-GB" sz="1800" dirty="0">
              <a:solidFill>
                <a:schemeClr val="bg1"/>
              </a:solidFill>
            </a:rPr>
            <a:t> </a:t>
          </a:r>
          <a:r>
            <a:rPr lang="en-GB" sz="1800" dirty="0" err="1">
              <a:solidFill>
                <a:schemeClr val="bg1"/>
              </a:solidFill>
            </a:rPr>
            <a:t>eithafiaeth</a:t>
          </a:r>
          <a:r>
            <a:rPr lang="en-GB" sz="1800" dirty="0">
              <a:solidFill>
                <a:schemeClr val="bg1"/>
              </a:solidFill>
            </a:rPr>
            <a:t> </a:t>
          </a:r>
          <a:r>
            <a:rPr lang="en-GB" sz="1800" dirty="0" err="1">
              <a:solidFill>
                <a:schemeClr val="bg1"/>
              </a:solidFill>
            </a:rPr>
            <a:t>asgell</a:t>
          </a:r>
          <a:r>
            <a:rPr lang="en-GB" sz="1800" dirty="0">
              <a:solidFill>
                <a:schemeClr val="bg1"/>
              </a:solidFill>
            </a:rPr>
            <a:t> </a:t>
          </a:r>
          <a:r>
            <a:rPr lang="en-GB" sz="1800" dirty="0" err="1">
              <a:solidFill>
                <a:schemeClr val="bg1"/>
              </a:solidFill>
            </a:rPr>
            <a:t>dde</a:t>
          </a:r>
          <a:r>
            <a:rPr lang="en-GB" sz="1800" dirty="0">
              <a:solidFill>
                <a:schemeClr val="bg1"/>
              </a:solidFill>
            </a:rPr>
            <a:t> </a:t>
          </a:r>
          <a:endParaRPr lang="en-US" sz="1800" dirty="0">
            <a:solidFill>
              <a:schemeClr val="bg1"/>
            </a:solidFill>
          </a:endParaRPr>
        </a:p>
      </dgm:t>
    </dgm:pt>
    <dgm:pt modelId="{CB977135-D96A-40B9-916A-A0AF8E1CD684}" type="parTrans" cxnId="{FC5C2245-997C-4013-B579-9A93E577A358}">
      <dgm:prSet/>
      <dgm:spPr/>
      <dgm:t>
        <a:bodyPr/>
        <a:lstStyle/>
        <a:p>
          <a:endParaRPr lang="en-US"/>
        </a:p>
      </dgm:t>
    </dgm:pt>
    <dgm:pt modelId="{0C06647D-89E8-4AF8-9620-96538D44A5BB}" type="sibTrans" cxnId="{FC5C2245-997C-4013-B579-9A93E577A358}">
      <dgm:prSet/>
      <dgm:spPr/>
      <dgm:t>
        <a:bodyPr/>
        <a:lstStyle/>
        <a:p>
          <a:endParaRPr lang="en-US"/>
        </a:p>
      </dgm:t>
    </dgm:pt>
    <dgm:pt modelId="{F231FAD5-FC2F-454D-90E2-1CD53538A9D7}">
      <dgm:prSet custT="1"/>
      <dgm:spPr/>
      <dgm:t>
        <a:bodyPr/>
        <a:lstStyle/>
        <a:p>
          <a:r>
            <a:rPr lang="en-GB" sz="2000" dirty="0">
              <a:solidFill>
                <a:schemeClr val="bg1"/>
              </a:solidFill>
            </a:rPr>
            <a:t>Key </a:t>
          </a:r>
          <a:r>
            <a:rPr lang="en-GB" sz="2000" dirty="0" err="1">
              <a:solidFill>
                <a:schemeClr val="bg1"/>
              </a:solidFill>
            </a:rPr>
            <a:t>Troseddwr</a:t>
          </a:r>
          <a:r>
            <a:rPr lang="en-GB" sz="2000" dirty="0">
              <a:solidFill>
                <a:schemeClr val="bg1"/>
              </a:solidFill>
            </a:rPr>
            <a:t> </a:t>
          </a:r>
          <a:r>
            <a:rPr lang="en-GB" sz="2000" dirty="0" err="1">
              <a:solidFill>
                <a:schemeClr val="bg1"/>
              </a:solidFill>
            </a:rPr>
            <a:t>Allweddol</a:t>
          </a:r>
          <a:r>
            <a:rPr lang="en-GB" sz="2000" dirty="0">
              <a:solidFill>
                <a:schemeClr val="bg1"/>
              </a:solidFill>
            </a:rPr>
            <a:t>: </a:t>
          </a:r>
          <a:r>
            <a:rPr lang="en-GB" sz="2000" dirty="0" err="1">
              <a:solidFill>
                <a:schemeClr val="bg1"/>
              </a:solidFill>
            </a:rPr>
            <a:t>addysgedid</a:t>
          </a:r>
          <a:r>
            <a:rPr lang="en-GB" sz="2000" dirty="0">
              <a:solidFill>
                <a:schemeClr val="bg1"/>
              </a:solidFill>
            </a:rPr>
            <a:t>, </a:t>
          </a:r>
          <a:r>
            <a:rPr lang="en-GB" sz="2000" dirty="0" err="1">
              <a:solidFill>
                <a:schemeClr val="bg1"/>
              </a:solidFill>
            </a:rPr>
            <a:t>ymwybodol</a:t>
          </a:r>
          <a:r>
            <a:rPr lang="en-GB" sz="2000" dirty="0">
              <a:solidFill>
                <a:schemeClr val="bg1"/>
              </a:solidFill>
            </a:rPr>
            <a:t> o tech, </a:t>
          </a:r>
          <a:r>
            <a:rPr lang="en-GB" sz="2000" dirty="0" err="1">
              <a:solidFill>
                <a:schemeClr val="bg1"/>
              </a:solidFill>
            </a:rPr>
            <a:t>ifanc</a:t>
          </a:r>
          <a:r>
            <a:rPr lang="en-GB" sz="2000" dirty="0">
              <a:solidFill>
                <a:schemeClr val="bg1"/>
              </a:solidFill>
            </a:rPr>
            <a:t>,  </a:t>
          </a:r>
          <a:r>
            <a:rPr lang="en-GB" sz="2000" dirty="0" err="1">
              <a:solidFill>
                <a:schemeClr val="bg1"/>
              </a:solidFill>
            </a:rPr>
            <a:t>dynion</a:t>
          </a:r>
          <a:r>
            <a:rPr lang="en-GB" sz="2000" dirty="0">
              <a:solidFill>
                <a:schemeClr val="bg1"/>
              </a:solidFill>
            </a:rPr>
            <a:t> </a:t>
          </a:r>
          <a:r>
            <a:rPr lang="en-GB" sz="2000" dirty="0" err="1">
              <a:solidFill>
                <a:schemeClr val="bg1"/>
              </a:solidFill>
            </a:rPr>
            <a:t>gwyn</a:t>
          </a:r>
          <a:endParaRPr lang="en-US" sz="2000" dirty="0">
            <a:solidFill>
              <a:schemeClr val="bg1"/>
            </a:solidFill>
          </a:endParaRPr>
        </a:p>
      </dgm:t>
    </dgm:pt>
    <dgm:pt modelId="{1D745F7B-CE8C-49D9-A532-67CEFE25AEEB}" type="parTrans" cxnId="{D19FCC53-6362-4795-8894-5B43996E55FA}">
      <dgm:prSet/>
      <dgm:spPr/>
      <dgm:t>
        <a:bodyPr/>
        <a:lstStyle/>
        <a:p>
          <a:endParaRPr lang="en-US"/>
        </a:p>
      </dgm:t>
    </dgm:pt>
    <dgm:pt modelId="{8F6A0C66-4E3E-452E-8006-1D204118CC7F}" type="sibTrans" cxnId="{D19FCC53-6362-4795-8894-5B43996E55FA}">
      <dgm:prSet/>
      <dgm:spPr/>
      <dgm:t>
        <a:bodyPr/>
        <a:lstStyle/>
        <a:p>
          <a:endParaRPr lang="en-US"/>
        </a:p>
      </dgm:t>
    </dgm:pt>
    <dgm:pt modelId="{647E7767-EB8E-4264-A771-96B3CCF89494}" type="pres">
      <dgm:prSet presAssocID="{85D49F7E-E658-4120-A69B-A40E74DC0557}" presName="root" presStyleCnt="0">
        <dgm:presLayoutVars>
          <dgm:dir/>
          <dgm:resizeHandles val="exact"/>
        </dgm:presLayoutVars>
      </dgm:prSet>
      <dgm:spPr/>
    </dgm:pt>
    <dgm:pt modelId="{AF439722-BD12-4C75-81D1-FDEFFC9D51F3}" type="pres">
      <dgm:prSet presAssocID="{F079164A-6DFA-4840-8293-157D27FFD419}" presName="compNode" presStyleCnt="0"/>
      <dgm:spPr/>
    </dgm:pt>
    <dgm:pt modelId="{361FCE41-52B5-4260-A149-BFE107948324}" type="pres">
      <dgm:prSet presAssocID="{F079164A-6DFA-4840-8293-157D27FFD4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owchart"/>
        </a:ext>
      </dgm:extLst>
    </dgm:pt>
    <dgm:pt modelId="{CE4F1FC2-FAA2-40DA-B87C-0E5695D0CC70}" type="pres">
      <dgm:prSet presAssocID="{F079164A-6DFA-4840-8293-157D27FFD419}" presName="spaceRect" presStyleCnt="0"/>
      <dgm:spPr/>
    </dgm:pt>
    <dgm:pt modelId="{98F73FF4-8843-40B4-827B-C7002C5AD68E}" type="pres">
      <dgm:prSet presAssocID="{F079164A-6DFA-4840-8293-157D27FFD419}" presName="textRect" presStyleLbl="revTx" presStyleIdx="0" presStyleCnt="2">
        <dgm:presLayoutVars>
          <dgm:chMax val="1"/>
          <dgm:chPref val="1"/>
        </dgm:presLayoutVars>
      </dgm:prSet>
      <dgm:spPr/>
    </dgm:pt>
    <dgm:pt modelId="{2BDB388E-E74B-4457-B014-528D81AD9505}" type="pres">
      <dgm:prSet presAssocID="{0C06647D-89E8-4AF8-9620-96538D44A5BB}" presName="sibTrans" presStyleCnt="0"/>
      <dgm:spPr/>
    </dgm:pt>
    <dgm:pt modelId="{0FD60F84-7890-4976-AF3A-F2F0E6E33028}" type="pres">
      <dgm:prSet presAssocID="{F231FAD5-FC2F-454D-90E2-1CD53538A9D7}" presName="compNode" presStyleCnt="0"/>
      <dgm:spPr/>
    </dgm:pt>
    <dgm:pt modelId="{D7C274EA-41FB-44E3-92EB-B6E463D8791A}" type="pres">
      <dgm:prSet presAssocID="{F231FAD5-FC2F-454D-90E2-1CD53538A9D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F954560D-F454-4678-BF44-2850047B3617}" type="pres">
      <dgm:prSet presAssocID="{F231FAD5-FC2F-454D-90E2-1CD53538A9D7}" presName="spaceRect" presStyleCnt="0"/>
      <dgm:spPr/>
    </dgm:pt>
    <dgm:pt modelId="{2C0769E7-D4A7-4B89-AB04-E03F7B5FBEEA}" type="pres">
      <dgm:prSet presAssocID="{F231FAD5-FC2F-454D-90E2-1CD53538A9D7}" presName="textRect" presStyleLbl="revTx" presStyleIdx="1" presStyleCnt="2">
        <dgm:presLayoutVars>
          <dgm:chMax val="1"/>
          <dgm:chPref val="1"/>
        </dgm:presLayoutVars>
      </dgm:prSet>
      <dgm:spPr/>
    </dgm:pt>
  </dgm:ptLst>
  <dgm:cxnLst>
    <dgm:cxn modelId="{F0F5FB42-5146-47D6-8546-CA9468B07B4C}" type="presOf" srcId="{85D49F7E-E658-4120-A69B-A40E74DC0557}" destId="{647E7767-EB8E-4264-A771-96B3CCF89494}" srcOrd="0" destOrd="0" presId="urn:microsoft.com/office/officeart/2018/2/layout/IconLabelList"/>
    <dgm:cxn modelId="{FC5C2245-997C-4013-B579-9A93E577A358}" srcId="{85D49F7E-E658-4120-A69B-A40E74DC0557}" destId="{F079164A-6DFA-4840-8293-157D27FFD419}" srcOrd="0" destOrd="0" parTransId="{CB977135-D96A-40B9-916A-A0AF8E1CD684}" sibTransId="{0C06647D-89E8-4AF8-9620-96538D44A5BB}"/>
    <dgm:cxn modelId="{D19FCC53-6362-4795-8894-5B43996E55FA}" srcId="{85D49F7E-E658-4120-A69B-A40E74DC0557}" destId="{F231FAD5-FC2F-454D-90E2-1CD53538A9D7}" srcOrd="1" destOrd="0" parTransId="{1D745F7B-CE8C-49D9-A532-67CEFE25AEEB}" sibTransId="{8F6A0C66-4E3E-452E-8006-1D204118CC7F}"/>
    <dgm:cxn modelId="{81A149E7-FAB7-42EC-AAA6-B940600D3505}" type="presOf" srcId="{F231FAD5-FC2F-454D-90E2-1CD53538A9D7}" destId="{2C0769E7-D4A7-4B89-AB04-E03F7B5FBEEA}" srcOrd="0" destOrd="0" presId="urn:microsoft.com/office/officeart/2018/2/layout/IconLabelList"/>
    <dgm:cxn modelId="{20614CEC-359B-4684-BF60-E5F1EC481A48}" type="presOf" srcId="{F079164A-6DFA-4840-8293-157D27FFD419}" destId="{98F73FF4-8843-40B4-827B-C7002C5AD68E}" srcOrd="0" destOrd="0" presId="urn:microsoft.com/office/officeart/2018/2/layout/IconLabelList"/>
    <dgm:cxn modelId="{3F110B8E-08F2-462C-84B9-102C73E0E447}" type="presParOf" srcId="{647E7767-EB8E-4264-A771-96B3CCF89494}" destId="{AF439722-BD12-4C75-81D1-FDEFFC9D51F3}" srcOrd="0" destOrd="0" presId="urn:microsoft.com/office/officeart/2018/2/layout/IconLabelList"/>
    <dgm:cxn modelId="{59B708BC-8599-4BE0-A6ED-E9563CABAC3B}" type="presParOf" srcId="{AF439722-BD12-4C75-81D1-FDEFFC9D51F3}" destId="{361FCE41-52B5-4260-A149-BFE107948324}" srcOrd="0" destOrd="0" presId="urn:microsoft.com/office/officeart/2018/2/layout/IconLabelList"/>
    <dgm:cxn modelId="{2556C6BF-FF33-4314-8155-A1C3C81B9B78}" type="presParOf" srcId="{AF439722-BD12-4C75-81D1-FDEFFC9D51F3}" destId="{CE4F1FC2-FAA2-40DA-B87C-0E5695D0CC70}" srcOrd="1" destOrd="0" presId="urn:microsoft.com/office/officeart/2018/2/layout/IconLabelList"/>
    <dgm:cxn modelId="{2F25A631-7ADE-42FB-9681-60B89DC92510}" type="presParOf" srcId="{AF439722-BD12-4C75-81D1-FDEFFC9D51F3}" destId="{98F73FF4-8843-40B4-827B-C7002C5AD68E}" srcOrd="2" destOrd="0" presId="urn:microsoft.com/office/officeart/2018/2/layout/IconLabelList"/>
    <dgm:cxn modelId="{07AC0467-F9EF-47D9-A12F-3D1FC29C3524}" type="presParOf" srcId="{647E7767-EB8E-4264-A771-96B3CCF89494}" destId="{2BDB388E-E74B-4457-B014-528D81AD9505}" srcOrd="1" destOrd="0" presId="urn:microsoft.com/office/officeart/2018/2/layout/IconLabelList"/>
    <dgm:cxn modelId="{79B63BAF-FB1F-4D40-BAD1-756151FAECEB}" type="presParOf" srcId="{647E7767-EB8E-4264-A771-96B3CCF89494}" destId="{0FD60F84-7890-4976-AF3A-F2F0E6E33028}" srcOrd="2" destOrd="0" presId="urn:microsoft.com/office/officeart/2018/2/layout/IconLabelList"/>
    <dgm:cxn modelId="{FCA19E68-5D90-43D3-985C-7173FF16F433}" type="presParOf" srcId="{0FD60F84-7890-4976-AF3A-F2F0E6E33028}" destId="{D7C274EA-41FB-44E3-92EB-B6E463D8791A}" srcOrd="0" destOrd="0" presId="urn:microsoft.com/office/officeart/2018/2/layout/IconLabelList"/>
    <dgm:cxn modelId="{0ABB810B-A655-404F-A1E6-D8235060FB1E}" type="presParOf" srcId="{0FD60F84-7890-4976-AF3A-F2F0E6E33028}" destId="{F954560D-F454-4678-BF44-2850047B3617}" srcOrd="1" destOrd="0" presId="urn:microsoft.com/office/officeart/2018/2/layout/IconLabelList"/>
    <dgm:cxn modelId="{F75D1FF1-5320-4459-A78D-2195607AFA1F}" type="presParOf" srcId="{0FD60F84-7890-4976-AF3A-F2F0E6E33028}" destId="{2C0769E7-D4A7-4B89-AB04-E03F7B5FBEE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FCE41-52B5-4260-A149-BFE107948324}">
      <dsp:nvSpPr>
        <dsp:cNvPr id="0" name=""/>
        <dsp:cNvSpPr/>
      </dsp:nvSpPr>
      <dsp:spPr>
        <a:xfrm>
          <a:off x="1015172" y="279302"/>
          <a:ext cx="1554187" cy="1554187"/>
        </a:xfrm>
        <a:prstGeom prst="rect">
          <a:avLst/>
        </a:prstGeom>
        <a:blipFill>
          <a:blip xmlns:r="http://schemas.openxmlformats.org/officeDocument/2006/relationships" r:embed="rId1">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F73FF4-8843-40B4-827B-C7002C5AD68E}">
      <dsp:nvSpPr>
        <dsp:cNvPr id="0" name=""/>
        <dsp:cNvSpPr/>
      </dsp:nvSpPr>
      <dsp:spPr>
        <a:xfrm>
          <a:off x="65391" y="2255985"/>
          <a:ext cx="3453750" cy="839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solidFill>
                <a:schemeClr val="bg1"/>
              </a:solidFill>
            </a:rPr>
            <a:t>Mae 60% o </a:t>
          </a:r>
          <a:r>
            <a:rPr lang="en-GB" sz="1800" kern="1200" dirty="0" err="1">
              <a:solidFill>
                <a:schemeClr val="bg1"/>
              </a:solidFill>
            </a:rPr>
            <a:t>atgyfeiriadau</a:t>
          </a:r>
          <a:r>
            <a:rPr lang="en-GB" sz="1800" kern="1200" dirty="0">
              <a:solidFill>
                <a:schemeClr val="bg1"/>
              </a:solidFill>
            </a:rPr>
            <a:t> PREVENT </a:t>
          </a:r>
          <a:r>
            <a:rPr lang="en-GB" sz="1800" kern="1200" dirty="0" err="1">
              <a:solidFill>
                <a:schemeClr val="bg1"/>
              </a:solidFill>
            </a:rPr>
            <a:t>yng</a:t>
          </a:r>
          <a:r>
            <a:rPr lang="en-GB" sz="1800" kern="1200" dirty="0">
              <a:solidFill>
                <a:schemeClr val="bg1"/>
              </a:solidFill>
            </a:rPr>
            <a:t> </a:t>
          </a:r>
          <a:r>
            <a:rPr lang="en-GB" sz="1800" kern="1200" dirty="0" err="1">
              <a:solidFill>
                <a:schemeClr val="bg1"/>
              </a:solidFill>
            </a:rPr>
            <a:t>Gymru</a:t>
          </a:r>
          <a:r>
            <a:rPr lang="en-GB" sz="1800" kern="1200" dirty="0">
              <a:solidFill>
                <a:schemeClr val="bg1"/>
              </a:solidFill>
            </a:rPr>
            <a:t> </a:t>
          </a:r>
          <a:r>
            <a:rPr lang="en-GB" sz="1800" kern="1200" dirty="0" err="1">
              <a:solidFill>
                <a:schemeClr val="bg1"/>
              </a:solidFill>
            </a:rPr>
            <a:t>yn</a:t>
          </a:r>
          <a:r>
            <a:rPr lang="en-GB" sz="1800" kern="1200" dirty="0">
              <a:solidFill>
                <a:schemeClr val="bg1"/>
              </a:solidFill>
            </a:rPr>
            <a:t> </a:t>
          </a:r>
          <a:r>
            <a:rPr lang="en-GB" sz="1800" kern="1200" dirty="0" err="1">
              <a:solidFill>
                <a:schemeClr val="bg1"/>
              </a:solidFill>
            </a:rPr>
            <a:t>perthyn</a:t>
          </a:r>
          <a:r>
            <a:rPr lang="en-GB" sz="1800" kern="1200" dirty="0">
              <a:solidFill>
                <a:schemeClr val="bg1"/>
              </a:solidFill>
            </a:rPr>
            <a:t> </a:t>
          </a:r>
          <a:r>
            <a:rPr lang="en-GB" sz="1800" kern="1200" dirty="0" err="1">
              <a:solidFill>
                <a:schemeClr val="bg1"/>
              </a:solidFill>
            </a:rPr>
            <a:t>i</a:t>
          </a:r>
          <a:r>
            <a:rPr lang="en-GB" sz="1800" kern="1200" dirty="0">
              <a:solidFill>
                <a:schemeClr val="bg1"/>
              </a:solidFill>
            </a:rPr>
            <a:t> </a:t>
          </a:r>
          <a:r>
            <a:rPr lang="en-GB" sz="1800" kern="1200" dirty="0" err="1">
              <a:solidFill>
                <a:schemeClr val="bg1"/>
              </a:solidFill>
            </a:rPr>
            <a:t>eithafiaeth</a:t>
          </a:r>
          <a:r>
            <a:rPr lang="en-GB" sz="1800" kern="1200" dirty="0">
              <a:solidFill>
                <a:schemeClr val="bg1"/>
              </a:solidFill>
            </a:rPr>
            <a:t> </a:t>
          </a:r>
          <a:r>
            <a:rPr lang="en-GB" sz="1800" kern="1200" dirty="0" err="1">
              <a:solidFill>
                <a:schemeClr val="bg1"/>
              </a:solidFill>
            </a:rPr>
            <a:t>asgell</a:t>
          </a:r>
          <a:r>
            <a:rPr lang="en-GB" sz="1800" kern="1200" dirty="0">
              <a:solidFill>
                <a:schemeClr val="bg1"/>
              </a:solidFill>
            </a:rPr>
            <a:t> </a:t>
          </a:r>
          <a:r>
            <a:rPr lang="en-GB" sz="1800" kern="1200" dirty="0" err="1">
              <a:solidFill>
                <a:schemeClr val="bg1"/>
              </a:solidFill>
            </a:rPr>
            <a:t>dde</a:t>
          </a:r>
          <a:r>
            <a:rPr lang="en-GB" sz="1800" kern="1200" dirty="0">
              <a:solidFill>
                <a:schemeClr val="bg1"/>
              </a:solidFill>
            </a:rPr>
            <a:t> </a:t>
          </a:r>
          <a:endParaRPr lang="en-US" sz="1800" kern="1200" dirty="0">
            <a:solidFill>
              <a:schemeClr val="bg1"/>
            </a:solidFill>
          </a:endParaRPr>
        </a:p>
      </dsp:txBody>
      <dsp:txXfrm>
        <a:off x="65391" y="2255985"/>
        <a:ext cx="3453750" cy="839707"/>
      </dsp:txXfrm>
    </dsp:sp>
    <dsp:sp modelId="{D7C274EA-41FB-44E3-92EB-B6E463D8791A}">
      <dsp:nvSpPr>
        <dsp:cNvPr id="0" name=""/>
        <dsp:cNvSpPr/>
      </dsp:nvSpPr>
      <dsp:spPr>
        <a:xfrm>
          <a:off x="5073328" y="279302"/>
          <a:ext cx="1554187" cy="1554187"/>
        </a:xfrm>
        <a:prstGeom prst="rect">
          <a:avLst/>
        </a:prstGeom>
        <a:blipFill>
          <a:blip xmlns:r="http://schemas.openxmlformats.org/officeDocument/2006/relationships"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0769E7-D4A7-4B89-AB04-E03F7B5FBEEA}">
      <dsp:nvSpPr>
        <dsp:cNvPr id="0" name=""/>
        <dsp:cNvSpPr/>
      </dsp:nvSpPr>
      <dsp:spPr>
        <a:xfrm>
          <a:off x="4123547" y="2255985"/>
          <a:ext cx="3453750" cy="839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solidFill>
                <a:schemeClr val="bg1"/>
              </a:solidFill>
            </a:rPr>
            <a:t>Key </a:t>
          </a:r>
          <a:r>
            <a:rPr lang="en-GB" sz="2000" kern="1200" dirty="0" err="1">
              <a:solidFill>
                <a:schemeClr val="bg1"/>
              </a:solidFill>
            </a:rPr>
            <a:t>Troseddwr</a:t>
          </a:r>
          <a:r>
            <a:rPr lang="en-GB" sz="2000" kern="1200" dirty="0">
              <a:solidFill>
                <a:schemeClr val="bg1"/>
              </a:solidFill>
            </a:rPr>
            <a:t> </a:t>
          </a:r>
          <a:r>
            <a:rPr lang="en-GB" sz="2000" kern="1200" dirty="0" err="1">
              <a:solidFill>
                <a:schemeClr val="bg1"/>
              </a:solidFill>
            </a:rPr>
            <a:t>Allweddol</a:t>
          </a:r>
          <a:r>
            <a:rPr lang="en-GB" sz="2000" kern="1200" dirty="0">
              <a:solidFill>
                <a:schemeClr val="bg1"/>
              </a:solidFill>
            </a:rPr>
            <a:t>: </a:t>
          </a:r>
          <a:r>
            <a:rPr lang="en-GB" sz="2000" kern="1200" dirty="0" err="1">
              <a:solidFill>
                <a:schemeClr val="bg1"/>
              </a:solidFill>
            </a:rPr>
            <a:t>addysgedid</a:t>
          </a:r>
          <a:r>
            <a:rPr lang="en-GB" sz="2000" kern="1200" dirty="0">
              <a:solidFill>
                <a:schemeClr val="bg1"/>
              </a:solidFill>
            </a:rPr>
            <a:t>, </a:t>
          </a:r>
          <a:r>
            <a:rPr lang="en-GB" sz="2000" kern="1200" dirty="0" err="1">
              <a:solidFill>
                <a:schemeClr val="bg1"/>
              </a:solidFill>
            </a:rPr>
            <a:t>ymwybodol</a:t>
          </a:r>
          <a:r>
            <a:rPr lang="en-GB" sz="2000" kern="1200" dirty="0">
              <a:solidFill>
                <a:schemeClr val="bg1"/>
              </a:solidFill>
            </a:rPr>
            <a:t> o tech, </a:t>
          </a:r>
          <a:r>
            <a:rPr lang="en-GB" sz="2000" kern="1200" dirty="0" err="1">
              <a:solidFill>
                <a:schemeClr val="bg1"/>
              </a:solidFill>
            </a:rPr>
            <a:t>ifanc</a:t>
          </a:r>
          <a:r>
            <a:rPr lang="en-GB" sz="2000" kern="1200" dirty="0">
              <a:solidFill>
                <a:schemeClr val="bg1"/>
              </a:solidFill>
            </a:rPr>
            <a:t>,  </a:t>
          </a:r>
          <a:r>
            <a:rPr lang="en-GB" sz="2000" kern="1200" dirty="0" err="1">
              <a:solidFill>
                <a:schemeClr val="bg1"/>
              </a:solidFill>
            </a:rPr>
            <a:t>dynion</a:t>
          </a:r>
          <a:r>
            <a:rPr lang="en-GB" sz="2000" kern="1200" dirty="0">
              <a:solidFill>
                <a:schemeClr val="bg1"/>
              </a:solidFill>
            </a:rPr>
            <a:t> </a:t>
          </a:r>
          <a:r>
            <a:rPr lang="en-GB" sz="2000" kern="1200" dirty="0" err="1">
              <a:solidFill>
                <a:schemeClr val="bg1"/>
              </a:solidFill>
            </a:rPr>
            <a:t>gwyn</a:t>
          </a:r>
          <a:endParaRPr lang="en-US" sz="2000" kern="1200" dirty="0">
            <a:solidFill>
              <a:schemeClr val="bg1"/>
            </a:solidFill>
          </a:endParaRPr>
        </a:p>
      </dsp:txBody>
      <dsp:txXfrm>
        <a:off x="4123547" y="2255985"/>
        <a:ext cx="3453750" cy="83970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847690-23E8-41E4-ACCE-E97909EBE486}" type="datetimeFigureOut">
              <a:rPr lang="en-GB" smtClean="0"/>
              <a:t>27/09/2021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0180C6-0EAE-4BE3-9591-7DC66D284040}" type="slidenum">
              <a:rPr lang="en-GB" smtClean="0"/>
              <a:t>‹#›</a:t>
            </a:fld>
            <a:endParaRPr lang="en-GB"/>
          </a:p>
        </p:txBody>
      </p:sp>
    </p:spTree>
    <p:extLst>
      <p:ext uri="{BB962C8B-B14F-4D97-AF65-F5344CB8AC3E}">
        <p14:creationId xmlns:p14="http://schemas.microsoft.com/office/powerpoint/2010/main" val="3058622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p:cNvSpPr>
            <a:spLocks noGrp="1" noRot="1" noChangeAspect="1" noTextEdit="1"/>
          </p:cNvSpPr>
          <p:nvPr>
            <p:ph type="sldImg"/>
          </p:nvPr>
        </p:nvSpPr>
        <p:spPr>
          <a:ln/>
        </p:spPr>
      </p:sp>
      <p:sp>
        <p:nvSpPr>
          <p:cNvPr id="1105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cs typeface="Arial" pitchFamily="34" charset="0"/>
              </a:rPr>
              <a:t>Into:</a:t>
            </a:r>
          </a:p>
          <a:p>
            <a:r>
              <a:rPr lang="en-GB" altLang="en-US" dirty="0">
                <a:latin typeface="Arial" pitchFamily="34" charset="0"/>
                <a:cs typeface="Arial" pitchFamily="34" charset="0"/>
              </a:rPr>
              <a:t>Sometimes people get confused about us- Branding successful! We want to see racism stopped in all sports but the bread and butter of our work is in communities (education): schools, anyone who will take us to deliver anti racism. </a:t>
            </a:r>
          </a:p>
          <a:p>
            <a:r>
              <a:rPr lang="en-GB" altLang="en-US" dirty="0">
                <a:latin typeface="Arial" pitchFamily="34" charset="0"/>
                <a:cs typeface="Arial" pitchFamily="34" charset="0"/>
              </a:rPr>
              <a:t>Also a campaigning arm.</a:t>
            </a:r>
          </a:p>
          <a:p>
            <a:endParaRPr lang="en-GB" altLang="en-US" dirty="0">
              <a:latin typeface="Arial" pitchFamily="34" charset="0"/>
              <a:cs typeface="Arial" pitchFamily="34" charset="0"/>
            </a:endParaRPr>
          </a:p>
          <a:p>
            <a:r>
              <a:rPr lang="en-GB" altLang="en-US" dirty="0">
                <a:latin typeface="Arial" pitchFamily="34" charset="0"/>
                <a:cs typeface="Arial" pitchFamily="34" charset="0"/>
              </a:rPr>
              <a:t>Intense day. WG responded to a call, post </a:t>
            </a:r>
            <a:r>
              <a:rPr lang="en-GB" altLang="en-US" dirty="0" err="1">
                <a:latin typeface="Arial" pitchFamily="34" charset="0"/>
                <a:cs typeface="Arial" pitchFamily="34" charset="0"/>
              </a:rPr>
              <a:t>Brexit</a:t>
            </a:r>
            <a:r>
              <a:rPr lang="en-GB" altLang="en-US" dirty="0">
                <a:latin typeface="Arial" pitchFamily="34" charset="0"/>
                <a:cs typeface="Arial" pitchFamily="34" charset="0"/>
              </a:rPr>
              <a:t>. Not to say there was no racism before that but the </a:t>
            </a:r>
            <a:r>
              <a:rPr lang="en-GB" altLang="en-US" dirty="0" err="1">
                <a:latin typeface="Arial" pitchFamily="34" charset="0"/>
                <a:cs typeface="Arial" pitchFamily="34" charset="0"/>
              </a:rPr>
              <a:t>climat</a:t>
            </a:r>
            <a:r>
              <a:rPr lang="en-GB" altLang="en-US" dirty="0">
                <a:latin typeface="Arial" pitchFamily="34" charset="0"/>
                <a:cs typeface="Arial" pitchFamily="34" charset="0"/>
              </a:rPr>
              <a:t>/campaign was cantered on anti </a:t>
            </a:r>
            <a:r>
              <a:rPr lang="en-GB" altLang="en-US" dirty="0" err="1">
                <a:latin typeface="Arial" pitchFamily="34" charset="0"/>
                <a:cs typeface="Arial" pitchFamily="34" charset="0"/>
              </a:rPr>
              <a:t>muslim</a:t>
            </a:r>
            <a:r>
              <a:rPr lang="en-GB" altLang="en-US" dirty="0">
                <a:latin typeface="Arial" pitchFamily="34" charset="0"/>
                <a:cs typeface="Arial" pitchFamily="34" charset="0"/>
              </a:rPr>
              <a:t> prejudice/ ant immigration sentiment. Sharp rise in Hate Crimes post vote to leave, as many were now given the confidence to voice/act upon these beliefs. Some confidence gained .All though we know the vote on EU was much more </a:t>
            </a:r>
            <a:r>
              <a:rPr lang="en-GB" altLang="en-US" dirty="0" err="1">
                <a:latin typeface="Arial" pitchFamily="34" charset="0"/>
                <a:cs typeface="Arial" pitchFamily="34" charset="0"/>
              </a:rPr>
              <a:t>compelx</a:t>
            </a:r>
            <a:r>
              <a:rPr lang="en-GB" altLang="en-US" dirty="0">
                <a:latin typeface="Arial" pitchFamily="34" charset="0"/>
                <a:cs typeface="Arial" pitchFamily="34" charset="0"/>
              </a:rPr>
              <a:t> than that.</a:t>
            </a:r>
          </a:p>
          <a:p>
            <a:endParaRPr lang="en-GB" altLang="en-US" dirty="0">
              <a:latin typeface="Arial" pitchFamily="34" charset="0"/>
              <a:cs typeface="Arial" pitchFamily="34" charset="0"/>
            </a:endParaRPr>
          </a:p>
          <a:p>
            <a:r>
              <a:rPr lang="en-GB" altLang="en-US" dirty="0">
                <a:latin typeface="Arial" pitchFamily="34" charset="0"/>
                <a:cs typeface="Arial" pitchFamily="34" charset="0"/>
              </a:rPr>
              <a:t>N – Organisation ‘bred and butter- in communities, education, prisons, hospitals’ Campaigning arm</a:t>
            </a:r>
          </a:p>
          <a:p>
            <a:r>
              <a:rPr lang="en-GB" altLang="en-US" dirty="0" err="1">
                <a:latin typeface="Arial" pitchFamily="34" charset="0"/>
                <a:cs typeface="Arial" pitchFamily="34" charset="0"/>
              </a:rPr>
              <a:t>Brexit</a:t>
            </a:r>
            <a:r>
              <a:rPr lang="en-GB" altLang="en-US" dirty="0">
                <a:latin typeface="Arial" pitchFamily="34" charset="0"/>
                <a:cs typeface="Arial" pitchFamily="34" charset="0"/>
              </a:rPr>
              <a:t> – </a:t>
            </a:r>
            <a:r>
              <a:rPr lang="en-GB" altLang="en-US" dirty="0" err="1">
                <a:latin typeface="Arial" pitchFamily="34" charset="0"/>
                <a:cs typeface="Arial" pitchFamily="34" charset="0"/>
              </a:rPr>
              <a:t>Antimuslim</a:t>
            </a:r>
            <a:r>
              <a:rPr lang="en-GB" altLang="en-US" dirty="0">
                <a:latin typeface="Arial" pitchFamily="34" charset="0"/>
                <a:cs typeface="Arial" pitchFamily="34" charset="0"/>
              </a:rPr>
              <a:t>, anti immigration, confidence gain </a:t>
            </a:r>
          </a:p>
          <a:p>
            <a:endParaRPr lang="en-GB" altLang="en-US" dirty="0">
              <a:latin typeface="Arial" pitchFamily="34" charset="0"/>
              <a:cs typeface="Arial" pitchFamily="34" charset="0"/>
            </a:endParaRPr>
          </a:p>
          <a:p>
            <a:r>
              <a:rPr lang="en-GB" altLang="en-US" dirty="0">
                <a:latin typeface="Arial" pitchFamily="34" charset="0"/>
                <a:cs typeface="Arial" pitchFamily="34" charset="0"/>
              </a:rPr>
              <a:t>There will be a lot of talking. Barriers. </a:t>
            </a:r>
          </a:p>
          <a:p>
            <a:endParaRPr lang="en-GB" altLang="en-US" dirty="0">
              <a:latin typeface="Arial" pitchFamily="34" charset="0"/>
              <a:cs typeface="Arial" pitchFamily="34" charset="0"/>
            </a:endParaRPr>
          </a:p>
          <a:p>
            <a:endParaRPr lang="en-GB" altLang="en-US" dirty="0">
              <a:latin typeface="Arial" pitchFamily="34" charset="0"/>
              <a:cs typeface="Arial" pitchFamily="34" charset="0"/>
            </a:endParaRPr>
          </a:p>
        </p:txBody>
      </p:sp>
      <p:sp>
        <p:nvSpPr>
          <p:cNvPr id="11059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cs typeface="Arial" pitchFamily="34" charset="0"/>
              </a:defRPr>
            </a:lvl1pPr>
            <a:lvl2pPr marL="784778" indent="-301838">
              <a:defRPr>
                <a:solidFill>
                  <a:schemeClr val="tx1"/>
                </a:solidFill>
                <a:latin typeface="Arial" pitchFamily="34" charset="0"/>
                <a:cs typeface="Arial" pitchFamily="34" charset="0"/>
              </a:defRPr>
            </a:lvl2pPr>
            <a:lvl3pPr marL="1207351" indent="-241470">
              <a:defRPr>
                <a:solidFill>
                  <a:schemeClr val="tx1"/>
                </a:solidFill>
                <a:latin typeface="Arial" pitchFamily="34" charset="0"/>
                <a:cs typeface="Arial" pitchFamily="34" charset="0"/>
              </a:defRPr>
            </a:lvl3pPr>
            <a:lvl4pPr marL="1690291" indent="-241470">
              <a:defRPr>
                <a:solidFill>
                  <a:schemeClr val="tx1"/>
                </a:solidFill>
                <a:latin typeface="Arial" pitchFamily="34" charset="0"/>
                <a:cs typeface="Arial" pitchFamily="34" charset="0"/>
              </a:defRPr>
            </a:lvl4pPr>
            <a:lvl5pPr marL="2173232" indent="-241470">
              <a:defRPr>
                <a:solidFill>
                  <a:schemeClr val="tx1"/>
                </a:solidFill>
                <a:latin typeface="Arial" pitchFamily="34" charset="0"/>
                <a:cs typeface="Arial" pitchFamily="34" charset="0"/>
              </a:defRPr>
            </a:lvl5pPr>
            <a:lvl6pPr marL="2656172" indent="-241470" eaLnBrk="0" fontAlgn="base" hangingPunct="0">
              <a:spcBef>
                <a:spcPct val="0"/>
              </a:spcBef>
              <a:spcAft>
                <a:spcPct val="0"/>
              </a:spcAft>
              <a:defRPr>
                <a:solidFill>
                  <a:schemeClr val="tx1"/>
                </a:solidFill>
                <a:latin typeface="Arial" pitchFamily="34" charset="0"/>
                <a:cs typeface="Arial" pitchFamily="34" charset="0"/>
              </a:defRPr>
            </a:lvl6pPr>
            <a:lvl7pPr marL="3139112" indent="-241470" eaLnBrk="0" fontAlgn="base" hangingPunct="0">
              <a:spcBef>
                <a:spcPct val="0"/>
              </a:spcBef>
              <a:spcAft>
                <a:spcPct val="0"/>
              </a:spcAft>
              <a:defRPr>
                <a:solidFill>
                  <a:schemeClr val="tx1"/>
                </a:solidFill>
                <a:latin typeface="Arial" pitchFamily="34" charset="0"/>
                <a:cs typeface="Arial" pitchFamily="34" charset="0"/>
              </a:defRPr>
            </a:lvl7pPr>
            <a:lvl8pPr marL="3622053" indent="-241470" eaLnBrk="0" fontAlgn="base" hangingPunct="0">
              <a:spcBef>
                <a:spcPct val="0"/>
              </a:spcBef>
              <a:spcAft>
                <a:spcPct val="0"/>
              </a:spcAft>
              <a:defRPr>
                <a:solidFill>
                  <a:schemeClr val="tx1"/>
                </a:solidFill>
                <a:latin typeface="Arial" pitchFamily="34" charset="0"/>
                <a:cs typeface="Arial" pitchFamily="34" charset="0"/>
              </a:defRPr>
            </a:lvl8pPr>
            <a:lvl9pPr marL="4104993" indent="-241470" eaLnBrk="0" fontAlgn="base" hangingPunct="0">
              <a:spcBef>
                <a:spcPct val="0"/>
              </a:spcBef>
              <a:spcAft>
                <a:spcPct val="0"/>
              </a:spcAft>
              <a:defRPr>
                <a:solidFill>
                  <a:schemeClr val="tx1"/>
                </a:solidFill>
                <a:latin typeface="Arial" pitchFamily="34" charset="0"/>
                <a:cs typeface="Arial" pitchFamily="34" charset="0"/>
              </a:defRPr>
            </a:lvl9pPr>
          </a:lstStyle>
          <a:p>
            <a:fld id="{25DE3A6F-EC77-44E0-AD36-09E00931F90D}"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78612" cy="3757612"/>
          </a:xfrm>
        </p:spPr>
      </p:sp>
      <p:sp>
        <p:nvSpPr>
          <p:cNvPr id="3" name="Notes Placeholder 2"/>
          <p:cNvSpPr>
            <a:spLocks noGrp="1"/>
          </p:cNvSpPr>
          <p:nvPr>
            <p:ph type="body" idx="1"/>
          </p:nvPr>
        </p:nvSpPr>
        <p:spPr/>
        <p:txBody>
          <a:bodyPr/>
          <a:lstStyle/>
          <a:p>
            <a:r>
              <a:rPr lang="en-GB" dirty="0"/>
              <a:t>Over view of today</a:t>
            </a:r>
          </a:p>
        </p:txBody>
      </p:sp>
      <p:sp>
        <p:nvSpPr>
          <p:cNvPr id="4" name="Slide Number Placeholder 3"/>
          <p:cNvSpPr>
            <a:spLocks noGrp="1"/>
          </p:cNvSpPr>
          <p:nvPr>
            <p:ph type="sldNum" sz="quarter" idx="10"/>
          </p:nvPr>
        </p:nvSpPr>
        <p:spPr/>
        <p:txBody>
          <a:bodyPr/>
          <a:lstStyle/>
          <a:p>
            <a:fld id="{949E097F-17B4-4F33-8CF6-7EE7C2DFFF64}" type="slidenum">
              <a:rPr lang="en-GB" smtClean="0"/>
              <a:t>3</a:t>
            </a:fld>
            <a:endParaRPr lang="en-GB" dirty="0"/>
          </a:p>
        </p:txBody>
      </p:sp>
    </p:spTree>
    <p:extLst>
      <p:ext uri="{BB962C8B-B14F-4D97-AF65-F5344CB8AC3E}">
        <p14:creationId xmlns:p14="http://schemas.microsoft.com/office/powerpoint/2010/main" val="3923922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78612" cy="3757612"/>
          </a:xfrm>
        </p:spPr>
      </p:sp>
      <p:sp>
        <p:nvSpPr>
          <p:cNvPr id="3" name="Notes Placeholder 2"/>
          <p:cNvSpPr>
            <a:spLocks noGrp="1"/>
          </p:cNvSpPr>
          <p:nvPr>
            <p:ph type="body" idx="1"/>
          </p:nvPr>
        </p:nvSpPr>
        <p:spPr/>
        <p:txBody>
          <a:bodyPr/>
          <a:lstStyle/>
          <a:p>
            <a:r>
              <a:rPr lang="en-GB" dirty="0"/>
              <a:t>Over view of today</a:t>
            </a:r>
          </a:p>
        </p:txBody>
      </p:sp>
      <p:sp>
        <p:nvSpPr>
          <p:cNvPr id="4" name="Slide Number Placeholder 3"/>
          <p:cNvSpPr>
            <a:spLocks noGrp="1"/>
          </p:cNvSpPr>
          <p:nvPr>
            <p:ph type="sldNum" sz="quarter" idx="10"/>
          </p:nvPr>
        </p:nvSpPr>
        <p:spPr/>
        <p:txBody>
          <a:bodyPr/>
          <a:lstStyle/>
          <a:p>
            <a:fld id="{949E097F-17B4-4F33-8CF6-7EE7C2DFFF64}" type="slidenum">
              <a:rPr lang="en-GB" smtClean="0"/>
              <a:t>4</a:t>
            </a:fld>
            <a:endParaRPr lang="en-GB" dirty="0"/>
          </a:p>
        </p:txBody>
      </p:sp>
    </p:spTree>
    <p:extLst>
      <p:ext uri="{BB962C8B-B14F-4D97-AF65-F5344CB8AC3E}">
        <p14:creationId xmlns:p14="http://schemas.microsoft.com/office/powerpoint/2010/main" val="3923922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78612" cy="3757612"/>
          </a:xfrm>
        </p:spPr>
      </p:sp>
      <p:sp>
        <p:nvSpPr>
          <p:cNvPr id="3" name="Notes Placeholder 2"/>
          <p:cNvSpPr>
            <a:spLocks noGrp="1"/>
          </p:cNvSpPr>
          <p:nvPr>
            <p:ph type="body" idx="1"/>
          </p:nvPr>
        </p:nvSpPr>
        <p:spPr/>
        <p:txBody>
          <a:bodyPr/>
          <a:lstStyle/>
          <a:p>
            <a:r>
              <a:rPr lang="en-GB" dirty="0"/>
              <a:t>What</a:t>
            </a:r>
            <a:r>
              <a:rPr lang="en-GB" baseline="0" dirty="0"/>
              <a:t> is the impact of racism, particularly in schools??</a:t>
            </a:r>
            <a:endParaRPr lang="en-GB" dirty="0"/>
          </a:p>
        </p:txBody>
      </p:sp>
      <p:sp>
        <p:nvSpPr>
          <p:cNvPr id="4" name="Slide Number Placeholder 3"/>
          <p:cNvSpPr>
            <a:spLocks noGrp="1"/>
          </p:cNvSpPr>
          <p:nvPr>
            <p:ph type="sldNum" sz="quarter" idx="10"/>
          </p:nvPr>
        </p:nvSpPr>
        <p:spPr/>
        <p:txBody>
          <a:bodyPr/>
          <a:lstStyle/>
          <a:p>
            <a:fld id="{949E097F-17B4-4F33-8CF6-7EE7C2DFFF64}" type="slidenum">
              <a:rPr lang="en-GB" smtClean="0"/>
              <a:t>5</a:t>
            </a:fld>
            <a:endParaRPr lang="en-GB"/>
          </a:p>
        </p:txBody>
      </p:sp>
    </p:spTree>
    <p:extLst>
      <p:ext uri="{BB962C8B-B14F-4D97-AF65-F5344CB8AC3E}">
        <p14:creationId xmlns:p14="http://schemas.microsoft.com/office/powerpoint/2010/main" val="39205456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aren’t here to tell people off!  Here to help</a:t>
            </a:r>
            <a:r>
              <a:rPr lang="en-GB" baseline="0" dirty="0"/>
              <a:t> with fears, and provide tips and resources to help combat racism in the classroom.  Here are some of the misconceptions.</a:t>
            </a:r>
            <a:endParaRPr lang="en-GB" dirty="0"/>
          </a:p>
        </p:txBody>
      </p:sp>
      <p:sp>
        <p:nvSpPr>
          <p:cNvPr id="4" name="Slide Number Placeholder 3"/>
          <p:cNvSpPr>
            <a:spLocks noGrp="1"/>
          </p:cNvSpPr>
          <p:nvPr>
            <p:ph type="sldNum" sz="quarter" idx="10"/>
          </p:nvPr>
        </p:nvSpPr>
        <p:spPr/>
        <p:txBody>
          <a:bodyPr/>
          <a:lstStyle/>
          <a:p>
            <a:fld id="{1CBD1B58-606D-41F2-A696-1E511B1B39CE}" type="slidenum">
              <a:rPr lang="en-GB" smtClean="0"/>
              <a:t>6</a:t>
            </a:fld>
            <a:endParaRPr lang="en-GB"/>
          </a:p>
        </p:txBody>
      </p:sp>
    </p:spTree>
    <p:extLst>
      <p:ext uri="{BB962C8B-B14F-4D97-AF65-F5344CB8AC3E}">
        <p14:creationId xmlns:p14="http://schemas.microsoft.com/office/powerpoint/2010/main" val="3207112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p:cNvSpPr>
            <a:spLocks noGrp="1" noRot="1" noChangeAspect="1" noTextEdit="1"/>
          </p:cNvSpPr>
          <p:nvPr>
            <p:ph type="sldImg"/>
          </p:nvPr>
        </p:nvSpPr>
        <p:spPr>
          <a:ln/>
        </p:spPr>
      </p:sp>
      <p:sp>
        <p:nvSpPr>
          <p:cNvPr id="1126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cs typeface="Arial" pitchFamily="34" charset="0"/>
              </a:rPr>
              <a:t>We would use these in society. We believe saying is important and modelling what we do with young people. Trying to explain value and meaning in society. Not </a:t>
            </a:r>
            <a:r>
              <a:rPr lang="en-GB" altLang="en-US" dirty="0" err="1">
                <a:latin typeface="Arial" pitchFamily="34" charset="0"/>
                <a:cs typeface="Arial" pitchFamily="34" charset="0"/>
              </a:rPr>
              <a:t>unnesseceraly</a:t>
            </a:r>
            <a:r>
              <a:rPr lang="en-GB" altLang="en-US" dirty="0">
                <a:latin typeface="Arial" pitchFamily="34" charset="0"/>
                <a:cs typeface="Arial" pitchFamily="34" charset="0"/>
              </a:rPr>
              <a:t>. </a:t>
            </a:r>
          </a:p>
          <a:p>
            <a:endParaRPr lang="en-GB" altLang="en-US" dirty="0">
              <a:latin typeface="Arial" pitchFamily="34" charset="0"/>
              <a:cs typeface="Arial" pitchFamily="34" charset="0"/>
            </a:endParaRPr>
          </a:p>
          <a:p>
            <a:endParaRPr lang="en-GB" altLang="en-US" dirty="0">
              <a:latin typeface="Arial" pitchFamily="34" charset="0"/>
              <a:cs typeface="Arial" pitchFamily="34" charset="0"/>
            </a:endParaRPr>
          </a:p>
          <a:p>
            <a:r>
              <a:rPr lang="en-GB" altLang="en-US" dirty="0">
                <a:latin typeface="Arial" pitchFamily="34" charset="0"/>
                <a:cs typeface="Arial" pitchFamily="34" charset="0"/>
              </a:rPr>
              <a:t>We are going to use the words -  as it is what young people hear as we do in schools however we will.</a:t>
            </a:r>
          </a:p>
        </p:txBody>
      </p:sp>
      <p:sp>
        <p:nvSpPr>
          <p:cNvPr id="1126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cs typeface="Arial" pitchFamily="34" charset="0"/>
              </a:defRPr>
            </a:lvl1pPr>
            <a:lvl2pPr marL="784778" indent="-301838">
              <a:defRPr>
                <a:solidFill>
                  <a:schemeClr val="tx1"/>
                </a:solidFill>
                <a:latin typeface="Arial" pitchFamily="34" charset="0"/>
                <a:cs typeface="Arial" pitchFamily="34" charset="0"/>
              </a:defRPr>
            </a:lvl2pPr>
            <a:lvl3pPr marL="1207351" indent="-241470">
              <a:defRPr>
                <a:solidFill>
                  <a:schemeClr val="tx1"/>
                </a:solidFill>
                <a:latin typeface="Arial" pitchFamily="34" charset="0"/>
                <a:cs typeface="Arial" pitchFamily="34" charset="0"/>
              </a:defRPr>
            </a:lvl3pPr>
            <a:lvl4pPr marL="1690291" indent="-241470">
              <a:defRPr>
                <a:solidFill>
                  <a:schemeClr val="tx1"/>
                </a:solidFill>
                <a:latin typeface="Arial" pitchFamily="34" charset="0"/>
                <a:cs typeface="Arial" pitchFamily="34" charset="0"/>
              </a:defRPr>
            </a:lvl4pPr>
            <a:lvl5pPr marL="2173232" indent="-241470">
              <a:defRPr>
                <a:solidFill>
                  <a:schemeClr val="tx1"/>
                </a:solidFill>
                <a:latin typeface="Arial" pitchFamily="34" charset="0"/>
                <a:cs typeface="Arial" pitchFamily="34" charset="0"/>
              </a:defRPr>
            </a:lvl5pPr>
            <a:lvl6pPr marL="2656172" indent="-241470" eaLnBrk="0" fontAlgn="base" hangingPunct="0">
              <a:spcBef>
                <a:spcPct val="0"/>
              </a:spcBef>
              <a:spcAft>
                <a:spcPct val="0"/>
              </a:spcAft>
              <a:defRPr>
                <a:solidFill>
                  <a:schemeClr val="tx1"/>
                </a:solidFill>
                <a:latin typeface="Arial" pitchFamily="34" charset="0"/>
                <a:cs typeface="Arial" pitchFamily="34" charset="0"/>
              </a:defRPr>
            </a:lvl6pPr>
            <a:lvl7pPr marL="3139112" indent="-241470" eaLnBrk="0" fontAlgn="base" hangingPunct="0">
              <a:spcBef>
                <a:spcPct val="0"/>
              </a:spcBef>
              <a:spcAft>
                <a:spcPct val="0"/>
              </a:spcAft>
              <a:defRPr>
                <a:solidFill>
                  <a:schemeClr val="tx1"/>
                </a:solidFill>
                <a:latin typeface="Arial" pitchFamily="34" charset="0"/>
                <a:cs typeface="Arial" pitchFamily="34" charset="0"/>
              </a:defRPr>
            </a:lvl7pPr>
            <a:lvl8pPr marL="3622053" indent="-241470" eaLnBrk="0" fontAlgn="base" hangingPunct="0">
              <a:spcBef>
                <a:spcPct val="0"/>
              </a:spcBef>
              <a:spcAft>
                <a:spcPct val="0"/>
              </a:spcAft>
              <a:defRPr>
                <a:solidFill>
                  <a:schemeClr val="tx1"/>
                </a:solidFill>
                <a:latin typeface="Arial" pitchFamily="34" charset="0"/>
                <a:cs typeface="Arial" pitchFamily="34" charset="0"/>
              </a:defRPr>
            </a:lvl8pPr>
            <a:lvl9pPr marL="4104993" indent="-241470" eaLnBrk="0" fontAlgn="base" hangingPunct="0">
              <a:spcBef>
                <a:spcPct val="0"/>
              </a:spcBef>
              <a:spcAft>
                <a:spcPct val="0"/>
              </a:spcAft>
              <a:defRPr>
                <a:solidFill>
                  <a:schemeClr val="tx1"/>
                </a:solidFill>
                <a:latin typeface="Arial" pitchFamily="34" charset="0"/>
                <a:cs typeface="Arial" pitchFamily="34" charset="0"/>
              </a:defRPr>
            </a:lvl9pPr>
          </a:lstStyle>
          <a:p>
            <a:fld id="{98D60DDB-831C-4F41-AD6D-D8E7C5BB9DD8}"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t>Provocative issue, taliking about values and beliefs. Can be disagreements in the room.</a:t>
            </a:r>
          </a:p>
          <a:p>
            <a:pPr eaLnBrk="1" hangingPunct="1">
              <a:spcBef>
                <a:spcPct val="0"/>
              </a:spcBef>
            </a:pPr>
            <a:endParaRPr lang="en-GB"/>
          </a:p>
          <a:p>
            <a:pPr eaLnBrk="1" hangingPunct="1">
              <a:spcBef>
                <a:spcPct val="0"/>
              </a:spcBef>
            </a:pPr>
            <a:r>
              <a:rPr lang="en-GB"/>
              <a:t>We are not here in any way to judge. Every discussion/activity is positioned in an educational framework. Learning. Feel comfortable. Us managing the room. Wide variety of people, skills, experiences. </a:t>
            </a:r>
          </a:p>
          <a:p>
            <a:pPr eaLnBrk="1" hangingPunct="1">
              <a:spcBef>
                <a:spcPct val="0"/>
              </a:spcBef>
            </a:pPr>
            <a:endParaRPr lang="en-GB"/>
          </a:p>
          <a:p>
            <a:pPr eaLnBrk="1" hangingPunct="1">
              <a:spcBef>
                <a:spcPct val="0"/>
              </a:spcBef>
            </a:pPr>
            <a:r>
              <a:rPr lang="en-GB"/>
              <a:t>Overwhelm and patronised. Tough balance. Pitch in the middle.  Please stop us to explain or tell us we get this.</a:t>
            </a:r>
          </a:p>
          <a:p>
            <a:pPr eaLnBrk="1" hangingPunct="1">
              <a:spcBef>
                <a:spcPct val="0"/>
              </a:spcBef>
            </a:pPr>
            <a:endParaRPr lang="en-GB"/>
          </a:p>
          <a:p>
            <a:pPr eaLnBrk="1" hangingPunct="1">
              <a:spcBef>
                <a:spcPct val="0"/>
              </a:spcBef>
            </a:pPr>
            <a:r>
              <a:rPr lang="en-GB"/>
              <a:t>Can provoke emotions. Evocative. We have all had different paths to reach here today. And there will be different experiences in the room. Almost. All racial incidents are centered aroud</a:t>
            </a:r>
          </a:p>
          <a:p>
            <a:pPr eaLnBrk="1" hangingPunct="1">
              <a:spcBef>
                <a:spcPct val="0"/>
              </a:spcBef>
            </a:pPr>
            <a:endParaRPr lang="en-GB"/>
          </a:p>
          <a:p>
            <a:pPr eaLnBrk="1" hangingPunct="1">
              <a:spcBef>
                <a:spcPct val="0"/>
              </a:spcBef>
            </a:pPr>
            <a:r>
              <a:rPr lang="en-GB"/>
              <a:t>Power relations – some of us are more listened to in society. </a:t>
            </a:r>
          </a:p>
          <a:p>
            <a:pPr eaLnBrk="1" hangingPunct="1">
              <a:spcBef>
                <a:spcPct val="0"/>
              </a:spcBef>
            </a:pPr>
            <a:endParaRPr lang="en-GB"/>
          </a:p>
          <a:p>
            <a:pPr eaLnBrk="1" hangingPunct="1">
              <a:spcBef>
                <a:spcPct val="0"/>
              </a:spcBef>
            </a:pPr>
            <a:r>
              <a:rPr lang="en-GB"/>
              <a:t>listend to more in society. If you are one of those, please be mindful. Complex conflict ridden subject. Our jobs to ensure that things are directed to the front through us. One voice at a time. </a:t>
            </a:r>
          </a:p>
          <a:p>
            <a:pPr eaLnBrk="1" hangingPunct="1">
              <a:spcBef>
                <a:spcPct val="0"/>
              </a:spcBef>
            </a:pPr>
            <a:r>
              <a:rPr lang="en-GB"/>
              <a:t>We will try to live up to this too as we believe it is something we all strive to achieve, in your schools communities…</a:t>
            </a:r>
          </a:p>
          <a:p>
            <a:pPr eaLnBrk="1" hangingPunct="1">
              <a:spcBef>
                <a:spcPct val="0"/>
              </a:spcBef>
            </a:pPr>
            <a:endParaRPr lang="en-GB"/>
          </a:p>
          <a:p>
            <a:pPr eaLnBrk="1" hangingPunct="1">
              <a:spcBef>
                <a:spcPct val="0"/>
              </a:spcBef>
            </a:pPr>
            <a:r>
              <a:rPr lang="en-GB"/>
              <a:t>We welcome conflict as that is how change happens. Sometimes people can hear that something is racist for the first time and that is something they have done.. So we want you to be mindfull of the differences within the room.</a:t>
            </a:r>
          </a:p>
          <a:p>
            <a:pPr eaLnBrk="1" hangingPunct="1">
              <a:spcBef>
                <a:spcPct val="0"/>
              </a:spcBef>
            </a:pPr>
            <a:endParaRPr lang="en-GB"/>
          </a:p>
          <a:p>
            <a:pPr eaLnBrk="1" hangingPunct="1">
              <a:spcBef>
                <a:spcPct val="0"/>
              </a:spcBef>
            </a:pPr>
            <a:endParaRPr lang="en-GB"/>
          </a:p>
          <a:p>
            <a:pPr eaLnBrk="1" hangingPunct="1">
              <a:spcBef>
                <a:spcPct val="0"/>
              </a:spcBef>
            </a:pPr>
            <a:endParaRPr lang="en-GB"/>
          </a:p>
          <a:p>
            <a:pPr eaLnBrk="1" hangingPunct="1">
              <a:spcBef>
                <a:spcPct val="0"/>
              </a:spcBef>
            </a:pPr>
            <a:r>
              <a:rPr lang="en-GB"/>
              <a:t>N- topical issue/dissagreements/</a:t>
            </a:r>
          </a:p>
          <a:p>
            <a:pPr eaLnBrk="1" hangingPunct="1">
              <a:spcBef>
                <a:spcPct val="0"/>
              </a:spcBef>
            </a:pPr>
            <a:r>
              <a:rPr lang="en-GB"/>
              <a:t>Today is about development not judging you. Honesty. </a:t>
            </a:r>
          </a:p>
          <a:p>
            <a:pPr eaLnBrk="1" hangingPunct="1">
              <a:spcBef>
                <a:spcPct val="0"/>
              </a:spcBef>
            </a:pPr>
            <a:endParaRPr lang="en-GB"/>
          </a:p>
          <a:p>
            <a:pPr eaLnBrk="1" hangingPunct="1">
              <a:spcBef>
                <a:spcPct val="0"/>
              </a:spcBef>
            </a:pPr>
            <a:r>
              <a:rPr lang="en-GB"/>
              <a:t>Language – can be a trigger for some people.</a:t>
            </a:r>
          </a:p>
          <a:p>
            <a:pPr eaLnBrk="1" hangingPunct="1">
              <a:spcBef>
                <a:spcPct val="0"/>
              </a:spcBef>
            </a:pPr>
            <a:r>
              <a:rPr lang="en-GB"/>
              <a:t>Complex, conflict riden subject.</a:t>
            </a:r>
          </a:p>
          <a:p>
            <a:pPr eaLnBrk="1" hangingPunct="1">
              <a:spcBef>
                <a:spcPct val="0"/>
              </a:spcBef>
            </a:pPr>
            <a:endParaRPr lang="en-GB"/>
          </a:p>
          <a:p>
            <a:pPr eaLnBrk="1" hangingPunct="1">
              <a:spcBef>
                <a:spcPct val="0"/>
              </a:spcBef>
            </a:pPr>
            <a:r>
              <a:rPr lang="en-GB"/>
              <a:t>This is something that we hope you can replicate in your workplace.there will be no change without challenge.</a:t>
            </a:r>
          </a:p>
          <a:p>
            <a:pPr eaLnBrk="1" hangingPunct="1">
              <a:spcBef>
                <a:spcPct val="0"/>
              </a:spcBef>
            </a:pPr>
            <a:endParaRPr lang="en-GB"/>
          </a:p>
        </p:txBody>
      </p:sp>
      <p:sp>
        <p:nvSpPr>
          <p:cNvPr id="3072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40482F7F-18AA-4578-9306-302C0722B3C8}" type="slidenum">
              <a:rPr lang="en-GB" sz="1300">
                <a:latin typeface="Arial" pitchFamily="34" charset="0"/>
                <a:cs typeface="Arial" pitchFamily="34" charset="0"/>
              </a:rPr>
              <a:pPr eaLnBrk="1" hangingPunct="1"/>
              <a:t>8</a:t>
            </a:fld>
            <a:endParaRPr lang="en-GB" sz="1300">
              <a:latin typeface="Arial" pitchFamily="34" charset="0"/>
              <a:cs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78612" cy="3757612"/>
          </a:xfrm>
        </p:spPr>
      </p:sp>
      <p:sp>
        <p:nvSpPr>
          <p:cNvPr id="3" name="Notes Placeholder 2"/>
          <p:cNvSpPr>
            <a:spLocks noGrp="1"/>
          </p:cNvSpPr>
          <p:nvPr>
            <p:ph type="body" idx="1"/>
          </p:nvPr>
        </p:nvSpPr>
        <p:spPr/>
        <p:txBody>
          <a:bodyPr/>
          <a:lstStyle/>
          <a:p>
            <a:r>
              <a:rPr lang="en-GB" dirty="0"/>
              <a:t>What</a:t>
            </a:r>
            <a:r>
              <a:rPr lang="en-GB" baseline="0" dirty="0"/>
              <a:t> is the impact of racism, particularly in schools??</a:t>
            </a:r>
            <a:endParaRPr lang="en-GB" dirty="0"/>
          </a:p>
        </p:txBody>
      </p:sp>
      <p:sp>
        <p:nvSpPr>
          <p:cNvPr id="4" name="Slide Number Placeholder 3"/>
          <p:cNvSpPr>
            <a:spLocks noGrp="1"/>
          </p:cNvSpPr>
          <p:nvPr>
            <p:ph type="sldNum" sz="quarter" idx="10"/>
          </p:nvPr>
        </p:nvSpPr>
        <p:spPr/>
        <p:txBody>
          <a:bodyPr/>
          <a:lstStyle/>
          <a:p>
            <a:fld id="{949E097F-17B4-4F33-8CF6-7EE7C2DFFF64}" type="slidenum">
              <a:rPr lang="en-GB" smtClean="0"/>
              <a:t>9</a:t>
            </a:fld>
            <a:endParaRPr lang="en-GB"/>
          </a:p>
        </p:txBody>
      </p:sp>
    </p:spTree>
    <p:extLst>
      <p:ext uri="{BB962C8B-B14F-4D97-AF65-F5344CB8AC3E}">
        <p14:creationId xmlns:p14="http://schemas.microsoft.com/office/powerpoint/2010/main" val="3920545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41470" indent="-241470">
              <a:buFontTx/>
              <a:buAutoNum type="arabicPeriod"/>
            </a:pPr>
            <a:r>
              <a:rPr lang="en-GB" dirty="0"/>
              <a:t>Cardiff graffiti 2018</a:t>
            </a:r>
          </a:p>
          <a:p>
            <a:pPr marL="241470" indent="-241470">
              <a:buFontTx/>
              <a:buAutoNum type="arabicPeriod"/>
            </a:pPr>
            <a:r>
              <a:rPr lang="en-GB" dirty="0" err="1"/>
              <a:t>Scarlets</a:t>
            </a:r>
            <a:endParaRPr lang="en-GB" dirty="0"/>
          </a:p>
          <a:p>
            <a:pPr marL="241470" indent="-241470">
              <a:buFontTx/>
              <a:buAutoNum type="arabicPeriod"/>
            </a:pPr>
            <a:r>
              <a:rPr lang="en-GB" dirty="0"/>
              <a:t>Newport arsonist 2018</a:t>
            </a:r>
          </a:p>
          <a:p>
            <a:pPr marL="241470" indent="-241470">
              <a:buFontTx/>
              <a:buAutoNum type="arabicPeriod"/>
            </a:pPr>
            <a:r>
              <a:rPr lang="en-GB" dirty="0"/>
              <a:t>Newtown racist incident</a:t>
            </a:r>
          </a:p>
          <a:p>
            <a:pPr marL="241470" indent="-241470">
              <a:buFontTx/>
              <a:buAutoNum type="arabicPeriod"/>
            </a:pPr>
            <a:r>
              <a:rPr lang="en-GB" dirty="0"/>
              <a:t>Graffiti on school burned by Newport arsonist</a:t>
            </a:r>
          </a:p>
        </p:txBody>
      </p:sp>
      <p:sp>
        <p:nvSpPr>
          <p:cNvPr id="286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19356939-6A4D-453E-9F8B-720E0F6E48F6}" type="slidenum">
              <a:rPr lang="en-GB" sz="1300"/>
              <a:pPr eaLnBrk="1" hangingPunct="1"/>
              <a:t>10</a:t>
            </a:fld>
            <a:endParaRPr lang="en-GB" sz="13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Nationality mainly focused on South Asian, Eastern European or just any non-British</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2686D5A-206B-4D94-A56F-1D025C2B535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57455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dirty="0"/>
              <a:t>Start with legislation. Dry but is important. </a:t>
            </a:r>
            <a:r>
              <a:rPr lang="en-GB" dirty="0" err="1"/>
              <a:t>Eq</a:t>
            </a:r>
            <a:r>
              <a:rPr lang="en-GB" dirty="0"/>
              <a:t> Act – heard of it, briefly go through </a:t>
            </a:r>
            <a:r>
              <a:rPr lang="en-GB" dirty="0" err="1"/>
              <a:t>is.different</a:t>
            </a:r>
            <a:r>
              <a:rPr lang="en-GB" dirty="0"/>
              <a:t> levels of knowledge.</a:t>
            </a:r>
          </a:p>
          <a:p>
            <a:pPr eaLnBrk="1" hangingPunct="1">
              <a:spcBef>
                <a:spcPct val="0"/>
              </a:spcBef>
            </a:pPr>
            <a:endParaRPr lang="en-GB" dirty="0"/>
          </a:p>
          <a:p>
            <a:pPr eaLnBrk="1" hangingPunct="1">
              <a:spcBef>
                <a:spcPct val="0"/>
              </a:spcBef>
            </a:pPr>
            <a:r>
              <a:rPr lang="en-GB" dirty="0"/>
              <a:t>2010 -176 </a:t>
            </a:r>
            <a:r>
              <a:rPr lang="en-GB" dirty="0" err="1"/>
              <a:t>seportae</a:t>
            </a:r>
            <a:r>
              <a:rPr lang="en-GB" dirty="0"/>
              <a:t> pieces of </a:t>
            </a:r>
            <a:r>
              <a:rPr lang="en-GB" dirty="0" err="1"/>
              <a:t>legislatio</a:t>
            </a:r>
            <a:r>
              <a:rPr lang="en-GB" dirty="0"/>
              <a:t> </a:t>
            </a:r>
            <a:r>
              <a:rPr lang="en-GB" dirty="0" err="1"/>
              <a:t>consoldiations</a:t>
            </a:r>
            <a:r>
              <a:rPr lang="en-GB" dirty="0"/>
              <a:t> into 1. act. </a:t>
            </a:r>
            <a:r>
              <a:rPr lang="en-GB" dirty="0" err="1"/>
              <a:t>i.e</a:t>
            </a:r>
            <a:r>
              <a:rPr lang="en-GB" dirty="0"/>
              <a:t> –race relations, sexual discrimination act. It</a:t>
            </a:r>
            <a:r>
              <a:rPr lang="en-GB" altLang="en-US" dirty="0"/>
              <a:t>’</a:t>
            </a:r>
            <a:r>
              <a:rPr lang="en-GB" dirty="0"/>
              <a:t>s very </a:t>
            </a:r>
            <a:r>
              <a:rPr lang="en-GB" dirty="0" err="1"/>
              <a:t>cealr</a:t>
            </a:r>
            <a:r>
              <a:rPr lang="en-GB" dirty="0"/>
              <a:t> how you are protected.</a:t>
            </a:r>
          </a:p>
          <a:p>
            <a:pPr eaLnBrk="1" hangingPunct="1">
              <a:spcBef>
                <a:spcPct val="0"/>
              </a:spcBef>
            </a:pPr>
            <a:endParaRPr lang="en-GB" dirty="0"/>
          </a:p>
          <a:p>
            <a:pPr eaLnBrk="1" hangingPunct="1">
              <a:spcBef>
                <a:spcPct val="0"/>
              </a:spcBef>
            </a:pPr>
            <a:r>
              <a:rPr lang="en-GB" dirty="0"/>
              <a:t>There are 4 prohibited </a:t>
            </a:r>
            <a:r>
              <a:rPr lang="en-GB" dirty="0" err="1"/>
              <a:t>behavious</a:t>
            </a:r>
            <a:r>
              <a:rPr lang="en-GB" dirty="0"/>
              <a:t>. What you are not allowed to do. People not allowed to do to you.</a:t>
            </a:r>
          </a:p>
          <a:p>
            <a:pPr eaLnBrk="1" hangingPunct="1">
              <a:spcBef>
                <a:spcPct val="0"/>
              </a:spcBef>
            </a:pPr>
            <a:endParaRPr lang="en-GB" dirty="0"/>
          </a:p>
          <a:p>
            <a:pPr eaLnBrk="1" hangingPunct="1">
              <a:spcBef>
                <a:spcPct val="0"/>
              </a:spcBef>
            </a:pPr>
            <a:r>
              <a:rPr lang="en-GB" dirty="0"/>
              <a:t>Discrimination</a:t>
            </a:r>
          </a:p>
        </p:txBody>
      </p:sp>
      <p:sp>
        <p:nvSpPr>
          <p:cNvPr id="4403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23AB5B9B-9B3E-4E10-86DC-6DB58E2A5BA3}" type="slidenum">
              <a:rPr lang="en-GB" sz="1300">
                <a:latin typeface="Arial" pitchFamily="34" charset="0"/>
                <a:cs typeface="Arial" pitchFamily="34" charset="0"/>
              </a:rPr>
              <a:pPr eaLnBrk="1" hangingPunct="1"/>
              <a:t>23</a:t>
            </a:fld>
            <a:endParaRPr lang="en-GB" sz="1300">
              <a:latin typeface="Arial" pitchFamily="34" charset="0"/>
              <a:cs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t>Q) 4 prohibited behaviours?</a:t>
            </a:r>
          </a:p>
          <a:p>
            <a:pPr eaLnBrk="1" hangingPunct="1">
              <a:spcBef>
                <a:spcPct val="0"/>
              </a:spcBef>
            </a:pPr>
            <a:endParaRPr lang="en-GB"/>
          </a:p>
          <a:p>
            <a:pPr eaLnBrk="1" hangingPunct="1">
              <a:spcBef>
                <a:spcPct val="0"/>
              </a:spcBef>
            </a:pPr>
            <a:r>
              <a:rPr lang="en-GB"/>
              <a:t>Discrim into two types.</a:t>
            </a:r>
          </a:p>
          <a:p>
            <a:pPr eaLnBrk="1" hangingPunct="1">
              <a:spcBef>
                <a:spcPct val="0"/>
              </a:spcBef>
            </a:pPr>
            <a:endParaRPr lang="en-GB"/>
          </a:p>
          <a:p>
            <a:pPr eaLnBrk="1" hangingPunct="1">
              <a:spcBef>
                <a:spcPct val="0"/>
              </a:spcBef>
            </a:pPr>
            <a:r>
              <a:rPr lang="en-GB"/>
              <a:t>1. Direct- Because of protected characteristic (We will look at these).</a:t>
            </a:r>
            <a:r>
              <a:rPr lang="en-GB" altLang="en-US"/>
              <a:t>’</a:t>
            </a:r>
            <a:r>
              <a:rPr lang="en-GB"/>
              <a:t>Part of identity</a:t>
            </a:r>
            <a:r>
              <a:rPr lang="en-GB" altLang="en-US"/>
              <a:t>’</a:t>
            </a:r>
            <a:r>
              <a:rPr lang="en-GB"/>
              <a:t>.</a:t>
            </a:r>
          </a:p>
          <a:p>
            <a:pPr eaLnBrk="1" hangingPunct="1">
              <a:spcBef>
                <a:spcPct val="0"/>
              </a:spcBef>
            </a:pPr>
            <a:endParaRPr lang="en-GB"/>
          </a:p>
          <a:p>
            <a:pPr eaLnBrk="1" hangingPunct="1">
              <a:spcBef>
                <a:spcPct val="0"/>
              </a:spcBef>
            </a:pPr>
            <a:r>
              <a:rPr lang="en-GB"/>
              <a:t>2. Indirect – less overt but just as important. When a provision,practice or policy. Example- wore something on your head because of disability. Employee say no because it looks messy, to everyone. Disproportionately effect you.</a:t>
            </a:r>
          </a:p>
        </p:txBody>
      </p:sp>
      <p:sp>
        <p:nvSpPr>
          <p:cNvPr id="4813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EAD4A882-6C86-4E1C-8E81-F754C4795772}" type="slidenum">
              <a:rPr lang="en-GB" sz="1300">
                <a:latin typeface="Arial" pitchFamily="34" charset="0"/>
                <a:cs typeface="Arial" pitchFamily="34" charset="0"/>
              </a:rPr>
              <a:pPr eaLnBrk="1" hangingPunct="1"/>
              <a:t>24</a:t>
            </a:fld>
            <a:endParaRPr lang="en-GB" sz="1300">
              <a:latin typeface="Arial" pitchFamily="34" charset="0"/>
              <a:cs typeface="Arial"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t>There are 9</a:t>
            </a:r>
          </a:p>
          <a:p>
            <a:pPr eaLnBrk="1" hangingPunct="1">
              <a:spcBef>
                <a:spcPct val="0"/>
              </a:spcBef>
            </a:pPr>
            <a:r>
              <a:rPr lang="en-GB"/>
              <a:t>QTry to name on your tables.</a:t>
            </a:r>
          </a:p>
          <a:p>
            <a:pPr eaLnBrk="1" hangingPunct="1">
              <a:spcBef>
                <a:spcPct val="0"/>
              </a:spcBef>
            </a:pPr>
            <a:r>
              <a:rPr lang="en-GB"/>
              <a:t>2 we are focusing on:</a:t>
            </a:r>
          </a:p>
          <a:p>
            <a:pPr eaLnBrk="1" hangingPunct="1">
              <a:spcBef>
                <a:spcPct val="0"/>
              </a:spcBef>
              <a:buFontTx/>
              <a:buChar char="-"/>
            </a:pPr>
            <a:r>
              <a:rPr lang="en-GB"/>
              <a:t>Religion/</a:t>
            </a:r>
          </a:p>
          <a:p>
            <a:pPr eaLnBrk="1" hangingPunct="1">
              <a:spcBef>
                <a:spcPct val="0"/>
              </a:spcBef>
              <a:buFontTx/>
              <a:buChar char="-"/>
            </a:pPr>
            <a:r>
              <a:rPr lang="en-GB"/>
              <a:t>Ethnicity and race . </a:t>
            </a:r>
          </a:p>
          <a:p>
            <a:pPr eaLnBrk="1" hangingPunct="1">
              <a:spcBef>
                <a:spcPct val="0"/>
              </a:spcBef>
              <a:buFontTx/>
              <a:buChar char="-"/>
            </a:pPr>
            <a:endParaRPr lang="en-GB"/>
          </a:p>
          <a:p>
            <a:pPr eaLnBrk="1" hangingPunct="1">
              <a:spcBef>
                <a:spcPct val="0"/>
              </a:spcBef>
            </a:pPr>
            <a:r>
              <a:rPr lang="en-GB"/>
              <a:t>However there are parelles between the gideline and principles that can be drawn between other areas of equality. Centered on the same things History. Population. Power.</a:t>
            </a:r>
          </a:p>
          <a:p>
            <a:pPr eaLnBrk="1" hangingPunct="1">
              <a:spcBef>
                <a:spcPct val="0"/>
              </a:spcBef>
            </a:pPr>
            <a:endParaRPr lang="en-GB"/>
          </a:p>
          <a:p>
            <a:pPr eaLnBrk="1" hangingPunct="1">
              <a:spcBef>
                <a:spcPct val="0"/>
              </a:spcBef>
            </a:pPr>
            <a:r>
              <a:rPr lang="en-GB"/>
              <a:t>They cente on three things:</a:t>
            </a:r>
          </a:p>
          <a:p>
            <a:pPr eaLnBrk="1" hangingPunct="1">
              <a:spcBef>
                <a:spcPct val="0"/>
              </a:spcBef>
              <a:buFontTx/>
              <a:buChar char="-"/>
            </a:pPr>
            <a:r>
              <a:rPr lang="en-GB"/>
              <a:t>History – What has happened to that group of people</a:t>
            </a:r>
          </a:p>
          <a:p>
            <a:pPr eaLnBrk="1" hangingPunct="1">
              <a:spcBef>
                <a:spcPct val="0"/>
              </a:spcBef>
              <a:buFontTx/>
              <a:buChar char="-"/>
            </a:pPr>
            <a:r>
              <a:rPr lang="en-GB"/>
              <a:t>Population Size – who are the most dominant</a:t>
            </a:r>
          </a:p>
          <a:p>
            <a:pPr eaLnBrk="1" hangingPunct="1">
              <a:spcBef>
                <a:spcPct val="0"/>
              </a:spcBef>
              <a:buFontTx/>
              <a:buChar char="-"/>
            </a:pPr>
            <a:r>
              <a:rPr lang="en-GB"/>
              <a:t>Power – I can see how population works but why power? When it comes to Women half of population, then we look to power. </a:t>
            </a:r>
          </a:p>
          <a:p>
            <a:pPr eaLnBrk="1" hangingPunct="1">
              <a:spcBef>
                <a:spcPct val="0"/>
              </a:spcBef>
            </a:pPr>
            <a:endParaRPr lang="en-GB"/>
          </a:p>
          <a:p>
            <a:pPr eaLnBrk="1" hangingPunct="1">
              <a:spcBef>
                <a:spcPct val="0"/>
              </a:spcBef>
            </a:pPr>
            <a:endParaRPr lang="en-GB"/>
          </a:p>
          <a:p>
            <a:pPr eaLnBrk="1" hangingPunct="1">
              <a:spcBef>
                <a:spcPct val="0"/>
              </a:spcBef>
            </a:pPr>
            <a:endParaRPr lang="en-GB"/>
          </a:p>
          <a:p>
            <a:pPr eaLnBrk="1" hangingPunct="1">
              <a:spcBef>
                <a:spcPct val="0"/>
              </a:spcBef>
            </a:pPr>
            <a:endParaRPr lang="en-GB"/>
          </a:p>
          <a:p>
            <a:pPr eaLnBrk="1" hangingPunct="1">
              <a:spcBef>
                <a:spcPct val="0"/>
              </a:spcBef>
            </a:pPr>
            <a:r>
              <a:rPr lang="en-GB"/>
              <a:t>Countdown theme</a:t>
            </a:r>
          </a:p>
          <a:p>
            <a:pPr eaLnBrk="1" hangingPunct="1">
              <a:spcBef>
                <a:spcPct val="0"/>
              </a:spcBef>
            </a:pPr>
            <a:endParaRPr lang="en-GB"/>
          </a:p>
        </p:txBody>
      </p:sp>
      <p:sp>
        <p:nvSpPr>
          <p:cNvPr id="5017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4170BBCB-933D-46FB-A6B8-6FE803EBC6A2}" type="slidenum">
              <a:rPr lang="en-GB" sz="1300">
                <a:latin typeface="Arial" pitchFamily="34" charset="0"/>
                <a:cs typeface="Arial" pitchFamily="34" charset="0"/>
              </a:rPr>
              <a:pPr eaLnBrk="1" hangingPunct="1"/>
              <a:t>25</a:t>
            </a:fld>
            <a:endParaRPr lang="en-GB" sz="1300">
              <a:latin typeface="Arial" pitchFamily="34" charset="0"/>
              <a:cs typeface="Arial"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Number Placeholder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BBC33A0C-AB7E-4651-881C-1EB6C27FD484}" type="slidenum">
              <a:rPr lang="en-GB" sz="1300">
                <a:latin typeface="Arial" pitchFamily="34" charset="0"/>
                <a:cs typeface="Arial" pitchFamily="34" charset="0"/>
              </a:rPr>
              <a:pPr eaLnBrk="1" hangingPunct="1"/>
              <a:t>26</a:t>
            </a:fld>
            <a:endParaRPr lang="en-GB" sz="1300">
              <a:latin typeface="Arial" pitchFamily="34" charset="0"/>
              <a:cs typeface="Arial" pitchFamily="34" charset="0"/>
            </a:endParaRPr>
          </a:p>
        </p:txBody>
      </p:sp>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solidFill>
                  <a:srgbClr val="262626"/>
                </a:solidFill>
                <a:latin typeface="Gill Sans" pitchFamily="-84" charset="0"/>
              </a:rPr>
              <a:t>There is a problem with the word. </a:t>
            </a:r>
          </a:p>
          <a:p>
            <a:pPr eaLnBrk="1" hangingPunct="1">
              <a:spcBef>
                <a:spcPct val="0"/>
              </a:spcBef>
            </a:pPr>
            <a:r>
              <a:rPr lang="en-GB">
                <a:solidFill>
                  <a:srgbClr val="262626"/>
                </a:solidFill>
                <a:latin typeface="Gill Sans" pitchFamily="-84" charset="0"/>
              </a:rPr>
              <a:t>Q. What is the problem?</a:t>
            </a:r>
          </a:p>
          <a:p>
            <a:pPr eaLnBrk="1" hangingPunct="1">
              <a:spcBef>
                <a:spcPct val="0"/>
              </a:spcBef>
            </a:pPr>
            <a:r>
              <a:rPr lang="en-GB">
                <a:solidFill>
                  <a:srgbClr val="262626"/>
                </a:solidFill>
                <a:latin typeface="Gill Sans" pitchFamily="-84" charset="0"/>
              </a:rPr>
              <a:t>Non sensicly. Ambiguous – some people say white, religion country.</a:t>
            </a:r>
          </a:p>
          <a:p>
            <a:pPr eaLnBrk="1" hangingPunct="1">
              <a:spcBef>
                <a:spcPct val="0"/>
              </a:spcBef>
            </a:pPr>
            <a:endParaRPr lang="en-GB">
              <a:solidFill>
                <a:srgbClr val="262626"/>
              </a:solidFill>
              <a:latin typeface="Gill Sans" pitchFamily="-84" charset="0"/>
            </a:endParaRPr>
          </a:p>
          <a:p>
            <a:pPr eaLnBrk="1" hangingPunct="1">
              <a:spcBef>
                <a:spcPct val="0"/>
              </a:spcBef>
            </a:pPr>
            <a:endParaRPr lang="en-GB">
              <a:solidFill>
                <a:srgbClr val="262626"/>
              </a:solidFill>
              <a:latin typeface="Gill Sans" pitchFamily="-84" charset="0"/>
            </a:endParaRPr>
          </a:p>
          <a:p>
            <a:pPr eaLnBrk="1" hangingPunct="1">
              <a:spcBef>
                <a:spcPct val="0"/>
              </a:spcBef>
            </a:pPr>
            <a:r>
              <a:rPr lang="en-GB">
                <a:solidFill>
                  <a:srgbClr val="262626"/>
                </a:solidFill>
                <a:latin typeface="Gill Sans" pitchFamily="-84" charset="0"/>
              </a:rPr>
              <a:t>N- Questions on this. Mapping identity. Legislation still use these words. </a:t>
            </a:r>
          </a:p>
          <a:p>
            <a:pPr eaLnBrk="1" hangingPunct="1">
              <a:spcBef>
                <a:spcPct val="0"/>
              </a:spcBef>
            </a:pPr>
            <a:endParaRPr lang="en-GB">
              <a:solidFill>
                <a:srgbClr val="262626"/>
              </a:solidFill>
              <a:latin typeface="Gill Sans" pitchFamily="-84" charset="0"/>
            </a:endParaRPr>
          </a:p>
          <a:p>
            <a:pPr eaLnBrk="1" hangingPunct="1">
              <a:spcBef>
                <a:spcPct val="0"/>
              </a:spcBef>
            </a:pPr>
            <a:r>
              <a:rPr lang="en-GB">
                <a:solidFill>
                  <a:srgbClr val="262626"/>
                </a:solidFill>
                <a:latin typeface="Gill Sans" pitchFamily="-84" charset="0"/>
              </a:rPr>
              <a:t>Race does not exist – there is no scientific way of identifying race </a:t>
            </a:r>
            <a:r>
              <a:rPr lang="en-GB">
                <a:solidFill>
                  <a:srgbClr val="404040"/>
                </a:solidFill>
                <a:latin typeface="Gill Sans" pitchFamily="-84" charset="0"/>
              </a:rPr>
              <a:t>(ask the lungs!)</a:t>
            </a:r>
          </a:p>
          <a:p>
            <a:pPr eaLnBrk="1" hangingPunct="1">
              <a:spcBef>
                <a:spcPct val="0"/>
              </a:spcBef>
            </a:pPr>
            <a:endParaRPr lang="en-GB">
              <a:solidFill>
                <a:srgbClr val="404040"/>
              </a:solidFill>
              <a:latin typeface="Gill Sans" pitchFamily="-84" charset="0"/>
            </a:endParaRPr>
          </a:p>
          <a:p>
            <a:pPr eaLnBrk="1" hangingPunct="1">
              <a:spcBef>
                <a:spcPct val="0"/>
              </a:spcBef>
            </a:pPr>
            <a:r>
              <a:rPr lang="en-US"/>
              <a:t>Race doesn't matter.</a:t>
            </a:r>
          </a:p>
          <a:p>
            <a:pPr eaLnBrk="1" hangingPunct="1">
              <a:spcBef>
                <a:spcPct val="0"/>
              </a:spcBef>
            </a:pPr>
            <a:r>
              <a:rPr lang="en-US"/>
              <a:t>In fact, it doesn't even exist in humans.</a:t>
            </a:r>
          </a:p>
          <a:p>
            <a:pPr eaLnBrk="1" hangingPunct="1">
              <a:spcBef>
                <a:spcPct val="0"/>
              </a:spcBef>
            </a:pPr>
            <a:r>
              <a:rPr lang="en-US"/>
              <a:t>While that may sound like the idealistic decree of a minister or rabbi, it's actually the conclusion of an evolutionary and population biologist at Washington University.</a:t>
            </a:r>
          </a:p>
          <a:p>
            <a:pPr eaLnBrk="1" hangingPunct="1">
              <a:spcBef>
                <a:spcPct val="0"/>
              </a:spcBef>
            </a:pPr>
            <a:r>
              <a:rPr lang="en-US"/>
              <a:t>Alan R. Templeton, Ph.D., professor of biology in Arts and Sciences, has analyzed DNA from global human populations that reveal the patterns of human evolution over the past one million years. He shows that while there is plenty of genetic variation in humans, most of the variation is individual variation. While between-population variation exists, it is either too small, which is a quantitative variation, or it is not the right type of qualitative variation -- it does not mark historical sublineages of humanity.</a:t>
            </a:r>
          </a:p>
          <a:p>
            <a:pPr eaLnBrk="1" hangingPunct="1">
              <a:spcBef>
                <a:spcPct val="0"/>
              </a:spcBef>
            </a:pPr>
            <a:r>
              <a:rPr lang="en-US"/>
              <a:t>Using the latest molecular biology techniques, Templeton has analyzed millions of genetic sequences found in three distinct types of human DNA and concludes that, in the scientific sense, there is no such thing as race.</a:t>
            </a:r>
          </a:p>
          <a:p>
            <a:pPr eaLnBrk="1" hangingPunct="1">
              <a:spcBef>
                <a:spcPct val="0"/>
              </a:spcBef>
            </a:pPr>
            <a:r>
              <a:rPr lang="en-US"/>
              <a:t>"Race is a real cultural, political and economic concept in society, but it is not a biological concept, and that unfortunately is what many people wrongfully consider to be the essence of race in humans -- genetic differences," Templeton said. "Evolutionary history is the key to understanding race, and new molecular biology techniques offer so much on recent evolutionary history. I wanted to bring some objectivity to the topic. This very objective analysis shows the outcome is not even a close call: There's nothing even like a really distinct subdivision of humanity."</a:t>
            </a:r>
          </a:p>
        </p:txBody>
      </p:sp>
      <p:sp>
        <p:nvSpPr>
          <p:cNvPr id="61444" name="Slide Number Placeholder 3"/>
          <p:cNvSpPr txBox="1">
            <a:spLocks noGrp="1"/>
          </p:cNvSpPr>
          <p:nvPr/>
        </p:nvSpPr>
        <p:spPr bwMode="auto">
          <a:xfrm>
            <a:off x="3899900" y="9516038"/>
            <a:ext cx="2983495" cy="500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8" tIns="48294" rIns="96588" bIns="48294" anchor="b"/>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r" eaLnBrk="1" hangingPunct="1"/>
            <a:fld id="{76397032-60BC-4CED-9642-53BD3F92E89D}" type="slidenum">
              <a:rPr lang="en-GB" sz="1300">
                <a:latin typeface="Arial" pitchFamily="34" charset="0"/>
              </a:rPr>
              <a:pPr algn="r" eaLnBrk="1" hangingPunct="1"/>
              <a:t>26</a:t>
            </a:fld>
            <a:endParaRPr lang="en-GB" sz="1300">
              <a:latin typeface="Arial"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dirty="0" err="1"/>
              <a:t>Sudo</a:t>
            </a:r>
            <a:r>
              <a:rPr lang="en-GB" dirty="0"/>
              <a:t> Science said you can biologically </a:t>
            </a:r>
            <a:r>
              <a:rPr lang="en-GB" dirty="0" err="1"/>
              <a:t>catagories</a:t>
            </a:r>
            <a:r>
              <a:rPr lang="en-GB" dirty="0"/>
              <a:t> people by there race. Not only that you could assign a worth, attributes.</a:t>
            </a:r>
          </a:p>
          <a:p>
            <a:pPr eaLnBrk="1" hangingPunct="1">
              <a:spcBef>
                <a:spcPct val="0"/>
              </a:spcBef>
            </a:pPr>
            <a:endParaRPr lang="en-GB" dirty="0"/>
          </a:p>
          <a:p>
            <a:pPr eaLnBrk="1" hangingPunct="1">
              <a:spcBef>
                <a:spcPct val="0"/>
              </a:spcBef>
            </a:pPr>
            <a:r>
              <a:rPr lang="en-GB" dirty="0"/>
              <a:t>Science- Humans 99.9% (Quote from Book). 0.01may account for what we look like but it is insignificant. Two cabbages. </a:t>
            </a:r>
          </a:p>
          <a:p>
            <a:pPr eaLnBrk="1" hangingPunct="1">
              <a:spcBef>
                <a:spcPct val="0"/>
              </a:spcBef>
            </a:pPr>
            <a:r>
              <a:rPr lang="en-GB" dirty="0"/>
              <a:t>Why do people come up with these ideas- History – depression/trans </a:t>
            </a:r>
            <a:r>
              <a:rPr lang="en-GB" dirty="0" err="1"/>
              <a:t>atlantic</a:t>
            </a:r>
            <a:r>
              <a:rPr lang="en-GB" dirty="0"/>
              <a:t> slave trade. Categorizing people. Less/more. That belief has been used by many others throughout history. History – Adolf – I am going to shift who is at the bottom of that hierarchy.</a:t>
            </a:r>
          </a:p>
          <a:p>
            <a:pPr eaLnBrk="1" hangingPunct="1">
              <a:spcBef>
                <a:spcPct val="0"/>
              </a:spcBef>
            </a:pPr>
            <a:r>
              <a:rPr lang="en-GB" dirty="0"/>
              <a:t> (Uganda) book Tutsi </a:t>
            </a:r>
            <a:r>
              <a:rPr lang="en-GB" dirty="0" err="1"/>
              <a:t>Huitu</a:t>
            </a:r>
            <a:r>
              <a:rPr lang="en-GB" dirty="0"/>
              <a:t>.</a:t>
            </a:r>
          </a:p>
        </p:txBody>
      </p:sp>
      <p:sp>
        <p:nvSpPr>
          <p:cNvPr id="6349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655EA2D1-0DED-48A0-948E-5B839364F54F}" type="slidenum">
              <a:rPr lang="en-GB" sz="1300">
                <a:latin typeface="Arial" pitchFamily="34" charset="0"/>
                <a:cs typeface="Arial" pitchFamily="34" charset="0"/>
              </a:rPr>
              <a:pPr eaLnBrk="1" hangingPunct="1"/>
              <a:t>27</a:t>
            </a:fld>
            <a:endParaRPr lang="en-GB" sz="1300">
              <a:latin typeface="Arial" pitchFamily="34" charset="0"/>
              <a:cs typeface="Arial"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dirty="0"/>
              <a:t>What the equality act means:</a:t>
            </a:r>
          </a:p>
          <a:p>
            <a:pPr eaLnBrk="1" hangingPunct="1">
              <a:spcBef>
                <a:spcPct val="0"/>
              </a:spcBef>
            </a:pPr>
            <a:endParaRPr lang="en-GB" dirty="0"/>
          </a:p>
          <a:p>
            <a:pPr eaLnBrk="1" hangingPunct="1">
              <a:spcBef>
                <a:spcPct val="0"/>
              </a:spcBef>
            </a:pPr>
            <a:r>
              <a:rPr lang="en-GB" dirty="0"/>
              <a:t>Can get a bit confusing. But it lists the </a:t>
            </a:r>
            <a:r>
              <a:rPr lang="en-GB" dirty="0" err="1"/>
              <a:t>certaing</a:t>
            </a:r>
            <a:r>
              <a:rPr lang="en-GB" dirty="0"/>
              <a:t> groups. Specifically protected because of their ethnicity GRT, doesn</a:t>
            </a:r>
            <a:r>
              <a:rPr lang="en-GB" altLang="en-US" dirty="0"/>
              <a:t>’</a:t>
            </a:r>
            <a:r>
              <a:rPr lang="en-GB" dirty="0"/>
              <a:t>t mean less protection for anyone else. Everyone is protected. Miss treatment of those groups is racism and some aren</a:t>
            </a:r>
            <a:r>
              <a:rPr lang="en-GB" altLang="en-US" dirty="0"/>
              <a:t>’</a:t>
            </a:r>
            <a:r>
              <a:rPr lang="en-GB" dirty="0"/>
              <a:t>t aware of this.</a:t>
            </a:r>
          </a:p>
          <a:p>
            <a:pPr eaLnBrk="1" hangingPunct="1">
              <a:spcBef>
                <a:spcPct val="0"/>
              </a:spcBef>
            </a:pPr>
            <a:endParaRPr lang="en-GB" dirty="0"/>
          </a:p>
          <a:p>
            <a:pPr eaLnBrk="1" hangingPunct="1">
              <a:spcBef>
                <a:spcPct val="0"/>
              </a:spcBef>
            </a:pPr>
            <a:r>
              <a:rPr lang="en-GB" dirty="0"/>
              <a:t>  </a:t>
            </a:r>
          </a:p>
          <a:p>
            <a:pPr eaLnBrk="1" hangingPunct="1">
              <a:spcBef>
                <a:spcPct val="0"/>
              </a:spcBef>
            </a:pPr>
            <a:r>
              <a:rPr lang="en-GB" dirty="0"/>
              <a:t>Q – Groups are protected from the act. As are you.</a:t>
            </a:r>
          </a:p>
        </p:txBody>
      </p:sp>
      <p:sp>
        <p:nvSpPr>
          <p:cNvPr id="6553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26C5C722-F0BC-49A0-BBF8-06747FC447DB}" type="slidenum">
              <a:rPr lang="en-GB" sz="1300">
                <a:latin typeface="Arial" pitchFamily="34" charset="0"/>
                <a:cs typeface="Arial" pitchFamily="34" charset="0"/>
              </a:rPr>
              <a:pPr eaLnBrk="1" hangingPunct="1"/>
              <a:t>28</a:t>
            </a:fld>
            <a:endParaRPr lang="en-GB" sz="1300">
              <a:latin typeface="Arial" pitchFamily="34" charset="0"/>
              <a:cs typeface="Arial"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t>There are two additional clauses in the act.</a:t>
            </a:r>
          </a:p>
          <a:p>
            <a:pPr eaLnBrk="1" hangingPunct="1">
              <a:spcBef>
                <a:spcPct val="0"/>
              </a:spcBef>
            </a:pPr>
            <a:r>
              <a:rPr lang="en-US"/>
              <a:t>P :Protecting those who don</a:t>
            </a:r>
            <a:r>
              <a:rPr lang="en-US" altLang="en-US"/>
              <a:t>’</a:t>
            </a:r>
            <a:r>
              <a:rPr lang="en-US"/>
              <a:t>t have the characteristics. Percieved to be gay.</a:t>
            </a:r>
          </a:p>
          <a:p>
            <a:pPr eaLnBrk="1" hangingPunct="1">
              <a:spcBef>
                <a:spcPct val="0"/>
              </a:spcBef>
            </a:pPr>
            <a:r>
              <a:rPr lang="en-US"/>
              <a:t>British </a:t>
            </a:r>
            <a:r>
              <a:rPr lang="en-US" altLang="en-US"/>
              <a:t>‘</a:t>
            </a:r>
            <a:r>
              <a:rPr lang="en-US"/>
              <a:t>go home.</a:t>
            </a:r>
          </a:p>
          <a:p>
            <a:pPr eaLnBrk="1" hangingPunct="1">
              <a:spcBef>
                <a:spcPct val="0"/>
              </a:spcBef>
            </a:pPr>
            <a:r>
              <a:rPr lang="en-US"/>
              <a:t>A: Dissabled child, had to carry out duties, you employer would make it really difficult, you would be protected by association.</a:t>
            </a:r>
          </a:p>
          <a:p>
            <a:pPr eaLnBrk="1" hangingPunct="1">
              <a:spcBef>
                <a:spcPct val="0"/>
              </a:spcBef>
            </a:pPr>
            <a:endParaRPr lang="en-US"/>
          </a:p>
          <a:p>
            <a:pPr eaLnBrk="1" hangingPunct="1">
              <a:spcBef>
                <a:spcPct val="0"/>
              </a:spcBef>
            </a:pPr>
            <a:r>
              <a:rPr lang="en-US"/>
              <a:t>Summarry: So that broadens and widens the protection that we have.</a:t>
            </a:r>
          </a:p>
        </p:txBody>
      </p:sp>
      <p:sp>
        <p:nvSpPr>
          <p:cNvPr id="5222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51ED3464-7788-4BD1-8293-EB945E24E90E}" type="slidenum">
              <a:rPr lang="en-GB" sz="1300">
                <a:latin typeface="Arial" pitchFamily="34" charset="0"/>
                <a:cs typeface="Arial" pitchFamily="34" charset="0"/>
              </a:rPr>
              <a:pPr eaLnBrk="1" hangingPunct="1"/>
              <a:t>29</a:t>
            </a:fld>
            <a:endParaRPr lang="en-GB" sz="1300">
              <a:latin typeface="Arial" pitchFamily="34" charset="0"/>
              <a:cs typeface="Arial"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dirty="0"/>
              <a:t>Not enough that we just prevent.</a:t>
            </a:r>
          </a:p>
          <a:p>
            <a:pPr eaLnBrk="1" hangingPunct="1">
              <a:spcBef>
                <a:spcPct val="0"/>
              </a:spcBef>
            </a:pPr>
            <a:endParaRPr lang="en-GB" dirty="0"/>
          </a:p>
          <a:p>
            <a:pPr eaLnBrk="1" hangingPunct="1">
              <a:spcBef>
                <a:spcPct val="0"/>
              </a:spcBef>
            </a:pPr>
            <a:r>
              <a:rPr lang="en-GB" dirty="0"/>
              <a:t>Promote good relations between all of the groups. Proactively try to create equality. This is something you are doing </a:t>
            </a:r>
            <a:r>
              <a:rPr lang="en-GB" dirty="0" err="1"/>
              <a:t>allready</a:t>
            </a:r>
            <a:r>
              <a:rPr lang="en-GB" dirty="0"/>
              <a:t>. Comparing </a:t>
            </a:r>
            <a:r>
              <a:rPr lang="en-GB" dirty="0" err="1"/>
              <a:t>statistcs</a:t>
            </a:r>
            <a:r>
              <a:rPr lang="en-GB" dirty="0"/>
              <a:t>. Boys girls. Roma. </a:t>
            </a:r>
          </a:p>
          <a:p>
            <a:pPr eaLnBrk="1" hangingPunct="1">
              <a:spcBef>
                <a:spcPct val="0"/>
              </a:spcBef>
            </a:pPr>
            <a:r>
              <a:rPr lang="en-GB" dirty="0"/>
              <a:t>More looking at how we can advance.</a:t>
            </a:r>
          </a:p>
          <a:p>
            <a:pPr eaLnBrk="1" hangingPunct="1">
              <a:spcBef>
                <a:spcPct val="0"/>
              </a:spcBef>
            </a:pPr>
            <a:endParaRPr lang="en-GB" dirty="0"/>
          </a:p>
          <a:p>
            <a:pPr eaLnBrk="1" hangingPunct="1">
              <a:spcBef>
                <a:spcPct val="0"/>
              </a:spcBef>
            </a:pPr>
            <a:endParaRPr lang="en-GB" dirty="0"/>
          </a:p>
          <a:p>
            <a:pPr eaLnBrk="1" hangingPunct="1">
              <a:spcBef>
                <a:spcPct val="0"/>
              </a:spcBef>
            </a:pPr>
            <a:r>
              <a:rPr lang="en-GB" dirty="0"/>
              <a:t>N Eliminate and PREVENT: </a:t>
            </a:r>
            <a:r>
              <a:rPr lang="en-GB" altLang="en-US" dirty="0"/>
              <a:t>‘</a:t>
            </a:r>
            <a:r>
              <a:rPr lang="en-GB" dirty="0"/>
              <a:t>duty to promote and foster equality within and between groups</a:t>
            </a:r>
            <a:r>
              <a:rPr lang="en-GB" altLang="en-US" dirty="0"/>
              <a:t>’</a:t>
            </a:r>
            <a:r>
              <a:rPr lang="en-GB" dirty="0"/>
              <a:t> </a:t>
            </a:r>
          </a:p>
        </p:txBody>
      </p:sp>
      <p:sp>
        <p:nvSpPr>
          <p:cNvPr id="4608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EE5C77ED-91E1-4702-8957-F5737433140A}" type="slidenum">
              <a:rPr lang="en-GB" sz="1300">
                <a:latin typeface="Arial" pitchFamily="34" charset="0"/>
                <a:cs typeface="Arial" pitchFamily="34" charset="0"/>
              </a:rPr>
              <a:pPr eaLnBrk="1" hangingPunct="1"/>
              <a:t>30</a:t>
            </a:fld>
            <a:endParaRPr lang="en-GB" sz="1300">
              <a:latin typeface="Arial" pitchFamily="34" charset="0"/>
              <a:cs typeface="Arial"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Note that we add religion to our formal definition due to hate</a:t>
            </a:r>
            <a:r>
              <a:rPr lang="en-GB" baseline="0" dirty="0"/>
              <a:t> crime measurements and the perception clause. Due to a lack of education, individuals may sometimes be victims of racism as some people believe there to be a link between skin colour, nationality and religion. E.g. ‘Muslims are black, Muslims are not British’.</a:t>
            </a:r>
            <a:endParaRPr lang="en-GB" dirty="0"/>
          </a:p>
        </p:txBody>
      </p:sp>
      <p:sp>
        <p:nvSpPr>
          <p:cNvPr id="542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D0532821-A061-4A91-B4E3-0B19BAE8A9BB}" type="slidenum">
              <a:rPr lang="en-GB" sz="1300"/>
              <a:pPr eaLnBrk="1" hangingPunct="1"/>
              <a:t>31</a:t>
            </a:fld>
            <a:endParaRPr lang="en-GB" sz="13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ChangeArrowheads="1" noTextEdit="1"/>
          </p:cNvSpPr>
          <p:nvPr>
            <p:ph type="sldImg"/>
          </p:nvPr>
        </p:nvSpPr>
        <p:spPr>
          <a:ln/>
        </p:spPr>
      </p:sp>
      <p:sp>
        <p:nvSpPr>
          <p:cNvPr id="4198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itchFamily="34" charset="0"/>
              <a:cs typeface="Arial" pitchFamily="34" charset="0"/>
            </a:endParaRPr>
          </a:p>
        </p:txBody>
      </p:sp>
      <p:sp>
        <p:nvSpPr>
          <p:cNvPr id="4198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cs typeface="Arial" pitchFamily="34" charset="0"/>
              </a:defRPr>
            </a:lvl1pPr>
            <a:lvl2pPr marL="784778" indent="-301838">
              <a:defRPr>
                <a:solidFill>
                  <a:schemeClr val="tx1"/>
                </a:solidFill>
                <a:latin typeface="Arial" pitchFamily="34" charset="0"/>
                <a:cs typeface="Arial" pitchFamily="34" charset="0"/>
              </a:defRPr>
            </a:lvl2pPr>
            <a:lvl3pPr marL="1207351" indent="-241470">
              <a:defRPr>
                <a:solidFill>
                  <a:schemeClr val="tx1"/>
                </a:solidFill>
                <a:latin typeface="Arial" pitchFamily="34" charset="0"/>
                <a:cs typeface="Arial" pitchFamily="34" charset="0"/>
              </a:defRPr>
            </a:lvl3pPr>
            <a:lvl4pPr marL="1690291" indent="-241470">
              <a:defRPr>
                <a:solidFill>
                  <a:schemeClr val="tx1"/>
                </a:solidFill>
                <a:latin typeface="Arial" pitchFamily="34" charset="0"/>
                <a:cs typeface="Arial" pitchFamily="34" charset="0"/>
              </a:defRPr>
            </a:lvl4pPr>
            <a:lvl5pPr marL="2173232" indent="-241470">
              <a:defRPr>
                <a:solidFill>
                  <a:schemeClr val="tx1"/>
                </a:solidFill>
                <a:latin typeface="Arial" pitchFamily="34" charset="0"/>
                <a:cs typeface="Arial" pitchFamily="34" charset="0"/>
              </a:defRPr>
            </a:lvl5pPr>
            <a:lvl6pPr marL="2656172" indent="-241470" eaLnBrk="0" fontAlgn="base" hangingPunct="0">
              <a:spcBef>
                <a:spcPct val="0"/>
              </a:spcBef>
              <a:spcAft>
                <a:spcPct val="0"/>
              </a:spcAft>
              <a:defRPr>
                <a:solidFill>
                  <a:schemeClr val="tx1"/>
                </a:solidFill>
                <a:latin typeface="Arial" pitchFamily="34" charset="0"/>
                <a:cs typeface="Arial" pitchFamily="34" charset="0"/>
              </a:defRPr>
            </a:lvl6pPr>
            <a:lvl7pPr marL="3139112" indent="-241470" eaLnBrk="0" fontAlgn="base" hangingPunct="0">
              <a:spcBef>
                <a:spcPct val="0"/>
              </a:spcBef>
              <a:spcAft>
                <a:spcPct val="0"/>
              </a:spcAft>
              <a:defRPr>
                <a:solidFill>
                  <a:schemeClr val="tx1"/>
                </a:solidFill>
                <a:latin typeface="Arial" pitchFamily="34" charset="0"/>
                <a:cs typeface="Arial" pitchFamily="34" charset="0"/>
              </a:defRPr>
            </a:lvl7pPr>
            <a:lvl8pPr marL="3622053" indent="-241470" eaLnBrk="0" fontAlgn="base" hangingPunct="0">
              <a:spcBef>
                <a:spcPct val="0"/>
              </a:spcBef>
              <a:spcAft>
                <a:spcPct val="0"/>
              </a:spcAft>
              <a:defRPr>
                <a:solidFill>
                  <a:schemeClr val="tx1"/>
                </a:solidFill>
                <a:latin typeface="Arial" pitchFamily="34" charset="0"/>
                <a:cs typeface="Arial" pitchFamily="34" charset="0"/>
              </a:defRPr>
            </a:lvl8pPr>
            <a:lvl9pPr marL="4104993" indent="-241470" eaLnBrk="0" fontAlgn="base" hangingPunct="0">
              <a:spcBef>
                <a:spcPct val="0"/>
              </a:spcBef>
              <a:spcAft>
                <a:spcPct val="0"/>
              </a:spcAft>
              <a:defRPr>
                <a:solidFill>
                  <a:schemeClr val="tx1"/>
                </a:solidFill>
                <a:latin typeface="Arial" pitchFamily="34" charset="0"/>
                <a:cs typeface="Arial" pitchFamily="34" charset="0"/>
              </a:defRPr>
            </a:lvl9pPr>
          </a:lstStyle>
          <a:p>
            <a:fld id="{B0E91467-6A9C-43C8-8095-2B868FEF7B71}" type="slidenum">
              <a:rPr lang="en-GB" altLang="en-US"/>
              <a:pPr/>
              <a:t>33</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8213" y="750888"/>
            <a:ext cx="5008562" cy="3757612"/>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9E097F-17B4-4F33-8CF6-7EE7C2DFFF64}" type="slidenum">
              <a:rPr lang="en-GB" smtClean="0"/>
              <a:t>34</a:t>
            </a:fld>
            <a:endParaRPr lang="en-GB"/>
          </a:p>
        </p:txBody>
      </p:sp>
    </p:spTree>
    <p:extLst>
      <p:ext uri="{BB962C8B-B14F-4D97-AF65-F5344CB8AC3E}">
        <p14:creationId xmlns:p14="http://schemas.microsoft.com/office/powerpoint/2010/main" val="4288927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5543B-7A91-4198-A3CC-6423DC893F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2F4D8A-E43C-4B86-9FB7-F070B65D3D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B9BB8B-F515-4E64-8BF9-D6E0EE2A737C}"/>
              </a:ext>
            </a:extLst>
          </p:cNvPr>
          <p:cNvSpPr>
            <a:spLocks noGrp="1"/>
          </p:cNvSpPr>
          <p:nvPr>
            <p:ph type="dt" sz="half" idx="10"/>
          </p:nvPr>
        </p:nvSpPr>
        <p:spPr/>
        <p:txBody>
          <a:bodyPr/>
          <a:lstStyle/>
          <a:p>
            <a:fld id="{C44A7B8E-7F47-4E26-8503-4B7A69E54F56}" type="datetimeFigureOut">
              <a:rPr lang="en-GB" smtClean="0"/>
              <a:t>27/09/2021</a:t>
            </a:fld>
            <a:endParaRPr lang="en-GB"/>
          </a:p>
        </p:txBody>
      </p:sp>
      <p:sp>
        <p:nvSpPr>
          <p:cNvPr id="5" name="Footer Placeholder 4">
            <a:extLst>
              <a:ext uri="{FF2B5EF4-FFF2-40B4-BE49-F238E27FC236}">
                <a16:creationId xmlns:a16="http://schemas.microsoft.com/office/drawing/2014/main" id="{EE29D7B8-1B01-4712-8173-3A480923DA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AC04A-0BD5-4267-9343-13E13088F436}"/>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1722621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A4641-3C27-4E07-B135-3E0C44BC7F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B8EF33-0F14-4D69-8EB6-383E917C4A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05C24C-297B-4397-8436-F26C3056D306}"/>
              </a:ext>
            </a:extLst>
          </p:cNvPr>
          <p:cNvSpPr>
            <a:spLocks noGrp="1"/>
          </p:cNvSpPr>
          <p:nvPr>
            <p:ph type="dt" sz="half" idx="10"/>
          </p:nvPr>
        </p:nvSpPr>
        <p:spPr/>
        <p:txBody>
          <a:bodyPr/>
          <a:lstStyle/>
          <a:p>
            <a:fld id="{C44A7B8E-7F47-4E26-8503-4B7A69E54F56}" type="datetimeFigureOut">
              <a:rPr lang="en-GB" smtClean="0"/>
              <a:t>27/09/2021</a:t>
            </a:fld>
            <a:endParaRPr lang="en-GB"/>
          </a:p>
        </p:txBody>
      </p:sp>
      <p:sp>
        <p:nvSpPr>
          <p:cNvPr id="5" name="Footer Placeholder 4">
            <a:extLst>
              <a:ext uri="{FF2B5EF4-FFF2-40B4-BE49-F238E27FC236}">
                <a16:creationId xmlns:a16="http://schemas.microsoft.com/office/drawing/2014/main" id="{327D1268-556B-43F4-B80F-436D1F7920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75D19D-112E-43FD-9D19-83CFED4A3325}"/>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3817603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56FBD-D168-47A4-B0E8-70C896CDD9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81ABE48-CB9A-40F0-8743-98EA75D40B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FB4B96-71C5-43B4-9466-37F5F9680472}"/>
              </a:ext>
            </a:extLst>
          </p:cNvPr>
          <p:cNvSpPr>
            <a:spLocks noGrp="1"/>
          </p:cNvSpPr>
          <p:nvPr>
            <p:ph type="dt" sz="half" idx="10"/>
          </p:nvPr>
        </p:nvSpPr>
        <p:spPr/>
        <p:txBody>
          <a:bodyPr/>
          <a:lstStyle/>
          <a:p>
            <a:fld id="{C44A7B8E-7F47-4E26-8503-4B7A69E54F56}" type="datetimeFigureOut">
              <a:rPr lang="en-GB" smtClean="0"/>
              <a:t>27/09/2021</a:t>
            </a:fld>
            <a:endParaRPr lang="en-GB"/>
          </a:p>
        </p:txBody>
      </p:sp>
      <p:sp>
        <p:nvSpPr>
          <p:cNvPr id="5" name="Footer Placeholder 4">
            <a:extLst>
              <a:ext uri="{FF2B5EF4-FFF2-40B4-BE49-F238E27FC236}">
                <a16:creationId xmlns:a16="http://schemas.microsoft.com/office/drawing/2014/main" id="{53A7DD5B-ED60-4CDF-9C48-BA1EC3C2D5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6D4833-EE65-4A3D-BEA5-BAF56DD72AA7}"/>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1477922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953E2-E5CE-4EC2-95B4-C2D19A0B57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F5DF07-8126-4BCF-8465-318890F389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C7BC58-C370-4D15-97C8-951A606FCB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BCABE0-814E-4DF2-AF44-EA3D845C243C}"/>
              </a:ext>
            </a:extLst>
          </p:cNvPr>
          <p:cNvSpPr>
            <a:spLocks noGrp="1"/>
          </p:cNvSpPr>
          <p:nvPr>
            <p:ph type="dt" sz="half" idx="10"/>
          </p:nvPr>
        </p:nvSpPr>
        <p:spPr/>
        <p:txBody>
          <a:bodyPr/>
          <a:lstStyle/>
          <a:p>
            <a:fld id="{C44A7B8E-7F47-4E26-8503-4B7A69E54F56}" type="datetimeFigureOut">
              <a:rPr lang="en-GB" smtClean="0"/>
              <a:t>27/09/2021</a:t>
            </a:fld>
            <a:endParaRPr lang="en-GB"/>
          </a:p>
        </p:txBody>
      </p:sp>
      <p:sp>
        <p:nvSpPr>
          <p:cNvPr id="6" name="Footer Placeholder 5">
            <a:extLst>
              <a:ext uri="{FF2B5EF4-FFF2-40B4-BE49-F238E27FC236}">
                <a16:creationId xmlns:a16="http://schemas.microsoft.com/office/drawing/2014/main" id="{C52F0D0F-8359-422B-A7E6-D03B9327AE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4328E0-DF6C-4239-A7BC-3E29E5C32484}"/>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3435176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F15DA-3675-4759-9CB8-2ED752EF25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42FFD7-FF72-4BA8-B7D9-AE4CEED3AA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0435D5-541D-4DD1-9299-201DB16F75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D390C71-A0EB-494E-BF8F-8A196A0330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ECC9E9-8E84-4A4B-ACE2-3EA66517E6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75C8E2-89F3-43C0-8DC4-2E937EBC9754}"/>
              </a:ext>
            </a:extLst>
          </p:cNvPr>
          <p:cNvSpPr>
            <a:spLocks noGrp="1"/>
          </p:cNvSpPr>
          <p:nvPr>
            <p:ph type="dt" sz="half" idx="10"/>
          </p:nvPr>
        </p:nvSpPr>
        <p:spPr/>
        <p:txBody>
          <a:bodyPr/>
          <a:lstStyle/>
          <a:p>
            <a:fld id="{C44A7B8E-7F47-4E26-8503-4B7A69E54F56}" type="datetimeFigureOut">
              <a:rPr lang="en-GB" smtClean="0"/>
              <a:t>27/09/2021</a:t>
            </a:fld>
            <a:endParaRPr lang="en-GB"/>
          </a:p>
        </p:txBody>
      </p:sp>
      <p:sp>
        <p:nvSpPr>
          <p:cNvPr id="8" name="Footer Placeholder 7">
            <a:extLst>
              <a:ext uri="{FF2B5EF4-FFF2-40B4-BE49-F238E27FC236}">
                <a16:creationId xmlns:a16="http://schemas.microsoft.com/office/drawing/2014/main" id="{5F536372-A0CC-4744-BC97-E4647426DA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3B43D2-6451-431A-AB31-5383EB7D512B}"/>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2596900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89400-DB3D-4D8C-9829-6B24871FCC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01E0BE-6FE8-422C-8531-0A824DAF59DE}"/>
              </a:ext>
            </a:extLst>
          </p:cNvPr>
          <p:cNvSpPr>
            <a:spLocks noGrp="1"/>
          </p:cNvSpPr>
          <p:nvPr>
            <p:ph type="dt" sz="half" idx="10"/>
          </p:nvPr>
        </p:nvSpPr>
        <p:spPr/>
        <p:txBody>
          <a:bodyPr/>
          <a:lstStyle/>
          <a:p>
            <a:fld id="{C44A7B8E-7F47-4E26-8503-4B7A69E54F56}" type="datetimeFigureOut">
              <a:rPr lang="en-GB" smtClean="0"/>
              <a:t>27/09/2021</a:t>
            </a:fld>
            <a:endParaRPr lang="en-GB"/>
          </a:p>
        </p:txBody>
      </p:sp>
      <p:sp>
        <p:nvSpPr>
          <p:cNvPr id="4" name="Footer Placeholder 3">
            <a:extLst>
              <a:ext uri="{FF2B5EF4-FFF2-40B4-BE49-F238E27FC236}">
                <a16:creationId xmlns:a16="http://schemas.microsoft.com/office/drawing/2014/main" id="{489DAAAD-F5F9-4282-B475-404E5C2B29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F0DF501-3AF6-4977-93FF-76D18862690B}"/>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1248748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C91798-1796-488E-9889-3896CD78A96F}"/>
              </a:ext>
            </a:extLst>
          </p:cNvPr>
          <p:cNvSpPr>
            <a:spLocks noGrp="1"/>
          </p:cNvSpPr>
          <p:nvPr>
            <p:ph type="dt" sz="half" idx="10"/>
          </p:nvPr>
        </p:nvSpPr>
        <p:spPr/>
        <p:txBody>
          <a:bodyPr/>
          <a:lstStyle/>
          <a:p>
            <a:fld id="{C44A7B8E-7F47-4E26-8503-4B7A69E54F56}" type="datetimeFigureOut">
              <a:rPr lang="en-GB" smtClean="0"/>
              <a:t>27/09/2021</a:t>
            </a:fld>
            <a:endParaRPr lang="en-GB"/>
          </a:p>
        </p:txBody>
      </p:sp>
      <p:sp>
        <p:nvSpPr>
          <p:cNvPr id="3" name="Footer Placeholder 2">
            <a:extLst>
              <a:ext uri="{FF2B5EF4-FFF2-40B4-BE49-F238E27FC236}">
                <a16:creationId xmlns:a16="http://schemas.microsoft.com/office/drawing/2014/main" id="{E03A54BD-4BE8-4887-9D09-900C34F40E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733608-9A4F-48BB-8269-C5340EFDFC9A}"/>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1244978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2DA2B-8C48-41CA-B46B-717FEFDE53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3E6216-B33B-4DEF-8C94-BE5FBDDF3C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8B6D3F-0ACA-4258-A84F-42069144C4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6F9C73-7D98-4CE4-BDF3-E1C86675A582}"/>
              </a:ext>
            </a:extLst>
          </p:cNvPr>
          <p:cNvSpPr>
            <a:spLocks noGrp="1"/>
          </p:cNvSpPr>
          <p:nvPr>
            <p:ph type="dt" sz="half" idx="10"/>
          </p:nvPr>
        </p:nvSpPr>
        <p:spPr/>
        <p:txBody>
          <a:bodyPr/>
          <a:lstStyle/>
          <a:p>
            <a:fld id="{C44A7B8E-7F47-4E26-8503-4B7A69E54F56}" type="datetimeFigureOut">
              <a:rPr lang="en-GB" smtClean="0"/>
              <a:t>27/09/2021</a:t>
            </a:fld>
            <a:endParaRPr lang="en-GB"/>
          </a:p>
        </p:txBody>
      </p:sp>
      <p:sp>
        <p:nvSpPr>
          <p:cNvPr id="6" name="Footer Placeholder 5">
            <a:extLst>
              <a:ext uri="{FF2B5EF4-FFF2-40B4-BE49-F238E27FC236}">
                <a16:creationId xmlns:a16="http://schemas.microsoft.com/office/drawing/2014/main" id="{1D5354AF-69AA-434C-B39A-26167705F7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57B78C-8041-4044-96D5-CD15E071D378}"/>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1038606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FB18C-ED3F-40B2-A259-C4050DD4E8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F64FD22-3C6F-46D8-94F5-77916DED55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38274E-D265-412C-AC74-BA31053115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C4496A-5663-40C8-8E15-F0D9E766A51C}"/>
              </a:ext>
            </a:extLst>
          </p:cNvPr>
          <p:cNvSpPr>
            <a:spLocks noGrp="1"/>
          </p:cNvSpPr>
          <p:nvPr>
            <p:ph type="dt" sz="half" idx="10"/>
          </p:nvPr>
        </p:nvSpPr>
        <p:spPr/>
        <p:txBody>
          <a:bodyPr/>
          <a:lstStyle/>
          <a:p>
            <a:fld id="{C44A7B8E-7F47-4E26-8503-4B7A69E54F56}" type="datetimeFigureOut">
              <a:rPr lang="en-GB" smtClean="0"/>
              <a:t>27/09/2021</a:t>
            </a:fld>
            <a:endParaRPr lang="en-GB"/>
          </a:p>
        </p:txBody>
      </p:sp>
      <p:sp>
        <p:nvSpPr>
          <p:cNvPr id="6" name="Footer Placeholder 5">
            <a:extLst>
              <a:ext uri="{FF2B5EF4-FFF2-40B4-BE49-F238E27FC236}">
                <a16:creationId xmlns:a16="http://schemas.microsoft.com/office/drawing/2014/main" id="{1745919D-D05B-4240-AD80-83FD56B5DA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AA8C15-2A2B-47AB-9C04-875A2DD27292}"/>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1084711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63BD0-8F4E-47E0-B1F8-58F5A67E4FA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D3351F-66D8-4D10-944C-24375C484C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D65E34-FD81-4DBC-8626-EA6071BF3E3C}"/>
              </a:ext>
            </a:extLst>
          </p:cNvPr>
          <p:cNvSpPr>
            <a:spLocks noGrp="1"/>
          </p:cNvSpPr>
          <p:nvPr>
            <p:ph type="dt" sz="half" idx="10"/>
          </p:nvPr>
        </p:nvSpPr>
        <p:spPr/>
        <p:txBody>
          <a:bodyPr/>
          <a:lstStyle/>
          <a:p>
            <a:fld id="{C44A7B8E-7F47-4E26-8503-4B7A69E54F56}" type="datetimeFigureOut">
              <a:rPr lang="en-GB" smtClean="0"/>
              <a:t>27/09/2021</a:t>
            </a:fld>
            <a:endParaRPr lang="en-GB"/>
          </a:p>
        </p:txBody>
      </p:sp>
      <p:sp>
        <p:nvSpPr>
          <p:cNvPr id="5" name="Footer Placeholder 4">
            <a:extLst>
              <a:ext uri="{FF2B5EF4-FFF2-40B4-BE49-F238E27FC236}">
                <a16:creationId xmlns:a16="http://schemas.microsoft.com/office/drawing/2014/main" id="{1ED174F1-6F21-4771-9ED6-46941C87A5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0D52A3-1982-41B4-9DB0-18DA31950F67}"/>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2764814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74AC2A-06BA-45BC-B633-E9E59012CB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4D95FF-726F-4A74-9915-48D1B1D049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D0B070-738F-407A-8BE6-D85BC38AA618}"/>
              </a:ext>
            </a:extLst>
          </p:cNvPr>
          <p:cNvSpPr>
            <a:spLocks noGrp="1"/>
          </p:cNvSpPr>
          <p:nvPr>
            <p:ph type="dt" sz="half" idx="10"/>
          </p:nvPr>
        </p:nvSpPr>
        <p:spPr/>
        <p:txBody>
          <a:bodyPr/>
          <a:lstStyle/>
          <a:p>
            <a:fld id="{C44A7B8E-7F47-4E26-8503-4B7A69E54F56}" type="datetimeFigureOut">
              <a:rPr lang="en-GB" smtClean="0"/>
              <a:t>27/09/2021</a:t>
            </a:fld>
            <a:endParaRPr lang="en-GB"/>
          </a:p>
        </p:txBody>
      </p:sp>
      <p:sp>
        <p:nvSpPr>
          <p:cNvPr id="5" name="Footer Placeholder 4">
            <a:extLst>
              <a:ext uri="{FF2B5EF4-FFF2-40B4-BE49-F238E27FC236}">
                <a16:creationId xmlns:a16="http://schemas.microsoft.com/office/drawing/2014/main" id="{B12AC0DB-16E4-4B10-AFA2-7FCC9E44C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CA47F9-4A23-4230-9B6A-5C2507E1F561}"/>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559810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Media">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Text Placeholder 2"/>
          <p:cNvSpPr>
            <a:spLocks noGrp="1"/>
          </p:cNvSpPr>
          <p:nvPr>
            <p:ph type="body" sz="half" idx="1"/>
          </p:nvPr>
        </p:nvSpPr>
        <p:spPr>
          <a:xfrm>
            <a:off x="2544234" y="1628776"/>
            <a:ext cx="4423833"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Media Placeholder 3"/>
          <p:cNvSpPr>
            <a:spLocks noGrp="1"/>
          </p:cNvSpPr>
          <p:nvPr>
            <p:ph type="media" sz="half" idx="2"/>
          </p:nvPr>
        </p:nvSpPr>
        <p:spPr>
          <a:xfrm>
            <a:off x="7171267" y="1628776"/>
            <a:ext cx="4425951" cy="4525963"/>
          </a:xfrm>
        </p:spPr>
        <p:txBody>
          <a:bodyPr rtlCol="0">
            <a:normAutofit/>
          </a:bodyPr>
          <a:lstStyle/>
          <a:p>
            <a:pPr lvl="0"/>
            <a:endParaRPr lang="en-GB" noProof="0"/>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71CAA1AD-6793-4427-B58B-F72F1C306BC4}" type="slidenum">
              <a:rPr lang="en-GB"/>
              <a:pPr>
                <a:defRPr/>
              </a:pPr>
              <a:t>‹#›</a:t>
            </a:fld>
            <a:endParaRPr lang="en-GB"/>
          </a:p>
        </p:txBody>
      </p:sp>
    </p:spTree>
    <p:extLst>
      <p:ext uri="{BB962C8B-B14F-4D97-AF65-F5344CB8AC3E}">
        <p14:creationId xmlns:p14="http://schemas.microsoft.com/office/powerpoint/2010/main" val="896152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FD37C2-6950-4796-A2CA-32EDA846F5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8A8534-5053-43B9-8A81-B26E9F42F1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DD2868-CE09-4B7B-BB47-FE93598E91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4A7B8E-7F47-4E26-8503-4B7A69E54F56}" type="datetimeFigureOut">
              <a:rPr lang="en-GB" smtClean="0"/>
              <a:t>27/09/2021</a:t>
            </a:fld>
            <a:endParaRPr lang="en-GB"/>
          </a:p>
        </p:txBody>
      </p:sp>
      <p:sp>
        <p:nvSpPr>
          <p:cNvPr id="5" name="Footer Placeholder 4">
            <a:extLst>
              <a:ext uri="{FF2B5EF4-FFF2-40B4-BE49-F238E27FC236}">
                <a16:creationId xmlns:a16="http://schemas.microsoft.com/office/drawing/2014/main" id="{E690D1D9-015A-4DC8-B075-10411258D4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ACC3510-ECEB-4BDE-9787-D952FDB09B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0D4D24-E20C-4EE9-A898-71E45F117C5A}" type="slidenum">
              <a:rPr lang="en-GB" smtClean="0"/>
              <a:t>‹#›</a:t>
            </a:fld>
            <a:endParaRPr lang="en-GB"/>
          </a:p>
        </p:txBody>
      </p:sp>
    </p:spTree>
    <p:extLst>
      <p:ext uri="{BB962C8B-B14F-4D97-AF65-F5344CB8AC3E}">
        <p14:creationId xmlns:p14="http://schemas.microsoft.com/office/powerpoint/2010/main" val="14747257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2.xml"/><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13.jpeg"/><Relationship Id="rId13" Type="http://schemas.openxmlformats.org/officeDocument/2006/relationships/image" Target="../media/image9.png"/><Relationship Id="rId3" Type="http://schemas.openxmlformats.org/officeDocument/2006/relationships/image" Target="../media/image10.jpeg"/><Relationship Id="rId7" Type="http://schemas.microsoft.com/office/2007/relationships/hdphoto" Target="../media/hdphoto3.wdp"/><Relationship Id="rId12"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2.png"/><Relationship Id="rId11" Type="http://schemas.microsoft.com/office/2007/relationships/hdphoto" Target="../media/hdphoto4.wdp"/><Relationship Id="rId5" Type="http://schemas.microsoft.com/office/2007/relationships/hdphoto" Target="../media/hdphoto2.wdp"/><Relationship Id="rId10" Type="http://schemas.openxmlformats.org/officeDocument/2006/relationships/image" Target="../media/image15.png"/><Relationship Id="rId4" Type="http://schemas.openxmlformats.org/officeDocument/2006/relationships/image" Target="../media/image11.png"/><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07/relationships/hdphoto" Target="../media/hdphoto6.wdp"/><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20.png"/><Relationship Id="rId5" Type="http://schemas.microsoft.com/office/2007/relationships/hdphoto" Target="../media/hdphoto5.wdp"/><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6.png"/><Relationship Id="rId7"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9"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4.xml"/><Relationship Id="rId5" Type="http://schemas.openxmlformats.org/officeDocument/2006/relationships/image" Target="../media/image29.png"/><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image" Target="../media/image37.png"/><Relationship Id="rId1" Type="http://schemas.openxmlformats.org/officeDocument/2006/relationships/slideLayout" Target="../slideLayouts/slideLayout7.xml"/><Relationship Id="rId4" Type="http://schemas.openxmlformats.org/officeDocument/2006/relationships/chart" Target="../charts/chart4.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5.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jpeg"/></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44.jpeg"/><Relationship Id="rId4" Type="http://schemas.openxmlformats.org/officeDocument/2006/relationships/image" Target="../media/image43.png"/></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34.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6.jpeg"/><Relationship Id="rId7" Type="http://schemas.openxmlformats.org/officeDocument/2006/relationships/image" Target="../media/image49.pn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microsoft.com/office/2007/relationships/hdphoto" Target="../media/hdphoto7.wdp"/><Relationship Id="rId5" Type="http://schemas.openxmlformats.org/officeDocument/2006/relationships/image" Target="../media/image48.png"/><Relationship Id="rId4" Type="http://schemas.openxmlformats.org/officeDocument/2006/relationships/image" Target="../media/image47.png"/><Relationship Id="rId9" Type="http://schemas.openxmlformats.org/officeDocument/2006/relationships/image" Target="../media/image5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52400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80" name="Subtitle 2"/>
          <p:cNvSpPr txBox="1">
            <a:spLocks/>
          </p:cNvSpPr>
          <p:nvPr/>
        </p:nvSpPr>
        <p:spPr bwMode="auto">
          <a:xfrm>
            <a:off x="4151784" y="1772816"/>
            <a:ext cx="6984776" cy="2016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defTabSz="457200" eaLnBrk="0" hangingPunct="0">
              <a:buFont typeface="Arial" charset="0"/>
              <a:buChar char="•"/>
              <a:defRPr sz="3200">
                <a:solidFill>
                  <a:schemeClr val="tx1"/>
                </a:solidFill>
                <a:latin typeface="Calibri" pitchFamily="34" charset="0"/>
                <a:ea typeface="ＭＳ Ｐゴシック" pitchFamily="34" charset="-128"/>
              </a:defRPr>
            </a:lvl1pPr>
            <a:lvl2pPr marL="742950" indent="-285750" algn="l" defTabSz="457200" eaLnBrk="0" hangingPunct="0">
              <a:buFont typeface="Arial" charset="0"/>
              <a:buChar char="–"/>
              <a:defRPr sz="2800">
                <a:solidFill>
                  <a:schemeClr val="tx1"/>
                </a:solidFill>
                <a:latin typeface="Calibri" pitchFamily="34" charset="0"/>
                <a:ea typeface="ＭＳ Ｐゴシック" pitchFamily="34" charset="-128"/>
              </a:defRPr>
            </a:lvl2pPr>
            <a:lvl3pPr marL="1143000" indent="-228600" algn="l" defTabSz="457200" eaLnBrk="0" hangingPunct="0">
              <a:buFont typeface="Arial" charset="0"/>
              <a:buChar char="•"/>
              <a:defRPr sz="2400">
                <a:solidFill>
                  <a:schemeClr val="tx1"/>
                </a:solidFill>
                <a:latin typeface="Calibri" pitchFamily="34" charset="0"/>
                <a:ea typeface="ＭＳ Ｐゴシック" pitchFamily="34" charset="-128"/>
              </a:defRPr>
            </a:lvl3pPr>
            <a:lvl4pPr marL="1600200" indent="-228600" algn="l" defTabSz="457200" eaLnBrk="0" hangingPunct="0">
              <a:buFont typeface="Arial" charset="0"/>
              <a:buChar char="–"/>
              <a:defRPr sz="2000">
                <a:solidFill>
                  <a:schemeClr val="tx1"/>
                </a:solidFill>
                <a:latin typeface="Calibri" pitchFamily="34" charset="0"/>
                <a:ea typeface="ＭＳ Ｐゴシック" pitchFamily="34" charset="-128"/>
              </a:defRPr>
            </a:lvl4pPr>
            <a:lvl5pPr marL="2057400" indent="-228600" algn="l" defTabSz="457200" eaLnBrk="0" hangingPunct="0">
              <a:buFont typeface="Arial" charset="0"/>
              <a:buChar char="»"/>
              <a:defRPr sz="2000">
                <a:solidFill>
                  <a:schemeClr val="tx1"/>
                </a:solidFill>
                <a:latin typeface="Calibri" pitchFamily="34" charset="0"/>
                <a:ea typeface="ＭＳ Ｐゴシック" pitchFamily="34" charset="-128"/>
              </a:defRPr>
            </a:lvl5pPr>
            <a:lvl6pPr marL="2514600" indent="-228600" defTabSz="457200" eaLnBrk="0" fontAlgn="base" hangingPunct="0">
              <a:spcBef>
                <a:spcPct val="20000"/>
              </a:spcBef>
              <a:spcAft>
                <a:spcPct val="0"/>
              </a:spcAft>
              <a:buFont typeface="Arial" charset="0"/>
              <a:buChar char="»"/>
              <a:defRPr sz="2000">
                <a:solidFill>
                  <a:schemeClr val="tx1"/>
                </a:solidFill>
                <a:latin typeface="Calibri" pitchFamily="34" charset="0"/>
                <a:ea typeface="ＭＳ Ｐゴシック" pitchFamily="34" charset="-128"/>
              </a:defRPr>
            </a:lvl6pPr>
            <a:lvl7pPr marL="2971800" indent="-228600" defTabSz="457200" eaLnBrk="0" fontAlgn="base" hangingPunct="0">
              <a:spcBef>
                <a:spcPct val="20000"/>
              </a:spcBef>
              <a:spcAft>
                <a:spcPct val="0"/>
              </a:spcAft>
              <a:buFont typeface="Arial" charset="0"/>
              <a:buChar char="»"/>
              <a:defRPr sz="2000">
                <a:solidFill>
                  <a:schemeClr val="tx1"/>
                </a:solidFill>
                <a:latin typeface="Calibri" pitchFamily="34" charset="0"/>
                <a:ea typeface="ＭＳ Ｐゴシック" pitchFamily="34" charset="-128"/>
              </a:defRPr>
            </a:lvl7pPr>
            <a:lvl8pPr marL="3429000" indent="-228600" defTabSz="457200" eaLnBrk="0" fontAlgn="base" hangingPunct="0">
              <a:spcBef>
                <a:spcPct val="20000"/>
              </a:spcBef>
              <a:spcAft>
                <a:spcPct val="0"/>
              </a:spcAft>
              <a:buFont typeface="Arial" charset="0"/>
              <a:buChar char="»"/>
              <a:defRPr sz="2000">
                <a:solidFill>
                  <a:schemeClr val="tx1"/>
                </a:solidFill>
                <a:latin typeface="Calibri" pitchFamily="34" charset="0"/>
                <a:ea typeface="ＭＳ Ｐゴシック" pitchFamily="34" charset="-128"/>
              </a:defRPr>
            </a:lvl8pPr>
            <a:lvl9pPr marL="3886200" indent="-228600" defTabSz="457200" eaLnBrk="0" fontAlgn="base" hangingPunct="0">
              <a:spcBef>
                <a:spcPct val="20000"/>
              </a:spcBef>
              <a:spcAft>
                <a:spcPct val="0"/>
              </a:spcAft>
              <a:buFont typeface="Arial" charset="0"/>
              <a:buChar char="»"/>
              <a:defRPr sz="2000">
                <a:solidFill>
                  <a:schemeClr val="tx1"/>
                </a:solidFill>
                <a:latin typeface="Calibri" pitchFamily="34" charset="0"/>
                <a:ea typeface="ＭＳ Ｐゴシック" pitchFamily="34" charset="-128"/>
              </a:defRPr>
            </a:lvl9pPr>
          </a:lstStyle>
          <a:p>
            <a:pPr eaLnBrk="1" hangingPunct="1">
              <a:lnSpc>
                <a:spcPct val="90000"/>
              </a:lnSpc>
              <a:buFontTx/>
              <a:buNone/>
            </a:pPr>
            <a:r>
              <a:rPr lang="en-GB" altLang="en-US" sz="6000" dirty="0" err="1">
                <a:solidFill>
                  <a:schemeClr val="bg1"/>
                </a:solidFill>
                <a:latin typeface="Arial" pitchFamily="34" charset="0"/>
                <a:cs typeface="Arial" pitchFamily="34" charset="0"/>
              </a:rPr>
              <a:t>Athrawon</a:t>
            </a:r>
            <a:r>
              <a:rPr lang="en-GB" altLang="en-US" sz="6000" dirty="0">
                <a:solidFill>
                  <a:schemeClr val="bg1"/>
                </a:solidFill>
                <a:latin typeface="Arial" pitchFamily="34" charset="0"/>
                <a:cs typeface="Arial" pitchFamily="34" charset="0"/>
              </a:rPr>
              <a:t> </a:t>
            </a:r>
            <a:r>
              <a:rPr lang="en-GB" altLang="en-US" sz="6000" dirty="0" err="1">
                <a:solidFill>
                  <a:schemeClr val="bg1"/>
                </a:solidFill>
                <a:latin typeface="Arial" pitchFamily="34" charset="0"/>
                <a:cs typeface="Arial" pitchFamily="34" charset="0"/>
              </a:rPr>
              <a:t>o’r</a:t>
            </a:r>
            <a:r>
              <a:rPr lang="en-GB" altLang="en-US" sz="6000" dirty="0">
                <a:solidFill>
                  <a:schemeClr val="bg1"/>
                </a:solidFill>
                <a:latin typeface="Arial" pitchFamily="34" charset="0"/>
                <a:cs typeface="Arial" pitchFamily="34" charset="0"/>
              </a:rPr>
              <a:t> </a:t>
            </a:r>
            <a:r>
              <a:rPr lang="en-GB" altLang="en-US" sz="6000" dirty="0" err="1">
                <a:solidFill>
                  <a:schemeClr val="bg1"/>
                </a:solidFill>
                <a:latin typeface="Arial" pitchFamily="34" charset="0"/>
                <a:cs typeface="Arial" pitchFamily="34" charset="0"/>
              </a:rPr>
              <a:t>Dyfodol</a:t>
            </a:r>
            <a:endParaRPr lang="en-GB" altLang="en-US" sz="6000" dirty="0">
              <a:solidFill>
                <a:schemeClr val="bg1"/>
              </a:solidFill>
              <a:latin typeface="Arial" pitchFamily="34" charset="0"/>
              <a:cs typeface="Arial" pitchFamily="34" charset="0"/>
            </a:endParaRPr>
          </a:p>
          <a:p>
            <a:pPr eaLnBrk="1" hangingPunct="1">
              <a:lnSpc>
                <a:spcPct val="90000"/>
              </a:lnSpc>
              <a:buFontTx/>
              <a:buNone/>
            </a:pPr>
            <a:endParaRPr lang="en-GB" altLang="en-US" sz="6000" dirty="0">
              <a:solidFill>
                <a:schemeClr val="bg1"/>
              </a:solidFill>
              <a:latin typeface="Sinkin Sans 400 Regular" pitchFamily="50" charset="0"/>
            </a:endParaRPr>
          </a:p>
        </p:txBody>
      </p:sp>
      <p:sp>
        <p:nvSpPr>
          <p:cNvPr id="4" name="TextBox 3"/>
          <p:cNvSpPr txBox="1"/>
          <p:nvPr/>
        </p:nvSpPr>
        <p:spPr>
          <a:xfrm>
            <a:off x="7679432" y="6248400"/>
            <a:ext cx="2953072" cy="400110"/>
          </a:xfrm>
          <a:prstGeom prst="rect">
            <a:avLst/>
          </a:prstGeom>
          <a:noFill/>
        </p:spPr>
        <p:txBody>
          <a:bodyPr wrap="square" rtlCol="0">
            <a:spAutoFit/>
          </a:bodyPr>
          <a:lstStyle/>
          <a:p>
            <a:r>
              <a:rPr lang="en-GB" sz="2000" dirty="0">
                <a:solidFill>
                  <a:schemeClr val="bg1"/>
                </a:solidFill>
                <a:latin typeface="Sinkin Sans 400 Regular" pitchFamily="50" charset="0"/>
                <a:cs typeface="Arial" panose="020B0604020202020204" pitchFamily="34" charset="0"/>
              </a:rPr>
              <a:t>@theredcardwales</a:t>
            </a:r>
          </a:p>
        </p:txBody>
      </p:sp>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735960" y="228600"/>
            <a:ext cx="4741912" cy="397452"/>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688288" y="4578187"/>
            <a:ext cx="1670900" cy="1493037"/>
          </a:xfrm>
          <a:prstGeom prst="rect">
            <a:avLst/>
          </a:prstGeom>
        </p:spPr>
      </p:pic>
      <p:pic>
        <p:nvPicPr>
          <p:cNvPr id="5" name="Picture 4"/>
          <p:cNvPicPr>
            <a:picLocks noChangeAspect="1"/>
          </p:cNvPicPr>
          <p:nvPr/>
        </p:nvPicPr>
        <p:blipFill>
          <a:blip r:embed="rId4" cstate="screen">
            <a:extLst>
              <a:ext uri="{BEBA8EAE-BF5A-486C-A8C5-ECC9F3942E4B}">
                <a14:imgProps xmlns:a14="http://schemas.microsoft.com/office/drawing/2010/main">
                  <a14:imgLayer r:embed="rId5">
                    <a14:imgEffect>
                      <a14:backgroundRemoval t="9936" b="91637" l="9905" r="89989"/>
                    </a14:imgEffect>
                  </a14:imgLayer>
                </a14:imgProps>
              </a:ext>
              <a:ext uri="{28A0092B-C50C-407E-A947-70E740481C1C}">
                <a14:useLocalDpi xmlns:a14="http://schemas.microsoft.com/office/drawing/2010/main"/>
              </a:ext>
            </a:extLst>
          </a:blip>
          <a:stretch>
            <a:fillRect/>
          </a:stretch>
        </p:blipFill>
        <p:spPr>
          <a:xfrm>
            <a:off x="767409" y="-42290"/>
            <a:ext cx="4652067" cy="6858000"/>
          </a:xfrm>
          <a:prstGeom prst="rect">
            <a:avLst/>
          </a:prstGeom>
        </p:spPr>
      </p:pic>
    </p:spTree>
    <p:extLst>
      <p:ext uri="{BB962C8B-B14F-4D97-AF65-F5344CB8AC3E}">
        <p14:creationId xmlns:p14="http://schemas.microsoft.com/office/powerpoint/2010/main" val="3797766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343473" y="1"/>
            <a:ext cx="9348267" cy="693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362" name="Picture 5" descr="http://tse1.mm.bing.net/th?&amp;id=OIP.M234837f9336e395611faea53c7d0c6eaH0&amp;w=186&amp;h=137&amp;c=0&amp;pid=1.9&amp;rs=0&amp;p=0"/>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937225" y="3281528"/>
            <a:ext cx="3960812" cy="291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E33A0357-C3D1-41BB-8745-EE254128A206}"/>
              </a:ext>
            </a:extLst>
          </p:cNvPr>
          <p:cNvSpPr txBox="1"/>
          <p:nvPr/>
        </p:nvSpPr>
        <p:spPr>
          <a:xfrm>
            <a:off x="2433319" y="1179100"/>
            <a:ext cx="5237481" cy="1015663"/>
          </a:xfrm>
          <a:prstGeom prst="rect">
            <a:avLst/>
          </a:prstGeom>
          <a:noFill/>
        </p:spPr>
        <p:txBody>
          <a:bodyPr wrap="square" rtlCol="0">
            <a:spAutoFit/>
          </a:bodyPr>
          <a:lstStyle/>
          <a:p>
            <a:r>
              <a:rPr lang="en-GB" sz="6000" dirty="0" err="1">
                <a:solidFill>
                  <a:schemeClr val="bg1"/>
                </a:solidFill>
                <a:latin typeface="Arial" panose="020B0604020202020204" pitchFamily="34" charset="0"/>
                <a:cs typeface="Arial" panose="020B0604020202020204" pitchFamily="34" charset="0"/>
              </a:rPr>
              <a:t>Pwy</a:t>
            </a:r>
            <a:r>
              <a:rPr lang="en-GB" sz="6000" dirty="0">
                <a:solidFill>
                  <a:schemeClr val="bg1"/>
                </a:solidFill>
                <a:latin typeface="Arial" panose="020B0604020202020204" pitchFamily="34" charset="0"/>
                <a:cs typeface="Arial" panose="020B0604020202020204" pitchFamily="34" charset="0"/>
              </a:rPr>
              <a:t> </a:t>
            </a:r>
            <a:r>
              <a:rPr lang="en-GB" sz="6000" dirty="0" err="1">
                <a:solidFill>
                  <a:schemeClr val="bg1"/>
                </a:solidFill>
                <a:latin typeface="Arial" panose="020B0604020202020204" pitchFamily="34" charset="0"/>
                <a:cs typeface="Arial" panose="020B0604020202020204" pitchFamily="34" charset="0"/>
              </a:rPr>
              <a:t>ydyn</a:t>
            </a:r>
            <a:r>
              <a:rPr lang="en-GB" sz="6000" dirty="0">
                <a:solidFill>
                  <a:schemeClr val="bg1"/>
                </a:solidFill>
                <a:latin typeface="Arial" panose="020B0604020202020204" pitchFamily="34" charset="0"/>
                <a:cs typeface="Arial" panose="020B0604020202020204" pitchFamily="34" charset="0"/>
              </a:rPr>
              <a:t> </a:t>
            </a:r>
            <a:r>
              <a:rPr lang="en-GB" sz="6000" dirty="0" err="1">
                <a:solidFill>
                  <a:schemeClr val="bg1"/>
                </a:solidFill>
                <a:latin typeface="Arial" panose="020B0604020202020204" pitchFamily="34" charset="0"/>
                <a:cs typeface="Arial" panose="020B0604020202020204" pitchFamily="34" charset="0"/>
              </a:rPr>
              <a:t>ni</a:t>
            </a:r>
            <a:r>
              <a:rPr lang="en-GB" sz="6000" dirty="0">
                <a:solidFill>
                  <a:schemeClr val="bg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208351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52400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utoShape 2" descr="http://andybrouwer.co.uk/ge7.jpg"/>
          <p:cNvSpPr>
            <a:spLocks noChangeAspect="1" noChangeArrowheads="1"/>
          </p:cNvSpPr>
          <p:nvPr/>
        </p:nvSpPr>
        <p:spPr bwMode="auto">
          <a:xfrm>
            <a:off x="1633402" y="-599210"/>
            <a:ext cx="1929048" cy="125867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4282" tIns="32141" rIns="64282" bIns="32141" numCol="1" anchor="t" anchorCtr="0" compatLnSpc="1">
            <a:prstTxWarp prst="textNoShape">
              <a:avLst/>
            </a:prstTxWarp>
          </a:bodyPr>
          <a:lstStyle/>
          <a:p>
            <a:endParaRPr lang="en-GB" dirty="0"/>
          </a:p>
        </p:txBody>
      </p:sp>
      <p:sp>
        <p:nvSpPr>
          <p:cNvPr id="2" name="Rectangle 1"/>
          <p:cNvSpPr/>
          <p:nvPr/>
        </p:nvSpPr>
        <p:spPr>
          <a:xfrm>
            <a:off x="1700684" y="1693980"/>
            <a:ext cx="8352928" cy="4455835"/>
          </a:xfrm>
          <a:prstGeom prst="rect">
            <a:avLst/>
          </a:prstGeom>
        </p:spPr>
        <p:txBody>
          <a:bodyPr wrap="square">
            <a:spAutoFit/>
          </a:bodyPr>
          <a:lstStyle/>
          <a:p>
            <a:pPr marL="812800" lvl="1" indent="-457200">
              <a:lnSpc>
                <a:spcPct val="150000"/>
              </a:lnSpc>
              <a:buFont typeface="Arial" panose="020B0604020202020204" pitchFamily="34" charset="0"/>
              <a:buChar char="•"/>
            </a:pPr>
            <a:r>
              <a:rPr lang="en-GB" altLang="en-US" sz="2400" dirty="0" err="1">
                <a:solidFill>
                  <a:schemeClr val="bg1"/>
                </a:solidFill>
                <a:latin typeface="Arial" pitchFamily="34" charset="0"/>
                <a:cs typeface="Arial" pitchFamily="34" charset="0"/>
              </a:rPr>
              <a:t>Adlewyrchu</a:t>
            </a:r>
            <a:r>
              <a:rPr lang="en-GB" altLang="en-US" sz="2400" dirty="0">
                <a:solidFill>
                  <a:schemeClr val="bg1"/>
                </a:solidFill>
                <a:latin typeface="Arial" pitchFamily="34" charset="0"/>
                <a:cs typeface="Arial" pitchFamily="34" charset="0"/>
              </a:rPr>
              <a:t> am </a:t>
            </a:r>
            <a:r>
              <a:rPr lang="en-GB" altLang="en-US" sz="2400" dirty="0" err="1">
                <a:solidFill>
                  <a:schemeClr val="bg1"/>
                </a:solidFill>
                <a:latin typeface="Arial" pitchFamily="34" charset="0"/>
                <a:cs typeface="Arial" pitchFamily="34" charset="0"/>
              </a:rPr>
              <a:t>tuedd</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anymwybodol</a:t>
            </a:r>
            <a:endParaRPr lang="en-GB" altLang="en-US" sz="2400" dirty="0">
              <a:solidFill>
                <a:schemeClr val="bg1"/>
              </a:solidFill>
              <a:latin typeface="Arial" pitchFamily="34" charset="0"/>
              <a:cs typeface="Arial" pitchFamily="34" charset="0"/>
            </a:endParaRPr>
          </a:p>
          <a:p>
            <a:pPr marL="812800" lvl="1" indent="-457200">
              <a:lnSpc>
                <a:spcPct val="150000"/>
              </a:lnSpc>
              <a:buFont typeface="Arial" panose="020B0604020202020204" pitchFamily="34" charset="0"/>
              <a:buChar char="•"/>
            </a:pPr>
            <a:r>
              <a:rPr lang="en-GB" altLang="en-US" sz="2400" dirty="0" err="1">
                <a:solidFill>
                  <a:schemeClr val="bg1"/>
                </a:solidFill>
                <a:latin typeface="Arial" pitchFamily="34" charset="0"/>
                <a:cs typeface="Arial" pitchFamily="34" charset="0"/>
              </a:rPr>
              <a:t>Deall</a:t>
            </a:r>
            <a:r>
              <a:rPr lang="en-GB" altLang="en-US" sz="2400" dirty="0">
                <a:solidFill>
                  <a:schemeClr val="bg1"/>
                </a:solidFill>
                <a:latin typeface="Arial" pitchFamily="34" charset="0"/>
                <a:cs typeface="Arial" pitchFamily="34" charset="0"/>
              </a:rPr>
              <a:t> ac </a:t>
            </a:r>
            <a:r>
              <a:rPr lang="en-GB" altLang="en-US" sz="2400" dirty="0" err="1">
                <a:solidFill>
                  <a:schemeClr val="bg1"/>
                </a:solidFill>
                <a:latin typeface="Arial" pitchFamily="34" charset="0"/>
                <a:cs typeface="Arial" pitchFamily="34" charset="0"/>
              </a:rPr>
              <a:t>ysteried</a:t>
            </a:r>
            <a:r>
              <a:rPr lang="en-GB" altLang="en-US" sz="2400" dirty="0">
                <a:solidFill>
                  <a:schemeClr val="bg1"/>
                </a:solidFill>
                <a:latin typeface="Arial" pitchFamily="34" charset="0"/>
                <a:cs typeface="Arial" pitchFamily="34" charset="0"/>
              </a:rPr>
              <a:t> y </a:t>
            </a:r>
            <a:r>
              <a:rPr lang="en-GB" altLang="en-US" sz="2400" dirty="0" err="1">
                <a:solidFill>
                  <a:schemeClr val="bg1"/>
                </a:solidFill>
                <a:latin typeface="Arial" pitchFamily="34" charset="0"/>
                <a:cs typeface="Arial" pitchFamily="34" charset="0"/>
              </a:rPr>
              <a:t>iath</a:t>
            </a:r>
            <a:r>
              <a:rPr lang="en-GB" altLang="en-US" sz="2400" dirty="0">
                <a:solidFill>
                  <a:schemeClr val="bg1"/>
                </a:solidFill>
                <a:latin typeface="Arial" pitchFamily="34" charset="0"/>
                <a:cs typeface="Arial" pitchFamily="34" charset="0"/>
              </a:rPr>
              <a:t> o </a:t>
            </a:r>
            <a:r>
              <a:rPr lang="en-GB" altLang="en-US" sz="2400" dirty="0" err="1">
                <a:solidFill>
                  <a:schemeClr val="bg1"/>
                </a:solidFill>
                <a:latin typeface="Arial" pitchFamily="34" charset="0"/>
                <a:cs typeface="Arial" pitchFamily="34" charset="0"/>
              </a:rPr>
              <a:t>gydraddoldeb</a:t>
            </a:r>
            <a:r>
              <a:rPr lang="en-GB" altLang="en-US" sz="2400" dirty="0">
                <a:solidFill>
                  <a:schemeClr val="bg1"/>
                </a:solidFill>
                <a:latin typeface="Arial" pitchFamily="34" charset="0"/>
                <a:cs typeface="Arial" pitchFamily="34" charset="0"/>
              </a:rPr>
              <a:t> </a:t>
            </a:r>
          </a:p>
          <a:p>
            <a:pPr marL="812800" lvl="1" indent="-457200">
              <a:lnSpc>
                <a:spcPct val="150000"/>
              </a:lnSpc>
              <a:buFont typeface="Arial" panose="020B0604020202020204" pitchFamily="34" charset="0"/>
              <a:buChar char="•"/>
            </a:pPr>
            <a:r>
              <a:rPr lang="en-GB" altLang="en-US" sz="2400" dirty="0" err="1">
                <a:solidFill>
                  <a:schemeClr val="bg1"/>
                </a:solidFill>
                <a:latin typeface="Arial" pitchFamily="34" charset="0"/>
                <a:cs typeface="Arial" pitchFamily="34" charset="0"/>
              </a:rPr>
              <a:t>Gwerthfawrogi</a:t>
            </a:r>
            <a:r>
              <a:rPr lang="en-GB" altLang="en-US" sz="2400" dirty="0">
                <a:solidFill>
                  <a:schemeClr val="bg1"/>
                </a:solidFill>
                <a:latin typeface="Arial" pitchFamily="34" charset="0"/>
                <a:cs typeface="Arial" pitchFamily="34" charset="0"/>
              </a:rPr>
              <a:t> y </a:t>
            </a:r>
            <a:r>
              <a:rPr lang="en-GB" altLang="en-US" sz="2400" dirty="0" err="1">
                <a:solidFill>
                  <a:schemeClr val="bg1"/>
                </a:solidFill>
                <a:latin typeface="Arial" pitchFamily="34" charset="0"/>
                <a:cs typeface="Arial" pitchFamily="34" charset="0"/>
              </a:rPr>
              <a:t>pwsicrwydd</a:t>
            </a:r>
            <a:r>
              <a:rPr lang="en-GB" altLang="en-US" sz="2400" dirty="0">
                <a:solidFill>
                  <a:schemeClr val="bg1"/>
                </a:solidFill>
                <a:latin typeface="Arial" pitchFamily="34" charset="0"/>
                <a:cs typeface="Arial" pitchFamily="34" charset="0"/>
              </a:rPr>
              <a:t> o </a:t>
            </a:r>
            <a:r>
              <a:rPr lang="en-GB" altLang="en-US" sz="2400" dirty="0" err="1">
                <a:solidFill>
                  <a:schemeClr val="bg1"/>
                </a:solidFill>
                <a:latin typeface="Arial" pitchFamily="34" charset="0"/>
                <a:cs typeface="Arial" pitchFamily="34" charset="0"/>
              </a:rPr>
              <a:t>gwreiddio</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addysg</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gwrth-hiliaeth</a:t>
            </a:r>
            <a:r>
              <a:rPr lang="en-GB" altLang="en-US" sz="2400" dirty="0">
                <a:solidFill>
                  <a:schemeClr val="bg1"/>
                </a:solidFill>
                <a:latin typeface="Arial" pitchFamily="34" charset="0"/>
                <a:cs typeface="Arial" pitchFamily="34" charset="0"/>
              </a:rPr>
              <a:t> a </a:t>
            </a:r>
            <a:r>
              <a:rPr lang="en-GB" altLang="en-US" sz="2400" dirty="0" err="1">
                <a:solidFill>
                  <a:schemeClr val="bg1"/>
                </a:solidFill>
                <a:latin typeface="Arial" pitchFamily="34" charset="0"/>
                <a:cs typeface="Arial" pitchFamily="34" charset="0"/>
              </a:rPr>
              <a:t>ddarparu</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adnoddau</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i’w</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wneud</a:t>
            </a:r>
            <a:endParaRPr lang="en-GB" altLang="en-US" sz="2400" dirty="0">
              <a:solidFill>
                <a:schemeClr val="bg1"/>
              </a:solidFill>
              <a:latin typeface="Arial" pitchFamily="34" charset="0"/>
              <a:cs typeface="Arial" pitchFamily="34" charset="0"/>
            </a:endParaRPr>
          </a:p>
          <a:p>
            <a:pPr marL="812800" lvl="1" indent="-457200">
              <a:lnSpc>
                <a:spcPct val="150000"/>
              </a:lnSpc>
              <a:buFont typeface="Arial" panose="020B0604020202020204" pitchFamily="34" charset="0"/>
              <a:buChar char="•"/>
            </a:pPr>
            <a:r>
              <a:rPr lang="en-GB" altLang="en-US" sz="2400" dirty="0" err="1">
                <a:solidFill>
                  <a:schemeClr val="bg1"/>
                </a:solidFill>
                <a:latin typeface="Arial" pitchFamily="34" charset="0"/>
                <a:cs typeface="Arial" pitchFamily="34" charset="0"/>
              </a:rPr>
              <a:t>Cynyddy</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eich</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gwybodaeth</a:t>
            </a:r>
            <a:r>
              <a:rPr lang="en-GB" altLang="en-US" sz="2400" dirty="0">
                <a:solidFill>
                  <a:schemeClr val="bg1"/>
                </a:solidFill>
                <a:latin typeface="Arial" pitchFamily="34" charset="0"/>
                <a:cs typeface="Arial" pitchFamily="34" charset="0"/>
              </a:rPr>
              <a:t> a </a:t>
            </a:r>
            <a:r>
              <a:rPr lang="en-GB" altLang="en-US" sz="2400" dirty="0" err="1">
                <a:solidFill>
                  <a:schemeClr val="bg1"/>
                </a:solidFill>
                <a:latin typeface="Arial" pitchFamily="34" charset="0"/>
                <a:cs typeface="Arial" pitchFamily="34" charset="0"/>
              </a:rPr>
              <a:t>hyder</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yn</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ddysgu</a:t>
            </a:r>
            <a:r>
              <a:rPr lang="en-GB" altLang="en-US" sz="2400" dirty="0">
                <a:solidFill>
                  <a:schemeClr val="bg1"/>
                </a:solidFill>
                <a:latin typeface="Arial" pitchFamily="34" charset="0"/>
                <a:cs typeface="Arial" pitchFamily="34" charset="0"/>
              </a:rPr>
              <a:t> am </a:t>
            </a:r>
            <a:r>
              <a:rPr lang="en-GB" altLang="en-US" sz="2400" dirty="0" err="1">
                <a:solidFill>
                  <a:schemeClr val="bg1"/>
                </a:solidFill>
                <a:latin typeface="Arial" pitchFamily="34" charset="0"/>
                <a:cs typeface="Arial" pitchFamily="34" charset="0"/>
              </a:rPr>
              <a:t>hiliaeth</a:t>
            </a:r>
            <a:r>
              <a:rPr lang="en-GB" altLang="en-US" sz="2400" dirty="0">
                <a:solidFill>
                  <a:schemeClr val="bg1"/>
                </a:solidFill>
                <a:latin typeface="Arial" pitchFamily="34" charset="0"/>
                <a:cs typeface="Arial" pitchFamily="34" charset="0"/>
              </a:rPr>
              <a:t> a </a:t>
            </a:r>
            <a:r>
              <a:rPr lang="en-GB" altLang="en-US" sz="2400" dirty="0" err="1">
                <a:solidFill>
                  <a:schemeClr val="bg1"/>
                </a:solidFill>
                <a:latin typeface="Arial" pitchFamily="34" charset="0"/>
                <a:cs typeface="Arial" pitchFamily="34" charset="0"/>
              </a:rPr>
              <a:t>gwahaniethu</a:t>
            </a:r>
            <a:endParaRPr lang="en-GB" altLang="en-US" sz="2400" dirty="0">
              <a:solidFill>
                <a:schemeClr val="bg1"/>
              </a:solidFill>
              <a:latin typeface="Arial" pitchFamily="34" charset="0"/>
              <a:cs typeface="Arial" pitchFamily="34" charset="0"/>
            </a:endParaRPr>
          </a:p>
          <a:p>
            <a:pPr marL="812800" lvl="1" indent="-457200">
              <a:lnSpc>
                <a:spcPct val="150000"/>
              </a:lnSpc>
              <a:buFont typeface="Arial" panose="020B0604020202020204" pitchFamily="34" charset="0"/>
              <a:buChar char="•"/>
            </a:pPr>
            <a:r>
              <a:rPr lang="en-GB" altLang="en-US" sz="2400" dirty="0" err="1">
                <a:solidFill>
                  <a:schemeClr val="bg1"/>
                </a:solidFill>
                <a:latin typeface="Arial" pitchFamily="34" charset="0"/>
                <a:cs typeface="Arial" pitchFamily="34" charset="0"/>
              </a:rPr>
              <a:t>Deall</a:t>
            </a:r>
            <a:r>
              <a:rPr lang="en-GB" altLang="en-US" sz="2400" dirty="0">
                <a:solidFill>
                  <a:schemeClr val="bg1"/>
                </a:solidFill>
                <a:latin typeface="Arial" pitchFamily="34" charset="0"/>
                <a:cs typeface="Arial" pitchFamily="34" charset="0"/>
              </a:rPr>
              <a:t> y </a:t>
            </a:r>
            <a:r>
              <a:rPr lang="en-GB" altLang="en-US" sz="2400" dirty="0" err="1">
                <a:solidFill>
                  <a:schemeClr val="bg1"/>
                </a:solidFill>
                <a:latin typeface="Arial" pitchFamily="34" charset="0"/>
                <a:cs typeface="Arial" pitchFamily="34" charset="0"/>
              </a:rPr>
              <a:t>gofynion</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statudol</a:t>
            </a:r>
            <a:r>
              <a:rPr lang="en-GB" altLang="en-US" sz="2400" dirty="0">
                <a:solidFill>
                  <a:schemeClr val="bg1"/>
                </a:solidFill>
                <a:latin typeface="Arial" pitchFamily="34" charset="0"/>
                <a:cs typeface="Arial" pitchFamily="34" charset="0"/>
              </a:rPr>
              <a:t> o </a:t>
            </a:r>
            <a:r>
              <a:rPr lang="en-GB" altLang="en-US" sz="2400" dirty="0" err="1">
                <a:solidFill>
                  <a:schemeClr val="bg1"/>
                </a:solidFill>
                <a:latin typeface="Arial" pitchFamily="34" charset="0"/>
                <a:cs typeface="Arial" pitchFamily="34" charset="0"/>
              </a:rPr>
              <a:t>eich</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swydd</a:t>
            </a:r>
            <a:endParaRPr lang="en-GB" altLang="en-US" sz="2400" dirty="0">
              <a:solidFill>
                <a:schemeClr val="bg1"/>
              </a:solidFill>
              <a:latin typeface="Arial" pitchFamily="34" charset="0"/>
              <a:cs typeface="Arial" pitchFamily="34" charset="0"/>
            </a:endParaRPr>
          </a:p>
          <a:p>
            <a:pPr marL="812800" lvl="1" indent="-457200">
              <a:lnSpc>
                <a:spcPct val="150000"/>
              </a:lnSpc>
              <a:buFont typeface="Arial" panose="020B0604020202020204" pitchFamily="34" charset="0"/>
              <a:buChar char="•"/>
            </a:pPr>
            <a:r>
              <a:rPr lang="en-GB" altLang="en-US" sz="2400" dirty="0" err="1">
                <a:solidFill>
                  <a:schemeClr val="bg1"/>
                </a:solidFill>
                <a:latin typeface="Arial" pitchFamily="34" charset="0"/>
                <a:cs typeface="Arial" pitchFamily="34" charset="0"/>
              </a:rPr>
              <a:t>Cydnabod</a:t>
            </a:r>
            <a:r>
              <a:rPr lang="en-GB" altLang="en-US" sz="2400" dirty="0">
                <a:solidFill>
                  <a:schemeClr val="bg1"/>
                </a:solidFill>
                <a:latin typeface="Arial" pitchFamily="34" charset="0"/>
                <a:cs typeface="Arial" pitchFamily="34" charset="0"/>
              </a:rPr>
              <a:t> ac </a:t>
            </a:r>
            <a:r>
              <a:rPr lang="en-GB" altLang="en-US" sz="2400" dirty="0" err="1">
                <a:solidFill>
                  <a:schemeClr val="bg1"/>
                </a:solidFill>
                <a:latin typeface="Arial" pitchFamily="34" charset="0"/>
                <a:cs typeface="Arial" pitchFamily="34" charset="0"/>
              </a:rPr>
              <a:t>ymateb</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i</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digwyddiad</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hiliol</a:t>
            </a:r>
            <a:endParaRPr lang="en-GB" altLang="en-US" sz="2400" dirty="0">
              <a:solidFill>
                <a:schemeClr val="bg1"/>
              </a:solidFill>
              <a:latin typeface="Arial" pitchFamily="34" charset="0"/>
              <a:cs typeface="Arial" pitchFamily="34" charset="0"/>
            </a:endParaRPr>
          </a:p>
        </p:txBody>
      </p:sp>
      <p:sp>
        <p:nvSpPr>
          <p:cNvPr id="11" name="TextBox 10"/>
          <p:cNvSpPr txBox="1"/>
          <p:nvPr/>
        </p:nvSpPr>
        <p:spPr>
          <a:xfrm>
            <a:off x="2057400" y="833735"/>
            <a:ext cx="7711008" cy="523220"/>
          </a:xfrm>
          <a:prstGeom prst="rect">
            <a:avLst/>
          </a:prstGeom>
          <a:noFill/>
        </p:spPr>
        <p:txBody>
          <a:bodyPr wrap="square" rtlCol="0">
            <a:spAutoFit/>
          </a:bodyPr>
          <a:lstStyle/>
          <a:p>
            <a:r>
              <a:rPr lang="en-GB" sz="2800" dirty="0" err="1">
                <a:solidFill>
                  <a:schemeClr val="bg1"/>
                </a:solidFill>
                <a:latin typeface="Arial" pitchFamily="34" charset="0"/>
                <a:cs typeface="Arial" pitchFamily="34" charset="0"/>
              </a:rPr>
              <a:t>Bydd</a:t>
            </a:r>
            <a:r>
              <a:rPr lang="en-GB" sz="2800" dirty="0">
                <a:solidFill>
                  <a:schemeClr val="bg1"/>
                </a:solidFill>
                <a:latin typeface="Arial" pitchFamily="34" charset="0"/>
                <a:cs typeface="Arial" pitchFamily="34" charset="0"/>
              </a:rPr>
              <a:t> y </a:t>
            </a:r>
            <a:r>
              <a:rPr lang="en-GB" sz="2800" dirty="0" err="1">
                <a:solidFill>
                  <a:schemeClr val="bg1"/>
                </a:solidFill>
                <a:latin typeface="Arial" pitchFamily="34" charset="0"/>
                <a:cs typeface="Arial" pitchFamily="34" charset="0"/>
              </a:rPr>
              <a:t>gynhadledd</a:t>
            </a:r>
            <a:r>
              <a:rPr lang="en-GB" sz="2800" dirty="0">
                <a:solidFill>
                  <a:schemeClr val="bg1"/>
                </a:solidFill>
                <a:latin typeface="Arial" pitchFamily="34" charset="0"/>
                <a:cs typeface="Arial" pitchFamily="34" charset="0"/>
              </a:rPr>
              <a:t> </a:t>
            </a:r>
            <a:r>
              <a:rPr lang="en-GB" sz="2800" dirty="0" err="1">
                <a:solidFill>
                  <a:schemeClr val="bg1"/>
                </a:solidFill>
                <a:latin typeface="Arial" pitchFamily="34" charset="0"/>
                <a:cs typeface="Arial" pitchFamily="34" charset="0"/>
              </a:rPr>
              <a:t>heddiw</a:t>
            </a:r>
            <a:r>
              <a:rPr lang="en-GB" sz="2800" dirty="0">
                <a:solidFill>
                  <a:schemeClr val="bg1"/>
                </a:solidFill>
                <a:latin typeface="Arial" pitchFamily="34" charset="0"/>
                <a:cs typeface="Arial" pitchFamily="34" charset="0"/>
              </a:rPr>
              <a:t> </a:t>
            </a:r>
            <a:r>
              <a:rPr lang="en-GB" sz="2800" dirty="0" err="1">
                <a:solidFill>
                  <a:schemeClr val="bg1"/>
                </a:solidFill>
                <a:latin typeface="Arial" pitchFamily="34" charset="0"/>
                <a:cs typeface="Arial" pitchFamily="34" charset="0"/>
              </a:rPr>
              <a:t>yn</a:t>
            </a:r>
            <a:r>
              <a:rPr lang="en-GB" sz="2800" dirty="0">
                <a:solidFill>
                  <a:schemeClr val="bg1"/>
                </a:solidFill>
                <a:latin typeface="Arial" pitchFamily="34" charset="0"/>
                <a:cs typeface="Arial" pitchFamily="34" charset="0"/>
              </a:rPr>
              <a:t> </a:t>
            </a:r>
            <a:r>
              <a:rPr lang="en-GB" sz="2800" dirty="0" err="1">
                <a:solidFill>
                  <a:schemeClr val="bg1"/>
                </a:solidFill>
                <a:latin typeface="Arial" pitchFamily="34" charset="0"/>
                <a:cs typeface="Arial" pitchFamily="34" charset="0"/>
              </a:rPr>
              <a:t>eich</a:t>
            </a:r>
            <a:r>
              <a:rPr lang="en-GB" sz="2800" dirty="0">
                <a:solidFill>
                  <a:schemeClr val="bg1"/>
                </a:solidFill>
                <a:latin typeface="Arial" pitchFamily="34" charset="0"/>
                <a:cs typeface="Arial" pitchFamily="34" charset="0"/>
              </a:rPr>
              <a:t> </a:t>
            </a:r>
            <a:r>
              <a:rPr lang="en-GB" sz="2800" dirty="0" err="1">
                <a:solidFill>
                  <a:schemeClr val="bg1"/>
                </a:solidFill>
                <a:latin typeface="Arial" pitchFamily="34" charset="0"/>
                <a:cs typeface="Arial" pitchFamily="34" charset="0"/>
              </a:rPr>
              <a:t>helpu</a:t>
            </a:r>
            <a:r>
              <a:rPr lang="en-GB" sz="2800" dirty="0">
                <a:solidFill>
                  <a:schemeClr val="bg1"/>
                </a:solidFill>
                <a:latin typeface="Arial" pitchFamily="34" charset="0"/>
                <a:cs typeface="Arial" pitchFamily="34" charset="0"/>
              </a:rPr>
              <a:t> </a:t>
            </a:r>
            <a:r>
              <a:rPr lang="en-GB" sz="2800" dirty="0" err="1">
                <a:solidFill>
                  <a:schemeClr val="bg1"/>
                </a:solidFill>
                <a:latin typeface="Arial" pitchFamily="34" charset="0"/>
                <a:cs typeface="Arial" pitchFamily="34" charset="0"/>
              </a:rPr>
              <a:t>i</a:t>
            </a:r>
            <a:r>
              <a:rPr lang="en-GB" sz="2800" dirty="0">
                <a:solidFill>
                  <a:schemeClr val="bg1"/>
                </a:solidFill>
                <a:latin typeface="Arial" pitchFamily="34" charset="0"/>
                <a:cs typeface="Arial" pitchFamily="34" charset="0"/>
              </a:rPr>
              <a:t> chi: </a:t>
            </a:r>
          </a:p>
        </p:txBody>
      </p:sp>
      <p:sp>
        <p:nvSpPr>
          <p:cNvPr id="12" name="Rectangle 11"/>
          <p:cNvSpPr/>
          <p:nvPr/>
        </p:nvSpPr>
        <p:spPr>
          <a:xfrm>
            <a:off x="2209801" y="1295050"/>
            <a:ext cx="6046439" cy="45719"/>
          </a:xfrm>
          <a:prstGeom prst="rect">
            <a:avLst/>
          </a:prstGeom>
          <a:solidFill>
            <a:srgbClr val="C00000"/>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543800" y="152401"/>
            <a:ext cx="2971800" cy="249087"/>
          </a:xfrm>
          <a:prstGeom prst="rect">
            <a:avLst/>
          </a:prstGeom>
        </p:spPr>
      </p:pic>
    </p:spTree>
    <p:extLst>
      <p:ext uri="{BB962C8B-B14F-4D97-AF65-F5344CB8AC3E}">
        <p14:creationId xmlns:p14="http://schemas.microsoft.com/office/powerpoint/2010/main" val="4195746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p:cNvGrpSpPr/>
          <p:nvPr/>
        </p:nvGrpSpPr>
        <p:grpSpPr>
          <a:xfrm>
            <a:off x="1524000" y="-26861"/>
            <a:ext cx="9144000" cy="6858000"/>
            <a:chOff x="0" y="-26861"/>
            <a:chExt cx="9144000" cy="6858000"/>
          </a:xfrm>
        </p:grpSpPr>
        <p:sp>
          <p:nvSpPr>
            <p:cNvPr id="13" name="Rectangle 12"/>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19800" y="152400"/>
              <a:ext cx="2971800" cy="249087"/>
            </a:xfrm>
            <a:prstGeom prst="rect">
              <a:avLst/>
            </a:prstGeom>
          </p:spPr>
        </p:pic>
      </p:grpSp>
      <p:pic>
        <p:nvPicPr>
          <p:cNvPr id="2" name="Picture 1"/>
          <p:cNvPicPr>
            <a:picLocks noChangeAspect="1"/>
          </p:cNvPicPr>
          <p:nvPr/>
        </p:nvPicPr>
        <p:blipFill>
          <a:blip r:embed="rId4">
            <a:extLst>
              <a:ext uri="{28A0092B-C50C-407E-A947-70E740481C1C}">
                <a14:useLocalDpi xmlns:a14="http://schemas.microsoft.com/office/drawing/2010/main"/>
              </a:ext>
            </a:extLst>
          </a:blip>
          <a:stretch>
            <a:fillRect/>
          </a:stretch>
        </p:blipFill>
        <p:spPr>
          <a:xfrm flipH="1">
            <a:off x="4419600" y="376608"/>
            <a:ext cx="6190987" cy="6405193"/>
          </a:xfrm>
          <a:prstGeom prst="rect">
            <a:avLst/>
          </a:prstGeom>
        </p:spPr>
      </p:pic>
      <p:sp>
        <p:nvSpPr>
          <p:cNvPr id="4" name="Rectangle 3"/>
          <p:cNvSpPr/>
          <p:nvPr/>
        </p:nvSpPr>
        <p:spPr>
          <a:xfrm>
            <a:off x="2362200" y="1371600"/>
            <a:ext cx="5181600" cy="5181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utoShape 2" descr="http://andybrouwer.co.uk/ge7.jpg"/>
          <p:cNvSpPr>
            <a:spLocks noChangeAspect="1" noChangeArrowheads="1"/>
          </p:cNvSpPr>
          <p:nvPr/>
        </p:nvSpPr>
        <p:spPr bwMode="auto">
          <a:xfrm>
            <a:off x="1633402" y="-599210"/>
            <a:ext cx="1929048" cy="125867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4282" tIns="32141" rIns="64282" bIns="32141" numCol="1" anchor="t" anchorCtr="0" compatLnSpc="1">
            <a:prstTxWarp prst="textNoShape">
              <a:avLst/>
            </a:prstTxWarp>
          </a:bodyPr>
          <a:lstStyle/>
          <a:p>
            <a:endParaRPr lang="en-GB" dirty="0"/>
          </a:p>
        </p:txBody>
      </p:sp>
      <p:sp>
        <p:nvSpPr>
          <p:cNvPr id="9" name="TextBox 8"/>
          <p:cNvSpPr txBox="1"/>
          <p:nvPr/>
        </p:nvSpPr>
        <p:spPr>
          <a:xfrm>
            <a:off x="1676400" y="278288"/>
            <a:ext cx="4419600" cy="461665"/>
          </a:xfrm>
          <a:prstGeom prst="rect">
            <a:avLst/>
          </a:prstGeom>
          <a:noFill/>
        </p:spPr>
        <p:txBody>
          <a:bodyPr wrap="square" rtlCol="0">
            <a:spAutoFit/>
          </a:bodyPr>
          <a:lstStyle/>
          <a:p>
            <a:pPr algn="ctr"/>
            <a:r>
              <a:rPr lang="en-GB" sz="2400" b="1" dirty="0">
                <a:solidFill>
                  <a:schemeClr val="bg1"/>
                </a:solidFill>
                <a:latin typeface="Arial" pitchFamily="34" charset="0"/>
                <a:cs typeface="Arial" pitchFamily="34" charset="0"/>
              </a:rPr>
              <a:t>BYDDACH CHI’N DERBYN:</a:t>
            </a:r>
            <a:endParaRPr lang="en-GB" sz="2000" b="1" dirty="0">
              <a:solidFill>
                <a:schemeClr val="bg1"/>
              </a:solidFill>
              <a:latin typeface="Arial" pitchFamily="34" charset="0"/>
              <a:cs typeface="Arial" pitchFamily="34" charset="0"/>
            </a:endParaRPr>
          </a:p>
        </p:txBody>
      </p:sp>
      <p:sp>
        <p:nvSpPr>
          <p:cNvPr id="11" name="Rectangle 10"/>
          <p:cNvSpPr/>
          <p:nvPr/>
        </p:nvSpPr>
        <p:spPr>
          <a:xfrm>
            <a:off x="2133600" y="655236"/>
            <a:ext cx="3505200" cy="45719"/>
          </a:xfrm>
          <a:prstGeom prst="rect">
            <a:avLst/>
          </a:prstGeom>
          <a:solidFill>
            <a:srgbClr val="C00000"/>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286000" y="1600201"/>
            <a:ext cx="5105400" cy="3751733"/>
          </a:xfrm>
          <a:prstGeom prst="rect">
            <a:avLst/>
          </a:prstGeom>
        </p:spPr>
        <p:txBody>
          <a:bodyPr wrap="square">
            <a:spAutoFit/>
          </a:bodyPr>
          <a:lstStyle/>
          <a:p>
            <a:pPr marL="698500" lvl="1" indent="-342900">
              <a:lnSpc>
                <a:spcPct val="150000"/>
              </a:lnSpc>
              <a:buFont typeface="Arial" panose="020B0604020202020204" pitchFamily="34" charset="0"/>
              <a:buChar char="•"/>
            </a:pPr>
            <a:r>
              <a:rPr lang="en-GB" altLang="en-US" sz="2000" dirty="0" err="1">
                <a:latin typeface="Arial" pitchFamily="34" charset="0"/>
                <a:cs typeface="Arial" pitchFamily="34" charset="0"/>
              </a:rPr>
              <a:t>Pecyn</a:t>
            </a:r>
            <a:r>
              <a:rPr lang="en-GB" altLang="en-US" sz="2000" dirty="0">
                <a:latin typeface="Arial" pitchFamily="34" charset="0"/>
                <a:cs typeface="Arial" pitchFamily="34" charset="0"/>
              </a:rPr>
              <a:t> a </a:t>
            </a:r>
            <a:r>
              <a:rPr lang="en-GB" altLang="en-US" sz="2000" dirty="0" err="1">
                <a:latin typeface="Arial" pitchFamily="34" charset="0"/>
                <a:cs typeface="Arial" pitchFamily="34" charset="0"/>
              </a:rPr>
              <a:t>Ffilmiau</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Addysg</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SRtRC</a:t>
            </a:r>
            <a:endParaRPr lang="en-GB" altLang="en-US" sz="2000" dirty="0">
              <a:latin typeface="Arial" pitchFamily="34" charset="0"/>
              <a:cs typeface="Arial" pitchFamily="34" charset="0"/>
            </a:endParaRPr>
          </a:p>
          <a:p>
            <a:pPr marL="355600" lvl="1">
              <a:lnSpc>
                <a:spcPct val="150000"/>
              </a:lnSpc>
            </a:pPr>
            <a:endParaRPr lang="en-GB" altLang="en-US" sz="700" dirty="0">
              <a:latin typeface="Arial" pitchFamily="34" charset="0"/>
              <a:cs typeface="Arial" pitchFamily="34" charset="0"/>
            </a:endParaRPr>
          </a:p>
          <a:p>
            <a:pPr marL="698500" lvl="1" indent="-342900">
              <a:lnSpc>
                <a:spcPct val="150000"/>
              </a:lnSpc>
              <a:buFont typeface="Arial" panose="020B0604020202020204" pitchFamily="34" charset="0"/>
              <a:buChar char="•"/>
            </a:pPr>
            <a:r>
              <a:rPr lang="en-GB" altLang="en-US" sz="2000" dirty="0" err="1">
                <a:latin typeface="Arial" pitchFamily="34" charset="0"/>
                <a:cs typeface="Arial" pitchFamily="34" charset="0"/>
              </a:rPr>
              <a:t>Adnoddau</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Gwrth-Hiliath</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ychwanegol</a:t>
            </a:r>
            <a:endParaRPr lang="en-GB" altLang="en-US" sz="2000" dirty="0">
              <a:latin typeface="Arial" pitchFamily="34" charset="0"/>
              <a:cs typeface="Arial" pitchFamily="34" charset="0"/>
            </a:endParaRPr>
          </a:p>
          <a:p>
            <a:pPr marL="355600" lvl="1">
              <a:lnSpc>
                <a:spcPct val="150000"/>
              </a:lnSpc>
            </a:pPr>
            <a:endParaRPr lang="en-GB" altLang="en-US" sz="600" dirty="0">
              <a:latin typeface="Arial" pitchFamily="34" charset="0"/>
              <a:cs typeface="Arial" pitchFamily="34" charset="0"/>
            </a:endParaRPr>
          </a:p>
          <a:p>
            <a:pPr marL="698500" lvl="1" indent="-342900">
              <a:lnSpc>
                <a:spcPct val="150000"/>
              </a:lnSpc>
              <a:buFont typeface="Arial" panose="020B0604020202020204" pitchFamily="34" charset="0"/>
              <a:buChar char="•"/>
            </a:pPr>
            <a:r>
              <a:rPr lang="en-GB" altLang="en-US" sz="2000" dirty="0" err="1">
                <a:latin typeface="Arial" pitchFamily="34" charset="0"/>
                <a:cs typeface="Arial" pitchFamily="34" charset="0"/>
              </a:rPr>
              <a:t>Sleidiau</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cyflwyniad</a:t>
            </a:r>
            <a:endParaRPr lang="en-GB" altLang="en-US" sz="2000" dirty="0">
              <a:latin typeface="Arial" pitchFamily="34" charset="0"/>
              <a:cs typeface="Arial" pitchFamily="34" charset="0"/>
            </a:endParaRPr>
          </a:p>
          <a:p>
            <a:pPr marL="698500" lvl="1" indent="-342900">
              <a:lnSpc>
                <a:spcPct val="150000"/>
              </a:lnSpc>
              <a:buFont typeface="Arial" panose="020B0604020202020204" pitchFamily="34" charset="0"/>
              <a:buChar char="•"/>
            </a:pPr>
            <a:r>
              <a:rPr lang="en-GB" altLang="en-US" sz="2000" dirty="0" err="1">
                <a:latin typeface="Arial" pitchFamily="34" charset="0"/>
                <a:cs typeface="Arial" pitchFamily="34" charset="0"/>
              </a:rPr>
              <a:t>Adnodd</a:t>
            </a:r>
            <a:r>
              <a:rPr lang="en-GB" altLang="en-US" sz="2000" dirty="0">
                <a:latin typeface="Arial" pitchFamily="34" charset="0"/>
                <a:cs typeface="Arial" pitchFamily="34" charset="0"/>
              </a:rPr>
              <a:t> a </a:t>
            </a:r>
            <a:r>
              <a:rPr lang="en-GB" altLang="en-US" sz="2000" dirty="0" err="1">
                <a:latin typeface="Arial" pitchFamily="34" charset="0"/>
                <a:cs typeface="Arial" pitchFamily="34" charset="0"/>
              </a:rPr>
              <a:t>Arddangos</a:t>
            </a:r>
            <a:r>
              <a:rPr lang="en-GB" altLang="en-US" sz="2000" dirty="0">
                <a:latin typeface="Arial" pitchFamily="34" charset="0"/>
                <a:cs typeface="Arial" pitchFamily="34" charset="0"/>
              </a:rPr>
              <a:t> Un Gol</a:t>
            </a:r>
          </a:p>
          <a:p>
            <a:pPr marL="355600" lvl="1">
              <a:lnSpc>
                <a:spcPct val="150000"/>
              </a:lnSpc>
            </a:pPr>
            <a:endParaRPr lang="en-GB" altLang="en-US" sz="400" dirty="0">
              <a:latin typeface="Arial" pitchFamily="34" charset="0"/>
              <a:cs typeface="Arial" pitchFamily="34" charset="0"/>
            </a:endParaRPr>
          </a:p>
          <a:p>
            <a:pPr marL="698500" lvl="1" indent="-342900">
              <a:lnSpc>
                <a:spcPct val="150000"/>
              </a:lnSpc>
              <a:buFont typeface="Arial" panose="020B0604020202020204" pitchFamily="34" charset="0"/>
              <a:buChar char="•"/>
            </a:pPr>
            <a:r>
              <a:rPr lang="en-GB" altLang="en-US" sz="2000" dirty="0">
                <a:latin typeface="Arial" pitchFamily="34" charset="0"/>
                <a:cs typeface="Arial" pitchFamily="34" charset="0"/>
              </a:rPr>
              <a:t>One Goal Wall hanger resource.</a:t>
            </a:r>
          </a:p>
          <a:p>
            <a:pPr marL="355600" lvl="1">
              <a:lnSpc>
                <a:spcPct val="150000"/>
              </a:lnSpc>
            </a:pPr>
            <a:endParaRPr lang="en-GB" altLang="en-US" sz="400" dirty="0">
              <a:latin typeface="Arial" pitchFamily="34" charset="0"/>
              <a:cs typeface="Arial" pitchFamily="34" charset="0"/>
            </a:endParaRPr>
          </a:p>
          <a:p>
            <a:pPr marL="698500" lvl="1" indent="-342900">
              <a:lnSpc>
                <a:spcPct val="150000"/>
              </a:lnSpc>
              <a:buFont typeface="Arial" panose="020B0604020202020204" pitchFamily="34" charset="0"/>
              <a:buChar char="•"/>
            </a:pPr>
            <a:r>
              <a:rPr lang="en-GB" altLang="en-US" sz="2000" dirty="0" err="1">
                <a:latin typeface="Arial" pitchFamily="34" charset="0"/>
                <a:cs typeface="Arial" pitchFamily="34" charset="0"/>
              </a:rPr>
              <a:t>Gwybodaeth</a:t>
            </a:r>
            <a:r>
              <a:rPr lang="en-GB" altLang="en-US" sz="2000" dirty="0">
                <a:latin typeface="Arial" pitchFamily="34" charset="0"/>
                <a:cs typeface="Arial" pitchFamily="34" charset="0"/>
              </a:rPr>
              <a:t> a </a:t>
            </a:r>
            <a:r>
              <a:rPr lang="en-GB" altLang="en-US" sz="2000" dirty="0" err="1">
                <a:latin typeface="Arial" pitchFamily="34" charset="0"/>
                <a:cs typeface="Arial" pitchFamily="34" charset="0"/>
              </a:rPr>
              <a:t>chefnogaeth</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ychwanegol</a:t>
            </a:r>
            <a:endParaRPr lang="en-GB" altLang="en-US" sz="2000"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2590171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subTnLst>
                                    <p:animClr clrSpc="rgb" dir="cw">
                                      <p:cBhvr override="childStyle">
                                        <p:cTn dur="1" fill="hold" display="0" masterRel="nextClick" afterEffect="1"/>
                                        <p:tgtEl>
                                          <p:spTgt spid="10">
                                            <p:txEl>
                                              <p:pRg st="0" end="0"/>
                                            </p:txEl>
                                          </p:spTgt>
                                        </p:tgtEl>
                                        <p:attrNameLst>
                                          <p:attrName>ppt_c</p:attrName>
                                        </p:attrNameLst>
                                      </p:cBhvr>
                                      <p:to>
                                        <a:schemeClr val="bg2"/>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subTnLst>
                                    <p:animClr clrSpc="rgb" dir="cw">
                                      <p:cBhvr override="childStyle">
                                        <p:cTn dur="1" fill="hold" display="0" masterRel="nextClick" afterEffect="1"/>
                                        <p:tgtEl>
                                          <p:spTgt spid="10">
                                            <p:txEl>
                                              <p:pRg st="2" end="2"/>
                                            </p:txEl>
                                          </p:spTgt>
                                        </p:tgtEl>
                                        <p:attrNameLst>
                                          <p:attrName>ppt_c</p:attrName>
                                        </p:attrNameLst>
                                      </p:cBhvr>
                                      <p:to>
                                        <a:schemeClr val="bg2"/>
                                      </p:to>
                                    </p:animClr>
                                  </p:sub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4" end="4"/>
                                            </p:txEl>
                                          </p:spTgt>
                                        </p:tgtEl>
                                        <p:attrNameLst>
                                          <p:attrName>style.visibility</p:attrName>
                                        </p:attrNameLst>
                                      </p:cBhvr>
                                      <p:to>
                                        <p:strVal val="visible"/>
                                      </p:to>
                                    </p:set>
                                    <p:animEffect transition="in" filter="fade">
                                      <p:cBhvr>
                                        <p:cTn id="17" dur="500"/>
                                        <p:tgtEl>
                                          <p:spTgt spid="10">
                                            <p:txEl>
                                              <p:pRg st="4" end="4"/>
                                            </p:txEl>
                                          </p:spTgt>
                                        </p:tgtEl>
                                      </p:cBhvr>
                                    </p:animEffect>
                                  </p:childTnLst>
                                  <p:subTnLst>
                                    <p:animClr clrSpc="rgb" dir="cw">
                                      <p:cBhvr override="childStyle">
                                        <p:cTn dur="1" fill="hold" display="0" masterRel="nextClick" afterEffect="1"/>
                                        <p:tgtEl>
                                          <p:spTgt spid="10">
                                            <p:txEl>
                                              <p:pRg st="4" end="4"/>
                                            </p:txEl>
                                          </p:spTgt>
                                        </p:tgtEl>
                                        <p:attrNameLst>
                                          <p:attrName>ppt_c</p:attrName>
                                        </p:attrNameLst>
                                      </p:cBhvr>
                                      <p:to>
                                        <a:schemeClr val="bg2"/>
                                      </p:to>
                                    </p:animClr>
                                  </p:sub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5" end="5"/>
                                            </p:txEl>
                                          </p:spTgt>
                                        </p:tgtEl>
                                        <p:attrNameLst>
                                          <p:attrName>style.visibility</p:attrName>
                                        </p:attrNameLst>
                                      </p:cBhvr>
                                      <p:to>
                                        <p:strVal val="visible"/>
                                      </p:to>
                                    </p:set>
                                    <p:animEffect transition="in" filter="fade">
                                      <p:cBhvr>
                                        <p:cTn id="22" dur="500"/>
                                        <p:tgtEl>
                                          <p:spTgt spid="10">
                                            <p:txEl>
                                              <p:pRg st="5" end="5"/>
                                            </p:txEl>
                                          </p:spTgt>
                                        </p:tgtEl>
                                      </p:cBhvr>
                                    </p:animEffect>
                                  </p:childTnLst>
                                  <p:subTnLst>
                                    <p:animClr clrSpc="rgb" dir="cw">
                                      <p:cBhvr override="childStyle">
                                        <p:cTn dur="1" fill="hold" display="0" masterRel="nextClick" afterEffect="1"/>
                                        <p:tgtEl>
                                          <p:spTgt spid="10">
                                            <p:txEl>
                                              <p:pRg st="5" end="5"/>
                                            </p:txEl>
                                          </p:spTgt>
                                        </p:tgtEl>
                                        <p:attrNameLst>
                                          <p:attrName>ppt_c</p:attrName>
                                        </p:attrNameLst>
                                      </p:cBhvr>
                                      <p:to>
                                        <a:schemeClr val="bg2"/>
                                      </p:to>
                                    </p:animClr>
                                  </p:sub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7" end="7"/>
                                            </p:txEl>
                                          </p:spTgt>
                                        </p:tgtEl>
                                        <p:attrNameLst>
                                          <p:attrName>style.visibility</p:attrName>
                                        </p:attrNameLst>
                                      </p:cBhvr>
                                      <p:to>
                                        <p:strVal val="visible"/>
                                      </p:to>
                                    </p:set>
                                    <p:animEffect transition="in" filter="fade">
                                      <p:cBhvr>
                                        <p:cTn id="27" dur="500"/>
                                        <p:tgtEl>
                                          <p:spTgt spid="10">
                                            <p:txEl>
                                              <p:pRg st="7" end="7"/>
                                            </p:txEl>
                                          </p:spTgt>
                                        </p:tgtEl>
                                      </p:cBhvr>
                                    </p:animEffect>
                                  </p:childTnLst>
                                  <p:subTnLst>
                                    <p:animClr clrSpc="rgb" dir="cw">
                                      <p:cBhvr override="childStyle">
                                        <p:cTn dur="1" fill="hold" display="0" masterRel="nextClick" afterEffect="1"/>
                                        <p:tgtEl>
                                          <p:spTgt spid="10">
                                            <p:txEl>
                                              <p:pRg st="7" end="7"/>
                                            </p:txEl>
                                          </p:spTgt>
                                        </p:tgtEl>
                                        <p:attrNameLst>
                                          <p:attrName>ppt_c</p:attrName>
                                        </p:attrNameLst>
                                      </p:cBhvr>
                                      <p:to>
                                        <a:schemeClr val="bg2"/>
                                      </p:to>
                                    </p:animClr>
                                  </p:sub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9" end="9"/>
                                            </p:txEl>
                                          </p:spTgt>
                                        </p:tgtEl>
                                        <p:attrNameLst>
                                          <p:attrName>style.visibility</p:attrName>
                                        </p:attrNameLst>
                                      </p:cBhvr>
                                      <p:to>
                                        <p:strVal val="visible"/>
                                      </p:to>
                                    </p:set>
                                    <p:animEffect transition="in" filter="fade">
                                      <p:cBhvr>
                                        <p:cTn id="32" dur="500"/>
                                        <p:tgtEl>
                                          <p:spTgt spid="10">
                                            <p:txEl>
                                              <p:pRg st="9" end="9"/>
                                            </p:txEl>
                                          </p:spTgt>
                                        </p:tgtEl>
                                      </p:cBhvr>
                                    </p:animEffect>
                                  </p:childTnLst>
                                  <p:subTnLst>
                                    <p:animClr clrSpc="rgb" dir="cw">
                                      <p:cBhvr override="childStyle">
                                        <p:cTn dur="1" fill="hold" display="0" masterRel="nextClick" afterEffect="1"/>
                                        <p:tgtEl>
                                          <p:spTgt spid="10">
                                            <p:txEl>
                                              <p:pRg st="9" end="9"/>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1524000" y="-26861"/>
            <a:ext cx="9144000" cy="6858000"/>
            <a:chOff x="0" y="-26861"/>
            <a:chExt cx="9144000" cy="6858000"/>
          </a:xfrm>
        </p:grpSpPr>
        <p:sp>
          <p:nvSpPr>
            <p:cNvPr id="8" name="Rectangle 7"/>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19800" y="152400"/>
              <a:ext cx="2971800" cy="249087"/>
            </a:xfrm>
            <a:prstGeom prst="rect">
              <a:avLst/>
            </a:prstGeom>
          </p:spPr>
        </p:pic>
      </p:grpSp>
      <p:sp>
        <p:nvSpPr>
          <p:cNvPr id="6" name="Rectangle 2"/>
          <p:cNvSpPr>
            <a:spLocks noChangeArrowheads="1"/>
          </p:cNvSpPr>
          <p:nvPr/>
        </p:nvSpPr>
        <p:spPr bwMode="auto">
          <a:xfrm>
            <a:off x="2641714" y="609600"/>
            <a:ext cx="8178687"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l">
              <a:defRPr>
                <a:solidFill>
                  <a:schemeClr val="tx1"/>
                </a:solidFill>
                <a:latin typeface="Arial" charset="0"/>
                <a:cs typeface="Arial" charset="0"/>
              </a:defRPr>
            </a:lvl1pPr>
            <a:lvl2pPr marL="742950" indent="-285750" algn="l">
              <a:defRPr>
                <a:solidFill>
                  <a:schemeClr val="tx1"/>
                </a:solidFill>
                <a:latin typeface="Arial" charset="0"/>
                <a:cs typeface="Arial" charset="0"/>
              </a:defRPr>
            </a:lvl2pPr>
            <a:lvl3pPr marL="1143000" indent="-228600" algn="l">
              <a:defRPr>
                <a:solidFill>
                  <a:schemeClr val="tx1"/>
                </a:solidFill>
                <a:latin typeface="Arial" charset="0"/>
                <a:cs typeface="Arial" charset="0"/>
              </a:defRPr>
            </a:lvl3pPr>
            <a:lvl4pPr marL="1600200" indent="-228600" algn="l">
              <a:defRPr>
                <a:solidFill>
                  <a:schemeClr val="tx1"/>
                </a:solidFill>
                <a:latin typeface="Arial" charset="0"/>
                <a:cs typeface="Arial" charset="0"/>
              </a:defRPr>
            </a:lvl4pPr>
            <a:lvl5pPr marL="2057400" indent="-228600" algn="l">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algn="ctr"/>
            <a:r>
              <a:rPr lang="en-GB" altLang="en-US" sz="6000" dirty="0">
                <a:solidFill>
                  <a:schemeClr val="bg1"/>
                </a:solidFill>
                <a:latin typeface="Arial" pitchFamily="34" charset="0"/>
                <a:cs typeface="Arial" pitchFamily="34" charset="0"/>
              </a:rPr>
              <a:t>Beth dan </a:t>
            </a:r>
            <a:r>
              <a:rPr lang="en-GB" altLang="en-US" sz="6000" dirty="0" err="1">
                <a:solidFill>
                  <a:schemeClr val="bg1"/>
                </a:solidFill>
                <a:latin typeface="Arial" pitchFamily="34" charset="0"/>
                <a:cs typeface="Arial" pitchFamily="34" charset="0"/>
              </a:rPr>
              <a:t>ni</a:t>
            </a:r>
            <a:r>
              <a:rPr lang="en-GB" altLang="en-US" sz="6000" dirty="0">
                <a:solidFill>
                  <a:schemeClr val="bg1"/>
                </a:solidFill>
                <a:latin typeface="Arial" pitchFamily="34" charset="0"/>
                <a:cs typeface="Arial" pitchFamily="34" charset="0"/>
              </a:rPr>
              <a:t> </a:t>
            </a:r>
            <a:r>
              <a:rPr lang="en-GB" altLang="en-US" sz="6000" dirty="0" err="1">
                <a:solidFill>
                  <a:schemeClr val="bg1"/>
                </a:solidFill>
                <a:latin typeface="Arial" pitchFamily="34" charset="0"/>
                <a:cs typeface="Arial" pitchFamily="34" charset="0"/>
              </a:rPr>
              <a:t>ddim</a:t>
            </a:r>
            <a:r>
              <a:rPr lang="en-GB" altLang="en-US" sz="6000" dirty="0">
                <a:solidFill>
                  <a:schemeClr val="bg1"/>
                </a:solidFill>
                <a:latin typeface="Arial" pitchFamily="34" charset="0"/>
                <a:cs typeface="Arial" pitchFamily="34" charset="0"/>
              </a:rPr>
              <a:t> </a:t>
            </a:r>
            <a:r>
              <a:rPr lang="en-GB" altLang="en-US" sz="6000" dirty="0" err="1">
                <a:solidFill>
                  <a:schemeClr val="bg1"/>
                </a:solidFill>
                <a:latin typeface="Arial" pitchFamily="34" charset="0"/>
                <a:cs typeface="Arial" pitchFamily="34" charset="0"/>
              </a:rPr>
              <a:t>eisiau</a:t>
            </a:r>
            <a:r>
              <a:rPr lang="en-GB" altLang="en-US" sz="6000" dirty="0">
                <a:solidFill>
                  <a:schemeClr val="bg1"/>
                </a:solidFill>
                <a:latin typeface="Arial" pitchFamily="34" charset="0"/>
                <a:cs typeface="Arial" pitchFamily="34" charset="0"/>
              </a:rPr>
              <a:t> </a:t>
            </a:r>
            <a:r>
              <a:rPr lang="en-GB" altLang="en-US" sz="6000" dirty="0" err="1">
                <a:solidFill>
                  <a:schemeClr val="bg1"/>
                </a:solidFill>
                <a:latin typeface="Arial" pitchFamily="34" charset="0"/>
                <a:cs typeface="Arial" pitchFamily="34" charset="0"/>
              </a:rPr>
              <a:t>wneud</a:t>
            </a:r>
            <a:r>
              <a:rPr lang="en-GB" altLang="en-US" sz="6000" dirty="0">
                <a:solidFill>
                  <a:schemeClr val="bg1"/>
                </a:solidFill>
                <a:latin typeface="Arial" pitchFamily="34" charset="0"/>
                <a:cs typeface="Arial" pitchFamily="34" charset="0"/>
              </a:rPr>
              <a:t> </a:t>
            </a:r>
            <a:r>
              <a:rPr lang="en-GB" altLang="en-US" sz="6000" dirty="0" err="1">
                <a:solidFill>
                  <a:schemeClr val="bg1"/>
                </a:solidFill>
                <a:latin typeface="Arial" pitchFamily="34" charset="0"/>
                <a:cs typeface="Arial" pitchFamily="34" charset="0"/>
              </a:rPr>
              <a:t>heddiw</a:t>
            </a:r>
            <a:r>
              <a:rPr lang="en-GB" altLang="en-US" sz="6000" dirty="0">
                <a:solidFill>
                  <a:schemeClr val="bg1"/>
                </a:solidFill>
                <a:latin typeface="Arial" pitchFamily="34" charset="0"/>
                <a:cs typeface="Arial" pitchFamily="34" charset="0"/>
              </a:rPr>
              <a:t>…</a:t>
            </a:r>
          </a:p>
        </p:txBody>
      </p:sp>
      <p:pic>
        <p:nvPicPr>
          <p:cNvPr id="2" name="Picture 1"/>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1558901" y="2106739"/>
            <a:ext cx="3945245" cy="4724400"/>
          </a:xfrm>
          <a:prstGeom prst="rect">
            <a:avLst/>
          </a:prstGeom>
        </p:spPr>
      </p:pic>
      <p:pic>
        <p:nvPicPr>
          <p:cNvPr id="11" name="Picture 6" descr="http://freedomoutpost.com/wp-content/uploads/2016/02/20-Outrageous-Examples-That-Show-How-Political-Correctness-Is-Taking-Over-America-300x300.pn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3983764" y="4495800"/>
            <a:ext cx="1190922" cy="1190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0766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http://previews.123rf.com/images/bedo/bedo0611/bedo061100450/615286-Corkboard-background-texture-Stock-Photo.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504367" y="0"/>
            <a:ext cx="9147934"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http://thumbs.dreamstime.com/z/blank-note-paper-cork-board-38151511.jpg"/>
          <p:cNvPicPr/>
          <p:nvPr/>
        </p:nvPicPr>
        <p:blipFill>
          <a:blip r:embed="rId4" cstate="screen">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a:ext>
            </a:extLst>
          </a:blip>
          <a:srcRect/>
          <a:stretch>
            <a:fillRect/>
          </a:stretch>
        </p:blipFill>
        <p:spPr bwMode="auto">
          <a:xfrm>
            <a:off x="929670" y="-315893"/>
            <a:ext cx="5731510" cy="4189730"/>
          </a:xfrm>
          <a:prstGeom prst="rect">
            <a:avLst/>
          </a:prstGeom>
          <a:noFill/>
          <a:ln>
            <a:noFill/>
          </a:ln>
        </p:spPr>
      </p:pic>
      <p:sp>
        <p:nvSpPr>
          <p:cNvPr id="3" name="AutoShape 2" descr="http://andybrouwer.co.uk/ge7.jpg"/>
          <p:cNvSpPr>
            <a:spLocks noChangeAspect="1" noChangeArrowheads="1"/>
          </p:cNvSpPr>
          <p:nvPr/>
        </p:nvSpPr>
        <p:spPr bwMode="auto">
          <a:xfrm>
            <a:off x="1633402" y="-599210"/>
            <a:ext cx="1929048" cy="125867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4282" tIns="32141" rIns="64282" bIns="32141" numCol="1" anchor="t" anchorCtr="0" compatLnSpc="1">
            <a:prstTxWarp prst="textNoShape">
              <a:avLst/>
            </a:prstTxWarp>
          </a:bodyPr>
          <a:lstStyle/>
          <a:p>
            <a:endParaRPr lang="en-GB" dirty="0"/>
          </a:p>
        </p:txBody>
      </p:sp>
      <p:sp>
        <p:nvSpPr>
          <p:cNvPr id="13" name="Rectangle 2"/>
          <p:cNvSpPr>
            <a:spLocks noChangeArrowheads="1"/>
          </p:cNvSpPr>
          <p:nvPr/>
        </p:nvSpPr>
        <p:spPr bwMode="auto">
          <a:xfrm>
            <a:off x="1919537" y="838201"/>
            <a:ext cx="3680887" cy="154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4282" tIns="32141" rIns="64282" bIns="32141">
            <a:spAutoFit/>
          </a:bodyPr>
          <a:lstStyle>
            <a:lvl1pPr algn="l">
              <a:defRPr>
                <a:solidFill>
                  <a:schemeClr val="tx1"/>
                </a:solidFill>
                <a:latin typeface="Arial" charset="0"/>
                <a:cs typeface="Arial" charset="0"/>
              </a:defRPr>
            </a:lvl1pPr>
            <a:lvl2pPr marL="742950" indent="-285750" algn="l">
              <a:defRPr>
                <a:solidFill>
                  <a:schemeClr val="tx1"/>
                </a:solidFill>
                <a:latin typeface="Arial" charset="0"/>
                <a:cs typeface="Arial" charset="0"/>
              </a:defRPr>
            </a:lvl2pPr>
            <a:lvl3pPr marL="1143000" indent="-228600" algn="l">
              <a:defRPr>
                <a:solidFill>
                  <a:schemeClr val="tx1"/>
                </a:solidFill>
                <a:latin typeface="Arial" charset="0"/>
                <a:cs typeface="Arial" charset="0"/>
              </a:defRPr>
            </a:lvl3pPr>
            <a:lvl4pPr marL="1600200" indent="-228600" algn="l">
              <a:defRPr>
                <a:solidFill>
                  <a:schemeClr val="tx1"/>
                </a:solidFill>
                <a:latin typeface="Arial" charset="0"/>
                <a:cs typeface="Arial" charset="0"/>
              </a:defRPr>
            </a:lvl4pPr>
            <a:lvl5pPr marL="2057400" indent="-228600" algn="l">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algn="ctr"/>
            <a:r>
              <a:rPr lang="en-GB" altLang="en-US" sz="3200" dirty="0" err="1">
                <a:solidFill>
                  <a:srgbClr val="000000"/>
                </a:solidFill>
                <a:latin typeface="Arial" pitchFamily="34" charset="0"/>
                <a:cs typeface="Arial" pitchFamily="34" charset="0"/>
              </a:rPr>
              <a:t>Dydy</a:t>
            </a:r>
            <a:r>
              <a:rPr lang="en-GB" altLang="en-US" sz="3200" dirty="0">
                <a:solidFill>
                  <a:srgbClr val="000000"/>
                </a:solidFill>
                <a:latin typeface="Arial" pitchFamily="34" charset="0"/>
                <a:cs typeface="Arial" pitchFamily="34" charset="0"/>
              </a:rPr>
              <a:t> </a:t>
            </a:r>
            <a:r>
              <a:rPr lang="en-GB" altLang="en-US" sz="3200" dirty="0" err="1">
                <a:solidFill>
                  <a:srgbClr val="000000"/>
                </a:solidFill>
                <a:latin typeface="Arial" pitchFamily="34" charset="0"/>
                <a:cs typeface="Arial" pitchFamily="34" charset="0"/>
              </a:rPr>
              <a:t>hiliaeth</a:t>
            </a:r>
            <a:r>
              <a:rPr lang="en-GB" altLang="en-US" sz="3200" dirty="0">
                <a:solidFill>
                  <a:srgbClr val="000000"/>
                </a:solidFill>
                <a:latin typeface="Arial" pitchFamily="34" charset="0"/>
                <a:cs typeface="Arial" pitchFamily="34" charset="0"/>
              </a:rPr>
              <a:t> </a:t>
            </a:r>
            <a:r>
              <a:rPr lang="en-GB" altLang="en-US" sz="3200" dirty="0" err="1">
                <a:solidFill>
                  <a:srgbClr val="000000"/>
                </a:solidFill>
                <a:latin typeface="Arial" pitchFamily="34" charset="0"/>
                <a:cs typeface="Arial" pitchFamily="34" charset="0"/>
              </a:rPr>
              <a:t>ddim</a:t>
            </a:r>
            <a:r>
              <a:rPr lang="en-GB" altLang="en-US" sz="3200" dirty="0">
                <a:solidFill>
                  <a:srgbClr val="000000"/>
                </a:solidFill>
                <a:latin typeface="Arial" pitchFamily="34" charset="0"/>
                <a:cs typeface="Arial" pitchFamily="34" charset="0"/>
              </a:rPr>
              <a:t> am </a:t>
            </a:r>
            <a:r>
              <a:rPr lang="en-GB" altLang="en-US" sz="3200" dirty="0" err="1">
                <a:solidFill>
                  <a:srgbClr val="000000"/>
                </a:solidFill>
                <a:latin typeface="Arial" pitchFamily="34" charset="0"/>
                <a:cs typeface="Arial" pitchFamily="34" charset="0"/>
              </a:rPr>
              <a:t>heddlua</a:t>
            </a:r>
            <a:r>
              <a:rPr lang="en-GB" altLang="en-US" sz="3200" dirty="0">
                <a:solidFill>
                  <a:srgbClr val="000000"/>
                </a:solidFill>
                <a:latin typeface="Arial" pitchFamily="34" charset="0"/>
                <a:cs typeface="Arial" pitchFamily="34" charset="0"/>
              </a:rPr>
              <a:t> neu </a:t>
            </a:r>
            <a:r>
              <a:rPr lang="en-GB" altLang="en-US" sz="3200" dirty="0" err="1">
                <a:solidFill>
                  <a:srgbClr val="000000"/>
                </a:solidFill>
                <a:latin typeface="Arial" pitchFamily="34" charset="0"/>
                <a:cs typeface="Arial" pitchFamily="34" charset="0"/>
              </a:rPr>
              <a:t>fod</a:t>
            </a:r>
            <a:r>
              <a:rPr lang="en-GB" altLang="en-US" sz="3200" dirty="0">
                <a:solidFill>
                  <a:srgbClr val="000000"/>
                </a:solidFill>
                <a:latin typeface="Arial" pitchFamily="34" charset="0"/>
                <a:cs typeface="Arial" pitchFamily="34" charset="0"/>
              </a:rPr>
              <a:t> y ‘PC Brigade’</a:t>
            </a:r>
          </a:p>
        </p:txBody>
      </p:sp>
      <p:pic>
        <p:nvPicPr>
          <p:cNvPr id="18446" name="Picture 14" descr="http://us.cdn1.123rf.com/168nwm/inxti/inxti1207/inxti120700023/14323667-garbage-bag-on-white-background.jpg"/>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0" b="100000" l="0" r="100000">
                        <a14:foregroundMark x1="38095" y1="30380" x2="38095" y2="30380"/>
                      </a14:backgroundRemoval>
                    </a14:imgEffect>
                  </a14:imgLayer>
                </a14:imgProps>
              </a:ext>
              <a:ext uri="{28A0092B-C50C-407E-A947-70E740481C1C}">
                <a14:useLocalDpi xmlns:a14="http://schemas.microsoft.com/office/drawing/2010/main"/>
              </a:ext>
            </a:extLst>
          </a:blip>
          <a:srcRect/>
          <a:stretch>
            <a:fillRect/>
          </a:stretch>
        </p:blipFill>
        <p:spPr bwMode="auto">
          <a:xfrm>
            <a:off x="8353754" y="1125209"/>
            <a:ext cx="2218552" cy="208556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rainbow sheep"/>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5640565" y="3314173"/>
            <a:ext cx="2041230" cy="2551208"/>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christmas banned"/>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2286007" y="3688715"/>
            <a:ext cx="2282893" cy="287682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http://i5.photobucket.com/albums/y175/ewenowho/Sheep/shaggy20sheep_49e157ae87be0-1.jpg"/>
          <p:cNvPicPr/>
          <p:nvPr/>
        </p:nvPicPr>
        <p:blipFill>
          <a:blip r:embed="rId10">
            <a:extLst>
              <a:ext uri="{BEBA8EAE-BF5A-486C-A8C5-ECC9F3942E4B}">
                <a14:imgProps xmlns:a14="http://schemas.microsoft.com/office/drawing/2010/main">
                  <a14:imgLayer r:embed="rId11">
                    <a14:imgEffect>
                      <a14:backgroundRemoval t="10000" b="100000" l="10000" r="90000">
                        <a14:foregroundMark x1="59000" y1="83500" x2="59000" y2="83500"/>
                        <a14:foregroundMark x1="61833" y1="86250" x2="61833" y2="86250"/>
                        <a14:foregroundMark x1="63167" y1="90000" x2="63167" y2="90000"/>
                        <a14:foregroundMark x1="65833" y1="96000" x2="65833" y2="96000"/>
                        <a14:backgroundMark x1="39667" y1="29750" x2="39667" y2="29750"/>
                        <a14:backgroundMark x1="44833" y1="38750" x2="44833" y2="38750"/>
                        <a14:backgroundMark x1="75667" y1="60000" x2="75667" y2="60000"/>
                      </a14:backgroundRemoval>
                    </a14:imgEffect>
                  </a14:imgLayer>
                </a14:imgProps>
              </a:ext>
              <a:ext uri="{28A0092B-C50C-407E-A947-70E740481C1C}">
                <a14:useLocalDpi xmlns:a14="http://schemas.microsoft.com/office/drawing/2010/main"/>
              </a:ext>
            </a:extLst>
          </a:blip>
          <a:srcRect/>
          <a:stretch>
            <a:fillRect/>
          </a:stretch>
        </p:blipFill>
        <p:spPr bwMode="auto">
          <a:xfrm>
            <a:off x="6201955" y="3043556"/>
            <a:ext cx="5708650" cy="3814445"/>
          </a:xfrm>
          <a:prstGeom prst="rect">
            <a:avLst/>
          </a:prstGeom>
          <a:noFill/>
          <a:ln>
            <a:noFill/>
          </a:ln>
        </p:spPr>
      </p:pic>
      <p:pic>
        <p:nvPicPr>
          <p:cNvPr id="1028" name="Picture 4" descr="http://png-5.vector.me/files/images/3/8/381554/thumbtack_pushpin_2_thumb"/>
          <p:cNvPicPr>
            <a:picLocks noChangeAspect="1" noChangeArrowheads="1"/>
          </p:cNvPicPr>
          <p:nvPr/>
        </p:nvPicPr>
        <p:blipFill>
          <a:blip r:embed="rId12">
            <a:extLst>
              <a:ext uri="{28A0092B-C50C-407E-A947-70E740481C1C}">
                <a14:useLocalDpi xmlns:a14="http://schemas.microsoft.com/office/drawing/2010/main"/>
              </a:ext>
            </a:extLst>
          </a:blip>
          <a:srcRect/>
          <a:stretch>
            <a:fillRect/>
          </a:stretch>
        </p:blipFill>
        <p:spPr bwMode="auto">
          <a:xfrm>
            <a:off x="6781801" y="3048001"/>
            <a:ext cx="1131491" cy="106310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4" descr="http://png-5.vector.me/files/images/3/8/381554/thumbtack_pushpin_2_thumb"/>
          <p:cNvPicPr>
            <a:picLocks noChangeAspect="1" noChangeArrowheads="1"/>
          </p:cNvPicPr>
          <p:nvPr/>
        </p:nvPicPr>
        <p:blipFill>
          <a:blip r:embed="rId12">
            <a:duotone>
              <a:prstClr val="black"/>
              <a:srgbClr val="D9C3A5">
                <a:tint val="50000"/>
                <a:satMod val="180000"/>
              </a:srgbClr>
            </a:duotone>
            <a:extLst>
              <a:ext uri="{28A0092B-C50C-407E-A947-70E740481C1C}">
                <a14:useLocalDpi xmlns:a14="http://schemas.microsoft.com/office/drawing/2010/main"/>
              </a:ext>
            </a:extLst>
          </a:blip>
          <a:srcRect/>
          <a:stretch>
            <a:fillRect/>
          </a:stretch>
        </p:blipFill>
        <p:spPr bwMode="auto">
          <a:xfrm>
            <a:off x="3657601" y="3348357"/>
            <a:ext cx="1131491" cy="106310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freedomoutpost.com/wp-content/uploads/2016/02/20-Outrageous-Examples-That-Show-How-Political-Correctness-Is-Taking-Over-America-300x300.png"/>
          <p:cNvPicPr>
            <a:picLocks noChangeAspect="1" noChangeArrowheads="1"/>
          </p:cNvPicPr>
          <p:nvPr/>
        </p:nvPicPr>
        <p:blipFill>
          <a:blip r:embed="rId13">
            <a:extLst>
              <a:ext uri="{28A0092B-C50C-407E-A947-70E740481C1C}">
                <a14:useLocalDpi xmlns:a14="http://schemas.microsoft.com/office/drawing/2010/main"/>
              </a:ext>
            </a:extLst>
          </a:blip>
          <a:srcRect/>
          <a:stretch>
            <a:fillRect/>
          </a:stretch>
        </p:blipFill>
        <p:spPr bwMode="auto">
          <a:xfrm>
            <a:off x="6201956" y="316947"/>
            <a:ext cx="1851045" cy="1851045"/>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4" descr="http://png-5.vector.me/files/images/3/8/381554/thumbtack_pushpin_2_thumb"/>
          <p:cNvPicPr>
            <a:picLocks noChangeAspect="1" noChangeArrowheads="1"/>
          </p:cNvPicPr>
          <p:nvPr/>
        </p:nvPicPr>
        <p:blipFill>
          <a:blip r:embed="rId12">
            <a:duotone>
              <a:prstClr val="black"/>
              <a:srgbClr val="D9C3A5">
                <a:tint val="50000"/>
                <a:satMod val="180000"/>
              </a:srgbClr>
            </a:duotone>
            <a:extLst>
              <a:ext uri="{28A0092B-C50C-407E-A947-70E740481C1C}">
                <a14:useLocalDpi xmlns:a14="http://schemas.microsoft.com/office/drawing/2010/main"/>
              </a:ext>
            </a:extLst>
          </a:blip>
          <a:srcRect/>
          <a:stretch>
            <a:fillRect/>
          </a:stretch>
        </p:blipFill>
        <p:spPr bwMode="auto">
          <a:xfrm>
            <a:off x="6420024" y="30129"/>
            <a:ext cx="1131491" cy="10631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6779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par>
                                <p:cTn id="11" presetID="10"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par>
                                <p:cTn id="14" presetID="10" presetClass="entr" presetSubtype="0"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nodeType="withEffect">
                                  <p:stCondLst>
                                    <p:cond delay="0"/>
                                  </p:stCondLst>
                                  <p:childTnLst>
                                    <p:set>
                                      <p:cBhvr>
                                        <p:cTn id="18" dur="1" fill="hold">
                                          <p:stCondLst>
                                            <p:cond delay="0"/>
                                          </p:stCondLst>
                                        </p:cTn>
                                        <p:tgtEl>
                                          <p:spTgt spid="1028"/>
                                        </p:tgtEl>
                                        <p:attrNameLst>
                                          <p:attrName>style.visibility</p:attrName>
                                        </p:attrNameLst>
                                      </p:cBhvr>
                                      <p:to>
                                        <p:strVal val="visible"/>
                                      </p:to>
                                    </p:set>
                                    <p:animEffect transition="in" filter="fade">
                                      <p:cBhvr>
                                        <p:cTn id="19" dur="500"/>
                                        <p:tgtEl>
                                          <p:spTgt spid="1028"/>
                                        </p:tgtEl>
                                      </p:cBhvr>
                                    </p:animEffect>
                                  </p:childTnLst>
                                </p:cTn>
                              </p:par>
                              <p:par>
                                <p:cTn id="20" presetID="10" presetClass="entr" presetSubtype="0" fill="hold" nodeType="withEffect">
                                  <p:stCondLst>
                                    <p:cond delay="0"/>
                                  </p:stCondLst>
                                  <p:childTnLst>
                                    <p:set>
                                      <p:cBhvr>
                                        <p:cTn id="21" dur="1" fill="hold">
                                          <p:stCondLst>
                                            <p:cond delay="0"/>
                                          </p:stCondLst>
                                        </p:cTn>
                                        <p:tgtEl>
                                          <p:spTgt spid="18446"/>
                                        </p:tgtEl>
                                        <p:attrNameLst>
                                          <p:attrName>style.visibility</p:attrName>
                                        </p:attrNameLst>
                                      </p:cBhvr>
                                      <p:to>
                                        <p:strVal val="visible"/>
                                      </p:to>
                                    </p:set>
                                    <p:animEffect transition="in" filter="fade">
                                      <p:cBhvr>
                                        <p:cTn id="22" dur="500"/>
                                        <p:tgtEl>
                                          <p:spTgt spid="184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1524000" y="-26861"/>
            <a:ext cx="9144000" cy="6858000"/>
            <a:chOff x="0" y="-26861"/>
            <a:chExt cx="9144000" cy="6858000"/>
          </a:xfrm>
        </p:grpSpPr>
        <p:sp>
          <p:nvSpPr>
            <p:cNvPr id="6" name="Rectangle 5"/>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19800" y="152400"/>
              <a:ext cx="2971800" cy="249087"/>
            </a:xfrm>
            <a:prstGeom prst="rect">
              <a:avLst/>
            </a:prstGeom>
          </p:spPr>
        </p:pic>
      </p:grpSp>
      <p:sp>
        <p:nvSpPr>
          <p:cNvPr id="17410" name="Content Placeholder 2"/>
          <p:cNvSpPr>
            <a:spLocks noGrp="1"/>
          </p:cNvSpPr>
          <p:nvPr>
            <p:ph idx="4294967295"/>
          </p:nvPr>
        </p:nvSpPr>
        <p:spPr>
          <a:xfrm>
            <a:off x="2226468" y="692697"/>
            <a:ext cx="8294688" cy="3411537"/>
          </a:xfrm>
        </p:spPr>
        <p:txBody>
          <a:bodyPr>
            <a:normAutofit/>
          </a:bodyPr>
          <a:lstStyle/>
          <a:p>
            <a:pPr algn="ctr">
              <a:buFontTx/>
              <a:buNone/>
            </a:pPr>
            <a:r>
              <a:rPr lang="en-GB" altLang="en-US" sz="6600" dirty="0">
                <a:solidFill>
                  <a:schemeClr val="bg1"/>
                </a:solidFill>
                <a:latin typeface="Arial" pitchFamily="34" charset="0"/>
                <a:cs typeface="Arial" pitchFamily="34" charset="0"/>
              </a:rPr>
              <a:t>Mae </a:t>
            </a:r>
            <a:r>
              <a:rPr lang="en-GB" altLang="en-US" sz="6600" dirty="0" err="1">
                <a:solidFill>
                  <a:schemeClr val="bg1"/>
                </a:solidFill>
                <a:latin typeface="Arial" pitchFamily="34" charset="0"/>
                <a:cs typeface="Arial" pitchFamily="34" charset="0"/>
              </a:rPr>
              <a:t>gan</a:t>
            </a:r>
            <a:r>
              <a:rPr lang="en-GB" altLang="en-US" sz="6600" dirty="0">
                <a:solidFill>
                  <a:schemeClr val="bg1"/>
                </a:solidFill>
                <a:latin typeface="Arial" pitchFamily="34" charset="0"/>
                <a:cs typeface="Arial" pitchFamily="34" charset="0"/>
              </a:rPr>
              <a:t> </a:t>
            </a:r>
            <a:r>
              <a:rPr lang="en-GB" altLang="en-US" sz="6600" dirty="0" err="1">
                <a:solidFill>
                  <a:schemeClr val="bg1"/>
                </a:solidFill>
                <a:latin typeface="Arial" pitchFamily="34" charset="0"/>
                <a:cs typeface="Arial" pitchFamily="34" charset="0"/>
              </a:rPr>
              <a:t>geiriau</a:t>
            </a:r>
            <a:r>
              <a:rPr lang="en-GB" altLang="en-US" sz="6600" dirty="0">
                <a:solidFill>
                  <a:schemeClr val="bg1"/>
                </a:solidFill>
                <a:latin typeface="Arial" pitchFamily="34" charset="0"/>
                <a:cs typeface="Arial" pitchFamily="34" charset="0"/>
              </a:rPr>
              <a:t> </a:t>
            </a:r>
            <a:r>
              <a:rPr lang="en-GB" altLang="en-US" sz="6600" dirty="0" err="1">
                <a:solidFill>
                  <a:schemeClr val="bg1"/>
                </a:solidFill>
                <a:latin typeface="Arial" pitchFamily="34" charset="0"/>
                <a:cs typeface="Arial" pitchFamily="34" charset="0"/>
              </a:rPr>
              <a:t>pwer</a:t>
            </a:r>
            <a:endParaRPr lang="en-GB" altLang="en-US" sz="6600" dirty="0">
              <a:solidFill>
                <a:schemeClr val="bg1"/>
              </a:solidFill>
              <a:latin typeface="Arial" pitchFamily="34" charset="0"/>
              <a:cs typeface="Arial" pitchFamily="34" charset="0"/>
            </a:endParaRPr>
          </a:p>
        </p:txBody>
      </p:sp>
      <p:pic>
        <p:nvPicPr>
          <p:cNvPr id="17411" name="Picture 3" descr="words have power.jpg"/>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4395936" y="2924944"/>
            <a:ext cx="3440112" cy="230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08107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body" idx="1"/>
          </p:nvPr>
        </p:nvSpPr>
        <p:spPr>
          <a:xfrm>
            <a:off x="2640013" y="1773239"/>
            <a:ext cx="8229600" cy="2160587"/>
          </a:xfrm>
        </p:spPr>
        <p:txBody>
          <a:bodyPr/>
          <a:lstStyle/>
          <a:p>
            <a:pPr algn="ctr" eaLnBrk="1" hangingPunct="1">
              <a:buFontTx/>
              <a:buNone/>
            </a:pPr>
            <a:r>
              <a:rPr lang="en-GB" sz="4800">
                <a:solidFill>
                  <a:schemeClr val="bg1"/>
                </a:solidFill>
                <a:latin typeface="Impact" pitchFamily="34" charset="0"/>
                <a:cs typeface="Arial" pitchFamily="34" charset="0"/>
              </a:rPr>
              <a:t>Creating the Right</a:t>
            </a:r>
          </a:p>
          <a:p>
            <a:pPr algn="ctr" eaLnBrk="1" hangingPunct="1">
              <a:buFontTx/>
              <a:buNone/>
            </a:pPr>
            <a:r>
              <a:rPr lang="en-GB" sz="4800">
                <a:solidFill>
                  <a:schemeClr val="bg1"/>
                </a:solidFill>
                <a:latin typeface="Impact" pitchFamily="34" charset="0"/>
                <a:cs typeface="Arial" pitchFamily="34" charset="0"/>
              </a:rPr>
              <a:t> Atmosphere</a:t>
            </a:r>
          </a:p>
        </p:txBody>
      </p:sp>
      <p:pic>
        <p:nvPicPr>
          <p:cNvPr id="29698" name="Picture 3" descr="Picture1"/>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Text Box 4"/>
          <p:cNvSpPr txBox="1">
            <a:spLocks noChangeArrowheads="1"/>
          </p:cNvSpPr>
          <p:nvPr/>
        </p:nvSpPr>
        <p:spPr bwMode="auto">
          <a:xfrm>
            <a:off x="3581400" y="2133601"/>
            <a:ext cx="5329238" cy="30008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5400" dirty="0" err="1">
                <a:solidFill>
                  <a:schemeClr val="bg1"/>
                </a:solidFill>
                <a:latin typeface="Impact" pitchFamily="34" charset="0"/>
                <a:cs typeface="Arial" pitchFamily="34" charset="0"/>
              </a:rPr>
              <a:t>Creu</a:t>
            </a:r>
            <a:r>
              <a:rPr lang="en-GB" sz="5400" dirty="0">
                <a:solidFill>
                  <a:schemeClr val="bg1"/>
                </a:solidFill>
                <a:latin typeface="Impact" pitchFamily="34" charset="0"/>
                <a:cs typeface="Arial" pitchFamily="34" charset="0"/>
              </a:rPr>
              <a:t> </a:t>
            </a:r>
            <a:r>
              <a:rPr lang="en-GB" sz="5400" dirty="0" err="1">
                <a:solidFill>
                  <a:schemeClr val="bg1"/>
                </a:solidFill>
                <a:latin typeface="Impact" pitchFamily="34" charset="0"/>
                <a:cs typeface="Arial" pitchFamily="34" charset="0"/>
              </a:rPr>
              <a:t>yr</a:t>
            </a:r>
            <a:r>
              <a:rPr lang="en-GB" sz="5400" dirty="0">
                <a:solidFill>
                  <a:schemeClr val="bg1"/>
                </a:solidFill>
                <a:latin typeface="Impact" pitchFamily="34" charset="0"/>
                <a:cs typeface="Arial" pitchFamily="34" charset="0"/>
              </a:rPr>
              <a:t> </a:t>
            </a:r>
            <a:r>
              <a:rPr lang="en-GB" sz="5400" dirty="0" err="1">
                <a:solidFill>
                  <a:schemeClr val="bg1"/>
                </a:solidFill>
                <a:latin typeface="Impact" pitchFamily="34" charset="0"/>
                <a:cs typeface="Arial" pitchFamily="34" charset="0"/>
              </a:rPr>
              <a:t>awyrgylch</a:t>
            </a:r>
            <a:r>
              <a:rPr lang="en-GB" sz="5400" dirty="0">
                <a:solidFill>
                  <a:schemeClr val="bg1"/>
                </a:solidFill>
                <a:latin typeface="Impact" pitchFamily="34" charset="0"/>
                <a:cs typeface="Arial" pitchFamily="34" charset="0"/>
              </a:rPr>
              <a:t> </a:t>
            </a:r>
            <a:r>
              <a:rPr lang="en-GB" sz="5400" dirty="0" err="1">
                <a:solidFill>
                  <a:schemeClr val="bg1"/>
                </a:solidFill>
                <a:latin typeface="Impact" pitchFamily="34" charset="0"/>
                <a:cs typeface="Arial" pitchFamily="34" charset="0"/>
              </a:rPr>
              <a:t>cwyir</a:t>
            </a:r>
            <a:endParaRPr lang="en-GB" sz="5400" dirty="0">
              <a:solidFill>
                <a:schemeClr val="bg1"/>
              </a:solidFill>
              <a:latin typeface="Impact" pitchFamily="34" charset="0"/>
              <a:cs typeface="Arial" pitchFamily="34" charset="0"/>
            </a:endParaRPr>
          </a:p>
          <a:p>
            <a:pPr eaLnBrk="1" hangingPunct="1">
              <a:spcBef>
                <a:spcPct val="50000"/>
              </a:spcBef>
            </a:pPr>
            <a:endParaRPr lang="en-GB" sz="5400" dirty="0">
              <a:solidFill>
                <a:schemeClr val="bg1"/>
              </a:solidFill>
              <a:latin typeface="Impact" pitchFamily="34" charset="0"/>
              <a:cs typeface="Arial" pitchFamily="34" charset="0"/>
            </a:endParaRPr>
          </a:p>
        </p:txBody>
      </p:sp>
    </p:spTree>
    <p:extLst>
      <p:ext uri="{BB962C8B-B14F-4D97-AF65-F5344CB8AC3E}">
        <p14:creationId xmlns:p14="http://schemas.microsoft.com/office/powerpoint/2010/main" val="547565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5"/>
          <p:cNvGrpSpPr>
            <a:grpSpLocks/>
          </p:cNvGrpSpPr>
          <p:nvPr/>
        </p:nvGrpSpPr>
        <p:grpSpPr bwMode="auto">
          <a:xfrm>
            <a:off x="1524000" y="-26988"/>
            <a:ext cx="9144000" cy="6858001"/>
            <a:chOff x="0" y="-26861"/>
            <a:chExt cx="9144000" cy="6858000"/>
          </a:xfrm>
        </p:grpSpPr>
        <p:sp>
          <p:nvSpPr>
            <p:cNvPr id="9" name="Rectangle 8"/>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10" name="Picture 7"/>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Rectangle 2"/>
          <p:cNvSpPr>
            <a:spLocks noChangeArrowheads="1"/>
          </p:cNvSpPr>
          <p:nvPr/>
        </p:nvSpPr>
        <p:spPr bwMode="auto">
          <a:xfrm>
            <a:off x="2590800" y="1447800"/>
            <a:ext cx="7486132"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l">
              <a:defRPr>
                <a:solidFill>
                  <a:schemeClr val="tx1"/>
                </a:solidFill>
                <a:latin typeface="Arial" charset="0"/>
                <a:cs typeface="Arial" charset="0"/>
              </a:defRPr>
            </a:lvl1pPr>
            <a:lvl2pPr marL="742950" indent="-285750" algn="l">
              <a:defRPr>
                <a:solidFill>
                  <a:schemeClr val="tx1"/>
                </a:solidFill>
                <a:latin typeface="Arial" charset="0"/>
                <a:cs typeface="Arial" charset="0"/>
              </a:defRPr>
            </a:lvl2pPr>
            <a:lvl3pPr marL="1143000" indent="-228600" algn="l">
              <a:defRPr>
                <a:solidFill>
                  <a:schemeClr val="tx1"/>
                </a:solidFill>
                <a:latin typeface="Arial" charset="0"/>
                <a:cs typeface="Arial" charset="0"/>
              </a:defRPr>
            </a:lvl3pPr>
            <a:lvl4pPr marL="1600200" indent="-228600" algn="l">
              <a:defRPr>
                <a:solidFill>
                  <a:schemeClr val="tx1"/>
                </a:solidFill>
                <a:latin typeface="Arial" charset="0"/>
                <a:cs typeface="Arial" charset="0"/>
              </a:defRPr>
            </a:lvl4pPr>
            <a:lvl5pPr marL="2057400" indent="-228600" algn="l">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algn="ctr"/>
            <a:r>
              <a:rPr lang="en-GB" altLang="en-US" sz="7200" dirty="0" err="1">
                <a:solidFill>
                  <a:schemeClr val="bg1"/>
                </a:solidFill>
                <a:latin typeface="Arial" pitchFamily="34" charset="0"/>
                <a:cs typeface="Arial" pitchFamily="34" charset="0"/>
              </a:rPr>
              <a:t>Ydy</a:t>
            </a:r>
            <a:r>
              <a:rPr lang="en-GB" altLang="en-US" sz="7200" dirty="0">
                <a:solidFill>
                  <a:schemeClr val="bg1"/>
                </a:solidFill>
                <a:latin typeface="Arial" pitchFamily="34" charset="0"/>
                <a:cs typeface="Arial" pitchFamily="34" charset="0"/>
              </a:rPr>
              <a:t> </a:t>
            </a:r>
            <a:r>
              <a:rPr lang="en-GB" altLang="en-US" sz="7200" dirty="0" err="1">
                <a:solidFill>
                  <a:schemeClr val="bg1"/>
                </a:solidFill>
                <a:latin typeface="Arial" pitchFamily="34" charset="0"/>
                <a:cs typeface="Arial" pitchFamily="34" charset="0"/>
              </a:rPr>
              <a:t>hiliaeth</a:t>
            </a:r>
            <a:r>
              <a:rPr lang="en-GB" altLang="en-US" sz="7200" dirty="0">
                <a:solidFill>
                  <a:schemeClr val="bg1"/>
                </a:solidFill>
                <a:latin typeface="Arial" pitchFamily="34" charset="0"/>
                <a:cs typeface="Arial" pitchFamily="34" charset="0"/>
              </a:rPr>
              <a:t> dal </a:t>
            </a:r>
            <a:r>
              <a:rPr lang="en-GB" altLang="en-US" sz="7200" dirty="0" err="1">
                <a:solidFill>
                  <a:schemeClr val="bg1"/>
                </a:solidFill>
                <a:latin typeface="Arial" pitchFamily="34" charset="0"/>
                <a:cs typeface="Arial" pitchFamily="34" charset="0"/>
              </a:rPr>
              <a:t>yn</a:t>
            </a:r>
            <a:r>
              <a:rPr lang="en-GB" altLang="en-US" sz="7200" dirty="0">
                <a:solidFill>
                  <a:schemeClr val="bg1"/>
                </a:solidFill>
                <a:latin typeface="Arial" pitchFamily="34" charset="0"/>
                <a:cs typeface="Arial" pitchFamily="34" charset="0"/>
              </a:rPr>
              <a:t> </a:t>
            </a:r>
            <a:r>
              <a:rPr lang="en-GB" altLang="en-US" sz="7200" dirty="0" err="1">
                <a:solidFill>
                  <a:schemeClr val="bg1"/>
                </a:solidFill>
                <a:latin typeface="Arial" pitchFamily="34" charset="0"/>
                <a:cs typeface="Arial" pitchFamily="34" charset="0"/>
              </a:rPr>
              <a:t>broblem</a:t>
            </a:r>
            <a:r>
              <a:rPr lang="en-GB" altLang="en-US" sz="7200" dirty="0">
                <a:solidFill>
                  <a:schemeClr val="bg1"/>
                </a:solidFill>
                <a:latin typeface="Arial" pitchFamily="34" charset="0"/>
                <a:cs typeface="Arial" pitchFamily="34" charset="0"/>
              </a:rPr>
              <a:t> </a:t>
            </a:r>
            <a:r>
              <a:rPr lang="en-GB" altLang="en-US" sz="7200" dirty="0" err="1">
                <a:solidFill>
                  <a:schemeClr val="bg1"/>
                </a:solidFill>
                <a:latin typeface="Arial" pitchFamily="34" charset="0"/>
                <a:cs typeface="Arial" pitchFamily="34" charset="0"/>
              </a:rPr>
              <a:t>yn</a:t>
            </a:r>
            <a:r>
              <a:rPr lang="en-GB" altLang="en-US" sz="7200" dirty="0">
                <a:solidFill>
                  <a:schemeClr val="bg1"/>
                </a:solidFill>
                <a:latin typeface="Arial" pitchFamily="34" charset="0"/>
                <a:cs typeface="Arial" pitchFamily="34" charset="0"/>
              </a:rPr>
              <a:t> 2020? </a:t>
            </a:r>
          </a:p>
        </p:txBody>
      </p:sp>
      <p:pic>
        <p:nvPicPr>
          <p:cNvPr id="5" name="Picture 4"/>
          <p:cNvPicPr>
            <a:picLocks noChangeAspect="1"/>
          </p:cNvPicPr>
          <p:nvPr/>
        </p:nvPicPr>
        <p:blipFill rotWithShape="1">
          <a:blip r:embed="rId4" cstate="screen">
            <a:extLst>
              <a:ext uri="{BEBA8EAE-BF5A-486C-A8C5-ECC9F3942E4B}">
                <a14:imgProps xmlns:a14="http://schemas.microsoft.com/office/drawing/2010/main">
                  <a14:imgLayer r:embed="rId5">
                    <a14:imgEffect>
                      <a14:backgroundRemoval t="9735" b="100000" l="9862" r="89792"/>
                    </a14:imgEffect>
                  </a14:imgLayer>
                </a14:imgProps>
              </a:ext>
              <a:ext uri="{28A0092B-C50C-407E-A947-70E740481C1C}">
                <a14:useLocalDpi xmlns:a14="http://schemas.microsoft.com/office/drawing/2010/main"/>
              </a:ext>
            </a:extLst>
          </a:blip>
          <a:srcRect/>
          <a:stretch/>
        </p:blipFill>
        <p:spPr>
          <a:xfrm>
            <a:off x="4724400" y="3810000"/>
            <a:ext cx="5067848" cy="2971800"/>
          </a:xfrm>
          <a:prstGeom prst="rect">
            <a:avLst/>
          </a:prstGeom>
        </p:spPr>
      </p:pic>
      <p:pic>
        <p:nvPicPr>
          <p:cNvPr id="8" name="Picture 7"/>
          <p:cNvPicPr>
            <a:picLocks noChangeAspect="1"/>
          </p:cNvPicPr>
          <p:nvPr/>
        </p:nvPicPr>
        <p:blipFill rotWithShape="1">
          <a:blip r:embed="rId6" cstate="screen">
            <a:extLst>
              <a:ext uri="{BEBA8EAE-BF5A-486C-A8C5-ECC9F3942E4B}">
                <a14:imgProps xmlns:a14="http://schemas.microsoft.com/office/drawing/2010/main">
                  <a14:imgLayer r:embed="rId7">
                    <a14:imgEffect>
                      <a14:backgroundRemoval t="9968" b="100000" l="9713" r="89845"/>
                    </a14:imgEffect>
                  </a14:imgLayer>
                </a14:imgProps>
              </a:ext>
              <a:ext uri="{28A0092B-C50C-407E-A947-70E740481C1C}">
                <a14:useLocalDpi xmlns:a14="http://schemas.microsoft.com/office/drawing/2010/main"/>
              </a:ext>
            </a:extLst>
          </a:blip>
          <a:srcRect/>
          <a:stretch/>
        </p:blipFill>
        <p:spPr>
          <a:xfrm>
            <a:off x="3200401" y="4073958"/>
            <a:ext cx="3948207" cy="2707843"/>
          </a:xfrm>
          <a:prstGeom prst="rect">
            <a:avLst/>
          </a:prstGeom>
        </p:spPr>
      </p:pic>
      <p:pic>
        <p:nvPicPr>
          <p:cNvPr id="13" name="Picture 1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543800" y="152401"/>
            <a:ext cx="2971800" cy="249087"/>
          </a:xfrm>
          <a:prstGeom prst="rect">
            <a:avLst/>
          </a:prstGeom>
        </p:spPr>
      </p:pic>
    </p:spTree>
    <p:extLst>
      <p:ext uri="{BB962C8B-B14F-4D97-AF65-F5344CB8AC3E}">
        <p14:creationId xmlns:p14="http://schemas.microsoft.com/office/powerpoint/2010/main" val="3646025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5"/>
          <p:cNvGrpSpPr>
            <a:grpSpLocks/>
          </p:cNvGrpSpPr>
          <p:nvPr/>
        </p:nvGrpSpPr>
        <p:grpSpPr bwMode="auto">
          <a:xfrm>
            <a:off x="1524000" y="-26988"/>
            <a:ext cx="9144000" cy="6858001"/>
            <a:chOff x="0" y="-26861"/>
            <a:chExt cx="9144000" cy="6858000"/>
          </a:xfrm>
        </p:grpSpPr>
        <p:sp>
          <p:nvSpPr>
            <p:cNvPr id="11" name="Rectangle 10"/>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13" name="Picture 7"/>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026" name="Picture 2"/>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057400" y="609601"/>
            <a:ext cx="4724400" cy="3535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rot="1083463">
            <a:off x="1905000" y="3651250"/>
            <a:ext cx="4445000" cy="1968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rot="-863612">
            <a:off x="5518150" y="1379538"/>
            <a:ext cx="4648200" cy="2271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6248400" y="4476750"/>
            <a:ext cx="4014788" cy="1504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2667000" y="1362076"/>
            <a:ext cx="6470650" cy="4073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5" name="Picture 8"/>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543800" y="152400"/>
            <a:ext cx="2971800" cy="24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descr="Screenshot 2018-11-05 at 10.33.56.png"/>
          <p:cNvPicPr>
            <a:picLocks noChangeAspect="1"/>
          </p:cNvPicPr>
          <p:nvPr/>
        </p:nvPicPr>
        <p:blipFill>
          <a:blip r:embed="rId9">
            <a:extLst>
              <a:ext uri="{28A0092B-C50C-407E-A947-70E740481C1C}">
                <a14:useLocalDpi xmlns:a14="http://schemas.microsoft.com/office/drawing/2010/main"/>
              </a:ext>
            </a:extLst>
          </a:blip>
          <a:srcRect/>
          <a:stretch>
            <a:fillRect/>
          </a:stretch>
        </p:blipFill>
        <p:spPr bwMode="auto">
          <a:xfrm>
            <a:off x="3048001" y="762000"/>
            <a:ext cx="6302375"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3924621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2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2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02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03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5">
            <a:extLst>
              <a:ext uri="{FF2B5EF4-FFF2-40B4-BE49-F238E27FC236}">
                <a16:creationId xmlns:a16="http://schemas.microsoft.com/office/drawing/2014/main" id="{1504F6E8-86B1-46A6-8F6B-1551FFA02764}"/>
              </a:ext>
            </a:extLst>
          </p:cNvPr>
          <p:cNvGrpSpPr>
            <a:grpSpLocks/>
          </p:cNvGrpSpPr>
          <p:nvPr/>
        </p:nvGrpSpPr>
        <p:grpSpPr bwMode="auto">
          <a:xfrm>
            <a:off x="1524000" y="77810"/>
            <a:ext cx="9144000" cy="6858001"/>
            <a:chOff x="0" y="-26861"/>
            <a:chExt cx="9144000" cy="6858000"/>
          </a:xfrm>
        </p:grpSpPr>
        <p:sp>
          <p:nvSpPr>
            <p:cNvPr id="12" name="Rectangle 11">
              <a:extLst>
                <a:ext uri="{FF2B5EF4-FFF2-40B4-BE49-F238E27FC236}">
                  <a16:creationId xmlns:a16="http://schemas.microsoft.com/office/drawing/2014/main" id="{7D1FC4D4-CD6C-46F9-BFDC-F074D6961E6D}"/>
                </a:ext>
              </a:extLst>
            </p:cNvPr>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13" name="Picture 7">
              <a:extLst>
                <a:ext uri="{FF2B5EF4-FFF2-40B4-BE49-F238E27FC236}">
                  <a16:creationId xmlns:a16="http://schemas.microsoft.com/office/drawing/2014/main" id="{66B38944-4E2D-42A7-9BBB-B9D3C435087E}"/>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le 1">
            <a:extLst>
              <a:ext uri="{FF2B5EF4-FFF2-40B4-BE49-F238E27FC236}">
                <a16:creationId xmlns:a16="http://schemas.microsoft.com/office/drawing/2014/main" id="{FAD08EA3-EEBE-4D02-9B63-8FF9F0FD6431}"/>
              </a:ext>
            </a:extLst>
          </p:cNvPr>
          <p:cNvSpPr>
            <a:spLocks noGrp="1"/>
          </p:cNvSpPr>
          <p:nvPr>
            <p:ph type="title"/>
          </p:nvPr>
        </p:nvSpPr>
        <p:spPr>
          <a:xfrm>
            <a:off x="1918555" y="5085723"/>
            <a:ext cx="8354891" cy="697835"/>
          </a:xfrm>
        </p:spPr>
        <p:txBody>
          <a:bodyPr vert="horz" lIns="68580" tIns="34290" rIns="68580" bIns="34290" rtlCol="0" anchor="b">
            <a:normAutofit/>
          </a:bodyPr>
          <a:lstStyle/>
          <a:p>
            <a:pPr algn="ctr"/>
            <a:r>
              <a:rPr lang="en-US" sz="4050" dirty="0" err="1">
                <a:solidFill>
                  <a:schemeClr val="bg1"/>
                </a:solidFill>
              </a:rPr>
              <a:t>Dylanwad</a:t>
            </a:r>
            <a:r>
              <a:rPr lang="en-US" sz="4050" dirty="0">
                <a:solidFill>
                  <a:schemeClr val="bg1"/>
                </a:solidFill>
              </a:rPr>
              <a:t> y </a:t>
            </a:r>
            <a:r>
              <a:rPr lang="en-US" sz="4050" dirty="0" err="1">
                <a:solidFill>
                  <a:schemeClr val="bg1"/>
                </a:solidFill>
              </a:rPr>
              <a:t>cyfryngau</a:t>
            </a:r>
            <a:endParaRPr lang="en-US" sz="4050" dirty="0">
              <a:solidFill>
                <a:schemeClr val="bg1"/>
              </a:solidFill>
            </a:endParaRPr>
          </a:p>
        </p:txBody>
      </p:sp>
      <p:pic>
        <p:nvPicPr>
          <p:cNvPr id="7" name="Content Placeholder 6">
            <a:extLst>
              <a:ext uri="{FF2B5EF4-FFF2-40B4-BE49-F238E27FC236}">
                <a16:creationId xmlns:a16="http://schemas.microsoft.com/office/drawing/2014/main" id="{14484D6E-D659-408B-8333-13E65F1823F5}"/>
              </a:ext>
            </a:extLst>
          </p:cNvPr>
          <p:cNvPicPr>
            <a:picLocks noGrp="1" noChangeAspect="1"/>
          </p:cNvPicPr>
          <p:nvPr>
            <p:ph sz="half" idx="1"/>
          </p:nvPr>
        </p:nvPicPr>
        <p:blipFill>
          <a:blip r:embed="rId3"/>
          <a:stretch>
            <a:fillRect/>
          </a:stretch>
        </p:blipFill>
        <p:spPr>
          <a:xfrm>
            <a:off x="1673732" y="908721"/>
            <a:ext cx="3208369" cy="2125543"/>
          </a:xfrm>
          <a:prstGeom prst="rect">
            <a:avLst/>
          </a:prstGeom>
        </p:spPr>
      </p:pic>
      <p:pic>
        <p:nvPicPr>
          <p:cNvPr id="6" name="Picture 5">
            <a:extLst>
              <a:ext uri="{FF2B5EF4-FFF2-40B4-BE49-F238E27FC236}">
                <a16:creationId xmlns:a16="http://schemas.microsoft.com/office/drawing/2014/main" id="{ABF688A7-F6D4-485C-933C-C6880A843023}"/>
              </a:ext>
            </a:extLst>
          </p:cNvPr>
          <p:cNvPicPr>
            <a:picLocks noChangeAspect="1"/>
          </p:cNvPicPr>
          <p:nvPr/>
        </p:nvPicPr>
        <p:blipFill>
          <a:blip r:embed="rId4"/>
          <a:stretch>
            <a:fillRect/>
          </a:stretch>
        </p:blipFill>
        <p:spPr>
          <a:xfrm>
            <a:off x="7240831" y="1484785"/>
            <a:ext cx="3321663" cy="2026214"/>
          </a:xfrm>
          <a:prstGeom prst="rect">
            <a:avLst/>
          </a:prstGeom>
        </p:spPr>
      </p:pic>
      <p:pic>
        <p:nvPicPr>
          <p:cNvPr id="5" name="Content Placeholder 4">
            <a:extLst>
              <a:ext uri="{FF2B5EF4-FFF2-40B4-BE49-F238E27FC236}">
                <a16:creationId xmlns:a16="http://schemas.microsoft.com/office/drawing/2014/main" id="{6CCC0644-ADC2-4ED0-8E98-7C9BB2B6ADAD}"/>
              </a:ext>
            </a:extLst>
          </p:cNvPr>
          <p:cNvPicPr>
            <a:picLocks noGrp="1" noChangeAspect="1"/>
          </p:cNvPicPr>
          <p:nvPr>
            <p:ph sz="half" idx="2"/>
          </p:nvPr>
        </p:nvPicPr>
        <p:blipFill>
          <a:blip r:embed="rId5" cstate="screen">
            <a:extLst>
              <a:ext uri="{28A0092B-C50C-407E-A947-70E740481C1C}">
                <a14:useLocalDpi xmlns:a14="http://schemas.microsoft.com/office/drawing/2010/main"/>
              </a:ext>
            </a:extLst>
          </a:blip>
          <a:stretch>
            <a:fillRect/>
          </a:stretch>
        </p:blipFill>
        <p:spPr>
          <a:xfrm>
            <a:off x="4832974" y="972458"/>
            <a:ext cx="2343147" cy="3113818"/>
          </a:xfrm>
          <a:prstGeom prst="rect">
            <a:avLst/>
          </a:prstGeom>
        </p:spPr>
      </p:pic>
      <p:sp>
        <p:nvSpPr>
          <p:cNvPr id="8" name="Rectangle 7">
            <a:extLst>
              <a:ext uri="{FF2B5EF4-FFF2-40B4-BE49-F238E27FC236}">
                <a16:creationId xmlns:a16="http://schemas.microsoft.com/office/drawing/2014/main" id="{BE3CD2E8-BE5F-4EA3-A071-4012BEF37279}"/>
              </a:ext>
            </a:extLst>
          </p:cNvPr>
          <p:cNvSpPr/>
          <p:nvPr/>
        </p:nvSpPr>
        <p:spPr>
          <a:xfrm>
            <a:off x="1658799" y="3034262"/>
            <a:ext cx="3232902" cy="1052014"/>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YouTuber PewDiePie – Over 100 million followers, initially game commentary. A WSJ investigation found anti-Semitism and Nazi imagery in 9 of his videos.</a:t>
            </a:r>
          </a:p>
        </p:txBody>
      </p:sp>
    </p:spTree>
    <p:extLst>
      <p:ext uri="{BB962C8B-B14F-4D97-AF65-F5344CB8AC3E}">
        <p14:creationId xmlns:p14="http://schemas.microsoft.com/office/powerpoint/2010/main" val="3079586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C22C2BE4-8F03-4D74-A7CE-8C1F4AA5B55F}"/>
              </a:ext>
            </a:extLst>
          </p:cNvPr>
          <p:cNvGrpSpPr>
            <a:grpSpLocks/>
          </p:cNvGrpSpPr>
          <p:nvPr/>
        </p:nvGrpSpPr>
        <p:grpSpPr bwMode="auto">
          <a:xfrm>
            <a:off x="1524000" y="77810"/>
            <a:ext cx="9144000" cy="6858001"/>
            <a:chOff x="0" y="-26861"/>
            <a:chExt cx="9144000" cy="6858000"/>
          </a:xfrm>
        </p:grpSpPr>
        <p:sp>
          <p:nvSpPr>
            <p:cNvPr id="7" name="Rectangle 6">
              <a:extLst>
                <a:ext uri="{FF2B5EF4-FFF2-40B4-BE49-F238E27FC236}">
                  <a16:creationId xmlns:a16="http://schemas.microsoft.com/office/drawing/2014/main" id="{2CEA41E7-69AA-49E1-B3FF-3BA231F25959}"/>
                </a:ext>
              </a:extLst>
            </p:cNvPr>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8" name="Picture 7">
              <a:extLst>
                <a:ext uri="{FF2B5EF4-FFF2-40B4-BE49-F238E27FC236}">
                  <a16:creationId xmlns:a16="http://schemas.microsoft.com/office/drawing/2014/main" id="{280AE67E-9CD3-4613-A83D-25B46AB677A4}"/>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le 1">
            <a:extLst>
              <a:ext uri="{FF2B5EF4-FFF2-40B4-BE49-F238E27FC236}">
                <a16:creationId xmlns:a16="http://schemas.microsoft.com/office/drawing/2014/main" id="{C401AB27-FB01-4C9D-B2C9-2923214CD13C}"/>
              </a:ext>
            </a:extLst>
          </p:cNvPr>
          <p:cNvSpPr>
            <a:spLocks noGrp="1"/>
          </p:cNvSpPr>
          <p:nvPr>
            <p:ph type="title"/>
          </p:nvPr>
        </p:nvSpPr>
        <p:spPr>
          <a:xfrm>
            <a:off x="2176653" y="1312174"/>
            <a:ext cx="7838694" cy="994172"/>
          </a:xfrm>
        </p:spPr>
        <p:txBody>
          <a:bodyPr anchor="ctr">
            <a:normAutofit/>
          </a:bodyPr>
          <a:lstStyle/>
          <a:p>
            <a:r>
              <a:rPr lang="en-GB" sz="4800" dirty="0" err="1">
                <a:solidFill>
                  <a:schemeClr val="bg1"/>
                </a:solidFill>
              </a:rPr>
              <a:t>Eithafiaeth</a:t>
            </a:r>
            <a:r>
              <a:rPr lang="en-GB" sz="4800" dirty="0">
                <a:solidFill>
                  <a:schemeClr val="bg1"/>
                </a:solidFill>
              </a:rPr>
              <a:t> </a:t>
            </a:r>
            <a:r>
              <a:rPr lang="en-GB" sz="4800" dirty="0" err="1">
                <a:solidFill>
                  <a:schemeClr val="bg1"/>
                </a:solidFill>
              </a:rPr>
              <a:t>Asgell</a:t>
            </a:r>
            <a:r>
              <a:rPr lang="en-GB" sz="4800" dirty="0">
                <a:solidFill>
                  <a:schemeClr val="bg1"/>
                </a:solidFill>
              </a:rPr>
              <a:t> </a:t>
            </a:r>
            <a:r>
              <a:rPr lang="en-GB" sz="4800" dirty="0" err="1">
                <a:solidFill>
                  <a:schemeClr val="bg1"/>
                </a:solidFill>
              </a:rPr>
              <a:t>Dde</a:t>
            </a:r>
            <a:endParaRPr lang="en-GB" sz="4800" dirty="0">
              <a:solidFill>
                <a:schemeClr val="bg1"/>
              </a:solidFill>
            </a:endParaRPr>
          </a:p>
        </p:txBody>
      </p:sp>
      <p:graphicFrame>
        <p:nvGraphicFramePr>
          <p:cNvPr id="5" name="Content Placeholder 2">
            <a:extLst>
              <a:ext uri="{FF2B5EF4-FFF2-40B4-BE49-F238E27FC236}">
                <a16:creationId xmlns:a16="http://schemas.microsoft.com/office/drawing/2014/main" id="{30AE35C6-4203-4320-BBD5-50F85ADA3B5F}"/>
              </a:ext>
            </a:extLst>
          </p:cNvPr>
          <p:cNvGraphicFramePr>
            <a:graphicFrameLocks noGrp="1"/>
          </p:cNvGraphicFramePr>
          <p:nvPr>
            <p:ph idx="1"/>
            <p:extLst>
              <p:ext uri="{D42A27DB-BD31-4B8C-83A1-F6EECF244321}">
                <p14:modId xmlns:p14="http://schemas.microsoft.com/office/powerpoint/2010/main" val="3769795377"/>
              </p:ext>
            </p:extLst>
          </p:nvPr>
        </p:nvGraphicFramePr>
        <p:xfrm>
          <a:off x="2274657" y="2646293"/>
          <a:ext cx="7642689" cy="33749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9680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E1E54723-E484-4B42-8BAE-E718A1AAB93D}"/>
              </a:ext>
            </a:extLst>
          </p:cNvPr>
          <p:cNvGrpSpPr>
            <a:grpSpLocks/>
          </p:cNvGrpSpPr>
          <p:nvPr/>
        </p:nvGrpSpPr>
        <p:grpSpPr bwMode="auto">
          <a:xfrm>
            <a:off x="1524000" y="77810"/>
            <a:ext cx="9144000" cy="6858001"/>
            <a:chOff x="0" y="-26861"/>
            <a:chExt cx="9144000" cy="6858000"/>
          </a:xfrm>
        </p:grpSpPr>
        <p:sp>
          <p:nvSpPr>
            <p:cNvPr id="37" name="Rectangle 36">
              <a:extLst>
                <a:ext uri="{FF2B5EF4-FFF2-40B4-BE49-F238E27FC236}">
                  <a16:creationId xmlns:a16="http://schemas.microsoft.com/office/drawing/2014/main" id="{B4266899-CE1C-44E2-A5C4-1B098F1898E8}"/>
                </a:ext>
              </a:extLst>
            </p:cNvPr>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38" name="Picture 37">
              <a:extLst>
                <a:ext uri="{FF2B5EF4-FFF2-40B4-BE49-F238E27FC236}">
                  <a16:creationId xmlns:a16="http://schemas.microsoft.com/office/drawing/2014/main" id="{F291C8EB-196E-43B6-AEBC-FF63D05DDB9A}"/>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le 1">
            <a:extLst>
              <a:ext uri="{FF2B5EF4-FFF2-40B4-BE49-F238E27FC236}">
                <a16:creationId xmlns:a16="http://schemas.microsoft.com/office/drawing/2014/main" id="{B007AA27-3736-46C5-9393-7A28205961AC}"/>
              </a:ext>
            </a:extLst>
          </p:cNvPr>
          <p:cNvSpPr>
            <a:spLocks noGrp="1"/>
          </p:cNvSpPr>
          <p:nvPr>
            <p:ph type="title"/>
          </p:nvPr>
        </p:nvSpPr>
        <p:spPr>
          <a:xfrm>
            <a:off x="2116074" y="1916832"/>
            <a:ext cx="2957238" cy="2407796"/>
          </a:xfrm>
          <a:solidFill>
            <a:schemeClr val="bg1">
              <a:lumMod val="75000"/>
            </a:schemeClr>
          </a:solidFill>
        </p:spPr>
        <p:txBody>
          <a:bodyPr>
            <a:normAutofit/>
          </a:bodyPr>
          <a:lstStyle/>
          <a:p>
            <a:pPr algn="ctr"/>
            <a:r>
              <a:rPr lang="en-GB" sz="3000" dirty="0" err="1"/>
              <a:t>Ystadegau</a:t>
            </a:r>
            <a:r>
              <a:rPr lang="en-GB" sz="3000" dirty="0"/>
              <a:t> </a:t>
            </a:r>
            <a:r>
              <a:rPr lang="en-GB" sz="3000" dirty="0" err="1"/>
              <a:t>trosedd</a:t>
            </a:r>
            <a:r>
              <a:rPr lang="en-GB" sz="3000" dirty="0"/>
              <a:t> </a:t>
            </a:r>
            <a:r>
              <a:rPr lang="en-GB" sz="3000" dirty="0" err="1"/>
              <a:t>casineb</a:t>
            </a:r>
            <a:endParaRPr lang="en-GB" sz="3000" dirty="0"/>
          </a:p>
        </p:txBody>
      </p:sp>
      <p:sp>
        <p:nvSpPr>
          <p:cNvPr id="3" name="Content Placeholder 2">
            <a:extLst>
              <a:ext uri="{FF2B5EF4-FFF2-40B4-BE49-F238E27FC236}">
                <a16:creationId xmlns:a16="http://schemas.microsoft.com/office/drawing/2014/main" id="{78E5C735-FBBE-4AE0-97D1-3BD867FF2F62}"/>
              </a:ext>
            </a:extLst>
          </p:cNvPr>
          <p:cNvSpPr>
            <a:spLocks noGrp="1"/>
          </p:cNvSpPr>
          <p:nvPr>
            <p:ph idx="1"/>
          </p:nvPr>
        </p:nvSpPr>
        <p:spPr>
          <a:xfrm>
            <a:off x="5364480" y="1460754"/>
            <a:ext cx="4711446" cy="3936492"/>
          </a:xfrm>
        </p:spPr>
        <p:txBody>
          <a:bodyPr anchor="ctr">
            <a:normAutofit/>
          </a:bodyPr>
          <a:lstStyle/>
          <a:p>
            <a:r>
              <a:rPr lang="en-GB" sz="2400" dirty="0" err="1">
                <a:solidFill>
                  <a:schemeClr val="bg1"/>
                </a:solidFill>
              </a:rPr>
              <a:t>Yn</a:t>
            </a:r>
            <a:r>
              <a:rPr lang="en-GB" sz="2400" dirty="0">
                <a:solidFill>
                  <a:schemeClr val="bg1"/>
                </a:solidFill>
              </a:rPr>
              <a:t> </a:t>
            </a:r>
            <a:r>
              <a:rPr lang="en-GB" sz="2400" dirty="0" err="1">
                <a:solidFill>
                  <a:schemeClr val="bg1"/>
                </a:solidFill>
              </a:rPr>
              <a:t>ol</a:t>
            </a:r>
            <a:r>
              <a:rPr lang="en-GB" sz="2400" dirty="0">
                <a:solidFill>
                  <a:schemeClr val="bg1"/>
                </a:solidFill>
              </a:rPr>
              <a:t> y </a:t>
            </a:r>
            <a:r>
              <a:rPr lang="en-GB" sz="2400" dirty="0" err="1">
                <a:solidFill>
                  <a:schemeClr val="bg1"/>
                </a:solidFill>
              </a:rPr>
              <a:t>testyn</a:t>
            </a:r>
            <a:r>
              <a:rPr lang="en-GB" sz="2400" dirty="0">
                <a:solidFill>
                  <a:schemeClr val="bg1"/>
                </a:solidFill>
              </a:rPr>
              <a:t> </a:t>
            </a:r>
            <a:r>
              <a:rPr lang="en-GB" sz="2400" dirty="0" err="1">
                <a:solidFill>
                  <a:schemeClr val="bg1"/>
                </a:solidFill>
              </a:rPr>
              <a:t>o’r</a:t>
            </a:r>
            <a:r>
              <a:rPr lang="en-GB" sz="2400" dirty="0">
                <a:solidFill>
                  <a:schemeClr val="bg1"/>
                </a:solidFill>
              </a:rPr>
              <a:t> </a:t>
            </a:r>
            <a:r>
              <a:rPr lang="en-GB" sz="2400" dirty="0" err="1">
                <a:solidFill>
                  <a:schemeClr val="bg1"/>
                </a:solidFill>
              </a:rPr>
              <a:t>Llywodraeth</a:t>
            </a:r>
            <a:r>
              <a:rPr lang="en-GB" sz="2400" dirty="0">
                <a:solidFill>
                  <a:schemeClr val="bg1"/>
                </a:solidFill>
              </a:rPr>
              <a:t> Cymru, </a:t>
            </a:r>
            <a:r>
              <a:rPr lang="en-GB" sz="2400" dirty="0" err="1">
                <a:solidFill>
                  <a:schemeClr val="bg1"/>
                </a:solidFill>
              </a:rPr>
              <a:t>mae</a:t>
            </a:r>
            <a:r>
              <a:rPr lang="en-GB" sz="2400" dirty="0">
                <a:solidFill>
                  <a:schemeClr val="bg1"/>
                </a:solidFill>
              </a:rPr>
              <a:t> 74% o </a:t>
            </a:r>
            <a:r>
              <a:rPr lang="en-GB" sz="2400" dirty="0" err="1">
                <a:solidFill>
                  <a:schemeClr val="bg1"/>
                </a:solidFill>
              </a:rPr>
              <a:t>troseddau</a:t>
            </a:r>
            <a:r>
              <a:rPr lang="en-GB" sz="2400" dirty="0">
                <a:solidFill>
                  <a:schemeClr val="bg1"/>
                </a:solidFill>
              </a:rPr>
              <a:t> a </a:t>
            </a:r>
            <a:r>
              <a:rPr lang="en-GB" sz="2400" dirty="0" err="1">
                <a:solidFill>
                  <a:schemeClr val="bg1"/>
                </a:solidFill>
              </a:rPr>
              <a:t>digwyddiadau</a:t>
            </a:r>
            <a:r>
              <a:rPr lang="en-GB" sz="2400" dirty="0">
                <a:solidFill>
                  <a:schemeClr val="bg1"/>
                </a:solidFill>
              </a:rPr>
              <a:t> </a:t>
            </a:r>
            <a:r>
              <a:rPr lang="en-GB" sz="2400" dirty="0" err="1">
                <a:solidFill>
                  <a:schemeClr val="bg1"/>
                </a:solidFill>
              </a:rPr>
              <a:t>casineb</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gysylltiedig</a:t>
            </a:r>
            <a:r>
              <a:rPr lang="en-GB" sz="2400" dirty="0">
                <a:solidFill>
                  <a:schemeClr val="bg1"/>
                </a:solidFill>
              </a:rPr>
              <a:t> a </a:t>
            </a:r>
            <a:r>
              <a:rPr lang="en-GB" sz="2400" dirty="0" err="1">
                <a:solidFill>
                  <a:schemeClr val="bg1"/>
                </a:solidFill>
              </a:rPr>
              <a:t>hil</a:t>
            </a:r>
            <a:r>
              <a:rPr lang="en-GB" sz="2400" dirty="0">
                <a:solidFill>
                  <a:schemeClr val="bg1"/>
                </a:solidFill>
              </a:rPr>
              <a:t> a </a:t>
            </a:r>
            <a:r>
              <a:rPr lang="en-GB" sz="2400" dirty="0" err="1">
                <a:solidFill>
                  <a:schemeClr val="bg1"/>
                </a:solidFill>
              </a:rPr>
              <a:t>crefydd</a:t>
            </a:r>
            <a:r>
              <a:rPr lang="en-GB" sz="2400" dirty="0">
                <a:solidFill>
                  <a:schemeClr val="bg1"/>
                </a:solidFill>
              </a:rPr>
              <a:t>. Mae </a:t>
            </a:r>
            <a:r>
              <a:rPr lang="en-GB" sz="2400" dirty="0" err="1">
                <a:solidFill>
                  <a:schemeClr val="bg1"/>
                </a:solidFill>
              </a:rPr>
              <a:t>hwnna’n</a:t>
            </a:r>
            <a:r>
              <a:rPr lang="en-GB" sz="2400" dirty="0">
                <a:solidFill>
                  <a:schemeClr val="bg1"/>
                </a:solidFill>
              </a:rPr>
              <a:t> </a:t>
            </a:r>
            <a:r>
              <a:rPr lang="en-GB" sz="2400" dirty="0" err="1">
                <a:solidFill>
                  <a:schemeClr val="bg1"/>
                </a:solidFill>
              </a:rPr>
              <a:t>meddwl</a:t>
            </a:r>
            <a:r>
              <a:rPr lang="en-GB" sz="2400" dirty="0">
                <a:solidFill>
                  <a:schemeClr val="bg1"/>
                </a:solidFill>
              </a:rPr>
              <a:t> </a:t>
            </a:r>
            <a:r>
              <a:rPr lang="en-GB" sz="2400" dirty="0" err="1">
                <a:solidFill>
                  <a:schemeClr val="bg1"/>
                </a:solidFill>
              </a:rPr>
              <a:t>fod</a:t>
            </a:r>
            <a:r>
              <a:rPr lang="en-GB" sz="2400" dirty="0">
                <a:solidFill>
                  <a:schemeClr val="bg1"/>
                </a:solidFill>
              </a:rPr>
              <a:t> </a:t>
            </a:r>
            <a:r>
              <a:rPr lang="en-GB" sz="2400" dirty="0" err="1">
                <a:solidFill>
                  <a:schemeClr val="bg1"/>
                </a:solidFill>
              </a:rPr>
              <a:t>mae</a:t>
            </a:r>
            <a:r>
              <a:rPr lang="en-GB" sz="2400" dirty="0">
                <a:solidFill>
                  <a:schemeClr val="bg1"/>
                </a:solidFill>
              </a:rPr>
              <a:t> </a:t>
            </a:r>
            <a:r>
              <a:rPr lang="en-GB" sz="2400" dirty="0" err="1">
                <a:solidFill>
                  <a:schemeClr val="bg1"/>
                </a:solidFill>
              </a:rPr>
              <a:t>cymynedau</a:t>
            </a:r>
            <a:r>
              <a:rPr lang="en-GB" sz="2400" dirty="0">
                <a:solidFill>
                  <a:schemeClr val="bg1"/>
                </a:solidFill>
              </a:rPr>
              <a:t> </a:t>
            </a:r>
            <a:r>
              <a:rPr lang="en-GB" sz="2400" dirty="0" err="1">
                <a:solidFill>
                  <a:schemeClr val="bg1"/>
                </a:solidFill>
              </a:rPr>
              <a:t>crefyddol</a:t>
            </a:r>
            <a:r>
              <a:rPr lang="en-GB" sz="2400" dirty="0">
                <a:solidFill>
                  <a:schemeClr val="bg1"/>
                </a:solidFill>
              </a:rPr>
              <a:t> </a:t>
            </a:r>
            <a:r>
              <a:rPr lang="en-GB" sz="2400" dirty="0" err="1">
                <a:solidFill>
                  <a:schemeClr val="bg1"/>
                </a:solidFill>
              </a:rPr>
              <a:t>lleifrifol</a:t>
            </a:r>
            <a:r>
              <a:rPr lang="en-GB" sz="2400" dirty="0">
                <a:solidFill>
                  <a:schemeClr val="bg1"/>
                </a:solidFill>
              </a:rPr>
              <a:t> a </a:t>
            </a:r>
            <a:r>
              <a:rPr lang="en-GB" sz="2400" dirty="0" err="1">
                <a:solidFill>
                  <a:schemeClr val="bg1"/>
                </a:solidFill>
              </a:rPr>
              <a:t>phobl</a:t>
            </a:r>
            <a:r>
              <a:rPr lang="en-GB" sz="2400" dirty="0">
                <a:solidFill>
                  <a:schemeClr val="bg1"/>
                </a:solidFill>
              </a:rPr>
              <a:t> </a:t>
            </a:r>
            <a:r>
              <a:rPr lang="en-US" sz="2400" dirty="0">
                <a:solidFill>
                  <a:schemeClr val="bg1"/>
                </a:solidFill>
              </a:rPr>
              <a:t>BAME </a:t>
            </a:r>
            <a:r>
              <a:rPr lang="en-US" sz="2400" dirty="0" err="1">
                <a:solidFill>
                  <a:schemeClr val="bg1"/>
                </a:solidFill>
              </a:rPr>
              <a:t>yn</a:t>
            </a:r>
            <a:r>
              <a:rPr lang="en-US" sz="2400" dirty="0">
                <a:solidFill>
                  <a:schemeClr val="bg1"/>
                </a:solidFill>
              </a:rPr>
              <a:t> </a:t>
            </a:r>
            <a:r>
              <a:rPr lang="en-US" sz="2400" dirty="0" err="1">
                <a:solidFill>
                  <a:schemeClr val="bg1"/>
                </a:solidFill>
              </a:rPr>
              <a:t>cael</a:t>
            </a:r>
            <a:r>
              <a:rPr lang="en-US" sz="2400" dirty="0">
                <a:solidFill>
                  <a:schemeClr val="bg1"/>
                </a:solidFill>
              </a:rPr>
              <a:t> </a:t>
            </a:r>
            <a:r>
              <a:rPr lang="en-US" sz="2400" dirty="0" err="1">
                <a:solidFill>
                  <a:schemeClr val="bg1"/>
                </a:solidFill>
              </a:rPr>
              <a:t>eu</a:t>
            </a:r>
            <a:r>
              <a:rPr lang="en-US" sz="2400" dirty="0">
                <a:solidFill>
                  <a:schemeClr val="bg1"/>
                </a:solidFill>
              </a:rPr>
              <a:t> </a:t>
            </a:r>
            <a:r>
              <a:rPr lang="en-US" sz="2400" dirty="0" err="1">
                <a:solidFill>
                  <a:schemeClr val="bg1"/>
                </a:solidFill>
              </a:rPr>
              <a:t>effeithio’n</a:t>
            </a:r>
            <a:r>
              <a:rPr lang="en-US" sz="2400" dirty="0">
                <a:solidFill>
                  <a:schemeClr val="bg1"/>
                </a:solidFill>
              </a:rPr>
              <a:t> </a:t>
            </a:r>
            <a:r>
              <a:rPr lang="en-US" sz="2400" dirty="0" err="1">
                <a:solidFill>
                  <a:schemeClr val="bg1"/>
                </a:solidFill>
              </a:rPr>
              <a:t>anghymesur</a:t>
            </a:r>
            <a:r>
              <a:rPr lang="en-US" sz="2400" dirty="0">
                <a:solidFill>
                  <a:schemeClr val="bg1"/>
                </a:solidFill>
              </a:rPr>
              <a:t>, </a:t>
            </a:r>
            <a:r>
              <a:rPr lang="en-US" sz="2400" dirty="0" err="1">
                <a:solidFill>
                  <a:schemeClr val="bg1"/>
                </a:solidFill>
              </a:rPr>
              <a:t>yn</a:t>
            </a:r>
            <a:r>
              <a:rPr lang="en-US" sz="2400" dirty="0">
                <a:solidFill>
                  <a:schemeClr val="bg1"/>
                </a:solidFill>
              </a:rPr>
              <a:t> </a:t>
            </a:r>
            <a:r>
              <a:rPr lang="en-US" sz="2400" dirty="0" err="1">
                <a:solidFill>
                  <a:schemeClr val="bg1"/>
                </a:solidFill>
              </a:rPr>
              <a:t>aml</a:t>
            </a:r>
            <a:r>
              <a:rPr lang="en-US" sz="2400" dirty="0">
                <a:solidFill>
                  <a:schemeClr val="bg1"/>
                </a:solidFill>
              </a:rPr>
              <a:t> </a:t>
            </a:r>
            <a:r>
              <a:rPr lang="en-US" sz="2400" dirty="0" err="1">
                <a:solidFill>
                  <a:schemeClr val="bg1"/>
                </a:solidFill>
              </a:rPr>
              <a:t>efo</a:t>
            </a:r>
            <a:r>
              <a:rPr lang="en-US" sz="2400" dirty="0">
                <a:solidFill>
                  <a:schemeClr val="bg1"/>
                </a:solidFill>
              </a:rPr>
              <a:t> </a:t>
            </a:r>
            <a:r>
              <a:rPr lang="en-US" sz="2400" dirty="0" err="1">
                <a:solidFill>
                  <a:schemeClr val="bg1"/>
                </a:solidFill>
              </a:rPr>
              <a:t>canlyniadau</a:t>
            </a:r>
            <a:r>
              <a:rPr lang="en-US" sz="2400" dirty="0">
                <a:solidFill>
                  <a:schemeClr val="bg1"/>
                </a:solidFill>
              </a:rPr>
              <a:t> </a:t>
            </a:r>
            <a:r>
              <a:rPr lang="en-US" sz="2400" dirty="0" err="1">
                <a:solidFill>
                  <a:schemeClr val="bg1"/>
                </a:solidFill>
              </a:rPr>
              <a:t>dinistriol</a:t>
            </a:r>
            <a:r>
              <a:rPr lang="en-US" sz="2400" dirty="0">
                <a:solidFill>
                  <a:schemeClr val="bg1"/>
                </a:solidFill>
              </a:rPr>
              <a:t> a </a:t>
            </a:r>
            <a:r>
              <a:rPr lang="en-US" sz="2400" dirty="0" err="1">
                <a:solidFill>
                  <a:schemeClr val="bg1"/>
                </a:solidFill>
              </a:rPr>
              <a:t>dioddefwr</a:t>
            </a:r>
            <a:r>
              <a:rPr lang="en-US" sz="2400" dirty="0">
                <a:solidFill>
                  <a:schemeClr val="bg1"/>
                </a:solidFill>
              </a:rPr>
              <a:t>, </a:t>
            </a:r>
            <a:r>
              <a:rPr lang="en-US" sz="2400" dirty="0" err="1">
                <a:solidFill>
                  <a:schemeClr val="bg1"/>
                </a:solidFill>
              </a:rPr>
              <a:t>ein</a:t>
            </a:r>
            <a:r>
              <a:rPr lang="en-US" sz="2400" dirty="0">
                <a:solidFill>
                  <a:schemeClr val="bg1"/>
                </a:solidFill>
              </a:rPr>
              <a:t> </a:t>
            </a:r>
            <a:r>
              <a:rPr lang="en-US" sz="2400" dirty="0" err="1">
                <a:solidFill>
                  <a:schemeClr val="bg1"/>
                </a:solidFill>
              </a:rPr>
              <a:t>teuluoedd</a:t>
            </a:r>
            <a:r>
              <a:rPr lang="en-US" sz="2400" dirty="0">
                <a:solidFill>
                  <a:schemeClr val="bg1"/>
                </a:solidFill>
              </a:rPr>
              <a:t> ac y </a:t>
            </a:r>
            <a:r>
              <a:rPr lang="en-US" sz="2400" dirty="0" err="1">
                <a:solidFill>
                  <a:schemeClr val="bg1"/>
                </a:solidFill>
              </a:rPr>
              <a:t>cymuned</a:t>
            </a:r>
            <a:r>
              <a:rPr lang="en-US" sz="2400" dirty="0">
                <a:solidFill>
                  <a:schemeClr val="bg1"/>
                </a:solidFill>
              </a:rPr>
              <a:t> </a:t>
            </a:r>
            <a:r>
              <a:rPr lang="en-US" sz="2400" dirty="0" err="1">
                <a:solidFill>
                  <a:schemeClr val="bg1"/>
                </a:solidFill>
              </a:rPr>
              <a:t>ehangach</a:t>
            </a:r>
            <a:endParaRPr lang="en-US" sz="2400" dirty="0">
              <a:solidFill>
                <a:schemeClr val="bg1"/>
              </a:solidFill>
            </a:endParaRPr>
          </a:p>
          <a:p>
            <a:endParaRPr lang="en-GB" sz="1500" dirty="0"/>
          </a:p>
        </p:txBody>
      </p:sp>
    </p:spTree>
    <p:extLst>
      <p:ext uri="{BB962C8B-B14F-4D97-AF65-F5344CB8AC3E}">
        <p14:creationId xmlns:p14="http://schemas.microsoft.com/office/powerpoint/2010/main" val="3131369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a:extLst>
              <a:ext uri="{FF2B5EF4-FFF2-40B4-BE49-F238E27FC236}">
                <a16:creationId xmlns:a16="http://schemas.microsoft.com/office/drawing/2014/main" id="{8D798B69-B284-47A3-A5CE-0FD292A3CFBB}"/>
              </a:ext>
            </a:extLst>
          </p:cNvPr>
          <p:cNvGrpSpPr>
            <a:grpSpLocks/>
          </p:cNvGrpSpPr>
          <p:nvPr/>
        </p:nvGrpSpPr>
        <p:grpSpPr bwMode="auto">
          <a:xfrm>
            <a:off x="1524000" y="-26988"/>
            <a:ext cx="9144000" cy="6858001"/>
            <a:chOff x="0" y="-26861"/>
            <a:chExt cx="9144000" cy="6858000"/>
          </a:xfrm>
        </p:grpSpPr>
        <p:sp>
          <p:nvSpPr>
            <p:cNvPr id="6" name="Rectangle 5">
              <a:extLst>
                <a:ext uri="{FF2B5EF4-FFF2-40B4-BE49-F238E27FC236}">
                  <a16:creationId xmlns:a16="http://schemas.microsoft.com/office/drawing/2014/main" id="{8DE3B0B2-3930-4E7C-AAED-F9E68C992336}"/>
                </a:ext>
              </a:extLst>
            </p:cNvPr>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8" name="Picture 7">
              <a:extLst>
                <a:ext uri="{FF2B5EF4-FFF2-40B4-BE49-F238E27FC236}">
                  <a16:creationId xmlns:a16="http://schemas.microsoft.com/office/drawing/2014/main" id="{946F8812-9ABE-45C8-A756-A6F58324F750}"/>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le 1">
            <a:extLst>
              <a:ext uri="{FF2B5EF4-FFF2-40B4-BE49-F238E27FC236}">
                <a16:creationId xmlns:a16="http://schemas.microsoft.com/office/drawing/2014/main" id="{6CF6724E-F0AF-432A-8620-4F510FDCFA08}"/>
              </a:ext>
            </a:extLst>
          </p:cNvPr>
          <p:cNvSpPr>
            <a:spLocks noGrp="1"/>
          </p:cNvSpPr>
          <p:nvPr>
            <p:ph type="title"/>
          </p:nvPr>
        </p:nvSpPr>
        <p:spPr>
          <a:xfrm>
            <a:off x="2207568" y="1556792"/>
            <a:ext cx="7272808" cy="3960440"/>
          </a:xfrm>
        </p:spPr>
        <p:txBody>
          <a:bodyPr>
            <a:normAutofit/>
          </a:bodyPr>
          <a:lstStyle/>
          <a:p>
            <a:pPr algn="ctr"/>
            <a:r>
              <a:rPr lang="en-GB" sz="6000" dirty="0" err="1">
                <a:solidFill>
                  <a:schemeClr val="bg1">
                    <a:lumMod val="95000"/>
                    <a:lumOff val="5000"/>
                  </a:schemeClr>
                </a:solidFill>
              </a:rPr>
              <a:t>Hiliaeth</a:t>
            </a:r>
            <a:r>
              <a:rPr lang="en-GB" sz="6000" dirty="0">
                <a:solidFill>
                  <a:schemeClr val="bg1">
                    <a:lumMod val="95000"/>
                    <a:lumOff val="5000"/>
                  </a:schemeClr>
                </a:solidFill>
              </a:rPr>
              <a:t> </a:t>
            </a:r>
            <a:r>
              <a:rPr lang="en-GB" sz="6000" dirty="0" err="1">
                <a:solidFill>
                  <a:schemeClr val="bg1">
                    <a:lumMod val="95000"/>
                    <a:lumOff val="5000"/>
                  </a:schemeClr>
                </a:solidFill>
              </a:rPr>
              <a:t>yn</a:t>
            </a:r>
            <a:r>
              <a:rPr lang="en-GB" sz="6000" dirty="0">
                <a:solidFill>
                  <a:schemeClr val="bg1">
                    <a:lumMod val="95000"/>
                    <a:lumOff val="5000"/>
                  </a:schemeClr>
                </a:solidFill>
              </a:rPr>
              <a:t> </a:t>
            </a:r>
            <a:r>
              <a:rPr lang="en-GB" sz="6000" dirty="0" err="1">
                <a:solidFill>
                  <a:schemeClr val="bg1">
                    <a:lumMod val="95000"/>
                    <a:lumOff val="5000"/>
                  </a:schemeClr>
                </a:solidFill>
              </a:rPr>
              <a:t>ein</a:t>
            </a:r>
            <a:r>
              <a:rPr lang="en-GB" sz="6000" dirty="0">
                <a:solidFill>
                  <a:schemeClr val="bg1">
                    <a:lumMod val="95000"/>
                    <a:lumOff val="5000"/>
                  </a:schemeClr>
                </a:solidFill>
              </a:rPr>
              <a:t> </a:t>
            </a:r>
            <a:r>
              <a:rPr lang="en-GB" sz="6000" dirty="0" err="1">
                <a:solidFill>
                  <a:schemeClr val="bg1">
                    <a:lumMod val="95000"/>
                    <a:lumOff val="5000"/>
                  </a:schemeClr>
                </a:solidFill>
              </a:rPr>
              <a:t>hysgolion</a:t>
            </a:r>
            <a:r>
              <a:rPr lang="en-GB" sz="6000" dirty="0">
                <a:solidFill>
                  <a:schemeClr val="bg1">
                    <a:lumMod val="95000"/>
                    <a:lumOff val="5000"/>
                  </a:schemeClr>
                </a:solidFill>
              </a:rPr>
              <a:t> – </a:t>
            </a:r>
            <a:r>
              <a:rPr lang="en-GB" sz="6000" dirty="0" err="1">
                <a:solidFill>
                  <a:schemeClr val="bg1">
                    <a:lumMod val="95000"/>
                    <a:lumOff val="5000"/>
                  </a:schemeClr>
                </a:solidFill>
              </a:rPr>
              <a:t>Arolwg</a:t>
            </a:r>
            <a:r>
              <a:rPr lang="en-GB" sz="6000" dirty="0">
                <a:solidFill>
                  <a:schemeClr val="bg1">
                    <a:lumMod val="95000"/>
                    <a:lumOff val="5000"/>
                  </a:schemeClr>
                </a:solidFill>
              </a:rPr>
              <a:t> </a:t>
            </a:r>
            <a:r>
              <a:rPr lang="en-GB" sz="6000" dirty="0" err="1">
                <a:solidFill>
                  <a:schemeClr val="bg1">
                    <a:lumMod val="95000"/>
                    <a:lumOff val="5000"/>
                  </a:schemeClr>
                </a:solidFill>
              </a:rPr>
              <a:t>dros</a:t>
            </a:r>
            <a:r>
              <a:rPr lang="en-GB" sz="6000" dirty="0">
                <a:solidFill>
                  <a:schemeClr val="bg1">
                    <a:lumMod val="95000"/>
                    <a:lumOff val="5000"/>
                  </a:schemeClr>
                </a:solidFill>
              </a:rPr>
              <a:t> Cymru 2019 </a:t>
            </a:r>
          </a:p>
        </p:txBody>
      </p:sp>
    </p:spTree>
    <p:extLst>
      <p:ext uri="{BB962C8B-B14F-4D97-AF65-F5344CB8AC3E}">
        <p14:creationId xmlns:p14="http://schemas.microsoft.com/office/powerpoint/2010/main" val="2950950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5871C41-90F7-492C-8DF0-0FCBCD36266F}"/>
              </a:ext>
            </a:extLst>
          </p:cNvPr>
          <p:cNvSpPr/>
          <p:nvPr/>
        </p:nvSpPr>
        <p:spPr>
          <a:xfrm>
            <a:off x="1557214" y="0"/>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49503721-66FD-4D18-BFC5-FA6D91B8962A}"/>
              </a:ext>
            </a:extLst>
          </p:cNvPr>
          <p:cNvSpPr/>
          <p:nvPr/>
        </p:nvSpPr>
        <p:spPr>
          <a:xfrm>
            <a:off x="8464489" y="1556793"/>
            <a:ext cx="1938131" cy="280283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err="1"/>
              <a:t>Dweudodd</a:t>
            </a:r>
            <a:r>
              <a:rPr lang="en-GB" sz="1350" dirty="0"/>
              <a:t> 68% </a:t>
            </a:r>
            <a:r>
              <a:rPr lang="en-GB" sz="1350" dirty="0" err="1"/>
              <a:t>o’r</a:t>
            </a:r>
            <a:r>
              <a:rPr lang="en-GB" sz="1350" dirty="0"/>
              <a:t> 1058 </a:t>
            </a:r>
            <a:r>
              <a:rPr lang="en-GB" sz="1350" dirty="0" err="1"/>
              <a:t>ymatebwyr</a:t>
            </a:r>
            <a:r>
              <a:rPr lang="en-GB" sz="1350" dirty="0"/>
              <a:t> </a:t>
            </a:r>
            <a:r>
              <a:rPr lang="en-GB" sz="1350" dirty="0" err="1"/>
              <a:t>ei</a:t>
            </a:r>
            <a:r>
              <a:rPr lang="en-GB" sz="1350" dirty="0"/>
              <a:t> bod </a:t>
            </a:r>
            <a:r>
              <a:rPr lang="en-GB" sz="1350" dirty="0" err="1"/>
              <a:t>disgyblion</a:t>
            </a:r>
            <a:r>
              <a:rPr lang="en-GB" sz="1350" dirty="0"/>
              <a:t> </a:t>
            </a:r>
            <a:r>
              <a:rPr lang="en-GB" sz="1350" dirty="0" err="1"/>
              <a:t>yn</a:t>
            </a:r>
            <a:r>
              <a:rPr lang="en-GB" sz="1350" dirty="0"/>
              <a:t> </a:t>
            </a:r>
            <a:r>
              <a:rPr lang="en-GB" sz="1350" dirty="0" err="1"/>
              <a:t>ei</a:t>
            </a:r>
            <a:r>
              <a:rPr lang="en-GB" sz="1350" dirty="0"/>
              <a:t> </a:t>
            </a:r>
            <a:r>
              <a:rPr lang="en-GB" sz="1350" dirty="0" err="1"/>
              <a:t>ysgol</a:t>
            </a:r>
            <a:r>
              <a:rPr lang="en-GB" sz="1350" dirty="0"/>
              <a:t> </a:t>
            </a:r>
            <a:r>
              <a:rPr lang="en-GB" sz="1350" dirty="0" err="1"/>
              <a:t>wedi</a:t>
            </a:r>
            <a:r>
              <a:rPr lang="en-GB" sz="1350" dirty="0"/>
              <a:t>  </a:t>
            </a:r>
            <a:r>
              <a:rPr lang="en-GB" sz="1350" dirty="0" err="1"/>
              <a:t>mynegi</a:t>
            </a:r>
            <a:r>
              <a:rPr lang="en-GB" sz="1350" dirty="0"/>
              <a:t> </a:t>
            </a:r>
            <a:r>
              <a:rPr lang="en-GB" sz="1350" dirty="0" err="1"/>
              <a:t>stereoteips</a:t>
            </a:r>
            <a:r>
              <a:rPr lang="en-GB" sz="1350" dirty="0"/>
              <a:t> neu  </a:t>
            </a:r>
            <a:r>
              <a:rPr lang="en-GB" sz="1350" dirty="0" err="1"/>
              <a:t>camsyniadau</a:t>
            </a:r>
            <a:r>
              <a:rPr lang="en-GB" sz="1350" dirty="0"/>
              <a:t> am un </a:t>
            </a:r>
            <a:r>
              <a:rPr lang="en-GB" sz="1350" dirty="0" err="1"/>
              <a:t>o’r</a:t>
            </a:r>
            <a:r>
              <a:rPr lang="en-GB" sz="1350" dirty="0"/>
              <a:t> </a:t>
            </a:r>
            <a:r>
              <a:rPr lang="en-GB" sz="1350" dirty="0" err="1"/>
              <a:t>gwpiau</a:t>
            </a:r>
            <a:r>
              <a:rPr lang="en-GB" sz="1350" dirty="0"/>
              <a:t> </a:t>
            </a:r>
            <a:r>
              <a:rPr lang="en-GB" sz="1350" dirty="0" err="1"/>
              <a:t>yn</a:t>
            </a:r>
            <a:r>
              <a:rPr lang="en-GB" sz="1350" dirty="0"/>
              <a:t> y </a:t>
            </a:r>
            <a:r>
              <a:rPr lang="en-GB" sz="1350" dirty="0" err="1"/>
              <a:t>siart</a:t>
            </a:r>
            <a:r>
              <a:rPr lang="en-GB" sz="1350" dirty="0"/>
              <a:t>.</a:t>
            </a:r>
          </a:p>
        </p:txBody>
      </p:sp>
      <p:pic>
        <p:nvPicPr>
          <p:cNvPr id="2" name="Picture 1">
            <a:extLst>
              <a:ext uri="{FF2B5EF4-FFF2-40B4-BE49-F238E27FC236}">
                <a16:creationId xmlns:a16="http://schemas.microsoft.com/office/drawing/2014/main" id="{FF5786C7-2501-4D2E-AB8A-A4F8B290D38F}"/>
              </a:ext>
            </a:extLst>
          </p:cNvPr>
          <p:cNvPicPr>
            <a:picLocks noChangeAspect="1"/>
          </p:cNvPicPr>
          <p:nvPr/>
        </p:nvPicPr>
        <p:blipFill>
          <a:blip r:embed="rId2"/>
          <a:stretch>
            <a:fillRect/>
          </a:stretch>
        </p:blipFill>
        <p:spPr>
          <a:xfrm>
            <a:off x="1809910" y="980728"/>
            <a:ext cx="6261135" cy="5419814"/>
          </a:xfrm>
          <a:prstGeom prst="rect">
            <a:avLst/>
          </a:prstGeom>
        </p:spPr>
      </p:pic>
    </p:spTree>
    <p:extLst>
      <p:ext uri="{BB962C8B-B14F-4D97-AF65-F5344CB8AC3E}">
        <p14:creationId xmlns:p14="http://schemas.microsoft.com/office/powerpoint/2010/main" val="361631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A1062-8806-4AFB-8DAA-789D4A5044D5}"/>
              </a:ext>
            </a:extLst>
          </p:cNvPr>
          <p:cNvSpPr>
            <a:spLocks noGrp="1"/>
          </p:cNvSpPr>
          <p:nvPr>
            <p:ph type="title"/>
          </p:nvPr>
        </p:nvSpPr>
        <p:spPr>
          <a:xfrm>
            <a:off x="2152650" y="1131095"/>
            <a:ext cx="4005454" cy="859632"/>
          </a:xfrm>
        </p:spPr>
        <p:txBody>
          <a:bodyPr vert="horz" lIns="68580" tIns="34290" rIns="68580" bIns="34290" rtlCol="0" anchor="ctr">
            <a:normAutofit fontScale="90000"/>
          </a:bodyPr>
          <a:lstStyle/>
          <a:p>
            <a:r>
              <a:rPr lang="en-GB" sz="2100" u="sng" dirty="0" err="1"/>
              <a:t>O’r</a:t>
            </a:r>
            <a:r>
              <a:rPr lang="en-GB" sz="2100" u="sng" dirty="0"/>
              <a:t> 1058 </a:t>
            </a:r>
            <a:r>
              <a:rPr lang="en-GB" sz="2100" u="sng" dirty="0" err="1"/>
              <a:t>o’r</a:t>
            </a:r>
            <a:r>
              <a:rPr lang="en-GB" sz="2100" u="sng" dirty="0"/>
              <a:t> </a:t>
            </a:r>
            <a:r>
              <a:rPr lang="en-GB" sz="2100" u="sng" dirty="0" err="1"/>
              <a:t>ymatebwyr</a:t>
            </a:r>
            <a:r>
              <a:rPr lang="en-GB" sz="2100" u="sng" dirty="0"/>
              <a:t>, </a:t>
            </a:r>
            <a:r>
              <a:rPr lang="en-GB" sz="2100" u="sng" dirty="0" err="1"/>
              <a:t>rhowch</a:t>
            </a:r>
            <a:r>
              <a:rPr lang="en-GB" sz="2100" u="sng" dirty="0"/>
              <a:t> 159 </a:t>
            </a:r>
            <a:r>
              <a:rPr lang="en-GB" sz="2100" u="sng" dirty="0" err="1"/>
              <a:t>ohonyn</a:t>
            </a:r>
            <a:r>
              <a:rPr lang="en-GB" sz="2100" u="sng" dirty="0"/>
              <a:t> </a:t>
            </a:r>
            <a:r>
              <a:rPr lang="en-GB" sz="2100" u="sng" dirty="0" err="1"/>
              <a:t>nhw</a:t>
            </a:r>
            <a:r>
              <a:rPr lang="en-GB" sz="2100" u="sng" dirty="0"/>
              <a:t> </a:t>
            </a:r>
            <a:r>
              <a:rPr lang="en-GB" sz="2100" u="sng" dirty="0" err="1"/>
              <a:t>sylwadau</a:t>
            </a:r>
            <a:r>
              <a:rPr lang="en-GB" sz="2100" u="sng" dirty="0"/>
              <a:t> </a:t>
            </a:r>
            <a:r>
              <a:rPr lang="en-GB" sz="2100" u="sng" dirty="0" err="1"/>
              <a:t>ychwanegol</a:t>
            </a:r>
            <a:r>
              <a:rPr lang="en-GB" sz="2100" u="sng" dirty="0"/>
              <a:t>:</a:t>
            </a:r>
            <a:endParaRPr lang="en-US" sz="2100" u="sng" dirty="0"/>
          </a:p>
        </p:txBody>
      </p:sp>
      <p:sp>
        <p:nvSpPr>
          <p:cNvPr id="3" name="Content Placeholder 2">
            <a:extLst>
              <a:ext uri="{FF2B5EF4-FFF2-40B4-BE49-F238E27FC236}">
                <a16:creationId xmlns:a16="http://schemas.microsoft.com/office/drawing/2014/main" id="{CEBF7E37-4B93-42A2-B604-4E574494156A}"/>
              </a:ext>
            </a:extLst>
          </p:cNvPr>
          <p:cNvSpPr>
            <a:spLocks noGrp="1"/>
          </p:cNvSpPr>
          <p:nvPr>
            <p:ph sz="half" idx="1"/>
          </p:nvPr>
        </p:nvSpPr>
        <p:spPr>
          <a:xfrm>
            <a:off x="2013387" y="2345328"/>
            <a:ext cx="2702378" cy="2729763"/>
          </a:xfrm>
        </p:spPr>
        <p:txBody>
          <a:bodyPr vert="horz" lIns="68580" tIns="34290" rIns="68580" bIns="34290" rtlCol="0" anchor="ctr">
            <a:normAutofit/>
          </a:bodyPr>
          <a:lstStyle/>
          <a:p>
            <a:r>
              <a:rPr lang="en-GB" sz="1350" dirty="0" err="1">
                <a:solidFill>
                  <a:srgbClr val="FF0000"/>
                </a:solidFill>
              </a:rPr>
              <a:t>Dwedodd</a:t>
            </a:r>
            <a:r>
              <a:rPr lang="en-GB" sz="1350" dirty="0">
                <a:solidFill>
                  <a:srgbClr val="FF0000"/>
                </a:solidFill>
              </a:rPr>
              <a:t> 66% (105) </a:t>
            </a:r>
            <a:r>
              <a:rPr lang="en-GB" sz="1350" dirty="0" err="1">
                <a:solidFill>
                  <a:srgbClr val="FF0000"/>
                </a:solidFill>
              </a:rPr>
              <a:t>roedd</a:t>
            </a:r>
            <a:r>
              <a:rPr lang="en-GB" sz="1350" dirty="0">
                <a:solidFill>
                  <a:srgbClr val="FF0000"/>
                </a:solidFill>
              </a:rPr>
              <a:t> </a:t>
            </a:r>
            <a:r>
              <a:rPr lang="en-GB" sz="1350" dirty="0" err="1">
                <a:solidFill>
                  <a:srgbClr val="FF0000"/>
                </a:solidFill>
              </a:rPr>
              <a:t>na</a:t>
            </a:r>
            <a:r>
              <a:rPr lang="en-GB" sz="1350" dirty="0">
                <a:solidFill>
                  <a:srgbClr val="FF0000"/>
                </a:solidFill>
              </a:rPr>
              <a:t> </a:t>
            </a:r>
            <a:r>
              <a:rPr lang="en-GB" sz="1350" dirty="0" err="1">
                <a:solidFill>
                  <a:srgbClr val="FF0000"/>
                </a:solidFill>
              </a:rPr>
              <a:t>teimladau</a:t>
            </a:r>
            <a:r>
              <a:rPr lang="en-GB" sz="1350" dirty="0">
                <a:solidFill>
                  <a:srgbClr val="FF0000"/>
                </a:solidFill>
              </a:rPr>
              <a:t> </a:t>
            </a:r>
            <a:r>
              <a:rPr lang="en-GB" sz="1350" dirty="0" err="1">
                <a:solidFill>
                  <a:srgbClr val="FF0000"/>
                </a:solidFill>
              </a:rPr>
              <a:t>gwrth-islamig</a:t>
            </a:r>
            <a:r>
              <a:rPr lang="en-GB" sz="1350" dirty="0">
                <a:solidFill>
                  <a:srgbClr val="FF0000"/>
                </a:solidFill>
              </a:rPr>
              <a:t> </a:t>
            </a:r>
            <a:r>
              <a:rPr lang="en-GB" sz="1350" dirty="0" err="1">
                <a:solidFill>
                  <a:srgbClr val="FF0000"/>
                </a:solidFill>
              </a:rPr>
              <a:t>yn</a:t>
            </a:r>
            <a:r>
              <a:rPr lang="en-GB" sz="1350" dirty="0">
                <a:solidFill>
                  <a:srgbClr val="FF0000"/>
                </a:solidFill>
              </a:rPr>
              <a:t> </a:t>
            </a:r>
            <a:r>
              <a:rPr lang="en-GB" sz="1350" dirty="0" err="1">
                <a:solidFill>
                  <a:srgbClr val="FF0000"/>
                </a:solidFill>
              </a:rPr>
              <a:t>ein</a:t>
            </a:r>
            <a:r>
              <a:rPr lang="en-GB" sz="1350" dirty="0">
                <a:solidFill>
                  <a:srgbClr val="FF0000"/>
                </a:solidFill>
              </a:rPr>
              <a:t> </a:t>
            </a:r>
            <a:r>
              <a:rPr lang="en-GB" sz="1350" dirty="0" err="1">
                <a:solidFill>
                  <a:srgbClr val="FF0000"/>
                </a:solidFill>
              </a:rPr>
              <a:t>cymenedau</a:t>
            </a:r>
            <a:r>
              <a:rPr lang="en-GB" sz="1350" dirty="0">
                <a:solidFill>
                  <a:srgbClr val="FF0000"/>
                </a:solidFill>
              </a:rPr>
              <a:t> </a:t>
            </a:r>
            <a:r>
              <a:rPr lang="en-GB" sz="1350" dirty="0" err="1">
                <a:solidFill>
                  <a:srgbClr val="FF0000"/>
                </a:solidFill>
              </a:rPr>
              <a:t>dysgu</a:t>
            </a:r>
            <a:r>
              <a:rPr lang="en-GB" sz="1350" dirty="0">
                <a:solidFill>
                  <a:srgbClr val="FF0000"/>
                </a:solidFill>
              </a:rPr>
              <a:t> </a:t>
            </a:r>
            <a:r>
              <a:rPr lang="en-US" sz="1275" dirty="0">
                <a:solidFill>
                  <a:srgbClr val="FF0000"/>
                </a:solidFill>
              </a:rPr>
              <a:t>12.6% (19) raised issues of anti-Semitism.</a:t>
            </a:r>
          </a:p>
          <a:p>
            <a:r>
              <a:rPr lang="en-GB" sz="1350" dirty="0" err="1">
                <a:solidFill>
                  <a:srgbClr val="FF0000"/>
                </a:solidFill>
              </a:rPr>
              <a:t>Dwedodd</a:t>
            </a:r>
            <a:r>
              <a:rPr lang="en-GB" sz="1350" dirty="0">
                <a:solidFill>
                  <a:srgbClr val="FF0000"/>
                </a:solidFill>
              </a:rPr>
              <a:t> 52.2% (83) </a:t>
            </a:r>
            <a:r>
              <a:rPr lang="en-US" sz="1275" dirty="0" err="1">
                <a:solidFill>
                  <a:srgbClr val="FF0000"/>
                </a:solidFill>
              </a:rPr>
              <a:t>roedd</a:t>
            </a:r>
            <a:r>
              <a:rPr lang="en-US" sz="1275" dirty="0">
                <a:solidFill>
                  <a:srgbClr val="FF0000"/>
                </a:solidFill>
              </a:rPr>
              <a:t> </a:t>
            </a:r>
            <a:r>
              <a:rPr lang="en-US" sz="1275" dirty="0" err="1">
                <a:solidFill>
                  <a:srgbClr val="FF0000"/>
                </a:solidFill>
              </a:rPr>
              <a:t>na</a:t>
            </a:r>
            <a:r>
              <a:rPr lang="en-US" sz="1275" dirty="0">
                <a:solidFill>
                  <a:srgbClr val="FF0000"/>
                </a:solidFill>
              </a:rPr>
              <a:t> </a:t>
            </a:r>
            <a:r>
              <a:rPr lang="en-US" sz="1275" dirty="0" err="1">
                <a:solidFill>
                  <a:srgbClr val="FF0000"/>
                </a:solidFill>
              </a:rPr>
              <a:t>materion</a:t>
            </a:r>
            <a:r>
              <a:rPr lang="en-US" sz="1275" dirty="0">
                <a:solidFill>
                  <a:srgbClr val="FF0000"/>
                </a:solidFill>
              </a:rPr>
              <a:t> </a:t>
            </a:r>
            <a:r>
              <a:rPr lang="en-US" sz="1275" dirty="0" err="1">
                <a:solidFill>
                  <a:srgbClr val="FF0000"/>
                </a:solidFill>
              </a:rPr>
              <a:t>efo</a:t>
            </a:r>
            <a:r>
              <a:rPr lang="en-US" sz="1275" dirty="0">
                <a:solidFill>
                  <a:srgbClr val="FF0000"/>
                </a:solidFill>
              </a:rPr>
              <a:t> </a:t>
            </a:r>
            <a:r>
              <a:rPr lang="en-US" sz="1275" dirty="0" err="1">
                <a:solidFill>
                  <a:srgbClr val="FF0000"/>
                </a:solidFill>
              </a:rPr>
              <a:t>cenedligrwydd</a:t>
            </a:r>
            <a:endParaRPr lang="en-US" sz="1275" dirty="0">
              <a:solidFill>
                <a:srgbClr val="FF0000"/>
              </a:solidFill>
            </a:endParaRPr>
          </a:p>
          <a:p>
            <a:r>
              <a:rPr lang="en-US" sz="1275" dirty="0" err="1">
                <a:solidFill>
                  <a:srgbClr val="FF0000"/>
                </a:solidFill>
              </a:rPr>
              <a:t>Dwedodd</a:t>
            </a:r>
            <a:r>
              <a:rPr lang="en-US" sz="1275" dirty="0">
                <a:solidFill>
                  <a:srgbClr val="FF0000"/>
                </a:solidFill>
              </a:rPr>
              <a:t> 12.6% (19) </a:t>
            </a:r>
            <a:r>
              <a:rPr lang="en-US" sz="1275" dirty="0" err="1">
                <a:solidFill>
                  <a:srgbClr val="FF0000"/>
                </a:solidFill>
              </a:rPr>
              <a:t>roedd</a:t>
            </a:r>
            <a:r>
              <a:rPr lang="en-US" sz="1275" dirty="0">
                <a:solidFill>
                  <a:srgbClr val="FF0000"/>
                </a:solidFill>
              </a:rPr>
              <a:t> </a:t>
            </a:r>
            <a:r>
              <a:rPr lang="en-US" sz="1275" dirty="0" err="1">
                <a:solidFill>
                  <a:srgbClr val="FF0000"/>
                </a:solidFill>
              </a:rPr>
              <a:t>na</a:t>
            </a:r>
            <a:r>
              <a:rPr lang="en-US" sz="1275" dirty="0">
                <a:solidFill>
                  <a:srgbClr val="FF0000"/>
                </a:solidFill>
              </a:rPr>
              <a:t> </a:t>
            </a:r>
            <a:r>
              <a:rPr lang="en-US" sz="1275" dirty="0" err="1">
                <a:solidFill>
                  <a:srgbClr val="FF0000"/>
                </a:solidFill>
              </a:rPr>
              <a:t>materion</a:t>
            </a:r>
            <a:r>
              <a:rPr lang="en-US" sz="1275" dirty="0">
                <a:solidFill>
                  <a:srgbClr val="FF0000"/>
                </a:solidFill>
              </a:rPr>
              <a:t> o </a:t>
            </a:r>
            <a:r>
              <a:rPr lang="en-US" sz="1275" dirty="0" err="1">
                <a:solidFill>
                  <a:srgbClr val="FF0000"/>
                </a:solidFill>
              </a:rPr>
              <a:t>gwrth-semitiaeth</a:t>
            </a:r>
            <a:endParaRPr lang="en-US" sz="1275" dirty="0">
              <a:solidFill>
                <a:srgbClr val="FF0000"/>
              </a:solidFill>
            </a:endParaRPr>
          </a:p>
          <a:p>
            <a:r>
              <a:rPr lang="en-US" sz="1275" dirty="0">
                <a:solidFill>
                  <a:srgbClr val="FF0000"/>
                </a:solidFill>
              </a:rPr>
              <a:t>Mae WECTU </a:t>
            </a:r>
            <a:r>
              <a:rPr lang="en-US" sz="1275" dirty="0" err="1">
                <a:solidFill>
                  <a:srgbClr val="FF0000"/>
                </a:solidFill>
              </a:rPr>
              <a:t>wedi</a:t>
            </a:r>
            <a:r>
              <a:rPr lang="en-US" sz="1275" dirty="0">
                <a:solidFill>
                  <a:srgbClr val="FF0000"/>
                </a:solidFill>
              </a:rPr>
              <a:t> </a:t>
            </a:r>
            <a:r>
              <a:rPr lang="en-US" sz="1275" dirty="0" err="1">
                <a:solidFill>
                  <a:srgbClr val="FF0000"/>
                </a:solidFill>
              </a:rPr>
              <a:t>cysylltu</a:t>
            </a:r>
            <a:r>
              <a:rPr lang="en-US" sz="1275" dirty="0">
                <a:solidFill>
                  <a:srgbClr val="FF0000"/>
                </a:solidFill>
              </a:rPr>
              <a:t> </a:t>
            </a:r>
            <a:r>
              <a:rPr lang="en-US" sz="1275" dirty="0" err="1">
                <a:solidFill>
                  <a:srgbClr val="FF0000"/>
                </a:solidFill>
              </a:rPr>
              <a:t>teimladau</a:t>
            </a:r>
            <a:r>
              <a:rPr lang="en-US" sz="1275" dirty="0">
                <a:solidFill>
                  <a:srgbClr val="FF0000"/>
                </a:solidFill>
              </a:rPr>
              <a:t> </a:t>
            </a:r>
            <a:r>
              <a:rPr lang="en-US" sz="1275" dirty="0" err="1">
                <a:solidFill>
                  <a:srgbClr val="FF0000"/>
                </a:solidFill>
              </a:rPr>
              <a:t>gwrth-islamig</a:t>
            </a:r>
            <a:r>
              <a:rPr lang="en-US" sz="1275" dirty="0">
                <a:solidFill>
                  <a:srgbClr val="FF0000"/>
                </a:solidFill>
              </a:rPr>
              <a:t>  </a:t>
            </a:r>
            <a:r>
              <a:rPr lang="en-US" sz="1275" dirty="0" err="1">
                <a:solidFill>
                  <a:srgbClr val="FF0000"/>
                </a:solidFill>
              </a:rPr>
              <a:t>efo’r</a:t>
            </a:r>
            <a:r>
              <a:rPr lang="en-US" sz="1275" dirty="0">
                <a:solidFill>
                  <a:srgbClr val="FF0000"/>
                </a:solidFill>
              </a:rPr>
              <a:t> </a:t>
            </a:r>
            <a:r>
              <a:rPr lang="en-US" sz="1275" dirty="0" err="1">
                <a:solidFill>
                  <a:srgbClr val="FF0000"/>
                </a:solidFill>
              </a:rPr>
              <a:t>asgell</a:t>
            </a:r>
            <a:r>
              <a:rPr lang="en-US" sz="1275" dirty="0">
                <a:solidFill>
                  <a:srgbClr val="FF0000"/>
                </a:solidFill>
              </a:rPr>
              <a:t> </a:t>
            </a:r>
            <a:r>
              <a:rPr lang="en-US" sz="1275" dirty="0" err="1">
                <a:solidFill>
                  <a:srgbClr val="FF0000"/>
                </a:solidFill>
              </a:rPr>
              <a:t>dde</a:t>
            </a:r>
            <a:r>
              <a:rPr lang="en-US" sz="1275" dirty="0">
                <a:solidFill>
                  <a:srgbClr val="FF0000"/>
                </a:solidFill>
              </a:rPr>
              <a:t> a </a:t>
            </a:r>
            <a:r>
              <a:rPr lang="en-US" sz="1275" dirty="0" err="1">
                <a:solidFill>
                  <a:srgbClr val="FF0000"/>
                </a:solidFill>
              </a:rPr>
              <a:t>gwrth-semitiaeth</a:t>
            </a:r>
            <a:r>
              <a:rPr lang="en-US" sz="1275" dirty="0">
                <a:solidFill>
                  <a:srgbClr val="FF0000"/>
                </a:solidFill>
              </a:rPr>
              <a:t> </a:t>
            </a:r>
            <a:r>
              <a:rPr lang="en-US" sz="1275" dirty="0" err="1">
                <a:solidFill>
                  <a:srgbClr val="FF0000"/>
                </a:solidFill>
              </a:rPr>
              <a:t>efo</a:t>
            </a:r>
            <a:r>
              <a:rPr lang="en-US" sz="1275" dirty="0">
                <a:solidFill>
                  <a:srgbClr val="FF0000"/>
                </a:solidFill>
              </a:rPr>
              <a:t> </a:t>
            </a:r>
            <a:r>
              <a:rPr lang="en-US" sz="1275" dirty="0" err="1">
                <a:solidFill>
                  <a:srgbClr val="FF0000"/>
                </a:solidFill>
              </a:rPr>
              <a:t>eithafwyr</a:t>
            </a:r>
            <a:r>
              <a:rPr lang="en-US" sz="1275" dirty="0">
                <a:solidFill>
                  <a:srgbClr val="FF0000"/>
                </a:solidFill>
              </a:rPr>
              <a:t> </a:t>
            </a:r>
            <a:r>
              <a:rPr lang="en-US" sz="1275" dirty="0" err="1">
                <a:solidFill>
                  <a:srgbClr val="FF0000"/>
                </a:solidFill>
              </a:rPr>
              <a:t>dde</a:t>
            </a:r>
            <a:r>
              <a:rPr lang="en-US" sz="1275" dirty="0">
                <a:solidFill>
                  <a:srgbClr val="FF0000"/>
                </a:solidFill>
              </a:rPr>
              <a:t>.</a:t>
            </a:r>
            <a:endParaRPr lang="en-US" sz="1275" dirty="0">
              <a:solidFill>
                <a:srgbClr val="FFFFFF"/>
              </a:solidFill>
            </a:endParaRPr>
          </a:p>
        </p:txBody>
      </p:sp>
      <p:graphicFrame>
        <p:nvGraphicFramePr>
          <p:cNvPr id="7" name="Chart 6">
            <a:extLst>
              <a:ext uri="{FF2B5EF4-FFF2-40B4-BE49-F238E27FC236}">
                <a16:creationId xmlns:a16="http://schemas.microsoft.com/office/drawing/2014/main" id="{5D302303-D6AC-4DB1-AC08-204F4EE40D6C}"/>
              </a:ext>
            </a:extLst>
          </p:cNvPr>
          <p:cNvGraphicFramePr>
            <a:graphicFrameLocks/>
          </p:cNvGraphicFramePr>
          <p:nvPr/>
        </p:nvGraphicFramePr>
        <p:xfrm>
          <a:off x="6161318" y="2487216"/>
          <a:ext cx="3878033" cy="300275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676596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A23EA4E-5C7E-4863-89E1-6E08F0EB48F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37057" y="0"/>
            <a:ext cx="9117886" cy="6858000"/>
          </a:xfrm>
          <a:prstGeom prst="rect">
            <a:avLst/>
          </a:prstGeom>
        </p:spPr>
      </p:pic>
      <p:pic>
        <p:nvPicPr>
          <p:cNvPr id="3" name="Picture 2">
            <a:extLst>
              <a:ext uri="{FF2B5EF4-FFF2-40B4-BE49-F238E27FC236}">
                <a16:creationId xmlns:a16="http://schemas.microsoft.com/office/drawing/2014/main" id="{EBC1684A-B707-4D0D-9A2E-8ABFC864AC36}"/>
              </a:ext>
            </a:extLst>
          </p:cNvPr>
          <p:cNvPicPr>
            <a:picLocks noChangeAspect="1"/>
          </p:cNvPicPr>
          <p:nvPr/>
        </p:nvPicPr>
        <p:blipFill>
          <a:blip r:embed="rId3"/>
          <a:stretch>
            <a:fillRect/>
          </a:stretch>
        </p:blipFill>
        <p:spPr>
          <a:xfrm>
            <a:off x="1886628" y="692697"/>
            <a:ext cx="6565961" cy="5895343"/>
          </a:xfrm>
          <a:prstGeom prst="rect">
            <a:avLst/>
          </a:prstGeom>
        </p:spPr>
      </p:pic>
      <p:sp>
        <p:nvSpPr>
          <p:cNvPr id="7" name="Rectangle: Rounded Corners 6">
            <a:extLst>
              <a:ext uri="{FF2B5EF4-FFF2-40B4-BE49-F238E27FC236}">
                <a16:creationId xmlns:a16="http://schemas.microsoft.com/office/drawing/2014/main" id="{8F798C84-36F4-4A66-AD01-03211C674890}"/>
              </a:ext>
            </a:extLst>
          </p:cNvPr>
          <p:cNvSpPr/>
          <p:nvPr/>
        </p:nvSpPr>
        <p:spPr>
          <a:xfrm>
            <a:off x="7616689" y="2367998"/>
            <a:ext cx="2683565" cy="2176670"/>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err="1"/>
              <a:t>Roedd</a:t>
            </a:r>
            <a:r>
              <a:rPr lang="en-GB" sz="1350" dirty="0"/>
              <a:t> 44% </a:t>
            </a:r>
            <a:r>
              <a:rPr lang="en-GB" sz="1350" dirty="0" err="1"/>
              <a:t>o’r</a:t>
            </a:r>
            <a:r>
              <a:rPr lang="en-GB" sz="1350" dirty="0"/>
              <a:t> 1058 </a:t>
            </a:r>
            <a:r>
              <a:rPr lang="en-GB" sz="1350" dirty="0" err="1"/>
              <a:t>ymatebwyr</a:t>
            </a:r>
            <a:r>
              <a:rPr lang="en-GB" sz="1350" dirty="0"/>
              <a:t> </a:t>
            </a:r>
            <a:r>
              <a:rPr lang="en-GB" sz="1350" dirty="0" err="1"/>
              <a:t>yn</a:t>
            </a:r>
            <a:r>
              <a:rPr lang="en-GB" sz="1350" dirty="0"/>
              <a:t> </a:t>
            </a:r>
            <a:r>
              <a:rPr lang="en-GB" sz="1350" dirty="0" err="1"/>
              <a:t>ymwybodol</a:t>
            </a:r>
            <a:r>
              <a:rPr lang="en-GB" sz="1350" dirty="0"/>
              <a:t> o un </a:t>
            </a:r>
            <a:r>
              <a:rPr lang="en-GB" sz="1350" dirty="0" err="1"/>
              <a:t>disgybl</a:t>
            </a:r>
            <a:r>
              <a:rPr lang="en-GB" sz="1350" dirty="0"/>
              <a:t> </a:t>
            </a:r>
            <a:r>
              <a:rPr lang="en-GB" sz="1350" dirty="0" err="1"/>
              <a:t>wedi</a:t>
            </a:r>
            <a:r>
              <a:rPr lang="en-GB" sz="1350" dirty="0"/>
              <a:t> </a:t>
            </a:r>
            <a:r>
              <a:rPr lang="en-GB" sz="1350" dirty="0" err="1"/>
              <a:t>cael</a:t>
            </a:r>
            <a:r>
              <a:rPr lang="en-GB" sz="1350" dirty="0"/>
              <a:t> </a:t>
            </a:r>
            <a:r>
              <a:rPr lang="en-GB" sz="1350" dirty="0" err="1"/>
              <a:t>ei</a:t>
            </a:r>
            <a:r>
              <a:rPr lang="en-GB" sz="1350" dirty="0"/>
              <a:t> trin </a:t>
            </a:r>
            <a:r>
              <a:rPr lang="en-GB" sz="1350" dirty="0" err="1"/>
              <a:t>yn</a:t>
            </a:r>
            <a:r>
              <a:rPr lang="en-GB" sz="1350" dirty="0"/>
              <a:t> </a:t>
            </a:r>
            <a:r>
              <a:rPr lang="en-GB" sz="1350" dirty="0" err="1"/>
              <a:t>gwahaniaethol</a:t>
            </a:r>
            <a:r>
              <a:rPr lang="en-GB" sz="1350" dirty="0"/>
              <a:t> am un </a:t>
            </a:r>
            <a:r>
              <a:rPr lang="en-GB" sz="1350" dirty="0" err="1"/>
              <a:t>o’r</a:t>
            </a:r>
            <a:r>
              <a:rPr lang="en-GB" sz="1350" dirty="0"/>
              <a:t> </a:t>
            </a:r>
            <a:r>
              <a:rPr lang="en-GB" sz="1350" dirty="0" err="1"/>
              <a:t>rheswmau</a:t>
            </a:r>
            <a:r>
              <a:rPr lang="en-GB" sz="1350" dirty="0"/>
              <a:t> </a:t>
            </a:r>
            <a:r>
              <a:rPr lang="en-GB" sz="1350" dirty="0" err="1"/>
              <a:t>yn</a:t>
            </a:r>
            <a:r>
              <a:rPr lang="en-GB" sz="1350" dirty="0"/>
              <a:t> y </a:t>
            </a:r>
            <a:r>
              <a:rPr lang="en-GB" sz="1350" dirty="0" err="1"/>
              <a:t>siart</a:t>
            </a:r>
            <a:r>
              <a:rPr lang="en-GB" sz="1350" dirty="0"/>
              <a:t>.</a:t>
            </a:r>
          </a:p>
        </p:txBody>
      </p:sp>
    </p:spTree>
    <p:extLst>
      <p:ext uri="{BB962C8B-B14F-4D97-AF65-F5344CB8AC3E}">
        <p14:creationId xmlns:p14="http://schemas.microsoft.com/office/powerpoint/2010/main" val="1015577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171890A-B3F6-4DBA-88CD-EFD2285EA7E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37057" y="0"/>
            <a:ext cx="9117886" cy="6858000"/>
          </a:xfrm>
          <a:prstGeom prst="rect">
            <a:avLst/>
          </a:prstGeom>
        </p:spPr>
      </p:pic>
      <p:graphicFrame>
        <p:nvGraphicFramePr>
          <p:cNvPr id="5" name="Chart 4">
            <a:extLst>
              <a:ext uri="{FF2B5EF4-FFF2-40B4-BE49-F238E27FC236}">
                <a16:creationId xmlns:a16="http://schemas.microsoft.com/office/drawing/2014/main" id="{BB460A5A-3798-4840-92DD-E5DAC1256BB4}"/>
              </a:ext>
            </a:extLst>
          </p:cNvPr>
          <p:cNvGraphicFramePr>
            <a:graphicFrameLocks/>
          </p:cNvGraphicFramePr>
          <p:nvPr/>
        </p:nvGraphicFramePr>
        <p:xfrm>
          <a:off x="1845734" y="692697"/>
          <a:ext cx="8500533" cy="5017781"/>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952271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54CF497-6474-47B7-B7CB-649719AEC33D}"/>
              </a:ext>
            </a:extLst>
          </p:cNvPr>
          <p:cNvPicPr>
            <a:picLocks noChangeAspect="1"/>
          </p:cNvPicPr>
          <p:nvPr/>
        </p:nvPicPr>
        <p:blipFill>
          <a:blip r:embed="rId2"/>
          <a:stretch>
            <a:fillRect/>
          </a:stretch>
        </p:blipFill>
        <p:spPr>
          <a:xfrm>
            <a:off x="1536192" y="0"/>
            <a:ext cx="9119616" cy="6858000"/>
          </a:xfrm>
          <a:prstGeom prst="rect">
            <a:avLst/>
          </a:prstGeom>
        </p:spPr>
      </p:pic>
      <p:graphicFrame>
        <p:nvGraphicFramePr>
          <p:cNvPr id="2" name="Chart 1">
            <a:extLst>
              <a:ext uri="{FF2B5EF4-FFF2-40B4-BE49-F238E27FC236}">
                <a16:creationId xmlns:a16="http://schemas.microsoft.com/office/drawing/2014/main" id="{21D5FBB1-D8E5-4870-9E3E-02ACB9922FF1}"/>
              </a:ext>
            </a:extLst>
          </p:cNvPr>
          <p:cNvGraphicFramePr>
            <a:graphicFrameLocks/>
          </p:cNvGraphicFramePr>
          <p:nvPr/>
        </p:nvGraphicFramePr>
        <p:xfrm>
          <a:off x="1524000" y="265010"/>
          <a:ext cx="5796136" cy="3723067"/>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 name="Chart 2">
            <a:extLst>
              <a:ext uri="{FF2B5EF4-FFF2-40B4-BE49-F238E27FC236}">
                <a16:creationId xmlns:a16="http://schemas.microsoft.com/office/drawing/2014/main" id="{AC046B2D-765E-4F08-BB43-DD6EDBA9AA11}"/>
              </a:ext>
            </a:extLst>
          </p:cNvPr>
          <p:cNvGraphicFramePr>
            <a:graphicFrameLocks/>
          </p:cNvGraphicFramePr>
          <p:nvPr/>
        </p:nvGraphicFramePr>
        <p:xfrm>
          <a:off x="5879977" y="3336201"/>
          <a:ext cx="4415003" cy="3256791"/>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4065687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9E4F47E-2C29-4ED0-83BE-26B9B622FE1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37057" y="0"/>
            <a:ext cx="9117886" cy="6858000"/>
          </a:xfrm>
          <a:prstGeom prst="rect">
            <a:avLst/>
          </a:prstGeom>
        </p:spPr>
      </p:pic>
      <p:sp>
        <p:nvSpPr>
          <p:cNvPr id="2" name="Speech Bubble: Rectangle with Corners Rounded 1">
            <a:extLst>
              <a:ext uri="{FF2B5EF4-FFF2-40B4-BE49-F238E27FC236}">
                <a16:creationId xmlns:a16="http://schemas.microsoft.com/office/drawing/2014/main" id="{5FB1ADC4-7C0F-4912-AAEF-BE29D236B36D}"/>
              </a:ext>
            </a:extLst>
          </p:cNvPr>
          <p:cNvSpPr/>
          <p:nvPr/>
        </p:nvSpPr>
        <p:spPr>
          <a:xfrm>
            <a:off x="1678060" y="3530876"/>
            <a:ext cx="2176670" cy="149087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a:t>
            </a:r>
            <a:r>
              <a:rPr lang="en-GB" sz="1400" dirty="0" err="1"/>
              <a:t>Roedd</a:t>
            </a:r>
            <a:r>
              <a:rPr lang="en-GB" sz="1400" dirty="0"/>
              <a:t>] </a:t>
            </a:r>
            <a:r>
              <a:rPr lang="en-GB" sz="1400" dirty="0" err="1"/>
              <a:t>merched</a:t>
            </a:r>
            <a:r>
              <a:rPr lang="en-GB" sz="1400" dirty="0"/>
              <a:t> (</a:t>
            </a:r>
            <a:r>
              <a:rPr lang="en-GB" sz="1400" dirty="0" err="1"/>
              <a:t>blwyddyn</a:t>
            </a:r>
            <a:r>
              <a:rPr lang="en-GB" sz="1400" dirty="0"/>
              <a:t> 5/6) </a:t>
            </a:r>
            <a:r>
              <a:rPr lang="en-GB" sz="1400" dirty="0" err="1"/>
              <a:t>yn</a:t>
            </a:r>
            <a:r>
              <a:rPr lang="en-GB" sz="1400" dirty="0"/>
              <a:t> </a:t>
            </a:r>
            <a:r>
              <a:rPr lang="en-GB" sz="1400" dirty="0" err="1"/>
              <a:t>tynnu</a:t>
            </a:r>
            <a:r>
              <a:rPr lang="en-GB" sz="1400" dirty="0"/>
              <a:t> hijab </a:t>
            </a:r>
            <a:r>
              <a:rPr lang="en-GB" sz="1400" dirty="0" err="1"/>
              <a:t>plentyn</a:t>
            </a:r>
            <a:r>
              <a:rPr lang="en-GB" sz="1400" dirty="0"/>
              <a:t> </a:t>
            </a:r>
            <a:r>
              <a:rPr lang="en-GB" sz="1400" dirty="0" err="1"/>
              <a:t>arall</a:t>
            </a:r>
            <a:r>
              <a:rPr lang="en-GB" sz="1400" dirty="0"/>
              <a:t> </a:t>
            </a:r>
            <a:r>
              <a:rPr lang="en-GB" sz="1400" dirty="0" err="1"/>
              <a:t>i</a:t>
            </a:r>
            <a:r>
              <a:rPr lang="en-GB" sz="1400" dirty="0"/>
              <a:t> </a:t>
            </a:r>
            <a:r>
              <a:rPr lang="en-GB" sz="1400" dirty="0" err="1"/>
              <a:t>ffwrdd</a:t>
            </a:r>
            <a:r>
              <a:rPr lang="en-GB" sz="1400" dirty="0"/>
              <a:t>.</a:t>
            </a:r>
            <a:endParaRPr lang="en-GB" sz="1350" dirty="0"/>
          </a:p>
        </p:txBody>
      </p:sp>
      <p:sp>
        <p:nvSpPr>
          <p:cNvPr id="4" name="Speech Bubble: Rectangle with Corners Rounded 3">
            <a:extLst>
              <a:ext uri="{FF2B5EF4-FFF2-40B4-BE49-F238E27FC236}">
                <a16:creationId xmlns:a16="http://schemas.microsoft.com/office/drawing/2014/main" id="{647FF487-5A7D-4E0D-A719-BEFD10ED1076}"/>
              </a:ext>
            </a:extLst>
          </p:cNvPr>
          <p:cNvSpPr/>
          <p:nvPr/>
        </p:nvSpPr>
        <p:spPr>
          <a:xfrm>
            <a:off x="7512325" y="3547028"/>
            <a:ext cx="2817745" cy="1644926"/>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a:t>
            </a:r>
            <a:r>
              <a:rPr lang="en-GB" sz="1200" dirty="0" err="1"/>
              <a:t>Blwyddyn</a:t>
            </a:r>
            <a:r>
              <a:rPr lang="en-GB" sz="1200" dirty="0"/>
              <a:t> 9 </a:t>
            </a:r>
            <a:r>
              <a:rPr lang="en-GB" sz="1200" dirty="0" err="1"/>
              <a:t>Ferch</a:t>
            </a:r>
            <a:r>
              <a:rPr lang="en-GB" sz="1200" dirty="0"/>
              <a:t> </a:t>
            </a:r>
            <a:r>
              <a:rPr lang="en-GB" sz="1200" dirty="0" err="1"/>
              <a:t>yn</a:t>
            </a:r>
            <a:r>
              <a:rPr lang="en-GB" sz="1200" dirty="0"/>
              <a:t> </a:t>
            </a:r>
            <a:r>
              <a:rPr lang="en-GB" sz="1200" dirty="0" err="1"/>
              <a:t>cael</a:t>
            </a:r>
            <a:r>
              <a:rPr lang="en-GB" sz="1200" dirty="0"/>
              <a:t> </a:t>
            </a:r>
            <a:r>
              <a:rPr lang="en-GB" sz="1200" dirty="0" err="1"/>
              <a:t>yn</a:t>
            </a:r>
            <a:r>
              <a:rPr lang="en-GB" sz="1200" dirty="0"/>
              <a:t> </a:t>
            </a:r>
            <a:r>
              <a:rPr lang="en-GB" sz="1200" dirty="0" err="1"/>
              <a:t>alw</a:t>
            </a:r>
            <a:r>
              <a:rPr lang="en-GB" sz="1200" dirty="0"/>
              <a:t> pikey </a:t>
            </a:r>
            <a:r>
              <a:rPr lang="en-GB" sz="1200" dirty="0" err="1"/>
              <a:t>mwy</a:t>
            </a:r>
            <a:r>
              <a:rPr lang="en-GB" sz="1200" dirty="0"/>
              <a:t> </a:t>
            </a:r>
            <a:r>
              <a:rPr lang="en-GB" sz="1200" dirty="0" err="1"/>
              <a:t>na</a:t>
            </a:r>
            <a:r>
              <a:rPr lang="en-GB" sz="1200" dirty="0"/>
              <a:t> </a:t>
            </a:r>
            <a:r>
              <a:rPr lang="en-GB" sz="1200" dirty="0" err="1"/>
              <a:t>unwaith</a:t>
            </a:r>
            <a:r>
              <a:rPr lang="en-GB" sz="1200" dirty="0"/>
              <a:t> - </a:t>
            </a:r>
            <a:r>
              <a:rPr lang="en-GB" sz="1200" dirty="0" err="1"/>
              <a:t>bron</a:t>
            </a:r>
            <a:r>
              <a:rPr lang="en-GB" sz="1200" dirty="0"/>
              <a:t> </a:t>
            </a:r>
            <a:r>
              <a:rPr lang="en-GB" sz="1200" dirty="0" err="1"/>
              <a:t>pob</a:t>
            </a:r>
            <a:r>
              <a:rPr lang="en-GB" sz="1200" dirty="0"/>
              <a:t> </a:t>
            </a:r>
            <a:r>
              <a:rPr lang="en-GB" sz="1200" dirty="0" err="1"/>
              <a:t>wers</a:t>
            </a:r>
            <a:r>
              <a:rPr lang="en-GB" sz="1200" dirty="0"/>
              <a:t>. </a:t>
            </a:r>
            <a:endParaRPr lang="en-GB" sz="1350" dirty="0"/>
          </a:p>
        </p:txBody>
      </p:sp>
      <p:sp>
        <p:nvSpPr>
          <p:cNvPr id="5" name="Speech Bubble: Rectangle with Corners Rounded 4">
            <a:extLst>
              <a:ext uri="{FF2B5EF4-FFF2-40B4-BE49-F238E27FC236}">
                <a16:creationId xmlns:a16="http://schemas.microsoft.com/office/drawing/2014/main" id="{B554B247-80CF-4EE7-AC06-D8AC75148255}"/>
              </a:ext>
            </a:extLst>
          </p:cNvPr>
          <p:cNvSpPr/>
          <p:nvPr/>
        </p:nvSpPr>
        <p:spPr>
          <a:xfrm>
            <a:off x="4869444" y="4697646"/>
            <a:ext cx="2385392" cy="166107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a:t>
            </a:r>
            <a:r>
              <a:rPr lang="en-US" sz="1350" dirty="0" err="1"/>
              <a:t>Haciodd</a:t>
            </a:r>
            <a:r>
              <a:rPr lang="en-US" sz="1350" dirty="0"/>
              <a:t> </a:t>
            </a:r>
            <a:r>
              <a:rPr lang="en-US" sz="1350" dirty="0" err="1"/>
              <a:t>rhywun</a:t>
            </a:r>
            <a:r>
              <a:rPr lang="en-US" sz="1350" dirty="0"/>
              <a:t> </a:t>
            </a:r>
            <a:r>
              <a:rPr lang="en-US" sz="1350" dirty="0" err="1"/>
              <a:t>i</a:t>
            </a:r>
            <a:r>
              <a:rPr lang="en-US" sz="1350" dirty="0"/>
              <a:t> </a:t>
            </a:r>
            <a:r>
              <a:rPr lang="en-US" sz="1350" dirty="0" err="1"/>
              <a:t>mewn</a:t>
            </a:r>
            <a:r>
              <a:rPr lang="en-US" sz="1350" dirty="0"/>
              <a:t> </a:t>
            </a:r>
            <a:r>
              <a:rPr lang="en-US" sz="1350" dirty="0" err="1"/>
              <a:t>I’r</a:t>
            </a:r>
            <a:r>
              <a:rPr lang="en-US" sz="1350" dirty="0"/>
              <a:t> </a:t>
            </a:r>
            <a:r>
              <a:rPr lang="en-US" sz="1350" dirty="0" err="1"/>
              <a:t>cofrestr</a:t>
            </a:r>
            <a:r>
              <a:rPr lang="en-US" sz="1350" dirty="0"/>
              <a:t> a </a:t>
            </a:r>
            <a:r>
              <a:rPr lang="en-US" sz="1350" dirty="0" err="1"/>
              <a:t>newydodd</a:t>
            </a:r>
            <a:r>
              <a:rPr lang="en-US" sz="1350" dirty="0"/>
              <a:t> </a:t>
            </a:r>
            <a:r>
              <a:rPr lang="en-US" sz="1350" dirty="0" err="1"/>
              <a:t>yr</a:t>
            </a:r>
            <a:r>
              <a:rPr lang="en-US" sz="1350" dirty="0"/>
              <a:t> </a:t>
            </a:r>
            <a:r>
              <a:rPr lang="en-US" sz="1350" dirty="0" err="1"/>
              <a:t>enwau</a:t>
            </a:r>
            <a:r>
              <a:rPr lang="en-US" sz="1350" dirty="0"/>
              <a:t> o </a:t>
            </a:r>
            <a:r>
              <a:rPr lang="en-US" sz="1350" dirty="0" err="1"/>
              <a:t>disgyblion</a:t>
            </a:r>
            <a:r>
              <a:rPr lang="en-US" sz="1350" dirty="0"/>
              <a:t> I </a:t>
            </a:r>
            <a:r>
              <a:rPr lang="en-US" sz="1350" dirty="0" err="1"/>
              <a:t>geiriau</a:t>
            </a:r>
            <a:r>
              <a:rPr lang="en-US" sz="1350" dirty="0"/>
              <a:t> </a:t>
            </a:r>
            <a:r>
              <a:rPr lang="en-US" sz="1350" dirty="0" err="1"/>
              <a:t>hiliol</a:t>
            </a:r>
            <a:r>
              <a:rPr lang="en-US" sz="1350" dirty="0"/>
              <a:t>, </a:t>
            </a:r>
            <a:r>
              <a:rPr lang="en-US" sz="1350" dirty="0" err="1"/>
              <a:t>gan</a:t>
            </a:r>
            <a:r>
              <a:rPr lang="en-US" sz="1350" dirty="0"/>
              <a:t> </a:t>
            </a:r>
            <a:r>
              <a:rPr lang="en-US" sz="1350" dirty="0" err="1"/>
              <a:t>cynnwys</a:t>
            </a:r>
            <a:r>
              <a:rPr lang="en-US" sz="1350" dirty="0"/>
              <a:t> y ‘N word’</a:t>
            </a:r>
            <a:endParaRPr lang="en-GB" sz="1350" dirty="0"/>
          </a:p>
        </p:txBody>
      </p:sp>
      <p:sp>
        <p:nvSpPr>
          <p:cNvPr id="6" name="Speech Bubble: Rectangle with Corners Rounded 5">
            <a:extLst>
              <a:ext uri="{FF2B5EF4-FFF2-40B4-BE49-F238E27FC236}">
                <a16:creationId xmlns:a16="http://schemas.microsoft.com/office/drawing/2014/main" id="{EA693E7F-64CD-4901-BC0B-E2BD5CD95B07}"/>
              </a:ext>
            </a:extLst>
          </p:cNvPr>
          <p:cNvSpPr/>
          <p:nvPr/>
        </p:nvSpPr>
        <p:spPr>
          <a:xfrm>
            <a:off x="6585199" y="1234938"/>
            <a:ext cx="3429000" cy="1639957"/>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a:t>
            </a:r>
            <a:r>
              <a:rPr lang="en-GB" sz="1400" dirty="0" err="1"/>
              <a:t>Sylwadau</a:t>
            </a:r>
            <a:r>
              <a:rPr lang="en-GB" sz="1400" dirty="0"/>
              <a:t> a </a:t>
            </a:r>
            <a:r>
              <a:rPr lang="en-GB" sz="1400" dirty="0" err="1"/>
              <a:t>wneir</a:t>
            </a:r>
            <a:r>
              <a:rPr lang="en-GB" sz="1400" dirty="0"/>
              <a:t> am </a:t>
            </a:r>
            <a:r>
              <a:rPr lang="en-GB" sz="1400" dirty="0" err="1"/>
              <a:t>blant</a:t>
            </a:r>
            <a:r>
              <a:rPr lang="en-GB" sz="1400" dirty="0"/>
              <a:t> </a:t>
            </a:r>
            <a:r>
              <a:rPr lang="en-GB" sz="1400" dirty="0" err="1"/>
              <a:t>Mwslimaidd</a:t>
            </a:r>
            <a:r>
              <a:rPr lang="en-GB" sz="1400" dirty="0"/>
              <a:t> </a:t>
            </a:r>
            <a:r>
              <a:rPr lang="en-GB" sz="1400" dirty="0" err="1"/>
              <a:t>gan</a:t>
            </a:r>
            <a:r>
              <a:rPr lang="en-GB" sz="1400" dirty="0"/>
              <a:t> staff! </a:t>
            </a:r>
            <a:r>
              <a:rPr lang="en-GB" sz="1400" dirty="0" err="1"/>
              <a:t>Sylwadau</a:t>
            </a:r>
            <a:r>
              <a:rPr lang="en-GB" sz="1400" dirty="0"/>
              <a:t> am </a:t>
            </a:r>
            <a:r>
              <a:rPr lang="en-GB" sz="1400" dirty="0" err="1"/>
              <a:t>fwydydd</a:t>
            </a:r>
            <a:r>
              <a:rPr lang="en-GB" sz="1400" dirty="0"/>
              <a:t> halal </a:t>
            </a:r>
            <a:r>
              <a:rPr lang="en-GB" sz="1400" dirty="0" err="1"/>
              <a:t>a'r</a:t>
            </a:r>
            <a:r>
              <a:rPr lang="en-GB" sz="1400" dirty="0"/>
              <a:t> </a:t>
            </a:r>
            <a:r>
              <a:rPr lang="en-GB" sz="1400" dirty="0" err="1"/>
              <a:t>berthynas</a:t>
            </a:r>
            <a:r>
              <a:rPr lang="en-GB" sz="1400" dirty="0"/>
              <a:t> </a:t>
            </a:r>
            <a:r>
              <a:rPr lang="en-GB" sz="1400" dirty="0" err="1"/>
              <a:t>rhwng</a:t>
            </a:r>
            <a:r>
              <a:rPr lang="en-GB" sz="1400" dirty="0"/>
              <a:t> </a:t>
            </a:r>
            <a:r>
              <a:rPr lang="en-GB" sz="1400" dirty="0" err="1"/>
              <a:t>rhieni</a:t>
            </a:r>
            <a:r>
              <a:rPr lang="en-GB" sz="1400" dirty="0"/>
              <a:t> </a:t>
            </a:r>
            <a:r>
              <a:rPr lang="en-GB" sz="1400" dirty="0" err="1"/>
              <a:t>Mwslimaidd</a:t>
            </a:r>
            <a:r>
              <a:rPr lang="en-GB" sz="1400" dirty="0"/>
              <a:t>.</a:t>
            </a:r>
            <a:endParaRPr lang="en-GB" sz="1350" dirty="0"/>
          </a:p>
        </p:txBody>
      </p:sp>
      <p:sp>
        <p:nvSpPr>
          <p:cNvPr id="8" name="Speech Bubble: Rectangle with Corners Rounded 7">
            <a:extLst>
              <a:ext uri="{FF2B5EF4-FFF2-40B4-BE49-F238E27FC236}">
                <a16:creationId xmlns:a16="http://schemas.microsoft.com/office/drawing/2014/main" id="{2961EC46-049D-4E18-BF5A-D3E69968DF6E}"/>
              </a:ext>
            </a:extLst>
          </p:cNvPr>
          <p:cNvSpPr/>
          <p:nvPr/>
        </p:nvSpPr>
        <p:spPr>
          <a:xfrm>
            <a:off x="2177802" y="414959"/>
            <a:ext cx="3429000" cy="1639957"/>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a:t>
            </a:r>
            <a:r>
              <a:rPr lang="en-GB" sz="1400" dirty="0" err="1"/>
              <a:t>Bachgen</a:t>
            </a:r>
            <a:r>
              <a:rPr lang="en-GB" sz="1400" dirty="0"/>
              <a:t> </a:t>
            </a:r>
            <a:r>
              <a:rPr lang="en-GB" sz="1400" dirty="0" err="1"/>
              <a:t>blwyddyn</a:t>
            </a:r>
            <a:r>
              <a:rPr lang="en-GB" sz="1400" dirty="0"/>
              <a:t> 11 </a:t>
            </a:r>
            <a:r>
              <a:rPr lang="en-GB" sz="1400" dirty="0" err="1"/>
              <a:t>yn</a:t>
            </a:r>
            <a:r>
              <a:rPr lang="en-GB" sz="1400" dirty="0"/>
              <a:t> </a:t>
            </a:r>
            <a:r>
              <a:rPr lang="en-GB" sz="1400" dirty="0" err="1"/>
              <a:t>gofyn</a:t>
            </a:r>
            <a:r>
              <a:rPr lang="en-GB" sz="1400" dirty="0"/>
              <a:t> </a:t>
            </a:r>
            <a:r>
              <a:rPr lang="en-GB" sz="1400" dirty="0" err="1"/>
              <a:t>i</a:t>
            </a:r>
            <a:r>
              <a:rPr lang="en-GB" sz="1400" dirty="0"/>
              <a:t> </a:t>
            </a:r>
            <a:r>
              <a:rPr lang="en-GB" sz="1400" dirty="0" err="1"/>
              <a:t>fachgen</a:t>
            </a:r>
            <a:r>
              <a:rPr lang="en-GB" sz="1400" dirty="0"/>
              <a:t> </a:t>
            </a:r>
            <a:r>
              <a:rPr lang="en-GB" sz="1400" dirty="0" err="1"/>
              <a:t>arall</a:t>
            </a:r>
            <a:r>
              <a:rPr lang="en-GB" sz="1400" dirty="0"/>
              <a:t> a </a:t>
            </a:r>
            <a:r>
              <a:rPr lang="en-GB" sz="1400" dirty="0" err="1"/>
              <a:t>oedd</a:t>
            </a:r>
            <a:r>
              <a:rPr lang="en-GB" sz="1400" dirty="0"/>
              <a:t> </a:t>
            </a:r>
            <a:r>
              <a:rPr lang="en-GB" sz="1400" dirty="0" err="1"/>
              <a:t>yn</a:t>
            </a:r>
            <a:r>
              <a:rPr lang="en-GB" sz="1400" dirty="0"/>
              <a:t> </a:t>
            </a:r>
            <a:r>
              <a:rPr lang="en-GB" sz="1400" dirty="0" err="1"/>
              <a:t>gaethwas</a:t>
            </a:r>
            <a:r>
              <a:rPr lang="en-GB" sz="1400" dirty="0"/>
              <a:t>. </a:t>
            </a:r>
            <a:r>
              <a:rPr lang="en-GB" sz="1400" dirty="0" err="1"/>
              <a:t>Bachgen</a:t>
            </a:r>
            <a:r>
              <a:rPr lang="en-GB" sz="1400" dirty="0"/>
              <a:t> </a:t>
            </a:r>
            <a:r>
              <a:rPr lang="en-GB" sz="1400" dirty="0" err="1"/>
              <a:t>blwyddyn</a:t>
            </a:r>
            <a:r>
              <a:rPr lang="en-GB" sz="1400" dirty="0"/>
              <a:t> 10 </a:t>
            </a:r>
            <a:r>
              <a:rPr lang="en-GB" sz="1400" dirty="0" err="1"/>
              <a:t>yn</a:t>
            </a:r>
            <a:r>
              <a:rPr lang="en-GB" sz="1400" dirty="0"/>
              <a:t> </a:t>
            </a:r>
            <a:r>
              <a:rPr lang="en-GB" sz="1400" dirty="0" err="1"/>
              <a:t>dweud</a:t>
            </a:r>
            <a:r>
              <a:rPr lang="en-GB" sz="1400" dirty="0"/>
              <a:t> </a:t>
            </a:r>
            <a:r>
              <a:rPr lang="en-GB" sz="1400" dirty="0" err="1"/>
              <a:t>wrth</a:t>
            </a:r>
            <a:r>
              <a:rPr lang="en-GB" sz="1400" dirty="0"/>
              <a:t> </a:t>
            </a:r>
            <a:r>
              <a:rPr lang="en-GB" sz="1400" dirty="0" err="1"/>
              <a:t>ferch</a:t>
            </a:r>
            <a:r>
              <a:rPr lang="en-GB" sz="1400" dirty="0"/>
              <a:t> bod </a:t>
            </a:r>
            <a:r>
              <a:rPr lang="en-GB" sz="1400" dirty="0" err="1"/>
              <a:t>ei</a:t>
            </a:r>
            <a:r>
              <a:rPr lang="en-GB" sz="1400" dirty="0"/>
              <a:t> </a:t>
            </a:r>
            <a:r>
              <a:rPr lang="en-GB" sz="1400" dirty="0" err="1"/>
              <a:t>thad</a:t>
            </a:r>
            <a:r>
              <a:rPr lang="en-GB" sz="1400" dirty="0"/>
              <a:t> </a:t>
            </a:r>
            <a:r>
              <a:rPr lang="en-GB" sz="1400" dirty="0" err="1"/>
              <a:t>yn</a:t>
            </a:r>
            <a:r>
              <a:rPr lang="en-GB" sz="1400" dirty="0"/>
              <a:t> </a:t>
            </a:r>
            <a:r>
              <a:rPr lang="en-GB" sz="1400" dirty="0" err="1"/>
              <a:t>derfysgwr</a:t>
            </a:r>
            <a:r>
              <a:rPr lang="en-GB" sz="1400" dirty="0"/>
              <a:t> </a:t>
            </a:r>
            <a:r>
              <a:rPr lang="en-GB" sz="1400" dirty="0" err="1"/>
              <a:t>gan</a:t>
            </a:r>
            <a:r>
              <a:rPr lang="en-GB" sz="1400" dirty="0"/>
              <a:t> </a:t>
            </a:r>
            <a:r>
              <a:rPr lang="en-GB" sz="1400" dirty="0" err="1"/>
              <a:t>mai</a:t>
            </a:r>
            <a:r>
              <a:rPr lang="en-GB" sz="1400" dirty="0"/>
              <a:t> </a:t>
            </a:r>
            <a:r>
              <a:rPr lang="en-GB" sz="1400" dirty="0" err="1"/>
              <a:t>Mwslim</a:t>
            </a:r>
            <a:r>
              <a:rPr lang="en-GB" sz="1400" dirty="0"/>
              <a:t> </a:t>
            </a:r>
            <a:r>
              <a:rPr lang="en-GB" sz="1400" dirty="0" err="1"/>
              <a:t>ydyw</a:t>
            </a:r>
            <a:r>
              <a:rPr lang="en-US" sz="1350" dirty="0"/>
              <a:t>. </a:t>
            </a:r>
            <a:r>
              <a:rPr lang="en-US" sz="1350" dirty="0" err="1"/>
              <a:t>Gofynodd</a:t>
            </a:r>
            <a:r>
              <a:rPr lang="en-US" sz="1350" dirty="0"/>
              <a:t> un </a:t>
            </a:r>
            <a:r>
              <a:rPr lang="en-US" sz="1350" dirty="0" err="1"/>
              <a:t>disgybl</a:t>
            </a:r>
            <a:r>
              <a:rPr lang="en-US" sz="1350" dirty="0"/>
              <a:t> ‘Beth </a:t>
            </a:r>
            <a:r>
              <a:rPr lang="en-US" sz="1350" dirty="0" err="1"/>
              <a:t>yw’r</a:t>
            </a:r>
            <a:r>
              <a:rPr lang="en-US" sz="1350" dirty="0"/>
              <a:t> </a:t>
            </a:r>
            <a:r>
              <a:rPr lang="en-US" sz="1350" dirty="0" err="1"/>
              <a:t>wahaniaeth</a:t>
            </a:r>
            <a:r>
              <a:rPr lang="en-US" sz="1350" dirty="0"/>
              <a:t> </a:t>
            </a:r>
            <a:r>
              <a:rPr lang="en-US" sz="1350" dirty="0" err="1"/>
              <a:t>rhwng</a:t>
            </a:r>
            <a:r>
              <a:rPr lang="en-US" sz="1350" dirty="0"/>
              <a:t> Indian a Paki?’ </a:t>
            </a:r>
            <a:r>
              <a:rPr lang="en-US" sz="1350" dirty="0" err="1"/>
              <a:t>Jocs</a:t>
            </a:r>
            <a:r>
              <a:rPr lang="en-US" sz="1350" dirty="0"/>
              <a:t> </a:t>
            </a:r>
            <a:r>
              <a:rPr lang="en-US" sz="1350" dirty="0" err="1"/>
              <a:t>hiliol</a:t>
            </a:r>
            <a:r>
              <a:rPr lang="en-US" sz="1350" dirty="0"/>
              <a:t>, </a:t>
            </a:r>
            <a:r>
              <a:rPr lang="en-US" sz="1350" dirty="0" err="1"/>
              <a:t>sylwadau</a:t>
            </a:r>
            <a:r>
              <a:rPr lang="en-US" sz="1350" dirty="0"/>
              <a:t> </a:t>
            </a:r>
            <a:r>
              <a:rPr lang="en-US" sz="1350" dirty="0" err="1"/>
              <a:t>anwybodus</a:t>
            </a:r>
            <a:r>
              <a:rPr lang="en-US" sz="1350" dirty="0"/>
              <a:t> am </a:t>
            </a:r>
            <a:r>
              <a:rPr lang="en-US" sz="1350" dirty="0" err="1"/>
              <a:t>mewnfudwyr</a:t>
            </a:r>
            <a:r>
              <a:rPr lang="en-US" sz="1350" dirty="0"/>
              <a:t>, </a:t>
            </a:r>
            <a:r>
              <a:rPr lang="en-US" sz="1350" dirty="0" err="1"/>
              <a:t>sylwadau</a:t>
            </a:r>
            <a:r>
              <a:rPr lang="en-US" sz="1350" dirty="0"/>
              <a:t> am </a:t>
            </a:r>
            <a:r>
              <a:rPr lang="en-US" sz="1350" dirty="0" err="1"/>
              <a:t>lliw</a:t>
            </a:r>
            <a:r>
              <a:rPr lang="en-US" sz="1350" dirty="0"/>
              <a:t> </a:t>
            </a:r>
            <a:r>
              <a:rPr lang="en-US" sz="1350" dirty="0" err="1"/>
              <a:t>croen</a:t>
            </a:r>
            <a:r>
              <a:rPr lang="en-US" sz="1350" dirty="0"/>
              <a:t> </a:t>
            </a:r>
            <a:r>
              <a:rPr lang="en-US" sz="1350" dirty="0" err="1"/>
              <a:t>disgyblion</a:t>
            </a:r>
            <a:r>
              <a:rPr lang="en-US" sz="1350" dirty="0"/>
              <a:t> a </a:t>
            </a:r>
            <a:r>
              <a:rPr lang="en-US" sz="1350" dirty="0" err="1"/>
              <a:t>cenedligrwydd</a:t>
            </a:r>
            <a:r>
              <a:rPr lang="en-US" sz="1350" dirty="0"/>
              <a:t> </a:t>
            </a:r>
            <a:endParaRPr lang="en-GB" sz="1350" dirty="0"/>
          </a:p>
        </p:txBody>
      </p:sp>
      <p:sp>
        <p:nvSpPr>
          <p:cNvPr id="9" name="Speech Bubble: Rectangle with Corners Rounded 8">
            <a:extLst>
              <a:ext uri="{FF2B5EF4-FFF2-40B4-BE49-F238E27FC236}">
                <a16:creationId xmlns:a16="http://schemas.microsoft.com/office/drawing/2014/main" id="{D2D8A743-8A6F-408A-A96F-A53C8D5E03C7}"/>
              </a:ext>
            </a:extLst>
          </p:cNvPr>
          <p:cNvSpPr/>
          <p:nvPr/>
        </p:nvSpPr>
        <p:spPr>
          <a:xfrm>
            <a:off x="4118576" y="2469875"/>
            <a:ext cx="2176670" cy="149087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2 </a:t>
            </a:r>
            <a:r>
              <a:rPr lang="en-GB" sz="1400" dirty="0" err="1"/>
              <a:t>ddisgybl</a:t>
            </a:r>
            <a:r>
              <a:rPr lang="en-GB" sz="1400" dirty="0"/>
              <a:t> o fl.3 </a:t>
            </a:r>
            <a:r>
              <a:rPr lang="en-GB" sz="1400" dirty="0" err="1"/>
              <a:t>yn</a:t>
            </a:r>
            <a:r>
              <a:rPr lang="en-GB" sz="1400" dirty="0"/>
              <a:t> </a:t>
            </a:r>
            <a:r>
              <a:rPr lang="en-GB" sz="1400" dirty="0" err="1"/>
              <a:t>cyfeirio</a:t>
            </a:r>
            <a:r>
              <a:rPr lang="en-GB" sz="1400" dirty="0"/>
              <a:t> at </a:t>
            </a:r>
            <a:r>
              <a:rPr lang="en-GB" sz="1400" dirty="0" err="1"/>
              <a:t>liw</a:t>
            </a:r>
            <a:r>
              <a:rPr lang="en-GB" sz="1400" dirty="0"/>
              <a:t> </a:t>
            </a:r>
            <a:r>
              <a:rPr lang="en-GB" sz="1400" dirty="0" err="1"/>
              <a:t>croen</a:t>
            </a:r>
            <a:r>
              <a:rPr lang="en-GB" sz="1400" dirty="0"/>
              <a:t> </a:t>
            </a:r>
            <a:r>
              <a:rPr lang="en-GB" sz="1400" dirty="0" err="1"/>
              <a:t>disgybl</a:t>
            </a:r>
            <a:r>
              <a:rPr lang="en-GB" sz="1400" dirty="0"/>
              <a:t> </a:t>
            </a:r>
            <a:r>
              <a:rPr lang="en-GB" sz="1400" dirty="0" err="1"/>
              <a:t>ym</a:t>
            </a:r>
            <a:r>
              <a:rPr lang="en-GB" sz="1400" dirty="0"/>
              <a:t> ml.5 1 </a:t>
            </a:r>
            <a:r>
              <a:rPr lang="en-GB" sz="1400" dirty="0" err="1"/>
              <a:t>disgybl</a:t>
            </a:r>
            <a:r>
              <a:rPr lang="en-GB" sz="1400" dirty="0"/>
              <a:t> </a:t>
            </a:r>
            <a:r>
              <a:rPr lang="en-GB" sz="1400" dirty="0" err="1"/>
              <a:t>o'r</a:t>
            </a:r>
            <a:r>
              <a:rPr lang="en-GB" sz="1400" dirty="0"/>
              <a:t> </a:t>
            </a:r>
            <a:r>
              <a:rPr lang="en-GB" sz="1400" dirty="0" err="1"/>
              <a:t>derbyn</a:t>
            </a:r>
            <a:r>
              <a:rPr lang="en-GB" sz="1400" dirty="0"/>
              <a:t> </a:t>
            </a:r>
            <a:r>
              <a:rPr lang="en-GB" sz="1400" dirty="0" err="1"/>
              <a:t>yn</a:t>
            </a:r>
            <a:r>
              <a:rPr lang="en-GB" sz="1400" dirty="0"/>
              <a:t> </a:t>
            </a:r>
            <a:r>
              <a:rPr lang="en-GB" sz="1400" dirty="0" err="1"/>
              <a:t>galw</a:t>
            </a:r>
            <a:r>
              <a:rPr lang="en-GB" sz="1400" dirty="0"/>
              <a:t> </a:t>
            </a:r>
            <a:r>
              <a:rPr lang="en-GB" sz="1400" dirty="0" err="1"/>
              <a:t>plentyn</a:t>
            </a:r>
            <a:r>
              <a:rPr lang="en-GB" sz="1400" dirty="0"/>
              <a:t> </a:t>
            </a:r>
            <a:r>
              <a:rPr lang="en-GB" sz="1400" dirty="0" err="1"/>
              <a:t>arall</a:t>
            </a:r>
            <a:r>
              <a:rPr lang="en-GB" sz="1400" dirty="0"/>
              <a:t> </a:t>
            </a:r>
            <a:r>
              <a:rPr lang="en-GB" sz="1400" dirty="0" err="1"/>
              <a:t>yn</a:t>
            </a:r>
            <a:r>
              <a:rPr lang="en-GB" sz="1400" dirty="0"/>
              <a:t> y </a:t>
            </a:r>
            <a:r>
              <a:rPr lang="en-GB" sz="1400" dirty="0" err="1"/>
              <a:t>dosbarth</a:t>
            </a:r>
            <a:r>
              <a:rPr lang="en-GB" sz="1400" dirty="0"/>
              <a:t> </a:t>
            </a:r>
            <a:r>
              <a:rPr lang="en-GB" sz="1400" dirty="0" err="1"/>
              <a:t>yn</a:t>
            </a:r>
            <a:r>
              <a:rPr lang="en-GB" sz="1400" dirty="0"/>
              <a:t> 'monkey face'</a:t>
            </a:r>
            <a:r>
              <a:rPr lang="en-US" sz="1350" dirty="0"/>
              <a:t>. </a:t>
            </a:r>
            <a:endParaRPr lang="en-GB" sz="1350" dirty="0"/>
          </a:p>
        </p:txBody>
      </p:sp>
    </p:spTree>
    <p:extLst>
      <p:ext uri="{BB962C8B-B14F-4D97-AF65-F5344CB8AC3E}">
        <p14:creationId xmlns:p14="http://schemas.microsoft.com/office/powerpoint/2010/main" val="1108085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50C1827-B306-4078-B8A0-7C7EBEA0FF4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37057" y="0"/>
            <a:ext cx="9117886" cy="6858000"/>
          </a:xfrm>
          <a:prstGeom prst="rect">
            <a:avLst/>
          </a:prstGeom>
        </p:spPr>
      </p:pic>
      <p:sp>
        <p:nvSpPr>
          <p:cNvPr id="2" name="Speech Bubble: Rectangle with Corners Rounded 1">
            <a:extLst>
              <a:ext uri="{FF2B5EF4-FFF2-40B4-BE49-F238E27FC236}">
                <a16:creationId xmlns:a16="http://schemas.microsoft.com/office/drawing/2014/main" id="{7344FFF4-0A23-41B8-8450-055B9CFF533F}"/>
              </a:ext>
            </a:extLst>
          </p:cNvPr>
          <p:cNvSpPr/>
          <p:nvPr/>
        </p:nvSpPr>
        <p:spPr>
          <a:xfrm>
            <a:off x="4857461" y="332961"/>
            <a:ext cx="2197875" cy="2040007"/>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a:t>
            </a:r>
            <a:r>
              <a:rPr lang="en-GB" sz="1400" dirty="0"/>
              <a:t>Bu </a:t>
            </a:r>
            <a:r>
              <a:rPr lang="en-GB" sz="1400" dirty="0" err="1"/>
              <a:t>disgybl</a:t>
            </a:r>
            <a:r>
              <a:rPr lang="en-GB" sz="1400" dirty="0"/>
              <a:t> </a:t>
            </a:r>
            <a:r>
              <a:rPr lang="en-GB" sz="1400" dirty="0" err="1"/>
              <a:t>greu</a:t>
            </a:r>
            <a:r>
              <a:rPr lang="en-GB" sz="1400" dirty="0"/>
              <a:t> </a:t>
            </a:r>
            <a:r>
              <a:rPr lang="en-GB" sz="1400" dirty="0" err="1"/>
              <a:t>holiadur</a:t>
            </a:r>
            <a:r>
              <a:rPr lang="en-GB" sz="1400" dirty="0"/>
              <a:t> </a:t>
            </a:r>
            <a:r>
              <a:rPr lang="en-GB" sz="1400" dirty="0" err="1"/>
              <a:t>ar</a:t>
            </a:r>
            <a:r>
              <a:rPr lang="en-GB" sz="1400" dirty="0"/>
              <a:t> </a:t>
            </a:r>
            <a:r>
              <a:rPr lang="en-GB" sz="1400" dirty="0" err="1"/>
              <a:t>gyfer</a:t>
            </a:r>
            <a:r>
              <a:rPr lang="en-GB" sz="1400" dirty="0"/>
              <a:t> </a:t>
            </a:r>
            <a:r>
              <a:rPr lang="en-GB" sz="1400" dirty="0" err="1"/>
              <a:t>Bagloriaeth</a:t>
            </a:r>
            <a:r>
              <a:rPr lang="en-GB" sz="1400" dirty="0"/>
              <a:t> Cymru am y </a:t>
            </a:r>
            <a:r>
              <a:rPr lang="en-GB" sz="1400" dirty="0" err="1"/>
              <a:t>dulliau</a:t>
            </a:r>
            <a:r>
              <a:rPr lang="en-GB" sz="1400" dirty="0"/>
              <a:t> </a:t>
            </a:r>
            <a:r>
              <a:rPr lang="en-GB" sz="1400" dirty="0" err="1"/>
              <a:t>gorau</a:t>
            </a:r>
            <a:r>
              <a:rPr lang="en-GB" sz="1400" dirty="0"/>
              <a:t> </a:t>
            </a:r>
            <a:r>
              <a:rPr lang="en-GB" sz="1400" dirty="0" err="1"/>
              <a:t>i</a:t>
            </a:r>
            <a:r>
              <a:rPr lang="en-GB" sz="1400" dirty="0"/>
              <a:t> '</a:t>
            </a:r>
            <a:r>
              <a:rPr lang="en-GB" sz="1400" dirty="0" err="1"/>
              <a:t>Ddelio</a:t>
            </a:r>
            <a:r>
              <a:rPr lang="en-GB" sz="1400" dirty="0"/>
              <a:t> </a:t>
            </a:r>
            <a:r>
              <a:rPr lang="en-GB" sz="1400" dirty="0" err="1"/>
              <a:t>gyda</a:t>
            </a:r>
            <a:r>
              <a:rPr lang="en-GB" sz="1400" dirty="0"/>
              <a:t> niggers</a:t>
            </a:r>
            <a:r>
              <a:rPr lang="en-US" sz="1350" dirty="0"/>
              <a:t>’</a:t>
            </a:r>
          </a:p>
        </p:txBody>
      </p:sp>
      <p:sp>
        <p:nvSpPr>
          <p:cNvPr id="3" name="Speech Bubble: Rectangle with Corners Rounded 2">
            <a:extLst>
              <a:ext uri="{FF2B5EF4-FFF2-40B4-BE49-F238E27FC236}">
                <a16:creationId xmlns:a16="http://schemas.microsoft.com/office/drawing/2014/main" id="{0524A685-AFAA-4B46-ADA5-C71625CC5C66}"/>
              </a:ext>
            </a:extLst>
          </p:cNvPr>
          <p:cNvSpPr/>
          <p:nvPr/>
        </p:nvSpPr>
        <p:spPr>
          <a:xfrm>
            <a:off x="8004314" y="920612"/>
            <a:ext cx="2454965" cy="1416327"/>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Mae </a:t>
            </a:r>
            <a:r>
              <a:rPr lang="en-GB" sz="1350" dirty="0" err="1"/>
              <a:t>disgyblion</a:t>
            </a:r>
            <a:r>
              <a:rPr lang="en-GB" sz="1350" dirty="0"/>
              <a:t> o bob </a:t>
            </a:r>
            <a:r>
              <a:rPr lang="en-GB" sz="1350" dirty="0" err="1"/>
              <a:t>blwyddyn</a:t>
            </a:r>
            <a:r>
              <a:rPr lang="en-GB" sz="1350" dirty="0"/>
              <a:t> </a:t>
            </a:r>
            <a:r>
              <a:rPr lang="en-GB" sz="1350" dirty="0" err="1"/>
              <a:t>yn</a:t>
            </a:r>
            <a:r>
              <a:rPr lang="en-GB" sz="1350" dirty="0"/>
              <a:t> </a:t>
            </a:r>
            <a:r>
              <a:rPr lang="en-GB" sz="1350" dirty="0" err="1"/>
              <a:t>dilorni’r</a:t>
            </a:r>
            <a:r>
              <a:rPr lang="en-GB" sz="1350" dirty="0"/>
              <a:t> </a:t>
            </a:r>
            <a:r>
              <a:rPr lang="en-GB" sz="1350" dirty="0" err="1"/>
              <a:t>iaith</a:t>
            </a:r>
            <a:r>
              <a:rPr lang="en-GB" sz="1350" dirty="0"/>
              <a:t> a </a:t>
            </a:r>
            <a:r>
              <a:rPr lang="en-GB" sz="1350" dirty="0" err="1"/>
              <a:t>diwylliant</a:t>
            </a:r>
            <a:r>
              <a:rPr lang="en-GB" sz="1350" dirty="0"/>
              <a:t> Cymraeg </a:t>
            </a:r>
            <a:r>
              <a:rPr lang="en-GB" sz="1350" dirty="0" err="1"/>
              <a:t>llawer</a:t>
            </a:r>
            <a:r>
              <a:rPr lang="en-GB" sz="1350" dirty="0"/>
              <a:t> o </a:t>
            </a:r>
            <a:r>
              <a:rPr lang="en-GB" sz="1350" dirty="0" err="1"/>
              <a:t>weithiau</a:t>
            </a:r>
            <a:r>
              <a:rPr lang="en-GB" sz="1350" dirty="0"/>
              <a:t> bob </a:t>
            </a:r>
            <a:r>
              <a:rPr lang="en-GB" sz="1350" dirty="0" err="1"/>
              <a:t>wythnos</a:t>
            </a:r>
            <a:endParaRPr lang="en-GB" sz="1350" dirty="0"/>
          </a:p>
        </p:txBody>
      </p:sp>
      <p:sp>
        <p:nvSpPr>
          <p:cNvPr id="4" name="Speech Bubble: Rectangle with Corners Rounded 3">
            <a:extLst>
              <a:ext uri="{FF2B5EF4-FFF2-40B4-BE49-F238E27FC236}">
                <a16:creationId xmlns:a16="http://schemas.microsoft.com/office/drawing/2014/main" id="{5A444401-FF58-4F89-8D9E-FA6B43C7632E}"/>
              </a:ext>
            </a:extLst>
          </p:cNvPr>
          <p:cNvSpPr/>
          <p:nvPr/>
        </p:nvSpPr>
        <p:spPr>
          <a:xfrm>
            <a:off x="2925419" y="3897381"/>
            <a:ext cx="2653747" cy="1843709"/>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‘Graffiti </a:t>
            </a:r>
            <a:r>
              <a:rPr lang="en-US" sz="1350" dirty="0" err="1"/>
              <a:t>gwrth-Semitaidd</a:t>
            </a:r>
            <a:r>
              <a:rPr lang="en-US" sz="1350" dirty="0"/>
              <a:t> </a:t>
            </a:r>
            <a:r>
              <a:rPr lang="en-US" sz="1350" dirty="0" err="1"/>
              <a:t>wedi</a:t>
            </a:r>
            <a:r>
              <a:rPr lang="en-US" sz="1350" dirty="0"/>
              <a:t> </a:t>
            </a:r>
            <a:r>
              <a:rPr lang="en-US" sz="1350" dirty="0" err="1"/>
              <a:t>cael</a:t>
            </a:r>
            <a:r>
              <a:rPr lang="en-US" sz="1350" dirty="0"/>
              <a:t> </a:t>
            </a:r>
            <a:r>
              <a:rPr lang="en-US" sz="1350" dirty="0" err="1"/>
              <a:t>ei</a:t>
            </a:r>
            <a:r>
              <a:rPr lang="en-US" sz="1350" dirty="0"/>
              <a:t> </a:t>
            </a:r>
            <a:r>
              <a:rPr lang="en-US" sz="1350" dirty="0" err="1"/>
              <a:t>hysgrifennu</a:t>
            </a:r>
            <a:r>
              <a:rPr lang="en-US" sz="1350" dirty="0"/>
              <a:t> </a:t>
            </a:r>
            <a:r>
              <a:rPr lang="en-US" sz="1350" dirty="0" err="1"/>
              <a:t>mewn</a:t>
            </a:r>
            <a:r>
              <a:rPr lang="en-US" sz="1350" dirty="0"/>
              <a:t> </a:t>
            </a:r>
            <a:r>
              <a:rPr lang="en-US" sz="1350" dirty="0" err="1"/>
              <a:t>dosbarth</a:t>
            </a:r>
            <a:r>
              <a:rPr lang="en-US" sz="1350" dirty="0"/>
              <a:t> </a:t>
            </a:r>
            <a:r>
              <a:rPr lang="en-US" sz="1350" dirty="0" err="1"/>
              <a:t>gan</a:t>
            </a:r>
            <a:r>
              <a:rPr lang="en-US" sz="1350" dirty="0"/>
              <a:t> </a:t>
            </a:r>
            <a:r>
              <a:rPr lang="en-US" sz="1350" dirty="0" err="1"/>
              <a:t>disgyblion</a:t>
            </a:r>
            <a:r>
              <a:rPr lang="en-US" sz="1350" dirty="0"/>
              <a:t> </a:t>
            </a:r>
            <a:r>
              <a:rPr lang="en-US" sz="1350" dirty="0" err="1"/>
              <a:t>blwyddyn</a:t>
            </a:r>
            <a:r>
              <a:rPr lang="en-US" sz="1350" dirty="0"/>
              <a:t> 10/11</a:t>
            </a:r>
            <a:endParaRPr lang="en-GB" sz="1350" dirty="0"/>
          </a:p>
        </p:txBody>
      </p:sp>
      <p:sp>
        <p:nvSpPr>
          <p:cNvPr id="5" name="Speech Bubble: Rectangle with Corners Rounded 4">
            <a:extLst>
              <a:ext uri="{FF2B5EF4-FFF2-40B4-BE49-F238E27FC236}">
                <a16:creationId xmlns:a16="http://schemas.microsoft.com/office/drawing/2014/main" id="{B11D66B1-DC83-4515-8F77-E40EA2E17F31}"/>
              </a:ext>
            </a:extLst>
          </p:cNvPr>
          <p:cNvSpPr/>
          <p:nvPr/>
        </p:nvSpPr>
        <p:spPr>
          <a:xfrm>
            <a:off x="5927036" y="2705928"/>
            <a:ext cx="4462669" cy="3061252"/>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t"/>
            <a:r>
              <a:rPr lang="en-GB" sz="1400" dirty="0"/>
              <a:t>Bu </a:t>
            </a:r>
            <a:r>
              <a:rPr lang="en-GB" sz="1400" dirty="0" err="1"/>
              <a:t>disgybl</a:t>
            </a:r>
            <a:r>
              <a:rPr lang="en-GB" sz="1400" dirty="0"/>
              <a:t> </a:t>
            </a:r>
            <a:r>
              <a:rPr lang="en-GB" sz="1400" dirty="0" err="1"/>
              <a:t>blwyddyn</a:t>
            </a:r>
            <a:r>
              <a:rPr lang="en-GB" sz="1400" dirty="0"/>
              <a:t> 9 </a:t>
            </a:r>
            <a:r>
              <a:rPr lang="en-GB" sz="1400" dirty="0" err="1"/>
              <a:t>fwrw</a:t>
            </a:r>
            <a:r>
              <a:rPr lang="en-GB" sz="1400" dirty="0"/>
              <a:t> </a:t>
            </a:r>
            <a:r>
              <a:rPr lang="en-GB" sz="1400" dirty="0" err="1"/>
              <a:t>plentyn</a:t>
            </a:r>
            <a:r>
              <a:rPr lang="en-GB" sz="1400" dirty="0"/>
              <a:t> </a:t>
            </a:r>
            <a:r>
              <a:rPr lang="en-GB" sz="1400" dirty="0" err="1"/>
              <a:t>arall</a:t>
            </a:r>
            <a:r>
              <a:rPr lang="en-GB" sz="1400" dirty="0"/>
              <a:t> </a:t>
            </a:r>
            <a:r>
              <a:rPr lang="en-GB" sz="1400" dirty="0" err="1"/>
              <a:t>oherwydd</a:t>
            </a:r>
            <a:r>
              <a:rPr lang="en-GB" sz="1400" dirty="0"/>
              <a:t> </a:t>
            </a:r>
            <a:r>
              <a:rPr lang="en-GB" sz="1400" dirty="0" err="1"/>
              <a:t>doedd</a:t>
            </a:r>
            <a:r>
              <a:rPr lang="en-GB" sz="1400" dirty="0"/>
              <a:t> e </a:t>
            </a:r>
            <a:r>
              <a:rPr lang="en-GB" sz="1400" dirty="0" err="1"/>
              <a:t>ddim</a:t>
            </a:r>
            <a:r>
              <a:rPr lang="en-GB" sz="1400" dirty="0"/>
              <a:t> </a:t>
            </a:r>
            <a:r>
              <a:rPr lang="en-GB" sz="1400" dirty="0" err="1"/>
              <a:t>yn</a:t>
            </a:r>
            <a:r>
              <a:rPr lang="en-GB" sz="1400" dirty="0"/>
              <a:t> </a:t>
            </a:r>
            <a:r>
              <a:rPr lang="en-GB" sz="1400" dirty="0" err="1"/>
              <a:t>hoffi</a:t>
            </a:r>
            <a:r>
              <a:rPr lang="en-GB" sz="1400" dirty="0"/>
              <a:t> </a:t>
            </a:r>
            <a:r>
              <a:rPr lang="en-GB" sz="1400" dirty="0" err="1"/>
              <a:t>ei</a:t>
            </a:r>
            <a:r>
              <a:rPr lang="en-GB" sz="1400" dirty="0"/>
              <a:t> </a:t>
            </a:r>
            <a:r>
              <a:rPr lang="en-GB" sz="1400" dirty="0" err="1"/>
              <a:t>acen</a:t>
            </a:r>
            <a:r>
              <a:rPr lang="en-GB" sz="1400" dirty="0"/>
              <a:t>. </a:t>
            </a:r>
            <a:r>
              <a:rPr lang="en-GB" sz="1400" dirty="0" err="1"/>
              <a:t>Dywedodd</a:t>
            </a:r>
            <a:r>
              <a:rPr lang="en-GB" sz="1400" dirty="0"/>
              <a:t> </a:t>
            </a:r>
            <a:r>
              <a:rPr lang="en-GB" sz="1400" dirty="0" err="1"/>
              <a:t>disgybl</a:t>
            </a:r>
            <a:r>
              <a:rPr lang="en-GB" sz="1400" dirty="0"/>
              <a:t> </a:t>
            </a:r>
            <a:r>
              <a:rPr lang="en-GB" sz="1400" dirty="0" err="1"/>
              <a:t>blwyddyn</a:t>
            </a:r>
            <a:r>
              <a:rPr lang="en-GB" sz="1400" dirty="0"/>
              <a:t> 8 </a:t>
            </a:r>
            <a:r>
              <a:rPr lang="en-GB" sz="1400" dirty="0" err="1"/>
              <a:t>wrth</a:t>
            </a:r>
            <a:r>
              <a:rPr lang="en-GB" sz="1400" dirty="0"/>
              <a:t> </a:t>
            </a:r>
            <a:r>
              <a:rPr lang="en-GB" sz="1400" dirty="0" err="1"/>
              <a:t>ei</a:t>
            </a:r>
            <a:r>
              <a:rPr lang="en-GB" sz="1400" dirty="0"/>
              <a:t> </a:t>
            </a:r>
            <a:r>
              <a:rPr lang="en-GB" sz="1400" dirty="0" err="1"/>
              <a:t>ffrind</a:t>
            </a:r>
            <a:r>
              <a:rPr lang="en-GB" sz="1400" dirty="0"/>
              <a:t> y </a:t>
            </a:r>
            <a:r>
              <a:rPr lang="en-GB" sz="1400" dirty="0" err="1"/>
              <a:t>byddai'n</a:t>
            </a:r>
            <a:r>
              <a:rPr lang="en-GB" sz="1400" dirty="0"/>
              <a:t> </a:t>
            </a:r>
            <a:r>
              <a:rPr lang="en-GB" sz="1400" dirty="0" err="1"/>
              <a:t>rhwbio</a:t>
            </a:r>
            <a:r>
              <a:rPr lang="en-GB" sz="1400" dirty="0"/>
              <a:t> </a:t>
            </a:r>
            <a:r>
              <a:rPr lang="en-GB" sz="1400" dirty="0" err="1"/>
              <a:t>bacwn</a:t>
            </a:r>
            <a:r>
              <a:rPr lang="en-GB" sz="1400" dirty="0"/>
              <a:t> </a:t>
            </a:r>
            <a:r>
              <a:rPr lang="en-GB" sz="1400" dirty="0" err="1"/>
              <a:t>ar</a:t>
            </a:r>
            <a:r>
              <a:rPr lang="en-GB" sz="1400" dirty="0"/>
              <a:t> </a:t>
            </a:r>
            <a:r>
              <a:rPr lang="en-GB" sz="1400" dirty="0" err="1"/>
              <a:t>wyneb</a:t>
            </a:r>
            <a:r>
              <a:rPr lang="en-GB" sz="1400" dirty="0"/>
              <a:t> </a:t>
            </a:r>
            <a:r>
              <a:rPr lang="en-GB" sz="1400" dirty="0" err="1"/>
              <a:t>disgybl</a:t>
            </a:r>
            <a:r>
              <a:rPr lang="en-GB" sz="1400" dirty="0"/>
              <a:t> (</a:t>
            </a:r>
            <a:r>
              <a:rPr lang="en-GB" sz="1400" dirty="0" err="1"/>
              <a:t>Mwslimaidd</a:t>
            </a:r>
            <a:r>
              <a:rPr lang="en-GB" sz="1400" dirty="0"/>
              <a:t>) </a:t>
            </a:r>
            <a:r>
              <a:rPr lang="en-GB" sz="1400" dirty="0" err="1"/>
              <a:t>arall</a:t>
            </a:r>
            <a:br>
              <a:rPr lang="en-US" sz="1350" dirty="0"/>
            </a:br>
            <a:endParaRPr lang="en-US" sz="1350" dirty="0"/>
          </a:p>
        </p:txBody>
      </p:sp>
      <p:sp>
        <p:nvSpPr>
          <p:cNvPr id="7" name="Speech Bubble: Rectangle with Corners Rounded 6">
            <a:extLst>
              <a:ext uri="{FF2B5EF4-FFF2-40B4-BE49-F238E27FC236}">
                <a16:creationId xmlns:a16="http://schemas.microsoft.com/office/drawing/2014/main" id="{0908BADA-DCDD-471D-8F91-6FD9CBB04A56}"/>
              </a:ext>
            </a:extLst>
          </p:cNvPr>
          <p:cNvSpPr/>
          <p:nvPr/>
        </p:nvSpPr>
        <p:spPr>
          <a:xfrm>
            <a:off x="2015131" y="1316935"/>
            <a:ext cx="2364256" cy="2040007"/>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err="1"/>
              <a:t>Dysgyblion</a:t>
            </a:r>
            <a:r>
              <a:rPr lang="en-US" sz="1350" dirty="0"/>
              <a:t> </a:t>
            </a:r>
            <a:r>
              <a:rPr lang="en-US" sz="1350" dirty="0" err="1"/>
              <a:t>lluosog</a:t>
            </a:r>
            <a:r>
              <a:rPr lang="en-US" sz="1350" dirty="0"/>
              <a:t> </a:t>
            </a:r>
            <a:r>
              <a:rPr lang="en-US" sz="1350" dirty="0" err="1"/>
              <a:t>wedi</a:t>
            </a:r>
            <a:r>
              <a:rPr lang="en-US" sz="1350" dirty="0"/>
              <a:t> </a:t>
            </a:r>
            <a:r>
              <a:rPr lang="en-US" sz="1350" dirty="0" err="1"/>
              <a:t>cael</a:t>
            </a:r>
            <a:r>
              <a:rPr lang="en-US" sz="1350" dirty="0"/>
              <a:t> </a:t>
            </a:r>
            <a:r>
              <a:rPr lang="en-US" sz="1350" dirty="0" err="1"/>
              <a:t>ei</a:t>
            </a:r>
            <a:r>
              <a:rPr lang="en-US" sz="1350" dirty="0"/>
              <a:t> </a:t>
            </a:r>
            <a:r>
              <a:rPr lang="en-US" sz="1350" dirty="0" err="1"/>
              <a:t>gwahanoleithu</a:t>
            </a:r>
            <a:r>
              <a:rPr lang="en-US" sz="1350" dirty="0"/>
              <a:t> </a:t>
            </a:r>
            <a:r>
              <a:rPr lang="en-US" sz="1350" dirty="0" err="1"/>
              <a:t>oherwydd</a:t>
            </a:r>
            <a:r>
              <a:rPr lang="en-US" sz="1350" dirty="0"/>
              <a:t> </a:t>
            </a:r>
            <a:r>
              <a:rPr lang="en-US" sz="1350" dirty="0" err="1"/>
              <a:t>dydy</a:t>
            </a:r>
            <a:r>
              <a:rPr lang="en-US" sz="1350" dirty="0"/>
              <a:t> </a:t>
            </a:r>
            <a:r>
              <a:rPr lang="en-US" sz="1350" dirty="0" err="1"/>
              <a:t>nhw</a:t>
            </a:r>
            <a:r>
              <a:rPr lang="en-US" sz="1350" dirty="0"/>
              <a:t> </a:t>
            </a:r>
            <a:r>
              <a:rPr lang="en-US" sz="1350" dirty="0" err="1"/>
              <a:t>ddim</a:t>
            </a:r>
            <a:r>
              <a:rPr lang="en-US" sz="1350" dirty="0"/>
              <a:t> </a:t>
            </a:r>
            <a:r>
              <a:rPr lang="en-US" sz="1350" dirty="0" err="1"/>
              <a:t>yn</a:t>
            </a:r>
            <a:r>
              <a:rPr lang="en-US" sz="1350" dirty="0"/>
              <a:t> </a:t>
            </a:r>
            <a:r>
              <a:rPr lang="en-US" sz="1350" dirty="0" err="1"/>
              <a:t>siarad</a:t>
            </a:r>
            <a:r>
              <a:rPr lang="en-US" sz="1350" dirty="0"/>
              <a:t> </a:t>
            </a:r>
            <a:r>
              <a:rPr lang="en-US" sz="1350" dirty="0" err="1"/>
              <a:t>Cymraeg</a:t>
            </a:r>
            <a:r>
              <a:rPr lang="en-US" sz="1350" dirty="0"/>
              <a:t>, ac </a:t>
            </a:r>
            <a:r>
              <a:rPr lang="en-US" sz="1350" dirty="0" err="1"/>
              <a:t>yn</a:t>
            </a:r>
            <a:r>
              <a:rPr lang="en-US" sz="1350" dirty="0"/>
              <a:t> </a:t>
            </a:r>
            <a:r>
              <a:rPr lang="en-US" sz="1350" dirty="0" err="1"/>
              <a:t>cael</a:t>
            </a:r>
            <a:r>
              <a:rPr lang="en-US" sz="1350" dirty="0"/>
              <a:t> </a:t>
            </a:r>
            <a:r>
              <a:rPr lang="en-US" sz="1350" dirty="0" err="1"/>
              <a:t>ei</a:t>
            </a:r>
            <a:r>
              <a:rPr lang="en-US" sz="1350" dirty="0"/>
              <a:t> </a:t>
            </a:r>
            <a:r>
              <a:rPr lang="en-US" sz="1350" dirty="0" err="1"/>
              <a:t>gawl</a:t>
            </a:r>
            <a:r>
              <a:rPr lang="en-US" sz="1350" dirty="0"/>
              <a:t> </a:t>
            </a:r>
            <a:r>
              <a:rPr lang="en-US" sz="1350" dirty="0" err="1"/>
              <a:t>yn</a:t>
            </a:r>
            <a:r>
              <a:rPr lang="en-US" sz="1350" dirty="0"/>
              <a:t> </a:t>
            </a:r>
            <a:r>
              <a:rPr lang="en-US" sz="1350" dirty="0" err="1"/>
              <a:t>aml</a:t>
            </a:r>
            <a:r>
              <a:rPr lang="en-US" sz="1350" dirty="0"/>
              <a:t> </a:t>
            </a:r>
            <a:r>
              <a:rPr lang="en-US" sz="1350" dirty="0" err="1"/>
              <a:t>enwau</a:t>
            </a:r>
            <a:r>
              <a:rPr lang="en-US" sz="1350" dirty="0"/>
              <a:t> </a:t>
            </a:r>
            <a:r>
              <a:rPr lang="en-US" sz="1350" dirty="0" err="1"/>
              <a:t>fel</a:t>
            </a:r>
            <a:r>
              <a:rPr lang="en-US" sz="1350" dirty="0"/>
              <a:t> ‘</a:t>
            </a:r>
            <a:r>
              <a:rPr lang="en-US" sz="1350" dirty="0" err="1"/>
              <a:t>Saes</a:t>
            </a:r>
            <a:r>
              <a:rPr lang="en-US" sz="1350" dirty="0"/>
              <a:t> tard’ </a:t>
            </a:r>
            <a:endParaRPr lang="en-GB" sz="1350" dirty="0"/>
          </a:p>
        </p:txBody>
      </p:sp>
    </p:spTree>
    <p:extLst>
      <p:ext uri="{BB962C8B-B14F-4D97-AF65-F5344CB8AC3E}">
        <p14:creationId xmlns:p14="http://schemas.microsoft.com/office/powerpoint/2010/main" val="3600898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9826B30-6941-48E0-B31E-C808798CD6B6}"/>
              </a:ext>
            </a:extLst>
          </p:cNvPr>
          <p:cNvPicPr>
            <a:picLocks noChangeAspect="1"/>
          </p:cNvPicPr>
          <p:nvPr/>
        </p:nvPicPr>
        <p:blipFill>
          <a:blip r:embed="rId2"/>
          <a:stretch>
            <a:fillRect/>
          </a:stretch>
        </p:blipFill>
        <p:spPr>
          <a:xfrm>
            <a:off x="121920" y="0"/>
            <a:ext cx="11887200" cy="6858000"/>
          </a:xfrm>
          <a:prstGeom prst="rect">
            <a:avLst/>
          </a:prstGeom>
        </p:spPr>
      </p:pic>
      <p:sp>
        <p:nvSpPr>
          <p:cNvPr id="8" name="Title 7">
            <a:extLst>
              <a:ext uri="{FF2B5EF4-FFF2-40B4-BE49-F238E27FC236}">
                <a16:creationId xmlns:a16="http://schemas.microsoft.com/office/drawing/2014/main" id="{6FBEE676-CCD1-4449-991E-7EF3075A545C}"/>
              </a:ext>
            </a:extLst>
          </p:cNvPr>
          <p:cNvSpPr>
            <a:spLocks noGrp="1"/>
          </p:cNvSpPr>
          <p:nvPr>
            <p:ph type="title"/>
          </p:nvPr>
        </p:nvSpPr>
        <p:spPr/>
        <p:txBody>
          <a:bodyPr>
            <a:normAutofit/>
          </a:bodyPr>
          <a:lstStyle/>
          <a:p>
            <a:r>
              <a:rPr lang="en-GB" sz="3000" u="sng" dirty="0" err="1">
                <a:solidFill>
                  <a:schemeClr val="bg1"/>
                </a:solidFill>
              </a:rPr>
              <a:t>Heriau</a:t>
            </a:r>
            <a:endParaRPr lang="en-GB" sz="3000" u="sng" dirty="0">
              <a:solidFill>
                <a:schemeClr val="bg1"/>
              </a:solidFill>
            </a:endParaRPr>
          </a:p>
        </p:txBody>
      </p:sp>
      <p:sp>
        <p:nvSpPr>
          <p:cNvPr id="10" name="Text Placeholder 9">
            <a:extLst>
              <a:ext uri="{FF2B5EF4-FFF2-40B4-BE49-F238E27FC236}">
                <a16:creationId xmlns:a16="http://schemas.microsoft.com/office/drawing/2014/main" id="{E4B07E10-E553-44A8-8744-80B2F9A01C26}"/>
              </a:ext>
            </a:extLst>
          </p:cNvPr>
          <p:cNvSpPr>
            <a:spLocks noGrp="1"/>
          </p:cNvSpPr>
          <p:nvPr>
            <p:ph type="body" sz="half" idx="2"/>
          </p:nvPr>
        </p:nvSpPr>
        <p:spPr/>
        <p:txBody>
          <a:bodyPr>
            <a:normAutofit/>
          </a:bodyPr>
          <a:lstStyle/>
          <a:p>
            <a:r>
              <a:rPr lang="en-GB" sz="1800" dirty="0" err="1">
                <a:solidFill>
                  <a:schemeClr val="bg1"/>
                </a:solidFill>
              </a:rPr>
              <a:t>Ymatebwyr</a:t>
            </a:r>
            <a:r>
              <a:rPr lang="en-GB" sz="1800" dirty="0">
                <a:solidFill>
                  <a:schemeClr val="bg1"/>
                </a:solidFill>
              </a:rPr>
              <a:t> </a:t>
            </a:r>
            <a:r>
              <a:rPr lang="en-GB" sz="1800" dirty="0" err="1">
                <a:solidFill>
                  <a:schemeClr val="bg1"/>
                </a:solidFill>
              </a:rPr>
              <a:t>nododd</a:t>
            </a:r>
            <a:r>
              <a:rPr lang="en-GB" sz="1800" dirty="0">
                <a:solidFill>
                  <a:schemeClr val="bg1"/>
                </a:solidFill>
              </a:rPr>
              <a:t>:</a:t>
            </a:r>
          </a:p>
          <a:p>
            <a:pPr marL="214313" indent="-214313">
              <a:buFont typeface="Arial" panose="020B0604020202020204" pitchFamily="34" charset="0"/>
              <a:buChar char="•"/>
            </a:pPr>
            <a:r>
              <a:rPr lang="en-GB" sz="1800" dirty="0" err="1">
                <a:solidFill>
                  <a:schemeClr val="bg1"/>
                </a:solidFill>
              </a:rPr>
              <a:t>Agweddau</a:t>
            </a:r>
            <a:r>
              <a:rPr lang="en-GB" sz="1800" dirty="0">
                <a:solidFill>
                  <a:schemeClr val="bg1"/>
                </a:solidFill>
              </a:rPr>
              <a:t> </a:t>
            </a:r>
            <a:r>
              <a:rPr lang="en-GB" sz="1800" dirty="0" err="1">
                <a:solidFill>
                  <a:schemeClr val="bg1"/>
                </a:solidFill>
              </a:rPr>
              <a:t>rhagfarnol</a:t>
            </a:r>
            <a:r>
              <a:rPr lang="en-GB" sz="1800" dirty="0">
                <a:solidFill>
                  <a:schemeClr val="bg1"/>
                </a:solidFill>
              </a:rPr>
              <a:t>/ </a:t>
            </a:r>
            <a:r>
              <a:rPr lang="en-GB" sz="1800" dirty="0" err="1">
                <a:solidFill>
                  <a:schemeClr val="bg1"/>
                </a:solidFill>
              </a:rPr>
              <a:t>diffyg</a:t>
            </a:r>
            <a:r>
              <a:rPr lang="en-GB" sz="1800" dirty="0">
                <a:solidFill>
                  <a:schemeClr val="bg1"/>
                </a:solidFill>
              </a:rPr>
              <a:t> o </a:t>
            </a:r>
            <a:r>
              <a:rPr lang="en-GB" sz="1800" dirty="0" err="1">
                <a:solidFill>
                  <a:schemeClr val="bg1"/>
                </a:solidFill>
              </a:rPr>
              <a:t>cefnogaeth</a:t>
            </a:r>
            <a:r>
              <a:rPr lang="en-GB" sz="1800" dirty="0">
                <a:solidFill>
                  <a:schemeClr val="bg1"/>
                </a:solidFill>
              </a:rPr>
              <a:t> o </a:t>
            </a:r>
            <a:r>
              <a:rPr lang="en-GB" sz="1800" dirty="0" err="1">
                <a:solidFill>
                  <a:schemeClr val="bg1"/>
                </a:solidFill>
              </a:rPr>
              <a:t>adref</a:t>
            </a:r>
            <a:endParaRPr lang="en-GB" sz="1800" dirty="0">
              <a:solidFill>
                <a:schemeClr val="bg1"/>
              </a:solidFill>
            </a:endParaRPr>
          </a:p>
          <a:p>
            <a:pPr marL="214313" indent="-214313">
              <a:buFont typeface="Arial" panose="020B0604020202020204" pitchFamily="34" charset="0"/>
              <a:buChar char="•"/>
            </a:pPr>
            <a:r>
              <a:rPr lang="en-GB" sz="1800" dirty="0">
                <a:solidFill>
                  <a:schemeClr val="bg1"/>
                </a:solidFill>
              </a:rPr>
              <a:t>Teacher’s own lack of knowledge</a:t>
            </a:r>
          </a:p>
          <a:p>
            <a:pPr marL="214313" indent="-214313">
              <a:buFont typeface="Arial" panose="020B0604020202020204" pitchFamily="34" charset="0"/>
              <a:buChar char="•"/>
            </a:pPr>
            <a:r>
              <a:rPr lang="en-GB" sz="1800" dirty="0">
                <a:solidFill>
                  <a:schemeClr val="bg1"/>
                </a:solidFill>
              </a:rPr>
              <a:t>Unconscious bias (or racist attitudes) held by school staff</a:t>
            </a:r>
          </a:p>
          <a:p>
            <a:pPr marL="214313" indent="-214313">
              <a:buFont typeface="Arial" panose="020B0604020202020204" pitchFamily="34" charset="0"/>
              <a:buChar char="•"/>
            </a:pPr>
            <a:r>
              <a:rPr lang="en-GB" sz="1800" dirty="0">
                <a:solidFill>
                  <a:schemeClr val="bg1"/>
                </a:solidFill>
              </a:rPr>
              <a:t>Extremist attitudes in wider society</a:t>
            </a:r>
          </a:p>
          <a:p>
            <a:pPr marL="214313" indent="-214313">
              <a:buFont typeface="Arial" panose="020B0604020202020204" pitchFamily="34" charset="0"/>
              <a:buChar char="•"/>
            </a:pPr>
            <a:r>
              <a:rPr lang="en-GB" sz="1800" dirty="0">
                <a:solidFill>
                  <a:schemeClr val="bg1"/>
                </a:solidFill>
              </a:rPr>
              <a:t>Brexit and acceptability of racism in wider society</a:t>
            </a:r>
          </a:p>
        </p:txBody>
      </p:sp>
      <p:pic>
        <p:nvPicPr>
          <p:cNvPr id="11" name="Content Placeholder 10">
            <a:extLst>
              <a:ext uri="{FF2B5EF4-FFF2-40B4-BE49-F238E27FC236}">
                <a16:creationId xmlns:a16="http://schemas.microsoft.com/office/drawing/2014/main" id="{5268073A-78DE-4E89-99BE-A629141B3197}"/>
              </a:ext>
            </a:extLst>
          </p:cNvPr>
          <p:cNvPicPr>
            <a:picLocks noGrp="1" noChangeAspect="1"/>
          </p:cNvPicPr>
          <p:nvPr>
            <p:ph idx="1"/>
          </p:nvPr>
        </p:nvPicPr>
        <p:blipFill>
          <a:blip r:embed="rId3"/>
          <a:stretch>
            <a:fillRect/>
          </a:stretch>
        </p:blipFill>
        <p:spPr>
          <a:xfrm>
            <a:off x="5650708" y="1728789"/>
            <a:ext cx="4150519" cy="3393281"/>
          </a:xfrm>
          <a:prstGeom prst="rect">
            <a:avLst/>
          </a:prstGeom>
        </p:spPr>
      </p:pic>
    </p:spTree>
    <p:extLst>
      <p:ext uri="{BB962C8B-B14F-4D97-AF65-F5344CB8AC3E}">
        <p14:creationId xmlns:p14="http://schemas.microsoft.com/office/powerpoint/2010/main" val="3638522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009" name="Group 7"/>
          <p:cNvGrpSpPr>
            <a:grpSpLocks/>
          </p:cNvGrpSpPr>
          <p:nvPr/>
        </p:nvGrpSpPr>
        <p:grpSpPr bwMode="auto">
          <a:xfrm>
            <a:off x="1524000" y="-26988"/>
            <a:ext cx="9144000" cy="6858001"/>
            <a:chOff x="0" y="-26861"/>
            <a:chExt cx="9144000" cy="6858000"/>
          </a:xfrm>
        </p:grpSpPr>
        <p:sp>
          <p:nvSpPr>
            <p:cNvPr id="9" name="Rectangle 8"/>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43015" name="Picture 9"/>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3010" name="Rectangle 2"/>
          <p:cNvSpPr>
            <a:spLocks noGrp="1" noChangeArrowheads="1"/>
          </p:cNvSpPr>
          <p:nvPr>
            <p:ph type="title"/>
          </p:nvPr>
        </p:nvSpPr>
        <p:spPr>
          <a:xfrm>
            <a:off x="1981200" y="381000"/>
            <a:ext cx="8229600" cy="1143000"/>
          </a:xfrm>
        </p:spPr>
        <p:txBody>
          <a:bodyPr>
            <a:normAutofit fontScale="90000"/>
          </a:bodyPr>
          <a:lstStyle/>
          <a:p>
            <a:pPr algn="l" eaLnBrk="1" hangingPunct="1"/>
            <a:r>
              <a:rPr lang="en-GB" sz="3100" dirty="0">
                <a:solidFill>
                  <a:srgbClr val="FFFFFF"/>
                </a:solidFill>
                <a:latin typeface="Arial" pitchFamily="34" charset="0"/>
                <a:cs typeface="Arial" pitchFamily="34" charset="0"/>
              </a:rPr>
              <a:t>STATUTORY REQUIREMENTS:</a:t>
            </a:r>
            <a:br>
              <a:rPr lang="en-GB" sz="3100" dirty="0">
                <a:solidFill>
                  <a:srgbClr val="FFFFFF"/>
                </a:solidFill>
                <a:latin typeface="Arial" pitchFamily="34" charset="0"/>
                <a:cs typeface="Arial" pitchFamily="34" charset="0"/>
              </a:rPr>
            </a:br>
            <a:r>
              <a:rPr lang="en-GB" sz="3100" dirty="0">
                <a:solidFill>
                  <a:srgbClr val="FFFFFF"/>
                </a:solidFill>
                <a:latin typeface="Arial" pitchFamily="34" charset="0"/>
                <a:cs typeface="Arial" pitchFamily="34" charset="0"/>
              </a:rPr>
              <a:t>WHAT DOES THE LAW SAY?</a:t>
            </a:r>
            <a:br>
              <a:rPr lang="en-GB" sz="2400" dirty="0">
                <a:solidFill>
                  <a:srgbClr val="FFFFFF"/>
                </a:solidFill>
                <a:latin typeface="Sinkin Sans 500 Medium" pitchFamily="50" charset="0"/>
              </a:rPr>
            </a:br>
            <a:endParaRPr lang="en-GB" sz="2400" dirty="0">
              <a:solidFill>
                <a:srgbClr val="FFFFFF"/>
              </a:solidFill>
              <a:latin typeface="Sinkin Sans 500 Medium" pitchFamily="50" charset="0"/>
            </a:endParaRPr>
          </a:p>
        </p:txBody>
      </p:sp>
      <p:pic>
        <p:nvPicPr>
          <p:cNvPr id="43011" name="Picture 4" descr="EqualityLaw"/>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992314" y="1557339"/>
            <a:ext cx="3455987" cy="216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2" name="Picture 5" descr="UK-Equalities-Act-2010-Comes-Into-Force"/>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5735638" y="2205039"/>
            <a:ext cx="4608512" cy="3424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3" name="Picture 6" descr="legislation"/>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1992314" y="3986214"/>
            <a:ext cx="3311525" cy="235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2407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47105" name="Group 11"/>
          <p:cNvGrpSpPr>
            <a:grpSpLocks/>
          </p:cNvGrpSpPr>
          <p:nvPr/>
        </p:nvGrpSpPr>
        <p:grpSpPr bwMode="auto">
          <a:xfrm>
            <a:off x="1524000" y="-26988"/>
            <a:ext cx="9144000" cy="6858001"/>
            <a:chOff x="0" y="-26861"/>
            <a:chExt cx="9144000" cy="6858000"/>
          </a:xfrm>
        </p:grpSpPr>
        <p:sp>
          <p:nvSpPr>
            <p:cNvPr id="13" name="Rectangle 12"/>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47112" name="Picture 13"/>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171" name="Text Box 27"/>
          <p:cNvSpPr txBox="1">
            <a:spLocks noChangeArrowheads="1"/>
          </p:cNvSpPr>
          <p:nvPr/>
        </p:nvSpPr>
        <p:spPr bwMode="auto">
          <a:xfrm>
            <a:off x="1676400" y="2362200"/>
            <a:ext cx="2006600" cy="3276600"/>
          </a:xfrm>
          <a:prstGeom prst="rect">
            <a:avLst/>
          </a:prstGeom>
          <a:solidFill>
            <a:srgbClr val="FFFFFF"/>
          </a:solidFill>
          <a:ln w="9525">
            <a:solidFill>
              <a:srgbClr val="FFFFFF"/>
            </a:solidFill>
            <a:miter lim="800000"/>
            <a:headEnd/>
            <a:tailEnd/>
          </a:ln>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1800" b="1" dirty="0">
                <a:latin typeface="Arial" pitchFamily="34" charset="0"/>
                <a:cs typeface="Arial" pitchFamily="34" charset="0"/>
              </a:rPr>
              <a:t>Direct Discrimination</a:t>
            </a:r>
          </a:p>
          <a:p>
            <a:pPr eaLnBrk="1" hangingPunct="1">
              <a:spcBef>
                <a:spcPct val="50000"/>
              </a:spcBef>
            </a:pPr>
            <a:r>
              <a:rPr lang="en-GB" sz="1800" dirty="0">
                <a:latin typeface="Arial" pitchFamily="34" charset="0"/>
                <a:cs typeface="Arial" pitchFamily="34" charset="0"/>
              </a:rPr>
              <a:t>When a person treats one person less favourably than they would another because of a protected characteristic. </a:t>
            </a:r>
          </a:p>
        </p:txBody>
      </p:sp>
      <p:sp>
        <p:nvSpPr>
          <p:cNvPr id="6173" name="Text Box 29"/>
          <p:cNvSpPr txBox="1">
            <a:spLocks noChangeArrowheads="1"/>
          </p:cNvSpPr>
          <p:nvPr/>
        </p:nvSpPr>
        <p:spPr bwMode="auto">
          <a:xfrm>
            <a:off x="3733801" y="2362200"/>
            <a:ext cx="2270125" cy="3276600"/>
          </a:xfrm>
          <a:prstGeom prst="rect">
            <a:avLst/>
          </a:prstGeom>
          <a:solidFill>
            <a:srgbClr val="FFFFFF"/>
          </a:solidFill>
          <a:ln w="9525">
            <a:solidFill>
              <a:srgbClr val="FFFFFF"/>
            </a:solidFill>
            <a:miter lim="800000"/>
            <a:headEnd/>
            <a:tailEnd/>
          </a:ln>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1800" b="1" dirty="0">
                <a:latin typeface="Arial" pitchFamily="34" charset="0"/>
                <a:cs typeface="Arial" pitchFamily="34" charset="0"/>
              </a:rPr>
              <a:t>Indirect Discrimination</a:t>
            </a:r>
          </a:p>
          <a:p>
            <a:pPr eaLnBrk="1" hangingPunct="1">
              <a:spcBef>
                <a:spcPct val="50000"/>
              </a:spcBef>
            </a:pPr>
            <a:r>
              <a:rPr lang="en-GB" sz="1800" dirty="0">
                <a:latin typeface="Arial" pitchFamily="34" charset="0"/>
                <a:cs typeface="Arial" pitchFamily="34" charset="0"/>
              </a:rPr>
              <a:t>When a provision, criterion or practice is neutral on the face of it, but its impact particularly disadvantages people with a protected characteristic. </a:t>
            </a:r>
          </a:p>
          <a:p>
            <a:pPr eaLnBrk="1" hangingPunct="1">
              <a:spcBef>
                <a:spcPct val="50000"/>
              </a:spcBef>
            </a:pPr>
            <a:endParaRPr lang="en-GB" sz="1400" dirty="0">
              <a:latin typeface="Sinkin Sans 400 Regular" pitchFamily="50" charset="0"/>
            </a:endParaRPr>
          </a:p>
        </p:txBody>
      </p:sp>
      <p:sp>
        <p:nvSpPr>
          <p:cNvPr id="47108" name="Text Box 4"/>
          <p:cNvSpPr txBox="1">
            <a:spLocks noChangeArrowheads="1"/>
          </p:cNvSpPr>
          <p:nvPr/>
        </p:nvSpPr>
        <p:spPr bwMode="auto">
          <a:xfrm>
            <a:off x="1828800" y="228601"/>
            <a:ext cx="7272338"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3600" dirty="0">
                <a:solidFill>
                  <a:srgbClr val="FFFFFF"/>
                </a:solidFill>
                <a:latin typeface="Arial" pitchFamily="34" charset="0"/>
                <a:cs typeface="Arial" pitchFamily="34" charset="0"/>
              </a:rPr>
              <a:t>The Equality Act (2010)</a:t>
            </a:r>
          </a:p>
          <a:p>
            <a:pPr eaLnBrk="1" hangingPunct="1">
              <a:spcBef>
                <a:spcPct val="50000"/>
              </a:spcBef>
            </a:pPr>
            <a:r>
              <a:rPr lang="en-GB" dirty="0">
                <a:solidFill>
                  <a:srgbClr val="FFFFFF"/>
                </a:solidFill>
                <a:latin typeface="Arial" pitchFamily="34" charset="0"/>
                <a:cs typeface="Arial" pitchFamily="34" charset="0"/>
              </a:rPr>
              <a:t>Brings together all existing equality legislation and laws:</a:t>
            </a:r>
          </a:p>
          <a:p>
            <a:pPr algn="ctr" eaLnBrk="1" hangingPunct="1">
              <a:spcBef>
                <a:spcPct val="50000"/>
              </a:spcBef>
            </a:pPr>
            <a:endParaRPr lang="en-GB" sz="1800" dirty="0">
              <a:solidFill>
                <a:srgbClr val="FFFFFF"/>
              </a:solidFill>
              <a:latin typeface="Arial" pitchFamily="34" charset="0"/>
              <a:cs typeface="Arial" pitchFamily="34" charset="0"/>
            </a:endParaRPr>
          </a:p>
          <a:p>
            <a:pPr algn="ctr" eaLnBrk="1" hangingPunct="1">
              <a:spcBef>
                <a:spcPct val="50000"/>
              </a:spcBef>
            </a:pPr>
            <a:endParaRPr lang="en-GB" sz="1800" dirty="0">
              <a:solidFill>
                <a:srgbClr val="FFFFFF"/>
              </a:solidFill>
              <a:latin typeface="Arial" pitchFamily="34" charset="0"/>
              <a:cs typeface="Arial" pitchFamily="34" charset="0"/>
            </a:endParaRPr>
          </a:p>
        </p:txBody>
      </p:sp>
      <p:sp>
        <p:nvSpPr>
          <p:cNvPr id="15" name="Text Box 27"/>
          <p:cNvSpPr txBox="1">
            <a:spLocks noChangeArrowheads="1"/>
          </p:cNvSpPr>
          <p:nvPr/>
        </p:nvSpPr>
        <p:spPr bwMode="auto">
          <a:xfrm>
            <a:off x="6096001" y="2362200"/>
            <a:ext cx="2284413" cy="3276600"/>
          </a:xfrm>
          <a:prstGeom prst="rect">
            <a:avLst/>
          </a:prstGeom>
          <a:solidFill>
            <a:srgbClr val="FFFFFF"/>
          </a:solidFill>
          <a:ln w="9525">
            <a:solidFill>
              <a:srgbClr val="FFFFFF"/>
            </a:solidFill>
            <a:miter lim="800000"/>
            <a:headEnd/>
            <a:tailEnd/>
          </a:ln>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1800" b="1" dirty="0">
                <a:latin typeface="Arial" pitchFamily="34" charset="0"/>
                <a:cs typeface="Arial" pitchFamily="34" charset="0"/>
              </a:rPr>
              <a:t>Harassment</a:t>
            </a:r>
          </a:p>
          <a:p>
            <a:pPr eaLnBrk="1" hangingPunct="1">
              <a:spcBef>
                <a:spcPct val="50000"/>
              </a:spcBef>
            </a:pPr>
            <a:r>
              <a:rPr lang="en-GB" sz="1800" dirty="0">
                <a:latin typeface="Arial" pitchFamily="34" charset="0"/>
                <a:cs typeface="Arial" pitchFamily="34" charset="0"/>
              </a:rPr>
              <a:t>Unwanted conduct that has the purpose or effect of creating an intimidating, hostile, degrading, humiliating or offensive environment for the complainant, or violating dignity. </a:t>
            </a:r>
          </a:p>
          <a:p>
            <a:pPr eaLnBrk="1" hangingPunct="1">
              <a:spcBef>
                <a:spcPct val="50000"/>
              </a:spcBef>
            </a:pPr>
            <a:endParaRPr lang="en-GB" sz="1400" dirty="0">
              <a:latin typeface="Sinkin Sans 400 Regular" pitchFamily="50" charset="0"/>
            </a:endParaRPr>
          </a:p>
        </p:txBody>
      </p:sp>
      <p:sp>
        <p:nvSpPr>
          <p:cNvPr id="16" name="Text Box 29"/>
          <p:cNvSpPr txBox="1">
            <a:spLocks noChangeArrowheads="1"/>
          </p:cNvSpPr>
          <p:nvPr/>
        </p:nvSpPr>
        <p:spPr bwMode="auto">
          <a:xfrm>
            <a:off x="8458201" y="2362200"/>
            <a:ext cx="2068513" cy="3276600"/>
          </a:xfrm>
          <a:prstGeom prst="rect">
            <a:avLst/>
          </a:prstGeom>
          <a:solidFill>
            <a:srgbClr val="FFFFFF"/>
          </a:solidFill>
          <a:ln w="9525">
            <a:solidFill>
              <a:srgbClr val="FFFFFF"/>
            </a:solidFill>
            <a:miter lim="800000"/>
            <a:headEnd/>
            <a:tailEnd/>
          </a:ln>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1800" b="1" dirty="0">
                <a:latin typeface="Arial" pitchFamily="34" charset="0"/>
                <a:cs typeface="Arial" pitchFamily="34" charset="0"/>
              </a:rPr>
              <a:t>Victimisation</a:t>
            </a:r>
          </a:p>
          <a:p>
            <a:pPr eaLnBrk="1" hangingPunct="1">
              <a:spcBef>
                <a:spcPct val="50000"/>
              </a:spcBef>
            </a:pPr>
            <a:r>
              <a:rPr lang="en-GB" sz="1800" dirty="0">
                <a:latin typeface="Arial" pitchFamily="34" charset="0"/>
                <a:cs typeface="Arial" pitchFamily="34" charset="0"/>
              </a:rPr>
              <a:t>Treating someone unfavourably because they have taken (or might be taking) action under the Equality Act or supporting somebody who is doing so.</a:t>
            </a:r>
          </a:p>
          <a:p>
            <a:pPr eaLnBrk="1" hangingPunct="1">
              <a:spcBef>
                <a:spcPct val="50000"/>
              </a:spcBef>
            </a:pPr>
            <a:endParaRPr lang="en-GB" sz="1400" dirty="0">
              <a:latin typeface="Sinkin Sans 400 Regular" pitchFamily="50" charset="0"/>
            </a:endParaRPr>
          </a:p>
        </p:txBody>
      </p:sp>
    </p:spTree>
    <p:extLst>
      <p:ext uri="{BB962C8B-B14F-4D97-AF65-F5344CB8AC3E}">
        <p14:creationId xmlns:p14="http://schemas.microsoft.com/office/powerpoint/2010/main" val="236828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7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7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71" grpId="0" animBg="1"/>
      <p:bldP spid="6173" grpId="0" animBg="1"/>
      <p:bldP spid="15" grpId="0" animBg="1"/>
      <p:bldP spid="1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9153" name="Group 32"/>
          <p:cNvGrpSpPr>
            <a:grpSpLocks/>
          </p:cNvGrpSpPr>
          <p:nvPr/>
        </p:nvGrpSpPr>
        <p:grpSpPr bwMode="auto">
          <a:xfrm>
            <a:off x="1524000" y="-26988"/>
            <a:ext cx="9144000" cy="6858001"/>
            <a:chOff x="0" y="-26861"/>
            <a:chExt cx="9144000" cy="6858000"/>
          </a:xfrm>
        </p:grpSpPr>
        <p:sp>
          <p:nvSpPr>
            <p:cNvPr id="34" name="Rectangle 33"/>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49185" name="Picture 34"/>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9154" name="Oval 2"/>
          <p:cNvSpPr>
            <a:spLocks noChangeArrowheads="1"/>
          </p:cNvSpPr>
          <p:nvPr/>
        </p:nvSpPr>
        <p:spPr bwMode="auto">
          <a:xfrm>
            <a:off x="3181350" y="792164"/>
            <a:ext cx="5111750" cy="5184775"/>
          </a:xfrm>
          <a:prstGeom prst="ellipse">
            <a:avLst/>
          </a:prstGeom>
          <a:solidFill>
            <a:srgbClr val="94000F"/>
          </a:solidFill>
          <a:ln w="34925">
            <a:solidFill>
              <a:schemeClr val="tx1"/>
            </a:solidFill>
            <a:round/>
            <a:headEnd/>
            <a:tailEnd/>
          </a:ln>
        </p:spPr>
        <p:txBody>
          <a:bodyPr wrap="none" anchor="ctr"/>
          <a:lstStyle/>
          <a:p>
            <a:endParaRPr lang="en-US"/>
          </a:p>
        </p:txBody>
      </p:sp>
      <p:sp>
        <p:nvSpPr>
          <p:cNvPr id="49155" name="AutoShape 6"/>
          <p:cNvSpPr>
            <a:spLocks noChangeArrowheads="1"/>
          </p:cNvSpPr>
          <p:nvPr/>
        </p:nvSpPr>
        <p:spPr bwMode="auto">
          <a:xfrm>
            <a:off x="6248400" y="5475289"/>
            <a:ext cx="4114800" cy="1112837"/>
          </a:xfrm>
          <a:prstGeom prst="flowChartAlternateProcess">
            <a:avLst/>
          </a:prstGeom>
          <a:solidFill>
            <a:srgbClr val="FFFFFF"/>
          </a:solidFill>
          <a:ln w="28575">
            <a:solidFill>
              <a:schemeClr val="tx1"/>
            </a:solidFill>
            <a:miter lim="800000"/>
            <a:headEnd/>
            <a:tailEnd/>
          </a:ln>
        </p:spPr>
        <p:txBody>
          <a:bodyPr wrap="none" anchor="ctr"/>
          <a:lstStyle/>
          <a:p>
            <a:endParaRPr lang="en-US"/>
          </a:p>
        </p:txBody>
      </p:sp>
      <p:sp>
        <p:nvSpPr>
          <p:cNvPr id="49156" name="AutoShape 4"/>
          <p:cNvSpPr>
            <a:spLocks noChangeArrowheads="1"/>
          </p:cNvSpPr>
          <p:nvPr/>
        </p:nvSpPr>
        <p:spPr bwMode="auto">
          <a:xfrm>
            <a:off x="1635125" y="2432051"/>
            <a:ext cx="3543300" cy="1431925"/>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57" name="AutoShape 7"/>
          <p:cNvSpPr>
            <a:spLocks noChangeArrowheads="1"/>
          </p:cNvSpPr>
          <p:nvPr/>
        </p:nvSpPr>
        <p:spPr bwMode="auto">
          <a:xfrm flipV="1">
            <a:off x="6897688" y="3957638"/>
            <a:ext cx="3522662" cy="1300162"/>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58" name="AutoShape 3"/>
          <p:cNvSpPr>
            <a:spLocks noChangeArrowheads="1"/>
          </p:cNvSpPr>
          <p:nvPr/>
        </p:nvSpPr>
        <p:spPr bwMode="auto">
          <a:xfrm>
            <a:off x="1676401" y="3962401"/>
            <a:ext cx="3381375" cy="1355725"/>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59" name="AutoShape 8"/>
          <p:cNvSpPr>
            <a:spLocks noChangeArrowheads="1"/>
          </p:cNvSpPr>
          <p:nvPr/>
        </p:nvSpPr>
        <p:spPr bwMode="auto">
          <a:xfrm>
            <a:off x="1635125" y="1257300"/>
            <a:ext cx="2965450" cy="1054100"/>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60" name="AutoShape 9"/>
          <p:cNvSpPr>
            <a:spLocks noChangeArrowheads="1"/>
          </p:cNvSpPr>
          <p:nvPr/>
        </p:nvSpPr>
        <p:spPr bwMode="auto">
          <a:xfrm>
            <a:off x="4583114" y="109538"/>
            <a:ext cx="2820987" cy="1104900"/>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61" name="AutoShape 10"/>
          <p:cNvSpPr>
            <a:spLocks noChangeArrowheads="1"/>
          </p:cNvSpPr>
          <p:nvPr/>
        </p:nvSpPr>
        <p:spPr bwMode="auto">
          <a:xfrm>
            <a:off x="7172326" y="1304925"/>
            <a:ext cx="3046413" cy="903288"/>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62" name="AutoShape 11"/>
          <p:cNvSpPr>
            <a:spLocks noChangeArrowheads="1"/>
          </p:cNvSpPr>
          <p:nvPr/>
        </p:nvSpPr>
        <p:spPr bwMode="auto">
          <a:xfrm>
            <a:off x="7172325" y="2603500"/>
            <a:ext cx="2241550" cy="1068388"/>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63" name="Text Box 13"/>
          <p:cNvSpPr txBox="1">
            <a:spLocks noChangeArrowheads="1"/>
          </p:cNvSpPr>
          <p:nvPr/>
        </p:nvSpPr>
        <p:spPr bwMode="auto">
          <a:xfrm>
            <a:off x="5016500" y="438150"/>
            <a:ext cx="1366838"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A--</a:t>
            </a:r>
          </a:p>
        </p:txBody>
      </p:sp>
      <p:sp>
        <p:nvSpPr>
          <p:cNvPr id="49164" name="Text Box 15"/>
          <p:cNvSpPr txBox="1">
            <a:spLocks noChangeArrowheads="1"/>
          </p:cNvSpPr>
          <p:nvPr/>
        </p:nvSpPr>
        <p:spPr bwMode="auto">
          <a:xfrm>
            <a:off x="7923213" y="4140200"/>
            <a:ext cx="1511300" cy="762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E-H-IC--- &amp; --C-</a:t>
            </a:r>
          </a:p>
        </p:txBody>
      </p:sp>
      <p:sp>
        <p:nvSpPr>
          <p:cNvPr id="49165" name="Text Box 17"/>
          <p:cNvSpPr txBox="1">
            <a:spLocks noChangeArrowheads="1"/>
          </p:cNvSpPr>
          <p:nvPr/>
        </p:nvSpPr>
        <p:spPr bwMode="auto">
          <a:xfrm>
            <a:off x="2133600" y="4267200"/>
            <a:ext cx="234315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M---IA-- &amp; C----  -A-T-E---P</a:t>
            </a:r>
          </a:p>
        </p:txBody>
      </p:sp>
      <p:sp>
        <p:nvSpPr>
          <p:cNvPr id="49166" name="Text Box 21"/>
          <p:cNvSpPr txBox="1">
            <a:spLocks noChangeArrowheads="1"/>
          </p:cNvSpPr>
          <p:nvPr/>
        </p:nvSpPr>
        <p:spPr bwMode="auto">
          <a:xfrm>
            <a:off x="6934200" y="5562601"/>
            <a:ext cx="2484438" cy="9382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S---A- </a:t>
            </a:r>
          </a:p>
          <a:p>
            <a:pPr algn="ctr" eaLnBrk="1" hangingPunct="1">
              <a:spcBef>
                <a:spcPct val="50000"/>
              </a:spcBef>
            </a:pPr>
            <a:r>
              <a:rPr lang="en-GB" sz="2200" b="1">
                <a:latin typeface="Arial" pitchFamily="34" charset="0"/>
                <a:cs typeface="Arial" pitchFamily="34" charset="0"/>
              </a:rPr>
              <a:t>O---N--T--N</a:t>
            </a:r>
          </a:p>
        </p:txBody>
      </p:sp>
      <p:sp>
        <p:nvSpPr>
          <p:cNvPr id="49167" name="Text Box 22"/>
          <p:cNvSpPr txBox="1">
            <a:spLocks noChangeArrowheads="1"/>
          </p:cNvSpPr>
          <p:nvPr/>
        </p:nvSpPr>
        <p:spPr bwMode="auto">
          <a:xfrm>
            <a:off x="3243264" y="1617664"/>
            <a:ext cx="1247775" cy="430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endParaRPr lang="en-US" sz="2200" b="1">
              <a:latin typeface="Arial" pitchFamily="34" charset="0"/>
              <a:cs typeface="Arial" pitchFamily="34" charset="0"/>
            </a:endParaRPr>
          </a:p>
        </p:txBody>
      </p:sp>
      <p:sp>
        <p:nvSpPr>
          <p:cNvPr id="9240" name="Text Box 24"/>
          <p:cNvSpPr txBox="1">
            <a:spLocks noChangeArrowheads="1"/>
          </p:cNvSpPr>
          <p:nvPr/>
        </p:nvSpPr>
        <p:spPr bwMode="auto">
          <a:xfrm>
            <a:off x="1905001" y="4191001"/>
            <a:ext cx="2854325" cy="10779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endParaRPr lang="en-GB" sz="100" b="1">
              <a:latin typeface="Arial" pitchFamily="34" charset="0"/>
              <a:cs typeface="Arial" pitchFamily="34" charset="0"/>
            </a:endParaRPr>
          </a:p>
          <a:p>
            <a:pPr algn="ctr" eaLnBrk="1" hangingPunct="1">
              <a:spcBef>
                <a:spcPct val="50000"/>
              </a:spcBef>
            </a:pPr>
            <a:r>
              <a:rPr lang="en-GB" sz="1800" b="1">
                <a:latin typeface="Arial" pitchFamily="34" charset="0"/>
                <a:cs typeface="Arial" pitchFamily="34" charset="0"/>
              </a:rPr>
              <a:t>MARRIAGE &amp; CIVIL PARTNERSHIP</a:t>
            </a:r>
          </a:p>
          <a:p>
            <a:pPr algn="ctr" eaLnBrk="1" hangingPunct="1">
              <a:spcBef>
                <a:spcPct val="50000"/>
              </a:spcBef>
            </a:pPr>
            <a:endParaRPr lang="en-GB" sz="1100" b="1">
              <a:latin typeface="Arial" pitchFamily="34" charset="0"/>
              <a:cs typeface="Arial" pitchFamily="34" charset="0"/>
            </a:endParaRPr>
          </a:p>
        </p:txBody>
      </p:sp>
      <p:sp>
        <p:nvSpPr>
          <p:cNvPr id="9242" name="Text Box 26"/>
          <p:cNvSpPr txBox="1">
            <a:spLocks noChangeArrowheads="1"/>
          </p:cNvSpPr>
          <p:nvPr/>
        </p:nvSpPr>
        <p:spPr bwMode="auto">
          <a:xfrm>
            <a:off x="6705600" y="5562601"/>
            <a:ext cx="3149600" cy="9382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endParaRPr lang="en-GB" sz="700" b="1">
              <a:latin typeface="Arial" pitchFamily="34" charset="0"/>
              <a:cs typeface="Arial" pitchFamily="34" charset="0"/>
            </a:endParaRPr>
          </a:p>
          <a:p>
            <a:pPr algn="ctr" eaLnBrk="1" hangingPunct="1">
              <a:spcBef>
                <a:spcPct val="50000"/>
              </a:spcBef>
            </a:pPr>
            <a:r>
              <a:rPr lang="en-GB" sz="2000" b="1">
                <a:latin typeface="Arial" pitchFamily="34" charset="0"/>
                <a:cs typeface="Arial" pitchFamily="34" charset="0"/>
              </a:rPr>
              <a:t>SEXUAL ORIENTATION</a:t>
            </a:r>
          </a:p>
          <a:p>
            <a:pPr algn="ctr" eaLnBrk="1" hangingPunct="1">
              <a:spcBef>
                <a:spcPct val="50000"/>
              </a:spcBef>
            </a:pPr>
            <a:endParaRPr lang="en-GB" sz="1100" b="1">
              <a:latin typeface="Arial" pitchFamily="34" charset="0"/>
              <a:cs typeface="Arial" pitchFamily="34" charset="0"/>
            </a:endParaRPr>
          </a:p>
        </p:txBody>
      </p:sp>
      <p:sp>
        <p:nvSpPr>
          <p:cNvPr id="9243" name="Text Box 27"/>
          <p:cNvSpPr txBox="1">
            <a:spLocks noChangeArrowheads="1"/>
          </p:cNvSpPr>
          <p:nvPr/>
        </p:nvSpPr>
        <p:spPr bwMode="auto">
          <a:xfrm>
            <a:off x="7162801" y="4114801"/>
            <a:ext cx="3006725" cy="11080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b="1">
                <a:latin typeface="Arial" pitchFamily="34" charset="0"/>
                <a:cs typeface="Arial" pitchFamily="34" charset="0"/>
              </a:rPr>
              <a:t>ETHNICITY &amp; RACE</a:t>
            </a:r>
          </a:p>
          <a:p>
            <a:pPr algn="ctr" eaLnBrk="1" hangingPunct="1">
              <a:spcBef>
                <a:spcPct val="50000"/>
              </a:spcBef>
            </a:pPr>
            <a:endParaRPr lang="en-GB" sz="1100" b="1">
              <a:latin typeface="Arial" pitchFamily="34" charset="0"/>
              <a:cs typeface="Arial" pitchFamily="34" charset="0"/>
            </a:endParaRPr>
          </a:p>
        </p:txBody>
      </p:sp>
      <p:sp>
        <p:nvSpPr>
          <p:cNvPr id="9246" name="Text Box 30"/>
          <p:cNvSpPr txBox="1">
            <a:spLocks noChangeArrowheads="1"/>
          </p:cNvSpPr>
          <p:nvPr/>
        </p:nvSpPr>
        <p:spPr bwMode="auto">
          <a:xfrm flipH="1">
            <a:off x="4616450" y="330201"/>
            <a:ext cx="2611438" cy="461963"/>
          </a:xfrm>
          <a:prstGeom prst="rect">
            <a:avLst/>
          </a:prstGeom>
          <a:solidFill>
            <a:schemeClr val="bg1"/>
          </a:solidFill>
          <a:ln w="9525">
            <a:solidFill>
              <a:schemeClr val="bg1"/>
            </a:solidFill>
            <a:miter lim="800000"/>
            <a:headEnd/>
            <a:tailEnd/>
          </a:ln>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b="1" dirty="0">
                <a:latin typeface="Arial" pitchFamily="34" charset="0"/>
                <a:cs typeface="Arial" pitchFamily="34" charset="0"/>
              </a:rPr>
              <a:t>AGE </a:t>
            </a:r>
          </a:p>
        </p:txBody>
      </p:sp>
      <p:sp>
        <p:nvSpPr>
          <p:cNvPr id="49172" name="AutoShape 5"/>
          <p:cNvSpPr>
            <a:spLocks noChangeArrowheads="1"/>
          </p:cNvSpPr>
          <p:nvPr/>
        </p:nvSpPr>
        <p:spPr bwMode="auto">
          <a:xfrm>
            <a:off x="1635125" y="5426076"/>
            <a:ext cx="3868738" cy="1317625"/>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73" name="Text Box 20"/>
          <p:cNvSpPr txBox="1">
            <a:spLocks noChangeArrowheads="1"/>
          </p:cNvSpPr>
          <p:nvPr/>
        </p:nvSpPr>
        <p:spPr bwMode="auto">
          <a:xfrm>
            <a:off x="1600201" y="5638800"/>
            <a:ext cx="3863975" cy="94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-EN--R </a:t>
            </a:r>
          </a:p>
          <a:p>
            <a:pPr algn="ctr" eaLnBrk="1" hangingPunct="1">
              <a:spcBef>
                <a:spcPct val="50000"/>
              </a:spcBef>
            </a:pPr>
            <a:r>
              <a:rPr lang="en-GB" sz="2200" b="1">
                <a:latin typeface="Arial" pitchFamily="34" charset="0"/>
                <a:cs typeface="Arial" pitchFamily="34" charset="0"/>
              </a:rPr>
              <a:t>R-A-S----M--T</a:t>
            </a:r>
          </a:p>
        </p:txBody>
      </p:sp>
      <p:sp>
        <p:nvSpPr>
          <p:cNvPr id="9241" name="Text Box 25"/>
          <p:cNvSpPr txBox="1">
            <a:spLocks noChangeArrowheads="1"/>
          </p:cNvSpPr>
          <p:nvPr/>
        </p:nvSpPr>
        <p:spPr bwMode="auto">
          <a:xfrm>
            <a:off x="2133601" y="5562600"/>
            <a:ext cx="2670175" cy="11699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endParaRPr lang="en-GB" sz="100" b="1">
              <a:latin typeface="Arial" pitchFamily="34" charset="0"/>
              <a:cs typeface="Arial" pitchFamily="34" charset="0"/>
            </a:endParaRPr>
          </a:p>
          <a:p>
            <a:pPr algn="ctr" eaLnBrk="1" hangingPunct="1">
              <a:spcBef>
                <a:spcPct val="50000"/>
              </a:spcBef>
            </a:pPr>
            <a:r>
              <a:rPr lang="en-GB" sz="1800" b="1">
                <a:latin typeface="Arial" pitchFamily="34" charset="0"/>
                <a:cs typeface="Arial" pitchFamily="34" charset="0"/>
              </a:rPr>
              <a:t>GENDER REASSIGNMENT</a:t>
            </a:r>
          </a:p>
          <a:p>
            <a:pPr algn="ctr" eaLnBrk="1" hangingPunct="1">
              <a:spcBef>
                <a:spcPct val="50000"/>
              </a:spcBef>
            </a:pPr>
            <a:endParaRPr lang="en-GB" sz="600" b="1">
              <a:latin typeface="Arial" pitchFamily="34" charset="0"/>
              <a:cs typeface="Arial" pitchFamily="34" charset="0"/>
            </a:endParaRPr>
          </a:p>
          <a:p>
            <a:pPr algn="ctr" eaLnBrk="1" hangingPunct="1">
              <a:spcBef>
                <a:spcPct val="50000"/>
              </a:spcBef>
            </a:pPr>
            <a:endParaRPr lang="en-GB" sz="1000" b="1">
              <a:latin typeface="Arial" pitchFamily="34" charset="0"/>
              <a:cs typeface="Arial" pitchFamily="34" charset="0"/>
            </a:endParaRPr>
          </a:p>
        </p:txBody>
      </p:sp>
      <p:sp>
        <p:nvSpPr>
          <p:cNvPr id="49175" name="Text Box 18"/>
          <p:cNvSpPr txBox="1">
            <a:spLocks noChangeArrowheads="1"/>
          </p:cNvSpPr>
          <p:nvPr/>
        </p:nvSpPr>
        <p:spPr bwMode="auto">
          <a:xfrm>
            <a:off x="2362200" y="1447800"/>
            <a:ext cx="1511300" cy="762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-E-IG--- &amp; B-----</a:t>
            </a:r>
          </a:p>
        </p:txBody>
      </p:sp>
      <p:sp>
        <p:nvSpPr>
          <p:cNvPr id="9247" name="Rectangle 31"/>
          <p:cNvSpPr>
            <a:spLocks noChangeArrowheads="1"/>
          </p:cNvSpPr>
          <p:nvPr/>
        </p:nvSpPr>
        <p:spPr bwMode="auto">
          <a:xfrm>
            <a:off x="1905000" y="1331914"/>
            <a:ext cx="2425700" cy="9540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b="1"/>
          </a:p>
          <a:p>
            <a:r>
              <a:rPr lang="en-GB" sz="2000" b="1"/>
              <a:t>RELIGION &amp; BELIEF</a:t>
            </a:r>
          </a:p>
          <a:p>
            <a:endParaRPr lang="en-GB" b="1"/>
          </a:p>
        </p:txBody>
      </p:sp>
      <p:sp>
        <p:nvSpPr>
          <p:cNvPr id="49177" name="Text Box 14"/>
          <p:cNvSpPr txBox="1">
            <a:spLocks noChangeArrowheads="1"/>
          </p:cNvSpPr>
          <p:nvPr/>
        </p:nvSpPr>
        <p:spPr bwMode="auto">
          <a:xfrm>
            <a:off x="7924800" y="1524000"/>
            <a:ext cx="1511300"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D-S-----T-</a:t>
            </a:r>
          </a:p>
        </p:txBody>
      </p:sp>
      <p:sp>
        <p:nvSpPr>
          <p:cNvPr id="9245" name="Text Box 29"/>
          <p:cNvSpPr txBox="1">
            <a:spLocks noChangeArrowheads="1"/>
          </p:cNvSpPr>
          <p:nvPr/>
        </p:nvSpPr>
        <p:spPr bwMode="auto">
          <a:xfrm>
            <a:off x="7543801" y="1447801"/>
            <a:ext cx="2392363" cy="7080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DISABILITY</a:t>
            </a:r>
          </a:p>
          <a:p>
            <a:pPr algn="ctr" eaLnBrk="1" hangingPunct="1">
              <a:spcBef>
                <a:spcPct val="50000"/>
              </a:spcBef>
            </a:pPr>
            <a:endParaRPr lang="en-GB" sz="1100" b="1">
              <a:latin typeface="Arial" pitchFamily="34" charset="0"/>
              <a:cs typeface="Arial" pitchFamily="34" charset="0"/>
            </a:endParaRPr>
          </a:p>
        </p:txBody>
      </p:sp>
      <p:sp>
        <p:nvSpPr>
          <p:cNvPr id="49179" name="Text Box 19"/>
          <p:cNvSpPr txBox="1">
            <a:spLocks noChangeArrowheads="1"/>
          </p:cNvSpPr>
          <p:nvPr/>
        </p:nvSpPr>
        <p:spPr bwMode="auto">
          <a:xfrm>
            <a:off x="7516814" y="2986089"/>
            <a:ext cx="1366837" cy="427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-E-</a:t>
            </a:r>
          </a:p>
        </p:txBody>
      </p:sp>
      <p:sp>
        <p:nvSpPr>
          <p:cNvPr id="4" name="Text Box 28"/>
          <p:cNvSpPr txBox="1">
            <a:spLocks noChangeArrowheads="1"/>
          </p:cNvSpPr>
          <p:nvPr/>
        </p:nvSpPr>
        <p:spPr bwMode="auto">
          <a:xfrm>
            <a:off x="7413625" y="2738439"/>
            <a:ext cx="1366838" cy="8921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SEX</a:t>
            </a:r>
          </a:p>
          <a:p>
            <a:pPr algn="ctr" eaLnBrk="1" hangingPunct="1">
              <a:spcBef>
                <a:spcPct val="50000"/>
              </a:spcBef>
            </a:pPr>
            <a:endParaRPr lang="en-GB" sz="2000" b="1">
              <a:latin typeface="Arial" pitchFamily="34" charset="0"/>
              <a:cs typeface="Arial" pitchFamily="34" charset="0"/>
            </a:endParaRPr>
          </a:p>
        </p:txBody>
      </p:sp>
      <p:sp>
        <p:nvSpPr>
          <p:cNvPr id="49181" name="Text Box 16"/>
          <p:cNvSpPr txBox="1">
            <a:spLocks noChangeArrowheads="1"/>
          </p:cNvSpPr>
          <p:nvPr/>
        </p:nvSpPr>
        <p:spPr bwMode="auto">
          <a:xfrm>
            <a:off x="2514600" y="2743200"/>
            <a:ext cx="1582738"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P-E-N---Y &amp; M-T------</a:t>
            </a:r>
          </a:p>
        </p:txBody>
      </p:sp>
      <p:sp>
        <p:nvSpPr>
          <p:cNvPr id="9239" name="Text Box 23"/>
          <p:cNvSpPr txBox="1">
            <a:spLocks noChangeArrowheads="1"/>
          </p:cNvSpPr>
          <p:nvPr/>
        </p:nvSpPr>
        <p:spPr bwMode="auto">
          <a:xfrm>
            <a:off x="1828801" y="2514600"/>
            <a:ext cx="2824163" cy="135413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endParaRPr lang="en-GB" sz="800" b="1">
              <a:latin typeface="Arial" pitchFamily="34" charset="0"/>
              <a:cs typeface="Arial" pitchFamily="34" charset="0"/>
            </a:endParaRPr>
          </a:p>
          <a:p>
            <a:pPr algn="ctr" eaLnBrk="1" hangingPunct="1">
              <a:spcBef>
                <a:spcPct val="50000"/>
              </a:spcBef>
            </a:pPr>
            <a:r>
              <a:rPr lang="en-GB" sz="1800" b="1">
                <a:latin typeface="Arial" pitchFamily="34" charset="0"/>
                <a:cs typeface="Arial" pitchFamily="34" charset="0"/>
              </a:rPr>
              <a:t>PREGNANCY &amp; MATERNITY</a:t>
            </a:r>
          </a:p>
          <a:p>
            <a:pPr algn="ctr" eaLnBrk="1" hangingPunct="1">
              <a:spcBef>
                <a:spcPct val="50000"/>
              </a:spcBef>
            </a:pPr>
            <a:endParaRPr lang="en-GB" sz="1800" b="1">
              <a:latin typeface="Arial" pitchFamily="34" charset="0"/>
              <a:cs typeface="Arial" pitchFamily="34" charset="0"/>
            </a:endParaRPr>
          </a:p>
        </p:txBody>
      </p:sp>
      <p:sp>
        <p:nvSpPr>
          <p:cNvPr id="49183" name="Text Box 12"/>
          <p:cNvSpPr txBox="1">
            <a:spLocks noChangeArrowheads="1"/>
          </p:cNvSpPr>
          <p:nvPr/>
        </p:nvSpPr>
        <p:spPr bwMode="auto">
          <a:xfrm>
            <a:off x="4097339" y="1370013"/>
            <a:ext cx="345598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000">
                <a:solidFill>
                  <a:schemeClr val="bg1"/>
                </a:solidFill>
                <a:latin typeface="Sinkin Sans 500 Medium" pitchFamily="50" charset="0"/>
              </a:rPr>
              <a:t>Protected Characteristics</a:t>
            </a:r>
          </a:p>
        </p:txBody>
      </p:sp>
    </p:spTree>
    <p:extLst>
      <p:ext uri="{BB962C8B-B14F-4D97-AF65-F5344CB8AC3E}">
        <p14:creationId xmlns:p14="http://schemas.microsoft.com/office/powerpoint/2010/main" val="952942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4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4" presetClass="entr" presetSubtype="16" fill="hold" grpId="0" nodeType="clickEffect">
                                  <p:stCondLst>
                                    <p:cond delay="0"/>
                                  </p:stCondLst>
                                  <p:childTnLst>
                                    <p:set>
                                      <p:cBhvr>
                                        <p:cTn id="10" dur="1" fill="hold">
                                          <p:stCondLst>
                                            <p:cond delay="0"/>
                                          </p:stCondLst>
                                        </p:cTn>
                                        <p:tgtEl>
                                          <p:spTgt spid="9245"/>
                                        </p:tgtEl>
                                        <p:attrNameLst>
                                          <p:attrName>style.visibility</p:attrName>
                                        </p:attrNameLst>
                                      </p:cBhvr>
                                      <p:to>
                                        <p:strVal val="visible"/>
                                      </p:to>
                                    </p:set>
                                    <p:animEffect transition="in" filter="box(in)">
                                      <p:cBhvr>
                                        <p:cTn id="11" dur="500"/>
                                        <p:tgtEl>
                                          <p:spTgt spid="9245"/>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4" presetClass="entr" presetSubtype="16"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box(in)">
                                      <p:cBhvr>
                                        <p:cTn id="16" dur="500"/>
                                        <p:tgtEl>
                                          <p:spTgt spid="4"/>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4" presetClass="entr" presetSubtype="16" fill="hold" grpId="0" nodeType="clickEffect">
                                  <p:stCondLst>
                                    <p:cond delay="0"/>
                                  </p:stCondLst>
                                  <p:childTnLst>
                                    <p:set>
                                      <p:cBhvr>
                                        <p:cTn id="20" dur="1" fill="hold">
                                          <p:stCondLst>
                                            <p:cond delay="0"/>
                                          </p:stCondLst>
                                        </p:cTn>
                                        <p:tgtEl>
                                          <p:spTgt spid="9243"/>
                                        </p:tgtEl>
                                        <p:attrNameLst>
                                          <p:attrName>style.visibility</p:attrName>
                                        </p:attrNameLst>
                                      </p:cBhvr>
                                      <p:to>
                                        <p:strVal val="visible"/>
                                      </p:to>
                                    </p:set>
                                    <p:animEffect transition="in" filter="box(in)">
                                      <p:cBhvr>
                                        <p:cTn id="21" dur="500"/>
                                        <p:tgtEl>
                                          <p:spTgt spid="9243"/>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4" presetClass="entr" presetSubtype="16" fill="hold" grpId="0" nodeType="clickEffect">
                                  <p:stCondLst>
                                    <p:cond delay="0"/>
                                  </p:stCondLst>
                                  <p:childTnLst>
                                    <p:set>
                                      <p:cBhvr>
                                        <p:cTn id="25" dur="1" fill="hold">
                                          <p:stCondLst>
                                            <p:cond delay="0"/>
                                          </p:stCondLst>
                                        </p:cTn>
                                        <p:tgtEl>
                                          <p:spTgt spid="9242"/>
                                        </p:tgtEl>
                                        <p:attrNameLst>
                                          <p:attrName>style.visibility</p:attrName>
                                        </p:attrNameLst>
                                      </p:cBhvr>
                                      <p:to>
                                        <p:strVal val="visible"/>
                                      </p:to>
                                    </p:set>
                                    <p:animEffect transition="in" filter="box(in)">
                                      <p:cBhvr>
                                        <p:cTn id="26" dur="500"/>
                                        <p:tgtEl>
                                          <p:spTgt spid="9242"/>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4" presetClass="entr" presetSubtype="16" fill="hold" grpId="0" nodeType="clickEffect">
                                  <p:stCondLst>
                                    <p:cond delay="0"/>
                                  </p:stCondLst>
                                  <p:childTnLst>
                                    <p:set>
                                      <p:cBhvr>
                                        <p:cTn id="30" dur="1" fill="hold">
                                          <p:stCondLst>
                                            <p:cond delay="0"/>
                                          </p:stCondLst>
                                        </p:cTn>
                                        <p:tgtEl>
                                          <p:spTgt spid="9241"/>
                                        </p:tgtEl>
                                        <p:attrNameLst>
                                          <p:attrName>style.visibility</p:attrName>
                                        </p:attrNameLst>
                                      </p:cBhvr>
                                      <p:to>
                                        <p:strVal val="visible"/>
                                      </p:to>
                                    </p:set>
                                    <p:animEffect transition="in" filter="box(in)">
                                      <p:cBhvr>
                                        <p:cTn id="31" dur="500"/>
                                        <p:tgtEl>
                                          <p:spTgt spid="9241"/>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4" presetClass="entr" presetSubtype="16" fill="hold" grpId="0" nodeType="clickEffect">
                                  <p:stCondLst>
                                    <p:cond delay="0"/>
                                  </p:stCondLst>
                                  <p:childTnLst>
                                    <p:set>
                                      <p:cBhvr>
                                        <p:cTn id="35" dur="1" fill="hold">
                                          <p:stCondLst>
                                            <p:cond delay="0"/>
                                          </p:stCondLst>
                                        </p:cTn>
                                        <p:tgtEl>
                                          <p:spTgt spid="9240"/>
                                        </p:tgtEl>
                                        <p:attrNameLst>
                                          <p:attrName>style.visibility</p:attrName>
                                        </p:attrNameLst>
                                      </p:cBhvr>
                                      <p:to>
                                        <p:strVal val="visible"/>
                                      </p:to>
                                    </p:set>
                                    <p:animEffect transition="in" filter="box(in)">
                                      <p:cBhvr>
                                        <p:cTn id="36" dur="500"/>
                                        <p:tgtEl>
                                          <p:spTgt spid="9240"/>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4" presetClass="entr" presetSubtype="16" fill="hold" grpId="0" nodeType="clickEffect">
                                  <p:stCondLst>
                                    <p:cond delay="0"/>
                                  </p:stCondLst>
                                  <p:childTnLst>
                                    <p:set>
                                      <p:cBhvr>
                                        <p:cTn id="40" dur="1" fill="hold">
                                          <p:stCondLst>
                                            <p:cond delay="0"/>
                                          </p:stCondLst>
                                        </p:cTn>
                                        <p:tgtEl>
                                          <p:spTgt spid="9239"/>
                                        </p:tgtEl>
                                        <p:attrNameLst>
                                          <p:attrName>style.visibility</p:attrName>
                                        </p:attrNameLst>
                                      </p:cBhvr>
                                      <p:to>
                                        <p:strVal val="visible"/>
                                      </p:to>
                                    </p:set>
                                    <p:animEffect transition="in" filter="box(in)">
                                      <p:cBhvr>
                                        <p:cTn id="41" dur="500"/>
                                        <p:tgtEl>
                                          <p:spTgt spid="9239"/>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4" presetClass="entr" presetSubtype="16" fill="hold" grpId="0" nodeType="clickEffect">
                                  <p:stCondLst>
                                    <p:cond delay="0"/>
                                  </p:stCondLst>
                                  <p:childTnLst>
                                    <p:set>
                                      <p:cBhvr>
                                        <p:cTn id="45" dur="1" fill="hold">
                                          <p:stCondLst>
                                            <p:cond delay="0"/>
                                          </p:stCondLst>
                                        </p:cTn>
                                        <p:tgtEl>
                                          <p:spTgt spid="9247"/>
                                        </p:tgtEl>
                                        <p:attrNameLst>
                                          <p:attrName>style.visibility</p:attrName>
                                        </p:attrNameLst>
                                      </p:cBhvr>
                                      <p:to>
                                        <p:strVal val="visible"/>
                                      </p:to>
                                    </p:set>
                                    <p:animEffect transition="in" filter="box(in)">
                                      <p:cBhvr>
                                        <p:cTn id="46" dur="500"/>
                                        <p:tgtEl>
                                          <p:spTgt spid="9247"/>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6" presetClass="emph" presetSubtype="0" fill="hold" grpId="1" nodeType="clickEffect">
                                  <p:stCondLst>
                                    <p:cond delay="0"/>
                                  </p:stCondLst>
                                  <p:childTnLst>
                                    <p:animScale>
                                      <p:cBhvr>
                                        <p:cTn id="50" dur="2000" fill="hold"/>
                                        <p:tgtEl>
                                          <p:spTgt spid="9243"/>
                                        </p:tgtEl>
                                      </p:cBhvr>
                                      <p:by x="150000" y="150000"/>
                                    </p:animScale>
                                  </p:childTnLst>
                                </p:cTn>
                              </p:par>
                            </p:childTnLst>
                          </p:cTn>
                        </p:par>
                      </p:childTnLst>
                    </p:cTn>
                  </p:par>
                  <p:par>
                    <p:cTn id="51" fill="hold" nodeType="clickPar">
                      <p:stCondLst>
                        <p:cond delay="indefinite"/>
                      </p:stCondLst>
                      <p:childTnLst>
                        <p:par>
                          <p:cTn id="52" fill="hold" nodeType="withGroup">
                            <p:stCondLst>
                              <p:cond delay="0"/>
                            </p:stCondLst>
                            <p:childTnLst>
                              <p:par>
                                <p:cTn id="53" presetID="6" presetClass="emph" presetSubtype="0" fill="hold" grpId="1" nodeType="clickEffect">
                                  <p:stCondLst>
                                    <p:cond delay="0"/>
                                  </p:stCondLst>
                                  <p:childTnLst>
                                    <p:animScale>
                                      <p:cBhvr>
                                        <p:cTn id="54" dur="2000" fill="hold"/>
                                        <p:tgtEl>
                                          <p:spTgt spid="9247"/>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40" grpId="0" animBg="1"/>
      <p:bldP spid="9242" grpId="0" animBg="1"/>
      <p:bldP spid="9243" grpId="0" animBg="1"/>
      <p:bldP spid="9243" grpId="1" animBg="1"/>
      <p:bldP spid="9246" grpId="0" animBg="1"/>
      <p:bldP spid="9241" grpId="0" animBg="1"/>
      <p:bldP spid="9247" grpId="0" animBg="1"/>
      <p:bldP spid="9247" grpId="1" animBg="1"/>
      <p:bldP spid="9245" grpId="0" animBg="1"/>
      <p:bldP spid="4" grpId="0" animBg="1"/>
      <p:bldP spid="923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ext Box 6"/>
          <p:cNvSpPr txBox="1">
            <a:spLocks noChangeArrowheads="1"/>
          </p:cNvSpPr>
          <p:nvPr/>
        </p:nvSpPr>
        <p:spPr bwMode="auto">
          <a:xfrm>
            <a:off x="1903414" y="227013"/>
            <a:ext cx="62896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3600">
                <a:solidFill>
                  <a:srgbClr val="90182B"/>
                </a:solidFill>
                <a:latin typeface="Gill Sans" pitchFamily="-84" charset="0"/>
                <a:cs typeface="Arial" pitchFamily="34" charset="0"/>
              </a:rPr>
              <a:t>Our Essence</a:t>
            </a:r>
          </a:p>
        </p:txBody>
      </p:sp>
      <p:sp>
        <p:nvSpPr>
          <p:cNvPr id="60418" name="Text Box 6"/>
          <p:cNvSpPr txBox="1">
            <a:spLocks noChangeArrowheads="1"/>
          </p:cNvSpPr>
          <p:nvPr/>
        </p:nvSpPr>
        <p:spPr bwMode="auto">
          <a:xfrm>
            <a:off x="1903414" y="1471613"/>
            <a:ext cx="6935787"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buFontTx/>
              <a:buChar char="•"/>
            </a:pPr>
            <a:r>
              <a:rPr lang="en-GB">
                <a:solidFill>
                  <a:srgbClr val="262626"/>
                </a:solidFill>
                <a:latin typeface="Gill Sans" pitchFamily="-84" charset="0"/>
              </a:rPr>
              <a:t>Make science simple</a:t>
            </a:r>
          </a:p>
          <a:p>
            <a:pPr eaLnBrk="1" hangingPunct="1">
              <a:spcBef>
                <a:spcPct val="50000"/>
              </a:spcBef>
              <a:buFontTx/>
              <a:buChar char="•"/>
            </a:pPr>
            <a:r>
              <a:rPr lang="en-GB">
                <a:solidFill>
                  <a:srgbClr val="262626"/>
                </a:solidFill>
                <a:latin typeface="Gill Sans" pitchFamily="-84" charset="0"/>
              </a:rPr>
              <a:t>Allowing people to reach a point of truth</a:t>
            </a:r>
          </a:p>
          <a:p>
            <a:pPr eaLnBrk="1" hangingPunct="1">
              <a:spcBef>
                <a:spcPct val="50000"/>
              </a:spcBef>
              <a:buFontTx/>
              <a:buChar char="•"/>
            </a:pPr>
            <a:r>
              <a:rPr lang="en-GB">
                <a:solidFill>
                  <a:srgbClr val="262626"/>
                </a:solidFill>
                <a:latin typeface="Gill Sans" pitchFamily="-84" charset="0"/>
              </a:rPr>
              <a:t>A deep care and true understanding </a:t>
            </a:r>
          </a:p>
          <a:p>
            <a:pPr eaLnBrk="1" hangingPunct="1">
              <a:spcBef>
                <a:spcPct val="50000"/>
              </a:spcBef>
              <a:buFontTx/>
              <a:buChar char="•"/>
            </a:pPr>
            <a:r>
              <a:rPr lang="en-GB">
                <a:solidFill>
                  <a:srgbClr val="262626"/>
                </a:solidFill>
                <a:latin typeface="Gill Sans" pitchFamily="-84" charset="0"/>
              </a:rPr>
              <a:t>Everyone is equal </a:t>
            </a:r>
          </a:p>
          <a:p>
            <a:pPr eaLnBrk="1" hangingPunct="1">
              <a:spcBef>
                <a:spcPct val="50000"/>
              </a:spcBef>
              <a:buFontTx/>
              <a:buChar char="•"/>
            </a:pPr>
            <a:r>
              <a:rPr lang="en-GB">
                <a:solidFill>
                  <a:srgbClr val="262626"/>
                </a:solidFill>
                <a:latin typeface="Gill Sans" pitchFamily="-84" charset="0"/>
              </a:rPr>
              <a:t>Race does not exist – there is no scientific way of identifying race </a:t>
            </a:r>
            <a:r>
              <a:rPr lang="en-GB">
                <a:solidFill>
                  <a:srgbClr val="404040"/>
                </a:solidFill>
                <a:latin typeface="Gill Sans" pitchFamily="-84" charset="0"/>
              </a:rPr>
              <a:t>(ask the lungs!)</a:t>
            </a:r>
            <a:endParaRPr lang="en-GB">
              <a:solidFill>
                <a:srgbClr val="262626"/>
              </a:solidFill>
              <a:latin typeface="Gill Sans" pitchFamily="-84" charset="0"/>
            </a:endParaRPr>
          </a:p>
        </p:txBody>
      </p:sp>
      <p:pic>
        <p:nvPicPr>
          <p:cNvPr id="60419" name="Picture 3" descr="card.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1524000" y="1"/>
            <a:ext cx="9144000" cy="878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20" name="Text Box 6"/>
          <p:cNvSpPr txBox="1">
            <a:spLocks noChangeArrowheads="1"/>
          </p:cNvSpPr>
          <p:nvPr/>
        </p:nvSpPr>
        <p:spPr bwMode="auto">
          <a:xfrm>
            <a:off x="3000375" y="2636839"/>
            <a:ext cx="6288088" cy="378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9600" dirty="0">
                <a:latin typeface="Impact" pitchFamily="34" charset="0"/>
              </a:rPr>
              <a:t>Race?</a:t>
            </a:r>
          </a:p>
          <a:p>
            <a:pPr algn="ctr" eaLnBrk="1" hangingPunct="1">
              <a:spcBef>
                <a:spcPct val="50000"/>
              </a:spcBef>
            </a:pPr>
            <a:endParaRPr lang="en-GB" sz="9600" dirty="0">
              <a:latin typeface="Impact" pitchFamily="34" charset="0"/>
            </a:endParaRPr>
          </a:p>
        </p:txBody>
      </p:sp>
    </p:spTree>
    <p:extLst>
      <p:ext uri="{BB962C8B-B14F-4D97-AF65-F5344CB8AC3E}">
        <p14:creationId xmlns:p14="http://schemas.microsoft.com/office/powerpoint/2010/main" val="2333450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2465" name="Group 5"/>
          <p:cNvGrpSpPr>
            <a:grpSpLocks/>
          </p:cNvGrpSpPr>
          <p:nvPr/>
        </p:nvGrpSpPr>
        <p:grpSpPr bwMode="auto">
          <a:xfrm>
            <a:off x="1524000" y="-26988"/>
            <a:ext cx="9144000" cy="6858001"/>
            <a:chOff x="0" y="-26861"/>
            <a:chExt cx="9144000" cy="6858000"/>
          </a:xfrm>
        </p:grpSpPr>
        <p:sp>
          <p:nvSpPr>
            <p:cNvPr id="7" name="Rectangle 6"/>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62470" name="Picture 7"/>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62466" name="Picture 5" descr="File:DNA Double Helix.png">
            <a:hlinkClick r:id="" action="ppaction://hlinkfile"/>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566989" y="593725"/>
            <a:ext cx="7272337" cy="549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67" name="Picture 7" descr="12-of-the-DNA-Differs-Amongst-Human-Races-and-Populations-2"/>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2135188" y="333375"/>
            <a:ext cx="2144712"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468" name="Text Box 8"/>
          <p:cNvSpPr txBox="1">
            <a:spLocks noChangeArrowheads="1"/>
          </p:cNvSpPr>
          <p:nvPr/>
        </p:nvSpPr>
        <p:spPr bwMode="auto">
          <a:xfrm>
            <a:off x="7086600" y="5334001"/>
            <a:ext cx="338455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2800" dirty="0">
                <a:solidFill>
                  <a:srgbClr val="FFFFFF"/>
                </a:solidFill>
                <a:latin typeface="Arial" pitchFamily="34" charset="0"/>
                <a:cs typeface="Arial" pitchFamily="34" charset="0"/>
              </a:rPr>
              <a:t>Humans are 99.9% genetically identical! </a:t>
            </a:r>
          </a:p>
        </p:txBody>
      </p:sp>
    </p:spTree>
    <p:extLst>
      <p:ext uri="{BB962C8B-B14F-4D97-AF65-F5344CB8AC3E}">
        <p14:creationId xmlns:p14="http://schemas.microsoft.com/office/powerpoint/2010/main" val="1594410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4513" name="Group 3"/>
          <p:cNvGrpSpPr>
            <a:grpSpLocks/>
          </p:cNvGrpSpPr>
          <p:nvPr/>
        </p:nvGrpSpPr>
        <p:grpSpPr bwMode="auto">
          <a:xfrm>
            <a:off x="1524000" y="-26988"/>
            <a:ext cx="9144000" cy="6858001"/>
            <a:chOff x="0" y="-26861"/>
            <a:chExt cx="9144000" cy="6858000"/>
          </a:xfrm>
        </p:grpSpPr>
        <p:sp>
          <p:nvSpPr>
            <p:cNvPr id="5" name="Rectangle 4"/>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64516" name="Picture 5"/>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4514" name="Rectangle 5"/>
          <p:cNvSpPr>
            <a:spLocks noChangeArrowheads="1"/>
          </p:cNvSpPr>
          <p:nvPr/>
        </p:nvSpPr>
        <p:spPr bwMode="auto">
          <a:xfrm>
            <a:off x="2255838" y="1123922"/>
            <a:ext cx="7872412" cy="5324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tabLst>
                <a:tab pos="457200" algn="l"/>
              </a:tabLst>
            </a:pPr>
            <a:r>
              <a:rPr lang="en-US" sz="3600" dirty="0">
                <a:solidFill>
                  <a:srgbClr val="FFFFFF"/>
                </a:solidFill>
                <a:latin typeface="Arial" pitchFamily="34" charset="0"/>
                <a:cs typeface="Arial" pitchFamily="34" charset="0"/>
              </a:rPr>
              <a:t>The Equality Act (2010) defines </a:t>
            </a:r>
            <a:r>
              <a:rPr lang="en-US" altLang="en-US" sz="3600" dirty="0">
                <a:solidFill>
                  <a:srgbClr val="FFFFFF"/>
                </a:solidFill>
                <a:latin typeface="Arial" pitchFamily="34" charset="0"/>
                <a:cs typeface="Arial" pitchFamily="34" charset="0"/>
              </a:rPr>
              <a:t>‘</a:t>
            </a:r>
            <a:r>
              <a:rPr lang="en-US" sz="3600" dirty="0">
                <a:solidFill>
                  <a:srgbClr val="FFFFFF"/>
                </a:solidFill>
                <a:latin typeface="Arial" pitchFamily="34" charset="0"/>
                <a:cs typeface="Arial" pitchFamily="34" charset="0"/>
              </a:rPr>
              <a:t>race</a:t>
            </a:r>
            <a:r>
              <a:rPr lang="en-US" altLang="en-US" sz="3600" dirty="0">
                <a:solidFill>
                  <a:srgbClr val="FFFFFF"/>
                </a:solidFill>
                <a:latin typeface="Arial" pitchFamily="34" charset="0"/>
                <a:cs typeface="Arial" pitchFamily="34" charset="0"/>
              </a:rPr>
              <a:t>’</a:t>
            </a:r>
            <a:r>
              <a:rPr lang="en-US" sz="3600" dirty="0">
                <a:solidFill>
                  <a:srgbClr val="FFFFFF"/>
                </a:solidFill>
                <a:latin typeface="Arial" pitchFamily="34" charset="0"/>
                <a:cs typeface="Arial" pitchFamily="34" charset="0"/>
              </a:rPr>
              <a:t> as including:</a:t>
            </a:r>
          </a:p>
          <a:p>
            <a:pPr>
              <a:tabLst>
                <a:tab pos="457200" algn="l"/>
              </a:tabLst>
            </a:pPr>
            <a:endParaRPr lang="en-GB" sz="3600" dirty="0">
              <a:solidFill>
                <a:srgbClr val="FFFFFF"/>
              </a:solidFill>
              <a:latin typeface="Arial" pitchFamily="34" charset="0"/>
              <a:cs typeface="Arial" pitchFamily="34" charset="0"/>
            </a:endParaRPr>
          </a:p>
          <a:p>
            <a:pPr>
              <a:buFontTx/>
              <a:buChar char="•"/>
              <a:tabLst>
                <a:tab pos="457200" algn="l"/>
              </a:tabLst>
            </a:pPr>
            <a:r>
              <a:rPr lang="en-US" sz="2800" dirty="0">
                <a:solidFill>
                  <a:srgbClr val="FFFFFF"/>
                </a:solidFill>
                <a:latin typeface="Arial" pitchFamily="34" charset="0"/>
                <a:cs typeface="Arial" pitchFamily="34" charset="0"/>
              </a:rPr>
              <a:t>Skin </a:t>
            </a:r>
            <a:r>
              <a:rPr lang="en-US" sz="2800" dirty="0" err="1">
                <a:solidFill>
                  <a:srgbClr val="FFFFFF"/>
                </a:solidFill>
                <a:latin typeface="Arial" pitchFamily="34" charset="0"/>
                <a:cs typeface="Arial" pitchFamily="34" charset="0"/>
              </a:rPr>
              <a:t>colour</a:t>
            </a:r>
            <a:r>
              <a:rPr lang="en-US" sz="2800" dirty="0">
                <a:solidFill>
                  <a:srgbClr val="FFFFFF"/>
                </a:solidFill>
                <a:latin typeface="Arial" pitchFamily="34" charset="0"/>
                <a:cs typeface="Arial" pitchFamily="34" charset="0"/>
              </a:rPr>
              <a:t>  </a:t>
            </a:r>
          </a:p>
          <a:p>
            <a:pPr>
              <a:buFontTx/>
              <a:buChar char="•"/>
              <a:tabLst>
                <a:tab pos="457200" algn="l"/>
              </a:tabLst>
            </a:pPr>
            <a:r>
              <a:rPr lang="en-US" sz="2800" dirty="0">
                <a:solidFill>
                  <a:srgbClr val="FFFFFF"/>
                </a:solidFill>
                <a:latin typeface="Arial" pitchFamily="34" charset="0"/>
                <a:cs typeface="Arial" pitchFamily="34" charset="0"/>
              </a:rPr>
              <a:t>Nationality </a:t>
            </a:r>
          </a:p>
          <a:p>
            <a:pPr>
              <a:buFontTx/>
              <a:buChar char="•"/>
              <a:tabLst>
                <a:tab pos="457200" algn="l"/>
              </a:tabLst>
            </a:pPr>
            <a:r>
              <a:rPr lang="en-US" sz="2800" dirty="0">
                <a:solidFill>
                  <a:srgbClr val="FFFFFF"/>
                </a:solidFill>
                <a:latin typeface="Arial" pitchFamily="34" charset="0"/>
                <a:cs typeface="Arial" pitchFamily="34" charset="0"/>
              </a:rPr>
              <a:t>Ethnic or national origins</a:t>
            </a:r>
          </a:p>
          <a:p>
            <a:pPr>
              <a:buFontTx/>
              <a:buChar char="•"/>
              <a:tabLst>
                <a:tab pos="457200" algn="l"/>
              </a:tabLst>
            </a:pPr>
            <a:endParaRPr lang="en-US" sz="2800" dirty="0">
              <a:solidFill>
                <a:srgbClr val="FFFFFF"/>
              </a:solidFill>
              <a:latin typeface="Arial" pitchFamily="34" charset="0"/>
              <a:cs typeface="Arial" pitchFamily="34" charset="0"/>
            </a:endParaRPr>
          </a:p>
          <a:p>
            <a:pPr>
              <a:tabLst>
                <a:tab pos="457200" algn="l"/>
              </a:tabLst>
            </a:pPr>
            <a:r>
              <a:rPr lang="en-GB" sz="3200" dirty="0">
                <a:solidFill>
                  <a:srgbClr val="FFFFFF"/>
                </a:solidFill>
                <a:latin typeface="Arial" pitchFamily="34" charset="0"/>
                <a:cs typeface="Arial" pitchFamily="34" charset="0"/>
              </a:rPr>
              <a:t>Protected ethnic groups include: Sikhs, Jews, Romany Gypsies, Irish Travellers, Scottish Gypsies, and Scottish Travellers.</a:t>
            </a:r>
          </a:p>
          <a:p>
            <a:pPr>
              <a:tabLst>
                <a:tab pos="457200" algn="l"/>
              </a:tabLst>
            </a:pPr>
            <a:endParaRPr lang="en-GB" sz="2400" dirty="0"/>
          </a:p>
        </p:txBody>
      </p:sp>
    </p:spTree>
    <p:extLst>
      <p:ext uri="{BB962C8B-B14F-4D97-AF65-F5344CB8AC3E}">
        <p14:creationId xmlns:p14="http://schemas.microsoft.com/office/powerpoint/2010/main" val="323160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201" name="Group 4"/>
          <p:cNvGrpSpPr>
            <a:grpSpLocks/>
          </p:cNvGrpSpPr>
          <p:nvPr/>
        </p:nvGrpSpPr>
        <p:grpSpPr bwMode="auto">
          <a:xfrm>
            <a:off x="1524000" y="-26988"/>
            <a:ext cx="9144000" cy="6858001"/>
            <a:chOff x="0" y="-26861"/>
            <a:chExt cx="9144000" cy="6858000"/>
          </a:xfrm>
        </p:grpSpPr>
        <p:sp>
          <p:nvSpPr>
            <p:cNvPr id="6" name="Rectangle 5"/>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51204" name="Picture 6"/>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51202" name="Rectangle 3"/>
          <p:cNvSpPr>
            <a:spLocks noGrp="1" noChangeArrowheads="1"/>
          </p:cNvSpPr>
          <p:nvPr>
            <p:ph type="body" idx="1"/>
          </p:nvPr>
        </p:nvSpPr>
        <p:spPr>
          <a:xfrm>
            <a:off x="1703389" y="1989138"/>
            <a:ext cx="8785225" cy="4525962"/>
          </a:xfrm>
        </p:spPr>
        <p:txBody>
          <a:bodyPr/>
          <a:lstStyle/>
          <a:p>
            <a:pPr algn="ctr" eaLnBrk="1" hangingPunct="1">
              <a:buFontTx/>
              <a:buNone/>
            </a:pPr>
            <a:r>
              <a:rPr lang="en-GB" sz="8800" dirty="0">
                <a:solidFill>
                  <a:srgbClr val="FFFFFF"/>
                </a:solidFill>
                <a:latin typeface="Arial" pitchFamily="34" charset="0"/>
                <a:cs typeface="Arial" pitchFamily="34" charset="0"/>
              </a:rPr>
              <a:t>Perception &amp; Association</a:t>
            </a:r>
          </a:p>
          <a:p>
            <a:pPr algn="ctr" eaLnBrk="1" hangingPunct="1">
              <a:buFontTx/>
              <a:buNone/>
            </a:pPr>
            <a:r>
              <a:rPr lang="en-GB" sz="6600" dirty="0">
                <a:latin typeface="Impact" pitchFamily="34" charset="0"/>
                <a:cs typeface="Arial" pitchFamily="34" charset="0"/>
              </a:rPr>
              <a:t> </a:t>
            </a:r>
          </a:p>
          <a:p>
            <a:pPr algn="ctr" eaLnBrk="1" hangingPunct="1">
              <a:buFontTx/>
              <a:buNone/>
            </a:pPr>
            <a:endParaRPr lang="en-GB" sz="6000" dirty="0">
              <a:latin typeface="Impact" pitchFamily="34" charset="0"/>
              <a:cs typeface="Arial" pitchFamily="34" charset="0"/>
            </a:endParaRPr>
          </a:p>
        </p:txBody>
      </p:sp>
    </p:spTree>
    <p:extLst>
      <p:ext uri="{BB962C8B-B14F-4D97-AF65-F5344CB8AC3E}">
        <p14:creationId xmlns:p14="http://schemas.microsoft.com/office/powerpoint/2010/main" val="709904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5057" name="Group 3"/>
          <p:cNvGrpSpPr>
            <a:grpSpLocks/>
          </p:cNvGrpSpPr>
          <p:nvPr/>
        </p:nvGrpSpPr>
        <p:grpSpPr bwMode="auto">
          <a:xfrm>
            <a:off x="1524000" y="-26988"/>
            <a:ext cx="9144000" cy="6858001"/>
            <a:chOff x="0" y="-26861"/>
            <a:chExt cx="9144000" cy="6858000"/>
          </a:xfrm>
        </p:grpSpPr>
        <p:sp>
          <p:nvSpPr>
            <p:cNvPr id="5" name="Rectangle 4"/>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45060" name="Picture 5"/>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5842" name="Text Box 4"/>
          <p:cNvSpPr txBox="1">
            <a:spLocks noChangeArrowheads="1"/>
          </p:cNvSpPr>
          <p:nvPr/>
        </p:nvSpPr>
        <p:spPr bwMode="auto">
          <a:xfrm>
            <a:off x="1708523" y="764704"/>
            <a:ext cx="8353425" cy="5047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Arial" charset="0"/>
                <a:ea typeface="ＭＳ Ｐゴシック" charset="0"/>
                <a:cs typeface="Arial" charset="0"/>
              </a:defRPr>
            </a:lvl1pPr>
            <a:lvl2pPr>
              <a:defRPr sz="2800">
                <a:solidFill>
                  <a:schemeClr val="tx1"/>
                </a:solidFill>
                <a:latin typeface="Arial" charset="0"/>
                <a:ea typeface="Arial" charset="0"/>
                <a:cs typeface="Arial" charset="0"/>
              </a:defRPr>
            </a:lvl2pPr>
            <a:lvl3pPr>
              <a:defRPr sz="2400">
                <a:solidFill>
                  <a:schemeClr val="tx1"/>
                </a:solidFill>
                <a:latin typeface="Arial" charset="0"/>
                <a:ea typeface="Arial" charset="0"/>
                <a:cs typeface="Arial" charset="0"/>
              </a:defRPr>
            </a:lvl3pPr>
            <a:lvl4pPr>
              <a:defRPr sz="2000">
                <a:solidFill>
                  <a:schemeClr val="tx1"/>
                </a:solidFill>
                <a:latin typeface="Arial" charset="0"/>
                <a:ea typeface="Arial" charset="0"/>
                <a:cs typeface="Arial" charset="0"/>
              </a:defRPr>
            </a:lvl4pPr>
            <a:lvl5pPr>
              <a:defRPr sz="2000">
                <a:solidFill>
                  <a:schemeClr val="tx1"/>
                </a:solidFill>
                <a:latin typeface="Arial" charset="0"/>
                <a:ea typeface="Arial" charset="0"/>
                <a:cs typeface="Arial" charset="0"/>
              </a:defRPr>
            </a:lvl5pPr>
            <a:lvl6pPr eaLnBrk="0" fontAlgn="base" hangingPunct="0">
              <a:spcBef>
                <a:spcPct val="20000"/>
              </a:spcBef>
              <a:spcAft>
                <a:spcPct val="0"/>
              </a:spcAft>
              <a:buChar char="»"/>
              <a:defRPr sz="2000">
                <a:solidFill>
                  <a:schemeClr val="tx1"/>
                </a:solidFill>
                <a:latin typeface="Arial" charset="0"/>
                <a:ea typeface="Arial" charset="0"/>
                <a:cs typeface="Arial" charset="0"/>
              </a:defRPr>
            </a:lvl6pPr>
            <a:lvl7pPr eaLnBrk="0" fontAlgn="base" hangingPunct="0">
              <a:spcBef>
                <a:spcPct val="20000"/>
              </a:spcBef>
              <a:spcAft>
                <a:spcPct val="0"/>
              </a:spcAft>
              <a:buChar char="»"/>
              <a:defRPr sz="2000">
                <a:solidFill>
                  <a:schemeClr val="tx1"/>
                </a:solidFill>
                <a:latin typeface="Arial" charset="0"/>
                <a:ea typeface="Arial" charset="0"/>
                <a:cs typeface="Arial" charset="0"/>
              </a:defRPr>
            </a:lvl7pPr>
            <a:lvl8pPr eaLnBrk="0" fontAlgn="base" hangingPunct="0">
              <a:spcBef>
                <a:spcPct val="20000"/>
              </a:spcBef>
              <a:spcAft>
                <a:spcPct val="0"/>
              </a:spcAft>
              <a:buChar char="»"/>
              <a:defRPr sz="2000">
                <a:solidFill>
                  <a:schemeClr val="tx1"/>
                </a:solidFill>
                <a:latin typeface="Arial" charset="0"/>
                <a:ea typeface="Arial" charset="0"/>
                <a:cs typeface="Arial" charset="0"/>
              </a:defRPr>
            </a:lvl8pPr>
            <a:lvl9pPr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a:spcBef>
                <a:spcPct val="50000"/>
              </a:spcBef>
              <a:defRPr/>
            </a:pPr>
            <a:r>
              <a:rPr lang="en-GB" sz="2800" b="1" dirty="0">
                <a:solidFill>
                  <a:srgbClr val="FFFFFF"/>
                </a:solidFill>
                <a:latin typeface="Arial" pitchFamily="34" charset="0"/>
                <a:cs typeface="Arial" pitchFamily="34" charset="0"/>
              </a:rPr>
              <a:t>Public Sector Equality Duty</a:t>
            </a:r>
          </a:p>
          <a:p>
            <a:pPr>
              <a:spcBef>
                <a:spcPct val="50000"/>
              </a:spcBef>
              <a:defRPr/>
            </a:pPr>
            <a:endParaRPr lang="en-GB" sz="2000" dirty="0">
              <a:solidFill>
                <a:srgbClr val="FFFFFF"/>
              </a:solidFill>
              <a:latin typeface="Arial" pitchFamily="34" charset="0"/>
              <a:cs typeface="Arial" pitchFamily="34" charset="0"/>
            </a:endParaRPr>
          </a:p>
          <a:p>
            <a:pPr>
              <a:spcBef>
                <a:spcPct val="50000"/>
              </a:spcBef>
              <a:defRPr/>
            </a:pPr>
            <a:r>
              <a:rPr lang="en-GB" sz="2000" dirty="0">
                <a:solidFill>
                  <a:srgbClr val="FFFFFF"/>
                </a:solidFill>
                <a:latin typeface="Arial" pitchFamily="34" charset="0"/>
                <a:cs typeface="Arial" pitchFamily="34" charset="0"/>
              </a:rPr>
              <a:t>All public bodies have a requirement to:</a:t>
            </a:r>
          </a:p>
          <a:p>
            <a:pPr>
              <a:spcBef>
                <a:spcPct val="50000"/>
              </a:spcBef>
              <a:defRPr/>
            </a:pPr>
            <a:endParaRPr lang="en-GB" sz="2000" dirty="0">
              <a:solidFill>
                <a:srgbClr val="FFFFFF"/>
              </a:solidFill>
              <a:latin typeface="Arial" pitchFamily="34" charset="0"/>
              <a:cs typeface="Arial" pitchFamily="34" charset="0"/>
            </a:endParaRPr>
          </a:p>
          <a:p>
            <a:pPr marL="285750" indent="-285750">
              <a:spcBef>
                <a:spcPct val="50000"/>
              </a:spcBef>
              <a:buFont typeface="Arial"/>
              <a:buChar char="•"/>
              <a:defRPr/>
            </a:pPr>
            <a:r>
              <a:rPr lang="en-GB" sz="2000" dirty="0">
                <a:solidFill>
                  <a:srgbClr val="FFFFFF"/>
                </a:solidFill>
                <a:latin typeface="Arial" pitchFamily="34" charset="0"/>
                <a:cs typeface="Arial" pitchFamily="34" charset="0"/>
              </a:rPr>
              <a:t>Eliminate discrimination, harassment, victimisation and any other conduct that is prohibited by or under the Act</a:t>
            </a:r>
          </a:p>
          <a:p>
            <a:pPr>
              <a:spcBef>
                <a:spcPct val="50000"/>
              </a:spcBef>
              <a:defRPr/>
            </a:pPr>
            <a:endParaRPr lang="en-GB" sz="2000" dirty="0">
              <a:solidFill>
                <a:srgbClr val="FFFFFF"/>
              </a:solidFill>
              <a:latin typeface="Arial" pitchFamily="34" charset="0"/>
              <a:cs typeface="Arial" pitchFamily="34" charset="0"/>
            </a:endParaRPr>
          </a:p>
          <a:p>
            <a:pPr marL="285750" indent="-285750">
              <a:spcBef>
                <a:spcPct val="50000"/>
              </a:spcBef>
              <a:buFont typeface="Arial"/>
              <a:buChar char="•"/>
              <a:defRPr/>
            </a:pPr>
            <a:r>
              <a:rPr lang="en-GB" sz="2000" dirty="0">
                <a:solidFill>
                  <a:srgbClr val="FFFFFF"/>
                </a:solidFill>
                <a:latin typeface="Arial" pitchFamily="34" charset="0"/>
                <a:cs typeface="Arial" pitchFamily="34" charset="0"/>
              </a:rPr>
              <a:t>Advance equality of opportunity between persons who share a relevant protected characteristic and persons who do not share it</a:t>
            </a:r>
          </a:p>
          <a:p>
            <a:pPr>
              <a:spcBef>
                <a:spcPct val="50000"/>
              </a:spcBef>
              <a:defRPr/>
            </a:pPr>
            <a:endParaRPr lang="en-GB" sz="2000" dirty="0">
              <a:solidFill>
                <a:srgbClr val="FFFFFF"/>
              </a:solidFill>
              <a:latin typeface="Arial" pitchFamily="34" charset="0"/>
              <a:cs typeface="Arial" pitchFamily="34" charset="0"/>
            </a:endParaRPr>
          </a:p>
          <a:p>
            <a:pPr marL="285750" indent="-285750">
              <a:spcBef>
                <a:spcPct val="20000"/>
              </a:spcBef>
              <a:buFont typeface="Arial"/>
              <a:buChar char="•"/>
              <a:defRPr/>
            </a:pPr>
            <a:r>
              <a:rPr lang="en-GB" sz="2000" dirty="0">
                <a:solidFill>
                  <a:srgbClr val="FFFFFF"/>
                </a:solidFill>
                <a:latin typeface="Arial" pitchFamily="34" charset="0"/>
                <a:cs typeface="Arial" pitchFamily="34" charset="0"/>
              </a:rPr>
              <a:t>Foster good relations between persons who share a relevant protected characteristic and persons who do not share it. </a:t>
            </a:r>
          </a:p>
        </p:txBody>
      </p:sp>
    </p:spTree>
    <p:extLst>
      <p:ext uri="{BB962C8B-B14F-4D97-AF65-F5344CB8AC3E}">
        <p14:creationId xmlns:p14="http://schemas.microsoft.com/office/powerpoint/2010/main" val="2401139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Rectangle 43"/>
          <p:cNvSpPr/>
          <p:nvPr/>
        </p:nvSpPr>
        <p:spPr>
          <a:xfrm>
            <a:off x="1524000" y="-26988"/>
            <a:ext cx="9144000" cy="6858001"/>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3250" name="TextBox 3"/>
          <p:cNvSpPr txBox="1">
            <a:spLocks noChangeArrowheads="1"/>
          </p:cNvSpPr>
          <p:nvPr/>
        </p:nvSpPr>
        <p:spPr bwMode="auto">
          <a:xfrm>
            <a:off x="3503613" y="1187450"/>
            <a:ext cx="552608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GB" sz="4000" dirty="0">
                <a:solidFill>
                  <a:schemeClr val="bg1"/>
                </a:solidFill>
                <a:latin typeface="Arial" pitchFamily="34" charset="0"/>
                <a:cs typeface="Arial" pitchFamily="34" charset="0"/>
              </a:rPr>
              <a:t>Q. WHAT IS RACISM?</a:t>
            </a:r>
          </a:p>
        </p:txBody>
      </p:sp>
      <p:grpSp>
        <p:nvGrpSpPr>
          <p:cNvPr id="14" name="Group 13"/>
          <p:cNvGrpSpPr/>
          <p:nvPr/>
        </p:nvGrpSpPr>
        <p:grpSpPr>
          <a:xfrm>
            <a:off x="-2037370" y="2880340"/>
            <a:ext cx="3975035" cy="1224233"/>
            <a:chOff x="-3936235" y="2441751"/>
            <a:chExt cx="4554565" cy="1224233"/>
          </a:xfrm>
          <a:solidFill>
            <a:schemeClr val="accent1"/>
          </a:solidFill>
        </p:grpSpPr>
        <p:grpSp>
          <p:nvGrpSpPr>
            <p:cNvPr id="15" name="Group 14"/>
            <p:cNvGrpSpPr/>
            <p:nvPr/>
          </p:nvGrpSpPr>
          <p:grpSpPr>
            <a:xfrm>
              <a:off x="-3936235" y="2441751"/>
              <a:ext cx="4554565" cy="1224233"/>
              <a:chOff x="1" y="2451938"/>
              <a:chExt cx="4554565" cy="1224233"/>
            </a:xfrm>
            <a:grpFill/>
          </p:grpSpPr>
          <p:sp>
            <p:nvSpPr>
              <p:cNvPr id="17" name="Rectangle 16"/>
              <p:cNvSpPr/>
              <p:nvPr/>
            </p:nvSpPr>
            <p:spPr>
              <a:xfrm>
                <a:off x="1" y="2451938"/>
                <a:ext cx="4104456" cy="1224136"/>
              </a:xfrm>
              <a:prstGeom prst="rect">
                <a:avLst/>
              </a:prstGeom>
              <a:solidFill>
                <a:srgbClr val="C00000"/>
              </a:solidFill>
              <a:ln>
                <a:solidFill>
                  <a:schemeClr val="bg1"/>
                </a:solidFill>
              </a:ln>
            </p:spPr>
            <p:style>
              <a:lnRef idx="2">
                <a:schemeClr val="accent2"/>
              </a:lnRef>
              <a:fillRef idx="1">
                <a:schemeClr val="lt1"/>
              </a:fillRef>
              <a:effectRef idx="0">
                <a:schemeClr val="accent2"/>
              </a:effectRef>
              <a:fontRef idx="minor">
                <a:schemeClr val="dk1"/>
              </a:fontRef>
            </p:style>
            <p:txBody>
              <a:bodyPr anchor="ctr"/>
              <a:lstStyle/>
              <a:p>
                <a:pPr algn="ctr">
                  <a:spcBef>
                    <a:spcPct val="20000"/>
                  </a:spcBef>
                  <a:defRPr/>
                </a:pPr>
                <a:endParaRPr lang="en-GB"/>
              </a:p>
            </p:txBody>
          </p:sp>
          <p:sp>
            <p:nvSpPr>
              <p:cNvPr id="18" name="Trapezoid 17"/>
              <p:cNvSpPr/>
              <p:nvPr/>
            </p:nvSpPr>
            <p:spPr>
              <a:xfrm rot="5400000">
                <a:off x="3699471" y="2821076"/>
                <a:ext cx="1224136" cy="486054"/>
              </a:xfrm>
              <a:prstGeom prst="trapezoid">
                <a:avLst/>
              </a:prstGeom>
              <a:solidFill>
                <a:srgbClr val="C00000"/>
              </a:solidFill>
              <a:ln>
                <a:solidFill>
                  <a:schemeClr val="bg1"/>
                </a:solidFill>
              </a:ln>
            </p:spPr>
            <p:style>
              <a:lnRef idx="2">
                <a:schemeClr val="accent2"/>
              </a:lnRef>
              <a:fillRef idx="1">
                <a:schemeClr val="lt1"/>
              </a:fillRef>
              <a:effectRef idx="0">
                <a:schemeClr val="accent2"/>
              </a:effectRef>
              <a:fontRef idx="minor">
                <a:schemeClr val="dk1"/>
              </a:fontRef>
            </p:style>
            <p:txBody>
              <a:bodyPr anchor="ctr"/>
              <a:lstStyle/>
              <a:p>
                <a:pPr algn="ctr">
                  <a:spcBef>
                    <a:spcPct val="20000"/>
                  </a:spcBef>
                  <a:defRPr/>
                </a:pPr>
                <a:endParaRPr lang="en-GB"/>
              </a:p>
            </p:txBody>
          </p:sp>
          <p:sp>
            <p:nvSpPr>
              <p:cNvPr id="19" name="TextBox 18"/>
              <p:cNvSpPr txBox="1"/>
              <p:nvPr/>
            </p:nvSpPr>
            <p:spPr>
              <a:xfrm>
                <a:off x="170571" y="2740840"/>
                <a:ext cx="3910021" cy="707886"/>
              </a:xfrm>
              <a:prstGeom prst="rect">
                <a:avLst/>
              </a:prstGeom>
              <a:noFill/>
              <a:ln>
                <a:noFill/>
              </a:ln>
            </p:spPr>
            <p:style>
              <a:lnRef idx="2">
                <a:schemeClr val="accent2"/>
              </a:lnRef>
              <a:fillRef idx="1">
                <a:schemeClr val="lt1"/>
              </a:fillRef>
              <a:effectRef idx="0">
                <a:schemeClr val="accent2"/>
              </a:effectRef>
              <a:fontRef idx="minor">
                <a:schemeClr val="dk1"/>
              </a:fontRef>
            </p:style>
            <p:txBody>
              <a:bodyPr>
                <a:spAutoFit/>
              </a:bodyPr>
              <a:lstStyle/>
              <a:p>
                <a:pPr algn="ctr">
                  <a:spcBef>
                    <a:spcPct val="20000"/>
                  </a:spcBef>
                  <a:defRPr/>
                </a:pPr>
                <a:r>
                  <a:rPr lang="en-GB" sz="4000" b="1" dirty="0">
                    <a:ln w="18415" cmpd="sng">
                      <a:solidFill>
                        <a:schemeClr val="bg1"/>
                      </a:solidFill>
                      <a:prstDash val="solid"/>
                    </a:ln>
                    <a:solidFill>
                      <a:schemeClr val="bg1"/>
                    </a:solidFill>
                    <a:latin typeface="Arial" pitchFamily="34" charset="0"/>
                    <a:cs typeface="Arial" pitchFamily="34" charset="0"/>
                  </a:rPr>
                  <a:t>Skin Colour</a:t>
                </a:r>
              </a:p>
            </p:txBody>
          </p:sp>
        </p:grpSp>
        <p:sp>
          <p:nvSpPr>
            <p:cNvPr id="16" name="Rectangle 15"/>
            <p:cNvSpPr/>
            <p:nvPr/>
          </p:nvSpPr>
          <p:spPr>
            <a:xfrm>
              <a:off x="147254" y="2761812"/>
              <a:ext cx="456098" cy="707886"/>
            </a:xfrm>
            <a:prstGeom prst="rect">
              <a:avLst/>
            </a:prstGeom>
            <a:noFill/>
            <a:ln>
              <a:noFill/>
            </a:ln>
          </p:spPr>
          <p:style>
            <a:lnRef idx="2">
              <a:schemeClr val="accent2"/>
            </a:lnRef>
            <a:fillRef idx="1">
              <a:schemeClr val="lt1"/>
            </a:fillRef>
            <a:effectRef idx="0">
              <a:schemeClr val="accent2"/>
            </a:effectRef>
            <a:fontRef idx="minor">
              <a:schemeClr val="dk1"/>
            </a:fontRef>
          </p:style>
          <p:txBody>
            <a:bodyPr>
              <a:spAutoFit/>
            </a:bodyPr>
            <a:lstStyle/>
            <a:p>
              <a:pPr algn="ctr">
                <a:spcBef>
                  <a:spcPct val="20000"/>
                </a:spcBef>
                <a:defRPr/>
              </a:pPr>
              <a:r>
                <a:rPr lang="en-US" sz="4000" b="1" dirty="0">
                  <a:ln w="18000">
                    <a:solidFill>
                      <a:schemeClr val="tx1"/>
                    </a:solidFill>
                    <a:prstDash val="solid"/>
                    <a:miter lim="800000"/>
                  </a:ln>
                  <a:solidFill>
                    <a:schemeClr val="tx1"/>
                  </a:solidFill>
                  <a:latin typeface="Sinkin Sans 400 Regular" pitchFamily="50" charset="0"/>
                </a:rPr>
                <a:t>1</a:t>
              </a:r>
            </a:p>
          </p:txBody>
        </p:sp>
      </p:grpSp>
      <p:grpSp>
        <p:nvGrpSpPr>
          <p:cNvPr id="23" name="Group 22"/>
          <p:cNvGrpSpPr/>
          <p:nvPr/>
        </p:nvGrpSpPr>
        <p:grpSpPr>
          <a:xfrm>
            <a:off x="-2040904" y="4832531"/>
            <a:ext cx="3966485" cy="1230880"/>
            <a:chOff x="-3940284" y="2435007"/>
            <a:chExt cx="4579363" cy="1230880"/>
          </a:xfrm>
          <a:solidFill>
            <a:srgbClr val="C00000"/>
          </a:solidFill>
        </p:grpSpPr>
        <p:grpSp>
          <p:nvGrpSpPr>
            <p:cNvPr id="24" name="Group 23"/>
            <p:cNvGrpSpPr/>
            <p:nvPr/>
          </p:nvGrpSpPr>
          <p:grpSpPr>
            <a:xfrm>
              <a:off x="-3940284" y="2435007"/>
              <a:ext cx="4579363" cy="1230880"/>
              <a:chOff x="-4048" y="2445194"/>
              <a:chExt cx="4579363" cy="1230880"/>
            </a:xfrm>
            <a:grpFill/>
          </p:grpSpPr>
          <p:sp>
            <p:nvSpPr>
              <p:cNvPr id="26" name="Rectangle 25"/>
              <p:cNvSpPr/>
              <p:nvPr/>
            </p:nvSpPr>
            <p:spPr>
              <a:xfrm>
                <a:off x="1" y="2451938"/>
                <a:ext cx="4104456" cy="1224136"/>
              </a:xfrm>
              <a:prstGeom prst="rect">
                <a:avLst/>
              </a:prstGeom>
              <a:grpFill/>
              <a:ln>
                <a:solidFill>
                  <a:schemeClr val="bg1"/>
                </a:solidFill>
              </a:ln>
            </p:spPr>
            <p:style>
              <a:lnRef idx="2">
                <a:schemeClr val="accent2"/>
              </a:lnRef>
              <a:fillRef idx="1">
                <a:schemeClr val="lt1"/>
              </a:fillRef>
              <a:effectRef idx="0">
                <a:schemeClr val="accent2"/>
              </a:effectRef>
              <a:fontRef idx="minor">
                <a:schemeClr val="dk1"/>
              </a:fontRef>
            </p:style>
            <p:txBody>
              <a:bodyPr anchor="ctr"/>
              <a:lstStyle/>
              <a:p>
                <a:pPr algn="ctr">
                  <a:spcBef>
                    <a:spcPct val="20000"/>
                  </a:spcBef>
                  <a:defRPr/>
                </a:pPr>
                <a:endParaRPr lang="en-GB">
                  <a:latin typeface="Sinkin Sans 400 Regular" pitchFamily="50" charset="0"/>
                </a:endParaRPr>
              </a:p>
            </p:txBody>
          </p:sp>
          <p:sp>
            <p:nvSpPr>
              <p:cNvPr id="27" name="Trapezoid 26"/>
              <p:cNvSpPr/>
              <p:nvPr/>
            </p:nvSpPr>
            <p:spPr>
              <a:xfrm rot="5400000">
                <a:off x="3720220" y="2814235"/>
                <a:ext cx="1224136" cy="486054"/>
              </a:xfrm>
              <a:prstGeom prst="trapezoid">
                <a:avLst/>
              </a:prstGeom>
              <a:grpFill/>
              <a:ln>
                <a:solidFill>
                  <a:schemeClr val="bg1"/>
                </a:solidFill>
              </a:ln>
            </p:spPr>
            <p:style>
              <a:lnRef idx="2">
                <a:schemeClr val="accent2"/>
              </a:lnRef>
              <a:fillRef idx="1">
                <a:schemeClr val="lt1"/>
              </a:fillRef>
              <a:effectRef idx="0">
                <a:schemeClr val="accent2"/>
              </a:effectRef>
              <a:fontRef idx="minor">
                <a:schemeClr val="dk1"/>
              </a:fontRef>
            </p:style>
            <p:txBody>
              <a:bodyPr anchor="ctr"/>
              <a:lstStyle/>
              <a:p>
                <a:pPr algn="ctr">
                  <a:spcBef>
                    <a:spcPct val="20000"/>
                  </a:spcBef>
                  <a:defRPr/>
                </a:pPr>
                <a:endParaRPr lang="en-GB">
                  <a:latin typeface="Sinkin Sans 400 Regular" pitchFamily="50" charset="0"/>
                </a:endParaRPr>
              </a:p>
            </p:txBody>
          </p:sp>
          <p:sp>
            <p:nvSpPr>
              <p:cNvPr id="28" name="TextBox 27"/>
              <p:cNvSpPr txBox="1"/>
              <p:nvPr/>
            </p:nvSpPr>
            <p:spPr>
              <a:xfrm>
                <a:off x="-4048" y="2740840"/>
                <a:ext cx="3635896" cy="707886"/>
              </a:xfrm>
              <a:prstGeom prst="rect">
                <a:avLst/>
              </a:prstGeom>
              <a:grpFill/>
              <a:ln>
                <a:noFill/>
              </a:ln>
            </p:spPr>
            <p:style>
              <a:lnRef idx="2">
                <a:schemeClr val="accent2"/>
              </a:lnRef>
              <a:fillRef idx="1">
                <a:schemeClr val="lt1"/>
              </a:fillRef>
              <a:effectRef idx="0">
                <a:schemeClr val="accent2"/>
              </a:effectRef>
              <a:fontRef idx="minor">
                <a:schemeClr val="dk1"/>
              </a:fontRef>
            </p:style>
            <p:txBody>
              <a:bodyPr>
                <a:spAutoFit/>
              </a:bodyPr>
              <a:lstStyle/>
              <a:p>
                <a:pPr algn="ctr">
                  <a:spcBef>
                    <a:spcPct val="20000"/>
                  </a:spcBef>
                  <a:defRPr/>
                </a:pPr>
                <a:r>
                  <a:rPr lang="en-GB" sz="4000" b="1" dirty="0">
                    <a:ln w="18415" cmpd="sng">
                      <a:solidFill>
                        <a:schemeClr val="bg1"/>
                      </a:solidFill>
                      <a:prstDash val="solid"/>
                    </a:ln>
                    <a:solidFill>
                      <a:schemeClr val="bg1"/>
                    </a:solidFill>
                    <a:latin typeface="Arial" pitchFamily="34" charset="0"/>
                    <a:cs typeface="Arial" pitchFamily="34" charset="0"/>
                  </a:rPr>
                  <a:t>Religion</a:t>
                </a:r>
              </a:p>
            </p:txBody>
          </p:sp>
        </p:grpSp>
        <p:sp>
          <p:nvSpPr>
            <p:cNvPr id="25" name="Rectangle 24"/>
            <p:cNvSpPr/>
            <p:nvPr/>
          </p:nvSpPr>
          <p:spPr>
            <a:xfrm>
              <a:off x="175448" y="2700435"/>
              <a:ext cx="456098" cy="707886"/>
            </a:xfrm>
            <a:prstGeom prst="rect">
              <a:avLst/>
            </a:prstGeom>
            <a:noFill/>
            <a:ln>
              <a:noFill/>
            </a:ln>
          </p:spPr>
          <p:style>
            <a:lnRef idx="2">
              <a:schemeClr val="accent2"/>
            </a:lnRef>
            <a:fillRef idx="1">
              <a:schemeClr val="lt1"/>
            </a:fillRef>
            <a:effectRef idx="0">
              <a:schemeClr val="accent2"/>
            </a:effectRef>
            <a:fontRef idx="minor">
              <a:schemeClr val="dk1"/>
            </a:fontRef>
          </p:style>
          <p:txBody>
            <a:bodyPr>
              <a:spAutoFit/>
            </a:bodyPr>
            <a:lstStyle/>
            <a:p>
              <a:pPr algn="ctr">
                <a:spcBef>
                  <a:spcPct val="20000"/>
                </a:spcBef>
                <a:defRPr/>
              </a:pPr>
              <a:r>
                <a:rPr lang="en-US" sz="4000" b="1" dirty="0">
                  <a:ln w="18000">
                    <a:solidFill>
                      <a:schemeClr val="tx1"/>
                    </a:solidFill>
                    <a:prstDash val="solid"/>
                    <a:miter lim="800000"/>
                  </a:ln>
                  <a:solidFill>
                    <a:schemeClr val="tx1"/>
                  </a:solidFill>
                  <a:latin typeface="Sinkin Sans 400 Regular" pitchFamily="50" charset="0"/>
                </a:rPr>
                <a:t>2</a:t>
              </a:r>
            </a:p>
          </p:txBody>
        </p:sp>
      </p:grpSp>
      <p:grpSp>
        <p:nvGrpSpPr>
          <p:cNvPr id="29" name="Group 28"/>
          <p:cNvGrpSpPr/>
          <p:nvPr/>
        </p:nvGrpSpPr>
        <p:grpSpPr>
          <a:xfrm flipH="1">
            <a:off x="10272465" y="2844480"/>
            <a:ext cx="4265277" cy="1224139"/>
            <a:chOff x="-4116764" y="538493"/>
            <a:chExt cx="4590510" cy="1224136"/>
          </a:xfrm>
          <a:solidFill>
            <a:srgbClr val="C00000"/>
          </a:solidFill>
        </p:grpSpPr>
        <p:grpSp>
          <p:nvGrpSpPr>
            <p:cNvPr id="30" name="Group 29"/>
            <p:cNvGrpSpPr/>
            <p:nvPr/>
          </p:nvGrpSpPr>
          <p:grpSpPr>
            <a:xfrm>
              <a:off x="-4116764" y="538493"/>
              <a:ext cx="4590510" cy="1224136"/>
              <a:chOff x="-180528" y="548680"/>
              <a:chExt cx="4590510" cy="1224136"/>
            </a:xfrm>
            <a:grpFill/>
          </p:grpSpPr>
          <p:sp>
            <p:nvSpPr>
              <p:cNvPr id="32" name="Rectangle 31"/>
              <p:cNvSpPr/>
              <p:nvPr/>
            </p:nvSpPr>
            <p:spPr>
              <a:xfrm>
                <a:off x="-180528" y="548680"/>
                <a:ext cx="4104456" cy="1224136"/>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Bef>
                    <a:spcPct val="20000"/>
                  </a:spcBef>
                  <a:defRPr/>
                </a:pPr>
                <a:endParaRPr lang="en-GB"/>
              </a:p>
            </p:txBody>
          </p:sp>
          <p:sp>
            <p:nvSpPr>
              <p:cNvPr id="33" name="Trapezoid 32"/>
              <p:cNvSpPr/>
              <p:nvPr/>
            </p:nvSpPr>
            <p:spPr>
              <a:xfrm rot="5400000">
                <a:off x="3554887" y="917721"/>
                <a:ext cx="1224136" cy="486054"/>
              </a:xfrm>
              <a:prstGeom prst="trapezoid">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Bef>
                    <a:spcPct val="20000"/>
                  </a:spcBef>
                  <a:defRPr/>
                </a:pPr>
                <a:endParaRPr lang="en-GB"/>
              </a:p>
            </p:txBody>
          </p:sp>
          <p:sp>
            <p:nvSpPr>
              <p:cNvPr id="34" name="TextBox 33"/>
              <p:cNvSpPr txBox="1"/>
              <p:nvPr/>
            </p:nvSpPr>
            <p:spPr>
              <a:xfrm>
                <a:off x="184372" y="828400"/>
                <a:ext cx="3635896" cy="707884"/>
              </a:xfrm>
              <a:prstGeom prst="rect">
                <a:avLst/>
              </a:prstGeom>
              <a:grpFill/>
              <a:ln>
                <a:noFill/>
              </a:ln>
            </p:spPr>
            <p:txBody>
              <a:bodyPr>
                <a:spAutoFit/>
              </a:bodyPr>
              <a:lstStyle/>
              <a:p>
                <a:pPr algn="ctr">
                  <a:spcBef>
                    <a:spcPct val="20000"/>
                  </a:spcBef>
                  <a:defRPr/>
                </a:pPr>
                <a:r>
                  <a:rPr lang="en-GB" sz="4000" b="1" dirty="0">
                    <a:ln w="18415" cmpd="sng">
                      <a:solidFill>
                        <a:srgbClr val="FFFFFF"/>
                      </a:solidFill>
                      <a:prstDash val="solid"/>
                    </a:ln>
                    <a:solidFill>
                      <a:srgbClr val="FFFFFF"/>
                    </a:solidFill>
                    <a:latin typeface="Arial" pitchFamily="34" charset="0"/>
                    <a:ea typeface="ＭＳ Ｐゴシック" charset="0"/>
                    <a:cs typeface="Arial" pitchFamily="34" charset="0"/>
                  </a:rPr>
                  <a:t>Nationality</a:t>
                </a:r>
                <a:endParaRPr lang="en-GB" sz="4000" b="1" dirty="0">
                  <a:solidFill>
                    <a:schemeClr val="bg1"/>
                  </a:solidFill>
                  <a:latin typeface="Arial" pitchFamily="34" charset="0"/>
                  <a:ea typeface="ＭＳ Ｐゴシック" charset="0"/>
                  <a:cs typeface="Arial" pitchFamily="34" charset="0"/>
                </a:endParaRPr>
              </a:p>
            </p:txBody>
          </p:sp>
        </p:grpSp>
        <p:sp>
          <p:nvSpPr>
            <p:cNvPr id="31" name="Rectangle 30"/>
            <p:cNvSpPr/>
            <p:nvPr/>
          </p:nvSpPr>
          <p:spPr>
            <a:xfrm>
              <a:off x="2004" y="818213"/>
              <a:ext cx="456098" cy="707884"/>
            </a:xfrm>
            <a:prstGeom prst="rect">
              <a:avLst/>
            </a:prstGeom>
            <a:noFill/>
            <a:ln>
              <a:noFill/>
            </a:ln>
          </p:spPr>
          <p:txBody>
            <a:bodyPr>
              <a:spAutoFit/>
            </a:bodyPr>
            <a:lstStyle/>
            <a:p>
              <a:pPr algn="ctr">
                <a:spcBef>
                  <a:spcPct val="20000"/>
                </a:spcBef>
                <a:defRPr/>
              </a:pPr>
              <a:r>
                <a:rPr lang="en-US" sz="4000" b="1" dirty="0">
                  <a:ln w="18000">
                    <a:solidFill>
                      <a:schemeClr val="tx1"/>
                    </a:solidFill>
                    <a:prstDash val="solid"/>
                    <a:miter lim="800000"/>
                  </a:ln>
                  <a:latin typeface="Sinkin Sans 400 Regular" pitchFamily="50" charset="0"/>
                  <a:ea typeface="ＭＳ Ｐゴシック" charset="0"/>
                  <a:cs typeface="ＭＳ Ｐゴシック" charset="0"/>
                </a:rPr>
                <a:t>3</a:t>
              </a:r>
            </a:p>
          </p:txBody>
        </p:sp>
      </p:grpSp>
      <p:grpSp>
        <p:nvGrpSpPr>
          <p:cNvPr id="35" name="Group 34"/>
          <p:cNvGrpSpPr/>
          <p:nvPr/>
        </p:nvGrpSpPr>
        <p:grpSpPr>
          <a:xfrm flipH="1">
            <a:off x="10272464" y="4868755"/>
            <a:ext cx="4265277" cy="1224139"/>
            <a:chOff x="-4116764" y="538493"/>
            <a:chExt cx="4590510" cy="1224136"/>
          </a:xfrm>
          <a:solidFill>
            <a:srgbClr val="C00000"/>
          </a:solidFill>
        </p:grpSpPr>
        <p:grpSp>
          <p:nvGrpSpPr>
            <p:cNvPr id="36" name="Group 35"/>
            <p:cNvGrpSpPr/>
            <p:nvPr/>
          </p:nvGrpSpPr>
          <p:grpSpPr>
            <a:xfrm>
              <a:off x="-4116764" y="538493"/>
              <a:ext cx="4590510" cy="1224136"/>
              <a:chOff x="-180528" y="548680"/>
              <a:chExt cx="4590510" cy="1224136"/>
            </a:xfrm>
            <a:grpFill/>
          </p:grpSpPr>
          <p:sp>
            <p:nvSpPr>
              <p:cNvPr id="38" name="Rectangle 37"/>
              <p:cNvSpPr/>
              <p:nvPr/>
            </p:nvSpPr>
            <p:spPr>
              <a:xfrm>
                <a:off x="-180528" y="548680"/>
                <a:ext cx="4104456" cy="1224136"/>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Bef>
                    <a:spcPct val="20000"/>
                  </a:spcBef>
                  <a:defRPr/>
                </a:pPr>
                <a:endParaRPr lang="en-GB">
                  <a:latin typeface="Sinkin Sans 400 Regular" pitchFamily="50" charset="0"/>
                </a:endParaRPr>
              </a:p>
            </p:txBody>
          </p:sp>
          <p:sp>
            <p:nvSpPr>
              <p:cNvPr id="39" name="Trapezoid 38"/>
              <p:cNvSpPr/>
              <p:nvPr/>
            </p:nvSpPr>
            <p:spPr>
              <a:xfrm rot="5400000">
                <a:off x="3554887" y="917721"/>
                <a:ext cx="1224136" cy="486054"/>
              </a:xfrm>
              <a:prstGeom prst="trapezoid">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Bef>
                    <a:spcPct val="20000"/>
                  </a:spcBef>
                  <a:defRPr/>
                </a:pPr>
                <a:endParaRPr lang="en-GB">
                  <a:latin typeface="Sinkin Sans 400 Regular" pitchFamily="50" charset="0"/>
                </a:endParaRPr>
              </a:p>
            </p:txBody>
          </p:sp>
          <p:sp>
            <p:nvSpPr>
              <p:cNvPr id="40" name="TextBox 39"/>
              <p:cNvSpPr txBox="1"/>
              <p:nvPr/>
            </p:nvSpPr>
            <p:spPr>
              <a:xfrm>
                <a:off x="-11914" y="861525"/>
                <a:ext cx="3635896" cy="707884"/>
              </a:xfrm>
              <a:prstGeom prst="rect">
                <a:avLst/>
              </a:prstGeom>
              <a:grpFill/>
              <a:ln>
                <a:noFill/>
              </a:ln>
            </p:spPr>
            <p:txBody>
              <a:bodyPr>
                <a:spAutoFit/>
              </a:bodyPr>
              <a:lstStyle/>
              <a:p>
                <a:pPr algn="ctr">
                  <a:spcBef>
                    <a:spcPct val="20000"/>
                  </a:spcBef>
                  <a:defRPr/>
                </a:pPr>
                <a:r>
                  <a:rPr lang="en-GB" sz="4000" b="1" dirty="0">
                    <a:ln w="18415" cmpd="sng">
                      <a:solidFill>
                        <a:srgbClr val="FFFFFF"/>
                      </a:solidFill>
                      <a:prstDash val="solid"/>
                    </a:ln>
                    <a:solidFill>
                      <a:schemeClr val="bg1"/>
                    </a:solidFill>
                    <a:latin typeface="Arial" pitchFamily="34" charset="0"/>
                    <a:ea typeface="ＭＳ Ｐゴシック" charset="0"/>
                    <a:cs typeface="Arial" pitchFamily="34" charset="0"/>
                  </a:rPr>
                  <a:t>Culture</a:t>
                </a:r>
                <a:endParaRPr lang="en-GB" sz="4000" b="1" dirty="0">
                  <a:solidFill>
                    <a:schemeClr val="bg1"/>
                  </a:solidFill>
                  <a:latin typeface="Arial" pitchFamily="34" charset="0"/>
                  <a:ea typeface="ＭＳ Ｐゴシック" charset="0"/>
                  <a:cs typeface="Arial" pitchFamily="34" charset="0"/>
                </a:endParaRPr>
              </a:p>
            </p:txBody>
          </p:sp>
        </p:grpSp>
        <p:sp>
          <p:nvSpPr>
            <p:cNvPr id="37" name="Rectangle 36"/>
            <p:cNvSpPr/>
            <p:nvPr/>
          </p:nvSpPr>
          <p:spPr>
            <a:xfrm>
              <a:off x="-3" y="843897"/>
              <a:ext cx="456098" cy="707884"/>
            </a:xfrm>
            <a:prstGeom prst="rect">
              <a:avLst/>
            </a:prstGeom>
            <a:noFill/>
            <a:ln>
              <a:noFill/>
            </a:ln>
          </p:spPr>
          <p:txBody>
            <a:bodyPr>
              <a:spAutoFit/>
            </a:bodyPr>
            <a:lstStyle/>
            <a:p>
              <a:pPr algn="ctr">
                <a:spcBef>
                  <a:spcPct val="20000"/>
                </a:spcBef>
                <a:defRPr/>
              </a:pPr>
              <a:r>
                <a:rPr lang="en-US" sz="4000" b="1" dirty="0">
                  <a:ln w="18000">
                    <a:solidFill>
                      <a:schemeClr val="tx1"/>
                    </a:solidFill>
                    <a:prstDash val="solid"/>
                    <a:miter lim="800000"/>
                  </a:ln>
                  <a:latin typeface="Sinkin Sans 400 Regular" pitchFamily="50" charset="0"/>
                  <a:ea typeface="ＭＳ Ｐゴシック" charset="0"/>
                  <a:cs typeface="ＭＳ Ｐゴシック" charset="0"/>
                </a:rPr>
                <a:t>4</a:t>
              </a:r>
            </a:p>
          </p:txBody>
        </p:sp>
      </p:grpSp>
      <p:pic>
        <p:nvPicPr>
          <p:cNvPr id="53255" name="Picture 6"/>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543800" y="152400"/>
            <a:ext cx="2971800" cy="24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033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4"/>
                    </p:tgtEl>
                  </p:cond>
                </p:stCondLst>
                <p:endSync evt="end" delay="0">
                  <p:rtn val="all"/>
                </p:endSync>
                <p:childTnLst>
                  <p:par>
                    <p:cTn id="3" fill="hold" nodeType="clickPar">
                      <p:stCondLst>
                        <p:cond delay="0"/>
                      </p:stCondLst>
                      <p:childTnLst>
                        <p:par>
                          <p:cTn id="4" fill="hold" nodeType="withGroup">
                            <p:stCondLst>
                              <p:cond delay="0"/>
                            </p:stCondLst>
                            <p:childTnLst>
                              <p:par>
                                <p:cTn id="5" presetID="42" presetClass="path" presetSubtype="0" accel="50000" decel="50000" fill="hold" nodeType="clickEffect">
                                  <p:stCondLst>
                                    <p:cond delay="0"/>
                                  </p:stCondLst>
                                  <p:childTnLst>
                                    <p:animMotion origin="layout" path="M -2.77778E-7 9.82659E-7 L 0.36615 -0.00347 " pathEditMode="relative" rAng="0" ptsTypes="AA">
                                      <p:cBhvr>
                                        <p:cTn id="6" dur="2000" fill="hold"/>
                                        <p:tgtEl>
                                          <p:spTgt spid="14"/>
                                        </p:tgtEl>
                                        <p:attrNameLst>
                                          <p:attrName>ppt_x</p:attrName>
                                          <p:attrName>ppt_y</p:attrName>
                                        </p:attrNameLst>
                                      </p:cBhvr>
                                      <p:rCtr x="18316" y="-185"/>
                                    </p:animMotion>
                                  </p:childTnLst>
                                </p:cTn>
                              </p:par>
                            </p:childTnLst>
                          </p:cTn>
                        </p:par>
                      </p:childTnLst>
                    </p:cTn>
                  </p:par>
                  <p:par>
                    <p:cTn id="7" fill="hold" nodeType="clickPar">
                      <p:stCondLst>
                        <p:cond delay="indefinite"/>
                      </p:stCondLst>
                      <p:childTnLst>
                        <p:par>
                          <p:cTn id="8" fill="hold" nodeType="withGroup">
                            <p:stCondLst>
                              <p:cond delay="0"/>
                            </p:stCondLst>
                            <p:childTnLst>
                              <p:par>
                                <p:cTn id="9" presetID="42" presetClass="path" presetSubtype="0" accel="50000" decel="50000" fill="hold" nodeType="clickEffect">
                                  <p:stCondLst>
                                    <p:cond delay="0"/>
                                  </p:stCondLst>
                                  <p:childTnLst>
                                    <p:animMotion origin="layout" path="M 0.36614 -0.00347 L 0.00295 -0.00231 " pathEditMode="relative" rAng="0" ptsTypes="AA">
                                      <p:cBhvr>
                                        <p:cTn id="10" dur="2000" fill="hold"/>
                                        <p:tgtEl>
                                          <p:spTgt spid="14"/>
                                        </p:tgtEl>
                                        <p:attrNameLst>
                                          <p:attrName>ppt_x</p:attrName>
                                          <p:attrName>ppt_y</p:attrName>
                                        </p:attrNameLst>
                                      </p:cBhvr>
                                      <p:rCtr x="-18160" y="46"/>
                                    </p:animMotion>
                                  </p:childTnLst>
                                </p:cTn>
                              </p:par>
                            </p:childTnLst>
                          </p:cTn>
                        </p:par>
                      </p:childTnLst>
                    </p:cTn>
                  </p:par>
                </p:childTnLst>
              </p:cTn>
              <p:nextCondLst>
                <p:cond evt="onClick" delay="0">
                  <p:tgtEl>
                    <p:spTgt spid="14"/>
                  </p:tgtEl>
                </p:cond>
              </p:nextCondLst>
            </p:seq>
            <p:seq concurrent="1" nextAc="seek">
              <p:cTn id="11" restart="whenNotActive" fill="hold" evtFilter="cancelBubble" nodeType="interactiveSeq">
                <p:stCondLst>
                  <p:cond evt="onClick" delay="0">
                    <p:tgtEl>
                      <p:spTgt spid="23"/>
                    </p:tgtEl>
                  </p:cond>
                </p:stCondLst>
                <p:endSync evt="end" delay="0">
                  <p:rtn val="all"/>
                </p:endSync>
                <p:childTnLst>
                  <p:par>
                    <p:cTn id="12" fill="hold" nodeType="clickPar">
                      <p:stCondLst>
                        <p:cond delay="0"/>
                      </p:stCondLst>
                      <p:childTnLst>
                        <p:par>
                          <p:cTn id="13" fill="hold" nodeType="withGroup">
                            <p:stCondLst>
                              <p:cond delay="0"/>
                            </p:stCondLst>
                            <p:childTnLst>
                              <p:par>
                                <p:cTn id="14" presetID="42" presetClass="path" presetSubtype="0" accel="50000" decel="50000" fill="hold" nodeType="clickEffect">
                                  <p:stCondLst>
                                    <p:cond delay="0"/>
                                  </p:stCondLst>
                                  <p:childTnLst>
                                    <p:animMotion origin="layout" path="M -2.77778E-7 9.82659E-7 L 0.36615 -0.00347 " pathEditMode="relative" rAng="0" ptsTypes="AA">
                                      <p:cBhvr>
                                        <p:cTn id="15" dur="2000" fill="hold"/>
                                        <p:tgtEl>
                                          <p:spTgt spid="23"/>
                                        </p:tgtEl>
                                        <p:attrNameLst>
                                          <p:attrName>ppt_x</p:attrName>
                                          <p:attrName>ppt_y</p:attrName>
                                        </p:attrNameLst>
                                      </p:cBhvr>
                                      <p:rCtr x="18316" y="-185"/>
                                    </p:animMotion>
                                  </p:childTnLst>
                                </p:cTn>
                              </p:par>
                            </p:childTnLst>
                          </p:cTn>
                        </p:par>
                      </p:childTnLst>
                    </p:cTn>
                  </p:par>
                  <p:par>
                    <p:cTn id="16" fill="hold" nodeType="clickPar">
                      <p:stCondLst>
                        <p:cond delay="indefinite"/>
                      </p:stCondLst>
                      <p:childTnLst>
                        <p:par>
                          <p:cTn id="17" fill="hold" nodeType="withGroup">
                            <p:stCondLst>
                              <p:cond delay="0"/>
                            </p:stCondLst>
                            <p:childTnLst>
                              <p:par>
                                <p:cTn id="18" presetID="42" presetClass="path" presetSubtype="0" accel="50000" decel="50000" fill="hold" nodeType="clickEffect">
                                  <p:stCondLst>
                                    <p:cond delay="0"/>
                                  </p:stCondLst>
                                  <p:childTnLst>
                                    <p:animMotion origin="layout" path="M 0.36614 -0.00347 L 0.00295 -0.00231 " pathEditMode="relative" rAng="0" ptsTypes="AA">
                                      <p:cBhvr>
                                        <p:cTn id="19" dur="2000" fill="hold"/>
                                        <p:tgtEl>
                                          <p:spTgt spid="23"/>
                                        </p:tgtEl>
                                        <p:attrNameLst>
                                          <p:attrName>ppt_x</p:attrName>
                                          <p:attrName>ppt_y</p:attrName>
                                        </p:attrNameLst>
                                      </p:cBhvr>
                                      <p:rCtr x="-18160" y="46"/>
                                    </p:animMotion>
                                  </p:childTnLst>
                                </p:cTn>
                              </p:par>
                            </p:childTnLst>
                          </p:cTn>
                        </p:par>
                      </p:childTnLst>
                    </p:cTn>
                  </p:par>
                </p:childTnLst>
              </p:cTn>
              <p:nextCondLst>
                <p:cond evt="onClick" delay="0">
                  <p:tgtEl>
                    <p:spTgt spid="23"/>
                  </p:tgtEl>
                </p:cond>
              </p:nextCondLst>
            </p:seq>
            <p:seq concurrent="1" nextAc="seek">
              <p:cTn id="20" restart="whenNotActive" fill="hold" evtFilter="cancelBubble" nodeType="interactiveSeq">
                <p:stCondLst>
                  <p:cond evt="onClick" delay="0">
                    <p:tgtEl>
                      <p:spTgt spid="29"/>
                    </p:tgtEl>
                  </p:cond>
                </p:stCondLst>
                <p:endSync evt="end" delay="0">
                  <p:rtn val="all"/>
                </p:endSync>
                <p:childTnLst>
                  <p:par>
                    <p:cTn id="21" fill="hold" nodeType="clickPar">
                      <p:stCondLst>
                        <p:cond delay="0"/>
                      </p:stCondLst>
                      <p:childTnLst>
                        <p:par>
                          <p:cTn id="22" fill="hold" nodeType="withGroup">
                            <p:stCondLst>
                              <p:cond delay="0"/>
                            </p:stCondLst>
                            <p:childTnLst>
                              <p:par>
                                <p:cTn id="23" presetID="42" presetClass="path" presetSubtype="0" accel="50000" decel="50000" fill="hold" nodeType="clickEffect">
                                  <p:stCondLst>
                                    <p:cond delay="0"/>
                                  </p:stCondLst>
                                  <p:childTnLst>
                                    <p:animMotion origin="layout" path="M 3.05556E-6 3.12139E-6 L -0.39861 -0.00116 " pathEditMode="relative" rAng="0" ptsTypes="AA">
                                      <p:cBhvr>
                                        <p:cTn id="24" dur="2000" fill="hold"/>
                                        <p:tgtEl>
                                          <p:spTgt spid="29"/>
                                        </p:tgtEl>
                                        <p:attrNameLst>
                                          <p:attrName>ppt_x</p:attrName>
                                          <p:attrName>ppt_y</p:attrName>
                                        </p:attrNameLst>
                                      </p:cBhvr>
                                      <p:rCtr x="-19931" y="-69"/>
                                    </p:animMotion>
                                  </p:childTnLst>
                                </p:cTn>
                              </p:par>
                            </p:childTnLst>
                          </p:cTn>
                        </p:par>
                      </p:childTnLst>
                    </p:cTn>
                  </p:par>
                  <p:par>
                    <p:cTn id="25" fill="hold" nodeType="clickPar">
                      <p:stCondLst>
                        <p:cond delay="indefinite"/>
                      </p:stCondLst>
                      <p:childTnLst>
                        <p:par>
                          <p:cTn id="26" fill="hold" nodeType="withGroup">
                            <p:stCondLst>
                              <p:cond delay="0"/>
                            </p:stCondLst>
                            <p:childTnLst>
                              <p:par>
                                <p:cTn id="27" presetID="42" presetClass="path" presetSubtype="0" accel="50000" decel="50000" fill="hold" nodeType="clickEffect">
                                  <p:stCondLst>
                                    <p:cond delay="0"/>
                                  </p:stCondLst>
                                  <p:childTnLst>
                                    <p:animMotion origin="layout" path="M -0.39861 -0.00116 L -0.00295 -0.00116 " pathEditMode="relative" rAng="0" ptsTypes="AA">
                                      <p:cBhvr>
                                        <p:cTn id="28" dur="2000" fill="hold"/>
                                        <p:tgtEl>
                                          <p:spTgt spid="29"/>
                                        </p:tgtEl>
                                        <p:attrNameLst>
                                          <p:attrName>ppt_x</p:attrName>
                                          <p:attrName>ppt_y</p:attrName>
                                        </p:attrNameLst>
                                      </p:cBhvr>
                                      <p:rCtr x="19774" y="0"/>
                                    </p:animMotion>
                                  </p:childTnLst>
                                </p:cTn>
                              </p:par>
                            </p:childTnLst>
                          </p:cTn>
                        </p:par>
                      </p:childTnLst>
                    </p:cTn>
                  </p:par>
                </p:childTnLst>
              </p:cTn>
              <p:nextCondLst>
                <p:cond evt="onClick" delay="0">
                  <p:tgtEl>
                    <p:spTgt spid="29"/>
                  </p:tgtEl>
                </p:cond>
              </p:nextCondLst>
            </p:seq>
            <p:seq concurrent="1" nextAc="seek">
              <p:cTn id="29" restart="whenNotActive" fill="hold" evtFilter="cancelBubble" nodeType="interactiveSeq">
                <p:stCondLst>
                  <p:cond evt="onClick" delay="0">
                    <p:tgtEl>
                      <p:spTgt spid="35"/>
                    </p:tgtEl>
                  </p:cond>
                </p:stCondLst>
                <p:endSync evt="end" delay="0">
                  <p:rtn val="all"/>
                </p:endSync>
                <p:childTnLst>
                  <p:par>
                    <p:cTn id="30" fill="hold" nodeType="clickPar">
                      <p:stCondLst>
                        <p:cond delay="0"/>
                      </p:stCondLst>
                      <p:childTnLst>
                        <p:par>
                          <p:cTn id="31" fill="hold" nodeType="withGroup">
                            <p:stCondLst>
                              <p:cond delay="0"/>
                            </p:stCondLst>
                            <p:childTnLst>
                              <p:par>
                                <p:cTn id="32" presetID="42" presetClass="path" presetSubtype="0" accel="50000" decel="50000" fill="hold" nodeType="clickEffect">
                                  <p:stCondLst>
                                    <p:cond delay="0"/>
                                  </p:stCondLst>
                                  <p:childTnLst>
                                    <p:animMotion origin="layout" path="M 3.05556E-6 3.12139E-6 L -0.39861 -0.00116 " pathEditMode="relative" rAng="0" ptsTypes="AA">
                                      <p:cBhvr>
                                        <p:cTn id="33" dur="2000" fill="hold"/>
                                        <p:tgtEl>
                                          <p:spTgt spid="35"/>
                                        </p:tgtEl>
                                        <p:attrNameLst>
                                          <p:attrName>ppt_x</p:attrName>
                                          <p:attrName>ppt_y</p:attrName>
                                        </p:attrNameLst>
                                      </p:cBhvr>
                                      <p:rCtr x="-19931" y="-69"/>
                                    </p:animMotion>
                                  </p:childTnLst>
                                </p:cTn>
                              </p:par>
                            </p:childTnLst>
                          </p:cTn>
                        </p:par>
                      </p:childTnLst>
                    </p:cTn>
                  </p:par>
                  <p:par>
                    <p:cTn id="34" fill="hold" nodeType="clickPar">
                      <p:stCondLst>
                        <p:cond delay="indefinite"/>
                      </p:stCondLst>
                      <p:childTnLst>
                        <p:par>
                          <p:cTn id="35" fill="hold" nodeType="withGroup">
                            <p:stCondLst>
                              <p:cond delay="0"/>
                            </p:stCondLst>
                            <p:childTnLst>
                              <p:par>
                                <p:cTn id="36" presetID="42" presetClass="path" presetSubtype="0" accel="50000" decel="50000" fill="hold" nodeType="clickEffect">
                                  <p:stCondLst>
                                    <p:cond delay="0"/>
                                  </p:stCondLst>
                                  <p:childTnLst>
                                    <p:animMotion origin="layout" path="M -0.39861 -0.00116 L -0.00295 -0.00116 " pathEditMode="relative" rAng="0" ptsTypes="AA">
                                      <p:cBhvr>
                                        <p:cTn id="37" dur="2000" fill="hold"/>
                                        <p:tgtEl>
                                          <p:spTgt spid="35"/>
                                        </p:tgtEl>
                                        <p:attrNameLst>
                                          <p:attrName>ppt_x</p:attrName>
                                          <p:attrName>ppt_y</p:attrName>
                                        </p:attrNameLst>
                                      </p:cBhvr>
                                      <p:rCtr x="19774" y="0"/>
                                    </p:animMotion>
                                  </p:childTnLst>
                                </p:cTn>
                              </p:par>
                            </p:childTnLst>
                          </p:cTn>
                        </p:par>
                      </p:childTnLst>
                    </p:cTn>
                  </p:par>
                </p:childTnLst>
              </p:cTn>
              <p:nextCondLst>
                <p:cond evt="onClick" delay="0">
                  <p:tgtEl>
                    <p:spTgt spid="35"/>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631950" y="115889"/>
            <a:ext cx="8928100" cy="662622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GB"/>
          </a:p>
        </p:txBody>
      </p:sp>
      <p:sp>
        <p:nvSpPr>
          <p:cNvPr id="55298" name="TextBox 7"/>
          <p:cNvSpPr txBox="1">
            <a:spLocks noChangeArrowheads="1"/>
          </p:cNvSpPr>
          <p:nvPr/>
        </p:nvSpPr>
        <p:spPr bwMode="auto">
          <a:xfrm>
            <a:off x="1649686" y="908720"/>
            <a:ext cx="62642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GB" sz="4000" dirty="0">
                <a:solidFill>
                  <a:schemeClr val="bg1"/>
                </a:solidFill>
                <a:latin typeface="Arial" pitchFamily="34" charset="0"/>
                <a:cs typeface="Arial" pitchFamily="34" charset="0"/>
              </a:rPr>
              <a:t>WHAT IS RACISM?</a:t>
            </a:r>
          </a:p>
        </p:txBody>
      </p:sp>
      <p:sp>
        <p:nvSpPr>
          <p:cNvPr id="9" name="TextBox 8"/>
          <p:cNvSpPr txBox="1">
            <a:spLocks noChangeArrowheads="1"/>
          </p:cNvSpPr>
          <p:nvPr/>
        </p:nvSpPr>
        <p:spPr bwMode="auto">
          <a:xfrm>
            <a:off x="1835151" y="2132857"/>
            <a:ext cx="8437563"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endParaRPr lang="en-GB" sz="2800" dirty="0">
              <a:solidFill>
                <a:schemeClr val="bg1"/>
              </a:solidFill>
              <a:latin typeface="Arial" pitchFamily="34" charset="0"/>
              <a:cs typeface="Arial" pitchFamily="34" charset="0"/>
            </a:endParaRPr>
          </a:p>
          <a:p>
            <a:pPr eaLnBrk="1" hangingPunct="1"/>
            <a:r>
              <a:rPr lang="en-GB" sz="2800" dirty="0">
                <a:solidFill>
                  <a:schemeClr val="bg1"/>
                </a:solidFill>
                <a:latin typeface="Arial" pitchFamily="34" charset="0"/>
                <a:cs typeface="Arial" pitchFamily="34" charset="0"/>
              </a:rPr>
              <a:t>Racial discrimination can be </a:t>
            </a:r>
            <a:r>
              <a:rPr lang="en-GB" sz="4000" dirty="0">
                <a:solidFill>
                  <a:schemeClr val="bg1"/>
                </a:solidFill>
                <a:latin typeface="Arial" pitchFamily="34" charset="0"/>
                <a:cs typeface="Arial" pitchFamily="34" charset="0"/>
              </a:rPr>
              <a:t>conscious </a:t>
            </a:r>
            <a:r>
              <a:rPr lang="en-GB" sz="2800" dirty="0">
                <a:solidFill>
                  <a:schemeClr val="bg1"/>
                </a:solidFill>
                <a:latin typeface="Arial" pitchFamily="34" charset="0"/>
                <a:cs typeface="Arial" pitchFamily="34" charset="0"/>
              </a:rPr>
              <a:t>or </a:t>
            </a:r>
            <a:r>
              <a:rPr lang="en-GB" sz="4000" dirty="0">
                <a:solidFill>
                  <a:schemeClr val="bg1"/>
                </a:solidFill>
                <a:latin typeface="Arial" pitchFamily="34" charset="0"/>
                <a:cs typeface="Arial" pitchFamily="34" charset="0"/>
              </a:rPr>
              <a:t>unconscious</a:t>
            </a:r>
            <a:r>
              <a:rPr lang="en-GB" sz="2800" dirty="0">
                <a:solidFill>
                  <a:schemeClr val="bg1"/>
                </a:solidFill>
                <a:latin typeface="Arial" pitchFamily="34" charset="0"/>
                <a:cs typeface="Arial" pitchFamily="34" charset="0"/>
              </a:rPr>
              <a:t>, intentional or unintentional.</a:t>
            </a:r>
          </a:p>
          <a:p>
            <a:pPr eaLnBrk="1" hangingPunct="1"/>
            <a:endParaRPr lang="en-GB" sz="2800" dirty="0">
              <a:solidFill>
                <a:schemeClr val="bg1"/>
              </a:solidFill>
              <a:latin typeface="Arial" pitchFamily="34" charset="0"/>
              <a:cs typeface="Arial" pitchFamily="34" charset="0"/>
            </a:endParaRPr>
          </a:p>
          <a:p>
            <a:pPr eaLnBrk="1" hangingPunct="1"/>
            <a:r>
              <a:rPr lang="en-US" sz="2800" dirty="0">
                <a:solidFill>
                  <a:schemeClr val="bg1"/>
                </a:solidFill>
                <a:latin typeface="Arial" pitchFamily="34" charset="0"/>
                <a:cs typeface="Arial" pitchFamily="34" charset="0"/>
              </a:rPr>
              <a:t>Racism can be </a:t>
            </a:r>
            <a:r>
              <a:rPr lang="en-US" sz="4400" dirty="0">
                <a:solidFill>
                  <a:schemeClr val="bg1"/>
                </a:solidFill>
                <a:latin typeface="Arial" pitchFamily="34" charset="0"/>
                <a:cs typeface="Arial" pitchFamily="34" charset="0"/>
              </a:rPr>
              <a:t>direct</a:t>
            </a:r>
            <a:r>
              <a:rPr lang="en-US" sz="2800" dirty="0">
                <a:solidFill>
                  <a:schemeClr val="bg1"/>
                </a:solidFill>
                <a:latin typeface="Arial" pitchFamily="34" charset="0"/>
                <a:cs typeface="Arial" pitchFamily="34" charset="0"/>
              </a:rPr>
              <a:t> or </a:t>
            </a:r>
            <a:r>
              <a:rPr lang="en-US" sz="4400" dirty="0">
                <a:solidFill>
                  <a:schemeClr val="bg1"/>
                </a:solidFill>
                <a:latin typeface="Arial" pitchFamily="34" charset="0"/>
                <a:cs typeface="Arial" pitchFamily="34" charset="0"/>
              </a:rPr>
              <a:t>Indirect.</a:t>
            </a:r>
            <a:endParaRPr lang="en-GB" sz="4400" dirty="0">
              <a:solidFill>
                <a:schemeClr val="bg1"/>
              </a:solidFill>
              <a:latin typeface="Arial" pitchFamily="34" charset="0"/>
              <a:cs typeface="Arial" pitchFamily="34" charset="0"/>
            </a:endParaRPr>
          </a:p>
          <a:p>
            <a:pPr eaLnBrk="1" hangingPunct="1"/>
            <a:endParaRPr lang="en-GB" sz="1800" dirty="0">
              <a:solidFill>
                <a:schemeClr val="bg1"/>
              </a:solidFill>
              <a:latin typeface="Sinkin Sans 400 Regular" pitchFamily="50" charset="0"/>
            </a:endParaRPr>
          </a:p>
        </p:txBody>
      </p:sp>
      <p:pic>
        <p:nvPicPr>
          <p:cNvPr id="55300" name="Picture 6"/>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467600" y="304800"/>
            <a:ext cx="2971800" cy="24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9472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962" name="Group 5"/>
          <p:cNvGrpSpPr>
            <a:grpSpLocks/>
          </p:cNvGrpSpPr>
          <p:nvPr/>
        </p:nvGrpSpPr>
        <p:grpSpPr bwMode="auto">
          <a:xfrm>
            <a:off x="1524000" y="-26988"/>
            <a:ext cx="9144000" cy="6858001"/>
            <a:chOff x="0" y="-26861"/>
            <a:chExt cx="9144000" cy="6858000"/>
          </a:xfrm>
        </p:grpSpPr>
        <p:sp>
          <p:nvSpPr>
            <p:cNvPr id="5" name="Rectangle 4">
              <a:extLst>
                <a:ext uri="{FF2B5EF4-FFF2-40B4-BE49-F238E27FC236}">
                  <a16:creationId xmlns:a16="http://schemas.microsoft.com/office/drawing/2014/main" id="{AF7D010A-9155-4F32-BA0A-22C0536C6F4F}"/>
                </a:ext>
              </a:extLst>
            </p:cNvPr>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40965" name="Picture 7"/>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026" name="Picture 2"/>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503712" y="503944"/>
            <a:ext cx="5796136" cy="57961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8479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2" descr="http://aspireblog.org/wp-content/uploads/2013/04/chalkboard.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439563" y="-30841"/>
            <a:ext cx="9280832" cy="688647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2"/>
          <p:cNvSpPr>
            <a:spLocks noChangeArrowheads="1"/>
          </p:cNvSpPr>
          <p:nvPr/>
        </p:nvSpPr>
        <p:spPr bwMode="auto">
          <a:xfrm>
            <a:off x="1778968" y="4366278"/>
            <a:ext cx="4351179" cy="4957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4282" tIns="32141" rIns="64282" bIns="32141">
            <a:spAutoFit/>
          </a:bodyPr>
          <a:lstStyle>
            <a:lvl1pPr algn="l">
              <a:defRPr>
                <a:solidFill>
                  <a:schemeClr val="tx1"/>
                </a:solidFill>
                <a:latin typeface="Arial" charset="0"/>
                <a:cs typeface="Arial" charset="0"/>
              </a:defRPr>
            </a:lvl1pPr>
            <a:lvl2pPr marL="742950" indent="-285750" algn="l">
              <a:defRPr>
                <a:solidFill>
                  <a:schemeClr val="tx1"/>
                </a:solidFill>
                <a:latin typeface="Arial" charset="0"/>
                <a:cs typeface="Arial" charset="0"/>
              </a:defRPr>
            </a:lvl2pPr>
            <a:lvl3pPr marL="1143000" indent="-228600" algn="l">
              <a:defRPr>
                <a:solidFill>
                  <a:schemeClr val="tx1"/>
                </a:solidFill>
                <a:latin typeface="Arial" charset="0"/>
                <a:cs typeface="Arial" charset="0"/>
              </a:defRPr>
            </a:lvl3pPr>
            <a:lvl4pPr marL="1600200" indent="-228600" algn="l">
              <a:defRPr>
                <a:solidFill>
                  <a:schemeClr val="tx1"/>
                </a:solidFill>
                <a:latin typeface="Arial" charset="0"/>
                <a:cs typeface="Arial" charset="0"/>
              </a:defRPr>
            </a:lvl4pPr>
            <a:lvl5pPr marL="2057400" indent="-228600" algn="l">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r>
              <a:rPr lang="en-GB" altLang="en-US" sz="2800" dirty="0">
                <a:solidFill>
                  <a:schemeClr val="bg1"/>
                </a:solidFill>
                <a:latin typeface="Arial" pitchFamily="34" charset="0"/>
                <a:cs typeface="Arial" pitchFamily="34" charset="0"/>
              </a:rPr>
              <a:t>Wales@theredcard.org</a:t>
            </a:r>
          </a:p>
        </p:txBody>
      </p:sp>
      <p:sp>
        <p:nvSpPr>
          <p:cNvPr id="15" name="TextBox 14"/>
          <p:cNvSpPr txBox="1"/>
          <p:nvPr/>
        </p:nvSpPr>
        <p:spPr>
          <a:xfrm>
            <a:off x="1981200" y="5471590"/>
            <a:ext cx="4520070" cy="495797"/>
          </a:xfrm>
          <a:prstGeom prst="rect">
            <a:avLst/>
          </a:prstGeom>
          <a:noFill/>
        </p:spPr>
        <p:txBody>
          <a:bodyPr wrap="square" lIns="64282" tIns="32141" rIns="64282" bIns="32141" rtlCol="0">
            <a:spAutoFit/>
          </a:bodyPr>
          <a:lstStyle/>
          <a:p>
            <a:pPr algn="ctr"/>
            <a:r>
              <a:rPr lang="en-GB" sz="2800" dirty="0">
                <a:solidFill>
                  <a:schemeClr val="bg1"/>
                </a:solidFill>
                <a:latin typeface="Arial" pitchFamily="34" charset="0"/>
                <a:cs typeface="Arial" pitchFamily="34" charset="0"/>
              </a:rPr>
              <a:t>@</a:t>
            </a:r>
            <a:r>
              <a:rPr lang="en-GB" sz="2800" dirty="0" err="1">
                <a:solidFill>
                  <a:schemeClr val="bg1"/>
                </a:solidFill>
                <a:latin typeface="Arial" pitchFamily="34" charset="0"/>
                <a:cs typeface="Arial" pitchFamily="34" charset="0"/>
              </a:rPr>
              <a:t>theredcardwales</a:t>
            </a:r>
            <a:endParaRPr lang="en-GB" sz="2800" dirty="0">
              <a:solidFill>
                <a:schemeClr val="bg1"/>
              </a:solidFill>
              <a:latin typeface="Arial" pitchFamily="34" charset="0"/>
              <a:cs typeface="Arial" pitchFamily="34" charset="0"/>
            </a:endParaRPr>
          </a:p>
        </p:txBody>
      </p:sp>
      <p:pic>
        <p:nvPicPr>
          <p:cNvPr id="9" name="Picture 8" descr="http://www.freestockphotos.biz/pictures/15/15666/Illustration+of+a+cartoon+speech+bubble.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b="22683"/>
          <a:stretch/>
        </p:blipFill>
        <p:spPr bwMode="auto">
          <a:xfrm rot="199763">
            <a:off x="4535695" y="93239"/>
            <a:ext cx="5123617" cy="357871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2"/>
          <p:cNvSpPr>
            <a:spLocks noChangeArrowheads="1"/>
          </p:cNvSpPr>
          <p:nvPr/>
        </p:nvSpPr>
        <p:spPr bwMode="auto">
          <a:xfrm>
            <a:off x="5451792" y="1083805"/>
            <a:ext cx="2854009" cy="1296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4282" tIns="32141" rIns="64282" bIns="32141">
            <a:spAutoFit/>
          </a:bodyPr>
          <a:lstStyle>
            <a:lvl1pPr algn="l">
              <a:defRPr>
                <a:solidFill>
                  <a:schemeClr val="tx1"/>
                </a:solidFill>
                <a:latin typeface="Arial" charset="0"/>
                <a:cs typeface="Arial" charset="0"/>
              </a:defRPr>
            </a:lvl1pPr>
            <a:lvl2pPr marL="742950" indent="-285750" algn="l">
              <a:defRPr>
                <a:solidFill>
                  <a:schemeClr val="tx1"/>
                </a:solidFill>
                <a:latin typeface="Arial" charset="0"/>
                <a:cs typeface="Arial" charset="0"/>
              </a:defRPr>
            </a:lvl2pPr>
            <a:lvl3pPr marL="1143000" indent="-228600" algn="l">
              <a:defRPr>
                <a:solidFill>
                  <a:schemeClr val="tx1"/>
                </a:solidFill>
                <a:latin typeface="Arial" charset="0"/>
                <a:cs typeface="Arial" charset="0"/>
              </a:defRPr>
            </a:lvl3pPr>
            <a:lvl4pPr marL="1600200" indent="-228600" algn="l">
              <a:defRPr>
                <a:solidFill>
                  <a:schemeClr val="tx1"/>
                </a:solidFill>
                <a:latin typeface="Arial" charset="0"/>
                <a:cs typeface="Arial" charset="0"/>
              </a:defRPr>
            </a:lvl4pPr>
            <a:lvl5pPr marL="2057400" indent="-228600" algn="l">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algn="ctr"/>
            <a:r>
              <a:rPr lang="en-GB" altLang="en-US" sz="4000" b="1" dirty="0">
                <a:solidFill>
                  <a:srgbClr val="000000"/>
                </a:solidFill>
                <a:latin typeface="Arial" pitchFamily="34" charset="0"/>
                <a:cs typeface="Arial" pitchFamily="34" charset="0"/>
              </a:rPr>
              <a:t>Any questions?</a:t>
            </a:r>
          </a:p>
        </p:txBody>
      </p:sp>
      <p:sp>
        <p:nvSpPr>
          <p:cNvPr id="17" name="Rectangle 2"/>
          <p:cNvSpPr>
            <a:spLocks noChangeArrowheads="1"/>
          </p:cNvSpPr>
          <p:nvPr/>
        </p:nvSpPr>
        <p:spPr bwMode="auto">
          <a:xfrm>
            <a:off x="1778968" y="4762017"/>
            <a:ext cx="4351179" cy="4957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4282" tIns="32141" rIns="64282" bIns="32141">
            <a:spAutoFit/>
          </a:bodyPr>
          <a:lstStyle>
            <a:lvl1pPr algn="l">
              <a:defRPr>
                <a:solidFill>
                  <a:schemeClr val="tx1"/>
                </a:solidFill>
                <a:latin typeface="Arial" charset="0"/>
                <a:cs typeface="Arial" charset="0"/>
              </a:defRPr>
            </a:lvl1pPr>
            <a:lvl2pPr marL="742950" indent="-285750" algn="l">
              <a:defRPr>
                <a:solidFill>
                  <a:schemeClr val="tx1"/>
                </a:solidFill>
                <a:latin typeface="Arial" charset="0"/>
                <a:cs typeface="Arial" charset="0"/>
              </a:defRPr>
            </a:lvl2pPr>
            <a:lvl3pPr marL="1143000" indent="-228600" algn="l">
              <a:defRPr>
                <a:solidFill>
                  <a:schemeClr val="tx1"/>
                </a:solidFill>
                <a:latin typeface="Arial" charset="0"/>
                <a:cs typeface="Arial" charset="0"/>
              </a:defRPr>
            </a:lvl3pPr>
            <a:lvl4pPr marL="1600200" indent="-228600" algn="l">
              <a:defRPr>
                <a:solidFill>
                  <a:schemeClr val="tx1"/>
                </a:solidFill>
                <a:latin typeface="Arial" charset="0"/>
                <a:cs typeface="Arial" charset="0"/>
              </a:defRPr>
            </a:lvl4pPr>
            <a:lvl5pPr marL="2057400" indent="-228600" algn="l">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r>
              <a:rPr lang="en-GB" altLang="en-US" sz="2800" dirty="0">
                <a:solidFill>
                  <a:schemeClr val="bg1"/>
                </a:solidFill>
                <a:latin typeface="Arial" pitchFamily="34" charset="0"/>
                <a:cs typeface="Arial" pitchFamily="34" charset="0"/>
              </a:rPr>
              <a:t>www.theredcard.org</a:t>
            </a:r>
          </a:p>
        </p:txBody>
      </p:sp>
      <p:sp>
        <p:nvSpPr>
          <p:cNvPr id="18" name="TextBox 17"/>
          <p:cNvSpPr txBox="1"/>
          <p:nvPr/>
        </p:nvSpPr>
        <p:spPr>
          <a:xfrm>
            <a:off x="1905000" y="6155227"/>
            <a:ext cx="4520070" cy="495797"/>
          </a:xfrm>
          <a:prstGeom prst="rect">
            <a:avLst/>
          </a:prstGeom>
          <a:noFill/>
        </p:spPr>
        <p:txBody>
          <a:bodyPr wrap="square" lIns="64282" tIns="32141" rIns="64282" bIns="32141" rtlCol="0">
            <a:spAutoFit/>
          </a:bodyPr>
          <a:lstStyle/>
          <a:p>
            <a:pPr algn="ctr"/>
            <a:r>
              <a:rPr lang="en-GB" sz="2800" dirty="0">
                <a:solidFill>
                  <a:schemeClr val="bg1"/>
                </a:solidFill>
                <a:latin typeface="Arial" pitchFamily="34" charset="0"/>
                <a:cs typeface="Arial" pitchFamily="34" charset="0"/>
              </a:rPr>
              <a:t>/</a:t>
            </a:r>
            <a:r>
              <a:rPr lang="en-GB" sz="2800" dirty="0" err="1">
                <a:solidFill>
                  <a:schemeClr val="bg1"/>
                </a:solidFill>
                <a:latin typeface="Arial" pitchFamily="34" charset="0"/>
                <a:cs typeface="Arial" pitchFamily="34" charset="0"/>
              </a:rPr>
              <a:t>theredcardwales</a:t>
            </a:r>
            <a:endParaRPr lang="en-GB" sz="2800" dirty="0">
              <a:solidFill>
                <a:schemeClr val="bg1"/>
              </a:solidFill>
              <a:latin typeface="Arial" pitchFamily="34" charset="0"/>
              <a:cs typeface="Arial" pitchFamily="34" charset="0"/>
            </a:endParaRPr>
          </a:p>
        </p:txBody>
      </p:sp>
      <p:pic>
        <p:nvPicPr>
          <p:cNvPr id="19" name="Picture 18" descr="https://mybipolarhomosexuality.files.wordpress.com/2014/10/question_man.jpg"/>
          <p:cNvPicPr/>
          <p:nvPr/>
        </p:nvPicPr>
        <p:blipFill>
          <a:blip r:embed="rId5" cstate="screen">
            <a:lum bright="70000" contrast="-70000"/>
            <a:extLst>
              <a:ext uri="{BEBA8EAE-BF5A-486C-A8C5-ECC9F3942E4B}">
                <a14:imgProps xmlns:a14="http://schemas.microsoft.com/office/drawing/2010/main">
                  <a14:imgLayer r:embed="rId6">
                    <a14:imgEffect>
                      <a14:backgroundRemoval t="0" b="100000" l="10000" r="90000">
                        <a14:foregroundMark x1="62722" y1="10222" x2="62722" y2="10222"/>
                        <a14:foregroundMark x1="55333" y1="31778" x2="55333" y2="31778"/>
                        <a14:foregroundMark x1="49778" y1="25630" x2="49778" y2="25630"/>
                        <a14:foregroundMark x1="49333" y1="15111" x2="49333" y2="15111"/>
                        <a14:foregroundMark x1="63167" y1="34593" x2="63167" y2="34593"/>
                      </a14:backgroundRemoval>
                    </a14:imgEffect>
                  </a14:imgLayer>
                </a14:imgProps>
              </a:ext>
              <a:ext uri="{28A0092B-C50C-407E-A947-70E740481C1C}">
                <a14:useLocalDpi xmlns:a14="http://schemas.microsoft.com/office/drawing/2010/main"/>
              </a:ext>
            </a:extLst>
          </a:blip>
          <a:srcRect/>
          <a:stretch>
            <a:fillRect/>
          </a:stretch>
        </p:blipFill>
        <p:spPr bwMode="auto">
          <a:xfrm>
            <a:off x="6230632" y="2559266"/>
            <a:ext cx="5904656" cy="4295775"/>
          </a:xfrm>
          <a:prstGeom prst="rect">
            <a:avLst/>
          </a:prstGeom>
          <a:noFill/>
          <a:ln>
            <a:noFill/>
          </a:ln>
        </p:spPr>
      </p:pic>
      <p:pic>
        <p:nvPicPr>
          <p:cNvPr id="20" name="Picture 1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710562" y="3817710"/>
            <a:ext cx="5460066" cy="457645"/>
          </a:xfrm>
          <a:prstGeom prst="rect">
            <a:avLst/>
          </a:prstGeom>
        </p:spPr>
      </p:pic>
      <p:pic>
        <p:nvPicPr>
          <p:cNvPr id="21" name="Picture 20" descr="http://www.titanui.com/wp-content/uploads/2015/05/22/48-Social-Media-Icons-Sketch.png"/>
          <p:cNvPicPr/>
          <p:nvPr/>
        </p:nvPicPr>
        <p:blipFill rotWithShape="1">
          <a:blip r:embed="rId8" cstate="screen">
            <a:lum bright="70000" contrast="-70000"/>
            <a:extLst>
              <a:ext uri="{28A0092B-C50C-407E-A947-70E740481C1C}">
                <a14:useLocalDpi xmlns:a14="http://schemas.microsoft.com/office/drawing/2010/main"/>
              </a:ext>
            </a:extLst>
          </a:blip>
          <a:srcRect/>
          <a:stretch/>
        </p:blipFill>
        <p:spPr bwMode="auto">
          <a:xfrm>
            <a:off x="1981200" y="6033438"/>
            <a:ext cx="533760" cy="595962"/>
          </a:xfrm>
          <a:prstGeom prst="rect">
            <a:avLst/>
          </a:prstGeom>
          <a:noFill/>
          <a:ln>
            <a:noFill/>
          </a:ln>
          <a:extLst>
            <a:ext uri="{53640926-AAD7-44D8-BBD7-CCE9431645EC}">
              <a14:shadowObscured xmlns:a14="http://schemas.microsoft.com/office/drawing/2010/main"/>
            </a:ext>
          </a:extLst>
        </p:spPr>
      </p:pic>
      <p:pic>
        <p:nvPicPr>
          <p:cNvPr id="22" name="Picture 21" descr="http://www.titanui.com/wp-content/uploads/2015/05/22/48-Social-Media-Icons-Sketch.png"/>
          <p:cNvPicPr/>
          <p:nvPr/>
        </p:nvPicPr>
        <p:blipFill rotWithShape="1">
          <a:blip r:embed="rId9" cstate="screen">
            <a:lum bright="70000" contrast="-70000"/>
            <a:extLst>
              <a:ext uri="{28A0092B-C50C-407E-A947-70E740481C1C}">
                <a14:useLocalDpi xmlns:a14="http://schemas.microsoft.com/office/drawing/2010/main"/>
              </a:ext>
            </a:extLst>
          </a:blip>
          <a:srcRect/>
          <a:stretch/>
        </p:blipFill>
        <p:spPr bwMode="auto">
          <a:xfrm>
            <a:off x="1956813" y="5330521"/>
            <a:ext cx="568655" cy="57531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8967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1595</TotalTime>
  <Words>2790</Words>
  <Application>Microsoft Macintosh PowerPoint</Application>
  <PresentationFormat>Widescreen</PresentationFormat>
  <Paragraphs>289</Paragraphs>
  <Slides>34</Slides>
  <Notes>21</Notes>
  <HiddenSlides>2</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Calibri</vt:lpstr>
      <vt:lpstr>Calibri Light</vt:lpstr>
      <vt:lpstr>Gill Sans</vt:lpstr>
      <vt:lpstr>Impact</vt:lpstr>
      <vt:lpstr>Sinkin Sans 400 Regular</vt:lpstr>
      <vt:lpstr>Sinkin Sans 500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Dylanwad y cyfryngau</vt:lpstr>
      <vt:lpstr>Eithafiaeth Asgell Dde</vt:lpstr>
      <vt:lpstr>Ystadegau trosedd casineb</vt:lpstr>
      <vt:lpstr>Hiliaeth yn ein hysgolion – Arolwg dros Cymru 2019 </vt:lpstr>
      <vt:lpstr>PowerPoint Presentation</vt:lpstr>
      <vt:lpstr>O’r 1058 o’r ymatebwyr, rhowch 159 ohonyn nhw sylwadau ychwanegol:</vt:lpstr>
      <vt:lpstr>PowerPoint Presentation</vt:lpstr>
      <vt:lpstr>PowerPoint Presentation</vt:lpstr>
      <vt:lpstr>PowerPoint Presentation</vt:lpstr>
      <vt:lpstr>PowerPoint Presentation</vt:lpstr>
      <vt:lpstr>PowerPoint Presentation</vt:lpstr>
      <vt:lpstr>Heriau</vt:lpstr>
      <vt:lpstr>STATUTORY REQUIREMENTS: WHAT DOES THE LAW SAY?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Ailish Carroll-Brentnall</dc:creator>
  <cp:lastModifiedBy>Karl Jones</cp:lastModifiedBy>
  <cp:revision>26</cp:revision>
  <dcterms:created xsi:type="dcterms:W3CDTF">2020-11-24T13:07:34Z</dcterms:created>
  <dcterms:modified xsi:type="dcterms:W3CDTF">2021-09-27T08:40:21Z</dcterms:modified>
</cp:coreProperties>
</file>