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8288000" cy="10287000"/>
  <p:notesSz cx="6858000" cy="9144000"/>
  <p:embeddedFontLst>
    <p:embeddedFont>
      <p:font typeface="Inclusive Sans" panose="020B0604020202020204" charset="0"/>
      <p:regular r:id="rId9"/>
    </p:embeddedFont>
    <p:embeddedFont>
      <p:font typeface="Inclusive Sans Bold" panose="020B0604020202020204" charset="0"/>
      <p:regular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3" d="100"/>
          <a:sy n="43" d="100"/>
        </p:scale>
        <p:origin x="264" y="-4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font" Target="fonts/font1.fntdata"/><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A22E55-C6D5-4CD5-927F-F508E6B49363}" type="datetimeFigureOut">
              <a:rPr lang="en-IN" smtClean="0"/>
              <a:t>17-04-2026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03BB97-1983-4A23-B03E-CD0ACC0374D6}" type="slidenum">
              <a:rPr lang="en-IN" smtClean="0"/>
              <a:t>‹#›</a:t>
            </a:fld>
            <a:endParaRPr lang="en-IN"/>
          </a:p>
        </p:txBody>
      </p:sp>
    </p:spTree>
    <p:extLst>
      <p:ext uri="{BB962C8B-B14F-4D97-AF65-F5344CB8AC3E}">
        <p14:creationId xmlns:p14="http://schemas.microsoft.com/office/powerpoint/2010/main" val="779992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presentation dwells on the communication barriers in Flight Foods Ltd, which is a company that has had problems with quality during food production. We shall particularly discuss environmental noise as an important barrier to management-worker communication. This will be connected to the theory of communication and practical solutions.</a:t>
            </a:r>
          </a:p>
          <a:p>
            <a:endParaRPr lang="en-IN" dirty="0"/>
          </a:p>
        </p:txBody>
      </p:sp>
      <p:sp>
        <p:nvSpPr>
          <p:cNvPr id="4" name="Slide Number Placeholder 3"/>
          <p:cNvSpPr>
            <a:spLocks noGrp="1"/>
          </p:cNvSpPr>
          <p:nvPr>
            <p:ph type="sldNum" sz="quarter" idx="5"/>
          </p:nvPr>
        </p:nvSpPr>
        <p:spPr/>
        <p:txBody>
          <a:bodyPr/>
          <a:lstStyle/>
          <a:p>
            <a:fld id="{0D03BB97-1983-4A23-B03E-CD0ACC0374D6}" type="slidenum">
              <a:rPr lang="en-IN" smtClean="0"/>
              <a:t>1</a:t>
            </a:fld>
            <a:endParaRPr lang="en-IN"/>
          </a:p>
        </p:txBody>
      </p:sp>
    </p:spTree>
    <p:extLst>
      <p:ext uri="{BB962C8B-B14F-4D97-AF65-F5344CB8AC3E}">
        <p14:creationId xmlns:p14="http://schemas.microsoft.com/office/powerpoint/2010/main" val="14524387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Flight Foods Ltd is an average size company dealing with the production of ready meals in airlines. As per the case study, the company is losing its business to low quality food such as undercooked food and hygiene problems. Ineffective communication between the manager and the workers is one of the great causes. The employees are a multi-generational workforce, as they may be older and of various cultures, thus complicating communication.</a:t>
            </a:r>
          </a:p>
          <a:p>
            <a:endParaRPr lang="en-IN" dirty="0"/>
          </a:p>
        </p:txBody>
      </p:sp>
      <p:sp>
        <p:nvSpPr>
          <p:cNvPr id="4" name="Slide Number Placeholder 3"/>
          <p:cNvSpPr>
            <a:spLocks noGrp="1"/>
          </p:cNvSpPr>
          <p:nvPr>
            <p:ph type="sldNum" sz="quarter" idx="5"/>
          </p:nvPr>
        </p:nvSpPr>
        <p:spPr/>
        <p:txBody>
          <a:bodyPr/>
          <a:lstStyle/>
          <a:p>
            <a:fld id="{0D03BB97-1983-4A23-B03E-CD0ACC0374D6}" type="slidenum">
              <a:rPr lang="en-IN" smtClean="0"/>
              <a:t>2</a:t>
            </a:fld>
            <a:endParaRPr lang="en-IN"/>
          </a:p>
        </p:txBody>
      </p:sp>
    </p:spTree>
    <p:extLst>
      <p:ext uri="{BB962C8B-B14F-4D97-AF65-F5344CB8AC3E}">
        <p14:creationId xmlns:p14="http://schemas.microsoft.com/office/powerpoint/2010/main" val="39683737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Environmental noise can be defined as physical sound that distracts communication. In the case study, the factory is characterized by the presence of old machines that make it very noisy. This renders the workers hard to hear instructions. Due to this, there is no clear interpretation of messages relayed by the manager resulting in errors being made like mishandled food and poor hygiene.</a:t>
            </a:r>
          </a:p>
          <a:p>
            <a:endParaRPr lang="en-IN" dirty="0"/>
          </a:p>
        </p:txBody>
      </p:sp>
      <p:sp>
        <p:nvSpPr>
          <p:cNvPr id="4" name="Slide Number Placeholder 3"/>
          <p:cNvSpPr>
            <a:spLocks noGrp="1"/>
          </p:cNvSpPr>
          <p:nvPr>
            <p:ph type="sldNum" sz="quarter" idx="5"/>
          </p:nvPr>
        </p:nvSpPr>
        <p:spPr/>
        <p:txBody>
          <a:bodyPr/>
          <a:lstStyle/>
          <a:p>
            <a:fld id="{0D03BB97-1983-4A23-B03E-CD0ACC0374D6}" type="slidenum">
              <a:rPr lang="en-IN" smtClean="0"/>
              <a:t>3</a:t>
            </a:fld>
            <a:endParaRPr lang="en-IN"/>
          </a:p>
        </p:txBody>
      </p:sp>
    </p:spTree>
    <p:extLst>
      <p:ext uri="{BB962C8B-B14F-4D97-AF65-F5344CB8AC3E}">
        <p14:creationId xmlns:p14="http://schemas.microsoft.com/office/powerpoint/2010/main" val="3582338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Shannon-Weaver model describes communication as a process in which there is a sender, a message, there is a channel and there is a receiver. Here, noise in the environment is the channel interference. This interferes with what the manager is communicating to the workers. Consequently, the workers might fail to understand instructions provided or they might not get them which causes poor performance and mistakes.</a:t>
            </a:r>
          </a:p>
          <a:p>
            <a:endParaRPr lang="en-IN" dirty="0"/>
          </a:p>
        </p:txBody>
      </p:sp>
      <p:sp>
        <p:nvSpPr>
          <p:cNvPr id="4" name="Slide Number Placeholder 3"/>
          <p:cNvSpPr>
            <a:spLocks noGrp="1"/>
          </p:cNvSpPr>
          <p:nvPr>
            <p:ph type="sldNum" sz="quarter" idx="5"/>
          </p:nvPr>
        </p:nvSpPr>
        <p:spPr/>
        <p:txBody>
          <a:bodyPr/>
          <a:lstStyle/>
          <a:p>
            <a:fld id="{0D03BB97-1983-4A23-B03E-CD0ACC0374D6}" type="slidenum">
              <a:rPr lang="en-IN" smtClean="0"/>
              <a:t>4</a:t>
            </a:fld>
            <a:endParaRPr lang="en-IN"/>
          </a:p>
        </p:txBody>
      </p:sp>
    </p:spTree>
    <p:extLst>
      <p:ext uri="{BB962C8B-B14F-4D97-AF65-F5344CB8AC3E}">
        <p14:creationId xmlns:p14="http://schemas.microsoft.com/office/powerpoint/2010/main" val="467166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company can adopt a number of solutions to overcome environmental noise. Workers can be taught through visual means with the help of signs and diagrams since it does not make workers depend on hearing. Clear-cut guidelines assure uniformity. Background noise can be decreased by upgrading machinery. The understanding should be done through training exercises which should be in a quiet environment. The factory floor can also be made clearer with the use of communication tools such as headsets.</a:t>
            </a:r>
          </a:p>
          <a:p>
            <a:endParaRPr lang="en-IN" dirty="0"/>
          </a:p>
        </p:txBody>
      </p:sp>
      <p:sp>
        <p:nvSpPr>
          <p:cNvPr id="4" name="Slide Number Placeholder 3"/>
          <p:cNvSpPr>
            <a:spLocks noGrp="1"/>
          </p:cNvSpPr>
          <p:nvPr>
            <p:ph type="sldNum" sz="quarter" idx="5"/>
          </p:nvPr>
        </p:nvSpPr>
        <p:spPr/>
        <p:txBody>
          <a:bodyPr/>
          <a:lstStyle/>
          <a:p>
            <a:fld id="{0D03BB97-1983-4A23-B03E-CD0ACC0374D6}" type="slidenum">
              <a:rPr lang="en-IN" smtClean="0"/>
              <a:t>5</a:t>
            </a:fld>
            <a:endParaRPr lang="en-IN"/>
          </a:p>
        </p:txBody>
      </p:sp>
    </p:spTree>
    <p:extLst>
      <p:ext uri="{BB962C8B-B14F-4D97-AF65-F5344CB8AC3E}">
        <p14:creationId xmlns:p14="http://schemas.microsoft.com/office/powerpoint/2010/main" val="1404710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331614" y="-2963513"/>
            <a:ext cx="19042578" cy="16214025"/>
            <a:chOff x="0" y="0"/>
            <a:chExt cx="897179" cy="763914"/>
          </a:xfrm>
        </p:grpSpPr>
        <p:sp>
          <p:nvSpPr>
            <p:cNvPr id="3" name="Freeform 3"/>
            <p:cNvSpPr/>
            <p:nvPr/>
          </p:nvSpPr>
          <p:spPr>
            <a:xfrm>
              <a:off x="6491" y="0"/>
              <a:ext cx="884198" cy="763914"/>
            </a:xfrm>
            <a:custGeom>
              <a:avLst/>
              <a:gdLst/>
              <a:ahLst/>
              <a:cxnLst/>
              <a:rect l="l" t="t" r="r" b="b"/>
              <a:pathLst>
                <a:path w="884198" h="763914">
                  <a:moveTo>
                    <a:pt x="878468" y="404928"/>
                  </a:moveTo>
                  <a:lnTo>
                    <a:pt x="699709" y="740943"/>
                  </a:lnTo>
                  <a:cubicBezTo>
                    <a:pt x="692188" y="755080"/>
                    <a:pt x="677482" y="763914"/>
                    <a:pt x="661469" y="763914"/>
                  </a:cubicBezTo>
                  <a:lnTo>
                    <a:pt x="222729" y="763914"/>
                  </a:lnTo>
                  <a:cubicBezTo>
                    <a:pt x="206716" y="763914"/>
                    <a:pt x="192009" y="755080"/>
                    <a:pt x="184488" y="740943"/>
                  </a:cubicBezTo>
                  <a:lnTo>
                    <a:pt x="5730" y="404928"/>
                  </a:lnTo>
                  <a:cubicBezTo>
                    <a:pt x="-1910" y="390567"/>
                    <a:pt x="-1910" y="373347"/>
                    <a:pt x="5730" y="358986"/>
                  </a:cubicBezTo>
                  <a:lnTo>
                    <a:pt x="184488" y="22971"/>
                  </a:lnTo>
                  <a:cubicBezTo>
                    <a:pt x="192009" y="8834"/>
                    <a:pt x="206716" y="0"/>
                    <a:pt x="222729" y="0"/>
                  </a:cubicBezTo>
                  <a:lnTo>
                    <a:pt x="661469" y="0"/>
                  </a:lnTo>
                  <a:cubicBezTo>
                    <a:pt x="677482" y="0"/>
                    <a:pt x="692188" y="8834"/>
                    <a:pt x="699709" y="22971"/>
                  </a:cubicBezTo>
                  <a:lnTo>
                    <a:pt x="878468" y="358986"/>
                  </a:lnTo>
                  <a:cubicBezTo>
                    <a:pt x="886108" y="373347"/>
                    <a:pt x="886108" y="390567"/>
                    <a:pt x="878468" y="404928"/>
                  </a:cubicBezTo>
                  <a:close/>
                </a:path>
              </a:pathLst>
            </a:custGeom>
            <a:solidFill>
              <a:srgbClr val="33511D"/>
            </a:solidFill>
          </p:spPr>
          <p:txBody>
            <a:bodyPr/>
            <a:lstStyle/>
            <a:p>
              <a:endParaRPr lang="en-IN"/>
            </a:p>
          </p:txBody>
        </p:sp>
        <p:sp>
          <p:nvSpPr>
            <p:cNvPr id="4" name="TextBox 4"/>
            <p:cNvSpPr txBox="1"/>
            <p:nvPr/>
          </p:nvSpPr>
          <p:spPr>
            <a:xfrm>
              <a:off x="114300" y="-9525"/>
              <a:ext cx="668579" cy="773439"/>
            </a:xfrm>
            <a:prstGeom prst="rect">
              <a:avLst/>
            </a:prstGeom>
          </p:spPr>
          <p:txBody>
            <a:bodyPr lIns="37899" tIns="37899" rIns="37899" bIns="37899" rtlCol="0" anchor="ctr"/>
            <a:lstStyle/>
            <a:p>
              <a:pPr algn="ctr">
                <a:lnSpc>
                  <a:spcPts val="1462"/>
                </a:lnSpc>
              </a:pPr>
              <a:endParaRPr/>
            </a:p>
          </p:txBody>
        </p:sp>
      </p:grpSp>
      <p:grpSp>
        <p:nvGrpSpPr>
          <p:cNvPr id="5" name="Group 5"/>
          <p:cNvGrpSpPr/>
          <p:nvPr/>
        </p:nvGrpSpPr>
        <p:grpSpPr>
          <a:xfrm>
            <a:off x="-2013182" y="-6144631"/>
            <a:ext cx="10987806" cy="8828806"/>
            <a:chOff x="0" y="0"/>
            <a:chExt cx="870665" cy="699588"/>
          </a:xfrm>
        </p:grpSpPr>
        <p:sp>
          <p:nvSpPr>
            <p:cNvPr id="6" name="Freeform 6"/>
            <p:cNvSpPr/>
            <p:nvPr/>
          </p:nvSpPr>
          <p:spPr>
            <a:xfrm>
              <a:off x="6263" y="0"/>
              <a:ext cx="858138" cy="699588"/>
            </a:xfrm>
            <a:custGeom>
              <a:avLst/>
              <a:gdLst/>
              <a:ahLst/>
              <a:cxnLst/>
              <a:rect l="l" t="t" r="r" b="b"/>
              <a:pathLst>
                <a:path w="858138" h="699588">
                  <a:moveTo>
                    <a:pt x="852723" y="369899"/>
                  </a:moveTo>
                  <a:lnTo>
                    <a:pt x="672882" y="679482"/>
                  </a:lnTo>
                  <a:cubicBezTo>
                    <a:pt x="665652" y="691929"/>
                    <a:pt x="652345" y="699588"/>
                    <a:pt x="637951" y="699588"/>
                  </a:cubicBezTo>
                  <a:lnTo>
                    <a:pt x="220189" y="699588"/>
                  </a:lnTo>
                  <a:cubicBezTo>
                    <a:pt x="205795" y="699588"/>
                    <a:pt x="192488" y="691929"/>
                    <a:pt x="185258" y="679482"/>
                  </a:cubicBezTo>
                  <a:lnTo>
                    <a:pt x="5416" y="369899"/>
                  </a:lnTo>
                  <a:cubicBezTo>
                    <a:pt x="-1805" y="357468"/>
                    <a:pt x="-1805" y="342119"/>
                    <a:pt x="5416" y="329689"/>
                  </a:cubicBezTo>
                  <a:lnTo>
                    <a:pt x="185258" y="20105"/>
                  </a:lnTo>
                  <a:cubicBezTo>
                    <a:pt x="192488" y="7659"/>
                    <a:pt x="205795" y="0"/>
                    <a:pt x="220189" y="0"/>
                  </a:cubicBezTo>
                  <a:lnTo>
                    <a:pt x="637951" y="0"/>
                  </a:lnTo>
                  <a:cubicBezTo>
                    <a:pt x="652345" y="0"/>
                    <a:pt x="665652" y="7659"/>
                    <a:pt x="672882" y="20105"/>
                  </a:cubicBezTo>
                  <a:lnTo>
                    <a:pt x="852723" y="329689"/>
                  </a:lnTo>
                  <a:cubicBezTo>
                    <a:pt x="859944" y="342119"/>
                    <a:pt x="859944" y="357468"/>
                    <a:pt x="852723" y="369899"/>
                  </a:cubicBezTo>
                  <a:close/>
                </a:path>
              </a:pathLst>
            </a:custGeom>
            <a:solidFill>
              <a:srgbClr val="FFFFFF"/>
            </a:solidFill>
          </p:spPr>
          <p:txBody>
            <a:bodyPr/>
            <a:lstStyle/>
            <a:p>
              <a:endParaRPr lang="en-IN"/>
            </a:p>
          </p:txBody>
        </p:sp>
        <p:sp>
          <p:nvSpPr>
            <p:cNvPr id="7" name="TextBox 7"/>
            <p:cNvSpPr txBox="1"/>
            <p:nvPr/>
          </p:nvSpPr>
          <p:spPr>
            <a:xfrm>
              <a:off x="114300" y="-9525"/>
              <a:ext cx="642065" cy="709113"/>
            </a:xfrm>
            <a:prstGeom prst="rect">
              <a:avLst/>
            </a:prstGeom>
          </p:spPr>
          <p:txBody>
            <a:bodyPr lIns="37899" tIns="37899" rIns="37899" bIns="37899" rtlCol="0" anchor="ctr"/>
            <a:lstStyle/>
            <a:p>
              <a:pPr algn="ctr">
                <a:lnSpc>
                  <a:spcPts val="1462"/>
                </a:lnSpc>
              </a:pPr>
              <a:endParaRPr/>
            </a:p>
          </p:txBody>
        </p:sp>
      </p:grpSp>
      <p:grpSp>
        <p:nvGrpSpPr>
          <p:cNvPr id="8" name="Group 8"/>
          <p:cNvGrpSpPr/>
          <p:nvPr/>
        </p:nvGrpSpPr>
        <p:grpSpPr>
          <a:xfrm>
            <a:off x="4828813" y="6635199"/>
            <a:ext cx="5722390" cy="4917679"/>
            <a:chOff x="0" y="0"/>
            <a:chExt cx="812800" cy="698500"/>
          </a:xfrm>
        </p:grpSpPr>
        <p:sp>
          <p:nvSpPr>
            <p:cNvPr id="9" name="Freeform 9"/>
            <p:cNvSpPr/>
            <p:nvPr/>
          </p:nvSpPr>
          <p:spPr>
            <a:xfrm>
              <a:off x="10948" y="0"/>
              <a:ext cx="790904" cy="698500"/>
            </a:xfrm>
            <a:custGeom>
              <a:avLst/>
              <a:gdLst/>
              <a:ahLst/>
              <a:cxnLst/>
              <a:rect l="l" t="t" r="r" b="b"/>
              <a:pathLst>
                <a:path w="790904" h="698500">
                  <a:moveTo>
                    <a:pt x="781441" y="384332"/>
                  </a:moveTo>
                  <a:lnTo>
                    <a:pt x="619063" y="663418"/>
                  </a:lnTo>
                  <a:cubicBezTo>
                    <a:pt x="606426" y="685138"/>
                    <a:pt x="583193" y="698500"/>
                    <a:pt x="558065" y="698500"/>
                  </a:cubicBezTo>
                  <a:lnTo>
                    <a:pt x="232840" y="698500"/>
                  </a:lnTo>
                  <a:cubicBezTo>
                    <a:pt x="207711" y="698500"/>
                    <a:pt x="184478" y="685138"/>
                    <a:pt x="171841" y="663418"/>
                  </a:cubicBezTo>
                  <a:lnTo>
                    <a:pt x="9463" y="384332"/>
                  </a:lnTo>
                  <a:cubicBezTo>
                    <a:pt x="-3154" y="362646"/>
                    <a:pt x="-3154" y="335854"/>
                    <a:pt x="9463" y="314168"/>
                  </a:cubicBezTo>
                  <a:lnTo>
                    <a:pt x="171841" y="35082"/>
                  </a:lnTo>
                  <a:cubicBezTo>
                    <a:pt x="184478" y="13362"/>
                    <a:pt x="207711" y="0"/>
                    <a:pt x="232840" y="0"/>
                  </a:cubicBezTo>
                  <a:lnTo>
                    <a:pt x="558065" y="0"/>
                  </a:lnTo>
                  <a:cubicBezTo>
                    <a:pt x="583193" y="0"/>
                    <a:pt x="606426" y="13362"/>
                    <a:pt x="619063" y="35082"/>
                  </a:cubicBezTo>
                  <a:lnTo>
                    <a:pt x="781441" y="314168"/>
                  </a:lnTo>
                  <a:cubicBezTo>
                    <a:pt x="794058" y="335854"/>
                    <a:pt x="794058" y="362646"/>
                    <a:pt x="781441" y="384332"/>
                  </a:cubicBezTo>
                  <a:close/>
                </a:path>
              </a:pathLst>
            </a:custGeom>
            <a:gradFill rotWithShape="1">
              <a:gsLst>
                <a:gs pos="0">
                  <a:srgbClr val="576782">
                    <a:alpha val="0"/>
                  </a:srgbClr>
                </a:gs>
                <a:gs pos="100000">
                  <a:srgbClr val="668A32">
                    <a:alpha val="100000"/>
                  </a:srgbClr>
                </a:gs>
              </a:gsLst>
              <a:lin ang="2700000"/>
            </a:gradFill>
            <a:ln cap="rnd">
              <a:noFill/>
              <a:prstDash val="solid"/>
              <a:round/>
            </a:ln>
          </p:spPr>
          <p:txBody>
            <a:bodyPr/>
            <a:lstStyle/>
            <a:p>
              <a:endParaRPr lang="en-IN"/>
            </a:p>
          </p:txBody>
        </p:sp>
        <p:sp>
          <p:nvSpPr>
            <p:cNvPr id="10" name="TextBox 10"/>
            <p:cNvSpPr txBox="1"/>
            <p:nvPr/>
          </p:nvSpPr>
          <p:spPr>
            <a:xfrm>
              <a:off x="114300" y="-28575"/>
              <a:ext cx="584200" cy="727075"/>
            </a:xfrm>
            <a:prstGeom prst="rect">
              <a:avLst/>
            </a:prstGeom>
          </p:spPr>
          <p:txBody>
            <a:bodyPr lIns="50800" tIns="50800" rIns="50800" bIns="50800" rtlCol="0" anchor="ctr"/>
            <a:lstStyle/>
            <a:p>
              <a:pPr algn="ctr">
                <a:lnSpc>
                  <a:spcPts val="1960"/>
                </a:lnSpc>
                <a:spcBef>
                  <a:spcPct val="0"/>
                </a:spcBef>
              </a:pPr>
              <a:endParaRPr/>
            </a:p>
          </p:txBody>
        </p:sp>
      </p:grpSp>
      <p:grpSp>
        <p:nvGrpSpPr>
          <p:cNvPr id="11" name="Group 11"/>
          <p:cNvGrpSpPr/>
          <p:nvPr/>
        </p:nvGrpSpPr>
        <p:grpSpPr>
          <a:xfrm>
            <a:off x="-1581807" y="3469319"/>
            <a:ext cx="9826843" cy="8509603"/>
            <a:chOff x="0" y="0"/>
            <a:chExt cx="4282440" cy="3708400"/>
          </a:xfrm>
        </p:grpSpPr>
        <p:sp>
          <p:nvSpPr>
            <p:cNvPr id="12" name="Freeform 12"/>
            <p:cNvSpPr/>
            <p:nvPr/>
          </p:nvSpPr>
          <p:spPr>
            <a:xfrm>
              <a:off x="24471" y="0"/>
              <a:ext cx="4233499" cy="3708400"/>
            </a:xfrm>
            <a:custGeom>
              <a:avLst/>
              <a:gdLst/>
              <a:ahLst/>
              <a:cxnLst/>
              <a:rect l="l" t="t" r="r" b="b"/>
              <a:pathLst>
                <a:path w="4233499" h="3708400">
                  <a:moveTo>
                    <a:pt x="3096039" y="0"/>
                  </a:moveTo>
                  <a:lnTo>
                    <a:pt x="1137459" y="0"/>
                  </a:lnTo>
                  <a:cubicBezTo>
                    <a:pt x="1080950" y="0"/>
                    <a:pt x="1028733" y="30146"/>
                    <a:pt x="1000476" y="79084"/>
                  </a:cubicBezTo>
                  <a:lnTo>
                    <a:pt x="21192" y="1775116"/>
                  </a:lnTo>
                  <a:cubicBezTo>
                    <a:pt x="-7064" y="1824053"/>
                    <a:pt x="-7064" y="1884347"/>
                    <a:pt x="21192" y="1933284"/>
                  </a:cubicBezTo>
                  <a:lnTo>
                    <a:pt x="1000476" y="3629316"/>
                  </a:lnTo>
                  <a:cubicBezTo>
                    <a:pt x="1028733" y="3678254"/>
                    <a:pt x="1080950" y="3708400"/>
                    <a:pt x="1137459" y="3708400"/>
                  </a:cubicBezTo>
                  <a:lnTo>
                    <a:pt x="3096039" y="3708400"/>
                  </a:lnTo>
                  <a:cubicBezTo>
                    <a:pt x="3152548" y="3708400"/>
                    <a:pt x="3204765" y="3678254"/>
                    <a:pt x="3233022" y="3629316"/>
                  </a:cubicBezTo>
                  <a:lnTo>
                    <a:pt x="4212306" y="1933284"/>
                  </a:lnTo>
                  <a:cubicBezTo>
                    <a:pt x="4240562" y="1884347"/>
                    <a:pt x="4240562" y="1824053"/>
                    <a:pt x="4212306" y="1775116"/>
                  </a:cubicBezTo>
                  <a:lnTo>
                    <a:pt x="3233022" y="79084"/>
                  </a:lnTo>
                  <a:cubicBezTo>
                    <a:pt x="3204765" y="30146"/>
                    <a:pt x="3152548" y="0"/>
                    <a:pt x="3096039" y="0"/>
                  </a:cubicBezTo>
                  <a:close/>
                </a:path>
              </a:pathLst>
            </a:custGeom>
            <a:blipFill>
              <a:blip r:embed="rId3"/>
              <a:stretch>
                <a:fillRect l="-20223" r="-36082"/>
              </a:stretch>
            </a:blipFill>
            <a:ln w="219075" cap="rnd">
              <a:solidFill>
                <a:srgbClr val="FFFFFF"/>
              </a:solidFill>
              <a:prstDash val="solid"/>
              <a:round/>
            </a:ln>
          </p:spPr>
          <p:txBody>
            <a:bodyPr/>
            <a:lstStyle/>
            <a:p>
              <a:endParaRPr lang="en-IN"/>
            </a:p>
          </p:txBody>
        </p:sp>
      </p:grpSp>
      <p:grpSp>
        <p:nvGrpSpPr>
          <p:cNvPr id="13" name="Group 13"/>
          <p:cNvGrpSpPr/>
          <p:nvPr/>
        </p:nvGrpSpPr>
        <p:grpSpPr>
          <a:xfrm>
            <a:off x="9762534" y="6434021"/>
            <a:ext cx="8326543" cy="1104901"/>
            <a:chOff x="0" y="0"/>
            <a:chExt cx="4593950" cy="609600"/>
          </a:xfrm>
        </p:grpSpPr>
        <p:sp>
          <p:nvSpPr>
            <p:cNvPr id="14" name="Freeform 14"/>
            <p:cNvSpPr/>
            <p:nvPr/>
          </p:nvSpPr>
          <p:spPr>
            <a:xfrm>
              <a:off x="0" y="0"/>
              <a:ext cx="4593950" cy="609600"/>
            </a:xfrm>
            <a:custGeom>
              <a:avLst/>
              <a:gdLst/>
              <a:ahLst/>
              <a:cxnLst/>
              <a:rect l="l" t="t" r="r" b="b"/>
              <a:pathLst>
                <a:path w="4593950" h="609600">
                  <a:moveTo>
                    <a:pt x="203200" y="0"/>
                  </a:moveTo>
                  <a:lnTo>
                    <a:pt x="4593950" y="0"/>
                  </a:lnTo>
                  <a:lnTo>
                    <a:pt x="4390750" y="609600"/>
                  </a:lnTo>
                  <a:lnTo>
                    <a:pt x="0" y="609600"/>
                  </a:lnTo>
                  <a:lnTo>
                    <a:pt x="203200" y="0"/>
                  </a:lnTo>
                  <a:close/>
                </a:path>
              </a:pathLst>
            </a:custGeom>
            <a:solidFill>
              <a:srgbClr val="7A9F29"/>
            </a:solidFill>
          </p:spPr>
          <p:txBody>
            <a:bodyPr/>
            <a:lstStyle/>
            <a:p>
              <a:endParaRPr lang="en-IN" dirty="0"/>
            </a:p>
          </p:txBody>
        </p:sp>
        <p:sp>
          <p:nvSpPr>
            <p:cNvPr id="15" name="TextBox 15"/>
            <p:cNvSpPr txBox="1"/>
            <p:nvPr/>
          </p:nvSpPr>
          <p:spPr>
            <a:xfrm>
              <a:off x="101600" y="66675"/>
              <a:ext cx="4390750" cy="542925"/>
            </a:xfrm>
            <a:prstGeom prst="rect">
              <a:avLst/>
            </a:prstGeom>
          </p:spPr>
          <p:txBody>
            <a:bodyPr lIns="50800" tIns="50800" rIns="50800" bIns="50800" rtlCol="0" anchor="ctr"/>
            <a:lstStyle/>
            <a:p>
              <a:pPr algn="ctr">
                <a:lnSpc>
                  <a:spcPts val="2397"/>
                </a:lnSpc>
              </a:pPr>
              <a:endParaRPr/>
            </a:p>
          </p:txBody>
        </p:sp>
      </p:grpSp>
      <p:grpSp>
        <p:nvGrpSpPr>
          <p:cNvPr id="16" name="Group 16"/>
          <p:cNvGrpSpPr/>
          <p:nvPr/>
        </p:nvGrpSpPr>
        <p:grpSpPr>
          <a:xfrm>
            <a:off x="15294910" y="-2227417"/>
            <a:ext cx="4564761" cy="3922842"/>
            <a:chOff x="0" y="0"/>
            <a:chExt cx="812800" cy="698500"/>
          </a:xfrm>
        </p:grpSpPr>
        <p:sp>
          <p:nvSpPr>
            <p:cNvPr id="17" name="Freeform 17"/>
            <p:cNvSpPr/>
            <p:nvPr/>
          </p:nvSpPr>
          <p:spPr>
            <a:xfrm>
              <a:off x="13725" y="0"/>
              <a:ext cx="785351" cy="698500"/>
            </a:xfrm>
            <a:custGeom>
              <a:avLst/>
              <a:gdLst/>
              <a:ahLst/>
              <a:cxnLst/>
              <a:rect l="l" t="t" r="r" b="b"/>
              <a:pathLst>
                <a:path w="785351" h="698500">
                  <a:moveTo>
                    <a:pt x="773488" y="393229"/>
                  </a:moveTo>
                  <a:lnTo>
                    <a:pt x="621462" y="654521"/>
                  </a:lnTo>
                  <a:cubicBezTo>
                    <a:pt x="605621" y="681750"/>
                    <a:pt x="576496" y="698500"/>
                    <a:pt x="544994" y="698500"/>
                  </a:cubicBezTo>
                  <a:lnTo>
                    <a:pt x="240356" y="698500"/>
                  </a:lnTo>
                  <a:cubicBezTo>
                    <a:pt x="208854" y="698500"/>
                    <a:pt x="179729" y="681750"/>
                    <a:pt x="163887" y="654521"/>
                  </a:cubicBezTo>
                  <a:lnTo>
                    <a:pt x="11863" y="393229"/>
                  </a:lnTo>
                  <a:cubicBezTo>
                    <a:pt x="-3955" y="366043"/>
                    <a:pt x="-3955" y="332457"/>
                    <a:pt x="11863" y="305271"/>
                  </a:cubicBezTo>
                  <a:lnTo>
                    <a:pt x="163887" y="43979"/>
                  </a:lnTo>
                  <a:cubicBezTo>
                    <a:pt x="179729" y="16750"/>
                    <a:pt x="208854" y="0"/>
                    <a:pt x="240356" y="0"/>
                  </a:cubicBezTo>
                  <a:lnTo>
                    <a:pt x="544994" y="0"/>
                  </a:lnTo>
                  <a:cubicBezTo>
                    <a:pt x="576496" y="0"/>
                    <a:pt x="605621" y="16750"/>
                    <a:pt x="621462" y="43979"/>
                  </a:cubicBezTo>
                  <a:lnTo>
                    <a:pt x="773488" y="305271"/>
                  </a:lnTo>
                  <a:cubicBezTo>
                    <a:pt x="789305" y="332457"/>
                    <a:pt x="789305" y="366043"/>
                    <a:pt x="773488" y="393229"/>
                  </a:cubicBezTo>
                  <a:close/>
                </a:path>
              </a:pathLst>
            </a:custGeom>
            <a:gradFill rotWithShape="1">
              <a:gsLst>
                <a:gs pos="0">
                  <a:srgbClr val="576782">
                    <a:alpha val="0"/>
                  </a:srgbClr>
                </a:gs>
                <a:gs pos="100000">
                  <a:srgbClr val="668A32">
                    <a:alpha val="100000"/>
                  </a:srgbClr>
                </a:gs>
              </a:gsLst>
              <a:lin ang="2700000"/>
            </a:gradFill>
            <a:ln cap="rnd">
              <a:noFill/>
              <a:prstDash val="solid"/>
              <a:round/>
            </a:ln>
          </p:spPr>
          <p:txBody>
            <a:bodyPr/>
            <a:lstStyle/>
            <a:p>
              <a:endParaRPr lang="en-IN"/>
            </a:p>
          </p:txBody>
        </p:sp>
        <p:sp>
          <p:nvSpPr>
            <p:cNvPr id="18" name="TextBox 18"/>
            <p:cNvSpPr txBox="1"/>
            <p:nvPr/>
          </p:nvSpPr>
          <p:spPr>
            <a:xfrm>
              <a:off x="114300" y="-28575"/>
              <a:ext cx="584200" cy="727075"/>
            </a:xfrm>
            <a:prstGeom prst="rect">
              <a:avLst/>
            </a:prstGeom>
          </p:spPr>
          <p:txBody>
            <a:bodyPr lIns="50800" tIns="50800" rIns="50800" bIns="50800" rtlCol="0" anchor="ctr"/>
            <a:lstStyle/>
            <a:p>
              <a:pPr algn="ctr">
                <a:lnSpc>
                  <a:spcPts val="1960"/>
                </a:lnSpc>
                <a:spcBef>
                  <a:spcPct val="0"/>
                </a:spcBef>
              </a:pPr>
              <a:endParaRPr/>
            </a:p>
          </p:txBody>
        </p:sp>
      </p:grpSp>
      <p:sp>
        <p:nvSpPr>
          <p:cNvPr id="19" name="Freeform 19"/>
          <p:cNvSpPr/>
          <p:nvPr/>
        </p:nvSpPr>
        <p:spPr>
          <a:xfrm>
            <a:off x="1305038" y="756277"/>
            <a:ext cx="1023636" cy="1023636"/>
          </a:xfrm>
          <a:custGeom>
            <a:avLst/>
            <a:gdLst/>
            <a:ahLst/>
            <a:cxnLst/>
            <a:rect l="l" t="t" r="r" b="b"/>
            <a:pathLst>
              <a:path w="1023636" h="1023636">
                <a:moveTo>
                  <a:pt x="0" y="0"/>
                </a:moveTo>
                <a:lnTo>
                  <a:pt x="1023636" y="0"/>
                </a:lnTo>
                <a:lnTo>
                  <a:pt x="1023636" y="1023636"/>
                </a:lnTo>
                <a:lnTo>
                  <a:pt x="0" y="10236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20" name="TextBox 20"/>
          <p:cNvSpPr txBox="1"/>
          <p:nvPr/>
        </p:nvSpPr>
        <p:spPr>
          <a:xfrm>
            <a:off x="7904285" y="1949651"/>
            <a:ext cx="9270534" cy="3347093"/>
          </a:xfrm>
          <a:prstGeom prst="rect">
            <a:avLst/>
          </a:prstGeom>
        </p:spPr>
        <p:txBody>
          <a:bodyPr lIns="0" tIns="0" rIns="0" bIns="0" rtlCol="0" anchor="t">
            <a:spAutoFit/>
          </a:bodyPr>
          <a:lstStyle/>
          <a:p>
            <a:pPr algn="r">
              <a:lnSpc>
                <a:spcPts val="5280"/>
              </a:lnSpc>
            </a:pPr>
            <a:r>
              <a:rPr lang="en-US" sz="4800" b="1">
                <a:solidFill>
                  <a:srgbClr val="FFFFFF"/>
                </a:solidFill>
                <a:latin typeface="Inclusive Sans Bold"/>
                <a:ea typeface="Inclusive Sans Bold"/>
                <a:cs typeface="Inclusive Sans Bold"/>
                <a:sym typeface="Inclusive Sans Bold"/>
              </a:rPr>
              <a:t>Communication Barriers at Flight Foods Ltd </a:t>
            </a:r>
          </a:p>
          <a:p>
            <a:pPr algn="r">
              <a:lnSpc>
                <a:spcPts val="5280"/>
              </a:lnSpc>
            </a:pPr>
            <a:r>
              <a:rPr lang="en-US" sz="4800" b="1">
                <a:solidFill>
                  <a:srgbClr val="FFFFFF"/>
                </a:solidFill>
                <a:latin typeface="Inclusive Sans Bold"/>
                <a:ea typeface="Inclusive Sans Bold"/>
                <a:cs typeface="Inclusive Sans Bold"/>
                <a:sym typeface="Inclusive Sans Bold"/>
              </a:rPr>
              <a:t>Focus: Environmental Noise </a:t>
            </a:r>
          </a:p>
          <a:p>
            <a:pPr algn="r">
              <a:lnSpc>
                <a:spcPts val="5280"/>
              </a:lnSpc>
            </a:pPr>
            <a:r>
              <a:rPr lang="en-US" sz="4800" b="1">
                <a:solidFill>
                  <a:srgbClr val="FFFFFF"/>
                </a:solidFill>
                <a:latin typeface="Inclusive Sans Bold"/>
                <a:ea typeface="Inclusive Sans Bold"/>
                <a:cs typeface="Inclusive Sans Bold"/>
                <a:sym typeface="Inclusive Sans Bold"/>
              </a:rPr>
              <a:t>Module: Communication Skills </a:t>
            </a:r>
          </a:p>
          <a:p>
            <a:pPr algn="r">
              <a:lnSpc>
                <a:spcPts val="5280"/>
              </a:lnSpc>
            </a:pPr>
            <a:r>
              <a:rPr lang="en-US" sz="4800" b="1">
                <a:solidFill>
                  <a:srgbClr val="FFFFFF"/>
                </a:solidFill>
                <a:latin typeface="Inclusive Sans Bold"/>
                <a:ea typeface="Inclusive Sans Bold"/>
                <a:cs typeface="Inclusive Sans Bold"/>
                <a:sym typeface="Inclusive Sans Bold"/>
              </a:rPr>
              <a:t>Group Members: </a:t>
            </a:r>
          </a:p>
        </p:txBody>
      </p:sp>
      <p:sp>
        <p:nvSpPr>
          <p:cNvPr id="21" name="TextBox 21"/>
          <p:cNvSpPr txBox="1"/>
          <p:nvPr/>
        </p:nvSpPr>
        <p:spPr>
          <a:xfrm>
            <a:off x="11131680" y="6630461"/>
            <a:ext cx="6115692" cy="1346522"/>
          </a:xfrm>
          <a:prstGeom prst="rect">
            <a:avLst/>
          </a:prstGeom>
        </p:spPr>
        <p:txBody>
          <a:bodyPr wrap="square" lIns="0" tIns="0" rIns="0" bIns="0" rtlCol="0" anchor="t">
            <a:spAutoFit/>
          </a:bodyPr>
          <a:lstStyle/>
          <a:p>
            <a:pPr algn="r">
              <a:lnSpc>
                <a:spcPts val="3520"/>
              </a:lnSpc>
            </a:pPr>
            <a:r>
              <a:rPr lang="en-US" sz="3200" b="1" dirty="0">
                <a:solidFill>
                  <a:srgbClr val="FFFFFF"/>
                </a:solidFill>
                <a:latin typeface="Inclusive Sans Bold"/>
                <a:ea typeface="Inclusive Sans Bold"/>
                <a:cs typeface="Inclusive Sans Bold"/>
                <a:sym typeface="Inclusive Sans Bold"/>
              </a:rPr>
              <a:t>Presented by:  Abbey Kausar  </a:t>
            </a:r>
            <a:r>
              <a:rPr lang="en-GB" sz="3200" b="1" dirty="0"/>
              <a:t>2508510</a:t>
            </a:r>
          </a:p>
          <a:p>
            <a:pPr algn="r">
              <a:lnSpc>
                <a:spcPts val="3520"/>
              </a:lnSpc>
            </a:pPr>
            <a:endParaRPr lang="en-US" sz="3200" b="1" dirty="0">
              <a:solidFill>
                <a:srgbClr val="FFFFFF"/>
              </a:solidFill>
              <a:latin typeface="Inclusive Sans Bold"/>
              <a:ea typeface="Inclusive Sans Bold"/>
              <a:cs typeface="Inclusive Sans Bold"/>
              <a:sym typeface="Inclusive Sans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367202" y="-2028350"/>
            <a:ext cx="19725895" cy="16795843"/>
            <a:chOff x="0" y="0"/>
            <a:chExt cx="897179" cy="763914"/>
          </a:xfrm>
        </p:grpSpPr>
        <p:sp>
          <p:nvSpPr>
            <p:cNvPr id="3" name="Freeform 3"/>
            <p:cNvSpPr/>
            <p:nvPr/>
          </p:nvSpPr>
          <p:spPr>
            <a:xfrm>
              <a:off x="6266" y="0"/>
              <a:ext cx="884648" cy="763914"/>
            </a:xfrm>
            <a:custGeom>
              <a:avLst/>
              <a:gdLst/>
              <a:ahLst/>
              <a:cxnLst/>
              <a:rect l="l" t="t" r="r" b="b"/>
              <a:pathLst>
                <a:path w="884648" h="763914">
                  <a:moveTo>
                    <a:pt x="879116" y="404133"/>
                  </a:moveTo>
                  <a:lnTo>
                    <a:pt x="699511" y="741738"/>
                  </a:lnTo>
                  <a:cubicBezTo>
                    <a:pt x="692251" y="755386"/>
                    <a:pt x="678053" y="763914"/>
                    <a:pt x="662595" y="763914"/>
                  </a:cubicBezTo>
                  <a:lnTo>
                    <a:pt x="222052" y="763914"/>
                  </a:lnTo>
                  <a:cubicBezTo>
                    <a:pt x="206594" y="763914"/>
                    <a:pt x="192397" y="755386"/>
                    <a:pt x="185137" y="741738"/>
                  </a:cubicBezTo>
                  <a:lnTo>
                    <a:pt x="5531" y="404133"/>
                  </a:lnTo>
                  <a:cubicBezTo>
                    <a:pt x="-1844" y="390269"/>
                    <a:pt x="-1844" y="373645"/>
                    <a:pt x="5531" y="359781"/>
                  </a:cubicBezTo>
                  <a:lnTo>
                    <a:pt x="185137" y="22176"/>
                  </a:lnTo>
                  <a:cubicBezTo>
                    <a:pt x="192397" y="8528"/>
                    <a:pt x="206594" y="0"/>
                    <a:pt x="222052" y="0"/>
                  </a:cubicBezTo>
                  <a:lnTo>
                    <a:pt x="662595" y="0"/>
                  </a:lnTo>
                  <a:cubicBezTo>
                    <a:pt x="678053" y="0"/>
                    <a:pt x="692251" y="8528"/>
                    <a:pt x="699511" y="22176"/>
                  </a:cubicBezTo>
                  <a:lnTo>
                    <a:pt x="879116" y="359781"/>
                  </a:lnTo>
                  <a:cubicBezTo>
                    <a:pt x="886492" y="373645"/>
                    <a:pt x="886492" y="390269"/>
                    <a:pt x="879116" y="404133"/>
                  </a:cubicBezTo>
                  <a:close/>
                </a:path>
              </a:pathLst>
            </a:custGeom>
            <a:solidFill>
              <a:srgbClr val="33511D"/>
            </a:solidFill>
          </p:spPr>
          <p:txBody>
            <a:bodyPr/>
            <a:lstStyle/>
            <a:p>
              <a:endParaRPr lang="en-IN"/>
            </a:p>
          </p:txBody>
        </p:sp>
        <p:sp>
          <p:nvSpPr>
            <p:cNvPr id="4" name="TextBox 4"/>
            <p:cNvSpPr txBox="1"/>
            <p:nvPr/>
          </p:nvSpPr>
          <p:spPr>
            <a:xfrm>
              <a:off x="114300" y="-9525"/>
              <a:ext cx="668579" cy="773439"/>
            </a:xfrm>
            <a:prstGeom prst="rect">
              <a:avLst/>
            </a:prstGeom>
          </p:spPr>
          <p:txBody>
            <a:bodyPr lIns="37899" tIns="37899" rIns="37899" bIns="37899" rtlCol="0" anchor="ctr"/>
            <a:lstStyle/>
            <a:p>
              <a:pPr algn="ctr">
                <a:lnSpc>
                  <a:spcPts val="1462"/>
                </a:lnSpc>
              </a:pPr>
              <a:endParaRPr/>
            </a:p>
          </p:txBody>
        </p:sp>
      </p:grpSp>
      <p:grpSp>
        <p:nvGrpSpPr>
          <p:cNvPr id="5" name="Group 5"/>
          <p:cNvGrpSpPr/>
          <p:nvPr/>
        </p:nvGrpSpPr>
        <p:grpSpPr>
          <a:xfrm>
            <a:off x="9144000" y="-6316395"/>
            <a:ext cx="10987806" cy="8828806"/>
            <a:chOff x="0" y="0"/>
            <a:chExt cx="870665" cy="699588"/>
          </a:xfrm>
        </p:grpSpPr>
        <p:sp>
          <p:nvSpPr>
            <p:cNvPr id="6" name="Freeform 6"/>
            <p:cNvSpPr/>
            <p:nvPr/>
          </p:nvSpPr>
          <p:spPr>
            <a:xfrm>
              <a:off x="6263" y="0"/>
              <a:ext cx="858138" cy="699588"/>
            </a:xfrm>
            <a:custGeom>
              <a:avLst/>
              <a:gdLst/>
              <a:ahLst/>
              <a:cxnLst/>
              <a:rect l="l" t="t" r="r" b="b"/>
              <a:pathLst>
                <a:path w="858138" h="699588">
                  <a:moveTo>
                    <a:pt x="852723" y="369899"/>
                  </a:moveTo>
                  <a:lnTo>
                    <a:pt x="672882" y="679482"/>
                  </a:lnTo>
                  <a:cubicBezTo>
                    <a:pt x="665652" y="691929"/>
                    <a:pt x="652345" y="699588"/>
                    <a:pt x="637951" y="699588"/>
                  </a:cubicBezTo>
                  <a:lnTo>
                    <a:pt x="220189" y="699588"/>
                  </a:lnTo>
                  <a:cubicBezTo>
                    <a:pt x="205795" y="699588"/>
                    <a:pt x="192488" y="691929"/>
                    <a:pt x="185258" y="679482"/>
                  </a:cubicBezTo>
                  <a:lnTo>
                    <a:pt x="5416" y="369899"/>
                  </a:lnTo>
                  <a:cubicBezTo>
                    <a:pt x="-1805" y="357468"/>
                    <a:pt x="-1805" y="342119"/>
                    <a:pt x="5416" y="329689"/>
                  </a:cubicBezTo>
                  <a:lnTo>
                    <a:pt x="185258" y="20105"/>
                  </a:lnTo>
                  <a:cubicBezTo>
                    <a:pt x="192488" y="7659"/>
                    <a:pt x="205795" y="0"/>
                    <a:pt x="220189" y="0"/>
                  </a:cubicBezTo>
                  <a:lnTo>
                    <a:pt x="637951" y="0"/>
                  </a:lnTo>
                  <a:cubicBezTo>
                    <a:pt x="652345" y="0"/>
                    <a:pt x="665652" y="7659"/>
                    <a:pt x="672882" y="20105"/>
                  </a:cubicBezTo>
                  <a:lnTo>
                    <a:pt x="852723" y="329689"/>
                  </a:lnTo>
                  <a:cubicBezTo>
                    <a:pt x="859944" y="342119"/>
                    <a:pt x="859944" y="357468"/>
                    <a:pt x="852723" y="369899"/>
                  </a:cubicBezTo>
                  <a:close/>
                </a:path>
              </a:pathLst>
            </a:custGeom>
            <a:solidFill>
              <a:srgbClr val="FFFFFF"/>
            </a:solidFill>
          </p:spPr>
          <p:txBody>
            <a:bodyPr/>
            <a:lstStyle/>
            <a:p>
              <a:endParaRPr lang="en-IN"/>
            </a:p>
          </p:txBody>
        </p:sp>
        <p:sp>
          <p:nvSpPr>
            <p:cNvPr id="7" name="TextBox 7"/>
            <p:cNvSpPr txBox="1"/>
            <p:nvPr/>
          </p:nvSpPr>
          <p:spPr>
            <a:xfrm>
              <a:off x="114300" y="-9525"/>
              <a:ext cx="642065" cy="709113"/>
            </a:xfrm>
            <a:prstGeom prst="rect">
              <a:avLst/>
            </a:prstGeom>
          </p:spPr>
          <p:txBody>
            <a:bodyPr lIns="37899" tIns="37899" rIns="37899" bIns="37899" rtlCol="0" anchor="ctr"/>
            <a:lstStyle/>
            <a:p>
              <a:pPr algn="ctr">
                <a:lnSpc>
                  <a:spcPts val="1462"/>
                </a:lnSpc>
              </a:pPr>
              <a:endParaRPr/>
            </a:p>
          </p:txBody>
        </p:sp>
      </p:grpSp>
      <p:grpSp>
        <p:nvGrpSpPr>
          <p:cNvPr id="8" name="Group 8"/>
          <p:cNvGrpSpPr/>
          <p:nvPr/>
        </p:nvGrpSpPr>
        <p:grpSpPr>
          <a:xfrm>
            <a:off x="-2384990" y="-1682185"/>
            <a:ext cx="5722390" cy="4917679"/>
            <a:chOff x="0" y="0"/>
            <a:chExt cx="812800" cy="698500"/>
          </a:xfrm>
        </p:grpSpPr>
        <p:sp>
          <p:nvSpPr>
            <p:cNvPr id="9" name="Freeform 9"/>
            <p:cNvSpPr/>
            <p:nvPr/>
          </p:nvSpPr>
          <p:spPr>
            <a:xfrm>
              <a:off x="10948" y="0"/>
              <a:ext cx="790904" cy="698500"/>
            </a:xfrm>
            <a:custGeom>
              <a:avLst/>
              <a:gdLst/>
              <a:ahLst/>
              <a:cxnLst/>
              <a:rect l="l" t="t" r="r" b="b"/>
              <a:pathLst>
                <a:path w="790904" h="698500">
                  <a:moveTo>
                    <a:pt x="781441" y="384332"/>
                  </a:moveTo>
                  <a:lnTo>
                    <a:pt x="619063" y="663418"/>
                  </a:lnTo>
                  <a:cubicBezTo>
                    <a:pt x="606426" y="685138"/>
                    <a:pt x="583193" y="698500"/>
                    <a:pt x="558065" y="698500"/>
                  </a:cubicBezTo>
                  <a:lnTo>
                    <a:pt x="232840" y="698500"/>
                  </a:lnTo>
                  <a:cubicBezTo>
                    <a:pt x="207711" y="698500"/>
                    <a:pt x="184478" y="685138"/>
                    <a:pt x="171841" y="663418"/>
                  </a:cubicBezTo>
                  <a:lnTo>
                    <a:pt x="9463" y="384332"/>
                  </a:lnTo>
                  <a:cubicBezTo>
                    <a:pt x="-3154" y="362646"/>
                    <a:pt x="-3154" y="335854"/>
                    <a:pt x="9463" y="314168"/>
                  </a:cubicBezTo>
                  <a:lnTo>
                    <a:pt x="171841" y="35082"/>
                  </a:lnTo>
                  <a:cubicBezTo>
                    <a:pt x="184478" y="13362"/>
                    <a:pt x="207711" y="0"/>
                    <a:pt x="232840" y="0"/>
                  </a:cubicBezTo>
                  <a:lnTo>
                    <a:pt x="558065" y="0"/>
                  </a:lnTo>
                  <a:cubicBezTo>
                    <a:pt x="583193" y="0"/>
                    <a:pt x="606426" y="13362"/>
                    <a:pt x="619063" y="35082"/>
                  </a:cubicBezTo>
                  <a:lnTo>
                    <a:pt x="781441" y="314168"/>
                  </a:lnTo>
                  <a:cubicBezTo>
                    <a:pt x="794058" y="335854"/>
                    <a:pt x="794058" y="362646"/>
                    <a:pt x="781441" y="384332"/>
                  </a:cubicBezTo>
                  <a:close/>
                </a:path>
              </a:pathLst>
            </a:custGeom>
            <a:gradFill rotWithShape="1">
              <a:gsLst>
                <a:gs pos="0">
                  <a:srgbClr val="576782">
                    <a:alpha val="0"/>
                  </a:srgbClr>
                </a:gs>
                <a:gs pos="100000">
                  <a:srgbClr val="668A32">
                    <a:alpha val="100000"/>
                  </a:srgbClr>
                </a:gs>
              </a:gsLst>
              <a:lin ang="2700000"/>
            </a:gradFill>
            <a:ln cap="rnd">
              <a:noFill/>
              <a:prstDash val="solid"/>
              <a:round/>
            </a:ln>
          </p:spPr>
          <p:txBody>
            <a:bodyPr/>
            <a:lstStyle/>
            <a:p>
              <a:endParaRPr lang="en-IN"/>
            </a:p>
          </p:txBody>
        </p:sp>
        <p:sp>
          <p:nvSpPr>
            <p:cNvPr id="10" name="TextBox 10"/>
            <p:cNvSpPr txBox="1"/>
            <p:nvPr/>
          </p:nvSpPr>
          <p:spPr>
            <a:xfrm>
              <a:off x="114300" y="-28575"/>
              <a:ext cx="584200" cy="727075"/>
            </a:xfrm>
            <a:prstGeom prst="rect">
              <a:avLst/>
            </a:prstGeom>
          </p:spPr>
          <p:txBody>
            <a:bodyPr lIns="50800" tIns="50800" rIns="50800" bIns="50800" rtlCol="0" anchor="ctr"/>
            <a:lstStyle/>
            <a:p>
              <a:pPr algn="ctr">
                <a:lnSpc>
                  <a:spcPts val="1960"/>
                </a:lnSpc>
                <a:spcBef>
                  <a:spcPct val="0"/>
                </a:spcBef>
              </a:pPr>
              <a:endParaRPr/>
            </a:p>
          </p:txBody>
        </p:sp>
      </p:grpSp>
      <p:sp>
        <p:nvSpPr>
          <p:cNvPr id="11" name="TextBox 11"/>
          <p:cNvSpPr txBox="1"/>
          <p:nvPr/>
        </p:nvSpPr>
        <p:spPr>
          <a:xfrm>
            <a:off x="1361631" y="3907563"/>
            <a:ext cx="9924451" cy="2967355"/>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FFFFFF"/>
                </a:solidFill>
                <a:latin typeface="Inclusive Sans"/>
                <a:ea typeface="Inclusive Sans"/>
                <a:cs typeface="Inclusive Sans"/>
                <a:sym typeface="Inclusive Sans"/>
              </a:rPr>
              <a:t>Middle-scale food production enterprise. </a:t>
            </a:r>
          </a:p>
          <a:p>
            <a:pPr marL="604519" lvl="1" indent="-302260" algn="l">
              <a:lnSpc>
                <a:spcPts val="3919"/>
              </a:lnSpc>
              <a:buFont typeface="Arial"/>
              <a:buChar char="•"/>
            </a:pPr>
            <a:r>
              <a:rPr lang="en-US" sz="2799">
                <a:solidFill>
                  <a:srgbClr val="FFFFFF"/>
                </a:solidFill>
                <a:latin typeface="Inclusive Sans"/>
                <a:ea typeface="Inclusive Sans"/>
                <a:cs typeface="Inclusive Sans"/>
                <a:sym typeface="Inclusive Sans"/>
              </a:rPr>
              <a:t>Provides ready meals to airlines. </a:t>
            </a:r>
          </a:p>
          <a:p>
            <a:pPr marL="604519" lvl="1" indent="-302260" algn="l">
              <a:lnSpc>
                <a:spcPts val="3919"/>
              </a:lnSpc>
              <a:buFont typeface="Arial"/>
              <a:buChar char="•"/>
            </a:pPr>
            <a:r>
              <a:rPr lang="en-US" sz="2799">
                <a:solidFill>
                  <a:srgbClr val="FFFFFF"/>
                </a:solidFill>
                <a:latin typeface="Inclusive Sans"/>
                <a:ea typeface="Inclusive Sans"/>
                <a:cs typeface="Inclusive Sans"/>
                <a:sym typeface="Inclusive Sans"/>
              </a:rPr>
              <a:t>Complaints on food quality. </a:t>
            </a:r>
          </a:p>
          <a:p>
            <a:pPr marL="604519" lvl="1" indent="-302260" algn="l">
              <a:lnSpc>
                <a:spcPts val="3919"/>
              </a:lnSpc>
              <a:buFont typeface="Arial"/>
              <a:buChar char="•"/>
            </a:pPr>
            <a:r>
              <a:rPr lang="en-US" sz="2799">
                <a:solidFill>
                  <a:srgbClr val="FFFFFF"/>
                </a:solidFill>
                <a:latin typeface="Inclusive Sans"/>
                <a:ea typeface="Inclusive Sans"/>
                <a:cs typeface="Inclusive Sans"/>
                <a:sym typeface="Inclusive Sans"/>
              </a:rPr>
              <a:t>Ineffective communication on factory floor. </a:t>
            </a:r>
          </a:p>
          <a:p>
            <a:pPr marL="604519" lvl="1" indent="-302260" algn="l">
              <a:lnSpc>
                <a:spcPts val="3919"/>
              </a:lnSpc>
              <a:buFont typeface="Arial"/>
              <a:buChar char="•"/>
            </a:pPr>
            <a:r>
              <a:rPr lang="en-US" sz="2799">
                <a:solidFill>
                  <a:srgbClr val="FFFFFF"/>
                </a:solidFill>
                <a:latin typeface="Inclusive Sans"/>
                <a:ea typeface="Inclusive Sans"/>
                <a:cs typeface="Inclusive Sans"/>
                <a:sym typeface="Inclusive Sans"/>
              </a:rPr>
              <a:t>Multicultural diversity (age, cultural differences) </a:t>
            </a:r>
          </a:p>
          <a:p>
            <a:pPr algn="l">
              <a:lnSpc>
                <a:spcPts val="3919"/>
              </a:lnSpc>
            </a:pPr>
            <a:endParaRPr lang="en-US" sz="2799">
              <a:solidFill>
                <a:srgbClr val="FFFFFF"/>
              </a:solidFill>
              <a:latin typeface="Inclusive Sans"/>
              <a:ea typeface="Inclusive Sans"/>
              <a:cs typeface="Inclusive Sans"/>
              <a:sym typeface="Inclusive Sans"/>
            </a:endParaRPr>
          </a:p>
        </p:txBody>
      </p:sp>
      <p:grpSp>
        <p:nvGrpSpPr>
          <p:cNvPr id="12" name="Group 12"/>
          <p:cNvGrpSpPr/>
          <p:nvPr/>
        </p:nvGrpSpPr>
        <p:grpSpPr>
          <a:xfrm>
            <a:off x="13059323" y="2294929"/>
            <a:ext cx="7790116" cy="6745889"/>
            <a:chOff x="0" y="0"/>
            <a:chExt cx="4282440" cy="3708400"/>
          </a:xfrm>
        </p:grpSpPr>
        <p:sp>
          <p:nvSpPr>
            <p:cNvPr id="13" name="Freeform 13"/>
            <p:cNvSpPr/>
            <p:nvPr/>
          </p:nvSpPr>
          <p:spPr>
            <a:xfrm>
              <a:off x="30869" y="0"/>
              <a:ext cx="4220703" cy="3708400"/>
            </a:xfrm>
            <a:custGeom>
              <a:avLst/>
              <a:gdLst/>
              <a:ahLst/>
              <a:cxnLst/>
              <a:rect l="l" t="t" r="r" b="b"/>
              <a:pathLst>
                <a:path w="4220703" h="3708400">
                  <a:moveTo>
                    <a:pt x="3065766" y="0"/>
                  </a:moveTo>
                  <a:lnTo>
                    <a:pt x="1154936" y="0"/>
                  </a:lnTo>
                  <a:cubicBezTo>
                    <a:pt x="1083653" y="0"/>
                    <a:pt x="1017784" y="38028"/>
                    <a:pt x="982140" y="99760"/>
                  </a:cubicBezTo>
                  <a:lnTo>
                    <a:pt x="26732" y="1754440"/>
                  </a:lnTo>
                  <a:cubicBezTo>
                    <a:pt x="-8911" y="1816171"/>
                    <a:pt x="-8911" y="1892229"/>
                    <a:pt x="26732" y="1953960"/>
                  </a:cubicBezTo>
                  <a:lnTo>
                    <a:pt x="982140" y="3608640"/>
                  </a:lnTo>
                  <a:cubicBezTo>
                    <a:pt x="1017784" y="3670372"/>
                    <a:pt x="1083653" y="3708400"/>
                    <a:pt x="1154936" y="3708400"/>
                  </a:cubicBezTo>
                  <a:lnTo>
                    <a:pt x="3065766" y="3708400"/>
                  </a:lnTo>
                  <a:cubicBezTo>
                    <a:pt x="3137049" y="3708400"/>
                    <a:pt x="3202918" y="3670372"/>
                    <a:pt x="3238562" y="3608640"/>
                  </a:cubicBezTo>
                  <a:lnTo>
                    <a:pt x="4193970" y="1953960"/>
                  </a:lnTo>
                  <a:cubicBezTo>
                    <a:pt x="4229613" y="1892229"/>
                    <a:pt x="4229613" y="1816171"/>
                    <a:pt x="4193970" y="1754440"/>
                  </a:cubicBezTo>
                  <a:lnTo>
                    <a:pt x="3238562" y="99760"/>
                  </a:lnTo>
                  <a:cubicBezTo>
                    <a:pt x="3202918" y="38028"/>
                    <a:pt x="3137049" y="0"/>
                    <a:pt x="3065766" y="0"/>
                  </a:cubicBezTo>
                  <a:close/>
                </a:path>
              </a:pathLst>
            </a:custGeom>
            <a:blipFill>
              <a:blip r:embed="rId3"/>
              <a:stretch>
                <a:fillRect l="-16016" r="-16016"/>
              </a:stretch>
            </a:blipFill>
            <a:ln w="133350" cap="rnd">
              <a:solidFill>
                <a:srgbClr val="FFFFFF"/>
              </a:solidFill>
              <a:prstDash val="solid"/>
              <a:round/>
            </a:ln>
          </p:spPr>
          <p:txBody>
            <a:bodyPr/>
            <a:lstStyle/>
            <a:p>
              <a:endParaRPr lang="en-IN"/>
            </a:p>
          </p:txBody>
        </p:sp>
      </p:grpSp>
      <p:grpSp>
        <p:nvGrpSpPr>
          <p:cNvPr id="14" name="Group 14"/>
          <p:cNvGrpSpPr/>
          <p:nvPr/>
        </p:nvGrpSpPr>
        <p:grpSpPr>
          <a:xfrm>
            <a:off x="9297287" y="6623063"/>
            <a:ext cx="4955455" cy="4258594"/>
            <a:chOff x="0" y="0"/>
            <a:chExt cx="812800" cy="698500"/>
          </a:xfrm>
        </p:grpSpPr>
        <p:sp>
          <p:nvSpPr>
            <p:cNvPr id="15" name="Freeform 15"/>
            <p:cNvSpPr/>
            <p:nvPr/>
          </p:nvSpPr>
          <p:spPr>
            <a:xfrm>
              <a:off x="12643" y="0"/>
              <a:ext cx="787515" cy="698500"/>
            </a:xfrm>
            <a:custGeom>
              <a:avLst/>
              <a:gdLst/>
              <a:ahLst/>
              <a:cxnLst/>
              <a:rect l="l" t="t" r="r" b="b"/>
              <a:pathLst>
                <a:path w="787515" h="698500">
                  <a:moveTo>
                    <a:pt x="776587" y="389761"/>
                  </a:moveTo>
                  <a:lnTo>
                    <a:pt x="620527" y="657989"/>
                  </a:lnTo>
                  <a:cubicBezTo>
                    <a:pt x="605934" y="683070"/>
                    <a:pt x="579106" y="698500"/>
                    <a:pt x="550088" y="698500"/>
                  </a:cubicBezTo>
                  <a:lnTo>
                    <a:pt x="237426" y="698500"/>
                  </a:lnTo>
                  <a:cubicBezTo>
                    <a:pt x="208408" y="698500"/>
                    <a:pt x="181580" y="683070"/>
                    <a:pt x="166987" y="657989"/>
                  </a:cubicBezTo>
                  <a:lnTo>
                    <a:pt x="10927" y="389761"/>
                  </a:lnTo>
                  <a:cubicBezTo>
                    <a:pt x="-3643" y="364719"/>
                    <a:pt x="-3643" y="333781"/>
                    <a:pt x="10927" y="308739"/>
                  </a:cubicBezTo>
                  <a:lnTo>
                    <a:pt x="166987" y="40511"/>
                  </a:lnTo>
                  <a:cubicBezTo>
                    <a:pt x="181580" y="15430"/>
                    <a:pt x="208408" y="0"/>
                    <a:pt x="237426" y="0"/>
                  </a:cubicBezTo>
                  <a:lnTo>
                    <a:pt x="550088" y="0"/>
                  </a:lnTo>
                  <a:cubicBezTo>
                    <a:pt x="579106" y="0"/>
                    <a:pt x="605934" y="15430"/>
                    <a:pt x="620527" y="40511"/>
                  </a:cubicBezTo>
                  <a:lnTo>
                    <a:pt x="776587" y="308739"/>
                  </a:lnTo>
                  <a:cubicBezTo>
                    <a:pt x="791157" y="333781"/>
                    <a:pt x="791157" y="364719"/>
                    <a:pt x="776587" y="389761"/>
                  </a:cubicBezTo>
                  <a:close/>
                </a:path>
              </a:pathLst>
            </a:custGeom>
            <a:gradFill rotWithShape="1">
              <a:gsLst>
                <a:gs pos="0">
                  <a:srgbClr val="576782">
                    <a:alpha val="0"/>
                  </a:srgbClr>
                </a:gs>
                <a:gs pos="100000">
                  <a:srgbClr val="668A32">
                    <a:alpha val="100000"/>
                  </a:srgbClr>
                </a:gs>
              </a:gsLst>
              <a:lin ang="2700000"/>
            </a:gradFill>
            <a:ln cap="rnd">
              <a:noFill/>
              <a:prstDash val="solid"/>
              <a:round/>
            </a:ln>
          </p:spPr>
          <p:txBody>
            <a:bodyPr/>
            <a:lstStyle/>
            <a:p>
              <a:endParaRPr lang="en-IN"/>
            </a:p>
          </p:txBody>
        </p:sp>
        <p:sp>
          <p:nvSpPr>
            <p:cNvPr id="16" name="TextBox 16"/>
            <p:cNvSpPr txBox="1"/>
            <p:nvPr/>
          </p:nvSpPr>
          <p:spPr>
            <a:xfrm>
              <a:off x="114300" y="-28575"/>
              <a:ext cx="584200" cy="727075"/>
            </a:xfrm>
            <a:prstGeom prst="rect">
              <a:avLst/>
            </a:prstGeom>
          </p:spPr>
          <p:txBody>
            <a:bodyPr lIns="50800" tIns="50800" rIns="50800" bIns="50800" rtlCol="0" anchor="ctr"/>
            <a:lstStyle/>
            <a:p>
              <a:pPr algn="ctr">
                <a:lnSpc>
                  <a:spcPts val="1960"/>
                </a:lnSpc>
                <a:spcBef>
                  <a:spcPct val="0"/>
                </a:spcBef>
              </a:pPr>
              <a:endParaRPr/>
            </a:p>
          </p:txBody>
        </p:sp>
      </p:grpSp>
      <p:grpSp>
        <p:nvGrpSpPr>
          <p:cNvPr id="17" name="Group 17"/>
          <p:cNvGrpSpPr/>
          <p:nvPr/>
        </p:nvGrpSpPr>
        <p:grpSpPr>
          <a:xfrm>
            <a:off x="12400938" y="6241184"/>
            <a:ext cx="3957755" cy="3427238"/>
            <a:chOff x="0" y="0"/>
            <a:chExt cx="4282440" cy="3708400"/>
          </a:xfrm>
        </p:grpSpPr>
        <p:sp>
          <p:nvSpPr>
            <p:cNvPr id="18" name="Freeform 18"/>
            <p:cNvSpPr/>
            <p:nvPr/>
          </p:nvSpPr>
          <p:spPr>
            <a:xfrm>
              <a:off x="60759" y="0"/>
              <a:ext cx="4160922" cy="3708400"/>
            </a:xfrm>
            <a:custGeom>
              <a:avLst/>
              <a:gdLst/>
              <a:ahLst/>
              <a:cxnLst/>
              <a:rect l="l" t="t" r="r" b="b"/>
              <a:pathLst>
                <a:path w="4160922" h="3708400">
                  <a:moveTo>
                    <a:pt x="2924330" y="0"/>
                  </a:moveTo>
                  <a:lnTo>
                    <a:pt x="1236592" y="0"/>
                  </a:lnTo>
                  <a:cubicBezTo>
                    <a:pt x="1096283" y="0"/>
                    <a:pt x="966632" y="74851"/>
                    <a:pt x="896474" y="196359"/>
                  </a:cubicBezTo>
                  <a:lnTo>
                    <a:pt x="52618" y="1657840"/>
                  </a:lnTo>
                  <a:cubicBezTo>
                    <a:pt x="-17539" y="1779347"/>
                    <a:pt x="-17539" y="1929053"/>
                    <a:pt x="52618" y="2050560"/>
                  </a:cubicBezTo>
                  <a:lnTo>
                    <a:pt x="896474" y="3512041"/>
                  </a:lnTo>
                  <a:cubicBezTo>
                    <a:pt x="966632" y="3633549"/>
                    <a:pt x="1096283" y="3708400"/>
                    <a:pt x="1236592" y="3708400"/>
                  </a:cubicBezTo>
                  <a:lnTo>
                    <a:pt x="2924330" y="3708400"/>
                  </a:lnTo>
                  <a:cubicBezTo>
                    <a:pt x="3064639" y="3708400"/>
                    <a:pt x="3194290" y="3633549"/>
                    <a:pt x="3264448" y="3512041"/>
                  </a:cubicBezTo>
                  <a:lnTo>
                    <a:pt x="4108304" y="2050560"/>
                  </a:lnTo>
                  <a:cubicBezTo>
                    <a:pt x="4178461" y="1929053"/>
                    <a:pt x="4178461" y="1779347"/>
                    <a:pt x="4108304" y="1657840"/>
                  </a:cubicBezTo>
                  <a:lnTo>
                    <a:pt x="3264448" y="196359"/>
                  </a:lnTo>
                  <a:cubicBezTo>
                    <a:pt x="3194290" y="74851"/>
                    <a:pt x="3064639" y="0"/>
                    <a:pt x="2924330" y="0"/>
                  </a:cubicBezTo>
                  <a:close/>
                </a:path>
              </a:pathLst>
            </a:custGeom>
            <a:blipFill>
              <a:blip r:embed="rId4"/>
              <a:stretch>
                <a:fillRect l="-16782" r="-16782"/>
              </a:stretch>
            </a:blipFill>
            <a:ln w="133350" cap="rnd">
              <a:solidFill>
                <a:srgbClr val="FFFFFF"/>
              </a:solidFill>
              <a:prstDash val="solid"/>
              <a:round/>
            </a:ln>
          </p:spPr>
          <p:txBody>
            <a:bodyPr/>
            <a:lstStyle/>
            <a:p>
              <a:endParaRPr lang="en-IN"/>
            </a:p>
          </p:txBody>
        </p:sp>
      </p:grpSp>
      <p:sp>
        <p:nvSpPr>
          <p:cNvPr id="19" name="TextBox 19"/>
          <p:cNvSpPr txBox="1"/>
          <p:nvPr/>
        </p:nvSpPr>
        <p:spPr>
          <a:xfrm>
            <a:off x="1720483" y="1759969"/>
            <a:ext cx="6526738" cy="1965325"/>
          </a:xfrm>
          <a:prstGeom prst="rect">
            <a:avLst/>
          </a:prstGeom>
        </p:spPr>
        <p:txBody>
          <a:bodyPr lIns="0" tIns="0" rIns="0" bIns="0" rtlCol="0" anchor="t">
            <a:spAutoFit/>
          </a:bodyPr>
          <a:lstStyle/>
          <a:p>
            <a:pPr algn="l">
              <a:lnSpc>
                <a:spcPts val="7699"/>
              </a:lnSpc>
            </a:pPr>
            <a:r>
              <a:rPr lang="en-US" sz="6999" b="1">
                <a:solidFill>
                  <a:srgbClr val="FFFFFF"/>
                </a:solidFill>
                <a:latin typeface="Inclusive Sans Bold"/>
                <a:ea typeface="Inclusive Sans Bold"/>
                <a:cs typeface="Inclusive Sans Bold"/>
                <a:sym typeface="Inclusive Sans Bold"/>
              </a:rPr>
              <a:t>Case Study Overview</a:t>
            </a:r>
          </a:p>
        </p:txBody>
      </p:sp>
      <p:sp>
        <p:nvSpPr>
          <p:cNvPr id="20" name="Freeform 20"/>
          <p:cNvSpPr/>
          <p:nvPr/>
        </p:nvSpPr>
        <p:spPr>
          <a:xfrm>
            <a:off x="13853113" y="756277"/>
            <a:ext cx="1023636" cy="1023636"/>
          </a:xfrm>
          <a:custGeom>
            <a:avLst/>
            <a:gdLst/>
            <a:ahLst/>
            <a:cxnLst/>
            <a:rect l="l" t="t" r="r" b="b"/>
            <a:pathLst>
              <a:path w="1023636" h="1023636">
                <a:moveTo>
                  <a:pt x="0" y="0"/>
                </a:moveTo>
                <a:lnTo>
                  <a:pt x="1023636" y="0"/>
                </a:lnTo>
                <a:lnTo>
                  <a:pt x="1023636" y="1023636"/>
                </a:lnTo>
                <a:lnTo>
                  <a:pt x="0" y="102363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185669" y="1889078"/>
            <a:ext cx="21090007" cy="16795843"/>
            <a:chOff x="0" y="0"/>
            <a:chExt cx="959222" cy="763914"/>
          </a:xfrm>
        </p:grpSpPr>
        <p:sp>
          <p:nvSpPr>
            <p:cNvPr id="3" name="Freeform 3"/>
            <p:cNvSpPr/>
            <p:nvPr/>
          </p:nvSpPr>
          <p:spPr>
            <a:xfrm>
              <a:off x="5860" y="0"/>
              <a:ext cx="947502" cy="763914"/>
            </a:xfrm>
            <a:custGeom>
              <a:avLst/>
              <a:gdLst/>
              <a:ahLst/>
              <a:cxnLst/>
              <a:rect l="l" t="t" r="r" b="b"/>
              <a:pathLst>
                <a:path w="947502" h="763914">
                  <a:moveTo>
                    <a:pt x="942328" y="402698"/>
                  </a:moveTo>
                  <a:lnTo>
                    <a:pt x="761197" y="743173"/>
                  </a:lnTo>
                  <a:cubicBezTo>
                    <a:pt x="754406" y="755937"/>
                    <a:pt x="741127" y="763914"/>
                    <a:pt x="726669" y="763914"/>
                  </a:cubicBezTo>
                  <a:lnTo>
                    <a:pt x="220834" y="763914"/>
                  </a:lnTo>
                  <a:cubicBezTo>
                    <a:pt x="206375" y="763914"/>
                    <a:pt x="193096" y="755937"/>
                    <a:pt x="186306" y="743173"/>
                  </a:cubicBezTo>
                  <a:lnTo>
                    <a:pt x="5174" y="402698"/>
                  </a:lnTo>
                  <a:cubicBezTo>
                    <a:pt x="-1724" y="389731"/>
                    <a:pt x="-1724" y="374183"/>
                    <a:pt x="5174" y="361216"/>
                  </a:cubicBezTo>
                  <a:lnTo>
                    <a:pt x="186306" y="20741"/>
                  </a:lnTo>
                  <a:cubicBezTo>
                    <a:pt x="193096" y="7977"/>
                    <a:pt x="206375" y="0"/>
                    <a:pt x="220834" y="0"/>
                  </a:cubicBezTo>
                  <a:lnTo>
                    <a:pt x="726669" y="0"/>
                  </a:lnTo>
                  <a:cubicBezTo>
                    <a:pt x="741127" y="0"/>
                    <a:pt x="754406" y="7977"/>
                    <a:pt x="761197" y="20741"/>
                  </a:cubicBezTo>
                  <a:lnTo>
                    <a:pt x="942328" y="361216"/>
                  </a:lnTo>
                  <a:cubicBezTo>
                    <a:pt x="949227" y="374183"/>
                    <a:pt x="949227" y="389731"/>
                    <a:pt x="942328" y="402698"/>
                  </a:cubicBezTo>
                  <a:close/>
                </a:path>
              </a:pathLst>
            </a:custGeom>
            <a:solidFill>
              <a:srgbClr val="33511D"/>
            </a:solidFill>
          </p:spPr>
          <p:txBody>
            <a:bodyPr/>
            <a:lstStyle/>
            <a:p>
              <a:endParaRPr lang="en-IN"/>
            </a:p>
          </p:txBody>
        </p:sp>
        <p:sp>
          <p:nvSpPr>
            <p:cNvPr id="4" name="TextBox 4"/>
            <p:cNvSpPr txBox="1"/>
            <p:nvPr/>
          </p:nvSpPr>
          <p:spPr>
            <a:xfrm>
              <a:off x="114300" y="-9525"/>
              <a:ext cx="730622" cy="773439"/>
            </a:xfrm>
            <a:prstGeom prst="rect">
              <a:avLst/>
            </a:prstGeom>
          </p:spPr>
          <p:txBody>
            <a:bodyPr lIns="37899" tIns="37899" rIns="37899" bIns="37899" rtlCol="0" anchor="ctr"/>
            <a:lstStyle/>
            <a:p>
              <a:pPr algn="ctr">
                <a:lnSpc>
                  <a:spcPts val="1462"/>
                </a:lnSpc>
              </a:pPr>
              <a:endParaRPr/>
            </a:p>
          </p:txBody>
        </p:sp>
      </p:grpSp>
      <p:grpSp>
        <p:nvGrpSpPr>
          <p:cNvPr id="5" name="Group 5"/>
          <p:cNvGrpSpPr/>
          <p:nvPr/>
        </p:nvGrpSpPr>
        <p:grpSpPr>
          <a:xfrm>
            <a:off x="-2013182" y="-6144631"/>
            <a:ext cx="10987806" cy="8828806"/>
            <a:chOff x="0" y="0"/>
            <a:chExt cx="870665" cy="699588"/>
          </a:xfrm>
        </p:grpSpPr>
        <p:sp>
          <p:nvSpPr>
            <p:cNvPr id="6" name="Freeform 6"/>
            <p:cNvSpPr/>
            <p:nvPr/>
          </p:nvSpPr>
          <p:spPr>
            <a:xfrm>
              <a:off x="6263" y="0"/>
              <a:ext cx="858138" cy="699588"/>
            </a:xfrm>
            <a:custGeom>
              <a:avLst/>
              <a:gdLst/>
              <a:ahLst/>
              <a:cxnLst/>
              <a:rect l="l" t="t" r="r" b="b"/>
              <a:pathLst>
                <a:path w="858138" h="699588">
                  <a:moveTo>
                    <a:pt x="852723" y="369899"/>
                  </a:moveTo>
                  <a:lnTo>
                    <a:pt x="672882" y="679482"/>
                  </a:lnTo>
                  <a:cubicBezTo>
                    <a:pt x="665652" y="691929"/>
                    <a:pt x="652345" y="699588"/>
                    <a:pt x="637951" y="699588"/>
                  </a:cubicBezTo>
                  <a:lnTo>
                    <a:pt x="220189" y="699588"/>
                  </a:lnTo>
                  <a:cubicBezTo>
                    <a:pt x="205795" y="699588"/>
                    <a:pt x="192488" y="691929"/>
                    <a:pt x="185258" y="679482"/>
                  </a:cubicBezTo>
                  <a:lnTo>
                    <a:pt x="5416" y="369899"/>
                  </a:lnTo>
                  <a:cubicBezTo>
                    <a:pt x="-1805" y="357468"/>
                    <a:pt x="-1805" y="342119"/>
                    <a:pt x="5416" y="329689"/>
                  </a:cubicBezTo>
                  <a:lnTo>
                    <a:pt x="185258" y="20105"/>
                  </a:lnTo>
                  <a:cubicBezTo>
                    <a:pt x="192488" y="7659"/>
                    <a:pt x="205795" y="0"/>
                    <a:pt x="220189" y="0"/>
                  </a:cubicBezTo>
                  <a:lnTo>
                    <a:pt x="637951" y="0"/>
                  </a:lnTo>
                  <a:cubicBezTo>
                    <a:pt x="652345" y="0"/>
                    <a:pt x="665652" y="7659"/>
                    <a:pt x="672882" y="20105"/>
                  </a:cubicBezTo>
                  <a:lnTo>
                    <a:pt x="852723" y="329689"/>
                  </a:lnTo>
                  <a:cubicBezTo>
                    <a:pt x="859944" y="342119"/>
                    <a:pt x="859944" y="357468"/>
                    <a:pt x="852723" y="369899"/>
                  </a:cubicBezTo>
                  <a:close/>
                </a:path>
              </a:pathLst>
            </a:custGeom>
            <a:solidFill>
              <a:srgbClr val="FFFFFF"/>
            </a:solidFill>
          </p:spPr>
          <p:txBody>
            <a:bodyPr/>
            <a:lstStyle/>
            <a:p>
              <a:endParaRPr lang="en-IN"/>
            </a:p>
          </p:txBody>
        </p:sp>
        <p:sp>
          <p:nvSpPr>
            <p:cNvPr id="7" name="TextBox 7"/>
            <p:cNvSpPr txBox="1"/>
            <p:nvPr/>
          </p:nvSpPr>
          <p:spPr>
            <a:xfrm>
              <a:off x="114300" y="-9525"/>
              <a:ext cx="642065" cy="709113"/>
            </a:xfrm>
            <a:prstGeom prst="rect">
              <a:avLst/>
            </a:prstGeom>
          </p:spPr>
          <p:txBody>
            <a:bodyPr lIns="37899" tIns="37899" rIns="37899" bIns="37899" rtlCol="0" anchor="ctr"/>
            <a:lstStyle/>
            <a:p>
              <a:pPr algn="ctr">
                <a:lnSpc>
                  <a:spcPts val="1462"/>
                </a:lnSpc>
              </a:pPr>
              <a:endParaRPr/>
            </a:p>
          </p:txBody>
        </p:sp>
      </p:grpSp>
      <p:grpSp>
        <p:nvGrpSpPr>
          <p:cNvPr id="8" name="Group 8"/>
          <p:cNvGrpSpPr/>
          <p:nvPr/>
        </p:nvGrpSpPr>
        <p:grpSpPr>
          <a:xfrm>
            <a:off x="-3509490" y="6625597"/>
            <a:ext cx="5722390" cy="4917679"/>
            <a:chOff x="0" y="0"/>
            <a:chExt cx="812800" cy="698500"/>
          </a:xfrm>
        </p:grpSpPr>
        <p:sp>
          <p:nvSpPr>
            <p:cNvPr id="9" name="Freeform 9"/>
            <p:cNvSpPr/>
            <p:nvPr/>
          </p:nvSpPr>
          <p:spPr>
            <a:xfrm>
              <a:off x="10948" y="0"/>
              <a:ext cx="790904" cy="698500"/>
            </a:xfrm>
            <a:custGeom>
              <a:avLst/>
              <a:gdLst/>
              <a:ahLst/>
              <a:cxnLst/>
              <a:rect l="l" t="t" r="r" b="b"/>
              <a:pathLst>
                <a:path w="790904" h="698500">
                  <a:moveTo>
                    <a:pt x="781441" y="384332"/>
                  </a:moveTo>
                  <a:lnTo>
                    <a:pt x="619063" y="663418"/>
                  </a:lnTo>
                  <a:cubicBezTo>
                    <a:pt x="606426" y="685138"/>
                    <a:pt x="583193" y="698500"/>
                    <a:pt x="558065" y="698500"/>
                  </a:cubicBezTo>
                  <a:lnTo>
                    <a:pt x="232840" y="698500"/>
                  </a:lnTo>
                  <a:cubicBezTo>
                    <a:pt x="207711" y="698500"/>
                    <a:pt x="184478" y="685138"/>
                    <a:pt x="171841" y="663418"/>
                  </a:cubicBezTo>
                  <a:lnTo>
                    <a:pt x="9463" y="384332"/>
                  </a:lnTo>
                  <a:cubicBezTo>
                    <a:pt x="-3154" y="362646"/>
                    <a:pt x="-3154" y="335854"/>
                    <a:pt x="9463" y="314168"/>
                  </a:cubicBezTo>
                  <a:lnTo>
                    <a:pt x="171841" y="35082"/>
                  </a:lnTo>
                  <a:cubicBezTo>
                    <a:pt x="184478" y="13362"/>
                    <a:pt x="207711" y="0"/>
                    <a:pt x="232840" y="0"/>
                  </a:cubicBezTo>
                  <a:lnTo>
                    <a:pt x="558065" y="0"/>
                  </a:lnTo>
                  <a:cubicBezTo>
                    <a:pt x="583193" y="0"/>
                    <a:pt x="606426" y="13362"/>
                    <a:pt x="619063" y="35082"/>
                  </a:cubicBezTo>
                  <a:lnTo>
                    <a:pt x="781441" y="314168"/>
                  </a:lnTo>
                  <a:cubicBezTo>
                    <a:pt x="794058" y="335854"/>
                    <a:pt x="794058" y="362646"/>
                    <a:pt x="781441" y="384332"/>
                  </a:cubicBezTo>
                  <a:close/>
                </a:path>
              </a:pathLst>
            </a:custGeom>
            <a:gradFill rotWithShape="1">
              <a:gsLst>
                <a:gs pos="0">
                  <a:srgbClr val="576782">
                    <a:alpha val="0"/>
                  </a:srgbClr>
                </a:gs>
                <a:gs pos="100000">
                  <a:srgbClr val="668A32">
                    <a:alpha val="100000"/>
                  </a:srgbClr>
                </a:gs>
              </a:gsLst>
              <a:lin ang="2700000"/>
            </a:gradFill>
            <a:ln cap="rnd">
              <a:noFill/>
              <a:prstDash val="solid"/>
              <a:round/>
            </a:ln>
          </p:spPr>
          <p:txBody>
            <a:bodyPr/>
            <a:lstStyle/>
            <a:p>
              <a:endParaRPr lang="en-IN"/>
            </a:p>
          </p:txBody>
        </p:sp>
        <p:sp>
          <p:nvSpPr>
            <p:cNvPr id="10" name="TextBox 10"/>
            <p:cNvSpPr txBox="1"/>
            <p:nvPr/>
          </p:nvSpPr>
          <p:spPr>
            <a:xfrm>
              <a:off x="114300" y="-28575"/>
              <a:ext cx="584200" cy="727075"/>
            </a:xfrm>
            <a:prstGeom prst="rect">
              <a:avLst/>
            </a:prstGeom>
          </p:spPr>
          <p:txBody>
            <a:bodyPr lIns="50800" tIns="50800" rIns="50800" bIns="50800" rtlCol="0" anchor="ctr"/>
            <a:lstStyle/>
            <a:p>
              <a:pPr algn="ctr">
                <a:lnSpc>
                  <a:spcPts val="1960"/>
                </a:lnSpc>
                <a:spcBef>
                  <a:spcPct val="0"/>
                </a:spcBef>
              </a:pPr>
              <a:endParaRPr/>
            </a:p>
          </p:txBody>
        </p:sp>
      </p:grpSp>
      <p:grpSp>
        <p:nvGrpSpPr>
          <p:cNvPr id="11" name="Group 11"/>
          <p:cNvGrpSpPr/>
          <p:nvPr/>
        </p:nvGrpSpPr>
        <p:grpSpPr>
          <a:xfrm>
            <a:off x="10225326" y="3459688"/>
            <a:ext cx="6545162" cy="5624749"/>
            <a:chOff x="0" y="0"/>
            <a:chExt cx="812800" cy="698500"/>
          </a:xfrm>
        </p:grpSpPr>
        <p:sp>
          <p:nvSpPr>
            <p:cNvPr id="12" name="Freeform 12"/>
            <p:cNvSpPr/>
            <p:nvPr/>
          </p:nvSpPr>
          <p:spPr>
            <a:xfrm>
              <a:off x="9572" y="0"/>
              <a:ext cx="793656" cy="698500"/>
            </a:xfrm>
            <a:custGeom>
              <a:avLst/>
              <a:gdLst/>
              <a:ahLst/>
              <a:cxnLst/>
              <a:rect l="l" t="t" r="r" b="b"/>
              <a:pathLst>
                <a:path w="793656" h="698500">
                  <a:moveTo>
                    <a:pt x="785383" y="379922"/>
                  </a:moveTo>
                  <a:lnTo>
                    <a:pt x="617873" y="667828"/>
                  </a:lnTo>
                  <a:cubicBezTo>
                    <a:pt x="606825" y="686818"/>
                    <a:pt x="586512" y="698500"/>
                    <a:pt x="564543" y="698500"/>
                  </a:cubicBezTo>
                  <a:lnTo>
                    <a:pt x="229113" y="698500"/>
                  </a:lnTo>
                  <a:cubicBezTo>
                    <a:pt x="207144" y="698500"/>
                    <a:pt x="186831" y="686818"/>
                    <a:pt x="175783" y="667828"/>
                  </a:cubicBezTo>
                  <a:lnTo>
                    <a:pt x="8273" y="379922"/>
                  </a:lnTo>
                  <a:cubicBezTo>
                    <a:pt x="-2758" y="360962"/>
                    <a:pt x="-2758" y="337538"/>
                    <a:pt x="8273" y="318578"/>
                  </a:cubicBezTo>
                  <a:lnTo>
                    <a:pt x="175783" y="30672"/>
                  </a:lnTo>
                  <a:cubicBezTo>
                    <a:pt x="186831" y="11682"/>
                    <a:pt x="207144" y="0"/>
                    <a:pt x="229113" y="0"/>
                  </a:cubicBezTo>
                  <a:lnTo>
                    <a:pt x="564543" y="0"/>
                  </a:lnTo>
                  <a:cubicBezTo>
                    <a:pt x="586512" y="0"/>
                    <a:pt x="606825" y="11682"/>
                    <a:pt x="617873" y="30672"/>
                  </a:cubicBezTo>
                  <a:lnTo>
                    <a:pt x="785383" y="318578"/>
                  </a:lnTo>
                  <a:cubicBezTo>
                    <a:pt x="796414" y="337538"/>
                    <a:pt x="796414" y="360962"/>
                    <a:pt x="785383" y="379922"/>
                  </a:cubicBezTo>
                  <a:close/>
                </a:path>
              </a:pathLst>
            </a:custGeom>
            <a:gradFill rotWithShape="1">
              <a:gsLst>
                <a:gs pos="0">
                  <a:srgbClr val="576782">
                    <a:alpha val="0"/>
                  </a:srgbClr>
                </a:gs>
                <a:gs pos="100000">
                  <a:srgbClr val="668A32">
                    <a:alpha val="100000"/>
                  </a:srgbClr>
                </a:gs>
              </a:gsLst>
              <a:lin ang="2700000"/>
            </a:gradFill>
            <a:ln cap="rnd">
              <a:noFill/>
              <a:prstDash val="solid"/>
              <a:round/>
            </a:ln>
          </p:spPr>
          <p:txBody>
            <a:bodyPr/>
            <a:lstStyle/>
            <a:p>
              <a:endParaRPr lang="en-IN"/>
            </a:p>
          </p:txBody>
        </p:sp>
        <p:sp>
          <p:nvSpPr>
            <p:cNvPr id="13" name="TextBox 13"/>
            <p:cNvSpPr txBox="1"/>
            <p:nvPr/>
          </p:nvSpPr>
          <p:spPr>
            <a:xfrm>
              <a:off x="114300" y="-28575"/>
              <a:ext cx="584200" cy="727075"/>
            </a:xfrm>
            <a:prstGeom prst="rect">
              <a:avLst/>
            </a:prstGeom>
          </p:spPr>
          <p:txBody>
            <a:bodyPr lIns="50800" tIns="50800" rIns="50800" bIns="50800" rtlCol="0" anchor="ctr"/>
            <a:lstStyle/>
            <a:p>
              <a:pPr algn="ctr">
                <a:lnSpc>
                  <a:spcPts val="1960"/>
                </a:lnSpc>
                <a:spcBef>
                  <a:spcPct val="0"/>
                </a:spcBef>
              </a:pPr>
              <a:endParaRPr/>
            </a:p>
          </p:txBody>
        </p:sp>
      </p:grpSp>
      <p:sp>
        <p:nvSpPr>
          <p:cNvPr id="14" name="TextBox 14"/>
          <p:cNvSpPr txBox="1"/>
          <p:nvPr/>
        </p:nvSpPr>
        <p:spPr>
          <a:xfrm>
            <a:off x="1305038" y="5505450"/>
            <a:ext cx="9038401" cy="3462655"/>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FFFFFF"/>
                </a:solidFill>
                <a:latin typeface="Inclusive Sans"/>
                <a:ea typeface="Inclusive Sans"/>
                <a:cs typeface="Inclusive Sans"/>
                <a:sym typeface="Inclusive Sans"/>
              </a:rPr>
              <a:t>Factory noisy and crowded (Fan et al., 2022). </a:t>
            </a:r>
          </a:p>
          <a:p>
            <a:pPr marL="604519" lvl="1" indent="-302260" algn="l">
              <a:lnSpc>
                <a:spcPts val="3919"/>
              </a:lnSpc>
              <a:buFont typeface="Arial"/>
              <a:buChar char="•"/>
            </a:pPr>
            <a:r>
              <a:rPr lang="en-US" sz="2799">
                <a:solidFill>
                  <a:srgbClr val="FFFFFF"/>
                </a:solidFill>
                <a:latin typeface="Inclusive Sans"/>
                <a:ea typeface="Inclusive Sans"/>
                <a:cs typeface="Inclusive Sans"/>
                <a:sym typeface="Inclusive Sans"/>
              </a:rPr>
              <a:t>Old machines always make disturbance(Rodrigues et al., 2022). </a:t>
            </a:r>
          </a:p>
          <a:p>
            <a:pPr marL="604519" lvl="1" indent="-302260" algn="l">
              <a:lnSpc>
                <a:spcPts val="3919"/>
              </a:lnSpc>
              <a:buFont typeface="Arial"/>
              <a:buChar char="•"/>
            </a:pPr>
            <a:r>
              <a:rPr lang="en-US" sz="2799">
                <a:solidFill>
                  <a:srgbClr val="FFFFFF"/>
                </a:solidFill>
                <a:latin typeface="Inclusive Sans"/>
                <a:ea typeface="Inclusive Sans"/>
                <a:cs typeface="Inclusive Sans"/>
                <a:sym typeface="Inclusive Sans"/>
              </a:rPr>
              <a:t>Hardly able to understand instructions. </a:t>
            </a:r>
          </a:p>
          <a:p>
            <a:pPr marL="604519" lvl="1" indent="-302260" algn="l">
              <a:lnSpc>
                <a:spcPts val="3919"/>
              </a:lnSpc>
              <a:buFont typeface="Arial"/>
              <a:buChar char="•"/>
            </a:pPr>
            <a:r>
              <a:rPr lang="en-US" sz="2799">
                <a:solidFill>
                  <a:srgbClr val="FFFFFF"/>
                </a:solidFill>
                <a:latin typeface="Inclusive Sans"/>
                <a:ea typeface="Inclusive Sans"/>
                <a:cs typeface="Inclusive Sans"/>
                <a:sym typeface="Inclusive Sans"/>
              </a:rPr>
              <a:t>Workers misunderstand tasks </a:t>
            </a:r>
          </a:p>
          <a:p>
            <a:pPr marL="604519" lvl="1" indent="-302260" algn="l">
              <a:lnSpc>
                <a:spcPts val="3919"/>
              </a:lnSpc>
              <a:buFont typeface="Arial"/>
              <a:buChar char="•"/>
            </a:pPr>
            <a:r>
              <a:rPr lang="en-US" sz="2799">
                <a:solidFill>
                  <a:srgbClr val="FFFFFF"/>
                </a:solidFill>
                <a:latin typeface="Inclusive Sans"/>
                <a:ea typeface="Inclusive Sans"/>
                <a:cs typeface="Inclusive Sans"/>
                <a:sym typeface="Inclusive Sans"/>
              </a:rPr>
              <a:t>Leads to mistakes in food handling</a:t>
            </a:r>
          </a:p>
          <a:p>
            <a:pPr algn="l">
              <a:lnSpc>
                <a:spcPts val="3919"/>
              </a:lnSpc>
            </a:pPr>
            <a:endParaRPr lang="en-US" sz="2799">
              <a:solidFill>
                <a:srgbClr val="FFFFFF"/>
              </a:solidFill>
              <a:latin typeface="Inclusive Sans"/>
              <a:ea typeface="Inclusive Sans"/>
              <a:cs typeface="Inclusive Sans"/>
              <a:sym typeface="Inclusive Sans"/>
            </a:endParaRPr>
          </a:p>
        </p:txBody>
      </p:sp>
      <p:grpSp>
        <p:nvGrpSpPr>
          <p:cNvPr id="15" name="Group 15"/>
          <p:cNvGrpSpPr/>
          <p:nvPr/>
        </p:nvGrpSpPr>
        <p:grpSpPr>
          <a:xfrm>
            <a:off x="12337146" y="1780576"/>
            <a:ext cx="8556706" cy="7409721"/>
            <a:chOff x="0" y="0"/>
            <a:chExt cx="4282440" cy="3708400"/>
          </a:xfrm>
        </p:grpSpPr>
        <p:sp>
          <p:nvSpPr>
            <p:cNvPr id="16" name="Freeform 16"/>
            <p:cNvSpPr/>
            <p:nvPr/>
          </p:nvSpPr>
          <p:spPr>
            <a:xfrm>
              <a:off x="28103" y="0"/>
              <a:ext cx="4226234" cy="3708400"/>
            </a:xfrm>
            <a:custGeom>
              <a:avLst/>
              <a:gdLst/>
              <a:ahLst/>
              <a:cxnLst/>
              <a:rect l="l" t="t" r="r" b="b"/>
              <a:pathLst>
                <a:path w="4226234" h="3708400">
                  <a:moveTo>
                    <a:pt x="3078852" y="0"/>
                  </a:moveTo>
                  <a:lnTo>
                    <a:pt x="1147382" y="0"/>
                  </a:lnTo>
                  <a:cubicBezTo>
                    <a:pt x="1082485" y="0"/>
                    <a:pt x="1022517" y="34621"/>
                    <a:pt x="990066" y="90823"/>
                  </a:cubicBezTo>
                  <a:lnTo>
                    <a:pt x="24338" y="1763377"/>
                  </a:lnTo>
                  <a:cubicBezTo>
                    <a:pt x="-8112" y="1819578"/>
                    <a:pt x="-8112" y="1888822"/>
                    <a:pt x="24338" y="1945023"/>
                  </a:cubicBezTo>
                  <a:lnTo>
                    <a:pt x="990066" y="3617577"/>
                  </a:lnTo>
                  <a:cubicBezTo>
                    <a:pt x="1022517" y="3673779"/>
                    <a:pt x="1082485" y="3708400"/>
                    <a:pt x="1147382" y="3708400"/>
                  </a:cubicBezTo>
                  <a:lnTo>
                    <a:pt x="3078852" y="3708400"/>
                  </a:lnTo>
                  <a:cubicBezTo>
                    <a:pt x="3143749" y="3708400"/>
                    <a:pt x="3203717" y="3673779"/>
                    <a:pt x="3236168" y="3617577"/>
                  </a:cubicBezTo>
                  <a:lnTo>
                    <a:pt x="4201897" y="1945023"/>
                  </a:lnTo>
                  <a:cubicBezTo>
                    <a:pt x="4234347" y="1888822"/>
                    <a:pt x="4234347" y="1819578"/>
                    <a:pt x="4201897" y="1763377"/>
                  </a:cubicBezTo>
                  <a:lnTo>
                    <a:pt x="3236168" y="90823"/>
                  </a:lnTo>
                  <a:cubicBezTo>
                    <a:pt x="3203717" y="34621"/>
                    <a:pt x="3143749" y="0"/>
                    <a:pt x="3078852" y="0"/>
                  </a:cubicBezTo>
                  <a:close/>
                </a:path>
              </a:pathLst>
            </a:custGeom>
            <a:blipFill>
              <a:blip r:embed="rId3"/>
              <a:stretch>
                <a:fillRect l="-20767" r="-19627"/>
              </a:stretch>
            </a:blipFill>
            <a:ln w="133350" cap="rnd">
              <a:solidFill>
                <a:srgbClr val="FFFFFF"/>
              </a:solidFill>
              <a:prstDash val="solid"/>
              <a:round/>
            </a:ln>
          </p:spPr>
          <p:txBody>
            <a:bodyPr/>
            <a:lstStyle/>
            <a:p>
              <a:endParaRPr lang="en-IN"/>
            </a:p>
          </p:txBody>
        </p:sp>
      </p:grpSp>
      <p:grpSp>
        <p:nvGrpSpPr>
          <p:cNvPr id="17" name="Group 17"/>
          <p:cNvGrpSpPr/>
          <p:nvPr/>
        </p:nvGrpSpPr>
        <p:grpSpPr>
          <a:xfrm>
            <a:off x="12969006" y="-2440750"/>
            <a:ext cx="7292985" cy="3922842"/>
            <a:chOff x="0" y="0"/>
            <a:chExt cx="1298587" cy="698500"/>
          </a:xfrm>
        </p:grpSpPr>
        <p:sp>
          <p:nvSpPr>
            <p:cNvPr id="18" name="Freeform 18"/>
            <p:cNvSpPr/>
            <p:nvPr/>
          </p:nvSpPr>
          <p:spPr>
            <a:xfrm>
              <a:off x="8590" y="0"/>
              <a:ext cx="1281406" cy="698500"/>
            </a:xfrm>
            <a:custGeom>
              <a:avLst/>
              <a:gdLst/>
              <a:ahLst/>
              <a:cxnLst/>
              <a:rect l="l" t="t" r="r" b="b"/>
              <a:pathLst>
                <a:path w="1281406" h="698500">
                  <a:moveTo>
                    <a:pt x="1273981" y="376777"/>
                  </a:moveTo>
                  <a:lnTo>
                    <a:pt x="1102812" y="670973"/>
                  </a:lnTo>
                  <a:cubicBezTo>
                    <a:pt x="1092897" y="688016"/>
                    <a:pt x="1074667" y="698500"/>
                    <a:pt x="1054950" y="698500"/>
                  </a:cubicBezTo>
                  <a:lnTo>
                    <a:pt x="226457" y="698500"/>
                  </a:lnTo>
                  <a:cubicBezTo>
                    <a:pt x="206740" y="698500"/>
                    <a:pt x="188510" y="688016"/>
                    <a:pt x="178594" y="670973"/>
                  </a:cubicBezTo>
                  <a:lnTo>
                    <a:pt x="7426" y="376777"/>
                  </a:lnTo>
                  <a:cubicBezTo>
                    <a:pt x="-2475" y="359761"/>
                    <a:pt x="-2475" y="338739"/>
                    <a:pt x="7426" y="321723"/>
                  </a:cubicBezTo>
                  <a:lnTo>
                    <a:pt x="178594" y="27527"/>
                  </a:lnTo>
                  <a:cubicBezTo>
                    <a:pt x="188510" y="10484"/>
                    <a:pt x="206740" y="0"/>
                    <a:pt x="226457" y="0"/>
                  </a:cubicBezTo>
                  <a:lnTo>
                    <a:pt x="1054950" y="0"/>
                  </a:lnTo>
                  <a:cubicBezTo>
                    <a:pt x="1074667" y="0"/>
                    <a:pt x="1092897" y="10484"/>
                    <a:pt x="1102812" y="27527"/>
                  </a:cubicBezTo>
                  <a:lnTo>
                    <a:pt x="1273981" y="321723"/>
                  </a:lnTo>
                  <a:cubicBezTo>
                    <a:pt x="1283881" y="338739"/>
                    <a:pt x="1283881" y="359761"/>
                    <a:pt x="1273981" y="376777"/>
                  </a:cubicBezTo>
                  <a:close/>
                </a:path>
              </a:pathLst>
            </a:custGeom>
            <a:gradFill rotWithShape="1">
              <a:gsLst>
                <a:gs pos="0">
                  <a:srgbClr val="576782">
                    <a:alpha val="0"/>
                  </a:srgbClr>
                </a:gs>
                <a:gs pos="100000">
                  <a:srgbClr val="668A32">
                    <a:alpha val="100000"/>
                  </a:srgbClr>
                </a:gs>
              </a:gsLst>
              <a:lin ang="2700000"/>
            </a:gradFill>
            <a:ln cap="rnd">
              <a:noFill/>
              <a:prstDash val="solid"/>
              <a:round/>
            </a:ln>
          </p:spPr>
          <p:txBody>
            <a:bodyPr/>
            <a:lstStyle/>
            <a:p>
              <a:endParaRPr lang="en-IN"/>
            </a:p>
          </p:txBody>
        </p:sp>
        <p:sp>
          <p:nvSpPr>
            <p:cNvPr id="19" name="TextBox 19"/>
            <p:cNvSpPr txBox="1"/>
            <p:nvPr/>
          </p:nvSpPr>
          <p:spPr>
            <a:xfrm>
              <a:off x="114300" y="-28575"/>
              <a:ext cx="1069987" cy="727075"/>
            </a:xfrm>
            <a:prstGeom prst="rect">
              <a:avLst/>
            </a:prstGeom>
          </p:spPr>
          <p:txBody>
            <a:bodyPr lIns="50800" tIns="50800" rIns="50800" bIns="50800" rtlCol="0" anchor="ctr"/>
            <a:lstStyle/>
            <a:p>
              <a:pPr algn="ctr">
                <a:lnSpc>
                  <a:spcPts val="1960"/>
                </a:lnSpc>
                <a:spcBef>
                  <a:spcPct val="0"/>
                </a:spcBef>
              </a:pPr>
              <a:endParaRPr/>
            </a:p>
          </p:txBody>
        </p:sp>
      </p:grpSp>
      <p:sp>
        <p:nvSpPr>
          <p:cNvPr id="20" name="TextBox 20"/>
          <p:cNvSpPr txBox="1"/>
          <p:nvPr/>
        </p:nvSpPr>
        <p:spPr>
          <a:xfrm>
            <a:off x="1305038" y="3178175"/>
            <a:ext cx="10243174" cy="1965325"/>
          </a:xfrm>
          <a:prstGeom prst="rect">
            <a:avLst/>
          </a:prstGeom>
        </p:spPr>
        <p:txBody>
          <a:bodyPr lIns="0" tIns="0" rIns="0" bIns="0" rtlCol="0" anchor="t">
            <a:spAutoFit/>
          </a:bodyPr>
          <a:lstStyle/>
          <a:p>
            <a:pPr algn="l">
              <a:lnSpc>
                <a:spcPts val="7699"/>
              </a:lnSpc>
            </a:pPr>
            <a:r>
              <a:rPr lang="en-US" sz="6999" b="1">
                <a:solidFill>
                  <a:srgbClr val="FFFFFF"/>
                </a:solidFill>
                <a:latin typeface="Inclusive Sans Bold"/>
                <a:ea typeface="Inclusive Sans Bold"/>
                <a:cs typeface="Inclusive Sans Bold"/>
                <a:sym typeface="Inclusive Sans Bold"/>
              </a:rPr>
              <a:t>Environmental Noise Barrier</a:t>
            </a:r>
          </a:p>
        </p:txBody>
      </p:sp>
      <p:sp>
        <p:nvSpPr>
          <p:cNvPr id="21" name="Freeform 21"/>
          <p:cNvSpPr/>
          <p:nvPr/>
        </p:nvSpPr>
        <p:spPr>
          <a:xfrm>
            <a:off x="1305038" y="756277"/>
            <a:ext cx="1023636" cy="1023636"/>
          </a:xfrm>
          <a:custGeom>
            <a:avLst/>
            <a:gdLst/>
            <a:ahLst/>
            <a:cxnLst/>
            <a:rect l="l" t="t" r="r" b="b"/>
            <a:pathLst>
              <a:path w="1023636" h="1023636">
                <a:moveTo>
                  <a:pt x="0" y="0"/>
                </a:moveTo>
                <a:lnTo>
                  <a:pt x="1023636" y="0"/>
                </a:lnTo>
                <a:lnTo>
                  <a:pt x="1023636" y="1023636"/>
                </a:lnTo>
                <a:lnTo>
                  <a:pt x="0" y="10236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816856" y="-1730228"/>
            <a:ext cx="20399926" cy="16795843"/>
            <a:chOff x="0" y="0"/>
            <a:chExt cx="927836" cy="763914"/>
          </a:xfrm>
        </p:grpSpPr>
        <p:sp>
          <p:nvSpPr>
            <p:cNvPr id="3" name="Freeform 3"/>
            <p:cNvSpPr/>
            <p:nvPr/>
          </p:nvSpPr>
          <p:spPr>
            <a:xfrm>
              <a:off x="6059" y="0"/>
              <a:ext cx="915719" cy="763914"/>
            </a:xfrm>
            <a:custGeom>
              <a:avLst/>
              <a:gdLst/>
              <a:ahLst/>
              <a:cxnLst/>
              <a:rect l="l" t="t" r="r" b="b"/>
              <a:pathLst>
                <a:path w="915719" h="763914">
                  <a:moveTo>
                    <a:pt x="910369" y="403400"/>
                  </a:moveTo>
                  <a:lnTo>
                    <a:pt x="729985" y="742471"/>
                  </a:lnTo>
                  <a:cubicBezTo>
                    <a:pt x="722964" y="755667"/>
                    <a:pt x="709236" y="763914"/>
                    <a:pt x="694289" y="763914"/>
                  </a:cubicBezTo>
                  <a:lnTo>
                    <a:pt x="221429" y="763914"/>
                  </a:lnTo>
                  <a:cubicBezTo>
                    <a:pt x="206482" y="763914"/>
                    <a:pt x="192754" y="755667"/>
                    <a:pt x="185733" y="742471"/>
                  </a:cubicBezTo>
                  <a:lnTo>
                    <a:pt x="5349" y="403400"/>
                  </a:lnTo>
                  <a:cubicBezTo>
                    <a:pt x="-1783" y="389994"/>
                    <a:pt x="-1783" y="373920"/>
                    <a:pt x="5349" y="360514"/>
                  </a:cubicBezTo>
                  <a:lnTo>
                    <a:pt x="185733" y="21443"/>
                  </a:lnTo>
                  <a:cubicBezTo>
                    <a:pt x="192754" y="8247"/>
                    <a:pt x="206482" y="0"/>
                    <a:pt x="221429" y="0"/>
                  </a:cubicBezTo>
                  <a:lnTo>
                    <a:pt x="694289" y="0"/>
                  </a:lnTo>
                  <a:cubicBezTo>
                    <a:pt x="709236" y="0"/>
                    <a:pt x="722964" y="8247"/>
                    <a:pt x="729985" y="21443"/>
                  </a:cubicBezTo>
                  <a:lnTo>
                    <a:pt x="910369" y="360514"/>
                  </a:lnTo>
                  <a:cubicBezTo>
                    <a:pt x="917501" y="373920"/>
                    <a:pt x="917501" y="389994"/>
                    <a:pt x="910369" y="403400"/>
                  </a:cubicBezTo>
                  <a:close/>
                </a:path>
              </a:pathLst>
            </a:custGeom>
            <a:solidFill>
              <a:srgbClr val="33511D"/>
            </a:solidFill>
          </p:spPr>
          <p:txBody>
            <a:bodyPr/>
            <a:lstStyle/>
            <a:p>
              <a:endParaRPr lang="en-IN"/>
            </a:p>
          </p:txBody>
        </p:sp>
        <p:sp>
          <p:nvSpPr>
            <p:cNvPr id="4" name="TextBox 4"/>
            <p:cNvSpPr txBox="1"/>
            <p:nvPr/>
          </p:nvSpPr>
          <p:spPr>
            <a:xfrm>
              <a:off x="114300" y="-9525"/>
              <a:ext cx="699236" cy="773439"/>
            </a:xfrm>
            <a:prstGeom prst="rect">
              <a:avLst/>
            </a:prstGeom>
          </p:spPr>
          <p:txBody>
            <a:bodyPr lIns="37899" tIns="37899" rIns="37899" bIns="37899" rtlCol="0" anchor="ctr"/>
            <a:lstStyle/>
            <a:p>
              <a:pPr algn="ctr">
                <a:lnSpc>
                  <a:spcPts val="1462"/>
                </a:lnSpc>
              </a:pPr>
              <a:endParaRPr/>
            </a:p>
          </p:txBody>
        </p:sp>
      </p:grpSp>
      <p:grpSp>
        <p:nvGrpSpPr>
          <p:cNvPr id="5" name="Group 5"/>
          <p:cNvGrpSpPr/>
          <p:nvPr/>
        </p:nvGrpSpPr>
        <p:grpSpPr>
          <a:xfrm>
            <a:off x="-2013182" y="-6144631"/>
            <a:ext cx="10987806" cy="8828806"/>
            <a:chOff x="0" y="0"/>
            <a:chExt cx="870665" cy="699588"/>
          </a:xfrm>
        </p:grpSpPr>
        <p:sp>
          <p:nvSpPr>
            <p:cNvPr id="6" name="Freeform 6"/>
            <p:cNvSpPr/>
            <p:nvPr/>
          </p:nvSpPr>
          <p:spPr>
            <a:xfrm>
              <a:off x="6263" y="0"/>
              <a:ext cx="858138" cy="699588"/>
            </a:xfrm>
            <a:custGeom>
              <a:avLst/>
              <a:gdLst/>
              <a:ahLst/>
              <a:cxnLst/>
              <a:rect l="l" t="t" r="r" b="b"/>
              <a:pathLst>
                <a:path w="858138" h="699588">
                  <a:moveTo>
                    <a:pt x="852723" y="369899"/>
                  </a:moveTo>
                  <a:lnTo>
                    <a:pt x="672882" y="679482"/>
                  </a:lnTo>
                  <a:cubicBezTo>
                    <a:pt x="665652" y="691929"/>
                    <a:pt x="652345" y="699588"/>
                    <a:pt x="637951" y="699588"/>
                  </a:cubicBezTo>
                  <a:lnTo>
                    <a:pt x="220189" y="699588"/>
                  </a:lnTo>
                  <a:cubicBezTo>
                    <a:pt x="205795" y="699588"/>
                    <a:pt x="192488" y="691929"/>
                    <a:pt x="185258" y="679482"/>
                  </a:cubicBezTo>
                  <a:lnTo>
                    <a:pt x="5416" y="369899"/>
                  </a:lnTo>
                  <a:cubicBezTo>
                    <a:pt x="-1805" y="357468"/>
                    <a:pt x="-1805" y="342119"/>
                    <a:pt x="5416" y="329689"/>
                  </a:cubicBezTo>
                  <a:lnTo>
                    <a:pt x="185258" y="20105"/>
                  </a:lnTo>
                  <a:cubicBezTo>
                    <a:pt x="192488" y="7659"/>
                    <a:pt x="205795" y="0"/>
                    <a:pt x="220189" y="0"/>
                  </a:cubicBezTo>
                  <a:lnTo>
                    <a:pt x="637951" y="0"/>
                  </a:lnTo>
                  <a:cubicBezTo>
                    <a:pt x="652345" y="0"/>
                    <a:pt x="665652" y="7659"/>
                    <a:pt x="672882" y="20105"/>
                  </a:cubicBezTo>
                  <a:lnTo>
                    <a:pt x="852723" y="329689"/>
                  </a:lnTo>
                  <a:cubicBezTo>
                    <a:pt x="859944" y="342119"/>
                    <a:pt x="859944" y="357468"/>
                    <a:pt x="852723" y="369899"/>
                  </a:cubicBezTo>
                  <a:close/>
                </a:path>
              </a:pathLst>
            </a:custGeom>
            <a:solidFill>
              <a:srgbClr val="FFFFFF"/>
            </a:solidFill>
          </p:spPr>
          <p:txBody>
            <a:bodyPr/>
            <a:lstStyle/>
            <a:p>
              <a:endParaRPr lang="en-IN"/>
            </a:p>
          </p:txBody>
        </p:sp>
        <p:sp>
          <p:nvSpPr>
            <p:cNvPr id="7" name="TextBox 7"/>
            <p:cNvSpPr txBox="1"/>
            <p:nvPr/>
          </p:nvSpPr>
          <p:spPr>
            <a:xfrm>
              <a:off x="114300" y="-9525"/>
              <a:ext cx="642065" cy="709113"/>
            </a:xfrm>
            <a:prstGeom prst="rect">
              <a:avLst/>
            </a:prstGeom>
          </p:spPr>
          <p:txBody>
            <a:bodyPr lIns="37899" tIns="37899" rIns="37899" bIns="37899" rtlCol="0" anchor="ctr"/>
            <a:lstStyle/>
            <a:p>
              <a:pPr algn="ctr">
                <a:lnSpc>
                  <a:spcPts val="1462"/>
                </a:lnSpc>
              </a:pPr>
              <a:endParaRPr/>
            </a:p>
          </p:txBody>
        </p:sp>
      </p:grpSp>
      <p:grpSp>
        <p:nvGrpSpPr>
          <p:cNvPr id="8" name="Group 8"/>
          <p:cNvGrpSpPr/>
          <p:nvPr/>
        </p:nvGrpSpPr>
        <p:grpSpPr>
          <a:xfrm>
            <a:off x="15272338" y="-3262819"/>
            <a:ext cx="7058420" cy="6065830"/>
            <a:chOff x="0" y="0"/>
            <a:chExt cx="812800" cy="698500"/>
          </a:xfrm>
        </p:grpSpPr>
        <p:sp>
          <p:nvSpPr>
            <p:cNvPr id="9" name="Freeform 9"/>
            <p:cNvSpPr/>
            <p:nvPr/>
          </p:nvSpPr>
          <p:spPr>
            <a:xfrm>
              <a:off x="8876" y="0"/>
              <a:ext cx="795048" cy="698500"/>
            </a:xfrm>
            <a:custGeom>
              <a:avLst/>
              <a:gdLst/>
              <a:ahLst/>
              <a:cxnLst/>
              <a:rect l="l" t="t" r="r" b="b"/>
              <a:pathLst>
                <a:path w="795048" h="698500">
                  <a:moveTo>
                    <a:pt x="787376" y="377691"/>
                  </a:moveTo>
                  <a:lnTo>
                    <a:pt x="617272" y="670059"/>
                  </a:lnTo>
                  <a:cubicBezTo>
                    <a:pt x="607027" y="687667"/>
                    <a:pt x="588191" y="698500"/>
                    <a:pt x="567819" y="698500"/>
                  </a:cubicBezTo>
                  <a:lnTo>
                    <a:pt x="227229" y="698500"/>
                  </a:lnTo>
                  <a:cubicBezTo>
                    <a:pt x="206857" y="698500"/>
                    <a:pt x="188021" y="687667"/>
                    <a:pt x="177776" y="670059"/>
                  </a:cubicBezTo>
                  <a:lnTo>
                    <a:pt x="7672" y="377691"/>
                  </a:lnTo>
                  <a:cubicBezTo>
                    <a:pt x="-2557" y="360110"/>
                    <a:pt x="-2557" y="338390"/>
                    <a:pt x="7672" y="320809"/>
                  </a:cubicBezTo>
                  <a:lnTo>
                    <a:pt x="177776" y="28441"/>
                  </a:lnTo>
                  <a:cubicBezTo>
                    <a:pt x="188021" y="10833"/>
                    <a:pt x="206857" y="0"/>
                    <a:pt x="227229" y="0"/>
                  </a:cubicBezTo>
                  <a:lnTo>
                    <a:pt x="567819" y="0"/>
                  </a:lnTo>
                  <a:cubicBezTo>
                    <a:pt x="588191" y="0"/>
                    <a:pt x="607027" y="10833"/>
                    <a:pt x="617272" y="28441"/>
                  </a:cubicBezTo>
                  <a:lnTo>
                    <a:pt x="787376" y="320809"/>
                  </a:lnTo>
                  <a:cubicBezTo>
                    <a:pt x="797605" y="338390"/>
                    <a:pt x="797605" y="360110"/>
                    <a:pt x="787376" y="377691"/>
                  </a:cubicBezTo>
                  <a:close/>
                </a:path>
              </a:pathLst>
            </a:custGeom>
            <a:gradFill rotWithShape="1">
              <a:gsLst>
                <a:gs pos="0">
                  <a:srgbClr val="576782">
                    <a:alpha val="0"/>
                  </a:srgbClr>
                </a:gs>
                <a:gs pos="100000">
                  <a:srgbClr val="668A32">
                    <a:alpha val="100000"/>
                  </a:srgbClr>
                </a:gs>
              </a:gsLst>
              <a:lin ang="2700000"/>
            </a:gradFill>
            <a:ln cap="rnd">
              <a:noFill/>
              <a:prstDash val="solid"/>
              <a:round/>
            </a:ln>
          </p:spPr>
          <p:txBody>
            <a:bodyPr/>
            <a:lstStyle/>
            <a:p>
              <a:endParaRPr lang="en-IN"/>
            </a:p>
          </p:txBody>
        </p:sp>
        <p:sp>
          <p:nvSpPr>
            <p:cNvPr id="10" name="TextBox 10"/>
            <p:cNvSpPr txBox="1"/>
            <p:nvPr/>
          </p:nvSpPr>
          <p:spPr>
            <a:xfrm>
              <a:off x="114300" y="-28575"/>
              <a:ext cx="584200" cy="727075"/>
            </a:xfrm>
            <a:prstGeom prst="rect">
              <a:avLst/>
            </a:prstGeom>
          </p:spPr>
          <p:txBody>
            <a:bodyPr lIns="50800" tIns="50800" rIns="50800" bIns="50800" rtlCol="0" anchor="ctr"/>
            <a:lstStyle/>
            <a:p>
              <a:pPr algn="ctr">
                <a:lnSpc>
                  <a:spcPts val="1960"/>
                </a:lnSpc>
                <a:spcBef>
                  <a:spcPct val="0"/>
                </a:spcBef>
              </a:pPr>
              <a:endParaRPr/>
            </a:p>
          </p:txBody>
        </p:sp>
      </p:grpSp>
      <p:grpSp>
        <p:nvGrpSpPr>
          <p:cNvPr id="11" name="Group 11"/>
          <p:cNvGrpSpPr/>
          <p:nvPr/>
        </p:nvGrpSpPr>
        <p:grpSpPr>
          <a:xfrm>
            <a:off x="-1547612" y="4311404"/>
            <a:ext cx="7449861" cy="6451244"/>
            <a:chOff x="0" y="0"/>
            <a:chExt cx="4282440" cy="3708400"/>
          </a:xfrm>
        </p:grpSpPr>
        <p:sp>
          <p:nvSpPr>
            <p:cNvPr id="12" name="Freeform 12"/>
            <p:cNvSpPr/>
            <p:nvPr/>
          </p:nvSpPr>
          <p:spPr>
            <a:xfrm>
              <a:off x="32279" y="0"/>
              <a:ext cx="4217883" cy="3708400"/>
            </a:xfrm>
            <a:custGeom>
              <a:avLst/>
              <a:gdLst/>
              <a:ahLst/>
              <a:cxnLst/>
              <a:rect l="l" t="t" r="r" b="b"/>
              <a:pathLst>
                <a:path w="4217883" h="3708400">
                  <a:moveTo>
                    <a:pt x="3059094" y="0"/>
                  </a:moveTo>
                  <a:lnTo>
                    <a:pt x="1158788" y="0"/>
                  </a:lnTo>
                  <a:cubicBezTo>
                    <a:pt x="1084248" y="0"/>
                    <a:pt x="1015371" y="39765"/>
                    <a:pt x="978099" y="104316"/>
                  </a:cubicBezTo>
                  <a:lnTo>
                    <a:pt x="27953" y="1749884"/>
                  </a:lnTo>
                  <a:cubicBezTo>
                    <a:pt x="-9318" y="1814434"/>
                    <a:pt x="-9318" y="1893966"/>
                    <a:pt x="27953" y="1958516"/>
                  </a:cubicBezTo>
                  <a:lnTo>
                    <a:pt x="978099" y="3604083"/>
                  </a:lnTo>
                  <a:cubicBezTo>
                    <a:pt x="1015371" y="3668635"/>
                    <a:pt x="1084248" y="3708400"/>
                    <a:pt x="1158788" y="3708400"/>
                  </a:cubicBezTo>
                  <a:lnTo>
                    <a:pt x="3059095" y="3708400"/>
                  </a:lnTo>
                  <a:cubicBezTo>
                    <a:pt x="3133634" y="3708400"/>
                    <a:pt x="3202511" y="3668635"/>
                    <a:pt x="3239783" y="3604083"/>
                  </a:cubicBezTo>
                  <a:lnTo>
                    <a:pt x="4189929" y="1958516"/>
                  </a:lnTo>
                  <a:cubicBezTo>
                    <a:pt x="4227201" y="1893966"/>
                    <a:pt x="4227201" y="1814434"/>
                    <a:pt x="4189929" y="1749884"/>
                  </a:cubicBezTo>
                  <a:lnTo>
                    <a:pt x="3239783" y="104316"/>
                  </a:lnTo>
                  <a:cubicBezTo>
                    <a:pt x="3202511" y="39765"/>
                    <a:pt x="3133634" y="0"/>
                    <a:pt x="3059094" y="0"/>
                  </a:cubicBezTo>
                  <a:close/>
                </a:path>
              </a:pathLst>
            </a:custGeom>
            <a:blipFill>
              <a:blip r:embed="rId3"/>
              <a:stretch>
                <a:fillRect l="-37337" r="-18965"/>
              </a:stretch>
            </a:blipFill>
            <a:ln w="133350" cap="rnd">
              <a:solidFill>
                <a:srgbClr val="FFFFFF"/>
              </a:solidFill>
              <a:prstDash val="solid"/>
              <a:round/>
            </a:ln>
          </p:spPr>
          <p:txBody>
            <a:bodyPr/>
            <a:lstStyle/>
            <a:p>
              <a:endParaRPr lang="en-IN"/>
            </a:p>
          </p:txBody>
        </p:sp>
      </p:grpSp>
      <p:grpSp>
        <p:nvGrpSpPr>
          <p:cNvPr id="13" name="Group 13"/>
          <p:cNvGrpSpPr/>
          <p:nvPr/>
        </p:nvGrpSpPr>
        <p:grpSpPr>
          <a:xfrm>
            <a:off x="2271734" y="8054725"/>
            <a:ext cx="5493903" cy="4721323"/>
            <a:chOff x="0" y="0"/>
            <a:chExt cx="812800" cy="698500"/>
          </a:xfrm>
        </p:grpSpPr>
        <p:sp>
          <p:nvSpPr>
            <p:cNvPr id="14" name="Freeform 14"/>
            <p:cNvSpPr/>
            <p:nvPr/>
          </p:nvSpPr>
          <p:spPr>
            <a:xfrm>
              <a:off x="11403" y="0"/>
              <a:ext cx="789993" cy="698500"/>
            </a:xfrm>
            <a:custGeom>
              <a:avLst/>
              <a:gdLst/>
              <a:ahLst/>
              <a:cxnLst/>
              <a:rect l="l" t="t" r="r" b="b"/>
              <a:pathLst>
                <a:path w="789993" h="698500">
                  <a:moveTo>
                    <a:pt x="780137" y="385791"/>
                  </a:moveTo>
                  <a:lnTo>
                    <a:pt x="619457" y="661959"/>
                  </a:lnTo>
                  <a:cubicBezTo>
                    <a:pt x="606295" y="684582"/>
                    <a:pt x="582095" y="698500"/>
                    <a:pt x="555921" y="698500"/>
                  </a:cubicBezTo>
                  <a:lnTo>
                    <a:pt x="234073" y="698500"/>
                  </a:lnTo>
                  <a:cubicBezTo>
                    <a:pt x="207899" y="698500"/>
                    <a:pt x="183699" y="684582"/>
                    <a:pt x="170537" y="661959"/>
                  </a:cubicBezTo>
                  <a:lnTo>
                    <a:pt x="9857" y="385791"/>
                  </a:lnTo>
                  <a:cubicBezTo>
                    <a:pt x="-3285" y="363203"/>
                    <a:pt x="-3285" y="335297"/>
                    <a:pt x="9857" y="312709"/>
                  </a:cubicBezTo>
                  <a:lnTo>
                    <a:pt x="170537" y="36541"/>
                  </a:lnTo>
                  <a:cubicBezTo>
                    <a:pt x="183699" y="13918"/>
                    <a:pt x="207899" y="0"/>
                    <a:pt x="234073" y="0"/>
                  </a:cubicBezTo>
                  <a:lnTo>
                    <a:pt x="555921" y="0"/>
                  </a:lnTo>
                  <a:cubicBezTo>
                    <a:pt x="582095" y="0"/>
                    <a:pt x="606295" y="13918"/>
                    <a:pt x="619457" y="36541"/>
                  </a:cubicBezTo>
                  <a:lnTo>
                    <a:pt x="780137" y="312709"/>
                  </a:lnTo>
                  <a:cubicBezTo>
                    <a:pt x="793279" y="335297"/>
                    <a:pt x="793279" y="363203"/>
                    <a:pt x="780137" y="385791"/>
                  </a:cubicBezTo>
                  <a:close/>
                </a:path>
              </a:pathLst>
            </a:custGeom>
            <a:gradFill rotWithShape="1">
              <a:gsLst>
                <a:gs pos="0">
                  <a:srgbClr val="576782">
                    <a:alpha val="0"/>
                  </a:srgbClr>
                </a:gs>
                <a:gs pos="100000">
                  <a:srgbClr val="668A32">
                    <a:alpha val="100000"/>
                  </a:srgbClr>
                </a:gs>
              </a:gsLst>
              <a:lin ang="2700000"/>
            </a:gradFill>
            <a:ln cap="rnd">
              <a:noFill/>
              <a:prstDash val="solid"/>
              <a:round/>
            </a:ln>
          </p:spPr>
          <p:txBody>
            <a:bodyPr/>
            <a:lstStyle/>
            <a:p>
              <a:endParaRPr lang="en-IN"/>
            </a:p>
          </p:txBody>
        </p:sp>
        <p:sp>
          <p:nvSpPr>
            <p:cNvPr id="15" name="TextBox 15"/>
            <p:cNvSpPr txBox="1"/>
            <p:nvPr/>
          </p:nvSpPr>
          <p:spPr>
            <a:xfrm>
              <a:off x="114300" y="-28575"/>
              <a:ext cx="584200" cy="727075"/>
            </a:xfrm>
            <a:prstGeom prst="rect">
              <a:avLst/>
            </a:prstGeom>
          </p:spPr>
          <p:txBody>
            <a:bodyPr lIns="50800" tIns="50800" rIns="50800" bIns="50800" rtlCol="0" anchor="ctr"/>
            <a:lstStyle/>
            <a:p>
              <a:pPr algn="ctr">
                <a:lnSpc>
                  <a:spcPts val="1960"/>
                </a:lnSpc>
                <a:spcBef>
                  <a:spcPct val="0"/>
                </a:spcBef>
              </a:pPr>
              <a:endParaRPr/>
            </a:p>
          </p:txBody>
        </p:sp>
      </p:grpSp>
      <p:sp>
        <p:nvSpPr>
          <p:cNvPr id="16" name="TextBox 16"/>
          <p:cNvSpPr txBox="1"/>
          <p:nvPr/>
        </p:nvSpPr>
        <p:spPr>
          <a:xfrm>
            <a:off x="5902249" y="1548766"/>
            <a:ext cx="11357051" cy="2936875"/>
          </a:xfrm>
          <a:prstGeom prst="rect">
            <a:avLst/>
          </a:prstGeom>
        </p:spPr>
        <p:txBody>
          <a:bodyPr lIns="0" tIns="0" rIns="0" bIns="0" rtlCol="0" anchor="t">
            <a:spAutoFit/>
          </a:bodyPr>
          <a:lstStyle/>
          <a:p>
            <a:pPr algn="r">
              <a:lnSpc>
                <a:spcPts val="7699"/>
              </a:lnSpc>
            </a:pPr>
            <a:r>
              <a:rPr lang="en-US" sz="6999" b="1">
                <a:solidFill>
                  <a:srgbClr val="FFFFFF"/>
                </a:solidFill>
                <a:latin typeface="Inclusive Sans Bold"/>
                <a:ea typeface="Inclusive Sans Bold"/>
                <a:cs typeface="Inclusive Sans Bold"/>
                <a:sym typeface="Inclusive Sans Bold"/>
              </a:rPr>
              <a:t>Link to Communication Theory (Shannon-Weaver Model)</a:t>
            </a:r>
          </a:p>
        </p:txBody>
      </p:sp>
      <p:sp>
        <p:nvSpPr>
          <p:cNvPr id="17" name="TextBox 17"/>
          <p:cNvSpPr txBox="1"/>
          <p:nvPr/>
        </p:nvSpPr>
        <p:spPr>
          <a:xfrm>
            <a:off x="6323801" y="5076825"/>
            <a:ext cx="10935499" cy="2472055"/>
          </a:xfrm>
          <a:prstGeom prst="rect">
            <a:avLst/>
          </a:prstGeom>
        </p:spPr>
        <p:txBody>
          <a:bodyPr lIns="0" tIns="0" rIns="0" bIns="0" rtlCol="0" anchor="t">
            <a:spAutoFit/>
          </a:bodyPr>
          <a:lstStyle/>
          <a:p>
            <a:pPr marL="604519" lvl="1" indent="-302260" algn="just">
              <a:lnSpc>
                <a:spcPts val="3919"/>
              </a:lnSpc>
              <a:buFont typeface="Arial"/>
              <a:buChar char="•"/>
            </a:pPr>
            <a:r>
              <a:rPr lang="en-US" sz="2799">
                <a:solidFill>
                  <a:srgbClr val="FFFFFF"/>
                </a:solidFill>
                <a:latin typeface="Inclusive Sans"/>
                <a:ea typeface="Inclusive Sans"/>
                <a:cs typeface="Inclusive Sans"/>
                <a:sym typeface="Inclusive Sans"/>
              </a:rPr>
              <a:t>Sender → Message → Channel → Receiver </a:t>
            </a:r>
          </a:p>
          <a:p>
            <a:pPr marL="604519" lvl="1" indent="-302260" algn="just">
              <a:lnSpc>
                <a:spcPts val="3919"/>
              </a:lnSpc>
              <a:buFont typeface="Arial"/>
              <a:buChar char="•"/>
            </a:pPr>
            <a:r>
              <a:rPr lang="en-US" sz="2799">
                <a:solidFill>
                  <a:srgbClr val="FFFFFF"/>
                </a:solidFill>
                <a:latin typeface="Inclusive Sans"/>
                <a:ea typeface="Inclusive Sans"/>
                <a:cs typeface="Inclusive Sans"/>
                <a:sym typeface="Inclusive Sans"/>
              </a:rPr>
              <a:t>Noise interferes with message conveying(Eranovic., 2022). </a:t>
            </a:r>
          </a:p>
          <a:p>
            <a:pPr marL="604519" lvl="1" indent="-302260" algn="just">
              <a:lnSpc>
                <a:spcPts val="3919"/>
              </a:lnSpc>
              <a:buFont typeface="Arial"/>
              <a:buChar char="•"/>
            </a:pPr>
            <a:r>
              <a:rPr lang="en-US" sz="2799">
                <a:solidFill>
                  <a:srgbClr val="FFFFFF"/>
                </a:solidFill>
                <a:latin typeface="Inclusive Sans"/>
                <a:ea typeface="Inclusive Sans"/>
                <a:cs typeface="Inclusive Sans"/>
                <a:sym typeface="Inclusive Sans"/>
              </a:rPr>
              <a:t>Miscommunication occurs </a:t>
            </a:r>
          </a:p>
          <a:p>
            <a:pPr marL="604519" lvl="1" indent="-302260" algn="just">
              <a:lnSpc>
                <a:spcPts val="3919"/>
              </a:lnSpc>
              <a:buFont typeface="Arial"/>
              <a:buChar char="•"/>
            </a:pPr>
            <a:r>
              <a:rPr lang="en-US" sz="2799">
                <a:solidFill>
                  <a:srgbClr val="FFFFFF"/>
                </a:solidFill>
                <a:latin typeface="Inclusive Sans"/>
                <a:ea typeface="Inclusive Sans"/>
                <a:cs typeface="Inclusive Sans"/>
                <a:sym typeface="Inclusive Sans"/>
              </a:rPr>
              <a:t>The feedback is no longer effective or clear. </a:t>
            </a:r>
          </a:p>
          <a:p>
            <a:pPr algn="just">
              <a:lnSpc>
                <a:spcPts val="3919"/>
              </a:lnSpc>
            </a:pPr>
            <a:endParaRPr lang="en-US" sz="2799">
              <a:solidFill>
                <a:srgbClr val="FFFFFF"/>
              </a:solidFill>
              <a:latin typeface="Inclusive Sans"/>
              <a:ea typeface="Inclusive Sans"/>
              <a:cs typeface="Inclusive Sans"/>
              <a:sym typeface="Inclusive Sans"/>
            </a:endParaRPr>
          </a:p>
        </p:txBody>
      </p:sp>
      <p:sp>
        <p:nvSpPr>
          <p:cNvPr id="18" name="Freeform 18"/>
          <p:cNvSpPr/>
          <p:nvPr/>
        </p:nvSpPr>
        <p:spPr>
          <a:xfrm>
            <a:off x="1305038" y="756277"/>
            <a:ext cx="1023636" cy="1023636"/>
          </a:xfrm>
          <a:custGeom>
            <a:avLst/>
            <a:gdLst/>
            <a:ahLst/>
            <a:cxnLst/>
            <a:rect l="l" t="t" r="r" b="b"/>
            <a:pathLst>
              <a:path w="1023636" h="1023636">
                <a:moveTo>
                  <a:pt x="0" y="0"/>
                </a:moveTo>
                <a:lnTo>
                  <a:pt x="1023636" y="0"/>
                </a:lnTo>
                <a:lnTo>
                  <a:pt x="1023636" y="1023636"/>
                </a:lnTo>
                <a:lnTo>
                  <a:pt x="0" y="10236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298897" y="396281"/>
            <a:ext cx="4841387" cy="4160567"/>
            <a:chOff x="0" y="0"/>
            <a:chExt cx="812800" cy="698500"/>
          </a:xfrm>
        </p:grpSpPr>
        <p:sp>
          <p:nvSpPr>
            <p:cNvPr id="3" name="Freeform 3"/>
            <p:cNvSpPr/>
            <p:nvPr/>
          </p:nvSpPr>
          <p:spPr>
            <a:xfrm>
              <a:off x="12940" y="0"/>
              <a:ext cx="786919" cy="698500"/>
            </a:xfrm>
            <a:custGeom>
              <a:avLst/>
              <a:gdLst/>
              <a:ahLst/>
              <a:cxnLst/>
              <a:rect l="l" t="t" r="r" b="b"/>
              <a:pathLst>
                <a:path w="786919" h="698500">
                  <a:moveTo>
                    <a:pt x="775734" y="390716"/>
                  </a:moveTo>
                  <a:lnTo>
                    <a:pt x="620786" y="657034"/>
                  </a:lnTo>
                  <a:cubicBezTo>
                    <a:pt x="605849" y="682707"/>
                    <a:pt x="578388" y="698500"/>
                    <a:pt x="548687" y="698500"/>
                  </a:cubicBezTo>
                  <a:lnTo>
                    <a:pt x="238233" y="698500"/>
                  </a:lnTo>
                  <a:cubicBezTo>
                    <a:pt x="208532" y="698500"/>
                    <a:pt x="181071" y="682707"/>
                    <a:pt x="166135" y="657034"/>
                  </a:cubicBezTo>
                  <a:lnTo>
                    <a:pt x="11185" y="390716"/>
                  </a:lnTo>
                  <a:cubicBezTo>
                    <a:pt x="-3728" y="365083"/>
                    <a:pt x="-3728" y="333417"/>
                    <a:pt x="11185" y="307784"/>
                  </a:cubicBezTo>
                  <a:lnTo>
                    <a:pt x="166135" y="41466"/>
                  </a:lnTo>
                  <a:cubicBezTo>
                    <a:pt x="181071" y="15793"/>
                    <a:pt x="208532" y="0"/>
                    <a:pt x="238233" y="0"/>
                  </a:cubicBezTo>
                  <a:lnTo>
                    <a:pt x="548687" y="0"/>
                  </a:lnTo>
                  <a:cubicBezTo>
                    <a:pt x="578388" y="0"/>
                    <a:pt x="605849" y="15793"/>
                    <a:pt x="620786" y="41466"/>
                  </a:cubicBezTo>
                  <a:lnTo>
                    <a:pt x="775734" y="307784"/>
                  </a:lnTo>
                  <a:cubicBezTo>
                    <a:pt x="790648" y="333417"/>
                    <a:pt x="790648" y="365083"/>
                    <a:pt x="775734" y="390716"/>
                  </a:cubicBezTo>
                  <a:close/>
                </a:path>
              </a:pathLst>
            </a:custGeom>
            <a:gradFill rotWithShape="1">
              <a:gsLst>
                <a:gs pos="0">
                  <a:srgbClr val="576782">
                    <a:alpha val="0"/>
                  </a:srgbClr>
                </a:gs>
                <a:gs pos="100000">
                  <a:srgbClr val="668A32">
                    <a:alpha val="100000"/>
                  </a:srgbClr>
                </a:gs>
              </a:gsLst>
              <a:lin ang="2700000"/>
            </a:gradFill>
            <a:ln cap="rnd">
              <a:noFill/>
              <a:prstDash val="solid"/>
              <a:round/>
            </a:ln>
          </p:spPr>
          <p:txBody>
            <a:bodyPr/>
            <a:lstStyle/>
            <a:p>
              <a:endParaRPr lang="en-IN"/>
            </a:p>
          </p:txBody>
        </p:sp>
        <p:sp>
          <p:nvSpPr>
            <p:cNvPr id="4" name="TextBox 4"/>
            <p:cNvSpPr txBox="1"/>
            <p:nvPr/>
          </p:nvSpPr>
          <p:spPr>
            <a:xfrm>
              <a:off x="114300" y="-28575"/>
              <a:ext cx="584200" cy="727075"/>
            </a:xfrm>
            <a:prstGeom prst="rect">
              <a:avLst/>
            </a:prstGeom>
          </p:spPr>
          <p:txBody>
            <a:bodyPr lIns="50800" tIns="50800" rIns="50800" bIns="50800" rtlCol="0" anchor="ctr"/>
            <a:lstStyle/>
            <a:p>
              <a:pPr algn="ctr">
                <a:lnSpc>
                  <a:spcPts val="1960"/>
                </a:lnSpc>
                <a:spcBef>
                  <a:spcPct val="0"/>
                </a:spcBef>
              </a:pPr>
              <a:endParaRPr/>
            </a:p>
          </p:txBody>
        </p:sp>
      </p:grpSp>
      <p:grpSp>
        <p:nvGrpSpPr>
          <p:cNvPr id="5" name="Group 5"/>
          <p:cNvGrpSpPr/>
          <p:nvPr/>
        </p:nvGrpSpPr>
        <p:grpSpPr>
          <a:xfrm>
            <a:off x="-2033416" y="1028700"/>
            <a:ext cx="22549608" cy="17958253"/>
            <a:chOff x="0" y="0"/>
            <a:chExt cx="959222" cy="763914"/>
          </a:xfrm>
        </p:grpSpPr>
        <p:sp>
          <p:nvSpPr>
            <p:cNvPr id="6" name="Freeform 6"/>
            <p:cNvSpPr/>
            <p:nvPr/>
          </p:nvSpPr>
          <p:spPr>
            <a:xfrm>
              <a:off x="5481" y="0"/>
              <a:ext cx="948260" cy="763914"/>
            </a:xfrm>
            <a:custGeom>
              <a:avLst/>
              <a:gdLst/>
              <a:ahLst/>
              <a:cxnLst/>
              <a:rect l="l" t="t" r="r" b="b"/>
              <a:pathLst>
                <a:path w="948260" h="763914">
                  <a:moveTo>
                    <a:pt x="943421" y="401356"/>
                  </a:moveTo>
                  <a:lnTo>
                    <a:pt x="760862" y="744515"/>
                  </a:lnTo>
                  <a:cubicBezTo>
                    <a:pt x="754510" y="756453"/>
                    <a:pt x="742091" y="763914"/>
                    <a:pt x="728568" y="763914"/>
                  </a:cubicBezTo>
                  <a:lnTo>
                    <a:pt x="219692" y="763914"/>
                  </a:lnTo>
                  <a:cubicBezTo>
                    <a:pt x="206169" y="763914"/>
                    <a:pt x="193750" y="756453"/>
                    <a:pt x="187399" y="744515"/>
                  </a:cubicBezTo>
                  <a:lnTo>
                    <a:pt x="4839" y="401356"/>
                  </a:lnTo>
                  <a:cubicBezTo>
                    <a:pt x="-1613" y="389228"/>
                    <a:pt x="-1613" y="374686"/>
                    <a:pt x="4839" y="362558"/>
                  </a:cubicBezTo>
                  <a:lnTo>
                    <a:pt x="187399" y="19399"/>
                  </a:lnTo>
                  <a:cubicBezTo>
                    <a:pt x="193750" y="7460"/>
                    <a:pt x="206169" y="0"/>
                    <a:pt x="219692" y="0"/>
                  </a:cubicBezTo>
                  <a:lnTo>
                    <a:pt x="728568" y="0"/>
                  </a:lnTo>
                  <a:cubicBezTo>
                    <a:pt x="742091" y="0"/>
                    <a:pt x="754510" y="7460"/>
                    <a:pt x="760862" y="19399"/>
                  </a:cubicBezTo>
                  <a:lnTo>
                    <a:pt x="943421" y="362558"/>
                  </a:lnTo>
                  <a:cubicBezTo>
                    <a:pt x="949873" y="374686"/>
                    <a:pt x="949873" y="389228"/>
                    <a:pt x="943421" y="401356"/>
                  </a:cubicBezTo>
                  <a:close/>
                </a:path>
              </a:pathLst>
            </a:custGeom>
            <a:solidFill>
              <a:srgbClr val="33511D"/>
            </a:solidFill>
          </p:spPr>
          <p:txBody>
            <a:bodyPr/>
            <a:lstStyle/>
            <a:p>
              <a:endParaRPr lang="en-IN"/>
            </a:p>
          </p:txBody>
        </p:sp>
        <p:sp>
          <p:nvSpPr>
            <p:cNvPr id="7" name="TextBox 7"/>
            <p:cNvSpPr txBox="1"/>
            <p:nvPr/>
          </p:nvSpPr>
          <p:spPr>
            <a:xfrm>
              <a:off x="114300" y="-9525"/>
              <a:ext cx="730622" cy="773439"/>
            </a:xfrm>
            <a:prstGeom prst="rect">
              <a:avLst/>
            </a:prstGeom>
          </p:spPr>
          <p:txBody>
            <a:bodyPr lIns="37899" tIns="37899" rIns="37899" bIns="37899" rtlCol="0" anchor="ctr"/>
            <a:lstStyle/>
            <a:p>
              <a:pPr algn="ctr">
                <a:lnSpc>
                  <a:spcPts val="1462"/>
                </a:lnSpc>
              </a:pPr>
              <a:endParaRPr/>
            </a:p>
          </p:txBody>
        </p:sp>
      </p:grpSp>
      <p:grpSp>
        <p:nvGrpSpPr>
          <p:cNvPr id="8" name="Group 8"/>
          <p:cNvGrpSpPr/>
          <p:nvPr/>
        </p:nvGrpSpPr>
        <p:grpSpPr>
          <a:xfrm>
            <a:off x="9228167" y="-6492927"/>
            <a:ext cx="12432160" cy="8828806"/>
            <a:chOff x="0" y="0"/>
            <a:chExt cx="985115" cy="699588"/>
          </a:xfrm>
        </p:grpSpPr>
        <p:sp>
          <p:nvSpPr>
            <p:cNvPr id="9" name="Freeform 9"/>
            <p:cNvSpPr/>
            <p:nvPr/>
          </p:nvSpPr>
          <p:spPr>
            <a:xfrm>
              <a:off x="5536" y="0"/>
              <a:ext cx="974043" cy="699588"/>
            </a:xfrm>
            <a:custGeom>
              <a:avLst/>
              <a:gdLst/>
              <a:ahLst/>
              <a:cxnLst/>
              <a:rect l="l" t="t" r="r" b="b"/>
              <a:pathLst>
                <a:path w="974043" h="699588">
                  <a:moveTo>
                    <a:pt x="969256" y="367563"/>
                  </a:moveTo>
                  <a:lnTo>
                    <a:pt x="786701" y="681818"/>
                  </a:lnTo>
                  <a:cubicBezTo>
                    <a:pt x="780311" y="692819"/>
                    <a:pt x="768550" y="699588"/>
                    <a:pt x="755829" y="699588"/>
                  </a:cubicBezTo>
                  <a:lnTo>
                    <a:pt x="218214" y="699588"/>
                  </a:lnTo>
                  <a:cubicBezTo>
                    <a:pt x="205492" y="699588"/>
                    <a:pt x="193732" y="692819"/>
                    <a:pt x="187341" y="681818"/>
                  </a:cubicBezTo>
                  <a:lnTo>
                    <a:pt x="4787" y="367563"/>
                  </a:lnTo>
                  <a:cubicBezTo>
                    <a:pt x="-1596" y="356577"/>
                    <a:pt x="-1596" y="343011"/>
                    <a:pt x="4787" y="332024"/>
                  </a:cubicBezTo>
                  <a:lnTo>
                    <a:pt x="187341" y="17770"/>
                  </a:lnTo>
                  <a:cubicBezTo>
                    <a:pt x="193732" y="6769"/>
                    <a:pt x="205492" y="0"/>
                    <a:pt x="218214" y="0"/>
                  </a:cubicBezTo>
                  <a:lnTo>
                    <a:pt x="755829" y="0"/>
                  </a:lnTo>
                  <a:cubicBezTo>
                    <a:pt x="768550" y="0"/>
                    <a:pt x="780311" y="6769"/>
                    <a:pt x="786701" y="17770"/>
                  </a:cubicBezTo>
                  <a:lnTo>
                    <a:pt x="969256" y="332024"/>
                  </a:lnTo>
                  <a:cubicBezTo>
                    <a:pt x="975639" y="343011"/>
                    <a:pt x="975639" y="356577"/>
                    <a:pt x="969256" y="367563"/>
                  </a:cubicBezTo>
                  <a:close/>
                </a:path>
              </a:pathLst>
            </a:custGeom>
            <a:solidFill>
              <a:srgbClr val="FFFFFF"/>
            </a:solidFill>
          </p:spPr>
          <p:txBody>
            <a:bodyPr/>
            <a:lstStyle/>
            <a:p>
              <a:endParaRPr lang="en-IN"/>
            </a:p>
          </p:txBody>
        </p:sp>
        <p:sp>
          <p:nvSpPr>
            <p:cNvPr id="10" name="TextBox 10"/>
            <p:cNvSpPr txBox="1"/>
            <p:nvPr/>
          </p:nvSpPr>
          <p:spPr>
            <a:xfrm>
              <a:off x="114300" y="-9525"/>
              <a:ext cx="756515" cy="709113"/>
            </a:xfrm>
            <a:prstGeom prst="rect">
              <a:avLst/>
            </a:prstGeom>
          </p:spPr>
          <p:txBody>
            <a:bodyPr lIns="37899" tIns="37899" rIns="37899" bIns="37899" rtlCol="0" anchor="ctr"/>
            <a:lstStyle/>
            <a:p>
              <a:pPr algn="ctr">
                <a:lnSpc>
                  <a:spcPts val="1462"/>
                </a:lnSpc>
              </a:pPr>
              <a:endParaRPr/>
            </a:p>
          </p:txBody>
        </p:sp>
      </p:grpSp>
      <p:sp>
        <p:nvSpPr>
          <p:cNvPr id="11" name="TextBox 11"/>
          <p:cNvSpPr txBox="1"/>
          <p:nvPr/>
        </p:nvSpPr>
        <p:spPr>
          <a:xfrm>
            <a:off x="2549274" y="2684127"/>
            <a:ext cx="11087742" cy="1965325"/>
          </a:xfrm>
          <a:prstGeom prst="rect">
            <a:avLst/>
          </a:prstGeom>
        </p:spPr>
        <p:txBody>
          <a:bodyPr lIns="0" tIns="0" rIns="0" bIns="0" rtlCol="0" anchor="t">
            <a:spAutoFit/>
          </a:bodyPr>
          <a:lstStyle/>
          <a:p>
            <a:pPr algn="l">
              <a:lnSpc>
                <a:spcPts val="7699"/>
              </a:lnSpc>
            </a:pPr>
            <a:r>
              <a:rPr lang="en-US" sz="6999" b="1">
                <a:solidFill>
                  <a:srgbClr val="FFFFFF"/>
                </a:solidFill>
                <a:latin typeface="Inclusive Sans Bold"/>
                <a:ea typeface="Inclusive Sans Bold"/>
                <a:cs typeface="Inclusive Sans Bold"/>
                <a:sym typeface="Inclusive Sans Bold"/>
              </a:rPr>
              <a:t>Solutions to Reduce Environmental Noise</a:t>
            </a:r>
          </a:p>
        </p:txBody>
      </p:sp>
      <p:grpSp>
        <p:nvGrpSpPr>
          <p:cNvPr id="12" name="Group 12"/>
          <p:cNvGrpSpPr/>
          <p:nvPr/>
        </p:nvGrpSpPr>
        <p:grpSpPr>
          <a:xfrm>
            <a:off x="-2033416" y="8064694"/>
            <a:ext cx="7151813" cy="6146089"/>
            <a:chOff x="0" y="0"/>
            <a:chExt cx="812800" cy="698500"/>
          </a:xfrm>
        </p:grpSpPr>
        <p:sp>
          <p:nvSpPr>
            <p:cNvPr id="13" name="Freeform 13"/>
            <p:cNvSpPr/>
            <p:nvPr/>
          </p:nvSpPr>
          <p:spPr>
            <a:xfrm>
              <a:off x="8760" y="0"/>
              <a:ext cx="795280" cy="698500"/>
            </a:xfrm>
            <a:custGeom>
              <a:avLst/>
              <a:gdLst/>
              <a:ahLst/>
              <a:cxnLst/>
              <a:rect l="l" t="t" r="r" b="b"/>
              <a:pathLst>
                <a:path w="795280" h="698500">
                  <a:moveTo>
                    <a:pt x="787708" y="377320"/>
                  </a:moveTo>
                  <a:lnTo>
                    <a:pt x="617172" y="670430"/>
                  </a:lnTo>
                  <a:cubicBezTo>
                    <a:pt x="607060" y="687809"/>
                    <a:pt x="588471" y="698500"/>
                    <a:pt x="568365" y="698500"/>
                  </a:cubicBezTo>
                  <a:lnTo>
                    <a:pt x="226915" y="698500"/>
                  </a:lnTo>
                  <a:cubicBezTo>
                    <a:pt x="206809" y="698500"/>
                    <a:pt x="188220" y="687809"/>
                    <a:pt x="178108" y="670430"/>
                  </a:cubicBezTo>
                  <a:lnTo>
                    <a:pt x="7572" y="377320"/>
                  </a:lnTo>
                  <a:cubicBezTo>
                    <a:pt x="-2524" y="359968"/>
                    <a:pt x="-2524" y="338532"/>
                    <a:pt x="7572" y="321180"/>
                  </a:cubicBezTo>
                  <a:lnTo>
                    <a:pt x="178108" y="28070"/>
                  </a:lnTo>
                  <a:cubicBezTo>
                    <a:pt x="188220" y="10691"/>
                    <a:pt x="206809" y="0"/>
                    <a:pt x="226915" y="0"/>
                  </a:cubicBezTo>
                  <a:lnTo>
                    <a:pt x="568365" y="0"/>
                  </a:lnTo>
                  <a:cubicBezTo>
                    <a:pt x="588471" y="0"/>
                    <a:pt x="607060" y="10691"/>
                    <a:pt x="617172" y="28070"/>
                  </a:cubicBezTo>
                  <a:lnTo>
                    <a:pt x="787708" y="321180"/>
                  </a:lnTo>
                  <a:cubicBezTo>
                    <a:pt x="797804" y="338532"/>
                    <a:pt x="797804" y="359968"/>
                    <a:pt x="787708" y="377320"/>
                  </a:cubicBezTo>
                  <a:close/>
                </a:path>
              </a:pathLst>
            </a:custGeom>
            <a:gradFill rotWithShape="1">
              <a:gsLst>
                <a:gs pos="0">
                  <a:srgbClr val="576782">
                    <a:alpha val="0"/>
                  </a:srgbClr>
                </a:gs>
                <a:gs pos="100000">
                  <a:srgbClr val="668A32">
                    <a:alpha val="100000"/>
                  </a:srgbClr>
                </a:gs>
              </a:gsLst>
              <a:lin ang="2700000"/>
            </a:gradFill>
            <a:ln cap="rnd">
              <a:noFill/>
              <a:prstDash val="solid"/>
              <a:round/>
            </a:ln>
          </p:spPr>
          <p:txBody>
            <a:bodyPr/>
            <a:lstStyle/>
            <a:p>
              <a:endParaRPr lang="en-IN"/>
            </a:p>
          </p:txBody>
        </p:sp>
        <p:sp>
          <p:nvSpPr>
            <p:cNvPr id="14" name="TextBox 14"/>
            <p:cNvSpPr txBox="1"/>
            <p:nvPr/>
          </p:nvSpPr>
          <p:spPr>
            <a:xfrm>
              <a:off x="114300" y="-28575"/>
              <a:ext cx="584200" cy="727075"/>
            </a:xfrm>
            <a:prstGeom prst="rect">
              <a:avLst/>
            </a:prstGeom>
          </p:spPr>
          <p:txBody>
            <a:bodyPr lIns="50800" tIns="50800" rIns="50800" bIns="50800" rtlCol="0" anchor="ctr"/>
            <a:lstStyle/>
            <a:p>
              <a:pPr algn="ctr">
                <a:lnSpc>
                  <a:spcPts val="1960"/>
                </a:lnSpc>
                <a:spcBef>
                  <a:spcPct val="0"/>
                </a:spcBef>
              </a:pPr>
              <a:endParaRPr/>
            </a:p>
          </p:txBody>
        </p:sp>
      </p:grpSp>
      <p:sp>
        <p:nvSpPr>
          <p:cNvPr id="15" name="TextBox 15"/>
          <p:cNvSpPr txBox="1"/>
          <p:nvPr/>
        </p:nvSpPr>
        <p:spPr>
          <a:xfrm>
            <a:off x="2549274" y="5076825"/>
            <a:ext cx="9924451" cy="2967355"/>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FFFFFF"/>
                </a:solidFill>
                <a:latin typeface="Inclusive Sans"/>
                <a:ea typeface="Inclusive Sans"/>
                <a:cs typeface="Inclusive Sans"/>
                <a:sym typeface="Inclusive Sans"/>
              </a:rPr>
              <a:t>Apply graphics (among other visuals) (signs, diagrams). </a:t>
            </a:r>
          </a:p>
          <a:p>
            <a:pPr marL="604519" lvl="1" indent="-302260" algn="l">
              <a:lnSpc>
                <a:spcPts val="3919"/>
              </a:lnSpc>
              <a:buFont typeface="Arial"/>
              <a:buChar char="•"/>
            </a:pPr>
            <a:r>
              <a:rPr lang="en-US" sz="2799">
                <a:solidFill>
                  <a:srgbClr val="FFFFFF"/>
                </a:solidFill>
                <a:latin typeface="Inclusive Sans"/>
                <a:ea typeface="Inclusive Sans"/>
                <a:cs typeface="Inclusive Sans"/>
                <a:sym typeface="Inclusive Sans"/>
              </a:rPr>
              <a:t>Provide written guidelines </a:t>
            </a:r>
          </a:p>
          <a:p>
            <a:pPr marL="604519" lvl="1" indent="-302260" algn="l">
              <a:lnSpc>
                <a:spcPts val="3919"/>
              </a:lnSpc>
              <a:buFont typeface="Arial"/>
              <a:buChar char="•"/>
            </a:pPr>
            <a:r>
              <a:rPr lang="en-US" sz="2799">
                <a:solidFill>
                  <a:srgbClr val="FFFFFF"/>
                </a:solidFill>
                <a:latin typeface="Inclusive Sans"/>
                <a:ea typeface="Inclusive Sans"/>
                <a:cs typeface="Inclusive Sans"/>
                <a:sym typeface="Inclusive Sans"/>
              </a:rPr>
              <a:t>Modify equipment to lessen noise. </a:t>
            </a:r>
          </a:p>
          <a:p>
            <a:pPr marL="604519" lvl="1" indent="-302260" algn="l">
              <a:lnSpc>
                <a:spcPts val="3919"/>
              </a:lnSpc>
              <a:buFont typeface="Arial"/>
              <a:buChar char="•"/>
            </a:pPr>
            <a:r>
              <a:rPr lang="en-US" sz="2799">
                <a:solidFill>
                  <a:srgbClr val="FFFFFF"/>
                </a:solidFill>
                <a:latin typeface="Inclusive Sans"/>
                <a:ea typeface="Inclusive Sans"/>
                <a:cs typeface="Inclusive Sans"/>
                <a:sym typeface="Inclusive Sans"/>
              </a:rPr>
              <a:t>Conduct training in quiet surroundings. </a:t>
            </a:r>
          </a:p>
          <a:p>
            <a:pPr marL="604519" lvl="1" indent="-302260" algn="l">
              <a:lnSpc>
                <a:spcPts val="3919"/>
              </a:lnSpc>
              <a:buFont typeface="Arial"/>
              <a:buChar char="•"/>
            </a:pPr>
            <a:r>
              <a:rPr lang="en-US" sz="2799">
                <a:solidFill>
                  <a:srgbClr val="FFFFFF"/>
                </a:solidFill>
                <a:latin typeface="Inclusive Sans"/>
                <a:ea typeface="Inclusive Sans"/>
                <a:cs typeface="Inclusive Sans"/>
                <a:sym typeface="Inclusive Sans"/>
              </a:rPr>
              <a:t>Introduction of communication tools (headsets) </a:t>
            </a:r>
          </a:p>
          <a:p>
            <a:pPr algn="l">
              <a:lnSpc>
                <a:spcPts val="3919"/>
              </a:lnSpc>
            </a:pPr>
            <a:endParaRPr lang="en-US" sz="2799">
              <a:solidFill>
                <a:srgbClr val="FFFFFF"/>
              </a:solidFill>
              <a:latin typeface="Inclusive Sans"/>
              <a:ea typeface="Inclusive Sans"/>
              <a:cs typeface="Inclusive Sans"/>
              <a:sym typeface="Inclusive Sans"/>
            </a:endParaRPr>
          </a:p>
        </p:txBody>
      </p:sp>
      <p:grpSp>
        <p:nvGrpSpPr>
          <p:cNvPr id="16" name="Group 16"/>
          <p:cNvGrpSpPr/>
          <p:nvPr/>
        </p:nvGrpSpPr>
        <p:grpSpPr>
          <a:xfrm>
            <a:off x="15015778" y="1779913"/>
            <a:ext cx="5772138" cy="4960431"/>
            <a:chOff x="0" y="0"/>
            <a:chExt cx="812800" cy="698500"/>
          </a:xfrm>
        </p:grpSpPr>
        <p:sp>
          <p:nvSpPr>
            <p:cNvPr id="17" name="Freeform 17"/>
            <p:cNvSpPr/>
            <p:nvPr/>
          </p:nvSpPr>
          <p:spPr>
            <a:xfrm>
              <a:off x="10854" y="0"/>
              <a:ext cx="791092" cy="698500"/>
            </a:xfrm>
            <a:custGeom>
              <a:avLst/>
              <a:gdLst/>
              <a:ahLst/>
              <a:cxnLst/>
              <a:rect l="l" t="t" r="r" b="b"/>
              <a:pathLst>
                <a:path w="791092" h="698500">
                  <a:moveTo>
                    <a:pt x="781711" y="384029"/>
                  </a:moveTo>
                  <a:lnTo>
                    <a:pt x="618981" y="663721"/>
                  </a:lnTo>
                  <a:cubicBezTo>
                    <a:pt x="606453" y="685253"/>
                    <a:pt x="583420" y="698500"/>
                    <a:pt x="558508" y="698500"/>
                  </a:cubicBezTo>
                  <a:lnTo>
                    <a:pt x="232584" y="698500"/>
                  </a:lnTo>
                  <a:cubicBezTo>
                    <a:pt x="207672" y="698500"/>
                    <a:pt x="184639" y="685253"/>
                    <a:pt x="172111" y="663721"/>
                  </a:cubicBezTo>
                  <a:lnTo>
                    <a:pt x="9381" y="384029"/>
                  </a:lnTo>
                  <a:cubicBezTo>
                    <a:pt x="-3127" y="362530"/>
                    <a:pt x="-3127" y="335970"/>
                    <a:pt x="9381" y="314471"/>
                  </a:cubicBezTo>
                  <a:lnTo>
                    <a:pt x="172111" y="34779"/>
                  </a:lnTo>
                  <a:cubicBezTo>
                    <a:pt x="184639" y="13247"/>
                    <a:pt x="207672" y="0"/>
                    <a:pt x="232584" y="0"/>
                  </a:cubicBezTo>
                  <a:lnTo>
                    <a:pt x="558508" y="0"/>
                  </a:lnTo>
                  <a:cubicBezTo>
                    <a:pt x="583420" y="0"/>
                    <a:pt x="606453" y="13247"/>
                    <a:pt x="618981" y="34779"/>
                  </a:cubicBezTo>
                  <a:lnTo>
                    <a:pt x="781711" y="314471"/>
                  </a:lnTo>
                  <a:cubicBezTo>
                    <a:pt x="794219" y="335970"/>
                    <a:pt x="794219" y="362530"/>
                    <a:pt x="781711" y="384029"/>
                  </a:cubicBezTo>
                  <a:close/>
                </a:path>
              </a:pathLst>
            </a:custGeom>
            <a:gradFill rotWithShape="1">
              <a:gsLst>
                <a:gs pos="0">
                  <a:srgbClr val="576782">
                    <a:alpha val="0"/>
                  </a:srgbClr>
                </a:gs>
                <a:gs pos="100000">
                  <a:srgbClr val="668A32">
                    <a:alpha val="100000"/>
                  </a:srgbClr>
                </a:gs>
              </a:gsLst>
              <a:lin ang="2700000"/>
            </a:gradFill>
            <a:ln cap="rnd">
              <a:noFill/>
              <a:prstDash val="solid"/>
              <a:round/>
            </a:ln>
          </p:spPr>
          <p:txBody>
            <a:bodyPr/>
            <a:lstStyle/>
            <a:p>
              <a:endParaRPr lang="en-IN"/>
            </a:p>
          </p:txBody>
        </p:sp>
        <p:sp>
          <p:nvSpPr>
            <p:cNvPr id="18" name="TextBox 18"/>
            <p:cNvSpPr txBox="1"/>
            <p:nvPr/>
          </p:nvSpPr>
          <p:spPr>
            <a:xfrm>
              <a:off x="114300" y="-28575"/>
              <a:ext cx="584200" cy="727075"/>
            </a:xfrm>
            <a:prstGeom prst="rect">
              <a:avLst/>
            </a:prstGeom>
          </p:spPr>
          <p:txBody>
            <a:bodyPr lIns="50800" tIns="50800" rIns="50800" bIns="50800" rtlCol="0" anchor="ctr"/>
            <a:lstStyle/>
            <a:p>
              <a:pPr algn="ctr">
                <a:lnSpc>
                  <a:spcPts val="1960"/>
                </a:lnSpc>
                <a:spcBef>
                  <a:spcPct val="0"/>
                </a:spcBef>
              </a:pPr>
              <a:endParaRPr/>
            </a:p>
          </p:txBody>
        </p:sp>
      </p:grpSp>
      <p:grpSp>
        <p:nvGrpSpPr>
          <p:cNvPr id="19" name="Group 19"/>
          <p:cNvGrpSpPr/>
          <p:nvPr/>
        </p:nvGrpSpPr>
        <p:grpSpPr>
          <a:xfrm>
            <a:off x="12687296" y="4437862"/>
            <a:ext cx="7449861" cy="6451244"/>
            <a:chOff x="0" y="0"/>
            <a:chExt cx="4282440" cy="3708400"/>
          </a:xfrm>
        </p:grpSpPr>
        <p:sp>
          <p:nvSpPr>
            <p:cNvPr id="20" name="Freeform 20"/>
            <p:cNvSpPr/>
            <p:nvPr/>
          </p:nvSpPr>
          <p:spPr>
            <a:xfrm>
              <a:off x="32279" y="0"/>
              <a:ext cx="4217883" cy="3708400"/>
            </a:xfrm>
            <a:custGeom>
              <a:avLst/>
              <a:gdLst/>
              <a:ahLst/>
              <a:cxnLst/>
              <a:rect l="l" t="t" r="r" b="b"/>
              <a:pathLst>
                <a:path w="4217883" h="3708400">
                  <a:moveTo>
                    <a:pt x="3059094" y="0"/>
                  </a:moveTo>
                  <a:lnTo>
                    <a:pt x="1158788" y="0"/>
                  </a:lnTo>
                  <a:cubicBezTo>
                    <a:pt x="1084248" y="0"/>
                    <a:pt x="1015371" y="39765"/>
                    <a:pt x="978099" y="104316"/>
                  </a:cubicBezTo>
                  <a:lnTo>
                    <a:pt x="27953" y="1749884"/>
                  </a:lnTo>
                  <a:cubicBezTo>
                    <a:pt x="-9318" y="1814434"/>
                    <a:pt x="-9318" y="1893966"/>
                    <a:pt x="27953" y="1958516"/>
                  </a:cubicBezTo>
                  <a:lnTo>
                    <a:pt x="978099" y="3604083"/>
                  </a:lnTo>
                  <a:cubicBezTo>
                    <a:pt x="1015371" y="3668635"/>
                    <a:pt x="1084248" y="3708400"/>
                    <a:pt x="1158788" y="3708400"/>
                  </a:cubicBezTo>
                  <a:lnTo>
                    <a:pt x="3059095" y="3708400"/>
                  </a:lnTo>
                  <a:cubicBezTo>
                    <a:pt x="3133634" y="3708400"/>
                    <a:pt x="3202511" y="3668635"/>
                    <a:pt x="3239783" y="3604083"/>
                  </a:cubicBezTo>
                  <a:lnTo>
                    <a:pt x="4189929" y="1958516"/>
                  </a:lnTo>
                  <a:cubicBezTo>
                    <a:pt x="4227201" y="1893966"/>
                    <a:pt x="4227201" y="1814434"/>
                    <a:pt x="4189929" y="1749884"/>
                  </a:cubicBezTo>
                  <a:lnTo>
                    <a:pt x="3239783" y="104316"/>
                  </a:lnTo>
                  <a:cubicBezTo>
                    <a:pt x="3202511" y="39765"/>
                    <a:pt x="3133634" y="0"/>
                    <a:pt x="3059094" y="0"/>
                  </a:cubicBezTo>
                  <a:close/>
                </a:path>
              </a:pathLst>
            </a:custGeom>
            <a:blipFill>
              <a:blip r:embed="rId3"/>
              <a:stretch>
                <a:fillRect l="-37337" r="-18965"/>
              </a:stretch>
            </a:blipFill>
            <a:ln w="133350" cap="rnd">
              <a:solidFill>
                <a:srgbClr val="FFFFFF"/>
              </a:solidFill>
              <a:prstDash val="solid"/>
              <a:round/>
            </a:ln>
          </p:spPr>
          <p:txBody>
            <a:bodyPr/>
            <a:lstStyle/>
            <a:p>
              <a:endParaRPr lang="en-IN"/>
            </a:p>
          </p:txBody>
        </p:sp>
      </p:grpSp>
      <p:sp>
        <p:nvSpPr>
          <p:cNvPr id="21" name="Freeform 21"/>
          <p:cNvSpPr/>
          <p:nvPr/>
        </p:nvSpPr>
        <p:spPr>
          <a:xfrm>
            <a:off x="13853113" y="756277"/>
            <a:ext cx="1023636" cy="1023636"/>
          </a:xfrm>
          <a:custGeom>
            <a:avLst/>
            <a:gdLst/>
            <a:ahLst/>
            <a:cxnLst/>
            <a:rect l="l" t="t" r="r" b="b"/>
            <a:pathLst>
              <a:path w="1023636" h="1023636">
                <a:moveTo>
                  <a:pt x="0" y="0"/>
                </a:moveTo>
                <a:lnTo>
                  <a:pt x="1023636" y="0"/>
                </a:lnTo>
                <a:lnTo>
                  <a:pt x="1023636" y="1023636"/>
                </a:lnTo>
                <a:lnTo>
                  <a:pt x="0" y="10236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298897" y="396281"/>
            <a:ext cx="4841387" cy="4160567"/>
            <a:chOff x="0" y="0"/>
            <a:chExt cx="812800" cy="698500"/>
          </a:xfrm>
        </p:grpSpPr>
        <p:sp>
          <p:nvSpPr>
            <p:cNvPr id="3" name="Freeform 3"/>
            <p:cNvSpPr/>
            <p:nvPr/>
          </p:nvSpPr>
          <p:spPr>
            <a:xfrm>
              <a:off x="12940" y="0"/>
              <a:ext cx="786919" cy="698500"/>
            </a:xfrm>
            <a:custGeom>
              <a:avLst/>
              <a:gdLst/>
              <a:ahLst/>
              <a:cxnLst/>
              <a:rect l="l" t="t" r="r" b="b"/>
              <a:pathLst>
                <a:path w="786919" h="698500">
                  <a:moveTo>
                    <a:pt x="775734" y="390716"/>
                  </a:moveTo>
                  <a:lnTo>
                    <a:pt x="620786" y="657034"/>
                  </a:lnTo>
                  <a:cubicBezTo>
                    <a:pt x="605849" y="682707"/>
                    <a:pt x="578388" y="698500"/>
                    <a:pt x="548687" y="698500"/>
                  </a:cubicBezTo>
                  <a:lnTo>
                    <a:pt x="238233" y="698500"/>
                  </a:lnTo>
                  <a:cubicBezTo>
                    <a:pt x="208532" y="698500"/>
                    <a:pt x="181071" y="682707"/>
                    <a:pt x="166135" y="657034"/>
                  </a:cubicBezTo>
                  <a:lnTo>
                    <a:pt x="11185" y="390716"/>
                  </a:lnTo>
                  <a:cubicBezTo>
                    <a:pt x="-3728" y="365083"/>
                    <a:pt x="-3728" y="333417"/>
                    <a:pt x="11185" y="307784"/>
                  </a:cubicBezTo>
                  <a:lnTo>
                    <a:pt x="166135" y="41466"/>
                  </a:lnTo>
                  <a:cubicBezTo>
                    <a:pt x="181071" y="15793"/>
                    <a:pt x="208532" y="0"/>
                    <a:pt x="238233" y="0"/>
                  </a:cubicBezTo>
                  <a:lnTo>
                    <a:pt x="548687" y="0"/>
                  </a:lnTo>
                  <a:cubicBezTo>
                    <a:pt x="578388" y="0"/>
                    <a:pt x="605849" y="15793"/>
                    <a:pt x="620786" y="41466"/>
                  </a:cubicBezTo>
                  <a:lnTo>
                    <a:pt x="775734" y="307784"/>
                  </a:lnTo>
                  <a:cubicBezTo>
                    <a:pt x="790648" y="333417"/>
                    <a:pt x="790648" y="365083"/>
                    <a:pt x="775734" y="390716"/>
                  </a:cubicBezTo>
                  <a:close/>
                </a:path>
              </a:pathLst>
            </a:custGeom>
            <a:gradFill rotWithShape="1">
              <a:gsLst>
                <a:gs pos="0">
                  <a:srgbClr val="576782">
                    <a:alpha val="0"/>
                  </a:srgbClr>
                </a:gs>
                <a:gs pos="100000">
                  <a:srgbClr val="668A32">
                    <a:alpha val="100000"/>
                  </a:srgbClr>
                </a:gs>
              </a:gsLst>
              <a:lin ang="2700000"/>
            </a:gradFill>
            <a:ln cap="rnd">
              <a:noFill/>
              <a:prstDash val="solid"/>
              <a:round/>
            </a:ln>
          </p:spPr>
          <p:txBody>
            <a:bodyPr/>
            <a:lstStyle/>
            <a:p>
              <a:endParaRPr lang="en-IN"/>
            </a:p>
          </p:txBody>
        </p:sp>
        <p:sp>
          <p:nvSpPr>
            <p:cNvPr id="4" name="TextBox 4"/>
            <p:cNvSpPr txBox="1"/>
            <p:nvPr/>
          </p:nvSpPr>
          <p:spPr>
            <a:xfrm>
              <a:off x="114300" y="-28575"/>
              <a:ext cx="584200" cy="727075"/>
            </a:xfrm>
            <a:prstGeom prst="rect">
              <a:avLst/>
            </a:prstGeom>
          </p:spPr>
          <p:txBody>
            <a:bodyPr lIns="50800" tIns="50800" rIns="50800" bIns="50800" rtlCol="0" anchor="ctr"/>
            <a:lstStyle/>
            <a:p>
              <a:pPr algn="ctr">
                <a:lnSpc>
                  <a:spcPts val="1960"/>
                </a:lnSpc>
                <a:spcBef>
                  <a:spcPct val="0"/>
                </a:spcBef>
              </a:pPr>
              <a:endParaRPr/>
            </a:p>
          </p:txBody>
        </p:sp>
      </p:grpSp>
      <p:grpSp>
        <p:nvGrpSpPr>
          <p:cNvPr id="5" name="Group 5"/>
          <p:cNvGrpSpPr/>
          <p:nvPr/>
        </p:nvGrpSpPr>
        <p:grpSpPr>
          <a:xfrm>
            <a:off x="-2033416" y="1028700"/>
            <a:ext cx="22549608" cy="17958253"/>
            <a:chOff x="0" y="0"/>
            <a:chExt cx="959222" cy="763914"/>
          </a:xfrm>
        </p:grpSpPr>
        <p:sp>
          <p:nvSpPr>
            <p:cNvPr id="6" name="Freeform 6"/>
            <p:cNvSpPr/>
            <p:nvPr/>
          </p:nvSpPr>
          <p:spPr>
            <a:xfrm>
              <a:off x="5481" y="0"/>
              <a:ext cx="948260" cy="763914"/>
            </a:xfrm>
            <a:custGeom>
              <a:avLst/>
              <a:gdLst/>
              <a:ahLst/>
              <a:cxnLst/>
              <a:rect l="l" t="t" r="r" b="b"/>
              <a:pathLst>
                <a:path w="948260" h="763914">
                  <a:moveTo>
                    <a:pt x="943421" y="401356"/>
                  </a:moveTo>
                  <a:lnTo>
                    <a:pt x="760862" y="744515"/>
                  </a:lnTo>
                  <a:cubicBezTo>
                    <a:pt x="754510" y="756453"/>
                    <a:pt x="742091" y="763914"/>
                    <a:pt x="728568" y="763914"/>
                  </a:cubicBezTo>
                  <a:lnTo>
                    <a:pt x="219692" y="763914"/>
                  </a:lnTo>
                  <a:cubicBezTo>
                    <a:pt x="206169" y="763914"/>
                    <a:pt x="193750" y="756453"/>
                    <a:pt x="187399" y="744515"/>
                  </a:cubicBezTo>
                  <a:lnTo>
                    <a:pt x="4839" y="401356"/>
                  </a:lnTo>
                  <a:cubicBezTo>
                    <a:pt x="-1613" y="389228"/>
                    <a:pt x="-1613" y="374686"/>
                    <a:pt x="4839" y="362558"/>
                  </a:cubicBezTo>
                  <a:lnTo>
                    <a:pt x="187399" y="19399"/>
                  </a:lnTo>
                  <a:cubicBezTo>
                    <a:pt x="193750" y="7460"/>
                    <a:pt x="206169" y="0"/>
                    <a:pt x="219692" y="0"/>
                  </a:cubicBezTo>
                  <a:lnTo>
                    <a:pt x="728568" y="0"/>
                  </a:lnTo>
                  <a:cubicBezTo>
                    <a:pt x="742091" y="0"/>
                    <a:pt x="754510" y="7460"/>
                    <a:pt x="760862" y="19399"/>
                  </a:cubicBezTo>
                  <a:lnTo>
                    <a:pt x="943421" y="362558"/>
                  </a:lnTo>
                  <a:cubicBezTo>
                    <a:pt x="949873" y="374686"/>
                    <a:pt x="949873" y="389228"/>
                    <a:pt x="943421" y="401356"/>
                  </a:cubicBezTo>
                  <a:close/>
                </a:path>
              </a:pathLst>
            </a:custGeom>
            <a:solidFill>
              <a:srgbClr val="33511D"/>
            </a:solidFill>
          </p:spPr>
          <p:txBody>
            <a:bodyPr/>
            <a:lstStyle/>
            <a:p>
              <a:endParaRPr lang="en-IN"/>
            </a:p>
          </p:txBody>
        </p:sp>
        <p:sp>
          <p:nvSpPr>
            <p:cNvPr id="7" name="TextBox 7"/>
            <p:cNvSpPr txBox="1"/>
            <p:nvPr/>
          </p:nvSpPr>
          <p:spPr>
            <a:xfrm>
              <a:off x="114300" y="-9525"/>
              <a:ext cx="730622" cy="773439"/>
            </a:xfrm>
            <a:prstGeom prst="rect">
              <a:avLst/>
            </a:prstGeom>
          </p:spPr>
          <p:txBody>
            <a:bodyPr lIns="37899" tIns="37899" rIns="37899" bIns="37899" rtlCol="0" anchor="ctr"/>
            <a:lstStyle/>
            <a:p>
              <a:pPr algn="ctr">
                <a:lnSpc>
                  <a:spcPts val="1462"/>
                </a:lnSpc>
              </a:pPr>
              <a:endParaRPr/>
            </a:p>
          </p:txBody>
        </p:sp>
      </p:grpSp>
      <p:grpSp>
        <p:nvGrpSpPr>
          <p:cNvPr id="8" name="Group 8"/>
          <p:cNvGrpSpPr/>
          <p:nvPr/>
        </p:nvGrpSpPr>
        <p:grpSpPr>
          <a:xfrm>
            <a:off x="9228167" y="-6492927"/>
            <a:ext cx="12432160" cy="8828806"/>
            <a:chOff x="0" y="0"/>
            <a:chExt cx="985115" cy="699588"/>
          </a:xfrm>
        </p:grpSpPr>
        <p:sp>
          <p:nvSpPr>
            <p:cNvPr id="9" name="Freeform 9"/>
            <p:cNvSpPr/>
            <p:nvPr/>
          </p:nvSpPr>
          <p:spPr>
            <a:xfrm>
              <a:off x="5536" y="0"/>
              <a:ext cx="974043" cy="699588"/>
            </a:xfrm>
            <a:custGeom>
              <a:avLst/>
              <a:gdLst/>
              <a:ahLst/>
              <a:cxnLst/>
              <a:rect l="l" t="t" r="r" b="b"/>
              <a:pathLst>
                <a:path w="974043" h="699588">
                  <a:moveTo>
                    <a:pt x="969256" y="367563"/>
                  </a:moveTo>
                  <a:lnTo>
                    <a:pt x="786701" y="681818"/>
                  </a:lnTo>
                  <a:cubicBezTo>
                    <a:pt x="780311" y="692819"/>
                    <a:pt x="768550" y="699588"/>
                    <a:pt x="755829" y="699588"/>
                  </a:cubicBezTo>
                  <a:lnTo>
                    <a:pt x="218214" y="699588"/>
                  </a:lnTo>
                  <a:cubicBezTo>
                    <a:pt x="205492" y="699588"/>
                    <a:pt x="193732" y="692819"/>
                    <a:pt x="187341" y="681818"/>
                  </a:cubicBezTo>
                  <a:lnTo>
                    <a:pt x="4787" y="367563"/>
                  </a:lnTo>
                  <a:cubicBezTo>
                    <a:pt x="-1596" y="356577"/>
                    <a:pt x="-1596" y="343011"/>
                    <a:pt x="4787" y="332024"/>
                  </a:cubicBezTo>
                  <a:lnTo>
                    <a:pt x="187341" y="17770"/>
                  </a:lnTo>
                  <a:cubicBezTo>
                    <a:pt x="193732" y="6769"/>
                    <a:pt x="205492" y="0"/>
                    <a:pt x="218214" y="0"/>
                  </a:cubicBezTo>
                  <a:lnTo>
                    <a:pt x="755829" y="0"/>
                  </a:lnTo>
                  <a:cubicBezTo>
                    <a:pt x="768550" y="0"/>
                    <a:pt x="780311" y="6769"/>
                    <a:pt x="786701" y="17770"/>
                  </a:cubicBezTo>
                  <a:lnTo>
                    <a:pt x="969256" y="332024"/>
                  </a:lnTo>
                  <a:cubicBezTo>
                    <a:pt x="975639" y="343011"/>
                    <a:pt x="975639" y="356577"/>
                    <a:pt x="969256" y="367563"/>
                  </a:cubicBezTo>
                  <a:close/>
                </a:path>
              </a:pathLst>
            </a:custGeom>
            <a:solidFill>
              <a:srgbClr val="FFFFFF"/>
            </a:solidFill>
          </p:spPr>
          <p:txBody>
            <a:bodyPr/>
            <a:lstStyle/>
            <a:p>
              <a:endParaRPr lang="en-IN"/>
            </a:p>
          </p:txBody>
        </p:sp>
        <p:sp>
          <p:nvSpPr>
            <p:cNvPr id="10" name="TextBox 10"/>
            <p:cNvSpPr txBox="1"/>
            <p:nvPr/>
          </p:nvSpPr>
          <p:spPr>
            <a:xfrm>
              <a:off x="114300" y="-9525"/>
              <a:ext cx="756515" cy="709113"/>
            </a:xfrm>
            <a:prstGeom prst="rect">
              <a:avLst/>
            </a:prstGeom>
          </p:spPr>
          <p:txBody>
            <a:bodyPr lIns="37899" tIns="37899" rIns="37899" bIns="37899" rtlCol="0" anchor="ctr"/>
            <a:lstStyle/>
            <a:p>
              <a:pPr algn="ctr">
                <a:lnSpc>
                  <a:spcPts val="1462"/>
                </a:lnSpc>
              </a:pPr>
              <a:endParaRPr/>
            </a:p>
          </p:txBody>
        </p:sp>
      </p:grpSp>
      <p:sp>
        <p:nvSpPr>
          <p:cNvPr id="11" name="TextBox 11"/>
          <p:cNvSpPr txBox="1"/>
          <p:nvPr/>
        </p:nvSpPr>
        <p:spPr>
          <a:xfrm>
            <a:off x="2549274" y="2684127"/>
            <a:ext cx="11087742" cy="993775"/>
          </a:xfrm>
          <a:prstGeom prst="rect">
            <a:avLst/>
          </a:prstGeom>
        </p:spPr>
        <p:txBody>
          <a:bodyPr lIns="0" tIns="0" rIns="0" bIns="0" rtlCol="0" anchor="t">
            <a:spAutoFit/>
          </a:bodyPr>
          <a:lstStyle/>
          <a:p>
            <a:pPr algn="l">
              <a:lnSpc>
                <a:spcPts val="7699"/>
              </a:lnSpc>
            </a:pPr>
            <a:r>
              <a:rPr lang="en-US" sz="6999" b="1">
                <a:solidFill>
                  <a:srgbClr val="FFFFFF"/>
                </a:solidFill>
                <a:latin typeface="Inclusive Sans Bold"/>
                <a:ea typeface="Inclusive Sans Bold"/>
                <a:cs typeface="Inclusive Sans Bold"/>
                <a:sym typeface="Inclusive Sans Bold"/>
              </a:rPr>
              <a:t>References</a:t>
            </a:r>
          </a:p>
        </p:txBody>
      </p:sp>
      <p:grpSp>
        <p:nvGrpSpPr>
          <p:cNvPr id="12" name="Group 12"/>
          <p:cNvGrpSpPr/>
          <p:nvPr/>
        </p:nvGrpSpPr>
        <p:grpSpPr>
          <a:xfrm>
            <a:off x="-2033416" y="8064694"/>
            <a:ext cx="7151813" cy="6146089"/>
            <a:chOff x="0" y="0"/>
            <a:chExt cx="812800" cy="698500"/>
          </a:xfrm>
        </p:grpSpPr>
        <p:sp>
          <p:nvSpPr>
            <p:cNvPr id="13" name="Freeform 13"/>
            <p:cNvSpPr/>
            <p:nvPr/>
          </p:nvSpPr>
          <p:spPr>
            <a:xfrm>
              <a:off x="8760" y="0"/>
              <a:ext cx="795280" cy="698500"/>
            </a:xfrm>
            <a:custGeom>
              <a:avLst/>
              <a:gdLst/>
              <a:ahLst/>
              <a:cxnLst/>
              <a:rect l="l" t="t" r="r" b="b"/>
              <a:pathLst>
                <a:path w="795280" h="698500">
                  <a:moveTo>
                    <a:pt x="787708" y="377320"/>
                  </a:moveTo>
                  <a:lnTo>
                    <a:pt x="617172" y="670430"/>
                  </a:lnTo>
                  <a:cubicBezTo>
                    <a:pt x="607060" y="687809"/>
                    <a:pt x="588471" y="698500"/>
                    <a:pt x="568365" y="698500"/>
                  </a:cubicBezTo>
                  <a:lnTo>
                    <a:pt x="226915" y="698500"/>
                  </a:lnTo>
                  <a:cubicBezTo>
                    <a:pt x="206809" y="698500"/>
                    <a:pt x="188220" y="687809"/>
                    <a:pt x="178108" y="670430"/>
                  </a:cubicBezTo>
                  <a:lnTo>
                    <a:pt x="7572" y="377320"/>
                  </a:lnTo>
                  <a:cubicBezTo>
                    <a:pt x="-2524" y="359968"/>
                    <a:pt x="-2524" y="338532"/>
                    <a:pt x="7572" y="321180"/>
                  </a:cubicBezTo>
                  <a:lnTo>
                    <a:pt x="178108" y="28070"/>
                  </a:lnTo>
                  <a:cubicBezTo>
                    <a:pt x="188220" y="10691"/>
                    <a:pt x="206809" y="0"/>
                    <a:pt x="226915" y="0"/>
                  </a:cubicBezTo>
                  <a:lnTo>
                    <a:pt x="568365" y="0"/>
                  </a:lnTo>
                  <a:cubicBezTo>
                    <a:pt x="588471" y="0"/>
                    <a:pt x="607060" y="10691"/>
                    <a:pt x="617172" y="28070"/>
                  </a:cubicBezTo>
                  <a:lnTo>
                    <a:pt x="787708" y="321180"/>
                  </a:lnTo>
                  <a:cubicBezTo>
                    <a:pt x="797804" y="338532"/>
                    <a:pt x="797804" y="359968"/>
                    <a:pt x="787708" y="377320"/>
                  </a:cubicBezTo>
                  <a:close/>
                </a:path>
              </a:pathLst>
            </a:custGeom>
            <a:gradFill rotWithShape="1">
              <a:gsLst>
                <a:gs pos="0">
                  <a:srgbClr val="576782">
                    <a:alpha val="0"/>
                  </a:srgbClr>
                </a:gs>
                <a:gs pos="100000">
                  <a:srgbClr val="668A32">
                    <a:alpha val="100000"/>
                  </a:srgbClr>
                </a:gs>
              </a:gsLst>
              <a:lin ang="2700000"/>
            </a:gradFill>
            <a:ln cap="rnd">
              <a:noFill/>
              <a:prstDash val="solid"/>
              <a:round/>
            </a:ln>
          </p:spPr>
          <p:txBody>
            <a:bodyPr/>
            <a:lstStyle/>
            <a:p>
              <a:endParaRPr lang="en-IN"/>
            </a:p>
          </p:txBody>
        </p:sp>
        <p:sp>
          <p:nvSpPr>
            <p:cNvPr id="14" name="TextBox 14"/>
            <p:cNvSpPr txBox="1"/>
            <p:nvPr/>
          </p:nvSpPr>
          <p:spPr>
            <a:xfrm>
              <a:off x="114300" y="-28575"/>
              <a:ext cx="584200" cy="727075"/>
            </a:xfrm>
            <a:prstGeom prst="rect">
              <a:avLst/>
            </a:prstGeom>
          </p:spPr>
          <p:txBody>
            <a:bodyPr lIns="50800" tIns="50800" rIns="50800" bIns="50800" rtlCol="0" anchor="ctr"/>
            <a:lstStyle/>
            <a:p>
              <a:pPr algn="ctr">
                <a:lnSpc>
                  <a:spcPts val="1960"/>
                </a:lnSpc>
                <a:spcBef>
                  <a:spcPct val="0"/>
                </a:spcBef>
              </a:pPr>
              <a:endParaRPr/>
            </a:p>
          </p:txBody>
        </p:sp>
      </p:grpSp>
      <p:sp>
        <p:nvSpPr>
          <p:cNvPr id="15" name="TextBox 15"/>
          <p:cNvSpPr txBox="1"/>
          <p:nvPr/>
        </p:nvSpPr>
        <p:spPr>
          <a:xfrm>
            <a:off x="1759799" y="3620752"/>
            <a:ext cx="9924451" cy="6849110"/>
          </a:xfrm>
          <a:prstGeom prst="rect">
            <a:avLst/>
          </a:prstGeom>
        </p:spPr>
        <p:txBody>
          <a:bodyPr lIns="0" tIns="0" rIns="0" bIns="0" rtlCol="0" anchor="t">
            <a:spAutoFit/>
          </a:bodyPr>
          <a:lstStyle/>
          <a:p>
            <a:pPr marL="561341" lvl="1" indent="-280670" algn="l">
              <a:lnSpc>
                <a:spcPts val="3640"/>
              </a:lnSpc>
              <a:buFont typeface="Arial"/>
              <a:buChar char="•"/>
            </a:pPr>
            <a:r>
              <a:rPr lang="en-US" sz="2600">
                <a:solidFill>
                  <a:srgbClr val="FFFFFF"/>
                </a:solidFill>
                <a:latin typeface="Inclusive Sans"/>
                <a:ea typeface="Inclusive Sans"/>
                <a:cs typeface="Inclusive Sans"/>
                <a:sym typeface="Inclusive Sans"/>
              </a:rPr>
              <a:t>Eranović, J., 2022. Speech in noise: Effects of noise on speech perception and spoken word comprehension (Doctoral dissertation). </a:t>
            </a:r>
          </a:p>
          <a:p>
            <a:pPr marL="561341" lvl="1" indent="-280670" algn="l">
              <a:lnSpc>
                <a:spcPts val="3640"/>
              </a:lnSpc>
              <a:buFont typeface="Arial"/>
              <a:buChar char="•"/>
            </a:pPr>
            <a:r>
              <a:rPr lang="en-US" sz="2600">
                <a:solidFill>
                  <a:srgbClr val="FFFFFF"/>
                </a:solidFill>
                <a:latin typeface="Inclusive Sans"/>
                <a:ea typeface="Inclusive Sans"/>
                <a:cs typeface="Inclusive Sans"/>
                <a:sym typeface="Inclusive Sans"/>
              </a:rPr>
              <a:t>Fan, Y., Wenjie, Z. and Rongyong, Z., 2022, May. Crowd density estimation and warning model in key control areas of large factories based on CNN. In International Conference on Electronic Information Engineering and Computer Communication (EIECC 2021) (Vol. 12172, pp. 301-306). SPIE. </a:t>
            </a:r>
          </a:p>
          <a:p>
            <a:pPr marL="561341" lvl="1" indent="-280670" algn="l">
              <a:lnSpc>
                <a:spcPts val="3640"/>
              </a:lnSpc>
              <a:buFont typeface="Arial"/>
              <a:buChar char="•"/>
            </a:pPr>
            <a:r>
              <a:rPr lang="en-US" sz="2600">
                <a:solidFill>
                  <a:srgbClr val="FFFFFF"/>
                </a:solidFill>
                <a:latin typeface="Inclusive Sans"/>
                <a:ea typeface="Inclusive Sans"/>
                <a:cs typeface="Inclusive Sans"/>
                <a:sym typeface="Inclusive Sans"/>
              </a:rPr>
              <a:t>Rodrigues, F., Domingos, C., Monteiro, D. and Morouço, P., 2022. A review on aging, sarcopenia, falls, and resistance training in community-dwelling older adults. International journal of environmental research and public health, 19(2), p.874. </a:t>
            </a:r>
          </a:p>
          <a:p>
            <a:pPr algn="l">
              <a:lnSpc>
                <a:spcPts val="3640"/>
              </a:lnSpc>
            </a:pPr>
            <a:endParaRPr lang="en-US" sz="2600">
              <a:solidFill>
                <a:srgbClr val="FFFFFF"/>
              </a:solidFill>
              <a:latin typeface="Inclusive Sans"/>
              <a:ea typeface="Inclusive Sans"/>
              <a:cs typeface="Inclusive Sans"/>
              <a:sym typeface="Inclusive Sans"/>
            </a:endParaRPr>
          </a:p>
        </p:txBody>
      </p:sp>
      <p:grpSp>
        <p:nvGrpSpPr>
          <p:cNvPr id="16" name="Group 16"/>
          <p:cNvGrpSpPr/>
          <p:nvPr/>
        </p:nvGrpSpPr>
        <p:grpSpPr>
          <a:xfrm>
            <a:off x="15015778" y="1779913"/>
            <a:ext cx="5772138" cy="4960431"/>
            <a:chOff x="0" y="0"/>
            <a:chExt cx="812800" cy="698500"/>
          </a:xfrm>
        </p:grpSpPr>
        <p:sp>
          <p:nvSpPr>
            <p:cNvPr id="17" name="Freeform 17"/>
            <p:cNvSpPr/>
            <p:nvPr/>
          </p:nvSpPr>
          <p:spPr>
            <a:xfrm>
              <a:off x="10854" y="0"/>
              <a:ext cx="791092" cy="698500"/>
            </a:xfrm>
            <a:custGeom>
              <a:avLst/>
              <a:gdLst/>
              <a:ahLst/>
              <a:cxnLst/>
              <a:rect l="l" t="t" r="r" b="b"/>
              <a:pathLst>
                <a:path w="791092" h="698500">
                  <a:moveTo>
                    <a:pt x="781711" y="384029"/>
                  </a:moveTo>
                  <a:lnTo>
                    <a:pt x="618981" y="663721"/>
                  </a:lnTo>
                  <a:cubicBezTo>
                    <a:pt x="606453" y="685253"/>
                    <a:pt x="583420" y="698500"/>
                    <a:pt x="558508" y="698500"/>
                  </a:cubicBezTo>
                  <a:lnTo>
                    <a:pt x="232584" y="698500"/>
                  </a:lnTo>
                  <a:cubicBezTo>
                    <a:pt x="207672" y="698500"/>
                    <a:pt x="184639" y="685253"/>
                    <a:pt x="172111" y="663721"/>
                  </a:cubicBezTo>
                  <a:lnTo>
                    <a:pt x="9381" y="384029"/>
                  </a:lnTo>
                  <a:cubicBezTo>
                    <a:pt x="-3127" y="362530"/>
                    <a:pt x="-3127" y="335970"/>
                    <a:pt x="9381" y="314471"/>
                  </a:cubicBezTo>
                  <a:lnTo>
                    <a:pt x="172111" y="34779"/>
                  </a:lnTo>
                  <a:cubicBezTo>
                    <a:pt x="184639" y="13247"/>
                    <a:pt x="207672" y="0"/>
                    <a:pt x="232584" y="0"/>
                  </a:cubicBezTo>
                  <a:lnTo>
                    <a:pt x="558508" y="0"/>
                  </a:lnTo>
                  <a:cubicBezTo>
                    <a:pt x="583420" y="0"/>
                    <a:pt x="606453" y="13247"/>
                    <a:pt x="618981" y="34779"/>
                  </a:cubicBezTo>
                  <a:lnTo>
                    <a:pt x="781711" y="314471"/>
                  </a:lnTo>
                  <a:cubicBezTo>
                    <a:pt x="794219" y="335970"/>
                    <a:pt x="794219" y="362530"/>
                    <a:pt x="781711" y="384029"/>
                  </a:cubicBezTo>
                  <a:close/>
                </a:path>
              </a:pathLst>
            </a:custGeom>
            <a:gradFill rotWithShape="1">
              <a:gsLst>
                <a:gs pos="0">
                  <a:srgbClr val="576782">
                    <a:alpha val="0"/>
                  </a:srgbClr>
                </a:gs>
                <a:gs pos="100000">
                  <a:srgbClr val="668A32">
                    <a:alpha val="100000"/>
                  </a:srgbClr>
                </a:gs>
              </a:gsLst>
              <a:lin ang="2700000"/>
            </a:gradFill>
            <a:ln cap="rnd">
              <a:noFill/>
              <a:prstDash val="solid"/>
              <a:round/>
            </a:ln>
          </p:spPr>
          <p:txBody>
            <a:bodyPr/>
            <a:lstStyle/>
            <a:p>
              <a:endParaRPr lang="en-IN"/>
            </a:p>
          </p:txBody>
        </p:sp>
        <p:sp>
          <p:nvSpPr>
            <p:cNvPr id="18" name="TextBox 18"/>
            <p:cNvSpPr txBox="1"/>
            <p:nvPr/>
          </p:nvSpPr>
          <p:spPr>
            <a:xfrm>
              <a:off x="114300" y="-28575"/>
              <a:ext cx="584200" cy="727075"/>
            </a:xfrm>
            <a:prstGeom prst="rect">
              <a:avLst/>
            </a:prstGeom>
          </p:spPr>
          <p:txBody>
            <a:bodyPr lIns="50800" tIns="50800" rIns="50800" bIns="50800" rtlCol="0" anchor="ctr"/>
            <a:lstStyle/>
            <a:p>
              <a:pPr algn="ctr">
                <a:lnSpc>
                  <a:spcPts val="1960"/>
                </a:lnSpc>
                <a:spcBef>
                  <a:spcPct val="0"/>
                </a:spcBef>
              </a:pPr>
              <a:endParaRPr/>
            </a:p>
          </p:txBody>
        </p:sp>
      </p:grpSp>
      <p:grpSp>
        <p:nvGrpSpPr>
          <p:cNvPr id="19" name="Group 19"/>
          <p:cNvGrpSpPr/>
          <p:nvPr/>
        </p:nvGrpSpPr>
        <p:grpSpPr>
          <a:xfrm>
            <a:off x="12687296" y="4437862"/>
            <a:ext cx="7449861" cy="6451244"/>
            <a:chOff x="0" y="0"/>
            <a:chExt cx="4282440" cy="3708400"/>
          </a:xfrm>
        </p:grpSpPr>
        <p:sp>
          <p:nvSpPr>
            <p:cNvPr id="20" name="Freeform 20"/>
            <p:cNvSpPr/>
            <p:nvPr/>
          </p:nvSpPr>
          <p:spPr>
            <a:xfrm>
              <a:off x="32279" y="0"/>
              <a:ext cx="4217883" cy="3708400"/>
            </a:xfrm>
            <a:custGeom>
              <a:avLst/>
              <a:gdLst/>
              <a:ahLst/>
              <a:cxnLst/>
              <a:rect l="l" t="t" r="r" b="b"/>
              <a:pathLst>
                <a:path w="4217883" h="3708400">
                  <a:moveTo>
                    <a:pt x="3059094" y="0"/>
                  </a:moveTo>
                  <a:lnTo>
                    <a:pt x="1158788" y="0"/>
                  </a:lnTo>
                  <a:cubicBezTo>
                    <a:pt x="1084248" y="0"/>
                    <a:pt x="1015371" y="39765"/>
                    <a:pt x="978099" y="104316"/>
                  </a:cubicBezTo>
                  <a:lnTo>
                    <a:pt x="27953" y="1749884"/>
                  </a:lnTo>
                  <a:cubicBezTo>
                    <a:pt x="-9318" y="1814434"/>
                    <a:pt x="-9318" y="1893966"/>
                    <a:pt x="27953" y="1958516"/>
                  </a:cubicBezTo>
                  <a:lnTo>
                    <a:pt x="978099" y="3604083"/>
                  </a:lnTo>
                  <a:cubicBezTo>
                    <a:pt x="1015371" y="3668635"/>
                    <a:pt x="1084248" y="3708400"/>
                    <a:pt x="1158788" y="3708400"/>
                  </a:cubicBezTo>
                  <a:lnTo>
                    <a:pt x="3059095" y="3708400"/>
                  </a:lnTo>
                  <a:cubicBezTo>
                    <a:pt x="3133634" y="3708400"/>
                    <a:pt x="3202511" y="3668635"/>
                    <a:pt x="3239783" y="3604083"/>
                  </a:cubicBezTo>
                  <a:lnTo>
                    <a:pt x="4189929" y="1958516"/>
                  </a:lnTo>
                  <a:cubicBezTo>
                    <a:pt x="4227201" y="1893966"/>
                    <a:pt x="4227201" y="1814434"/>
                    <a:pt x="4189929" y="1749884"/>
                  </a:cubicBezTo>
                  <a:lnTo>
                    <a:pt x="3239783" y="104316"/>
                  </a:lnTo>
                  <a:cubicBezTo>
                    <a:pt x="3202511" y="39765"/>
                    <a:pt x="3133634" y="0"/>
                    <a:pt x="3059094" y="0"/>
                  </a:cubicBezTo>
                  <a:close/>
                </a:path>
              </a:pathLst>
            </a:custGeom>
            <a:blipFill>
              <a:blip r:embed="rId2"/>
              <a:stretch>
                <a:fillRect l="-37337" r="-18965"/>
              </a:stretch>
            </a:blipFill>
            <a:ln w="133350" cap="rnd">
              <a:solidFill>
                <a:srgbClr val="FFFFFF"/>
              </a:solidFill>
              <a:prstDash val="solid"/>
              <a:round/>
            </a:ln>
          </p:spPr>
          <p:txBody>
            <a:bodyPr/>
            <a:lstStyle/>
            <a:p>
              <a:endParaRPr lang="en-IN"/>
            </a:p>
          </p:txBody>
        </p:sp>
      </p:grpSp>
      <p:sp>
        <p:nvSpPr>
          <p:cNvPr id="21" name="Freeform 21"/>
          <p:cNvSpPr/>
          <p:nvPr/>
        </p:nvSpPr>
        <p:spPr>
          <a:xfrm>
            <a:off x="13853113" y="756277"/>
            <a:ext cx="1023636" cy="1023636"/>
          </a:xfrm>
          <a:custGeom>
            <a:avLst/>
            <a:gdLst/>
            <a:ahLst/>
            <a:cxnLst/>
            <a:rect l="l" t="t" r="r" b="b"/>
            <a:pathLst>
              <a:path w="1023636" h="1023636">
                <a:moveTo>
                  <a:pt x="0" y="0"/>
                </a:moveTo>
                <a:lnTo>
                  <a:pt x="1023636" y="0"/>
                </a:lnTo>
                <a:lnTo>
                  <a:pt x="1023636" y="1023636"/>
                </a:lnTo>
                <a:lnTo>
                  <a:pt x="0" y="102363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671</Words>
  <Application>Microsoft Office PowerPoint</Application>
  <PresentationFormat>Custom</PresentationFormat>
  <Paragraphs>42</Paragraphs>
  <Slides>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Calibri</vt:lpstr>
      <vt:lpstr>Inclusive Sans</vt:lpstr>
      <vt:lpstr>Arial</vt:lpstr>
      <vt:lpstr>Inclusive Sans Bold</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2026-04-17T07:55:45Z</dcterms:created>
  <dcterms:modified xsi:type="dcterms:W3CDTF">2026-04-17T13:28:32Z</dcterms:modified>
  <dc:identifier/>
</cp:coreProperties>
</file>