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9"/>
  </p:notesMasterIdLst>
  <p:sldIdLst>
    <p:sldId id="269" r:id="rId2"/>
    <p:sldId id="304" r:id="rId3"/>
    <p:sldId id="291" r:id="rId4"/>
    <p:sldId id="292" r:id="rId5"/>
    <p:sldId id="305" r:id="rId6"/>
    <p:sldId id="320" r:id="rId7"/>
    <p:sldId id="321" r:id="rId8"/>
    <p:sldId id="267" r:id="rId9"/>
    <p:sldId id="286" r:id="rId10"/>
    <p:sldId id="307" r:id="rId11"/>
    <p:sldId id="306" r:id="rId12"/>
    <p:sldId id="266" r:id="rId13"/>
    <p:sldId id="268" r:id="rId14"/>
    <p:sldId id="270" r:id="rId15"/>
    <p:sldId id="271" r:id="rId16"/>
    <p:sldId id="297" r:id="rId17"/>
    <p:sldId id="289" r:id="rId18"/>
    <p:sldId id="322" r:id="rId19"/>
    <p:sldId id="256" r:id="rId20"/>
    <p:sldId id="290" r:id="rId21"/>
    <p:sldId id="293" r:id="rId22"/>
    <p:sldId id="273" r:id="rId23"/>
    <p:sldId id="316" r:id="rId24"/>
    <p:sldId id="258" r:id="rId25"/>
    <p:sldId id="259" r:id="rId26"/>
    <p:sldId id="294" r:id="rId27"/>
    <p:sldId id="260" r:id="rId28"/>
    <p:sldId id="299" r:id="rId29"/>
    <p:sldId id="274" r:id="rId30"/>
    <p:sldId id="319" r:id="rId31"/>
    <p:sldId id="295" r:id="rId32"/>
    <p:sldId id="261" r:id="rId33"/>
    <p:sldId id="300" r:id="rId34"/>
    <p:sldId id="277" r:id="rId35"/>
    <p:sldId id="262" r:id="rId36"/>
    <p:sldId id="301" r:id="rId37"/>
    <p:sldId id="278" r:id="rId38"/>
    <p:sldId id="263" r:id="rId39"/>
    <p:sldId id="302" r:id="rId40"/>
    <p:sldId id="296" r:id="rId41"/>
    <p:sldId id="279" r:id="rId42"/>
    <p:sldId id="317" r:id="rId43"/>
    <p:sldId id="280" r:id="rId44"/>
    <p:sldId id="264" r:id="rId45"/>
    <p:sldId id="323" r:id="rId46"/>
    <p:sldId id="303" r:id="rId47"/>
    <p:sldId id="282" r:id="rId48"/>
    <p:sldId id="283" r:id="rId49"/>
    <p:sldId id="281" r:id="rId50"/>
    <p:sldId id="265" r:id="rId51"/>
    <p:sldId id="324" r:id="rId52"/>
    <p:sldId id="284" r:id="rId53"/>
    <p:sldId id="318" r:id="rId54"/>
    <p:sldId id="325" r:id="rId55"/>
    <p:sldId id="326" r:id="rId56"/>
    <p:sldId id="327" r:id="rId57"/>
    <p:sldId id="328" r:id="rId58"/>
    <p:sldId id="329" r:id="rId59"/>
    <p:sldId id="298" r:id="rId60"/>
    <p:sldId id="308" r:id="rId61"/>
    <p:sldId id="309" r:id="rId62"/>
    <p:sldId id="310" r:id="rId63"/>
    <p:sldId id="311" r:id="rId64"/>
    <p:sldId id="312" r:id="rId65"/>
    <p:sldId id="313" r:id="rId66"/>
    <p:sldId id="314" r:id="rId67"/>
    <p:sldId id="315" r:id="rId6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09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9A6A43-448C-44CD-939F-D80073135822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0DA57D-B2D4-453B-86D2-AD9F08A4C2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776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4213"/>
            <a:ext cx="4573588" cy="34305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848"/>
            <a:ext cx="5486400" cy="411569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1579" tIns="45790" rIns="91579" bIns="45790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71126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97357F8-D910-4512-B961-399DE98DBF5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13377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4B9A0F-5D59-43A1-BD3E-8D0AC6E832C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47</a:t>
            </a:fld>
            <a:endParaRPr 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84573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2356"/>
            <a:ext cx="5029200" cy="411569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4809" tIns="47404" rIns="94809" bIns="47404" numCol="1" anchor="t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ALSF</a:t>
            </a:r>
          </a:p>
        </p:txBody>
      </p:sp>
    </p:spTree>
    <p:extLst>
      <p:ext uri="{BB962C8B-B14F-4D97-AF65-F5344CB8AC3E}">
        <p14:creationId xmlns:p14="http://schemas.microsoft.com/office/powerpoint/2010/main" val="427167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Rectangle 3"/>
          <p:cNvSpPr>
            <a:spLocks noGrp="1"/>
          </p:cNvSpPr>
          <p:nvPr>
            <p:ph type="body" idx="1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095782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4213"/>
            <a:ext cx="4573588" cy="34305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/>
          </p:cNvSpPr>
          <p:nvPr>
            <p:ph type="body" idx="1"/>
          </p:nvPr>
        </p:nvSpPr>
        <p:spPr bwMode="auto">
          <a:xfrm>
            <a:off x="685800" y="4343848"/>
            <a:ext cx="5486400" cy="411569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579" tIns="45790" rIns="91579" bIns="45790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84224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050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Rectangle 2051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191115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Rectangle 2051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382069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14782-BA8E-4906-AFCC-9B58B0CA890F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52306-1EB4-43E0-8A1F-5BF7679EEE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C786B-DF29-4CBE-9585-33273779B191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793BF-80DA-4E29-B0FC-F402195C99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41693-9D03-4141-AC61-7530548D2F5F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CCC84-D289-4DC7-B671-A91368E045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07698-931B-4870-8F5E-12FE122AD027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D39FC-0938-4052-A287-5F3C3C90B0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B2C35-EC4B-48D9-9C47-365AD4DB12FD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66535-3B46-4967-897C-73EDB077F5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30C1C-E4D6-4DDC-880E-33519F000FC5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30680-3EF1-4B6A-A28A-53FE1E1C15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5E422-2D0F-4719-AF8E-131BE95BFEC6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B92F4-7A22-4D58-9BE1-7360B447EB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27183-CCD0-4C0A-B223-9562019218AD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C64C6-A99C-4940-AAAF-9690CCDCC1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C84F7-2121-4ACD-AFF4-27B4E79DDF3A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B98BC-B582-49B4-9A16-FA11544CE8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2C067-FA44-45C2-83D4-87A8B3479853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2BF2F-2863-474B-8D0D-AA651B6C1E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6CC3F-4BB7-42B4-9B3E-2EE0C9CC40B0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B374E-3041-4219-A034-59368ECDD6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3F58CD-FBCD-420F-8220-03A8F6AA5B33}" type="datetimeFigureOut">
              <a:rPr lang="en-GB"/>
              <a:pPr>
                <a:defRPr/>
              </a:pPr>
              <a:t>30/10/2015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7CCECD-99F3-48C0-984D-A34B4BA1E8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57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1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jpeg"/><Relationship Id="rId5" Type="http://schemas.openxmlformats.org/officeDocument/2006/relationships/hyperlink" Target="http://www.aerialphotography.com/?id=91" TargetMode="External"/><Relationship Id="rId4" Type="http://schemas.openxmlformats.org/officeDocument/2006/relationships/image" Target="../media/image88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5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google.com/site/hgdiscussionforum/MappingDoggerland.jpg" TargetMode="External"/><Relationship Id="rId7" Type="http://schemas.openxmlformats.org/officeDocument/2006/relationships/image" Target="../media/image109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ritarch.ac.uk/books/Gaffney2009" TargetMode="External"/><Relationship Id="rId5" Type="http://schemas.openxmlformats.org/officeDocument/2006/relationships/image" Target="../media/image108.jpeg"/><Relationship Id="rId4" Type="http://schemas.openxmlformats.org/officeDocument/2006/relationships/image" Target="../media/image107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jpeg"/><Relationship Id="rId5" Type="http://schemas.openxmlformats.org/officeDocument/2006/relationships/image" Target="../media/image112.jpeg"/><Relationship Id="rId4" Type="http://schemas.openxmlformats.org/officeDocument/2006/relationships/image" Target="../media/image111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6.emf"/><Relationship Id="rId4" Type="http://schemas.openxmlformats.org/officeDocument/2006/relationships/image" Target="../media/image115.e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9.wmf"/><Relationship Id="rId4" Type="http://schemas.openxmlformats.org/officeDocument/2006/relationships/image" Target="../media/image118.jpe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jpeg"/><Relationship Id="rId3" Type="http://schemas.openxmlformats.org/officeDocument/2006/relationships/image" Target="../media/image122.jpeg"/><Relationship Id="rId7" Type="http://schemas.openxmlformats.org/officeDocument/2006/relationships/image" Target="../media/image121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24.jpeg"/><Relationship Id="rId4" Type="http://schemas.openxmlformats.org/officeDocument/2006/relationships/image" Target="../media/image123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8.jpeg"/><Relationship Id="rId4" Type="http://schemas.openxmlformats.org/officeDocument/2006/relationships/image" Target="../media/image127.wmf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0.jpe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402479aa"/>
          <p:cNvPicPr>
            <a:picLocks noChangeAspect="1" noChangeArrowheads="1"/>
          </p:cNvPicPr>
          <p:nvPr/>
        </p:nvPicPr>
        <p:blipFill>
          <a:blip r:embed="rId2" cstate="print">
            <a:lum bright="12000" contrast="-18000"/>
          </a:blip>
          <a:srcRect l="6683" r="2744" b="-372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4213" y="0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>
                <a:cs typeface="Times New Roman" pitchFamily="18" charset="0"/>
              </a:rPr>
              <a:t>Coasts and Estuaries</a:t>
            </a:r>
            <a:br>
              <a:rPr lang="en-GB" smtClean="0">
                <a:cs typeface="Times New Roman" pitchFamily="18" charset="0"/>
              </a:rPr>
            </a:b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1" descr="C:\Users\Gaffney\Documents\conferences\2012 Arkansas\North Sea\Fig 5 Globe_120_contou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s0308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3933825"/>
            <a:ext cx="23812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227633_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76250"/>
            <a:ext cx="3270250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back endpaper, Cities in the Se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573463"/>
            <a:ext cx="47625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front cover, Cantre'r Gwaelo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8888" y="404813"/>
            <a:ext cx="2381250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lement_Reid_-_Map_Doggerba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5119687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5795963" y="404813"/>
            <a:ext cx="2952750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Map of Doggersbank, North Sea, "showing approximate Coast-line at the period of the lowest Submerged Forest" Clement Reid, 1913. Submerged Forests</a:t>
            </a:r>
          </a:p>
        </p:txBody>
      </p:sp>
      <p:pic>
        <p:nvPicPr>
          <p:cNvPr id="4100" name="Picture 4" descr="REI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3213100"/>
            <a:ext cx="22479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ChangeArrowheads="1"/>
          </p:cNvSpPr>
          <p:nvPr/>
        </p:nvSpPr>
        <p:spPr bwMode="auto">
          <a:xfrm>
            <a:off x="0" y="188913"/>
            <a:ext cx="592931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sz="2800" b="1">
                <a:latin typeface="Arial" charset="0"/>
                <a:cs typeface="Arial" charset="0"/>
              </a:rPr>
              <a:t>The Past as a Foreign Country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97721"/>
            <a:ext cx="3708400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3" descr="SeaLevelAniDat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31367"/>
            <a:ext cx="5060950" cy="496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own Arrow 1"/>
          <p:cNvSpPr/>
          <p:nvPr/>
        </p:nvSpPr>
        <p:spPr bwMode="auto">
          <a:xfrm rot="10800000">
            <a:off x="7282508" y="4581128"/>
            <a:ext cx="269528" cy="57606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8640960" cy="632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sp>
        <p:nvSpPr>
          <p:cNvPr id="3" name="Left Brace 2"/>
          <p:cNvSpPr/>
          <p:nvPr/>
        </p:nvSpPr>
        <p:spPr bwMode="auto">
          <a:xfrm rot="16200000">
            <a:off x="8498668" y="1601360"/>
            <a:ext cx="216024" cy="252028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Left Brace 11"/>
          <p:cNvSpPr/>
          <p:nvPr/>
        </p:nvSpPr>
        <p:spPr bwMode="auto">
          <a:xfrm rot="5400000">
            <a:off x="6984268" y="1808820"/>
            <a:ext cx="288032" cy="3096344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Curved Connector 4"/>
          <p:cNvCxnSpPr>
            <a:stCxn id="12" idx="1"/>
            <a:endCxn id="3" idx="1"/>
          </p:cNvCxnSpPr>
          <p:nvPr/>
        </p:nvCxnSpPr>
        <p:spPr bwMode="auto">
          <a:xfrm rot="5400000" flipH="1" flipV="1">
            <a:off x="7178687" y="1784983"/>
            <a:ext cx="1377590" cy="1478396"/>
          </a:xfrm>
          <a:prstGeom prst="curvedConnector5">
            <a:avLst>
              <a:gd name="adj1" fmla="val 16594"/>
              <a:gd name="adj2" fmla="val 51218"/>
              <a:gd name="adj3" fmla="val 83406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arrow"/>
            <a:tailEnd type="arrow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://www.cambria.org.uk/lostlandscapes/bcpalae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836712"/>
            <a:ext cx="3001516" cy="2121073"/>
          </a:xfrm>
          <a:prstGeom prst="rect">
            <a:avLst/>
          </a:prstGeom>
          <a:noFill/>
        </p:spPr>
      </p:pic>
      <p:pic>
        <p:nvPicPr>
          <p:cNvPr id="1030" name="Picture 6" descr="H:\Primary Structure\conferences\Cisnet Maritime Heritage\DI2007_15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836712"/>
            <a:ext cx="3751616" cy="576064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39552" y="18864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Stone Age (Palaeolithic) 800,000-12,000 Before Present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716016" y="2996952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Bristol Channel during the Palaeolithic period - </a:t>
            </a:r>
            <a:endParaRPr lang="en-GB" dirty="0"/>
          </a:p>
        </p:txBody>
      </p:sp>
      <p:pic>
        <p:nvPicPr>
          <p:cNvPr id="1031" name="Picture 7" descr="http://www.cambria.org.uk/lostlandscapes/frontpage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88224" y="3501008"/>
            <a:ext cx="1900833" cy="2448273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4860032" y="594928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http://www.cambria.org.uk/lostlandscapes/index.html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89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9992" y="3717032"/>
            <a:ext cx="42733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 smtClean="0"/>
              <a:t>Bristol Channel during the Mesolithic period</a:t>
            </a:r>
            <a:endParaRPr lang="en-GB" dirty="0"/>
          </a:p>
        </p:txBody>
      </p:sp>
      <p:pic>
        <p:nvPicPr>
          <p:cNvPr id="21507" name="Picture 3" descr="H:\Primary Structure\conferences\Cisnet Maritime Heritage\bcmes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764704"/>
            <a:ext cx="4081636" cy="2884356"/>
          </a:xfrm>
          <a:prstGeom prst="rect">
            <a:avLst/>
          </a:prstGeom>
          <a:noFill/>
        </p:spPr>
      </p:pic>
      <p:pic>
        <p:nvPicPr>
          <p:cNvPr id="21508" name="Picture 4" descr="http://www.cambria.org.uk/lostlandscapes/mesoma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92696"/>
            <a:ext cx="3048000" cy="3876675"/>
          </a:xfrm>
          <a:prstGeom prst="rect">
            <a:avLst/>
          </a:prstGeom>
          <a:noFill/>
        </p:spPr>
      </p:pic>
      <p:pic>
        <p:nvPicPr>
          <p:cNvPr id="21510" name="Picture 6" descr="http://www.cambria.org.uk/lostlandscapes/burryholm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077072"/>
            <a:ext cx="4114428" cy="2682607"/>
          </a:xfrm>
          <a:prstGeom prst="rect">
            <a:avLst/>
          </a:prstGeom>
          <a:noFill/>
        </p:spPr>
      </p:pic>
      <p:pic>
        <p:nvPicPr>
          <p:cNvPr id="21512" name="Picture 8" descr="http://www.cambria.org.uk/lostlandscapes/burryholms3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31640" y="4681405"/>
            <a:ext cx="1872208" cy="217659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39552" y="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Hunter-Gatherers – more lost lands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24683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aLevelAniDate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010400" cy="687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7108825" y="525463"/>
            <a:ext cx="1730375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Model for relative sea-level change</a:t>
            </a:r>
          </a:p>
          <a:p>
            <a:pPr>
              <a:spcBef>
                <a:spcPct val="50000"/>
              </a:spcBef>
            </a:pPr>
            <a:r>
              <a:rPr lang="en-GB" sz="2200"/>
              <a:t>Shennan </a:t>
            </a:r>
            <a:r>
              <a:rPr lang="en-GB" sz="2200" i="1"/>
              <a:t>et al </a:t>
            </a:r>
            <a:r>
              <a:rPr lang="en-GB" sz="2200"/>
              <a:t>2000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lum bright="-12000" contrast="18000"/>
          </a:blip>
          <a:srcRect t="2222" r="516" b="16389"/>
          <a:stretch>
            <a:fillRect/>
          </a:stretch>
        </p:blipFill>
        <p:spPr bwMode="auto">
          <a:xfrm>
            <a:off x="1331913" y="836613"/>
            <a:ext cx="6192837" cy="573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Object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219200"/>
            <a:ext cx="328295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25603" name="Picture 4" descr="V:\projects\North Sea\images\boner1.t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00200"/>
            <a:ext cx="2743200" cy="457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Rectangle 5"/>
          <p:cNvSpPr>
            <a:spLocks noChangeArrowheads="1"/>
          </p:cNvSpPr>
          <p:nvPr/>
        </p:nvSpPr>
        <p:spPr bwMode="auto">
          <a:xfrm>
            <a:off x="4953000" y="152400"/>
            <a:ext cx="31908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>
                <a:latin typeface="Arial" charset="0"/>
                <a:cs typeface="Arial" charset="0"/>
              </a:rPr>
              <a:t>What’s out there?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/>
          <p:cNvSpPr txBox="1">
            <a:spLocks noChangeArrowheads="1"/>
          </p:cNvSpPr>
          <p:nvPr/>
        </p:nvSpPr>
        <p:spPr bwMode="auto">
          <a:xfrm>
            <a:off x="3857625" y="1371600"/>
            <a:ext cx="5286375" cy="256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 i="1">
                <a:latin typeface="Arial" charset="0"/>
                <a:cs typeface="Arial" charset="0"/>
              </a:rPr>
              <a:t>"We were halfway between the two North buoys in mid-channel between the Leman and Ower..... I heard the shovel strike something.  I thought  it was steel.  I bent down and took it below. It lay in the middle of the block which was about 4 feet square and 3 feet deep.  I wiped it clean and saw an object quite black".</a:t>
            </a:r>
          </a:p>
          <a:p>
            <a:pPr eaLnBrk="1" hangingPunct="1"/>
            <a:endParaRPr lang="en-GB" sz="800" b="1">
              <a:latin typeface="Arial" charset="0"/>
              <a:cs typeface="Arial" charset="0"/>
            </a:endParaRPr>
          </a:p>
          <a:p>
            <a:pPr eaLnBrk="1" hangingPunct="1"/>
            <a:r>
              <a:rPr lang="en-GB" sz="1400" b="1">
                <a:latin typeface="Arial" charset="0"/>
                <a:cs typeface="Arial" charset="0"/>
              </a:rPr>
              <a:t>Skipper Pilgrim E. Lockwood </a:t>
            </a:r>
            <a:br>
              <a:rPr lang="en-GB" sz="1400" b="1">
                <a:latin typeface="Arial" charset="0"/>
                <a:cs typeface="Arial" charset="0"/>
              </a:rPr>
            </a:br>
            <a:r>
              <a:rPr lang="en-GB" sz="1400" b="1">
                <a:latin typeface="Arial" charset="0"/>
                <a:cs typeface="Arial" charset="0"/>
              </a:rPr>
              <a:t>interviewed by Dr H . Muir Evans. 14th March 1932.</a:t>
            </a:r>
            <a:endParaRPr lang="en-GB" sz="1400" b="1">
              <a:latin typeface="Tahoma" pitchFamily="34" charset="0"/>
              <a:cs typeface="Arial" charset="0"/>
            </a:endParaRP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2" cstate="print">
            <a:lum bright="-6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6019800"/>
            <a:ext cx="8688388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5875"/>
            <a:ext cx="3671888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Shape 10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0" y="4170363"/>
            <a:ext cx="860425" cy="1865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Rectangle 11"/>
          <p:cNvSpPr>
            <a:spLocks noChangeArrowheads="1"/>
          </p:cNvSpPr>
          <p:nvPr/>
        </p:nvSpPr>
        <p:spPr bwMode="auto">
          <a:xfrm>
            <a:off x="3962400" y="152400"/>
            <a:ext cx="49291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 eaLnBrk="0" hangingPunct="0"/>
            <a:r>
              <a:rPr lang="en-GB" sz="2800" b="1">
                <a:latin typeface="Arial" charset="0"/>
                <a:cs typeface="Arial" charset="0"/>
              </a:rPr>
              <a:t>The Colinda Harpoon</a:t>
            </a:r>
          </a:p>
        </p:txBody>
      </p:sp>
      <p:pic>
        <p:nvPicPr>
          <p:cNvPr id="15367" name="Picture 1" descr="U:\projects\Marine\North Sea\publications\CBA Popular book\images\Final\Illustrations\Vignettes\Fisherman.t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6"/>
          <a:stretch>
            <a:fillRect/>
          </a:stretch>
        </p:blipFill>
        <p:spPr bwMode="auto">
          <a:xfrm>
            <a:off x="5105400" y="4267200"/>
            <a:ext cx="281940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0"/>
            <a:ext cx="5589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mso8369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4498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5651500" y="692150"/>
            <a:ext cx="3097213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“</a:t>
            </a:r>
            <a:r>
              <a:rPr lang="en-GB" i="1"/>
              <a:t>The air nebulous… the water putred and muddy, yea full of loathsome vermine; the earth spuing, unfast and boggie</a:t>
            </a:r>
            <a:r>
              <a:rPr lang="en-GB"/>
              <a:t>” </a:t>
            </a:r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r>
              <a:rPr lang="en-GB"/>
              <a:t>1629 description of the Fens.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~AUT00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30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~AUT00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88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5"/>
          <p:cNvGrpSpPr>
            <a:grpSpLocks/>
          </p:cNvGrpSpPr>
          <p:nvPr/>
        </p:nvGrpSpPr>
        <p:grpSpPr bwMode="auto">
          <a:xfrm>
            <a:off x="539750" y="692150"/>
            <a:ext cx="3267075" cy="3429000"/>
            <a:chOff x="0" y="0"/>
            <a:chExt cx="4115" cy="4320"/>
          </a:xfrm>
        </p:grpSpPr>
        <p:pic>
          <p:nvPicPr>
            <p:cNvPr id="1127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4115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2" name="Freeform 3"/>
            <p:cNvSpPr>
              <a:spLocks/>
            </p:cNvSpPr>
            <p:nvPr/>
          </p:nvSpPr>
          <p:spPr bwMode="auto">
            <a:xfrm>
              <a:off x="2024" y="2544"/>
              <a:ext cx="352" cy="216"/>
            </a:xfrm>
            <a:custGeom>
              <a:avLst/>
              <a:gdLst>
                <a:gd name="T0" fmla="*/ 0 w 352"/>
                <a:gd name="T1" fmla="*/ 216 h 216"/>
                <a:gd name="T2" fmla="*/ 48 w 352"/>
                <a:gd name="T3" fmla="*/ 200 h 216"/>
                <a:gd name="T4" fmla="*/ 72 w 352"/>
                <a:gd name="T5" fmla="*/ 192 h 216"/>
                <a:gd name="T6" fmla="*/ 176 w 352"/>
                <a:gd name="T7" fmla="*/ 128 h 216"/>
                <a:gd name="T8" fmla="*/ 224 w 352"/>
                <a:gd name="T9" fmla="*/ 96 h 216"/>
                <a:gd name="T10" fmla="*/ 240 w 352"/>
                <a:gd name="T11" fmla="*/ 72 h 216"/>
                <a:gd name="T12" fmla="*/ 264 w 352"/>
                <a:gd name="T13" fmla="*/ 64 h 216"/>
                <a:gd name="T14" fmla="*/ 336 w 352"/>
                <a:gd name="T15" fmla="*/ 24 h 216"/>
                <a:gd name="T16" fmla="*/ 352 w 352"/>
                <a:gd name="T17" fmla="*/ 0 h 21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52"/>
                <a:gd name="T28" fmla="*/ 0 h 216"/>
                <a:gd name="T29" fmla="*/ 352 w 352"/>
                <a:gd name="T30" fmla="*/ 216 h 21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52" h="216">
                  <a:moveTo>
                    <a:pt x="0" y="216"/>
                  </a:moveTo>
                  <a:cubicBezTo>
                    <a:pt x="16" y="211"/>
                    <a:pt x="32" y="205"/>
                    <a:pt x="48" y="200"/>
                  </a:cubicBezTo>
                  <a:cubicBezTo>
                    <a:pt x="56" y="197"/>
                    <a:pt x="72" y="192"/>
                    <a:pt x="72" y="192"/>
                  </a:cubicBezTo>
                  <a:cubicBezTo>
                    <a:pt x="116" y="126"/>
                    <a:pt x="98" y="144"/>
                    <a:pt x="176" y="128"/>
                  </a:cubicBezTo>
                  <a:cubicBezTo>
                    <a:pt x="192" y="117"/>
                    <a:pt x="213" y="112"/>
                    <a:pt x="224" y="96"/>
                  </a:cubicBezTo>
                  <a:cubicBezTo>
                    <a:pt x="229" y="88"/>
                    <a:pt x="232" y="78"/>
                    <a:pt x="240" y="72"/>
                  </a:cubicBezTo>
                  <a:cubicBezTo>
                    <a:pt x="247" y="67"/>
                    <a:pt x="257" y="68"/>
                    <a:pt x="264" y="64"/>
                  </a:cubicBezTo>
                  <a:cubicBezTo>
                    <a:pt x="347" y="18"/>
                    <a:pt x="282" y="42"/>
                    <a:pt x="336" y="24"/>
                  </a:cubicBezTo>
                  <a:cubicBezTo>
                    <a:pt x="341" y="16"/>
                    <a:pt x="352" y="0"/>
                    <a:pt x="352" y="0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323850" y="115888"/>
            <a:ext cx="7704138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Bouldnor Cliff, northern coast of Isle of Wight, Solent</a:t>
            </a:r>
          </a:p>
        </p:txBody>
      </p:sp>
      <p:pic>
        <p:nvPicPr>
          <p:cNvPr id="11268" name="Picture 6" descr="magnif"/>
          <p:cNvPicPr>
            <a:picLocks noChangeAspect="1" noChangeArrowheads="1"/>
          </p:cNvPicPr>
          <p:nvPr/>
        </p:nvPicPr>
        <p:blipFill>
          <a:blip r:embed="rId3" cstate="print"/>
          <a:srcRect l="1036" t="1033" r="1535" b="1520"/>
          <a:stretch>
            <a:fillRect/>
          </a:stretch>
        </p:blipFill>
        <p:spPr bwMode="auto">
          <a:xfrm>
            <a:off x="323850" y="4221163"/>
            <a:ext cx="3635375" cy="238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221163"/>
            <a:ext cx="3600450" cy="239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7900" y="692150"/>
            <a:ext cx="284480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0"/>
            <a:ext cx="43068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4800600" y="914400"/>
            <a:ext cx="4038600" cy="762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Schematic Cross-section: submerged cliff at Bouldnor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http://www.cambria.org.uk/lostlandscapes/heaersubfores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24892"/>
          </a:xfrm>
          <a:prstGeom prst="rect">
            <a:avLst/>
          </a:prstGeom>
          <a:noFill/>
        </p:spPr>
      </p:pic>
      <p:pic>
        <p:nvPicPr>
          <p:cNvPr id="58371" name="Picture 3" descr="http://www.cambria.org.uk/lostlandscapes/mapsubforest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92896"/>
            <a:ext cx="3048000" cy="4010025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211960" y="242088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i="1" dirty="0" smtClean="0"/>
              <a:t>‘When waves crashed on the sea-shore</a:t>
            </a:r>
            <a:br>
              <a:rPr lang="en-GB" b="1" i="1" dirty="0" smtClean="0"/>
            </a:br>
            <a:r>
              <a:rPr lang="en-GB" b="1" i="1" dirty="0" smtClean="0"/>
              <a:t>with thunder in its wake</a:t>
            </a:r>
            <a:br>
              <a:rPr lang="en-GB" b="1" i="1" dirty="0" smtClean="0"/>
            </a:br>
            <a:r>
              <a:rPr lang="en-GB" b="1" i="1" dirty="0" smtClean="0"/>
              <a:t>The bells of </a:t>
            </a:r>
            <a:r>
              <a:rPr lang="en-GB" b="1" i="1" dirty="0" err="1" smtClean="0"/>
              <a:t>Cantre'r</a:t>
            </a:r>
            <a:r>
              <a:rPr lang="en-GB" b="1" i="1" dirty="0" smtClean="0"/>
              <a:t> </a:t>
            </a:r>
            <a:r>
              <a:rPr lang="en-GB" b="1" i="1" dirty="0" err="1" smtClean="0"/>
              <a:t>Gwaelod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b="1" i="1" dirty="0" smtClean="0"/>
              <a:t>are silent '</a:t>
            </a:r>
            <a:r>
              <a:rPr lang="en-GB" b="1" i="1" dirty="0" err="1" smtClean="0"/>
              <a:t>neath</a:t>
            </a:r>
            <a:r>
              <a:rPr lang="en-GB" b="1" i="1" dirty="0" smtClean="0"/>
              <a:t> the wave’</a:t>
            </a:r>
            <a:endParaRPr lang="en-GB" dirty="0" smtClean="0"/>
          </a:p>
          <a:p>
            <a:r>
              <a:rPr lang="en-GB" dirty="0" smtClean="0"/>
              <a:t>(from </a:t>
            </a:r>
            <a:r>
              <a:rPr lang="en-GB" dirty="0" err="1" smtClean="0"/>
              <a:t>Clychau</a:t>
            </a:r>
            <a:r>
              <a:rPr lang="en-GB" dirty="0" smtClean="0"/>
              <a:t> </a:t>
            </a:r>
            <a:r>
              <a:rPr lang="en-GB" dirty="0" err="1" smtClean="0"/>
              <a:t>Cantre'r</a:t>
            </a:r>
            <a:r>
              <a:rPr lang="en-GB" dirty="0" smtClean="0"/>
              <a:t> </a:t>
            </a:r>
            <a:r>
              <a:rPr lang="en-GB" dirty="0" err="1" smtClean="0"/>
              <a:t>Gwaelod</a:t>
            </a:r>
            <a:r>
              <a:rPr lang="en-GB" dirty="0" smtClean="0"/>
              <a:t> JJ Williams (1869–1954))</a:t>
            </a:r>
            <a:endParaRPr lang="en-GB" dirty="0"/>
          </a:p>
        </p:txBody>
      </p:sp>
      <p:pic>
        <p:nvPicPr>
          <p:cNvPr id="5" name="Picture 3" descr="Redwick-Tree40-2001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9912" y="4797152"/>
            <a:ext cx="2699792" cy="1440826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95506" y="4411185"/>
            <a:ext cx="1936922" cy="1799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628436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0825" y="5300663"/>
            <a:ext cx="8713788" cy="1176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/>
              <a:t>RCAHMW colour oblique aerial photograph of </a:t>
            </a:r>
            <a:r>
              <a:rPr lang="en-GB" sz="2400" dirty="0" err="1"/>
              <a:t>Ynyslas</a:t>
            </a:r>
            <a:r>
              <a:rPr lang="en-GB" sz="2400" dirty="0"/>
              <a:t> Dunes Nature Reserve and the </a:t>
            </a:r>
            <a:r>
              <a:rPr lang="en-GB" sz="2400" dirty="0" err="1"/>
              <a:t>Dyfi</a:t>
            </a:r>
            <a:r>
              <a:rPr lang="en-GB" sz="2400" dirty="0"/>
              <a:t> Estuary taken on 14/06/2004 by Toby Driver</a:t>
            </a:r>
          </a:p>
        </p:txBody>
      </p:sp>
      <p:pic>
        <p:nvPicPr>
          <p:cNvPr id="13316" name="Picture 2" descr="http://www.coflein.gov.uk/images/l/AP_2004_0685/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06363"/>
            <a:ext cx="7777162" cy="514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619250" y="5867400"/>
            <a:ext cx="6400800" cy="990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/>
              <a:t>Borth Bog/Cors Fochno intertidal ‘submerged forest’</a:t>
            </a:r>
            <a:endParaRPr lang="en-US"/>
          </a:p>
        </p:txBody>
      </p:sp>
      <p:pic>
        <p:nvPicPr>
          <p:cNvPr id="4" name="Picture 3" descr="Forestpan2.jpg"/>
          <p:cNvPicPr>
            <a:picLocks noChangeAspect="1"/>
          </p:cNvPicPr>
          <p:nvPr/>
        </p:nvPicPr>
        <p:blipFill>
          <a:blip r:embed="rId3" cstate="print"/>
          <a:srcRect l="2751" t="5366" r="1963" b="5366"/>
          <a:stretch>
            <a:fillRect/>
          </a:stretch>
        </p:blipFill>
        <p:spPr>
          <a:xfrm>
            <a:off x="251520" y="2060848"/>
            <a:ext cx="8712968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6516688" y="549275"/>
            <a:ext cx="24479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Inter-tidal Peats of England and Wales </a:t>
            </a:r>
          </a:p>
        </p:txBody>
      </p:sp>
      <p:pic>
        <p:nvPicPr>
          <p:cNvPr id="15363" name="Picture 11" descr="subengwa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4292600"/>
            <a:ext cx="23558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 Box 12"/>
          <p:cNvSpPr txBox="1">
            <a:spLocks noChangeArrowheads="1"/>
          </p:cNvSpPr>
          <p:nvPr/>
        </p:nvSpPr>
        <p:spPr bwMode="auto">
          <a:xfrm>
            <a:off x="6588125" y="1412875"/>
            <a:ext cx="2160588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Bell 1997 in Fulford, M.G., et al., </a:t>
            </a:r>
            <a:r>
              <a:rPr lang="en-GB" sz="1200" i="1"/>
              <a:t>England's Coastal Heritage: A Survey for English Heritage and the RCHME</a:t>
            </a:r>
            <a:r>
              <a:rPr lang="en-GB" sz="1200"/>
              <a:t>.</a:t>
            </a:r>
          </a:p>
        </p:txBody>
      </p:sp>
      <p:grpSp>
        <p:nvGrpSpPr>
          <p:cNvPr id="15365" name="Group 14"/>
          <p:cNvGrpSpPr>
            <a:grpSpLocks/>
          </p:cNvGrpSpPr>
          <p:nvPr/>
        </p:nvGrpSpPr>
        <p:grpSpPr bwMode="auto">
          <a:xfrm>
            <a:off x="0" y="0"/>
            <a:ext cx="6311900" cy="6858000"/>
            <a:chOff x="0" y="0"/>
            <a:chExt cx="3976" cy="4320"/>
          </a:xfrm>
        </p:grpSpPr>
        <p:pic>
          <p:nvPicPr>
            <p:cNvPr id="15366" name="Picture 4" descr="subengwales"/>
            <p:cNvPicPr>
              <a:picLocks noChangeAspect="1" noChangeArrowheads="1"/>
            </p:cNvPicPr>
            <p:nvPr/>
          </p:nvPicPr>
          <p:blipFill>
            <a:blip r:embed="rId3" cstate="print"/>
            <a:srcRect b="24791"/>
            <a:stretch>
              <a:fillRect/>
            </a:stretch>
          </p:blipFill>
          <p:spPr bwMode="auto">
            <a:xfrm>
              <a:off x="0" y="0"/>
              <a:ext cx="3976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7" name="Oval 6"/>
            <p:cNvSpPr>
              <a:spLocks noChangeArrowheads="1"/>
            </p:cNvSpPr>
            <p:nvPr/>
          </p:nvSpPr>
          <p:spPr bwMode="auto">
            <a:xfrm>
              <a:off x="1809" y="3082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8" name="Oval 7"/>
            <p:cNvSpPr>
              <a:spLocks noChangeArrowheads="1"/>
            </p:cNvSpPr>
            <p:nvPr/>
          </p:nvSpPr>
          <p:spPr bwMode="auto">
            <a:xfrm>
              <a:off x="1677" y="3173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9" name="Oval 8"/>
            <p:cNvSpPr>
              <a:spLocks noChangeArrowheads="1"/>
            </p:cNvSpPr>
            <p:nvPr/>
          </p:nvSpPr>
          <p:spPr bwMode="auto">
            <a:xfrm>
              <a:off x="1610" y="3385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0" name="Oval 9"/>
            <p:cNvSpPr>
              <a:spLocks noChangeArrowheads="1"/>
            </p:cNvSpPr>
            <p:nvPr/>
          </p:nvSpPr>
          <p:spPr bwMode="auto">
            <a:xfrm>
              <a:off x="2351" y="3690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1" name="Oval 10"/>
            <p:cNvSpPr>
              <a:spLocks noChangeArrowheads="1"/>
            </p:cNvSpPr>
            <p:nvPr/>
          </p:nvSpPr>
          <p:spPr bwMode="auto">
            <a:xfrm>
              <a:off x="1731" y="3103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2" name="Oval 13"/>
            <p:cNvSpPr>
              <a:spLocks noChangeArrowheads="1"/>
            </p:cNvSpPr>
            <p:nvPr/>
          </p:nvSpPr>
          <p:spPr bwMode="auto">
            <a:xfrm>
              <a:off x="2472" y="1706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858000" cy="680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7164388" y="908050"/>
            <a:ext cx="16764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Case Study: The Severn Estuary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"/>
          <a:stretch>
            <a:fillRect/>
          </a:stretch>
        </p:blipFill>
        <p:spPr bwMode="auto">
          <a:xfrm>
            <a:off x="323850" y="0"/>
            <a:ext cx="8459788" cy="602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6" b="6664"/>
          <a:stretch>
            <a:fillRect/>
          </a:stretch>
        </p:blipFill>
        <p:spPr bwMode="auto">
          <a:xfrm>
            <a:off x="323850" y="6022975"/>
            <a:ext cx="8459788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43220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O At the base of the sequence is solid geology. This may be mantled by Quaternary sediments which sometimes contain biological evidence of interglacial or glacial environments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Severn_Estua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5276850" cy="465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A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333375"/>
            <a:ext cx="206851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A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38900" y="3357563"/>
            <a:ext cx="2074863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Fig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213" y="5013325"/>
            <a:ext cx="24479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 descr="Fig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5013325"/>
            <a:ext cx="2411412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 Box 8"/>
          <p:cNvSpPr txBox="1">
            <a:spLocks noChangeArrowheads="1"/>
          </p:cNvSpPr>
          <p:nvPr/>
        </p:nvSpPr>
        <p:spPr bwMode="auto">
          <a:xfrm>
            <a:off x="696913" y="-22225"/>
            <a:ext cx="762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Mesolithic to Neolithic coastal environmental change c. 6500-3500 cal BC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A In early Holocene, before sea-level encroachment at specific altitudes, </a:t>
            </a:r>
            <a:r>
              <a:rPr lang="en-GB" dirty="0" err="1" smtClean="0"/>
              <a:t>dryland</a:t>
            </a:r>
            <a:r>
              <a:rPr lang="en-GB" dirty="0" smtClean="0"/>
              <a:t> soils formed on top of the sediments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 t="4814" b="4814"/>
          <a:stretch>
            <a:fillRect/>
          </a:stretch>
        </p:blipFill>
        <p:spPr bwMode="auto">
          <a:xfrm>
            <a:off x="0" y="0"/>
            <a:ext cx="9144000" cy="524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1258888" y="5734050"/>
            <a:ext cx="6627812" cy="4270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200"/>
              <a:t>Redwick: distribution of Mesolithic submerged</a:t>
            </a:r>
            <a:r>
              <a:rPr lang="en-GB" sz="2200">
                <a:latin typeface="Times New Roman" pitchFamily="18" charset="0"/>
              </a:rPr>
              <a:t> </a:t>
            </a:r>
            <a:r>
              <a:rPr lang="en-GB" sz="2200"/>
              <a:t>forest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445125"/>
            <a:ext cx="7772400" cy="1143000"/>
          </a:xfrm>
        </p:spPr>
        <p:txBody>
          <a:bodyPr/>
          <a:lstStyle/>
          <a:p>
            <a:r>
              <a:rPr lang="en-GB" altLang="en-US" sz="2400" smtClean="0"/>
              <a:t>Chainsaw sampling: Redwick, Gwent Levels intertidal zone</a:t>
            </a:r>
          </a:p>
        </p:txBody>
      </p:sp>
      <p:pic>
        <p:nvPicPr>
          <p:cNvPr id="34819" name="Picture 5" descr="~AUT00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36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587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476250"/>
            <a:ext cx="3744912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76250"/>
            <a:ext cx="384651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644900"/>
            <a:ext cx="3848100" cy="284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635375"/>
            <a:ext cx="381635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385763" y="69850"/>
            <a:ext cx="8064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Redwick “submerged forest”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B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With the Holocene sea-level rise soils became waterlogged and organic material began to form basal Holocene peat. This is </a:t>
            </a:r>
            <a:r>
              <a:rPr lang="en-GB" dirty="0" err="1" smtClean="0"/>
              <a:t>diachronous</a:t>
            </a:r>
            <a:r>
              <a:rPr lang="en-GB" dirty="0" smtClean="0"/>
              <a:t> -  date of formation varies according to OD height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900113" y="5661025"/>
            <a:ext cx="721042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200"/>
              <a:t>Redwick Mesolithic submerged forest: identifying context</a:t>
            </a:r>
          </a:p>
        </p:txBody>
      </p:sp>
      <p:pic>
        <p:nvPicPr>
          <p:cNvPr id="27651" name="Picture 3" descr="Redwick-Tree40-2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9144000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C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Organic accumulation overtaken by sea-level rise – transition from organic to mineral sediments. Within upper parts of these </a:t>
            </a:r>
            <a:r>
              <a:rPr lang="en-GB" dirty="0" err="1" smtClean="0"/>
              <a:t>minerogenic</a:t>
            </a:r>
            <a:r>
              <a:rPr lang="en-GB" dirty="0" smtClean="0"/>
              <a:t> sediments, thin peat bands represent episodes of reduced marine influence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30723" name="Picture 3" descr="AM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392613" cy="6858000"/>
          </a:xfrm>
          <a:noFill/>
        </p:spPr>
      </p:pic>
      <p:pic>
        <p:nvPicPr>
          <p:cNvPr id="30724" name="Picture 4" descr="AM1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51363" y="0"/>
            <a:ext cx="4592637" cy="6858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D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Reduction in rate of sea-level rise. By later Mesolithic extensive peat formation- initially reed peats, then fen woodland and then raised bogs in inner margins of wetlands c.5000 </a:t>
            </a:r>
            <a:r>
              <a:rPr lang="en-GB" dirty="0" err="1" smtClean="0"/>
              <a:t>cal</a:t>
            </a:r>
            <a:r>
              <a:rPr lang="en-GB" dirty="0" smtClean="0"/>
              <a:t> BC – 600 </a:t>
            </a:r>
            <a:r>
              <a:rPr lang="en-GB" dirty="0" err="1" smtClean="0"/>
              <a:t>cal</a:t>
            </a:r>
            <a:r>
              <a:rPr lang="en-GB" dirty="0" smtClean="0"/>
              <a:t> BC. Growth of coastal barriers –dunes, shingle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3DPit-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188913"/>
            <a:ext cx="4176712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438"/>
            <a:ext cx="57912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3429000"/>
            <a:ext cx="3878263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5" descr="Plan-J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450" y="387350"/>
            <a:ext cx="2627313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539750" y="3141663"/>
            <a:ext cx="5472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Goldcliff East: Upper Submerged Forest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~AUT00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2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1588" y="6021388"/>
            <a:ext cx="91424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/>
              <a:t>a The Sweet Track, Somerset Levels. View looking southwards near the southern terminal of the trackway. Photograph Somerset Levels Project.</a:t>
            </a:r>
          </a:p>
          <a:p>
            <a:r>
              <a:rPr lang="en-GB" sz="1200"/>
              <a:t>b Reconstruction of the Sweet Track in use in 3806 BC. Drawing by Edward Mortelmans.</a:t>
            </a:r>
          </a:p>
          <a:p>
            <a:endParaRPr lang="en-GB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Caldicot Castle Lake: Bronze Age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13316" name="Picture 19" descr="http://www.coflein.gov.uk/images/l/DI2005_0490/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412875"/>
            <a:ext cx="7620000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26254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~AUT0041"/>
          <p:cNvPicPr>
            <a:picLocks noChangeAspect="1" noChangeArrowheads="1"/>
          </p:cNvPicPr>
          <p:nvPr/>
        </p:nvPicPr>
        <p:blipFill>
          <a:blip r:embed="rId2" cstate="print">
            <a:lum bright="6000"/>
            <a:grayscl/>
          </a:blip>
          <a:srcRect/>
          <a:stretch>
            <a:fillRect/>
          </a:stretch>
        </p:blipFill>
        <p:spPr bwMode="auto">
          <a:xfrm>
            <a:off x="0" y="0"/>
            <a:ext cx="9164638" cy="644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Peat growth halted in much of Severn Estuary, Somerset Levels and Fenland – renewed </a:t>
            </a:r>
            <a:r>
              <a:rPr lang="en-GB" dirty="0" err="1" smtClean="0"/>
              <a:t>minerogenic</a:t>
            </a:r>
            <a:r>
              <a:rPr lang="en-GB" dirty="0" smtClean="0"/>
              <a:t> sedimentation. Combination of freshwater and marine inundation after c.600 </a:t>
            </a:r>
            <a:r>
              <a:rPr lang="en-GB" dirty="0" err="1" smtClean="0"/>
              <a:t>cal</a:t>
            </a:r>
            <a:r>
              <a:rPr lang="en-GB" dirty="0" smtClean="0"/>
              <a:t> BC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Iron Age Forts - Promontories</a:t>
            </a:r>
            <a:endParaRPr lang="en-GB" sz="3200" dirty="0"/>
          </a:p>
        </p:txBody>
      </p:sp>
      <p:pic>
        <p:nvPicPr>
          <p:cNvPr id="5" name="Content Placeholder 4" descr="GTJ25177 burry holms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908720"/>
            <a:ext cx="4038600" cy="2655380"/>
          </a:xfrm>
        </p:spPr>
      </p:pic>
      <p:pic>
        <p:nvPicPr>
          <p:cNvPr id="6" name="Content Placeholder 5" descr="AP_2006_2107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3861048"/>
            <a:ext cx="4038600" cy="2690717"/>
          </a:xfrm>
        </p:spPr>
      </p:pic>
      <p:pic>
        <p:nvPicPr>
          <p:cNvPr id="7" name="Picture 6" descr="AP_2004_081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908720"/>
            <a:ext cx="3744415" cy="5651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6520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751513" cy="396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21025" y="3581400"/>
            <a:ext cx="6022975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6" name="Line 4"/>
          <p:cNvSpPr>
            <a:spLocks noChangeShapeType="1"/>
          </p:cNvSpPr>
          <p:nvPr/>
        </p:nvSpPr>
        <p:spPr bwMode="auto">
          <a:xfrm flipH="1">
            <a:off x="5724525" y="304800"/>
            <a:ext cx="295275" cy="9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Line 5"/>
          <p:cNvSpPr>
            <a:spLocks noChangeShapeType="1"/>
          </p:cNvSpPr>
          <p:nvPr/>
        </p:nvSpPr>
        <p:spPr bwMode="auto">
          <a:xfrm>
            <a:off x="2819400" y="41910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6003925" y="63500"/>
            <a:ext cx="3121025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200"/>
              <a:t>Goldcliff, Gwent Levels:</a:t>
            </a:r>
          </a:p>
          <a:p>
            <a:pPr eaLnBrk="0" hangingPunct="0"/>
            <a:r>
              <a:rPr lang="en-US" sz="2200"/>
              <a:t>Building 2</a:t>
            </a:r>
          </a:p>
          <a:p>
            <a:pPr eaLnBrk="0" hangingPunct="0"/>
            <a:r>
              <a:rPr lang="en-US" sz="2200"/>
              <a:t>after 454 BC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-92075" y="4025900"/>
            <a:ext cx="3309938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200"/>
              <a:t>Goldcliff, Building 6</a:t>
            </a:r>
          </a:p>
          <a:p>
            <a:pPr eaLnBrk="0" hangingPunct="0"/>
            <a:r>
              <a:rPr lang="en-US" sz="2200"/>
              <a:t>Spring 273 BC</a:t>
            </a:r>
          </a:p>
          <a:p>
            <a:pPr eaLnBrk="0" hangingPunct="0"/>
            <a:r>
              <a:rPr lang="en-US" sz="2200"/>
              <a:t>repairs (?) spring 271 BC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011_26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7200" y="0"/>
            <a:ext cx="4876800" cy="326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137025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200" y="3352800"/>
            <a:ext cx="4876800" cy="331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304800" y="6248400"/>
            <a:ext cx="3509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>
                <a:latin typeface="Times New Roman" pitchFamily="18" charset="0"/>
              </a:rPr>
              <a:t>Greenmoor Arch: Iron 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 l="1688" t="371"/>
          <a:stretch>
            <a:fillRect/>
          </a:stretch>
        </p:blipFill>
        <p:spPr bwMode="auto">
          <a:xfrm>
            <a:off x="0" y="0"/>
            <a:ext cx="3713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3" cstate="print"/>
          <a:srcRect l="2663"/>
          <a:stretch>
            <a:fillRect/>
          </a:stretch>
        </p:blipFill>
        <p:spPr bwMode="auto">
          <a:xfrm>
            <a:off x="3657600" y="0"/>
            <a:ext cx="5486400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3886200" y="4267200"/>
            <a:ext cx="50450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400">
                <a:latin typeface="Times New Roman" pitchFamily="18" charset="0"/>
              </a:rPr>
              <a:t>Bronze Age structures within palaeochannels: Rumney and Peterstone, Gwent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F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Reclamation, drainage and construction of sea defences. Roman period onwards?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4827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Roman Period – Occupation?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32767" y="3284984"/>
            <a:ext cx="3960440" cy="297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899264"/>
            <a:ext cx="3460078" cy="52926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70506" y="871492"/>
            <a:ext cx="4122701" cy="232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4551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43012" name="Picture 5" descr="PuxtonDolmoor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476250"/>
            <a:ext cx="82962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3" name="Text Box 6"/>
          <p:cNvSpPr txBox="1">
            <a:spLocks noChangeArrowheads="1"/>
          </p:cNvSpPr>
          <p:nvPr/>
        </p:nvSpPr>
        <p:spPr bwMode="auto">
          <a:xfrm>
            <a:off x="468313" y="6308725"/>
            <a:ext cx="6480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Recording a Roman ditch on the Puxton Dolmoors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347663"/>
            <a:ext cx="77755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400" dirty="0">
                <a:latin typeface="+mj-lt"/>
                <a:ea typeface="+mj-ea"/>
                <a:cs typeface="+mj-cs"/>
              </a:rPr>
              <a:t>Barland’s Farm, Gwent Levels</a:t>
            </a:r>
            <a:endParaRPr lang="en-GB" sz="2400" dirty="0">
              <a:latin typeface="+mj-lt"/>
              <a:ea typeface="+mj-ea"/>
              <a:cs typeface="+mj-cs"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17"/>
          <a:stretch>
            <a:fillRect/>
          </a:stretch>
        </p:blipFill>
        <p:spPr bwMode="auto">
          <a:xfrm>
            <a:off x="4632325" y="3284538"/>
            <a:ext cx="3960813" cy="297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49"/>
          <a:stretch>
            <a:fillRect/>
          </a:stretch>
        </p:blipFill>
        <p:spPr bwMode="auto">
          <a:xfrm>
            <a:off x="4470400" y="871538"/>
            <a:ext cx="4122738" cy="2322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050"/>
            <a:ext cx="4346575" cy="544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143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http://www.coflein.gov.uk/images/l/DI2008_1340/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764704"/>
            <a:ext cx="4779005" cy="2664296"/>
          </a:xfrm>
          <a:prstGeom prst="rect">
            <a:avLst/>
          </a:prstGeom>
          <a:noFill/>
        </p:spPr>
      </p:pic>
      <p:pic>
        <p:nvPicPr>
          <p:cNvPr id="60421" name="Picture 5" descr="H:\Primary Structure\conferences\Cisnet Maritime Heritage\DI2008_135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6096" y="3717032"/>
            <a:ext cx="3388612" cy="1872208"/>
          </a:xfrm>
          <a:prstGeom prst="rect">
            <a:avLst/>
          </a:prstGeom>
          <a:noFill/>
        </p:spPr>
      </p:pic>
      <p:pic>
        <p:nvPicPr>
          <p:cNvPr id="60423" name="Picture 7" descr="http://www.coflein.gov.uk/images/l/DI2008_1336/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9" y="3519074"/>
            <a:ext cx="4464496" cy="298005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95536" y="116632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Viking Heritage: Place Names, Wreck and Rarity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5004048" y="5661248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Smalls sword hilt c 1100 AD</a:t>
            </a:r>
            <a:endParaRPr lang="en-GB" dirty="0"/>
          </a:p>
        </p:txBody>
      </p:sp>
      <p:pic>
        <p:nvPicPr>
          <p:cNvPr id="60425" name="Picture 9" descr="Smalls Lighthous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836712"/>
            <a:ext cx="3016551" cy="2232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54633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0"/>
            <a:ext cx="8229600" cy="1143000"/>
          </a:xfrm>
        </p:spPr>
        <p:txBody>
          <a:bodyPr/>
          <a:lstStyle/>
          <a:p>
            <a:r>
              <a:rPr lang="en-GB" dirty="0" smtClean="0"/>
              <a:t>Castles for Trade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7033" y="1052736"/>
            <a:ext cx="3904551" cy="25867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8024" y="3686444"/>
            <a:ext cx="4026430" cy="26826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88024" y="1052736"/>
            <a:ext cx="4026430" cy="25867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7033" y="3686443"/>
            <a:ext cx="3904551" cy="268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96405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Designated Shipwrecks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09329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Tal y </a:t>
            </a:r>
            <a:r>
              <a:rPr lang="en-GB" dirty="0" err="1" smtClean="0"/>
              <a:t>Bont</a:t>
            </a:r>
            <a:r>
              <a:rPr lang="en-GB" dirty="0" smtClean="0"/>
              <a:t> wreck designated </a:t>
            </a:r>
            <a:r>
              <a:rPr lang="en-GB" dirty="0"/>
              <a:t>as a Historic Wreck under Protections of Wrecks Act 1973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499" y="3644773"/>
            <a:ext cx="3384376" cy="2191383"/>
          </a:xfrm>
          <a:prstGeom prst="rect">
            <a:avLst/>
          </a:prstGeom>
        </p:spPr>
      </p:pic>
      <p:pic>
        <p:nvPicPr>
          <p:cNvPr id="2050" name="Picture 2" descr="The ship's be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 pewter plate recovered from the wre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66664" y="3651829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79" y="1340768"/>
            <a:ext cx="3233935" cy="2160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7499" y="1340768"/>
            <a:ext cx="3196559" cy="2228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1172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5"/>
          </a:xfrm>
        </p:spPr>
        <p:txBody>
          <a:bodyPr/>
          <a:lstStyle/>
          <a:p>
            <a:r>
              <a:rPr lang="en-GB" dirty="0" smtClean="0"/>
              <a:t>Industry: Global Trade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59140" y="1196753"/>
            <a:ext cx="3884825" cy="25202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568" y="3857140"/>
            <a:ext cx="3892254" cy="25445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59140" y="3857140"/>
            <a:ext cx="3884825" cy="254456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568" y="1224638"/>
            <a:ext cx="3892254" cy="249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97484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9176" cy="1143000"/>
          </a:xfrm>
        </p:spPr>
        <p:txBody>
          <a:bodyPr/>
          <a:lstStyle/>
          <a:p>
            <a:r>
              <a:rPr lang="en-GB" dirty="0" smtClean="0"/>
              <a:t>Defence: The Maid of </a:t>
            </a:r>
            <a:r>
              <a:rPr lang="en-GB" dirty="0" err="1" smtClean="0"/>
              <a:t>Harlech</a:t>
            </a:r>
            <a:endParaRPr lang="en-GB" dirty="0"/>
          </a:p>
        </p:txBody>
      </p:sp>
      <p:pic>
        <p:nvPicPr>
          <p:cNvPr id="59394" name="Picture 2" descr="http://tighar.org/Projects/P38/P-38large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95936" y="2852936"/>
            <a:ext cx="4706541" cy="3531279"/>
          </a:xfrm>
          <a:prstGeom prst="rect">
            <a:avLst/>
          </a:prstGeom>
          <a:noFill/>
        </p:spPr>
      </p:pic>
      <p:pic>
        <p:nvPicPr>
          <p:cNvPr id="59396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340768"/>
            <a:ext cx="1233423" cy="1190253"/>
          </a:xfrm>
          <a:prstGeom prst="rect">
            <a:avLst/>
          </a:prstGeom>
          <a:noFill/>
        </p:spPr>
      </p:pic>
      <p:pic>
        <p:nvPicPr>
          <p:cNvPr id="59398" name="Picture 6" descr="team at wor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780928"/>
            <a:ext cx="2857500" cy="35623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536753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3"/>
          <p:cNvSpPr txBox="1">
            <a:spLocks noChangeArrowheads="1"/>
          </p:cNvSpPr>
          <p:nvPr/>
        </p:nvSpPr>
        <p:spPr bwMode="auto">
          <a:xfrm>
            <a:off x="827088" y="260350"/>
            <a:ext cx="7397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Back to Doggerland: the new frontier in submerged landscape research</a:t>
            </a:r>
          </a:p>
        </p:txBody>
      </p:sp>
      <p:pic>
        <p:nvPicPr>
          <p:cNvPr id="4505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908050"/>
            <a:ext cx="3943350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10" descr="MappingDoggerland-lar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1341438"/>
            <a:ext cx="400050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1" name="Picture 12" descr="DoggerRec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868863"/>
            <a:ext cx="1666875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Picture 2" descr="RR160: Doggerland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025" y="3933825"/>
            <a:ext cx="190500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25" y="1404938"/>
            <a:ext cx="2762250" cy="227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3867150" y="2625725"/>
            <a:ext cx="4968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Oil</a:t>
            </a:r>
          </a:p>
        </p:txBody>
      </p:sp>
      <p:pic>
        <p:nvPicPr>
          <p:cNvPr id="26628" name="Picture 5" descr="Offshore windfarm at Blyth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3319463"/>
            <a:ext cx="2011363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Text Box 6"/>
          <p:cNvSpPr txBox="1">
            <a:spLocks noChangeArrowheads="1"/>
          </p:cNvSpPr>
          <p:nvPr/>
        </p:nvSpPr>
        <p:spPr bwMode="auto">
          <a:xfrm>
            <a:off x="4664075" y="4037013"/>
            <a:ext cx="15017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Wind farms</a:t>
            </a:r>
          </a:p>
        </p:txBody>
      </p:sp>
      <p:pic>
        <p:nvPicPr>
          <p:cNvPr id="26630" name="Picture 7" descr="http://www.hanson.co.uk/Operating-Companies/Marine/dredging/dredgingenviro1.bmp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075" y="4892675"/>
            <a:ext cx="237490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1" name="Text Box 8"/>
          <p:cNvSpPr txBox="1">
            <a:spLocks noChangeArrowheads="1"/>
          </p:cNvSpPr>
          <p:nvPr/>
        </p:nvSpPr>
        <p:spPr bwMode="auto">
          <a:xfrm>
            <a:off x="6648450" y="5621338"/>
            <a:ext cx="20558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Aggregates and </a:t>
            </a:r>
            <a:br>
              <a:rPr lang="en-GB" sz="1800" b="1">
                <a:latin typeface="Tahoma" pitchFamily="34" charset="0"/>
                <a:cs typeface="Arial" charset="0"/>
              </a:rPr>
            </a:br>
            <a:r>
              <a:rPr lang="en-GB" sz="1800" b="1">
                <a:latin typeface="Tahoma" pitchFamily="34" charset="0"/>
                <a:cs typeface="Arial" charset="0"/>
              </a:rPr>
              <a:t>dredging</a:t>
            </a:r>
          </a:p>
        </p:txBody>
      </p:sp>
      <p:sp>
        <p:nvSpPr>
          <p:cNvPr id="26632" name="Text Box 9"/>
          <p:cNvSpPr txBox="1">
            <a:spLocks noChangeArrowheads="1"/>
          </p:cNvSpPr>
          <p:nvPr/>
        </p:nvSpPr>
        <p:spPr bwMode="auto">
          <a:xfrm>
            <a:off x="4857750" y="2136775"/>
            <a:ext cx="428625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Recent decades have seen an expansion in geological survey of the region and increasing concern over the environment of the North Sea.  </a:t>
            </a:r>
          </a:p>
        </p:txBody>
      </p:sp>
      <p:pic>
        <p:nvPicPr>
          <p:cNvPr id="26633" name="Picture 10" descr="http://www.hmsbacchante.co.uk/images/trawler%20Portia%20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3" y="5354638"/>
            <a:ext cx="20970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1"/>
          <p:cNvSpPr txBox="1">
            <a:spLocks noChangeArrowheads="1"/>
          </p:cNvSpPr>
          <p:nvPr/>
        </p:nvSpPr>
        <p:spPr bwMode="auto">
          <a:xfrm>
            <a:off x="428625" y="4819650"/>
            <a:ext cx="10080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Fishing</a:t>
            </a:r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4506913" y="188913"/>
            <a:ext cx="46370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2800" b="1">
                <a:latin typeface="Arial" charset="0"/>
              </a:rPr>
              <a:t>Not just a passing interest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8" descr="RamformVictoryAustrali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066800"/>
            <a:ext cx="3249613" cy="243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052513"/>
            <a:ext cx="527685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603625"/>
            <a:ext cx="7315200" cy="325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3D Seismics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52400" y="0"/>
            <a:ext cx="8839200" cy="2209800"/>
            <a:chOff x="681" y="328"/>
            <a:chExt cx="4403" cy="1357"/>
          </a:xfrm>
        </p:grpSpPr>
        <p:sp>
          <p:nvSpPr>
            <p:cNvPr id="28677" name="Rectangle 3"/>
            <p:cNvSpPr>
              <a:spLocks noChangeArrowheads="1"/>
            </p:cNvSpPr>
            <p:nvPr/>
          </p:nvSpPr>
          <p:spPr bwMode="auto">
            <a:xfrm>
              <a:off x="681" y="328"/>
              <a:ext cx="4403" cy="1357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800">
                <a:latin typeface="Arial" charset="0"/>
                <a:cs typeface="Arial" charset="0"/>
              </a:endParaRPr>
            </a:p>
          </p:txBody>
        </p:sp>
        <p:pic>
          <p:nvPicPr>
            <p:cNvPr id="28678" name="Picture 2" descr="Fig-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" y="378"/>
              <a:ext cx="4320" cy="12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8675" name="Picture 8" descr="Untitled-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0"/>
            <a:ext cx="8869363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Object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630738"/>
            <a:ext cx="8839200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nspic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1571625"/>
            <a:ext cx="7464425" cy="408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Volume Models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TimesliceSTA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14800" cy="274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0" y="3573463"/>
            <a:ext cx="442753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Arial" charset="0"/>
                <a:cs typeface="Arial" charset="0"/>
              </a:rPr>
              <a:t>Each individual 3D survey is  processed  and then timesliced at 4 millisecond.</a:t>
            </a:r>
          </a:p>
          <a:p>
            <a:pPr eaLnBrk="1" hangingPunct="1"/>
            <a:endParaRPr lang="en-GB" sz="1800" b="1">
              <a:latin typeface="Arial" charset="0"/>
              <a:cs typeface="Arial" charset="0"/>
            </a:endParaRPr>
          </a:p>
          <a:p>
            <a:pPr eaLnBrk="1" hangingPunct="1"/>
            <a:r>
              <a:rPr lang="en-GB" sz="1800" b="1">
                <a:latin typeface="Arial" charset="0"/>
                <a:cs typeface="Arial" charset="0"/>
              </a:rPr>
              <a:t> The visible features (high ground, low ground and palaeochannels) in each timeslice are the digitised for further study</a:t>
            </a:r>
          </a:p>
        </p:txBody>
      </p:sp>
      <p:sp>
        <p:nvSpPr>
          <p:cNvPr id="1029" name="Line 11"/>
          <p:cNvSpPr>
            <a:spLocks noChangeShapeType="1"/>
          </p:cNvSpPr>
          <p:nvPr/>
        </p:nvSpPr>
        <p:spPr bwMode="auto">
          <a:xfrm>
            <a:off x="7956550" y="2811463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0" name="Line 12"/>
          <p:cNvSpPr>
            <a:spLocks noChangeShapeType="1"/>
          </p:cNvSpPr>
          <p:nvPr/>
        </p:nvSpPr>
        <p:spPr bwMode="auto">
          <a:xfrm>
            <a:off x="8243888" y="4179888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31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196975"/>
            <a:ext cx="29876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554163"/>
            <a:ext cx="2771775" cy="150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6516688" y="3154363"/>
          <a:ext cx="2627312" cy="142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2" name="Image" r:id="rId6" imgW="19047619" imgH="10361905" progId="">
                  <p:embed/>
                </p:oleObj>
              </mc:Choice>
              <mc:Fallback>
                <p:oleObj name="Image" r:id="rId6" imgW="19047619" imgH="10361905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688" y="3154363"/>
                        <a:ext cx="2627312" cy="142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88" y="4470400"/>
            <a:ext cx="4392612" cy="238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" name="Text Box 12"/>
          <p:cNvSpPr txBox="1">
            <a:spLocks noChangeArrowheads="1"/>
          </p:cNvSpPr>
          <p:nvPr/>
        </p:nvSpPr>
        <p:spPr bwMode="auto">
          <a:xfrm>
            <a:off x="6781800" y="228600"/>
            <a:ext cx="21034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2800" b="1">
                <a:latin typeface="Arial" charset="0"/>
              </a:rPr>
              <a:t>Processing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028" descr="pgs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600200"/>
            <a:ext cx="601663" cy="903288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3" name="Object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338" y="2895600"/>
            <a:ext cx="3700462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0724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95400"/>
            <a:ext cx="5075238" cy="524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Rectangle 6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PGS MegaSurveys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9144000" cy="567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Rectangle 4"/>
          <p:cNvSpPr>
            <a:spLocks noChangeArrowheads="1"/>
          </p:cNvSpPr>
          <p:nvPr/>
        </p:nvSpPr>
        <p:spPr bwMode="auto">
          <a:xfrm>
            <a:off x="2035175" y="4730750"/>
            <a:ext cx="366713" cy="222250"/>
          </a:xfrm>
          <a:prstGeom prst="rect">
            <a:avLst/>
          </a:prstGeom>
          <a:noFill/>
          <a:ln w="28575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 sz="1800">
              <a:latin typeface="Arial" charset="0"/>
              <a:cs typeface="Arial" charset="0"/>
            </a:endParaRPr>
          </a:p>
        </p:txBody>
      </p:sp>
      <p:sp>
        <p:nvSpPr>
          <p:cNvPr id="31748" name="Rectangle 5"/>
          <p:cNvSpPr>
            <a:spLocks noChangeArrowheads="1"/>
          </p:cNvSpPr>
          <p:nvPr/>
        </p:nvSpPr>
        <p:spPr bwMode="auto">
          <a:xfrm>
            <a:off x="1981200" y="152400"/>
            <a:ext cx="7162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The Shotton River</a:t>
            </a:r>
          </a:p>
        </p:txBody>
      </p:sp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914400"/>
            <a:ext cx="1800225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4286250" y="1219200"/>
            <a:ext cx="2816225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1600" b="1">
                <a:latin typeface="Arial" charset="0"/>
              </a:rPr>
              <a:t>Professor Fred Shotton</a:t>
            </a:r>
          </a:p>
          <a:p>
            <a:pPr algn="r" eaLnBrk="0" hangingPunct="0">
              <a:spcBef>
                <a:spcPct val="50000"/>
              </a:spcBef>
            </a:pPr>
            <a:r>
              <a:rPr lang="en-GB" sz="1600" b="1">
                <a:latin typeface="Arial" charset="0"/>
              </a:rPr>
              <a:t>(1906-1990)</a:t>
            </a:r>
            <a:endParaRPr lang="en-GB" b="1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2224088" y="20478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endParaRPr lang="en-GB" sz="2800" b="1">
              <a:latin typeface="Arial" charset="0"/>
              <a:cs typeface="Arial" charset="0"/>
            </a:endParaRPr>
          </a:p>
        </p:txBody>
      </p:sp>
      <p:pic>
        <p:nvPicPr>
          <p:cNvPr id="5120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2" t="3159" r="21104" b="3763"/>
          <a:stretch>
            <a:fillRect/>
          </a:stretch>
        </p:blipFill>
        <p:spPr bwMode="auto">
          <a:xfrm>
            <a:off x="381000" y="0"/>
            <a:ext cx="8077200" cy="693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961</Words>
  <Application>Microsoft Office PowerPoint</Application>
  <PresentationFormat>On-screen Show (4:3)</PresentationFormat>
  <Paragraphs>100</Paragraphs>
  <Slides>67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3" baseType="lpstr">
      <vt:lpstr>Arial</vt:lpstr>
      <vt:lpstr>Calibri</vt:lpstr>
      <vt:lpstr>Tahoma</vt:lpstr>
      <vt:lpstr>Times New Roman</vt:lpstr>
      <vt:lpstr>Office Theme</vt:lpstr>
      <vt:lpstr>Image</vt:lpstr>
      <vt:lpstr>Coasts and Estuaries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Idealised transect through a coastline of Holocene sedimentation showing typical relationships between the main types of deposits (Bell 1997)</vt:lpstr>
      <vt:lpstr>Bell 1997 general model of Holocene coastal change</vt:lpstr>
      <vt:lpstr>PowerPoint Presentation</vt:lpstr>
      <vt:lpstr>Bell 1997 general model of Holocene coastal change</vt:lpstr>
      <vt:lpstr>Idealised transect through a coastline of Holocene sedimentation showing typical relationships between the main types of deposits (Bell 1997)</vt:lpstr>
      <vt:lpstr>PowerPoint Presentation</vt:lpstr>
      <vt:lpstr>Chainsaw sampling: Redwick, Gwent Levels intertidal zone</vt:lpstr>
      <vt:lpstr>PowerPoint Presentation</vt:lpstr>
      <vt:lpstr>Bell 1997 general model of Holocene coastal change</vt:lpstr>
      <vt:lpstr>Idealised transect through a coastline of Holocene sedimentation showing typical relationships between the main types of deposits (Bell 1997)</vt:lpstr>
      <vt:lpstr>PowerPoint Presentation</vt:lpstr>
      <vt:lpstr>Bell 1997 general model of Holocene coastal change</vt:lpstr>
      <vt:lpstr>Idealised transect through a coastline of Holocene sedimentation showing typical relationships between the main types of deposits (Bell 1997)</vt:lpstr>
      <vt:lpstr>PowerPoint Presentation</vt:lpstr>
      <vt:lpstr>Bell 1997 general model of Holocene coastal change</vt:lpstr>
      <vt:lpstr>Idealised transect through a coastline of Holocene sedimentation showing typical relationships between the main types of deposits (Bell 1997)</vt:lpstr>
      <vt:lpstr>PowerPoint Presentation</vt:lpstr>
      <vt:lpstr>PowerPoint Presentation</vt:lpstr>
      <vt:lpstr>Caldicot Castle Lake: Bronze Age</vt:lpstr>
      <vt:lpstr>PowerPoint Presentation</vt:lpstr>
      <vt:lpstr>Bell 1997 general model of Holocene coastal change</vt:lpstr>
      <vt:lpstr>Iron Age Forts - Promontories</vt:lpstr>
      <vt:lpstr>Idealised transect through a coastline of Holocene sedimentation showing typical relationships between the main types of deposits (Bell 1997)</vt:lpstr>
      <vt:lpstr>PowerPoint Presentation</vt:lpstr>
      <vt:lpstr>PowerPoint Presentation</vt:lpstr>
      <vt:lpstr>PowerPoint Presentation</vt:lpstr>
      <vt:lpstr>Bell 1997 general model of Holocene coastal change</vt:lpstr>
      <vt:lpstr>PowerPoint Presentation</vt:lpstr>
      <vt:lpstr>PowerPoint Presentation</vt:lpstr>
      <vt:lpstr>PowerPoint Presentation</vt:lpstr>
      <vt:lpstr>PowerPoint Presentation</vt:lpstr>
      <vt:lpstr>Castles for Trade</vt:lpstr>
      <vt:lpstr>Designated Shipwrecks</vt:lpstr>
      <vt:lpstr>Industry: Global Trade</vt:lpstr>
      <vt:lpstr>Defence: The Maid of Harlech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Nigel Nayling</dc:creator>
  <cp:lastModifiedBy>Nigel Nayling</cp:lastModifiedBy>
  <cp:revision>17</cp:revision>
  <dcterms:created xsi:type="dcterms:W3CDTF">2010-11-11T14:47:38Z</dcterms:created>
  <dcterms:modified xsi:type="dcterms:W3CDTF">2015-10-30T12:55:28Z</dcterms:modified>
</cp:coreProperties>
</file>