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9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it yunis" userId="85df21a3c602d2e2" providerId="LiveId" clId="{57A346CB-FD2B-41F6-B80D-263DCA52213F}"/>
    <pc:docChg chg="modSld">
      <pc:chgData name="zenit yunis" userId="85df21a3c602d2e2" providerId="LiveId" clId="{57A346CB-FD2B-41F6-B80D-263DCA52213F}" dt="2026-07-04T23:18:39.411" v="72" actId="20577"/>
      <pc:docMkLst>
        <pc:docMk/>
      </pc:docMkLst>
      <pc:sldChg chg="modSp mod">
        <pc:chgData name="zenit yunis" userId="85df21a3c602d2e2" providerId="LiveId" clId="{57A346CB-FD2B-41F6-B80D-263DCA52213F}" dt="2026-07-04T23:18:39.411" v="72" actId="20577"/>
        <pc:sldMkLst>
          <pc:docMk/>
          <pc:sldMk cId="902119838" sldId="256"/>
        </pc:sldMkLst>
        <pc:spChg chg="mod">
          <ac:chgData name="zenit yunis" userId="85df21a3c602d2e2" providerId="LiveId" clId="{57A346CB-FD2B-41F6-B80D-263DCA52213F}" dt="2026-07-04T23:18:39.411" v="72" actId="20577"/>
          <ac:spMkLst>
            <pc:docMk/>
            <pc:sldMk cId="902119838" sldId="256"/>
            <ac:spMk id="3" creationId="{4614EA9D-7854-6A00-D2D4-91A727AFC17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7/5/2026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1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08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4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7/5/2026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41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35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7/5/2026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21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9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86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86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7/5/2026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8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nd.org.uk/about-us/our-policy-work/mental-health-act-reform/" TargetMode="External"/><Relationship Id="rId3" Type="http://schemas.openxmlformats.org/officeDocument/2006/relationships/hyperlink" Target="https://www.who.int/health-topics/depression#tab=tab_1" TargetMode="External"/><Relationship Id="rId7" Type="http://schemas.openxmlformats.org/officeDocument/2006/relationships/hyperlink" Target="https://www.england.nhs.uk/long-term-plan/" TargetMode="External"/><Relationship Id="rId2" Type="http://schemas.openxmlformats.org/officeDocument/2006/relationships/hyperlink" Target="https://www.nice.org.uk/guidance/ng22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d.who.int/en/" TargetMode="External"/><Relationship Id="rId5" Type="http://schemas.openxmlformats.org/officeDocument/2006/relationships/hyperlink" Target="https://www.england.nhs.uk/wp-content/uploads/2022/07/nhs-mental-health-implementation-plan-2019-20-2023-24.pdf" TargetMode="External"/><Relationship Id="rId4" Type="http://schemas.openxmlformats.org/officeDocument/2006/relationships/hyperlink" Target="https://www.who.int/news-room/fact-sheets/detail/mental-disorders" TargetMode="External"/><Relationship Id="rId9" Type="http://schemas.openxmlformats.org/officeDocument/2006/relationships/hyperlink" Target="https://www.legislation.gov.uk/ukpga/2010/15/introduc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7BC6F-D4A7-B5A4-5E1D-1B8BECF4A8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2912" y="760413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br>
              <a:rPr lang="en-US" b="1" dirty="0"/>
            </a:br>
            <a:r>
              <a:rPr lang="en-US" b="1" dirty="0"/>
              <a:t>Depression: Historical and Contemporary Treatment and Provision of Care</a:t>
            </a:r>
            <a:br>
              <a:rPr lang="en-US" b="1" dirty="0"/>
            </a:br>
            <a:r>
              <a:rPr lang="en-US" sz="2700" b="1" i="1" dirty="0"/>
              <a:t>A Critical Examination of Depressive Disorders in ICD-11</a:t>
            </a: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14EA9D-7854-6A00-D2D4-91A727AFC1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176" y="3645581"/>
            <a:ext cx="9144000" cy="1655762"/>
          </a:xfrm>
        </p:spPr>
        <p:txBody>
          <a:bodyPr/>
          <a:lstStyle/>
          <a:p>
            <a:r>
              <a:rPr lang="en-US" dirty="0"/>
              <a:t>Student Name :Zenit Yunis</a:t>
            </a:r>
          </a:p>
          <a:p>
            <a:r>
              <a:rPr lang="en-US" dirty="0"/>
              <a:t>Student ID :2311847</a:t>
            </a:r>
            <a:endParaRPr lang="en-IN" dirty="0"/>
          </a:p>
        </p:txBody>
      </p:sp>
      <p:pic>
        <p:nvPicPr>
          <p:cNvPr id="4098" name="Picture 2" descr="Depression | Open Encyclopedia of Anthropology">
            <a:extLst>
              <a:ext uri="{FF2B5EF4-FFF2-40B4-BE49-F238E27FC236}">
                <a16:creationId xmlns:a16="http://schemas.microsoft.com/office/drawing/2014/main" id="{A235C1ED-9B83-7893-7202-3B8016B7C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322" y="3212419"/>
            <a:ext cx="5210175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119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0BB303-D669-D6B7-0AB3-D657F38CC5C4}"/>
              </a:ext>
            </a:extLst>
          </p:cNvPr>
          <p:cNvSpPr txBox="1"/>
          <p:nvPr/>
        </p:nvSpPr>
        <p:spPr>
          <a:xfrm>
            <a:off x="60960" y="209006"/>
            <a:ext cx="3265714" cy="59093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Introduction to Depression (Depressive Disorders): </a:t>
            </a:r>
          </a:p>
          <a:p>
            <a:r>
              <a:rPr lang="en-US" dirty="0"/>
              <a:t>Depression is one of the most common mental disorders worldwide. </a:t>
            </a:r>
          </a:p>
          <a:p>
            <a:r>
              <a:rPr lang="en-US" dirty="0"/>
              <a:t>According to the World Health </a:t>
            </a:r>
            <a:r>
              <a:rPr lang="en-US" dirty="0" err="1"/>
              <a:t>Organisation</a:t>
            </a:r>
            <a:r>
              <a:rPr lang="en-US" dirty="0"/>
              <a:t>, approximately 280 million people live with depression globally (WHO, 2026). </a:t>
            </a:r>
          </a:p>
          <a:p>
            <a:r>
              <a:rPr lang="en-US" dirty="0"/>
              <a:t>Depression is </a:t>
            </a:r>
            <a:r>
              <a:rPr lang="en-US" dirty="0" err="1"/>
              <a:t>characterised</a:t>
            </a:r>
            <a:r>
              <a:rPr lang="en-US" dirty="0"/>
              <a:t> by persistent sadness, reduced interest or pleasure, fatigue, impaired concentration and functional impairment. </a:t>
            </a:r>
          </a:p>
          <a:p>
            <a:r>
              <a:rPr lang="en-US" dirty="0"/>
              <a:t>ICD-11 classifies depressive disorders within </a:t>
            </a:r>
            <a:r>
              <a:rPr lang="en-US" b="1" dirty="0"/>
              <a:t>Mental, </a:t>
            </a:r>
            <a:r>
              <a:rPr lang="en-US" b="1" dirty="0" err="1"/>
              <a:t>Behavioural</a:t>
            </a:r>
            <a:r>
              <a:rPr lang="en-US" b="1" dirty="0"/>
              <a:t> and Neurodevelopmental Disorders</a:t>
            </a:r>
            <a:r>
              <a:rPr lang="en-US" dirty="0"/>
              <a:t> (WHO, 2025).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E6740B-04F7-23B1-2391-5BBF72FD572F}"/>
              </a:ext>
            </a:extLst>
          </p:cNvPr>
          <p:cNvSpPr txBox="1"/>
          <p:nvPr/>
        </p:nvSpPr>
        <p:spPr>
          <a:xfrm>
            <a:off x="3461656" y="236727"/>
            <a:ext cx="3017521" cy="60324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ICD-11 Classification:</a:t>
            </a:r>
          </a:p>
          <a:p>
            <a:pPr algn="ctr"/>
            <a:r>
              <a:rPr lang="en-IN" sz="1600" dirty="0"/>
              <a:t>ICD-11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Depressive Disorders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Single Episode Depression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Recurrent Depressive Disorder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Persistent Mood Disorders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Mixed Anxiety and Depressive Disorder</a:t>
            </a:r>
            <a:endParaRPr lang="en-US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9E7EE3-3C2F-BEFE-54D3-A3828C884A75}"/>
              </a:ext>
            </a:extLst>
          </p:cNvPr>
          <p:cNvSpPr txBox="1"/>
          <p:nvPr/>
        </p:nvSpPr>
        <p:spPr>
          <a:xfrm>
            <a:off x="6862354" y="91441"/>
            <a:ext cx="4885509" cy="2739211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b="1" dirty="0"/>
              <a:t>Key Diagnostic Features:</a:t>
            </a:r>
          </a:p>
          <a:p>
            <a:endParaRPr lang="en-US" sz="1600" b="1" dirty="0"/>
          </a:p>
          <a:p>
            <a:r>
              <a:rPr lang="en-IN" sz="1400" dirty="0"/>
              <a:t>✔ Persistent depressed mood</a:t>
            </a:r>
          </a:p>
          <a:p>
            <a:r>
              <a:rPr lang="en-IN" sz="1400" dirty="0"/>
              <a:t>✔ Loss of pleasure (anhedonia)</a:t>
            </a:r>
          </a:p>
          <a:p>
            <a:r>
              <a:rPr lang="en-IN" sz="1400" dirty="0"/>
              <a:t>✔ Fatigue</a:t>
            </a:r>
          </a:p>
          <a:p>
            <a:r>
              <a:rPr lang="en-IN" sz="1400" dirty="0"/>
              <a:t>✔ Sleep disturbance</a:t>
            </a:r>
          </a:p>
          <a:p>
            <a:r>
              <a:rPr lang="en-IN" sz="1400" dirty="0"/>
              <a:t>✔ Appetite changes</a:t>
            </a:r>
          </a:p>
          <a:p>
            <a:r>
              <a:rPr lang="en-IN" sz="1400" dirty="0"/>
              <a:t>✔ Feelings of guilt</a:t>
            </a:r>
          </a:p>
          <a:p>
            <a:r>
              <a:rPr lang="en-IN" sz="1400" dirty="0"/>
              <a:t>✔ Suicidal thoughts</a:t>
            </a:r>
          </a:p>
          <a:p>
            <a:endParaRPr lang="en-IN" sz="1400" dirty="0"/>
          </a:p>
          <a:p>
            <a:r>
              <a:rPr lang="en-IN" sz="1400" dirty="0"/>
              <a:t>Diagnosis requires symptom severity and functional impairment (WHO, 2022).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2E93A40-5EC5-514F-AD1E-7DD51F84FC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708652"/>
              </p:ext>
            </p:extLst>
          </p:nvPr>
        </p:nvGraphicFramePr>
        <p:xfrm>
          <a:off x="6727370" y="3429001"/>
          <a:ext cx="5403670" cy="3337558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2701835">
                  <a:extLst>
                    <a:ext uri="{9D8B030D-6E8A-4147-A177-3AD203B41FA5}">
                      <a16:colId xmlns:a16="http://schemas.microsoft.com/office/drawing/2014/main" val="4129830703"/>
                    </a:ext>
                  </a:extLst>
                </a:gridCol>
                <a:gridCol w="2701835">
                  <a:extLst>
                    <a:ext uri="{9D8B030D-6E8A-4147-A177-3AD203B41FA5}">
                      <a16:colId xmlns:a16="http://schemas.microsoft.com/office/drawing/2014/main" val="3248793132"/>
                    </a:ext>
                  </a:extLst>
                </a:gridCol>
              </a:tblGrid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Period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Treatment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7657435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Ancient Period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Supernatural explanations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2698565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19</a:t>
                      </a:r>
                      <a:r>
                        <a:rPr lang="en-US" sz="105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 century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 err="1">
                          <a:solidFill>
                            <a:schemeClr val="tx1"/>
                          </a:solidFill>
                        </a:rPr>
                        <a:t>Institutionalisation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 in asylums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909338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Early 20</a:t>
                      </a:r>
                      <a:r>
                        <a:rPr lang="en-US" sz="105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 century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Psychoanalysis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900132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1930s-1950s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Electroconvulsive therapy (ECT)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972272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1950s onwards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Antidepressants introduced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1131384"/>
                  </a:ext>
                </a:extLst>
              </a:tr>
              <a:tr h="476794"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Modern era</a:t>
                      </a:r>
                      <a:endParaRPr lang="en-IN" sz="105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Recovery-oriented care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6746220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F06868F4-255B-54D1-D03C-6CB2ADB5B65A}"/>
              </a:ext>
            </a:extLst>
          </p:cNvPr>
          <p:cNvSpPr txBox="1"/>
          <p:nvPr/>
        </p:nvSpPr>
        <p:spPr>
          <a:xfrm>
            <a:off x="7321730" y="2945160"/>
            <a:ext cx="421494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N" dirty="0"/>
              <a:t>Historical Treatment of Depression</a:t>
            </a:r>
          </a:p>
        </p:txBody>
      </p:sp>
    </p:spTree>
    <p:extLst>
      <p:ext uri="{BB962C8B-B14F-4D97-AF65-F5344CB8AC3E}">
        <p14:creationId xmlns:p14="http://schemas.microsoft.com/office/powerpoint/2010/main" val="14999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594232-FD04-548F-77D4-7D83380E03C6}"/>
              </a:ext>
            </a:extLst>
          </p:cNvPr>
          <p:cNvSpPr txBox="1"/>
          <p:nvPr/>
        </p:nvSpPr>
        <p:spPr>
          <a:xfrm>
            <a:off x="87085" y="113213"/>
            <a:ext cx="729343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b="1" dirty="0"/>
              <a:t>Contemporary Treatment and Care: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4C6B1AF-5FB5-85EE-046A-8C2882117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334729"/>
              </p:ext>
            </p:extLst>
          </p:nvPr>
        </p:nvGraphicFramePr>
        <p:xfrm>
          <a:off x="145868" y="632580"/>
          <a:ext cx="3587932" cy="3205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93966">
                  <a:extLst>
                    <a:ext uri="{9D8B030D-6E8A-4147-A177-3AD203B41FA5}">
                      <a16:colId xmlns:a16="http://schemas.microsoft.com/office/drawing/2014/main" val="2358617450"/>
                    </a:ext>
                  </a:extLst>
                </a:gridCol>
                <a:gridCol w="1793966">
                  <a:extLst>
                    <a:ext uri="{9D8B030D-6E8A-4147-A177-3AD203B41FA5}">
                      <a16:colId xmlns:a16="http://schemas.microsoft.com/office/drawing/2014/main" val="3202615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Psychological Therapies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Medication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089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Cognitive </a:t>
                      </a:r>
                      <a:r>
                        <a:rPr lang="en-US" dirty="0" err="1"/>
                        <a:t>Behavioural</a:t>
                      </a:r>
                      <a:r>
                        <a:rPr lang="en-US" dirty="0"/>
                        <a:t> Therapy (CBT)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SSRIs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4019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Behavioural</a:t>
                      </a:r>
                      <a:r>
                        <a:rPr lang="en-US" dirty="0"/>
                        <a:t> activation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SNRIs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716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Interpersonal therapy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Combination therapy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096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Counselling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559705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63BA296-ED1C-F0F8-78DC-E5FE63F3E7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888806"/>
              </p:ext>
            </p:extLst>
          </p:nvPr>
        </p:nvGraphicFramePr>
        <p:xfrm>
          <a:off x="3792583" y="632580"/>
          <a:ext cx="3587932" cy="3205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93966">
                  <a:extLst>
                    <a:ext uri="{9D8B030D-6E8A-4147-A177-3AD203B41FA5}">
                      <a16:colId xmlns:a16="http://schemas.microsoft.com/office/drawing/2014/main" val="2358617450"/>
                    </a:ext>
                  </a:extLst>
                </a:gridCol>
                <a:gridCol w="1793966">
                  <a:extLst>
                    <a:ext uri="{9D8B030D-6E8A-4147-A177-3AD203B41FA5}">
                      <a16:colId xmlns:a16="http://schemas.microsoft.com/office/drawing/2014/main" val="3202615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Community Care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Digital Mental Health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9089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Early intervention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Online CBT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4019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Crisis teams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Telepsychiatry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7164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Community Mental Health teams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Mobile mental health applications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2096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Social prescribing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AI-supported screening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559705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94A9D3D-C244-1A14-2FC0-A2789A3DC840}"/>
              </a:ext>
            </a:extLst>
          </p:cNvPr>
          <p:cNvSpPr txBox="1"/>
          <p:nvPr/>
        </p:nvSpPr>
        <p:spPr>
          <a:xfrm>
            <a:off x="145867" y="3988095"/>
            <a:ext cx="7234647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Critical Discussion</a:t>
            </a:r>
          </a:p>
          <a:p>
            <a:pPr>
              <a:buNone/>
            </a:pPr>
            <a:r>
              <a:rPr lang="en-US" dirty="0"/>
              <a:t>Current care has shifted towards person-</a:t>
            </a:r>
            <a:r>
              <a:rPr lang="en-US" dirty="0" err="1"/>
              <a:t>centred</a:t>
            </a:r>
            <a:r>
              <a:rPr lang="en-US" dirty="0"/>
              <a:t> and recovery-focused practice (NICE, 2022). Nevertheless, service accessibility remains unequal due to workforce shortages, waiting times and socioeconomic disparities (NHS England, 2019).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B67859-D4AA-E85A-2806-D5A762D79D6D}"/>
              </a:ext>
            </a:extLst>
          </p:cNvPr>
          <p:cNvSpPr txBox="1"/>
          <p:nvPr/>
        </p:nvSpPr>
        <p:spPr>
          <a:xfrm>
            <a:off x="7502433" y="113213"/>
            <a:ext cx="460248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b="1" dirty="0"/>
              <a:t>Social, Cultural and Political Context: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6D5C1FF-0992-B62A-FD58-36A7D92CD4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158530"/>
              </p:ext>
            </p:extLst>
          </p:nvPr>
        </p:nvGraphicFramePr>
        <p:xfrm>
          <a:off x="7502434" y="632580"/>
          <a:ext cx="4602483" cy="3479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34161">
                  <a:extLst>
                    <a:ext uri="{9D8B030D-6E8A-4147-A177-3AD203B41FA5}">
                      <a16:colId xmlns:a16="http://schemas.microsoft.com/office/drawing/2014/main" val="1100477559"/>
                    </a:ext>
                  </a:extLst>
                </a:gridCol>
                <a:gridCol w="1534161">
                  <a:extLst>
                    <a:ext uri="{9D8B030D-6E8A-4147-A177-3AD203B41FA5}">
                      <a16:colId xmlns:a16="http://schemas.microsoft.com/office/drawing/2014/main" val="3721738603"/>
                    </a:ext>
                  </a:extLst>
                </a:gridCol>
                <a:gridCol w="1534161">
                  <a:extLst>
                    <a:ext uri="{9D8B030D-6E8A-4147-A177-3AD203B41FA5}">
                      <a16:colId xmlns:a16="http://schemas.microsoft.com/office/drawing/2014/main" val="3396955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Social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Cultural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Political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35232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Stigma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Different symptom expression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Mental Health Act reforms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1476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Isolation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Cultural beliefs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NHS Long Term Plan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724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Employment discrimination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Barriers to help-seeking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Funding inequalities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974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Suicide risk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Minority inequalities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Public health campaigns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83873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0A31931-88AE-F1A0-D82A-DAA1B46224B1}"/>
              </a:ext>
            </a:extLst>
          </p:cNvPr>
          <p:cNvSpPr txBox="1"/>
          <p:nvPr/>
        </p:nvSpPr>
        <p:spPr>
          <a:xfrm>
            <a:off x="7502433" y="4262415"/>
            <a:ext cx="4602482" cy="2308324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Critical Analysis</a:t>
            </a:r>
          </a:p>
          <a:p>
            <a:pPr>
              <a:buNone/>
            </a:pPr>
            <a:r>
              <a:rPr lang="en-US" dirty="0"/>
              <a:t>Although awareness has improved, stigma continues to reduce help-seeking </a:t>
            </a:r>
            <a:r>
              <a:rPr lang="en-US" dirty="0" err="1"/>
              <a:t>behaviour</a:t>
            </a:r>
            <a:r>
              <a:rPr lang="en-US" dirty="0"/>
              <a:t> (Donovan et al., 2024). Structural inequalities disproportionately affect ethnic minority groups and socially deprived populations (Shour, </a:t>
            </a:r>
            <a:r>
              <a:rPr lang="en-US" dirty="0" err="1"/>
              <a:t>Anguzu</a:t>
            </a:r>
            <a:r>
              <a:rPr lang="en-US" dirty="0"/>
              <a:t> and </a:t>
            </a:r>
            <a:r>
              <a:rPr lang="en-US" dirty="0" err="1"/>
              <a:t>Onitilo</a:t>
            </a:r>
            <a:r>
              <a:rPr lang="en-US" dirty="0"/>
              <a:t>, 2025).</a:t>
            </a:r>
          </a:p>
        </p:txBody>
      </p:sp>
    </p:spTree>
    <p:extLst>
      <p:ext uri="{BB962C8B-B14F-4D97-AF65-F5344CB8AC3E}">
        <p14:creationId xmlns:p14="http://schemas.microsoft.com/office/powerpoint/2010/main" val="1893196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3DEAA2-C62C-FDF1-E6E6-27EF474FC0A8}"/>
              </a:ext>
            </a:extLst>
          </p:cNvPr>
          <p:cNvSpPr txBox="1"/>
          <p:nvPr/>
        </p:nvSpPr>
        <p:spPr>
          <a:xfrm>
            <a:off x="87520" y="108711"/>
            <a:ext cx="3017521" cy="581697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Stigma, Discrimination and Inequality:</a:t>
            </a:r>
          </a:p>
          <a:p>
            <a:pPr algn="ctr"/>
            <a:r>
              <a:rPr lang="en-IN" sz="1600" dirty="0"/>
              <a:t>Depression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Public Stigma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Self Stigma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Reduced help seeking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Poor treatment outcomes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↓</a:t>
            </a:r>
            <a:br>
              <a:rPr lang="en-IN" sz="1600" dirty="0"/>
            </a:br>
            <a:br>
              <a:rPr lang="en-IN" sz="1600" dirty="0"/>
            </a:br>
            <a:r>
              <a:rPr lang="en-IN" sz="1600" dirty="0"/>
              <a:t>Reduced quality of life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432FE3-14F3-1F98-4D4F-C63325462B6A}"/>
              </a:ext>
            </a:extLst>
          </p:cNvPr>
          <p:cNvSpPr txBox="1"/>
          <p:nvPr/>
        </p:nvSpPr>
        <p:spPr>
          <a:xfrm>
            <a:off x="3248296" y="108710"/>
            <a:ext cx="3017521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dirty="0"/>
              <a:t>Key Points: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/>
              <a:t>Workplace discrimination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/>
              <a:t>Educational disadvantage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/>
              <a:t>Healthcare inequalities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/>
              <a:t>Gender differences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400" dirty="0"/>
              <a:t>Ethnic inequalities</a:t>
            </a:r>
          </a:p>
          <a:p>
            <a:endParaRPr lang="en-US" sz="1400" dirty="0"/>
          </a:p>
          <a:p>
            <a:r>
              <a:rPr lang="en-US" sz="1400" b="1" dirty="0"/>
              <a:t>Critical comment</a:t>
            </a:r>
            <a:endParaRPr lang="en-US" sz="1400" dirty="0"/>
          </a:p>
          <a:p>
            <a:r>
              <a:rPr lang="en-US" sz="1400" dirty="0"/>
              <a:t>Reducing stigma requires education, anti-discrimination policies and culturally competent services (Torrales et al., 2023).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6EB0FA-6268-2EE6-D0E2-D232D78BAF76}"/>
              </a:ext>
            </a:extLst>
          </p:cNvPr>
          <p:cNvSpPr txBox="1"/>
          <p:nvPr/>
        </p:nvSpPr>
        <p:spPr>
          <a:xfrm>
            <a:off x="6409071" y="3597439"/>
            <a:ext cx="5486838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dirty="0"/>
              <a:t>Critical Evaluation</a:t>
            </a:r>
          </a:p>
          <a:p>
            <a:r>
              <a:rPr lang="en-US" sz="1400" dirty="0"/>
              <a:t>Policy increasingly promotes recovery, shared decision-making and parity between physical and mental healthcare. However, implementation remains inconsistent.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387AE99-6611-A9D8-A8A5-EE8039F0CC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323808"/>
              </p:ext>
            </p:extLst>
          </p:nvPr>
        </p:nvGraphicFramePr>
        <p:xfrm>
          <a:off x="6409071" y="576515"/>
          <a:ext cx="5486838" cy="279893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43419">
                  <a:extLst>
                    <a:ext uri="{9D8B030D-6E8A-4147-A177-3AD203B41FA5}">
                      <a16:colId xmlns:a16="http://schemas.microsoft.com/office/drawing/2014/main" val="3991322412"/>
                    </a:ext>
                  </a:extLst>
                </a:gridCol>
                <a:gridCol w="2743419">
                  <a:extLst>
                    <a:ext uri="{9D8B030D-6E8A-4147-A177-3AD203B41FA5}">
                      <a16:colId xmlns:a16="http://schemas.microsoft.com/office/drawing/2014/main" val="92087597"/>
                    </a:ext>
                  </a:extLst>
                </a:gridCol>
              </a:tblGrid>
              <a:tr h="355452">
                <a:tc>
                  <a:txBody>
                    <a:bodyPr/>
                    <a:lstStyle/>
                    <a:p>
                      <a:r>
                        <a:rPr lang="en-US" sz="1400" dirty="0"/>
                        <a:t>Policy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Importance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2359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ICD-11 (WHO, 2026)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International diagnosis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7967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NICE Depression Guideline NG222 (NICE, 2022)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Evidence-based treatment 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8280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NHS Long Term Plan (NHS England, 2026)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Expansion of mental health services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655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Mental Health Act Reform (MIND, 2026)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Rights-based care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640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Equality Act 2010 (Legislation.Gov.UK, 2026)</a:t>
                      </a:r>
                      <a:endParaRPr lang="en-IN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Protection from discrimination</a:t>
                      </a:r>
                      <a:endParaRPr lang="en-IN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35667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818203A-A4F2-5BE0-F662-D6314FA42C9A}"/>
              </a:ext>
            </a:extLst>
          </p:cNvPr>
          <p:cNvSpPr txBox="1"/>
          <p:nvPr/>
        </p:nvSpPr>
        <p:spPr>
          <a:xfrm>
            <a:off x="6409071" y="108710"/>
            <a:ext cx="540846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N" dirty="0"/>
              <a:t>Current Policy and Legislation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CAB172-DE22-BFDD-7292-70D329CB4A69}"/>
              </a:ext>
            </a:extLst>
          </p:cNvPr>
          <p:cNvSpPr txBox="1"/>
          <p:nvPr/>
        </p:nvSpPr>
        <p:spPr>
          <a:xfrm>
            <a:off x="3248295" y="2898717"/>
            <a:ext cx="3017522" cy="349326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300" b="1" dirty="0"/>
              <a:t>Future Recommendations:</a:t>
            </a:r>
          </a:p>
          <a:p>
            <a:endParaRPr lang="en-US" sz="1300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Earlier diagnosis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Increased mental health funding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Reduced waiting times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Digital mental health expansion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School mental health programmes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Workplace interventions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Culturally competent services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IN" sz="1300" dirty="0"/>
              <a:t>Greater service-user involvement</a:t>
            </a:r>
          </a:p>
          <a:p>
            <a:endParaRPr lang="en-IN" sz="1300" dirty="0"/>
          </a:p>
          <a:p>
            <a:r>
              <a:rPr lang="en-IN" sz="1300" b="1" dirty="0"/>
              <a:t>Critical Analysis</a:t>
            </a:r>
          </a:p>
          <a:p>
            <a:r>
              <a:rPr lang="en-US" sz="1300" dirty="0"/>
              <a:t>Future mental health policy should </a:t>
            </a:r>
            <a:r>
              <a:rPr lang="en-US" sz="1300" dirty="0" err="1"/>
              <a:t>prioritise</a:t>
            </a:r>
            <a:r>
              <a:rPr lang="en-US" sz="1300" dirty="0"/>
              <a:t> prevention alongside treatment while addressing wider social determinants of mental health.</a:t>
            </a:r>
            <a:endParaRPr lang="en-IN" sz="13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278B26-868D-19CC-98E6-135964CC344B}"/>
              </a:ext>
            </a:extLst>
          </p:cNvPr>
          <p:cNvSpPr txBox="1"/>
          <p:nvPr/>
        </p:nvSpPr>
        <p:spPr>
          <a:xfrm>
            <a:off x="6409071" y="4717965"/>
            <a:ext cx="5486838" cy="203132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US" sz="1400" b="1" dirty="0"/>
              <a:t>Conclusion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Depression remains a leading global health challenge.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Historical approaches were largely institutional and paternalistic.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Contemporary care </a:t>
            </a:r>
            <a:r>
              <a:rPr lang="en-US" sz="1400" dirty="0" err="1"/>
              <a:t>emphasises</a:t>
            </a:r>
            <a:r>
              <a:rPr lang="en-US" sz="1400" dirty="0"/>
              <a:t> evidence-based, person-</a:t>
            </a:r>
            <a:r>
              <a:rPr lang="en-US" sz="1400" dirty="0" err="1"/>
              <a:t>centred</a:t>
            </a:r>
            <a:r>
              <a:rPr lang="en-US" sz="1400" dirty="0"/>
              <a:t> treatment.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Despite policy progress, stigma and inequalities continue to influence outcomes.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400" dirty="0"/>
              <a:t>Future mental healthcare requires equitable access, prevention strategies and integrated community services.</a:t>
            </a:r>
          </a:p>
        </p:txBody>
      </p:sp>
    </p:spTree>
    <p:extLst>
      <p:ext uri="{BB962C8B-B14F-4D97-AF65-F5344CB8AC3E}">
        <p14:creationId xmlns:p14="http://schemas.microsoft.com/office/powerpoint/2010/main" val="1780114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865B6-66A7-0B5F-FD2C-385116263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609B5-7112-3BC5-740E-704ECA1A4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463" y="1375954"/>
            <a:ext cx="11895908" cy="5390606"/>
          </a:xfrm>
        </p:spPr>
        <p:txBody>
          <a:bodyPr>
            <a:normAutofit/>
          </a:bodyPr>
          <a:lstStyle/>
          <a:p>
            <a:r>
              <a:rPr lang="en-US" sz="1200" dirty="0"/>
              <a:t>National Institute for Health and Care Excellence (2022) </a:t>
            </a:r>
            <a:r>
              <a:rPr lang="en-US" sz="1200" i="1" dirty="0"/>
              <a:t>Depression in adults: Treatment and management (NG222).</a:t>
            </a:r>
            <a:r>
              <a:rPr lang="en-US" sz="1200" dirty="0"/>
              <a:t> Retrieved from: &lt; </a:t>
            </a:r>
            <a:r>
              <a:rPr lang="en-US" sz="1200" dirty="0">
                <a:hlinkClick r:id="rId2"/>
              </a:rPr>
              <a:t>https://www.nice.org.uk/guidance/ng222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WHO (2026) </a:t>
            </a:r>
            <a:r>
              <a:rPr lang="en-US" sz="1200" i="1" dirty="0"/>
              <a:t>Depression. </a:t>
            </a:r>
            <a:r>
              <a:rPr lang="en-US" sz="1200" dirty="0"/>
              <a:t>Retrieved from: &lt; </a:t>
            </a:r>
            <a:r>
              <a:rPr lang="en-US" sz="1200" dirty="0">
                <a:hlinkClick r:id="rId3"/>
              </a:rPr>
              <a:t>https://www.who.int/health-topics/depression#tab=tab_1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WHO (2025) Mental disorders. Retrieved from: &lt; </a:t>
            </a:r>
            <a:r>
              <a:rPr lang="en-US" sz="1200" dirty="0">
                <a:hlinkClick r:id="rId4"/>
              </a:rPr>
              <a:t>https://www.who.int/news-room/fact-sheets/detail/mental-disorders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NHS England (2019) </a:t>
            </a:r>
            <a:r>
              <a:rPr lang="en-US" sz="1200" i="1" dirty="0"/>
              <a:t>NHS Long Term Plan: Mental health implementation updates. </a:t>
            </a:r>
            <a:r>
              <a:rPr lang="en-US" sz="1200" dirty="0"/>
              <a:t>Retrieved from: &lt; </a:t>
            </a:r>
            <a:r>
              <a:rPr lang="en-US" sz="1200" dirty="0">
                <a:hlinkClick r:id="rId5"/>
              </a:rPr>
              <a:t>https://www.england.nhs.uk/wp-content/uploads/2022/07/nhs-mental-health-implementation-plan-2019-20-2023-24.pdf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WHO (2026) ICD-11. Retrieved from: &lt; </a:t>
            </a:r>
            <a:r>
              <a:rPr lang="en-US" sz="1200" dirty="0">
                <a:hlinkClick r:id="rId6"/>
              </a:rPr>
              <a:t>https://icd.who.int/en/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NHS England (2026) Fit for the Future: 10 Year Health Plan for England. Retrieved from: &lt; </a:t>
            </a:r>
            <a:r>
              <a:rPr lang="en-US" sz="1200" dirty="0">
                <a:hlinkClick r:id="rId7"/>
              </a:rPr>
              <a:t>https://www.england.nhs.uk/long-term-plan/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MIND (2026) Mental Health Act reform. Retrieved from: &lt; </a:t>
            </a:r>
            <a:r>
              <a:rPr lang="en-US" sz="1200" dirty="0">
                <a:hlinkClick r:id="rId8"/>
              </a:rPr>
              <a:t>https://www.mind.org.uk/about-us/our-policy-work/mental-health-act-reform/</a:t>
            </a:r>
            <a:r>
              <a:rPr lang="en-US" sz="1200" dirty="0"/>
              <a:t>&gt; [Accessed on June 30, 2026]</a:t>
            </a:r>
          </a:p>
          <a:p>
            <a:r>
              <a:rPr lang="en-US" sz="1200" dirty="0"/>
              <a:t>Donovan, R.J., Drane, C.F., Santini, Z.I. and </a:t>
            </a:r>
            <a:r>
              <a:rPr lang="en-US" sz="1200" dirty="0" err="1"/>
              <a:t>Jalleh</a:t>
            </a:r>
            <a:r>
              <a:rPr lang="en-US" sz="1200" dirty="0"/>
              <a:t>, G. (2024) Impact on help‐seeking </a:t>
            </a:r>
            <a:r>
              <a:rPr lang="en-US" sz="1200" dirty="0" err="1"/>
              <a:t>behaviours</a:t>
            </a:r>
            <a:r>
              <a:rPr lang="en-US" sz="1200" dirty="0"/>
              <a:t> of a campaign perceived to decrease stigma and increase openness around mental health. Health Promotion Journal of Australia, 35(4), pp.1378-1385.</a:t>
            </a:r>
          </a:p>
          <a:p>
            <a:r>
              <a:rPr lang="en-US" sz="1200" dirty="0"/>
              <a:t>Shour, A.R., </a:t>
            </a:r>
            <a:r>
              <a:rPr lang="en-US" sz="1200" dirty="0" err="1"/>
              <a:t>Anguzu</a:t>
            </a:r>
            <a:r>
              <a:rPr lang="en-US" sz="1200" dirty="0"/>
              <a:t>, R. and </a:t>
            </a:r>
            <a:r>
              <a:rPr lang="en-US" sz="1200" dirty="0" err="1"/>
              <a:t>Onitilo</a:t>
            </a:r>
            <a:r>
              <a:rPr lang="en-US" sz="1200" dirty="0"/>
              <a:t>, A.A. (2025) Structural inequalities and health in special populations: Racial and ethnic minorities. Structural Inequalities and Health Outcomes for Chronic Disease, pp.265-286.</a:t>
            </a:r>
          </a:p>
          <a:p>
            <a:r>
              <a:rPr lang="en-US" sz="1200" dirty="0"/>
              <a:t>Torales, J., Aveiro-</a:t>
            </a:r>
            <a:r>
              <a:rPr lang="en-US" sz="1200" dirty="0" err="1"/>
              <a:t>Róbalo</a:t>
            </a:r>
            <a:r>
              <a:rPr lang="en-US" sz="1200" dirty="0"/>
              <a:t>, T.R., Ríos-González, C., Barrios, I., </a:t>
            </a:r>
            <a:r>
              <a:rPr lang="en-US" sz="1200" dirty="0" err="1"/>
              <a:t>Almirón</a:t>
            </a:r>
            <a:r>
              <a:rPr lang="en-US" sz="1200" dirty="0"/>
              <a:t>-Santacruz, J., González-Urbieta, I., Caycho-Rodríguez, T., </a:t>
            </a:r>
            <a:r>
              <a:rPr lang="en-US" sz="1200" dirty="0" err="1"/>
              <a:t>Castaldelli</a:t>
            </a:r>
            <a:r>
              <a:rPr lang="en-US" sz="1200" dirty="0"/>
              <a:t>-Maia, J.M. and </a:t>
            </a:r>
            <a:r>
              <a:rPr lang="en-US" sz="1200" dirty="0" err="1"/>
              <a:t>Ventriglio</a:t>
            </a:r>
            <a:r>
              <a:rPr lang="en-US" sz="1200" dirty="0"/>
              <a:t>, A. (2023) Discrimination, stigma and mental health: what’s next?. International Review of Psychiatry, 35(3-4), pp.242-250.</a:t>
            </a:r>
          </a:p>
          <a:p>
            <a:r>
              <a:rPr lang="en-US" sz="1200" dirty="0"/>
              <a:t>Legislation.Gov.UK, 2026. Equality Act 2010. Retrieved from: &lt; </a:t>
            </a:r>
            <a:r>
              <a:rPr lang="en-US" sz="1200" dirty="0">
                <a:hlinkClick r:id="rId9"/>
              </a:rPr>
              <a:t>https://www.legislation.gov.uk/ukpga/2010/15/introduction</a:t>
            </a:r>
            <a:r>
              <a:rPr lang="en-US" sz="1200" dirty="0"/>
              <a:t>&gt; [Accessed on June 30, 2026]</a:t>
            </a:r>
          </a:p>
          <a:p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416081512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Dappled</Template>
  <TotalTime>93</TotalTime>
  <Words>1135</Words>
  <Application>Microsoft Office PowerPoint</Application>
  <PresentationFormat>Widescreen</PresentationFormat>
  <Paragraphs>133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Avenir Next LT Pro</vt:lpstr>
      <vt:lpstr>AvenirNext LT Pro Medium</vt:lpstr>
      <vt:lpstr>Sabon Next LT</vt:lpstr>
      <vt:lpstr>Wingdings</vt:lpstr>
      <vt:lpstr>DappledVTI</vt:lpstr>
      <vt:lpstr>  Depression: Historical and Contemporary Treatment and Provision of Care A Critical Examination of Depressive Disorders in ICD-11</vt:lpstr>
      <vt:lpstr>PowerPoint Presentation</vt:lpstr>
      <vt:lpstr>PowerPoint Presentation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Thikpad-1</dc:creator>
  <cp:lastModifiedBy>zenit yunis</cp:lastModifiedBy>
  <cp:revision>32</cp:revision>
  <dcterms:created xsi:type="dcterms:W3CDTF">2026-06-30T17:20:20Z</dcterms:created>
  <dcterms:modified xsi:type="dcterms:W3CDTF">2026-07-04T23:18:47Z</dcterms:modified>
</cp:coreProperties>
</file>