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3" r:id="rId4"/>
    <p:sldId id="264" r:id="rId5"/>
    <p:sldId id="265" r:id="rId6"/>
    <p:sldId id="266" r:id="rId7"/>
    <p:sldId id="267" r:id="rId8"/>
    <p:sldId id="268" r:id="rId9"/>
    <p:sldId id="269" r:id="rId10"/>
    <p:sldId id="272" r:id="rId11"/>
    <p:sldId id="270" r:id="rId12"/>
    <p:sldId id="271" r:id="rId13"/>
    <p:sldId id="260" r:id="rId14"/>
    <p:sldId id="273" r:id="rId15"/>
    <p:sldId id="274" r:id="rId16"/>
    <p:sldId id="275" r:id="rId17"/>
    <p:sldId id="276" r:id="rId18"/>
    <p:sldId id="277"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B43574-33A3-4161-90DC-96BD8AAC668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54447F1-B45E-4E2F-9456-CB0E8183DF33}">
      <dgm:prSet/>
      <dgm:spPr/>
      <dgm:t>
        <a:bodyPr/>
        <a:lstStyle/>
        <a:p>
          <a:r>
            <a:rPr lang="en-GB"/>
            <a:t>No standard treatment but many ways to lessen the symptoms and boost the abilities</a:t>
          </a:r>
          <a:endParaRPr lang="en-US"/>
        </a:p>
      </dgm:t>
    </dgm:pt>
    <dgm:pt modelId="{BBBFEE54-D3FD-4CF2-973F-CAC222A7EC62}" type="parTrans" cxnId="{19D56467-E483-4FB7-884D-3ACFA0543B60}">
      <dgm:prSet/>
      <dgm:spPr/>
      <dgm:t>
        <a:bodyPr/>
        <a:lstStyle/>
        <a:p>
          <a:endParaRPr lang="en-US"/>
        </a:p>
      </dgm:t>
    </dgm:pt>
    <dgm:pt modelId="{4065C482-B7E0-47C2-B1FF-D51BED23F550}" type="sibTrans" cxnId="{19D56467-E483-4FB7-884D-3ACFA0543B60}">
      <dgm:prSet/>
      <dgm:spPr/>
      <dgm:t>
        <a:bodyPr/>
        <a:lstStyle/>
        <a:p>
          <a:endParaRPr lang="en-US"/>
        </a:p>
      </dgm:t>
    </dgm:pt>
    <dgm:pt modelId="{E76AE22F-B636-4730-BCA2-A89CE6749322}">
      <dgm:prSet/>
      <dgm:spPr/>
      <dgm:t>
        <a:bodyPr/>
        <a:lstStyle/>
        <a:p>
          <a:r>
            <a:rPr lang="en-GB"/>
            <a:t>Individual approach, support therapies, and interventions for everyone (National Institute of Health, 2017).</a:t>
          </a:r>
          <a:endParaRPr lang="en-US"/>
        </a:p>
      </dgm:t>
    </dgm:pt>
    <dgm:pt modelId="{5F109B3E-7361-4F3A-8EA1-E1D4C42C6D95}" type="parTrans" cxnId="{86C8DE9B-700C-4E04-9B2A-D81BEA53AC2D}">
      <dgm:prSet/>
      <dgm:spPr/>
      <dgm:t>
        <a:bodyPr/>
        <a:lstStyle/>
        <a:p>
          <a:endParaRPr lang="en-US"/>
        </a:p>
      </dgm:t>
    </dgm:pt>
    <dgm:pt modelId="{CB4FD25E-C27E-4229-B930-B82977C21CFB}" type="sibTrans" cxnId="{86C8DE9B-700C-4E04-9B2A-D81BEA53AC2D}">
      <dgm:prSet/>
      <dgm:spPr/>
      <dgm:t>
        <a:bodyPr/>
        <a:lstStyle/>
        <a:p>
          <a:endParaRPr lang="en-US"/>
        </a:p>
      </dgm:t>
    </dgm:pt>
    <dgm:pt modelId="{5F551CC8-D413-4E15-9366-C3941B5526B4}">
      <dgm:prSet/>
      <dgm:spPr/>
      <dgm:t>
        <a:bodyPr/>
        <a:lstStyle/>
        <a:p>
          <a:r>
            <a:rPr lang="en-GB"/>
            <a:t>Behaviour Management therapy (National Institute of Health, 2020).</a:t>
          </a:r>
          <a:endParaRPr lang="en-US"/>
        </a:p>
      </dgm:t>
    </dgm:pt>
    <dgm:pt modelId="{54D9528D-0880-49BC-B68A-7449C96082F1}" type="parTrans" cxnId="{62D6D6C1-EA75-4F24-9159-B9EF003E5417}">
      <dgm:prSet/>
      <dgm:spPr/>
      <dgm:t>
        <a:bodyPr/>
        <a:lstStyle/>
        <a:p>
          <a:endParaRPr lang="en-US"/>
        </a:p>
      </dgm:t>
    </dgm:pt>
    <dgm:pt modelId="{2F930EAA-2195-4D85-AD9A-8D0FA478A617}" type="sibTrans" cxnId="{62D6D6C1-EA75-4F24-9159-B9EF003E5417}">
      <dgm:prSet/>
      <dgm:spPr/>
      <dgm:t>
        <a:bodyPr/>
        <a:lstStyle/>
        <a:p>
          <a:endParaRPr lang="en-US"/>
        </a:p>
      </dgm:t>
    </dgm:pt>
    <dgm:pt modelId="{85446A4B-628F-4DE2-9998-3D984ADECEA2}">
      <dgm:prSet/>
      <dgm:spPr/>
      <dgm:t>
        <a:bodyPr/>
        <a:lstStyle/>
        <a:p>
          <a:r>
            <a:rPr lang="en-GB"/>
            <a:t>Cognitive therapy (Autism Speaks, n.d.).</a:t>
          </a:r>
          <a:endParaRPr lang="en-US"/>
        </a:p>
      </dgm:t>
    </dgm:pt>
    <dgm:pt modelId="{925625FC-B96E-4108-A6F4-3D5A261B9380}" type="parTrans" cxnId="{4D7EE00F-829D-42C5-8658-300A626B5D02}">
      <dgm:prSet/>
      <dgm:spPr/>
      <dgm:t>
        <a:bodyPr/>
        <a:lstStyle/>
        <a:p>
          <a:endParaRPr lang="en-US"/>
        </a:p>
      </dgm:t>
    </dgm:pt>
    <dgm:pt modelId="{E92A9DBD-B9FA-440B-9C5F-B3E014418A56}" type="sibTrans" cxnId="{4D7EE00F-829D-42C5-8658-300A626B5D02}">
      <dgm:prSet/>
      <dgm:spPr/>
      <dgm:t>
        <a:bodyPr/>
        <a:lstStyle/>
        <a:p>
          <a:endParaRPr lang="en-US"/>
        </a:p>
      </dgm:t>
    </dgm:pt>
    <dgm:pt modelId="{E4477837-6559-4B1D-A3B9-2B4E09ADA6AE}">
      <dgm:prSet/>
      <dgm:spPr/>
      <dgm:t>
        <a:bodyPr/>
        <a:lstStyle/>
        <a:p>
          <a:r>
            <a:rPr lang="en-GB"/>
            <a:t>Educational and school-based therapy (Odom et al, 2021).</a:t>
          </a:r>
          <a:endParaRPr lang="en-US"/>
        </a:p>
      </dgm:t>
    </dgm:pt>
    <dgm:pt modelId="{5B142A21-54DD-47E7-9BE8-1030DCEE5827}" type="parTrans" cxnId="{30926356-A704-4057-9DA4-409C4C8ACE49}">
      <dgm:prSet/>
      <dgm:spPr/>
      <dgm:t>
        <a:bodyPr/>
        <a:lstStyle/>
        <a:p>
          <a:endParaRPr lang="en-US"/>
        </a:p>
      </dgm:t>
    </dgm:pt>
    <dgm:pt modelId="{6C9D28B6-7C8A-4B2A-8A37-7173D9DA7F95}" type="sibTrans" cxnId="{30926356-A704-4057-9DA4-409C4C8ACE49}">
      <dgm:prSet/>
      <dgm:spPr/>
      <dgm:t>
        <a:bodyPr/>
        <a:lstStyle/>
        <a:p>
          <a:endParaRPr lang="en-US"/>
        </a:p>
      </dgm:t>
    </dgm:pt>
    <dgm:pt modelId="{717B6BCE-9839-4596-891C-E3DC5F163DD0}">
      <dgm:prSet/>
      <dgm:spPr/>
      <dgm:t>
        <a:bodyPr/>
        <a:lstStyle/>
        <a:p>
          <a:r>
            <a:rPr lang="en-GB"/>
            <a:t>Joint attention therapy (Lowry, 2016).</a:t>
          </a:r>
          <a:endParaRPr lang="en-US"/>
        </a:p>
      </dgm:t>
    </dgm:pt>
    <dgm:pt modelId="{2A72914E-F236-44E0-806A-069A7FC89ABE}" type="parTrans" cxnId="{215823EE-713D-4F6C-90DB-E16FBA81D88A}">
      <dgm:prSet/>
      <dgm:spPr/>
      <dgm:t>
        <a:bodyPr/>
        <a:lstStyle/>
        <a:p>
          <a:endParaRPr lang="en-US"/>
        </a:p>
      </dgm:t>
    </dgm:pt>
    <dgm:pt modelId="{80F879C5-BAB7-4DC7-BB4D-7DF19D81445B}" type="sibTrans" cxnId="{215823EE-713D-4F6C-90DB-E16FBA81D88A}">
      <dgm:prSet/>
      <dgm:spPr/>
      <dgm:t>
        <a:bodyPr/>
        <a:lstStyle/>
        <a:p>
          <a:endParaRPr lang="en-US"/>
        </a:p>
      </dgm:t>
    </dgm:pt>
    <dgm:pt modelId="{46ACB02F-41CE-41F8-B0CC-C2A952048A97}">
      <dgm:prSet/>
      <dgm:spPr/>
      <dgm:t>
        <a:bodyPr/>
        <a:lstStyle/>
        <a:p>
          <a:r>
            <a:rPr lang="en-GB"/>
            <a:t>Medication therapy (CDC, 2024).</a:t>
          </a:r>
          <a:endParaRPr lang="en-US"/>
        </a:p>
      </dgm:t>
    </dgm:pt>
    <dgm:pt modelId="{DAA4F390-1652-40EA-B9AF-A954C3A8ABB3}" type="parTrans" cxnId="{F2FA539B-AF83-4177-89C2-25F9F0224995}">
      <dgm:prSet/>
      <dgm:spPr/>
      <dgm:t>
        <a:bodyPr/>
        <a:lstStyle/>
        <a:p>
          <a:endParaRPr lang="en-US"/>
        </a:p>
      </dgm:t>
    </dgm:pt>
    <dgm:pt modelId="{DF6568A0-AA3E-44B7-9D6F-52EA836C68E2}" type="sibTrans" cxnId="{F2FA539B-AF83-4177-89C2-25F9F0224995}">
      <dgm:prSet/>
      <dgm:spPr/>
      <dgm:t>
        <a:bodyPr/>
        <a:lstStyle/>
        <a:p>
          <a:endParaRPr lang="en-US"/>
        </a:p>
      </dgm:t>
    </dgm:pt>
    <dgm:pt modelId="{8485EBE6-1D70-40CA-B1F0-2767F4C4A6FB}">
      <dgm:prSet/>
      <dgm:spPr/>
      <dgm:t>
        <a:bodyPr/>
        <a:lstStyle/>
        <a:p>
          <a:r>
            <a:rPr lang="en-GB"/>
            <a:t>Speech-language therapy (National Institute of Health, 2017).</a:t>
          </a:r>
          <a:endParaRPr lang="en-US"/>
        </a:p>
      </dgm:t>
    </dgm:pt>
    <dgm:pt modelId="{194234E3-DCA1-4176-A16A-F86C9E6439CF}" type="parTrans" cxnId="{01BDE279-78BE-4C58-8C76-8A8D1016E378}">
      <dgm:prSet/>
      <dgm:spPr/>
      <dgm:t>
        <a:bodyPr/>
        <a:lstStyle/>
        <a:p>
          <a:endParaRPr lang="en-US"/>
        </a:p>
      </dgm:t>
    </dgm:pt>
    <dgm:pt modelId="{75E32206-940B-4B2B-8FF4-1791B1E3DC82}" type="sibTrans" cxnId="{01BDE279-78BE-4C58-8C76-8A8D1016E378}">
      <dgm:prSet/>
      <dgm:spPr/>
      <dgm:t>
        <a:bodyPr/>
        <a:lstStyle/>
        <a:p>
          <a:endParaRPr lang="en-US"/>
        </a:p>
      </dgm:t>
    </dgm:pt>
    <dgm:pt modelId="{17A4BBB8-8ED2-4129-BAF6-79FE63F1FACF}">
      <dgm:prSet/>
      <dgm:spPr/>
      <dgm:t>
        <a:bodyPr/>
        <a:lstStyle/>
        <a:p>
          <a:r>
            <a:rPr lang="en-GB"/>
            <a:t>Parent-mediated therapy (National Institute of Health, 2017).</a:t>
          </a:r>
          <a:endParaRPr lang="en-US"/>
        </a:p>
      </dgm:t>
    </dgm:pt>
    <dgm:pt modelId="{C3310537-8652-44F8-B3D9-332A4833F537}" type="parTrans" cxnId="{DD18080F-236F-484F-8FC5-7E594FC6C19E}">
      <dgm:prSet/>
      <dgm:spPr/>
      <dgm:t>
        <a:bodyPr/>
        <a:lstStyle/>
        <a:p>
          <a:endParaRPr lang="en-US"/>
        </a:p>
      </dgm:t>
    </dgm:pt>
    <dgm:pt modelId="{C773E2AC-753F-4280-993B-2F5DA506B24F}" type="sibTrans" cxnId="{DD18080F-236F-484F-8FC5-7E594FC6C19E}">
      <dgm:prSet/>
      <dgm:spPr/>
      <dgm:t>
        <a:bodyPr/>
        <a:lstStyle/>
        <a:p>
          <a:endParaRPr lang="en-US"/>
        </a:p>
      </dgm:t>
    </dgm:pt>
    <dgm:pt modelId="{EF214612-2F32-4810-AC93-C7722523F2C4}">
      <dgm:prSet/>
      <dgm:spPr/>
      <dgm:t>
        <a:bodyPr/>
        <a:lstStyle/>
        <a:p>
          <a:r>
            <a:rPr lang="en-GB"/>
            <a:t>Social skills training (Soares et al, 2020).</a:t>
          </a:r>
          <a:endParaRPr lang="en-US"/>
        </a:p>
      </dgm:t>
    </dgm:pt>
    <dgm:pt modelId="{47BF43DE-316C-4E1B-8B1C-AD83EDABA868}" type="parTrans" cxnId="{F5C6A157-33A2-4E52-B131-7F6CC2C10A99}">
      <dgm:prSet/>
      <dgm:spPr/>
      <dgm:t>
        <a:bodyPr/>
        <a:lstStyle/>
        <a:p>
          <a:endParaRPr lang="en-US"/>
        </a:p>
      </dgm:t>
    </dgm:pt>
    <dgm:pt modelId="{50A8C977-5E64-4F01-8D77-48CDD8153B7A}" type="sibTrans" cxnId="{F5C6A157-33A2-4E52-B131-7F6CC2C10A99}">
      <dgm:prSet/>
      <dgm:spPr/>
      <dgm:t>
        <a:bodyPr/>
        <a:lstStyle/>
        <a:p>
          <a:endParaRPr lang="en-US"/>
        </a:p>
      </dgm:t>
    </dgm:pt>
    <dgm:pt modelId="{D1EB1FBF-C63C-480E-812A-7BAAB9F47FF6}">
      <dgm:prSet/>
      <dgm:spPr/>
      <dgm:t>
        <a:bodyPr/>
        <a:lstStyle/>
        <a:p>
          <a:r>
            <a:rPr lang="en-GB"/>
            <a:t>Occupational therapy (Laurie, 2022).</a:t>
          </a:r>
          <a:endParaRPr lang="en-US"/>
        </a:p>
      </dgm:t>
    </dgm:pt>
    <dgm:pt modelId="{4419BD97-DEDC-4511-B8B5-8AE27AA6ADF5}" type="parTrans" cxnId="{C160E059-05DA-409D-94DC-16941442BC03}">
      <dgm:prSet/>
      <dgm:spPr/>
      <dgm:t>
        <a:bodyPr/>
        <a:lstStyle/>
        <a:p>
          <a:endParaRPr lang="en-US"/>
        </a:p>
      </dgm:t>
    </dgm:pt>
    <dgm:pt modelId="{A0794F72-6359-42C3-B787-44479796FC14}" type="sibTrans" cxnId="{C160E059-05DA-409D-94DC-16941442BC03}">
      <dgm:prSet/>
      <dgm:spPr/>
      <dgm:t>
        <a:bodyPr/>
        <a:lstStyle/>
        <a:p>
          <a:endParaRPr lang="en-US"/>
        </a:p>
      </dgm:t>
    </dgm:pt>
    <dgm:pt modelId="{C7B1B703-727A-4401-92B6-6B31F5CAA554}" type="pres">
      <dgm:prSet presAssocID="{9EB43574-33A3-4161-90DC-96BD8AAC6684}" presName="diagram" presStyleCnt="0">
        <dgm:presLayoutVars>
          <dgm:dir/>
          <dgm:resizeHandles val="exact"/>
        </dgm:presLayoutVars>
      </dgm:prSet>
      <dgm:spPr/>
    </dgm:pt>
    <dgm:pt modelId="{5873DFED-D316-481B-9951-6695036A5521}" type="pres">
      <dgm:prSet presAssocID="{754447F1-B45E-4E2F-9456-CB0E8183DF33}" presName="node" presStyleLbl="node1" presStyleIdx="0" presStyleCnt="11">
        <dgm:presLayoutVars>
          <dgm:bulletEnabled val="1"/>
        </dgm:presLayoutVars>
      </dgm:prSet>
      <dgm:spPr/>
    </dgm:pt>
    <dgm:pt modelId="{1FEA1CA9-58AC-4039-AE11-6B0D200A091E}" type="pres">
      <dgm:prSet presAssocID="{4065C482-B7E0-47C2-B1FF-D51BED23F550}" presName="sibTrans" presStyleCnt="0"/>
      <dgm:spPr/>
    </dgm:pt>
    <dgm:pt modelId="{ACCB5B9B-1DE1-46FB-BBD1-CE61617ADC0C}" type="pres">
      <dgm:prSet presAssocID="{E76AE22F-B636-4730-BCA2-A89CE6749322}" presName="node" presStyleLbl="node1" presStyleIdx="1" presStyleCnt="11">
        <dgm:presLayoutVars>
          <dgm:bulletEnabled val="1"/>
        </dgm:presLayoutVars>
      </dgm:prSet>
      <dgm:spPr/>
    </dgm:pt>
    <dgm:pt modelId="{7C076176-15BA-4BEC-AB0E-2418C6969A85}" type="pres">
      <dgm:prSet presAssocID="{CB4FD25E-C27E-4229-B930-B82977C21CFB}" presName="sibTrans" presStyleCnt="0"/>
      <dgm:spPr/>
    </dgm:pt>
    <dgm:pt modelId="{A1F713F7-A4F7-4113-89F5-B40DC1343437}" type="pres">
      <dgm:prSet presAssocID="{5F551CC8-D413-4E15-9366-C3941B5526B4}" presName="node" presStyleLbl="node1" presStyleIdx="2" presStyleCnt="11">
        <dgm:presLayoutVars>
          <dgm:bulletEnabled val="1"/>
        </dgm:presLayoutVars>
      </dgm:prSet>
      <dgm:spPr/>
    </dgm:pt>
    <dgm:pt modelId="{7D6B821E-A628-4A53-852F-E1DD61153A62}" type="pres">
      <dgm:prSet presAssocID="{2F930EAA-2195-4D85-AD9A-8D0FA478A617}" presName="sibTrans" presStyleCnt="0"/>
      <dgm:spPr/>
    </dgm:pt>
    <dgm:pt modelId="{04F8CCEE-ABFC-4078-86F7-D465C145025E}" type="pres">
      <dgm:prSet presAssocID="{85446A4B-628F-4DE2-9998-3D984ADECEA2}" presName="node" presStyleLbl="node1" presStyleIdx="3" presStyleCnt="11">
        <dgm:presLayoutVars>
          <dgm:bulletEnabled val="1"/>
        </dgm:presLayoutVars>
      </dgm:prSet>
      <dgm:spPr/>
    </dgm:pt>
    <dgm:pt modelId="{C8AC7484-02C3-4284-A5C8-377CC93B7F06}" type="pres">
      <dgm:prSet presAssocID="{E92A9DBD-B9FA-440B-9C5F-B3E014418A56}" presName="sibTrans" presStyleCnt="0"/>
      <dgm:spPr/>
    </dgm:pt>
    <dgm:pt modelId="{BC4C3D39-8C4E-4144-9017-A5AF2BB5DA8B}" type="pres">
      <dgm:prSet presAssocID="{E4477837-6559-4B1D-A3B9-2B4E09ADA6AE}" presName="node" presStyleLbl="node1" presStyleIdx="4" presStyleCnt="11">
        <dgm:presLayoutVars>
          <dgm:bulletEnabled val="1"/>
        </dgm:presLayoutVars>
      </dgm:prSet>
      <dgm:spPr/>
    </dgm:pt>
    <dgm:pt modelId="{E4D45D61-C2B4-4F11-B12F-3B83ECD205F4}" type="pres">
      <dgm:prSet presAssocID="{6C9D28B6-7C8A-4B2A-8A37-7173D9DA7F95}" presName="sibTrans" presStyleCnt="0"/>
      <dgm:spPr/>
    </dgm:pt>
    <dgm:pt modelId="{9B46725B-7E70-404D-A259-9D1983344EF0}" type="pres">
      <dgm:prSet presAssocID="{717B6BCE-9839-4596-891C-E3DC5F163DD0}" presName="node" presStyleLbl="node1" presStyleIdx="5" presStyleCnt="11">
        <dgm:presLayoutVars>
          <dgm:bulletEnabled val="1"/>
        </dgm:presLayoutVars>
      </dgm:prSet>
      <dgm:spPr/>
    </dgm:pt>
    <dgm:pt modelId="{69EEE901-734F-4972-A83C-8427D224297B}" type="pres">
      <dgm:prSet presAssocID="{80F879C5-BAB7-4DC7-BB4D-7DF19D81445B}" presName="sibTrans" presStyleCnt="0"/>
      <dgm:spPr/>
    </dgm:pt>
    <dgm:pt modelId="{1BB60AA0-5C66-40D2-85A3-EAAE827832C2}" type="pres">
      <dgm:prSet presAssocID="{46ACB02F-41CE-41F8-B0CC-C2A952048A97}" presName="node" presStyleLbl="node1" presStyleIdx="6" presStyleCnt="11">
        <dgm:presLayoutVars>
          <dgm:bulletEnabled val="1"/>
        </dgm:presLayoutVars>
      </dgm:prSet>
      <dgm:spPr/>
    </dgm:pt>
    <dgm:pt modelId="{7C47D58F-85E6-47D0-8FE3-55CA6E24E0CB}" type="pres">
      <dgm:prSet presAssocID="{DF6568A0-AA3E-44B7-9D6F-52EA836C68E2}" presName="sibTrans" presStyleCnt="0"/>
      <dgm:spPr/>
    </dgm:pt>
    <dgm:pt modelId="{F9545DC4-4C2C-44F8-AEA0-A546C7268B54}" type="pres">
      <dgm:prSet presAssocID="{8485EBE6-1D70-40CA-B1F0-2767F4C4A6FB}" presName="node" presStyleLbl="node1" presStyleIdx="7" presStyleCnt="11">
        <dgm:presLayoutVars>
          <dgm:bulletEnabled val="1"/>
        </dgm:presLayoutVars>
      </dgm:prSet>
      <dgm:spPr/>
    </dgm:pt>
    <dgm:pt modelId="{86EF5342-8210-4E34-88FA-15AD8538C610}" type="pres">
      <dgm:prSet presAssocID="{75E32206-940B-4B2B-8FF4-1791B1E3DC82}" presName="sibTrans" presStyleCnt="0"/>
      <dgm:spPr/>
    </dgm:pt>
    <dgm:pt modelId="{9C86A07B-ED3F-4D1E-95BA-5995D62196E8}" type="pres">
      <dgm:prSet presAssocID="{17A4BBB8-8ED2-4129-BAF6-79FE63F1FACF}" presName="node" presStyleLbl="node1" presStyleIdx="8" presStyleCnt="11">
        <dgm:presLayoutVars>
          <dgm:bulletEnabled val="1"/>
        </dgm:presLayoutVars>
      </dgm:prSet>
      <dgm:spPr/>
    </dgm:pt>
    <dgm:pt modelId="{1E4318D2-3FD0-43A6-94B6-47F5D26094AF}" type="pres">
      <dgm:prSet presAssocID="{C773E2AC-753F-4280-993B-2F5DA506B24F}" presName="sibTrans" presStyleCnt="0"/>
      <dgm:spPr/>
    </dgm:pt>
    <dgm:pt modelId="{A6D0C8AF-E461-444F-AFE2-6A8012A32212}" type="pres">
      <dgm:prSet presAssocID="{EF214612-2F32-4810-AC93-C7722523F2C4}" presName="node" presStyleLbl="node1" presStyleIdx="9" presStyleCnt="11">
        <dgm:presLayoutVars>
          <dgm:bulletEnabled val="1"/>
        </dgm:presLayoutVars>
      </dgm:prSet>
      <dgm:spPr/>
    </dgm:pt>
    <dgm:pt modelId="{8F8B39B2-CC23-43C8-B6C1-3D964AAF2589}" type="pres">
      <dgm:prSet presAssocID="{50A8C977-5E64-4F01-8D77-48CDD8153B7A}" presName="sibTrans" presStyleCnt="0"/>
      <dgm:spPr/>
    </dgm:pt>
    <dgm:pt modelId="{74E923AA-48EB-42F3-968A-A7B342AEDC15}" type="pres">
      <dgm:prSet presAssocID="{D1EB1FBF-C63C-480E-812A-7BAAB9F47FF6}" presName="node" presStyleLbl="node1" presStyleIdx="10" presStyleCnt="11">
        <dgm:presLayoutVars>
          <dgm:bulletEnabled val="1"/>
        </dgm:presLayoutVars>
      </dgm:prSet>
      <dgm:spPr/>
    </dgm:pt>
  </dgm:ptLst>
  <dgm:cxnLst>
    <dgm:cxn modelId="{DD18080F-236F-484F-8FC5-7E594FC6C19E}" srcId="{9EB43574-33A3-4161-90DC-96BD8AAC6684}" destId="{17A4BBB8-8ED2-4129-BAF6-79FE63F1FACF}" srcOrd="8" destOrd="0" parTransId="{C3310537-8652-44F8-B3D9-332A4833F537}" sibTransId="{C773E2AC-753F-4280-993B-2F5DA506B24F}"/>
    <dgm:cxn modelId="{4D7EE00F-829D-42C5-8658-300A626B5D02}" srcId="{9EB43574-33A3-4161-90DC-96BD8AAC6684}" destId="{85446A4B-628F-4DE2-9998-3D984ADECEA2}" srcOrd="3" destOrd="0" parTransId="{925625FC-B96E-4108-A6F4-3D5A261B9380}" sibTransId="{E92A9DBD-B9FA-440B-9C5F-B3E014418A56}"/>
    <dgm:cxn modelId="{A40BB02C-3764-41DE-B40F-5CC145EEA2BF}" type="presOf" srcId="{717B6BCE-9839-4596-891C-E3DC5F163DD0}" destId="{9B46725B-7E70-404D-A259-9D1983344EF0}" srcOrd="0" destOrd="0" presId="urn:microsoft.com/office/officeart/2005/8/layout/default"/>
    <dgm:cxn modelId="{19D56467-E483-4FB7-884D-3ACFA0543B60}" srcId="{9EB43574-33A3-4161-90DC-96BD8AAC6684}" destId="{754447F1-B45E-4E2F-9456-CB0E8183DF33}" srcOrd="0" destOrd="0" parTransId="{BBBFEE54-D3FD-4CF2-973F-CAC222A7EC62}" sibTransId="{4065C482-B7E0-47C2-B1FF-D51BED23F550}"/>
    <dgm:cxn modelId="{6479EB67-7AD7-4CBF-BA03-003F3FEBF6AE}" type="presOf" srcId="{EF214612-2F32-4810-AC93-C7722523F2C4}" destId="{A6D0C8AF-E461-444F-AFE2-6A8012A32212}" srcOrd="0" destOrd="0" presId="urn:microsoft.com/office/officeart/2005/8/layout/default"/>
    <dgm:cxn modelId="{30926356-A704-4057-9DA4-409C4C8ACE49}" srcId="{9EB43574-33A3-4161-90DC-96BD8AAC6684}" destId="{E4477837-6559-4B1D-A3B9-2B4E09ADA6AE}" srcOrd="4" destOrd="0" parTransId="{5B142A21-54DD-47E7-9BE8-1030DCEE5827}" sibTransId="{6C9D28B6-7C8A-4B2A-8A37-7173D9DA7F95}"/>
    <dgm:cxn modelId="{F5C6A157-33A2-4E52-B131-7F6CC2C10A99}" srcId="{9EB43574-33A3-4161-90DC-96BD8AAC6684}" destId="{EF214612-2F32-4810-AC93-C7722523F2C4}" srcOrd="9" destOrd="0" parTransId="{47BF43DE-316C-4E1B-8B1C-AD83EDABA868}" sibTransId="{50A8C977-5E64-4F01-8D77-48CDD8153B7A}"/>
    <dgm:cxn modelId="{72CD5579-17CB-4F7C-A662-7769B0DE6A1C}" type="presOf" srcId="{5F551CC8-D413-4E15-9366-C3941B5526B4}" destId="{A1F713F7-A4F7-4113-89F5-B40DC1343437}" srcOrd="0" destOrd="0" presId="urn:microsoft.com/office/officeart/2005/8/layout/default"/>
    <dgm:cxn modelId="{C160E059-05DA-409D-94DC-16941442BC03}" srcId="{9EB43574-33A3-4161-90DC-96BD8AAC6684}" destId="{D1EB1FBF-C63C-480E-812A-7BAAB9F47FF6}" srcOrd="10" destOrd="0" parTransId="{4419BD97-DEDC-4511-B8B5-8AE27AA6ADF5}" sibTransId="{A0794F72-6359-42C3-B787-44479796FC14}"/>
    <dgm:cxn modelId="{01BDE279-78BE-4C58-8C76-8A8D1016E378}" srcId="{9EB43574-33A3-4161-90DC-96BD8AAC6684}" destId="{8485EBE6-1D70-40CA-B1F0-2767F4C4A6FB}" srcOrd="7" destOrd="0" parTransId="{194234E3-DCA1-4176-A16A-F86C9E6439CF}" sibTransId="{75E32206-940B-4B2B-8FF4-1791B1E3DC82}"/>
    <dgm:cxn modelId="{25371F7C-C188-44F9-BAF9-48B843337B30}" type="presOf" srcId="{E76AE22F-B636-4730-BCA2-A89CE6749322}" destId="{ACCB5B9B-1DE1-46FB-BBD1-CE61617ADC0C}" srcOrd="0" destOrd="0" presId="urn:microsoft.com/office/officeart/2005/8/layout/default"/>
    <dgm:cxn modelId="{674F757C-4523-46AF-A7C2-6BA7F42E8CEF}" type="presOf" srcId="{17A4BBB8-8ED2-4129-BAF6-79FE63F1FACF}" destId="{9C86A07B-ED3F-4D1E-95BA-5995D62196E8}" srcOrd="0" destOrd="0" presId="urn:microsoft.com/office/officeart/2005/8/layout/default"/>
    <dgm:cxn modelId="{F146FA80-CA1E-4583-B508-85F97A22D09B}" type="presOf" srcId="{46ACB02F-41CE-41F8-B0CC-C2A952048A97}" destId="{1BB60AA0-5C66-40D2-85A3-EAAE827832C2}" srcOrd="0" destOrd="0" presId="urn:microsoft.com/office/officeart/2005/8/layout/default"/>
    <dgm:cxn modelId="{E69F5D88-CEF7-4A5E-A68E-0DE0A1079D73}" type="presOf" srcId="{754447F1-B45E-4E2F-9456-CB0E8183DF33}" destId="{5873DFED-D316-481B-9951-6695036A5521}" srcOrd="0" destOrd="0" presId="urn:microsoft.com/office/officeart/2005/8/layout/default"/>
    <dgm:cxn modelId="{F63E2798-B6B2-4770-B9ED-877A5F78B9DC}" type="presOf" srcId="{85446A4B-628F-4DE2-9998-3D984ADECEA2}" destId="{04F8CCEE-ABFC-4078-86F7-D465C145025E}" srcOrd="0" destOrd="0" presId="urn:microsoft.com/office/officeart/2005/8/layout/default"/>
    <dgm:cxn modelId="{F2FA539B-AF83-4177-89C2-25F9F0224995}" srcId="{9EB43574-33A3-4161-90DC-96BD8AAC6684}" destId="{46ACB02F-41CE-41F8-B0CC-C2A952048A97}" srcOrd="6" destOrd="0" parTransId="{DAA4F390-1652-40EA-B9AF-A954C3A8ABB3}" sibTransId="{DF6568A0-AA3E-44B7-9D6F-52EA836C68E2}"/>
    <dgm:cxn modelId="{86C8DE9B-700C-4E04-9B2A-D81BEA53AC2D}" srcId="{9EB43574-33A3-4161-90DC-96BD8AAC6684}" destId="{E76AE22F-B636-4730-BCA2-A89CE6749322}" srcOrd="1" destOrd="0" parTransId="{5F109B3E-7361-4F3A-8EA1-E1D4C42C6D95}" sibTransId="{CB4FD25E-C27E-4229-B930-B82977C21CFB}"/>
    <dgm:cxn modelId="{40CD1EB8-0A86-46B4-BC95-5F2196B1CAA0}" type="presOf" srcId="{D1EB1FBF-C63C-480E-812A-7BAAB9F47FF6}" destId="{74E923AA-48EB-42F3-968A-A7B342AEDC15}" srcOrd="0" destOrd="0" presId="urn:microsoft.com/office/officeart/2005/8/layout/default"/>
    <dgm:cxn modelId="{62D6D6C1-EA75-4F24-9159-B9EF003E5417}" srcId="{9EB43574-33A3-4161-90DC-96BD8AAC6684}" destId="{5F551CC8-D413-4E15-9366-C3941B5526B4}" srcOrd="2" destOrd="0" parTransId="{54D9528D-0880-49BC-B68A-7449C96082F1}" sibTransId="{2F930EAA-2195-4D85-AD9A-8D0FA478A617}"/>
    <dgm:cxn modelId="{3861DDC5-4AD1-4C0E-AB8F-795845E5C1C9}" type="presOf" srcId="{9EB43574-33A3-4161-90DC-96BD8AAC6684}" destId="{C7B1B703-727A-4401-92B6-6B31F5CAA554}" srcOrd="0" destOrd="0" presId="urn:microsoft.com/office/officeart/2005/8/layout/default"/>
    <dgm:cxn modelId="{AC3B93E9-EF2B-4A23-9BE9-B5781397F056}" type="presOf" srcId="{E4477837-6559-4B1D-A3B9-2B4E09ADA6AE}" destId="{BC4C3D39-8C4E-4144-9017-A5AF2BB5DA8B}" srcOrd="0" destOrd="0" presId="urn:microsoft.com/office/officeart/2005/8/layout/default"/>
    <dgm:cxn modelId="{215823EE-713D-4F6C-90DB-E16FBA81D88A}" srcId="{9EB43574-33A3-4161-90DC-96BD8AAC6684}" destId="{717B6BCE-9839-4596-891C-E3DC5F163DD0}" srcOrd="5" destOrd="0" parTransId="{2A72914E-F236-44E0-806A-069A7FC89ABE}" sibTransId="{80F879C5-BAB7-4DC7-BB4D-7DF19D81445B}"/>
    <dgm:cxn modelId="{68BBD7EF-87BD-431D-B4EB-EEE44CC72706}" type="presOf" srcId="{8485EBE6-1D70-40CA-B1F0-2767F4C4A6FB}" destId="{F9545DC4-4C2C-44F8-AEA0-A546C7268B54}" srcOrd="0" destOrd="0" presId="urn:microsoft.com/office/officeart/2005/8/layout/default"/>
    <dgm:cxn modelId="{6F483B91-A00E-4E3A-B23A-B29F3D5B98D0}" type="presParOf" srcId="{C7B1B703-727A-4401-92B6-6B31F5CAA554}" destId="{5873DFED-D316-481B-9951-6695036A5521}" srcOrd="0" destOrd="0" presId="urn:microsoft.com/office/officeart/2005/8/layout/default"/>
    <dgm:cxn modelId="{01A98D4E-7CD3-4EDF-A613-0480FE2ECCEA}" type="presParOf" srcId="{C7B1B703-727A-4401-92B6-6B31F5CAA554}" destId="{1FEA1CA9-58AC-4039-AE11-6B0D200A091E}" srcOrd="1" destOrd="0" presId="urn:microsoft.com/office/officeart/2005/8/layout/default"/>
    <dgm:cxn modelId="{F14A32F9-F9A8-4759-AF44-4D47ADB5E0F3}" type="presParOf" srcId="{C7B1B703-727A-4401-92B6-6B31F5CAA554}" destId="{ACCB5B9B-1DE1-46FB-BBD1-CE61617ADC0C}" srcOrd="2" destOrd="0" presId="urn:microsoft.com/office/officeart/2005/8/layout/default"/>
    <dgm:cxn modelId="{64C8217B-B79D-461D-B43D-FDA7D276EB70}" type="presParOf" srcId="{C7B1B703-727A-4401-92B6-6B31F5CAA554}" destId="{7C076176-15BA-4BEC-AB0E-2418C6969A85}" srcOrd="3" destOrd="0" presId="urn:microsoft.com/office/officeart/2005/8/layout/default"/>
    <dgm:cxn modelId="{3712F19E-0953-4A7B-86CB-BAE474BE5CF8}" type="presParOf" srcId="{C7B1B703-727A-4401-92B6-6B31F5CAA554}" destId="{A1F713F7-A4F7-4113-89F5-B40DC1343437}" srcOrd="4" destOrd="0" presId="urn:microsoft.com/office/officeart/2005/8/layout/default"/>
    <dgm:cxn modelId="{F314F5DB-045B-4261-B7AB-85F34E835A68}" type="presParOf" srcId="{C7B1B703-727A-4401-92B6-6B31F5CAA554}" destId="{7D6B821E-A628-4A53-852F-E1DD61153A62}" srcOrd="5" destOrd="0" presId="urn:microsoft.com/office/officeart/2005/8/layout/default"/>
    <dgm:cxn modelId="{046E2451-7986-4CAC-B0F1-A998453A9793}" type="presParOf" srcId="{C7B1B703-727A-4401-92B6-6B31F5CAA554}" destId="{04F8CCEE-ABFC-4078-86F7-D465C145025E}" srcOrd="6" destOrd="0" presId="urn:microsoft.com/office/officeart/2005/8/layout/default"/>
    <dgm:cxn modelId="{78F5CA79-6092-43D2-9953-421AAD642B75}" type="presParOf" srcId="{C7B1B703-727A-4401-92B6-6B31F5CAA554}" destId="{C8AC7484-02C3-4284-A5C8-377CC93B7F06}" srcOrd="7" destOrd="0" presId="urn:microsoft.com/office/officeart/2005/8/layout/default"/>
    <dgm:cxn modelId="{06BE3691-5102-4AE8-A745-1FE2021A94BE}" type="presParOf" srcId="{C7B1B703-727A-4401-92B6-6B31F5CAA554}" destId="{BC4C3D39-8C4E-4144-9017-A5AF2BB5DA8B}" srcOrd="8" destOrd="0" presId="urn:microsoft.com/office/officeart/2005/8/layout/default"/>
    <dgm:cxn modelId="{6F0EB82A-2794-4636-A678-5F0F3A259503}" type="presParOf" srcId="{C7B1B703-727A-4401-92B6-6B31F5CAA554}" destId="{E4D45D61-C2B4-4F11-B12F-3B83ECD205F4}" srcOrd="9" destOrd="0" presId="urn:microsoft.com/office/officeart/2005/8/layout/default"/>
    <dgm:cxn modelId="{FE0E0769-7C97-4C3E-A47F-B00D8BA3863F}" type="presParOf" srcId="{C7B1B703-727A-4401-92B6-6B31F5CAA554}" destId="{9B46725B-7E70-404D-A259-9D1983344EF0}" srcOrd="10" destOrd="0" presId="urn:microsoft.com/office/officeart/2005/8/layout/default"/>
    <dgm:cxn modelId="{93267EA8-B3EF-4D3D-AC32-4A482F6EFB9F}" type="presParOf" srcId="{C7B1B703-727A-4401-92B6-6B31F5CAA554}" destId="{69EEE901-734F-4972-A83C-8427D224297B}" srcOrd="11" destOrd="0" presId="urn:microsoft.com/office/officeart/2005/8/layout/default"/>
    <dgm:cxn modelId="{58A48525-1194-4D42-A6AD-F3586639A4E5}" type="presParOf" srcId="{C7B1B703-727A-4401-92B6-6B31F5CAA554}" destId="{1BB60AA0-5C66-40D2-85A3-EAAE827832C2}" srcOrd="12" destOrd="0" presId="urn:microsoft.com/office/officeart/2005/8/layout/default"/>
    <dgm:cxn modelId="{99EE845B-614D-48EE-95CA-AD4E86B507CC}" type="presParOf" srcId="{C7B1B703-727A-4401-92B6-6B31F5CAA554}" destId="{7C47D58F-85E6-47D0-8FE3-55CA6E24E0CB}" srcOrd="13" destOrd="0" presId="urn:microsoft.com/office/officeart/2005/8/layout/default"/>
    <dgm:cxn modelId="{3FAA6E79-1E5E-4227-9DFF-10C9C5CFD916}" type="presParOf" srcId="{C7B1B703-727A-4401-92B6-6B31F5CAA554}" destId="{F9545DC4-4C2C-44F8-AEA0-A546C7268B54}" srcOrd="14" destOrd="0" presId="urn:microsoft.com/office/officeart/2005/8/layout/default"/>
    <dgm:cxn modelId="{19D25476-A0FC-45AB-92DA-5FDC22260D56}" type="presParOf" srcId="{C7B1B703-727A-4401-92B6-6B31F5CAA554}" destId="{86EF5342-8210-4E34-88FA-15AD8538C610}" srcOrd="15" destOrd="0" presId="urn:microsoft.com/office/officeart/2005/8/layout/default"/>
    <dgm:cxn modelId="{8595EA83-E6FB-4258-94B3-DC0C0FBEF2D5}" type="presParOf" srcId="{C7B1B703-727A-4401-92B6-6B31F5CAA554}" destId="{9C86A07B-ED3F-4D1E-95BA-5995D62196E8}" srcOrd="16" destOrd="0" presId="urn:microsoft.com/office/officeart/2005/8/layout/default"/>
    <dgm:cxn modelId="{361CE749-010B-4FE9-9782-E5A6B422DF44}" type="presParOf" srcId="{C7B1B703-727A-4401-92B6-6B31F5CAA554}" destId="{1E4318D2-3FD0-43A6-94B6-47F5D26094AF}" srcOrd="17" destOrd="0" presId="urn:microsoft.com/office/officeart/2005/8/layout/default"/>
    <dgm:cxn modelId="{932C066D-5DB6-4FDB-88C9-499360E0BA46}" type="presParOf" srcId="{C7B1B703-727A-4401-92B6-6B31F5CAA554}" destId="{A6D0C8AF-E461-444F-AFE2-6A8012A32212}" srcOrd="18" destOrd="0" presId="urn:microsoft.com/office/officeart/2005/8/layout/default"/>
    <dgm:cxn modelId="{C13CEC51-EE43-42BE-9CE3-6EC500F6311A}" type="presParOf" srcId="{C7B1B703-727A-4401-92B6-6B31F5CAA554}" destId="{8F8B39B2-CC23-43C8-B6C1-3D964AAF2589}" srcOrd="19" destOrd="0" presId="urn:microsoft.com/office/officeart/2005/8/layout/default"/>
    <dgm:cxn modelId="{94BF8E33-7DDA-4753-AC65-4D788DB5421D}" type="presParOf" srcId="{C7B1B703-727A-4401-92B6-6B31F5CAA554}" destId="{74E923AA-48EB-42F3-968A-A7B342AEDC15}"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C0C2D4-EE88-4CD4-8FF6-4DD044C5335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63C1E37-2D7B-49FC-ABB6-BE761F0F58F3}">
      <dgm:prSet/>
      <dgm:spPr/>
      <dgm:t>
        <a:bodyPr/>
        <a:lstStyle/>
        <a:p>
          <a:r>
            <a:rPr lang="en-GB" dirty="0"/>
            <a:t>Mental Health Act 2007 (UK Government Legislation, 2007)</a:t>
          </a:r>
          <a:endParaRPr lang="en-US" dirty="0"/>
        </a:p>
      </dgm:t>
    </dgm:pt>
    <dgm:pt modelId="{7560B07F-772A-4D5A-936A-AFE8D9E290B0}" type="parTrans" cxnId="{940328EF-D375-4AC0-8DCF-B92201E9066C}">
      <dgm:prSet/>
      <dgm:spPr/>
      <dgm:t>
        <a:bodyPr/>
        <a:lstStyle/>
        <a:p>
          <a:endParaRPr lang="en-US"/>
        </a:p>
      </dgm:t>
    </dgm:pt>
    <dgm:pt modelId="{31361C40-75C5-43E4-83F0-FA0CE5B87AAB}" type="sibTrans" cxnId="{940328EF-D375-4AC0-8DCF-B92201E9066C}">
      <dgm:prSet/>
      <dgm:spPr/>
      <dgm:t>
        <a:bodyPr/>
        <a:lstStyle/>
        <a:p>
          <a:endParaRPr lang="en-US"/>
        </a:p>
      </dgm:t>
    </dgm:pt>
    <dgm:pt modelId="{BAD032F3-43B8-4C7F-829A-2B9D1D24907E}">
      <dgm:prSet/>
      <dgm:spPr/>
      <dgm:t>
        <a:bodyPr/>
        <a:lstStyle/>
        <a:p>
          <a:r>
            <a:rPr lang="en-GB" dirty="0"/>
            <a:t>Mental Capacity Act 2005 (National Health Service, 2024)</a:t>
          </a:r>
          <a:endParaRPr lang="en-US" dirty="0"/>
        </a:p>
      </dgm:t>
    </dgm:pt>
    <dgm:pt modelId="{255AF838-C409-4901-9BEF-1B3A9D74857B}" type="parTrans" cxnId="{93E81026-AC1A-4CF4-A132-4F1C8FFA2EE6}">
      <dgm:prSet/>
      <dgm:spPr/>
      <dgm:t>
        <a:bodyPr/>
        <a:lstStyle/>
        <a:p>
          <a:endParaRPr lang="en-US"/>
        </a:p>
      </dgm:t>
    </dgm:pt>
    <dgm:pt modelId="{BD2175BE-24E4-45D4-BFD8-6B6C4624EE58}" type="sibTrans" cxnId="{93E81026-AC1A-4CF4-A132-4F1C8FFA2EE6}">
      <dgm:prSet/>
      <dgm:spPr/>
      <dgm:t>
        <a:bodyPr/>
        <a:lstStyle/>
        <a:p>
          <a:endParaRPr lang="en-US"/>
        </a:p>
      </dgm:t>
    </dgm:pt>
    <dgm:pt modelId="{56EF789D-D0BC-489A-9305-739C98240C6D}">
      <dgm:prSet/>
      <dgm:spPr/>
      <dgm:t>
        <a:bodyPr/>
        <a:lstStyle/>
        <a:p>
          <a:r>
            <a:rPr lang="en-GB" dirty="0"/>
            <a:t>Human Rights Act 2010 (Equality and Human Rights Commission, 2018)</a:t>
          </a:r>
          <a:endParaRPr lang="en-US" dirty="0"/>
        </a:p>
      </dgm:t>
    </dgm:pt>
    <dgm:pt modelId="{66C13A0D-CF26-4E38-9708-D00BFF436694}" type="parTrans" cxnId="{3829BFD9-707E-49EA-8605-DD8BCBBEABB6}">
      <dgm:prSet/>
      <dgm:spPr/>
      <dgm:t>
        <a:bodyPr/>
        <a:lstStyle/>
        <a:p>
          <a:endParaRPr lang="en-US"/>
        </a:p>
      </dgm:t>
    </dgm:pt>
    <dgm:pt modelId="{C1615252-72F8-43D9-BB72-90C2CD4B4380}" type="sibTrans" cxnId="{3829BFD9-707E-49EA-8605-DD8BCBBEABB6}">
      <dgm:prSet/>
      <dgm:spPr/>
      <dgm:t>
        <a:bodyPr/>
        <a:lstStyle/>
        <a:p>
          <a:endParaRPr lang="en-US"/>
        </a:p>
      </dgm:t>
    </dgm:pt>
    <dgm:pt modelId="{7FE0A9AC-5B41-4A1B-8761-6993081BCD19}">
      <dgm:prSet/>
      <dgm:spPr/>
      <dgm:t>
        <a:bodyPr/>
        <a:lstStyle/>
        <a:p>
          <a:r>
            <a:rPr lang="en-GB" dirty="0"/>
            <a:t>Equality Act 2010 (UK Government Legislation, 2010)</a:t>
          </a:r>
          <a:endParaRPr lang="en-US" dirty="0"/>
        </a:p>
      </dgm:t>
    </dgm:pt>
    <dgm:pt modelId="{403DB51F-BC88-43E2-8366-99A863AA64F4}" type="parTrans" cxnId="{8CA38FA6-DEB1-430B-A8D4-7FE7061ECAB8}">
      <dgm:prSet/>
      <dgm:spPr/>
      <dgm:t>
        <a:bodyPr/>
        <a:lstStyle/>
        <a:p>
          <a:endParaRPr lang="en-US"/>
        </a:p>
      </dgm:t>
    </dgm:pt>
    <dgm:pt modelId="{A278DF0A-8D0F-47EC-8EA5-DB82086665EB}" type="sibTrans" cxnId="{8CA38FA6-DEB1-430B-A8D4-7FE7061ECAB8}">
      <dgm:prSet/>
      <dgm:spPr/>
      <dgm:t>
        <a:bodyPr/>
        <a:lstStyle/>
        <a:p>
          <a:endParaRPr lang="en-US"/>
        </a:p>
      </dgm:t>
    </dgm:pt>
    <dgm:pt modelId="{E3BEB100-579C-4273-AB99-6DA8DFEA12A7}">
      <dgm:prSet/>
      <dgm:spPr/>
      <dgm:t>
        <a:bodyPr/>
        <a:lstStyle/>
        <a:p>
          <a:r>
            <a:rPr lang="en-GB" dirty="0"/>
            <a:t>Autism Act 2009 (UK Government Legislation, 2009)</a:t>
          </a:r>
          <a:endParaRPr lang="en-US" dirty="0"/>
        </a:p>
      </dgm:t>
    </dgm:pt>
    <dgm:pt modelId="{02318F54-5698-4DB7-9353-05E82098D257}" type="parTrans" cxnId="{6C54E632-3DD5-46CD-9303-0B657AE5E440}">
      <dgm:prSet/>
      <dgm:spPr/>
      <dgm:t>
        <a:bodyPr/>
        <a:lstStyle/>
        <a:p>
          <a:endParaRPr lang="en-US"/>
        </a:p>
      </dgm:t>
    </dgm:pt>
    <dgm:pt modelId="{84A1A069-2811-4795-8834-6F6262D1D4C4}" type="sibTrans" cxnId="{6C54E632-3DD5-46CD-9303-0B657AE5E440}">
      <dgm:prSet/>
      <dgm:spPr/>
      <dgm:t>
        <a:bodyPr/>
        <a:lstStyle/>
        <a:p>
          <a:endParaRPr lang="en-US"/>
        </a:p>
      </dgm:t>
    </dgm:pt>
    <dgm:pt modelId="{0565E88A-8C82-4674-9C0C-B0A1EC469393}" type="pres">
      <dgm:prSet presAssocID="{85C0C2D4-EE88-4CD4-8FF6-4DD044C53350}" presName="linear" presStyleCnt="0">
        <dgm:presLayoutVars>
          <dgm:animLvl val="lvl"/>
          <dgm:resizeHandles val="exact"/>
        </dgm:presLayoutVars>
      </dgm:prSet>
      <dgm:spPr/>
    </dgm:pt>
    <dgm:pt modelId="{F2A9AA9E-B2C2-461D-89D5-A1A77FFF27FB}" type="pres">
      <dgm:prSet presAssocID="{363C1E37-2D7B-49FC-ABB6-BE761F0F58F3}" presName="parentText" presStyleLbl="node1" presStyleIdx="0" presStyleCnt="5">
        <dgm:presLayoutVars>
          <dgm:chMax val="0"/>
          <dgm:bulletEnabled val="1"/>
        </dgm:presLayoutVars>
      </dgm:prSet>
      <dgm:spPr/>
    </dgm:pt>
    <dgm:pt modelId="{6BCAB7B4-5B35-4899-9E72-0D6804A30FA0}" type="pres">
      <dgm:prSet presAssocID="{31361C40-75C5-43E4-83F0-FA0CE5B87AAB}" presName="spacer" presStyleCnt="0"/>
      <dgm:spPr/>
    </dgm:pt>
    <dgm:pt modelId="{9084B31B-0FBB-4489-84F7-18DA7556553C}" type="pres">
      <dgm:prSet presAssocID="{BAD032F3-43B8-4C7F-829A-2B9D1D24907E}" presName="parentText" presStyleLbl="node1" presStyleIdx="1" presStyleCnt="5">
        <dgm:presLayoutVars>
          <dgm:chMax val="0"/>
          <dgm:bulletEnabled val="1"/>
        </dgm:presLayoutVars>
      </dgm:prSet>
      <dgm:spPr/>
    </dgm:pt>
    <dgm:pt modelId="{86A5AC4E-8B23-4F5B-A59A-9574466C3130}" type="pres">
      <dgm:prSet presAssocID="{BD2175BE-24E4-45D4-BFD8-6B6C4624EE58}" presName="spacer" presStyleCnt="0"/>
      <dgm:spPr/>
    </dgm:pt>
    <dgm:pt modelId="{AF7681B6-6D27-4020-91A2-5C84FA976476}" type="pres">
      <dgm:prSet presAssocID="{56EF789D-D0BC-489A-9305-739C98240C6D}" presName="parentText" presStyleLbl="node1" presStyleIdx="2" presStyleCnt="5">
        <dgm:presLayoutVars>
          <dgm:chMax val="0"/>
          <dgm:bulletEnabled val="1"/>
        </dgm:presLayoutVars>
      </dgm:prSet>
      <dgm:spPr/>
    </dgm:pt>
    <dgm:pt modelId="{4BA27849-C3EE-4523-AABF-A2090DFA70F8}" type="pres">
      <dgm:prSet presAssocID="{C1615252-72F8-43D9-BB72-90C2CD4B4380}" presName="spacer" presStyleCnt="0"/>
      <dgm:spPr/>
    </dgm:pt>
    <dgm:pt modelId="{CDCD95CD-720E-42F1-AB77-70AD56A04B1B}" type="pres">
      <dgm:prSet presAssocID="{7FE0A9AC-5B41-4A1B-8761-6993081BCD19}" presName="parentText" presStyleLbl="node1" presStyleIdx="3" presStyleCnt="5">
        <dgm:presLayoutVars>
          <dgm:chMax val="0"/>
          <dgm:bulletEnabled val="1"/>
        </dgm:presLayoutVars>
      </dgm:prSet>
      <dgm:spPr/>
    </dgm:pt>
    <dgm:pt modelId="{E7EBE47C-1D06-4CBB-816B-7C2AF126D201}" type="pres">
      <dgm:prSet presAssocID="{A278DF0A-8D0F-47EC-8EA5-DB82086665EB}" presName="spacer" presStyleCnt="0"/>
      <dgm:spPr/>
    </dgm:pt>
    <dgm:pt modelId="{F31CFB2E-6071-4CC3-B689-1C7FC8A379FC}" type="pres">
      <dgm:prSet presAssocID="{E3BEB100-579C-4273-AB99-6DA8DFEA12A7}" presName="parentText" presStyleLbl="node1" presStyleIdx="4" presStyleCnt="5">
        <dgm:presLayoutVars>
          <dgm:chMax val="0"/>
          <dgm:bulletEnabled val="1"/>
        </dgm:presLayoutVars>
      </dgm:prSet>
      <dgm:spPr/>
    </dgm:pt>
  </dgm:ptLst>
  <dgm:cxnLst>
    <dgm:cxn modelId="{63025B18-F43D-4D6D-8C3C-0660178EAFE9}" type="presOf" srcId="{363C1E37-2D7B-49FC-ABB6-BE761F0F58F3}" destId="{F2A9AA9E-B2C2-461D-89D5-A1A77FFF27FB}" srcOrd="0" destOrd="0" presId="urn:microsoft.com/office/officeart/2005/8/layout/vList2"/>
    <dgm:cxn modelId="{98B3971A-4678-4E49-AFB2-DACC85291318}" type="presOf" srcId="{7FE0A9AC-5B41-4A1B-8761-6993081BCD19}" destId="{CDCD95CD-720E-42F1-AB77-70AD56A04B1B}" srcOrd="0" destOrd="0" presId="urn:microsoft.com/office/officeart/2005/8/layout/vList2"/>
    <dgm:cxn modelId="{93E81026-AC1A-4CF4-A132-4F1C8FFA2EE6}" srcId="{85C0C2D4-EE88-4CD4-8FF6-4DD044C53350}" destId="{BAD032F3-43B8-4C7F-829A-2B9D1D24907E}" srcOrd="1" destOrd="0" parTransId="{255AF838-C409-4901-9BEF-1B3A9D74857B}" sibTransId="{BD2175BE-24E4-45D4-BFD8-6B6C4624EE58}"/>
    <dgm:cxn modelId="{9D56462F-FCD7-45B3-9488-6CE44A98C6F8}" type="presOf" srcId="{85C0C2D4-EE88-4CD4-8FF6-4DD044C53350}" destId="{0565E88A-8C82-4674-9C0C-B0A1EC469393}" srcOrd="0" destOrd="0" presId="urn:microsoft.com/office/officeart/2005/8/layout/vList2"/>
    <dgm:cxn modelId="{6C54E632-3DD5-46CD-9303-0B657AE5E440}" srcId="{85C0C2D4-EE88-4CD4-8FF6-4DD044C53350}" destId="{E3BEB100-579C-4273-AB99-6DA8DFEA12A7}" srcOrd="4" destOrd="0" parTransId="{02318F54-5698-4DB7-9353-05E82098D257}" sibTransId="{84A1A069-2811-4795-8834-6F6262D1D4C4}"/>
    <dgm:cxn modelId="{E4394845-DF04-4473-9394-DD6EF64EA693}" type="presOf" srcId="{E3BEB100-579C-4273-AB99-6DA8DFEA12A7}" destId="{F31CFB2E-6071-4CC3-B689-1C7FC8A379FC}" srcOrd="0" destOrd="0" presId="urn:microsoft.com/office/officeart/2005/8/layout/vList2"/>
    <dgm:cxn modelId="{63AE8159-0FFA-4941-80FE-87019C3E24DB}" type="presOf" srcId="{56EF789D-D0BC-489A-9305-739C98240C6D}" destId="{AF7681B6-6D27-4020-91A2-5C84FA976476}" srcOrd="0" destOrd="0" presId="urn:microsoft.com/office/officeart/2005/8/layout/vList2"/>
    <dgm:cxn modelId="{8CA38FA6-DEB1-430B-A8D4-7FE7061ECAB8}" srcId="{85C0C2D4-EE88-4CD4-8FF6-4DD044C53350}" destId="{7FE0A9AC-5B41-4A1B-8761-6993081BCD19}" srcOrd="3" destOrd="0" parTransId="{403DB51F-BC88-43E2-8366-99A863AA64F4}" sibTransId="{A278DF0A-8D0F-47EC-8EA5-DB82086665EB}"/>
    <dgm:cxn modelId="{3248F9B8-2DAC-4DB0-A054-E97E2FD1C2F6}" type="presOf" srcId="{BAD032F3-43B8-4C7F-829A-2B9D1D24907E}" destId="{9084B31B-0FBB-4489-84F7-18DA7556553C}" srcOrd="0" destOrd="0" presId="urn:microsoft.com/office/officeart/2005/8/layout/vList2"/>
    <dgm:cxn modelId="{3829BFD9-707E-49EA-8605-DD8BCBBEABB6}" srcId="{85C0C2D4-EE88-4CD4-8FF6-4DD044C53350}" destId="{56EF789D-D0BC-489A-9305-739C98240C6D}" srcOrd="2" destOrd="0" parTransId="{66C13A0D-CF26-4E38-9708-D00BFF436694}" sibTransId="{C1615252-72F8-43D9-BB72-90C2CD4B4380}"/>
    <dgm:cxn modelId="{940328EF-D375-4AC0-8DCF-B92201E9066C}" srcId="{85C0C2D4-EE88-4CD4-8FF6-4DD044C53350}" destId="{363C1E37-2D7B-49FC-ABB6-BE761F0F58F3}" srcOrd="0" destOrd="0" parTransId="{7560B07F-772A-4D5A-936A-AFE8D9E290B0}" sibTransId="{31361C40-75C5-43E4-83F0-FA0CE5B87AAB}"/>
    <dgm:cxn modelId="{EA7B478D-A525-4D81-8FFE-438BDC213D36}" type="presParOf" srcId="{0565E88A-8C82-4674-9C0C-B0A1EC469393}" destId="{F2A9AA9E-B2C2-461D-89D5-A1A77FFF27FB}" srcOrd="0" destOrd="0" presId="urn:microsoft.com/office/officeart/2005/8/layout/vList2"/>
    <dgm:cxn modelId="{CCEE7297-A23F-4AA3-8CD4-21B8D6AA5E65}" type="presParOf" srcId="{0565E88A-8C82-4674-9C0C-B0A1EC469393}" destId="{6BCAB7B4-5B35-4899-9E72-0D6804A30FA0}" srcOrd="1" destOrd="0" presId="urn:microsoft.com/office/officeart/2005/8/layout/vList2"/>
    <dgm:cxn modelId="{1293A6A3-97A9-4BE7-B1E2-5B6F2BE43700}" type="presParOf" srcId="{0565E88A-8C82-4674-9C0C-B0A1EC469393}" destId="{9084B31B-0FBB-4489-84F7-18DA7556553C}" srcOrd="2" destOrd="0" presId="urn:microsoft.com/office/officeart/2005/8/layout/vList2"/>
    <dgm:cxn modelId="{154DF6CD-1F5E-4E00-9D39-F910C0DF6949}" type="presParOf" srcId="{0565E88A-8C82-4674-9C0C-B0A1EC469393}" destId="{86A5AC4E-8B23-4F5B-A59A-9574466C3130}" srcOrd="3" destOrd="0" presId="urn:microsoft.com/office/officeart/2005/8/layout/vList2"/>
    <dgm:cxn modelId="{8EC1443F-C25E-4F5F-937F-A7A70FA8441B}" type="presParOf" srcId="{0565E88A-8C82-4674-9C0C-B0A1EC469393}" destId="{AF7681B6-6D27-4020-91A2-5C84FA976476}" srcOrd="4" destOrd="0" presId="urn:microsoft.com/office/officeart/2005/8/layout/vList2"/>
    <dgm:cxn modelId="{ED53FDAD-0EAE-44EB-8412-B127264AF9C7}" type="presParOf" srcId="{0565E88A-8C82-4674-9C0C-B0A1EC469393}" destId="{4BA27849-C3EE-4523-AABF-A2090DFA70F8}" srcOrd="5" destOrd="0" presId="urn:microsoft.com/office/officeart/2005/8/layout/vList2"/>
    <dgm:cxn modelId="{777481F1-3190-468D-A0ED-0CC09CF34F33}" type="presParOf" srcId="{0565E88A-8C82-4674-9C0C-B0A1EC469393}" destId="{CDCD95CD-720E-42F1-AB77-70AD56A04B1B}" srcOrd="6" destOrd="0" presId="urn:microsoft.com/office/officeart/2005/8/layout/vList2"/>
    <dgm:cxn modelId="{A3B25AB3-2B9B-4764-B9D5-B1A705860D09}" type="presParOf" srcId="{0565E88A-8C82-4674-9C0C-B0A1EC469393}" destId="{E7EBE47C-1D06-4CBB-816B-7C2AF126D201}" srcOrd="7" destOrd="0" presId="urn:microsoft.com/office/officeart/2005/8/layout/vList2"/>
    <dgm:cxn modelId="{BB73BE52-CC3C-4CC3-8854-068BCE95629F}" type="presParOf" srcId="{0565E88A-8C82-4674-9C0C-B0A1EC469393}" destId="{F31CFB2E-6071-4CC3-B689-1C7FC8A379F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3DFED-D316-481B-9951-6695036A5521}">
      <dsp:nvSpPr>
        <dsp:cNvPr id="0" name=""/>
        <dsp:cNvSpPr/>
      </dsp:nvSpPr>
      <dsp:spPr>
        <a:xfrm>
          <a:off x="961120" y="2079"/>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No standard treatment but many ways to lessen the symptoms and boost the abilities</a:t>
          </a:r>
          <a:endParaRPr lang="en-US" sz="1400" kern="1200"/>
        </a:p>
      </dsp:txBody>
      <dsp:txXfrm>
        <a:off x="961120" y="2079"/>
        <a:ext cx="2094322" cy="1256593"/>
      </dsp:txXfrm>
    </dsp:sp>
    <dsp:sp modelId="{ACCB5B9B-1DE1-46FB-BBD1-CE61617ADC0C}">
      <dsp:nvSpPr>
        <dsp:cNvPr id="0" name=""/>
        <dsp:cNvSpPr/>
      </dsp:nvSpPr>
      <dsp:spPr>
        <a:xfrm>
          <a:off x="3264875" y="2079"/>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Individual approach, support therapies, and interventions for everyone (National Institute of Health, 2017).</a:t>
          </a:r>
          <a:endParaRPr lang="en-US" sz="1400" kern="1200"/>
        </a:p>
      </dsp:txBody>
      <dsp:txXfrm>
        <a:off x="3264875" y="2079"/>
        <a:ext cx="2094322" cy="1256593"/>
      </dsp:txXfrm>
    </dsp:sp>
    <dsp:sp modelId="{A1F713F7-A4F7-4113-89F5-B40DC1343437}">
      <dsp:nvSpPr>
        <dsp:cNvPr id="0" name=""/>
        <dsp:cNvSpPr/>
      </dsp:nvSpPr>
      <dsp:spPr>
        <a:xfrm>
          <a:off x="5568630" y="2079"/>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Behaviour Management therapy (National Institute of Health, 2020).</a:t>
          </a:r>
          <a:endParaRPr lang="en-US" sz="1400" kern="1200"/>
        </a:p>
      </dsp:txBody>
      <dsp:txXfrm>
        <a:off x="5568630" y="2079"/>
        <a:ext cx="2094322" cy="1256593"/>
      </dsp:txXfrm>
    </dsp:sp>
    <dsp:sp modelId="{04F8CCEE-ABFC-4078-86F7-D465C145025E}">
      <dsp:nvSpPr>
        <dsp:cNvPr id="0" name=""/>
        <dsp:cNvSpPr/>
      </dsp:nvSpPr>
      <dsp:spPr>
        <a:xfrm>
          <a:off x="7872385" y="2079"/>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Cognitive therapy (Autism Speaks, n.d.).</a:t>
          </a:r>
          <a:endParaRPr lang="en-US" sz="1400" kern="1200"/>
        </a:p>
      </dsp:txBody>
      <dsp:txXfrm>
        <a:off x="7872385" y="2079"/>
        <a:ext cx="2094322" cy="1256593"/>
      </dsp:txXfrm>
    </dsp:sp>
    <dsp:sp modelId="{BC4C3D39-8C4E-4144-9017-A5AF2BB5DA8B}">
      <dsp:nvSpPr>
        <dsp:cNvPr id="0" name=""/>
        <dsp:cNvSpPr/>
      </dsp:nvSpPr>
      <dsp:spPr>
        <a:xfrm>
          <a:off x="961120" y="1468105"/>
          <a:ext cx="2094322" cy="12565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Educational and school-based therapy (Odom et al, 2021).</a:t>
          </a:r>
          <a:endParaRPr lang="en-US" sz="1400" kern="1200"/>
        </a:p>
      </dsp:txBody>
      <dsp:txXfrm>
        <a:off x="961120" y="1468105"/>
        <a:ext cx="2094322" cy="1256593"/>
      </dsp:txXfrm>
    </dsp:sp>
    <dsp:sp modelId="{9B46725B-7E70-404D-A259-9D1983344EF0}">
      <dsp:nvSpPr>
        <dsp:cNvPr id="0" name=""/>
        <dsp:cNvSpPr/>
      </dsp:nvSpPr>
      <dsp:spPr>
        <a:xfrm>
          <a:off x="3264875" y="1468105"/>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Joint attention therapy (Lowry, 2016).</a:t>
          </a:r>
          <a:endParaRPr lang="en-US" sz="1400" kern="1200"/>
        </a:p>
      </dsp:txBody>
      <dsp:txXfrm>
        <a:off x="3264875" y="1468105"/>
        <a:ext cx="2094322" cy="1256593"/>
      </dsp:txXfrm>
    </dsp:sp>
    <dsp:sp modelId="{1BB60AA0-5C66-40D2-85A3-EAAE827832C2}">
      <dsp:nvSpPr>
        <dsp:cNvPr id="0" name=""/>
        <dsp:cNvSpPr/>
      </dsp:nvSpPr>
      <dsp:spPr>
        <a:xfrm>
          <a:off x="5568630" y="1468105"/>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Medication therapy (CDC, 2024).</a:t>
          </a:r>
          <a:endParaRPr lang="en-US" sz="1400" kern="1200"/>
        </a:p>
      </dsp:txBody>
      <dsp:txXfrm>
        <a:off x="5568630" y="1468105"/>
        <a:ext cx="2094322" cy="1256593"/>
      </dsp:txXfrm>
    </dsp:sp>
    <dsp:sp modelId="{F9545DC4-4C2C-44F8-AEA0-A546C7268B54}">
      <dsp:nvSpPr>
        <dsp:cNvPr id="0" name=""/>
        <dsp:cNvSpPr/>
      </dsp:nvSpPr>
      <dsp:spPr>
        <a:xfrm>
          <a:off x="7872385" y="1468105"/>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Speech-language therapy (National Institute of Health, 2017).</a:t>
          </a:r>
          <a:endParaRPr lang="en-US" sz="1400" kern="1200"/>
        </a:p>
      </dsp:txBody>
      <dsp:txXfrm>
        <a:off x="7872385" y="1468105"/>
        <a:ext cx="2094322" cy="1256593"/>
      </dsp:txXfrm>
    </dsp:sp>
    <dsp:sp modelId="{9C86A07B-ED3F-4D1E-95BA-5995D62196E8}">
      <dsp:nvSpPr>
        <dsp:cNvPr id="0" name=""/>
        <dsp:cNvSpPr/>
      </dsp:nvSpPr>
      <dsp:spPr>
        <a:xfrm>
          <a:off x="2112998" y="2934131"/>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Parent-mediated therapy (National Institute of Health, 2017).</a:t>
          </a:r>
          <a:endParaRPr lang="en-US" sz="1400" kern="1200"/>
        </a:p>
      </dsp:txBody>
      <dsp:txXfrm>
        <a:off x="2112998" y="2934131"/>
        <a:ext cx="2094322" cy="1256593"/>
      </dsp:txXfrm>
    </dsp:sp>
    <dsp:sp modelId="{A6D0C8AF-E461-444F-AFE2-6A8012A32212}">
      <dsp:nvSpPr>
        <dsp:cNvPr id="0" name=""/>
        <dsp:cNvSpPr/>
      </dsp:nvSpPr>
      <dsp:spPr>
        <a:xfrm>
          <a:off x="4416753" y="2934131"/>
          <a:ext cx="2094322" cy="12565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Social skills training (Soares et al, 2020).</a:t>
          </a:r>
          <a:endParaRPr lang="en-US" sz="1400" kern="1200"/>
        </a:p>
      </dsp:txBody>
      <dsp:txXfrm>
        <a:off x="4416753" y="2934131"/>
        <a:ext cx="2094322" cy="1256593"/>
      </dsp:txXfrm>
    </dsp:sp>
    <dsp:sp modelId="{74E923AA-48EB-42F3-968A-A7B342AEDC15}">
      <dsp:nvSpPr>
        <dsp:cNvPr id="0" name=""/>
        <dsp:cNvSpPr/>
      </dsp:nvSpPr>
      <dsp:spPr>
        <a:xfrm>
          <a:off x="6720508" y="2934131"/>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Occupational therapy (Laurie, 2022).</a:t>
          </a:r>
          <a:endParaRPr lang="en-US" sz="1400" kern="1200"/>
        </a:p>
      </dsp:txBody>
      <dsp:txXfrm>
        <a:off x="6720508" y="2934131"/>
        <a:ext cx="2094322" cy="1256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9AA9E-B2C2-461D-89D5-A1A77FFF27FB}">
      <dsp:nvSpPr>
        <dsp:cNvPr id="0" name=""/>
        <dsp:cNvSpPr/>
      </dsp:nvSpPr>
      <dsp:spPr>
        <a:xfrm>
          <a:off x="0" y="282407"/>
          <a:ext cx="10927829" cy="6633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Mental Health Act 2007 (UK Government Legislation, 2007)</a:t>
          </a:r>
          <a:endParaRPr lang="en-US" sz="2700" kern="1200" dirty="0"/>
        </a:p>
      </dsp:txBody>
      <dsp:txXfrm>
        <a:off x="32384" y="314791"/>
        <a:ext cx="10863061" cy="598621"/>
      </dsp:txXfrm>
    </dsp:sp>
    <dsp:sp modelId="{9084B31B-0FBB-4489-84F7-18DA7556553C}">
      <dsp:nvSpPr>
        <dsp:cNvPr id="0" name=""/>
        <dsp:cNvSpPr/>
      </dsp:nvSpPr>
      <dsp:spPr>
        <a:xfrm>
          <a:off x="0" y="1023557"/>
          <a:ext cx="10927829" cy="66338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Mental Capacity Act 2005 (National Health Service, 2024)</a:t>
          </a:r>
          <a:endParaRPr lang="en-US" sz="2700" kern="1200" dirty="0"/>
        </a:p>
      </dsp:txBody>
      <dsp:txXfrm>
        <a:off x="32384" y="1055941"/>
        <a:ext cx="10863061" cy="598621"/>
      </dsp:txXfrm>
    </dsp:sp>
    <dsp:sp modelId="{AF7681B6-6D27-4020-91A2-5C84FA976476}">
      <dsp:nvSpPr>
        <dsp:cNvPr id="0" name=""/>
        <dsp:cNvSpPr/>
      </dsp:nvSpPr>
      <dsp:spPr>
        <a:xfrm>
          <a:off x="0" y="1764707"/>
          <a:ext cx="10927829" cy="66338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Human Rights Act 2010 (Equality and Human Rights Commission, 2018)</a:t>
          </a:r>
          <a:endParaRPr lang="en-US" sz="2700" kern="1200" dirty="0"/>
        </a:p>
      </dsp:txBody>
      <dsp:txXfrm>
        <a:off x="32384" y="1797091"/>
        <a:ext cx="10863061" cy="598621"/>
      </dsp:txXfrm>
    </dsp:sp>
    <dsp:sp modelId="{CDCD95CD-720E-42F1-AB77-70AD56A04B1B}">
      <dsp:nvSpPr>
        <dsp:cNvPr id="0" name=""/>
        <dsp:cNvSpPr/>
      </dsp:nvSpPr>
      <dsp:spPr>
        <a:xfrm>
          <a:off x="0" y="2505857"/>
          <a:ext cx="10927829" cy="66338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Equality Act 2010 (UK Government Legislation, 2010)</a:t>
          </a:r>
          <a:endParaRPr lang="en-US" sz="2700" kern="1200" dirty="0"/>
        </a:p>
      </dsp:txBody>
      <dsp:txXfrm>
        <a:off x="32384" y="2538241"/>
        <a:ext cx="10863061" cy="598621"/>
      </dsp:txXfrm>
    </dsp:sp>
    <dsp:sp modelId="{F31CFB2E-6071-4CC3-B689-1C7FC8A379FC}">
      <dsp:nvSpPr>
        <dsp:cNvPr id="0" name=""/>
        <dsp:cNvSpPr/>
      </dsp:nvSpPr>
      <dsp:spPr>
        <a:xfrm>
          <a:off x="0" y="3247007"/>
          <a:ext cx="10927829" cy="66338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Autism Act 2009 (UK Government Legislation, 2009)</a:t>
          </a:r>
          <a:endParaRPr lang="en-US" sz="2700" kern="1200" dirty="0"/>
        </a:p>
      </dsp:txBody>
      <dsp:txXfrm>
        <a:off x="32384" y="3279391"/>
        <a:ext cx="10863061" cy="5986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7E32-63AB-FFE3-2D95-E5D8AB00B0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2009FC-ABAE-19F9-F414-027CA4AFA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517229-9557-C411-1046-94646E7216A0}"/>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BC93D72E-29AE-F171-D7E4-1628DAAC32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C2DA9-7B75-47E3-D7DC-40B33ACCCE6A}"/>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3600537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01122-D473-98B2-B2A0-EA67AF5973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7596C9-A38D-A3EE-FC03-73B59F1434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0771C4-F442-2967-0997-6D5E3D4FAC4B}"/>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959FDFBD-6C9E-DBFF-1ED7-247F22DAD0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88337F-230E-C84E-3C11-6DEA56F2F39F}"/>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778490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1FAFA-3FBC-64DC-BA39-29FFCEF58C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D3A92B-BA98-D5E5-E8CD-8ADE894D23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B92BEC-A2DC-06D9-A262-2AF0AA718EE3}"/>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CAAA0688-6472-817A-1527-5E97760269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F3A94-4D27-3A78-717D-46B5D82AD323}"/>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83608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7E15-5D6E-A8B6-7772-52239FCA4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F99FF8-B685-4078-406A-C73FE61030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DF55F0-FF88-00D6-3D0E-ABF0D95DA8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27A3CC-5825-374D-FED2-59EEB07FA731}"/>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6" name="Footer Placeholder 5">
            <a:extLst>
              <a:ext uri="{FF2B5EF4-FFF2-40B4-BE49-F238E27FC236}">
                <a16:creationId xmlns:a16="http://schemas.microsoft.com/office/drawing/2014/main" id="{5B3D2891-15B0-3FAF-0AE9-AAC88D90E3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AB11D0-DABB-1CD7-1606-391525C0E1AC}"/>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2790093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BA171-B181-5FAF-6077-895379E4B0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BABDA9-C6EB-7F72-871B-E51BBF44C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D36CBB-89FD-C6C0-9883-7BB8A92D8C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A477A9-A449-A61F-02AF-1EEE29371A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34A9F1-20F3-67E6-71D1-01EF61D9F1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7956A5-DA90-3CC2-5041-60E4624DBCC1}"/>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8" name="Footer Placeholder 7">
            <a:extLst>
              <a:ext uri="{FF2B5EF4-FFF2-40B4-BE49-F238E27FC236}">
                <a16:creationId xmlns:a16="http://schemas.microsoft.com/office/drawing/2014/main" id="{22A6C5F8-B644-0F18-50FB-4028B728D5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A0A299-5B0B-4C11-9BD6-95A64D313150}"/>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3612230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6E859-5C7F-50F0-3BB7-CD05D7C97A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217D24-CFB9-5C50-5E27-A87837BB2EAD}"/>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4" name="Footer Placeholder 3">
            <a:extLst>
              <a:ext uri="{FF2B5EF4-FFF2-40B4-BE49-F238E27FC236}">
                <a16:creationId xmlns:a16="http://schemas.microsoft.com/office/drawing/2014/main" id="{9694E4B7-01C9-EFC8-EAA2-65167C34E6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BFCE5D-AC16-BA32-5A3E-5636A32F2E6C}"/>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904469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B812EF-D4AF-52F2-C7AF-E426F2577F8F}"/>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3" name="Footer Placeholder 2">
            <a:extLst>
              <a:ext uri="{FF2B5EF4-FFF2-40B4-BE49-F238E27FC236}">
                <a16:creationId xmlns:a16="http://schemas.microsoft.com/office/drawing/2014/main" id="{301654BC-1A4B-3322-2B1F-0220E6DDA9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BFCC3C-E77F-9656-8441-39974B3EFCFE}"/>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2527321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3ECD-E865-3271-88D3-2F2EF92215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CF78F4-A929-5033-7AEA-87F1718CAF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06E477-E76F-BEF5-83C5-EB090DFDBD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E5F255-83F8-E10D-AAE3-BA9B3B9F4810}"/>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6" name="Footer Placeholder 5">
            <a:extLst>
              <a:ext uri="{FF2B5EF4-FFF2-40B4-BE49-F238E27FC236}">
                <a16:creationId xmlns:a16="http://schemas.microsoft.com/office/drawing/2014/main" id="{638E48DD-D577-C146-C729-A1B910ECEE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DE4EB5-A92D-93B1-FDCB-8BAA74D0A581}"/>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229630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E606-D5DF-9F9B-BD3C-922DA9FFBB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A75AD-C326-338F-E1FA-E8DBE60425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701406-106D-BAB5-815C-BF421AE7A9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8D5BF1-0EA9-BAC9-DF84-4C7B2AEE1C1A}"/>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6" name="Footer Placeholder 5">
            <a:extLst>
              <a:ext uri="{FF2B5EF4-FFF2-40B4-BE49-F238E27FC236}">
                <a16:creationId xmlns:a16="http://schemas.microsoft.com/office/drawing/2014/main" id="{EA7F5252-F199-DA48-3EA7-82B2164F0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C5DB0-5510-45D5-08DE-0D4112D151DB}"/>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256973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23849-C941-8345-0DFF-8067101298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E376C7-585E-F267-28C2-CD879F9585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11602A-1E43-3D22-843F-31B8A0508DA3}"/>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81294C64-07AB-F250-DEE1-C26510727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ECB0A-287C-4C81-55A8-A1BE908025DF}"/>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1048582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8C4144-B2C9-083F-747B-5DB796A76D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E48136-22E4-81F3-B79D-DE3CEB6E20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21A1A1-7EC8-DDD6-CE66-0FD765BF373A}"/>
              </a:ext>
            </a:extLst>
          </p:cNvPr>
          <p:cNvSpPr>
            <a:spLocks noGrp="1"/>
          </p:cNvSpPr>
          <p:nvPr>
            <p:ph type="dt" sz="half" idx="10"/>
          </p:nvPr>
        </p:nvSpPr>
        <p:spPr/>
        <p:txBody>
          <a:body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F6D9223F-794A-7C40-2313-7E0A24569E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7410E-0F44-5564-0146-3A000E7C907A}"/>
              </a:ext>
            </a:extLst>
          </p:cNvPr>
          <p:cNvSpPr>
            <a:spLocks noGrp="1"/>
          </p:cNvSpPr>
          <p:nvPr>
            <p:ph type="sldNum" sz="quarter" idx="12"/>
          </p:nvPr>
        </p:nvSpPr>
        <p:spPr/>
        <p:txBody>
          <a:bodyPr/>
          <a:lstStyle/>
          <a:p>
            <a:fld id="{600BA824-BBFC-4F26-BA63-16F1121EEACA}" type="slidenum">
              <a:rPr lang="en-GB" smtClean="0"/>
              <a:t>‹#›</a:t>
            </a:fld>
            <a:endParaRPr lang="en-GB"/>
          </a:p>
        </p:txBody>
      </p:sp>
    </p:spTree>
    <p:extLst>
      <p:ext uri="{BB962C8B-B14F-4D97-AF65-F5344CB8AC3E}">
        <p14:creationId xmlns:p14="http://schemas.microsoft.com/office/powerpoint/2010/main" val="3574313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4FF382-ACE7-A74E-C269-DDE39B780B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21E76A-B0F7-CC77-D594-362D77BD75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D0ED52-2D97-A605-F11D-6725BCA5F2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341E63-03D4-4F9A-89F8-0D7A187DA82F}" type="datetimeFigureOut">
              <a:rPr lang="en-GB" smtClean="0"/>
              <a:t>04/07/2024</a:t>
            </a:fld>
            <a:endParaRPr lang="en-GB"/>
          </a:p>
        </p:txBody>
      </p:sp>
      <p:sp>
        <p:nvSpPr>
          <p:cNvPr id="5" name="Footer Placeholder 4">
            <a:extLst>
              <a:ext uri="{FF2B5EF4-FFF2-40B4-BE49-F238E27FC236}">
                <a16:creationId xmlns:a16="http://schemas.microsoft.com/office/drawing/2014/main" id="{2FA8ED6F-19A7-FCD6-8BD8-D5BA9A18C9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FF313C-65C9-C42B-EAE7-72A5992DB9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0BA824-BBFC-4F26-BA63-16F1121EEACA}" type="slidenum">
              <a:rPr lang="en-GB" smtClean="0"/>
              <a:t>‹#›</a:t>
            </a:fld>
            <a:endParaRPr lang="en-GB"/>
          </a:p>
        </p:txBody>
      </p:sp>
    </p:spTree>
    <p:extLst>
      <p:ext uri="{BB962C8B-B14F-4D97-AF65-F5344CB8AC3E}">
        <p14:creationId xmlns:p14="http://schemas.microsoft.com/office/powerpoint/2010/main" val="18681166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mbitiousaboutautism.org.uk/" TargetMode="External"/><Relationship Id="rId7" Type="http://schemas.openxmlformats.org/officeDocument/2006/relationships/hyperlink" Target="https://fullfact.org/economy/labour-inequality-1997-2010/" TargetMode="External"/><Relationship Id="rId2" Type="http://schemas.openxmlformats.org/officeDocument/2006/relationships/hyperlink" Target="https://www.actionforchildren.org.uk/our-work-and-impact/children-and-families/good-mental-health/" TargetMode="External"/><Relationship Id="rId1" Type="http://schemas.openxmlformats.org/officeDocument/2006/relationships/slideLayout" Target="../slideLayouts/slideLayout6.xml"/><Relationship Id="rId6" Type="http://schemas.openxmlformats.org/officeDocument/2006/relationships/hyperlink" Target="https://www.equalityhumanrights.com/human-rights/human-rights-act" TargetMode="External"/><Relationship Id="rId5" Type="http://schemas.openxmlformats.org/officeDocument/2006/relationships/hyperlink" Target="https://www.cdc.gov/autism/treatment/index.html" TargetMode="External"/><Relationship Id="rId4" Type="http://schemas.openxmlformats.org/officeDocument/2006/relationships/hyperlink" Target="https://www.autismspeaks.org/cognitive-behavioral-therapy-cb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national-strategy-for-autistic-children-young-people-and-adults-2021-to-2026/the-national-strategy-for-autistic-children-young-people-and-adults-2021-to-2026" TargetMode="External"/><Relationship Id="rId2" Type="http://schemas.openxmlformats.org/officeDocument/2006/relationships/hyperlink" Target="https://theconversation.com/what-life-was-like-in-mental-hospitals-in-the-early-20th-century-119949" TargetMode="External"/><Relationship Id="rId1" Type="http://schemas.openxmlformats.org/officeDocument/2006/relationships/slideLayout" Target="../slideLayouts/slideLayout2.xml"/><Relationship Id="rId5" Type="http://schemas.openxmlformats.org/officeDocument/2006/relationships/hyperlink" Target="https://www.autism.org.uk/advice-and-guidance/professional-practice/occupation-therapy" TargetMode="External"/><Relationship Id="rId4" Type="http://schemas.openxmlformats.org/officeDocument/2006/relationships/hyperlink" Target="https://www.icd10data.com/ICD10CM/Codes/F01-F99/F80-F89/F84-/F84.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hanen.org/Helpful-Info/Articles/Paying-Attention-to-Childrens-Joint-Attention.aspx" TargetMode="External"/><Relationship Id="rId2" Type="http://schemas.openxmlformats.org/officeDocument/2006/relationships/hyperlink" Target="https://www.legislation.gov.uk/ukpga/Eliz2/7-8/72" TargetMode="External"/><Relationship Id="rId1" Type="http://schemas.openxmlformats.org/officeDocument/2006/relationships/slideLayout" Target="../slideLayouts/slideLayout2.xml"/><Relationship Id="rId4" Type="http://schemas.openxmlformats.org/officeDocument/2006/relationships/hyperlink" Target="https://www.mayoclinic.org/diseases-conditions/mental-illness/in-depth/mental-health/art-20046477"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autism.org.uk/" TargetMode="External"/><Relationship Id="rId7" Type="http://schemas.openxmlformats.org/officeDocument/2006/relationships/hyperlink" Target="https://www.nhs.uk/conditions/autism/support/" TargetMode="External"/><Relationship Id="rId2" Type="http://schemas.openxmlformats.org/officeDocument/2006/relationships/hyperlink" Target="https://www.mentalhealth.org.uk/explore-mental-health/a-z-topics/stigma-and-discrimination" TargetMode="External"/><Relationship Id="rId1" Type="http://schemas.openxmlformats.org/officeDocument/2006/relationships/slideLayout" Target="../slideLayouts/slideLayout2.xml"/><Relationship Id="rId6" Type="http://schemas.openxmlformats.org/officeDocument/2006/relationships/hyperlink" Target="https://www.longtermplan.nhs.uk/" TargetMode="External"/><Relationship Id="rId5" Type="http://schemas.openxmlformats.org/officeDocument/2006/relationships/hyperlink" Target="https://www.autism.org.uk/advice-and-guidance/topics/strategies-and-interventions" TargetMode="External"/><Relationship Id="rId4" Type="http://schemas.openxmlformats.org/officeDocument/2006/relationships/hyperlink" Target="https://www.autism.org.uk/advice-and-guidance/topics/diagnosis/diagnostic-criteria/all-audienc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autismcentral.org.uk/" TargetMode="External"/><Relationship Id="rId2" Type="http://schemas.openxmlformats.org/officeDocument/2006/relationships/hyperlink" Target="https://www.nhs.uk/conditions/social-care-and-support-guide/making-decisions-for-someone-else/mental-capacity-act/" TargetMode="External"/><Relationship Id="rId1" Type="http://schemas.openxmlformats.org/officeDocument/2006/relationships/slideLayout" Target="../slideLayouts/slideLayout2.xml"/><Relationship Id="rId6" Type="http://schemas.openxmlformats.org/officeDocument/2006/relationships/hyperlink" Target="https://www.nichd.nih.gov/health/topics/autism/conditioninfo/treatments/parent-mediated" TargetMode="External"/><Relationship Id="rId5" Type="http://schemas.openxmlformats.org/officeDocument/2006/relationships/hyperlink" Target="https://www.nichd.nih.gov/health/topics/autism/conditioninfo/treatments/behavioral-management" TargetMode="External"/><Relationship Id="rId4" Type="http://schemas.openxmlformats.org/officeDocument/2006/relationships/hyperlink" Target="https://www.nice.org.uk/guidance/qs5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ichd.nih.gov/health/topics/autism/conditioninfo/treatments" TargetMode="External"/><Relationship Id="rId2" Type="http://schemas.openxmlformats.org/officeDocument/2006/relationships/hyperlink" Target="https://www.nichd.nih.gov/health/topics/autism/conditioninfo/treatments/speech-language" TargetMode="External"/><Relationship Id="rId1" Type="http://schemas.openxmlformats.org/officeDocument/2006/relationships/slideLayout" Target="../slideLayouts/slideLayout2.xml"/><Relationship Id="rId5" Type="http://schemas.openxmlformats.org/officeDocument/2006/relationships/hyperlink" Target="https://www.nice.org.uk/guidance/cg170/chapter/Recommendations" TargetMode="External"/><Relationship Id="rId4" Type="http://schemas.openxmlformats.org/officeDocument/2006/relationships/hyperlink" Target="https://www.nice.org.uk/Guidance/CG12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eopleshistorynhs.org/encyclopaedia/mental-health/" TargetMode="External"/><Relationship Id="rId2" Type="http://schemas.openxmlformats.org/officeDocument/2006/relationships/hyperlink" Target="https://www.rcpsych.ac.uk/news-and-features/blogs/detail/history-archives-and-library-blog/2020/09/09/" TargetMode="External"/><Relationship Id="rId1" Type="http://schemas.openxmlformats.org/officeDocument/2006/relationships/slideLayout" Target="../slideLayouts/slideLayout2.xml"/><Relationship Id="rId5" Type="http://schemas.openxmlformats.org/officeDocument/2006/relationships/hyperlink" Target="https://www.legislation.gov.uk/ukpga/2007/12/contents" TargetMode="External"/><Relationship Id="rId4" Type="http://schemas.openxmlformats.org/officeDocument/2006/relationships/hyperlink" Target="https://www.gov.uk/government/publications/health-and-social-care-act-2012-fact-sheet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hyperlink" Target="https://www.legislation.gov.uk/ukpga/2009/15/contents"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mental-disorders" TargetMode="External"/><Relationship Id="rId4" Type="http://schemas.openxmlformats.org/officeDocument/2006/relationships/hyperlink" Target="https://www.legislation.gov.uk/ukpga/2022/31/section/181/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rama">
            <a:extLst>
              <a:ext uri="{FF2B5EF4-FFF2-40B4-BE49-F238E27FC236}">
                <a16:creationId xmlns:a16="http://schemas.microsoft.com/office/drawing/2014/main" id="{C53F6345-3F54-6084-29D5-ADDBCAD146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9" name="Freeform: Shape 18">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9A8C692-BF5F-9A53-BA8E-413403D7068C}"/>
              </a:ext>
            </a:extLst>
          </p:cNvPr>
          <p:cNvSpPr>
            <a:spLocks noGrp="1"/>
          </p:cNvSpPr>
          <p:nvPr>
            <p:ph type="title"/>
          </p:nvPr>
        </p:nvSpPr>
        <p:spPr>
          <a:xfrm>
            <a:off x="5759354" y="457201"/>
            <a:ext cx="5337270" cy="1835911"/>
          </a:xfrm>
        </p:spPr>
        <p:txBody>
          <a:bodyPr anchor="b">
            <a:normAutofit/>
          </a:bodyPr>
          <a:lstStyle/>
          <a:p>
            <a:r>
              <a:rPr lang="en-GB" sz="3000">
                <a:solidFill>
                  <a:srgbClr val="FFFFFF"/>
                </a:solidFill>
              </a:rPr>
              <a:t>Autistic individuals in the UK do have access to treatment and receive the right support needed?</a:t>
            </a:r>
          </a:p>
        </p:txBody>
      </p:sp>
      <p:sp>
        <p:nvSpPr>
          <p:cNvPr id="21"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B62360-E9A7-08CA-7350-E643388F73E6}"/>
              </a:ext>
            </a:extLst>
          </p:cNvPr>
          <p:cNvSpPr>
            <a:spLocks noGrp="1"/>
          </p:cNvSpPr>
          <p:nvPr>
            <p:ph idx="1"/>
          </p:nvPr>
        </p:nvSpPr>
        <p:spPr>
          <a:xfrm>
            <a:off x="5759354" y="2798064"/>
            <a:ext cx="5461095" cy="3417611"/>
          </a:xfrm>
        </p:spPr>
        <p:txBody>
          <a:bodyPr anchor="t">
            <a:normAutofit/>
          </a:bodyPr>
          <a:lstStyle/>
          <a:p>
            <a:pPr marL="0" indent="0">
              <a:buNone/>
            </a:pPr>
            <a:r>
              <a:rPr lang="en-GB" sz="2200" dirty="0">
                <a:solidFill>
                  <a:srgbClr val="FFFFFF"/>
                </a:solidFill>
                <a:latin typeface="Arial" panose="020B0604020202020204" pitchFamily="34" charset="0"/>
                <a:cs typeface="Arial" panose="020B0604020202020204" pitchFamily="34" charset="0"/>
              </a:rPr>
              <a:t>A Debate Presentation</a:t>
            </a:r>
          </a:p>
          <a:p>
            <a:pPr marL="0" indent="0">
              <a:buNone/>
            </a:pPr>
            <a:r>
              <a:rPr lang="en-GB" sz="2200" dirty="0">
                <a:solidFill>
                  <a:srgbClr val="FFFFFF"/>
                </a:solidFill>
                <a:latin typeface="Arial" panose="020B0604020202020204" pitchFamily="34" charset="0"/>
                <a:cs typeface="Arial" panose="020B0604020202020204" pitchFamily="34" charset="0"/>
              </a:rPr>
              <a:t>Programme: BSc Health and Social Care</a:t>
            </a:r>
          </a:p>
          <a:p>
            <a:pPr marL="0" indent="0">
              <a:buNone/>
            </a:pPr>
            <a:r>
              <a:rPr lang="en-GB" sz="2200" dirty="0">
                <a:solidFill>
                  <a:srgbClr val="FFFFFF"/>
                </a:solidFill>
                <a:latin typeface="Arial" panose="020B0604020202020204" pitchFamily="34" charset="0"/>
                <a:cs typeface="Arial" panose="020B0604020202020204" pitchFamily="34" charset="0"/>
              </a:rPr>
              <a:t>Module: Mental Disorders and Psychopathology</a:t>
            </a:r>
          </a:p>
          <a:p>
            <a:pPr marL="0" indent="0">
              <a:buNone/>
            </a:pPr>
            <a:r>
              <a:rPr lang="en-GB" sz="2200">
                <a:solidFill>
                  <a:srgbClr val="FFFFFF"/>
                </a:solidFill>
                <a:latin typeface="Arial" panose="020B0604020202020204" pitchFamily="34" charset="0"/>
                <a:cs typeface="Arial" panose="020B0604020202020204" pitchFamily="34" charset="0"/>
              </a:rPr>
              <a:t>Module Code: BMHP6006_BIRM</a:t>
            </a:r>
          </a:p>
          <a:p>
            <a:pPr marL="0" indent="0">
              <a:buNone/>
            </a:pPr>
            <a:r>
              <a:rPr lang="en-GB" sz="2200" dirty="0">
                <a:solidFill>
                  <a:srgbClr val="FFFFFF"/>
                </a:solidFill>
                <a:latin typeface="Arial" panose="020B0604020202020204" pitchFamily="34" charset="0"/>
                <a:cs typeface="Arial" panose="020B0604020202020204" pitchFamily="34" charset="0"/>
              </a:rPr>
              <a:t>Module Leader: Alice Clayton</a:t>
            </a:r>
          </a:p>
          <a:p>
            <a:pPr marL="0" indent="0">
              <a:buNone/>
            </a:pPr>
            <a:r>
              <a:rPr lang="en-GB" sz="2200" dirty="0">
                <a:solidFill>
                  <a:srgbClr val="FFFFFF"/>
                </a:solidFill>
                <a:latin typeface="Arial" panose="020B0604020202020204" pitchFamily="34" charset="0"/>
                <a:cs typeface="Arial" panose="020B0604020202020204" pitchFamily="34" charset="0"/>
              </a:rPr>
              <a:t>Student: Borimir Petkov (2118523)</a:t>
            </a:r>
          </a:p>
          <a:p>
            <a:pPr marL="0" indent="0">
              <a:buNone/>
            </a:pPr>
            <a:endParaRPr lang="en-GB" sz="2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4489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7E1664E-C2B4-689E-3D1F-BB4D02452967}"/>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Introduction</a:t>
            </a:r>
          </a:p>
        </p:txBody>
      </p:sp>
      <p:sp>
        <p:nvSpPr>
          <p:cNvPr id="3" name="Content Placeholder 2">
            <a:extLst>
              <a:ext uri="{FF2B5EF4-FFF2-40B4-BE49-F238E27FC236}">
                <a16:creationId xmlns:a16="http://schemas.microsoft.com/office/drawing/2014/main" id="{9A6985EF-DE39-A16D-FB57-603C6D7A78E4}"/>
              </a:ext>
            </a:extLst>
          </p:cNvPr>
          <p:cNvSpPr>
            <a:spLocks noGrp="1"/>
          </p:cNvSpPr>
          <p:nvPr>
            <p:ph idx="1"/>
          </p:nvPr>
        </p:nvSpPr>
        <p:spPr>
          <a:xfrm>
            <a:off x="6095999" y="882315"/>
            <a:ext cx="5254754" cy="5294647"/>
          </a:xfrm>
        </p:spPr>
        <p:txBody>
          <a:bodyPr>
            <a:normAutofit/>
          </a:bodyPr>
          <a:lstStyle/>
          <a:p>
            <a:pPr marL="0" indent="0">
              <a:buNone/>
            </a:pPr>
            <a:r>
              <a:rPr lang="en-GB" sz="2200"/>
              <a:t>Autism in the UK has never gained enough public awareness and recognition. Individuals with hidden disabilities like autism should have the same opportunities as every other member of society (UK Government, 2021)</a:t>
            </a:r>
          </a:p>
          <a:p>
            <a:pPr marL="0" indent="0">
              <a:buNone/>
            </a:pPr>
            <a:r>
              <a:rPr lang="en-GB" sz="2200"/>
              <a:t>The purpose of this debate is to explore the mental health legislation and provision in the UK and determine to what extent such individuals are equally supported with their health and social care needs.</a:t>
            </a:r>
          </a:p>
          <a:p>
            <a:endParaRPr lang="en-GB" sz="2200"/>
          </a:p>
        </p:txBody>
      </p:sp>
    </p:spTree>
    <p:extLst>
      <p:ext uri="{BB962C8B-B14F-4D97-AF65-F5344CB8AC3E}">
        <p14:creationId xmlns:p14="http://schemas.microsoft.com/office/powerpoint/2010/main" val="3920704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A38CC-7C2E-4538-C1B4-23D4D1B9E5D2}"/>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800">
                <a:solidFill>
                  <a:srgbClr val="FFFFFF"/>
                </a:solidFill>
              </a:rPr>
              <a:t>Definitions</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17399D-A7DA-50EC-B47C-67E860AEF45A}"/>
              </a:ext>
            </a:extLst>
          </p:cNvPr>
          <p:cNvSpPr>
            <a:spLocks noGrp="1"/>
          </p:cNvSpPr>
          <p:nvPr>
            <p:ph sz="half" idx="1"/>
          </p:nvPr>
        </p:nvSpPr>
        <p:spPr>
          <a:xfrm>
            <a:off x="6558551" y="640080"/>
            <a:ext cx="5069051" cy="2788920"/>
          </a:xfrm>
        </p:spPr>
        <p:txBody>
          <a:bodyPr>
            <a:normAutofit fontScale="92500" lnSpcReduction="10000"/>
          </a:bodyPr>
          <a:lstStyle/>
          <a:p>
            <a:r>
              <a:rPr lang="en-GB" dirty="0">
                <a:latin typeface="Arial" panose="020B0604020202020204" pitchFamily="34" charset="0"/>
                <a:cs typeface="Arial" panose="020B0604020202020204" pitchFamily="34" charset="0"/>
              </a:rPr>
              <a:t>Definition of mental health disorder:</a:t>
            </a:r>
          </a:p>
          <a:p>
            <a:pPr marL="0" indent="0">
              <a:buNone/>
            </a:pPr>
            <a:r>
              <a:rPr lang="en-GB" sz="2400" dirty="0">
                <a:latin typeface="Arial" panose="020B0604020202020204" pitchFamily="34" charset="0"/>
                <a:cs typeface="Arial" panose="020B0604020202020204" pitchFamily="34" charset="0"/>
              </a:rPr>
              <a:t>Mental health disorders or illnesses are associated with significant disturbance in important areas of functioning like cognition, emotional regulation, or behaviour. They affect the way an individual is thinking, feeling, acting, and functioning (WHO, 2022).</a:t>
            </a:r>
          </a:p>
        </p:txBody>
      </p:sp>
      <p:sp>
        <p:nvSpPr>
          <p:cNvPr id="4" name="Content Placeholder 3">
            <a:extLst>
              <a:ext uri="{FF2B5EF4-FFF2-40B4-BE49-F238E27FC236}">
                <a16:creationId xmlns:a16="http://schemas.microsoft.com/office/drawing/2014/main" id="{16094B76-90BF-A809-CDB8-0080015B4D3A}"/>
              </a:ext>
            </a:extLst>
          </p:cNvPr>
          <p:cNvSpPr>
            <a:spLocks noGrp="1"/>
          </p:cNvSpPr>
          <p:nvPr>
            <p:ph sz="half" idx="2"/>
          </p:nvPr>
        </p:nvSpPr>
        <p:spPr>
          <a:xfrm>
            <a:off x="6570203" y="3671315"/>
            <a:ext cx="5371425" cy="3186685"/>
          </a:xfrm>
        </p:spPr>
        <p:txBody>
          <a:bodyPr>
            <a:normAutofit fontScale="92500" lnSpcReduction="10000"/>
          </a:bodyPr>
          <a:lstStyle/>
          <a:p>
            <a:r>
              <a:rPr lang="en-GB" dirty="0">
                <a:latin typeface="Arial" panose="020B0604020202020204" pitchFamily="34" charset="0"/>
                <a:cs typeface="Arial" panose="020B0604020202020204" pitchFamily="34" charset="0"/>
              </a:rPr>
              <a:t>ICD 10 classification</a:t>
            </a:r>
          </a:p>
          <a:p>
            <a:pPr marL="0" indent="0">
              <a:buNone/>
            </a:pPr>
            <a:r>
              <a:rPr lang="en-GB" sz="2200" dirty="0">
                <a:latin typeface="Arial" panose="020B0604020202020204" pitchFamily="34" charset="0"/>
                <a:cs typeface="Arial" panose="020B0604020202020204" pitchFamily="34" charset="0"/>
              </a:rPr>
              <a:t>Autistic disorder is under the F84.0 code in the International Classification of Diseases (ICD-10) 10</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revision, created by the World Health Organisation (WHO) (National Autistic Society, 2020).</a:t>
            </a:r>
          </a:p>
          <a:p>
            <a:pPr marL="0" indent="0">
              <a:buNone/>
            </a:pPr>
            <a:r>
              <a:rPr lang="en-GB" sz="2200" dirty="0">
                <a:latin typeface="Arial" panose="020B0604020202020204" pitchFamily="34" charset="0"/>
                <a:cs typeface="Arial" panose="020B0604020202020204" pitchFamily="34" charset="0"/>
              </a:rPr>
              <a:t>Autism disorder can be defined as abnormal or impaired development in social interactions and communications, along with restricted or repetitive activity, or interest (ICD 10, 2019).</a:t>
            </a:r>
          </a:p>
        </p:txBody>
      </p:sp>
    </p:spTree>
    <p:extLst>
      <p:ext uri="{BB962C8B-B14F-4D97-AF65-F5344CB8AC3E}">
        <p14:creationId xmlns:p14="http://schemas.microsoft.com/office/powerpoint/2010/main" val="569699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8B273-D24E-6CFD-9E59-B1076CA33E82}"/>
              </a:ext>
            </a:extLst>
          </p:cNvPr>
          <p:cNvSpPr>
            <a:spLocks noGrp="1"/>
          </p:cNvSpPr>
          <p:nvPr>
            <p:ph type="title"/>
          </p:nvPr>
        </p:nvSpPr>
        <p:spPr>
          <a:xfrm>
            <a:off x="1389278" y="1233241"/>
            <a:ext cx="3240506" cy="4064628"/>
          </a:xfrm>
        </p:spPr>
        <p:txBody>
          <a:bodyPr>
            <a:normAutofit/>
          </a:bodyPr>
          <a:lstStyle/>
          <a:p>
            <a:r>
              <a:rPr lang="en-GB">
                <a:solidFill>
                  <a:srgbClr val="FFFFFF"/>
                </a:solidFill>
              </a:rPr>
              <a:t>The historical context of mental health in the UK</a:t>
            </a:r>
          </a:p>
        </p:txBody>
      </p:sp>
      <p:sp>
        <p:nvSpPr>
          <p:cNvPr id="40" name="Freeform: Shape 39">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9B4C62-9DF4-FF46-418E-A543C808DF88}"/>
              </a:ext>
            </a:extLst>
          </p:cNvPr>
          <p:cNvSpPr>
            <a:spLocks noGrp="1"/>
          </p:cNvSpPr>
          <p:nvPr>
            <p:ph idx="1"/>
          </p:nvPr>
        </p:nvSpPr>
        <p:spPr>
          <a:xfrm>
            <a:off x="6096000" y="820879"/>
            <a:ext cx="5388607" cy="5786749"/>
          </a:xfrm>
        </p:spPr>
        <p:txBody>
          <a:bodyPr anchor="t">
            <a:normAutofit/>
          </a:bodyPr>
          <a:lstStyle/>
          <a:p>
            <a:r>
              <a:rPr lang="en-GB" sz="1800" dirty="0"/>
              <a:t>‘National Asylum System’ in the 19</a:t>
            </a:r>
            <a:r>
              <a:rPr lang="en-GB" sz="1800" baseline="30000" dirty="0"/>
              <a:t>th</a:t>
            </a:r>
            <a:r>
              <a:rPr lang="en-GB" sz="1800" dirty="0"/>
              <a:t> century (Thomson, 2016).</a:t>
            </a:r>
          </a:p>
          <a:p>
            <a:r>
              <a:rPr lang="en-GB" sz="1800" dirty="0"/>
              <a:t>Mental hospitals replaced asylums in 1930 via the Mental Treatment Act (MTA) which amended the Lunacy Act 1890 (Royal College of Psychiatrists, 2020).</a:t>
            </a:r>
          </a:p>
          <a:p>
            <a:r>
              <a:rPr lang="en-GB" sz="1800" dirty="0"/>
              <a:t>Continued growth of patients after 1948 making them over 150000- 40% of all beds in the New National Health Service (</a:t>
            </a:r>
            <a:r>
              <a:rPr lang="en-GB" sz="1800" dirty="0" err="1"/>
              <a:t>Gagen</a:t>
            </a:r>
            <a:r>
              <a:rPr lang="en-GB" sz="1800" dirty="0"/>
              <a:t>, 2019).</a:t>
            </a:r>
          </a:p>
          <a:p>
            <a:r>
              <a:rPr lang="en-GB" sz="1800" dirty="0"/>
              <a:t>Mental Health Act of 1959 (UK Legislation, 2011).</a:t>
            </a:r>
          </a:p>
          <a:p>
            <a:r>
              <a:rPr lang="en-GB" sz="1800" dirty="0"/>
              <a:t> The New Labour of 1997 brought significant expenditure on mental health care (Full Fact, 2019).</a:t>
            </a:r>
          </a:p>
          <a:p>
            <a:r>
              <a:rPr lang="en-GB" sz="1800" dirty="0"/>
              <a:t> The Health and Social Care Act of 2012 placed mental health equally important as physical health (UK Government, 2012).</a:t>
            </a:r>
          </a:p>
        </p:txBody>
      </p:sp>
      <p:sp>
        <p:nvSpPr>
          <p:cNvPr id="43" name="Freeform: Shape 42">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85476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48B9ED-772D-DF85-3562-4399BF385098}"/>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Nowadays treatment and support for Autism Spectrum Disorder (ASD)</a:t>
            </a:r>
          </a:p>
        </p:txBody>
      </p:sp>
      <p:graphicFrame>
        <p:nvGraphicFramePr>
          <p:cNvPr id="5" name="Content Placeholder 2">
            <a:extLst>
              <a:ext uri="{FF2B5EF4-FFF2-40B4-BE49-F238E27FC236}">
                <a16:creationId xmlns:a16="http://schemas.microsoft.com/office/drawing/2014/main" id="{DD2C3347-6E3A-C042-E711-E1256BA31D3A}"/>
              </a:ext>
            </a:extLst>
          </p:cNvPr>
          <p:cNvGraphicFramePr>
            <a:graphicFrameLocks noGrp="1"/>
          </p:cNvGraphicFramePr>
          <p:nvPr>
            <p:ph idx="1"/>
            <p:extLst>
              <p:ext uri="{D42A27DB-BD31-4B8C-83A1-F6EECF244321}">
                <p14:modId xmlns:p14="http://schemas.microsoft.com/office/powerpoint/2010/main" val="23549070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96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73C98B-54CB-7642-CA52-FA6B2F60225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UK Mental Health Legislation</a:t>
            </a:r>
          </a:p>
        </p:txBody>
      </p:sp>
      <p:graphicFrame>
        <p:nvGraphicFramePr>
          <p:cNvPr id="5" name="Content Placeholder 2">
            <a:extLst>
              <a:ext uri="{FF2B5EF4-FFF2-40B4-BE49-F238E27FC236}">
                <a16:creationId xmlns:a16="http://schemas.microsoft.com/office/drawing/2014/main" id="{9D3D8CEE-6C9F-DB76-862A-F1DF8B596DC4}"/>
              </a:ext>
            </a:extLst>
          </p:cNvPr>
          <p:cNvGraphicFramePr>
            <a:graphicFrameLocks noGrp="1"/>
          </p:cNvGraphicFramePr>
          <p:nvPr>
            <p:ph idx="1"/>
            <p:extLst>
              <p:ext uri="{D42A27DB-BD31-4B8C-83A1-F6EECF244321}">
                <p14:modId xmlns:p14="http://schemas.microsoft.com/office/powerpoint/2010/main" val="5455551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05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71061-FE04-31E6-10BE-64A94F61375D}"/>
              </a:ext>
            </a:extLst>
          </p:cNvPr>
          <p:cNvSpPr>
            <a:spLocks noGrp="1"/>
          </p:cNvSpPr>
          <p:nvPr>
            <p:ph type="title"/>
          </p:nvPr>
        </p:nvSpPr>
        <p:spPr>
          <a:xfrm>
            <a:off x="1136396" y="502021"/>
            <a:ext cx="6173262" cy="1655483"/>
          </a:xfrm>
        </p:spPr>
        <p:txBody>
          <a:bodyPr anchor="b">
            <a:normAutofit/>
          </a:bodyPr>
          <a:lstStyle/>
          <a:p>
            <a:r>
              <a:rPr lang="en-GB" sz="4000"/>
              <a:t>Data and Statistics</a:t>
            </a:r>
          </a:p>
        </p:txBody>
      </p:sp>
      <p:sp>
        <p:nvSpPr>
          <p:cNvPr id="3" name="Content Placeholder 2">
            <a:extLst>
              <a:ext uri="{FF2B5EF4-FFF2-40B4-BE49-F238E27FC236}">
                <a16:creationId xmlns:a16="http://schemas.microsoft.com/office/drawing/2014/main" id="{017D9899-31DC-9121-7AFD-70AA29D99820}"/>
              </a:ext>
            </a:extLst>
          </p:cNvPr>
          <p:cNvSpPr>
            <a:spLocks noGrp="1"/>
          </p:cNvSpPr>
          <p:nvPr>
            <p:ph idx="1"/>
          </p:nvPr>
        </p:nvSpPr>
        <p:spPr>
          <a:xfrm>
            <a:off x="1136397" y="2408518"/>
            <a:ext cx="6173262" cy="3535083"/>
          </a:xfrm>
        </p:spPr>
        <p:txBody>
          <a:bodyPr>
            <a:normAutofit/>
          </a:bodyPr>
          <a:lstStyle/>
          <a:p>
            <a:r>
              <a:rPr lang="en-GB" sz="2000" dirty="0"/>
              <a:t>1 of 36 children approximately have receive a diagnosis of Autism Spectrum Disorder (ASD) (</a:t>
            </a:r>
            <a:r>
              <a:rPr lang="en-GB" sz="2000" dirty="0" err="1"/>
              <a:t>Maenner</a:t>
            </a:r>
            <a:r>
              <a:rPr lang="en-GB" sz="2000" dirty="0"/>
              <a:t>, 2023)</a:t>
            </a:r>
          </a:p>
          <a:p>
            <a:r>
              <a:rPr lang="en-GB" sz="2000" dirty="0"/>
              <a:t>ASD is reported to occur in all ethnic, racial, and socioeconomic groups (Shaw, 2023)</a:t>
            </a:r>
          </a:p>
          <a:p>
            <a:r>
              <a:rPr lang="en-GB" sz="2000" dirty="0"/>
              <a:t>ASD is much more common in boys (approximately 4 times more) than in girls (</a:t>
            </a:r>
            <a:r>
              <a:rPr lang="en-GB" sz="2000" dirty="0" err="1"/>
              <a:t>Maenner</a:t>
            </a:r>
            <a:r>
              <a:rPr lang="en-GB" sz="2000" dirty="0"/>
              <a:t>, 2023)</a:t>
            </a:r>
          </a:p>
          <a:p>
            <a:r>
              <a:rPr lang="en-GB" sz="2000" dirty="0"/>
              <a:t>About 17% of all children, at ages 3 to 17, received a diagnosis of developmental disorders, including autism in the period of the year 2009 to the year 2017 (</a:t>
            </a:r>
            <a:r>
              <a:rPr lang="en-GB" sz="2000" dirty="0" err="1"/>
              <a:t>Zablotski</a:t>
            </a:r>
            <a:r>
              <a:rPr lang="en-GB" sz="2000" dirty="0"/>
              <a:t> et al., 2017)</a:t>
            </a:r>
          </a:p>
        </p:txBody>
      </p:sp>
      <p:pic>
        <p:nvPicPr>
          <p:cNvPr id="5" name="Picture 4" descr="Toy plastic numbers">
            <a:extLst>
              <a:ext uri="{FF2B5EF4-FFF2-40B4-BE49-F238E27FC236}">
                <a16:creationId xmlns:a16="http://schemas.microsoft.com/office/drawing/2014/main" id="{960659B8-40BB-F32B-E159-E313D60A2835}"/>
              </a:ext>
            </a:extLst>
          </p:cNvPr>
          <p:cNvPicPr>
            <a:picLocks noChangeAspect="1"/>
          </p:cNvPicPr>
          <p:nvPr/>
        </p:nvPicPr>
        <p:blipFill rotWithShape="1">
          <a:blip r:embed="rId2"/>
          <a:srcRect l="28023" r="29582" b="1"/>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0621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1D567-A22B-CD84-839B-51E52A73760F}"/>
              </a:ext>
            </a:extLst>
          </p:cNvPr>
          <p:cNvSpPr>
            <a:spLocks noGrp="1"/>
          </p:cNvSpPr>
          <p:nvPr>
            <p:ph type="title"/>
          </p:nvPr>
        </p:nvSpPr>
        <p:spPr>
          <a:xfrm>
            <a:off x="686834" y="1153572"/>
            <a:ext cx="3200400" cy="4461163"/>
          </a:xfrm>
        </p:spPr>
        <p:txBody>
          <a:bodyPr>
            <a:normAutofit/>
          </a:bodyPr>
          <a:lstStyle/>
          <a:p>
            <a:r>
              <a:rPr lang="en-GB">
                <a:solidFill>
                  <a:srgbClr val="FFFFFF"/>
                </a:solidFill>
              </a:rPr>
              <a:t>Available Support for Autistic People</a:t>
            </a: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3D9C1D-64E6-8427-177B-19DAB44488A0}"/>
              </a:ext>
            </a:extLst>
          </p:cNvPr>
          <p:cNvSpPr>
            <a:spLocks noGrp="1"/>
          </p:cNvSpPr>
          <p:nvPr>
            <p:ph idx="1"/>
          </p:nvPr>
        </p:nvSpPr>
        <p:spPr>
          <a:xfrm>
            <a:off x="4447308" y="591344"/>
            <a:ext cx="6906491" cy="5585619"/>
          </a:xfrm>
        </p:spPr>
        <p:txBody>
          <a:bodyPr anchor="ctr">
            <a:normAutofit/>
          </a:bodyPr>
          <a:lstStyle/>
          <a:p>
            <a:r>
              <a:rPr lang="en-GB"/>
              <a:t>Friends and Family</a:t>
            </a:r>
          </a:p>
          <a:p>
            <a:r>
              <a:rPr lang="en-GB"/>
              <a:t>National Charities and Support Network:</a:t>
            </a:r>
          </a:p>
          <a:p>
            <a:pPr marL="0" indent="0">
              <a:buNone/>
            </a:pPr>
            <a:r>
              <a:rPr lang="en-GB"/>
              <a:t>-National Autistic Society (National Autistic Society, 2018)</a:t>
            </a:r>
          </a:p>
          <a:p>
            <a:pPr marL="0" indent="0">
              <a:buNone/>
            </a:pPr>
            <a:r>
              <a:rPr lang="en-GB"/>
              <a:t>-Ambitious about Autism (Ambitious about Autism, 2019)</a:t>
            </a:r>
          </a:p>
          <a:p>
            <a:pPr marL="0" indent="0">
              <a:buNone/>
            </a:pPr>
            <a:r>
              <a:rPr lang="en-GB"/>
              <a:t>-Autism Central (NHS England, 2024)</a:t>
            </a:r>
          </a:p>
          <a:p>
            <a:r>
              <a:rPr lang="en-GB"/>
              <a:t>Local Support Groups (NHS, 2020)</a:t>
            </a:r>
          </a:p>
          <a:p>
            <a:r>
              <a:rPr lang="en-GB"/>
              <a:t>Social Media and Forums (NHS, 2020)</a:t>
            </a:r>
          </a:p>
          <a:p>
            <a:pPr>
              <a:buFont typeface="Wingdings" panose="05000000000000000000" pitchFamily="2" charset="2"/>
              <a:buChar char="§"/>
            </a:pPr>
            <a:endParaRPr lang="en-GB"/>
          </a:p>
          <a:p>
            <a:endParaRPr lang="en-GB" dirty="0"/>
          </a:p>
        </p:txBody>
      </p:sp>
    </p:spTree>
    <p:extLst>
      <p:ext uri="{BB962C8B-B14F-4D97-AF65-F5344CB8AC3E}">
        <p14:creationId xmlns:p14="http://schemas.microsoft.com/office/powerpoint/2010/main" val="1057662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8686A-1FBB-A049-BB89-DE55EAB71ED5}"/>
              </a:ext>
            </a:extLst>
          </p:cNvPr>
          <p:cNvSpPr>
            <a:spLocks noGrp="1"/>
          </p:cNvSpPr>
          <p:nvPr>
            <p:ph type="title"/>
          </p:nvPr>
        </p:nvSpPr>
        <p:spPr>
          <a:xfrm>
            <a:off x="5297762" y="329184"/>
            <a:ext cx="6251110" cy="1783080"/>
          </a:xfrm>
        </p:spPr>
        <p:txBody>
          <a:bodyPr anchor="b">
            <a:normAutofit/>
          </a:bodyPr>
          <a:lstStyle/>
          <a:p>
            <a:r>
              <a:rPr lang="en-GB" sz="5400"/>
              <a:t>Issues in Provision, Support, and Policy</a:t>
            </a:r>
          </a:p>
        </p:txBody>
      </p:sp>
      <p:pic>
        <p:nvPicPr>
          <p:cNvPr id="22" name="Picture 21" descr="Large skydiving group mid-air">
            <a:extLst>
              <a:ext uri="{FF2B5EF4-FFF2-40B4-BE49-F238E27FC236}">
                <a16:creationId xmlns:a16="http://schemas.microsoft.com/office/drawing/2014/main" id="{73044290-711C-9DF0-9311-1DA133D5A344}"/>
              </a:ext>
            </a:extLst>
          </p:cNvPr>
          <p:cNvPicPr>
            <a:picLocks noChangeAspect="1"/>
          </p:cNvPicPr>
          <p:nvPr/>
        </p:nvPicPr>
        <p:blipFill rotWithShape="1">
          <a:blip r:embed="rId2"/>
          <a:srcRect l="28003" r="268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5AE5D1A2-25DB-A058-6C5D-FBFB5C9D4F48}"/>
              </a:ext>
            </a:extLst>
          </p:cNvPr>
          <p:cNvSpPr>
            <a:spLocks noGrp="1"/>
          </p:cNvSpPr>
          <p:nvPr>
            <p:ph idx="1"/>
          </p:nvPr>
        </p:nvSpPr>
        <p:spPr>
          <a:xfrm>
            <a:off x="5297762" y="2706624"/>
            <a:ext cx="6251110" cy="3483864"/>
          </a:xfrm>
        </p:spPr>
        <p:txBody>
          <a:bodyPr>
            <a:normAutofit/>
          </a:bodyPr>
          <a:lstStyle/>
          <a:p>
            <a:r>
              <a:rPr lang="en-GB" sz="1900" dirty="0"/>
              <a:t>The NHS Long Term Plan, 2019, aims to improve access to autism diagnosis and post-diagnosis support (NHS, 2019)</a:t>
            </a:r>
          </a:p>
          <a:p>
            <a:r>
              <a:rPr lang="en-GB" sz="1900" dirty="0"/>
              <a:t>The National Institute of Care Excellence(NICE), aims to reduce the assessment for autism from 10 months approximately to up to 3 months (NICE, 2024)</a:t>
            </a:r>
          </a:p>
          <a:p>
            <a:r>
              <a:rPr lang="en-GB" sz="1900" dirty="0"/>
              <a:t>The Health and Care Act of 2022 requires legally for all health and social care providers that are CQC registered to train their employees adequately so they can deal with autism and other learning disabilities (UK Government Legislations, 2022)</a:t>
            </a:r>
          </a:p>
          <a:p>
            <a:endParaRPr lang="en-GB" sz="1900" dirty="0"/>
          </a:p>
        </p:txBody>
      </p:sp>
    </p:spTree>
    <p:extLst>
      <p:ext uri="{BB962C8B-B14F-4D97-AF65-F5344CB8AC3E}">
        <p14:creationId xmlns:p14="http://schemas.microsoft.com/office/powerpoint/2010/main" val="3702216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F30E8-63E8-A97D-2C8C-15B8CD80CEFB}"/>
              </a:ext>
            </a:extLst>
          </p:cNvPr>
          <p:cNvSpPr>
            <a:spLocks noGrp="1"/>
          </p:cNvSpPr>
          <p:nvPr>
            <p:ph type="title"/>
          </p:nvPr>
        </p:nvSpPr>
        <p:spPr>
          <a:xfrm>
            <a:off x="4654296" y="329184"/>
            <a:ext cx="6894576" cy="1783080"/>
          </a:xfrm>
        </p:spPr>
        <p:txBody>
          <a:bodyPr anchor="b">
            <a:normAutofit/>
          </a:bodyPr>
          <a:lstStyle/>
          <a:p>
            <a:r>
              <a:rPr lang="en-GB" sz="4200"/>
              <a:t>Negative attitutes and stigma regarding mental health</a:t>
            </a:r>
          </a:p>
        </p:txBody>
      </p:sp>
      <p:pic>
        <p:nvPicPr>
          <p:cNvPr id="5" name="Picture 4" descr="Close up image of hands applauding">
            <a:extLst>
              <a:ext uri="{FF2B5EF4-FFF2-40B4-BE49-F238E27FC236}">
                <a16:creationId xmlns:a16="http://schemas.microsoft.com/office/drawing/2014/main" id="{2A55D204-3569-9E87-EB1A-528DB45D5567}"/>
              </a:ext>
            </a:extLst>
          </p:cNvPr>
          <p:cNvPicPr>
            <a:picLocks noChangeAspect="1"/>
          </p:cNvPicPr>
          <p:nvPr/>
        </p:nvPicPr>
        <p:blipFill rotWithShape="1">
          <a:blip r:embed="rId2"/>
          <a:srcRect l="36969" r="23587"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83488B-0E6F-486F-E291-5F33CCBE5DF3}"/>
              </a:ext>
            </a:extLst>
          </p:cNvPr>
          <p:cNvSpPr>
            <a:spLocks noGrp="1"/>
          </p:cNvSpPr>
          <p:nvPr>
            <p:ph idx="1"/>
          </p:nvPr>
        </p:nvSpPr>
        <p:spPr>
          <a:xfrm>
            <a:off x="4654296" y="2706624"/>
            <a:ext cx="6894576" cy="3483864"/>
          </a:xfrm>
        </p:spPr>
        <p:txBody>
          <a:bodyPr>
            <a:normAutofit/>
          </a:bodyPr>
          <a:lstStyle/>
          <a:p>
            <a:r>
              <a:rPr lang="en-GB" sz="1700" dirty="0"/>
              <a:t>Common beliefs that you can never succeed in life or be able to overcome challenges</a:t>
            </a:r>
          </a:p>
          <a:p>
            <a:r>
              <a:rPr lang="en-GB" sz="1700" dirty="0"/>
              <a:t>Not enough understanding and support coming from friends, family, and work colleagues</a:t>
            </a:r>
          </a:p>
          <a:p>
            <a:r>
              <a:rPr lang="en-GB" sz="1700" dirty="0"/>
              <a:t>Reduced work, school or social activity opportunities</a:t>
            </a:r>
          </a:p>
          <a:p>
            <a:r>
              <a:rPr lang="en-GB" sz="1700" dirty="0"/>
              <a:t>Being bullied, harassed, or physically abused</a:t>
            </a:r>
          </a:p>
          <a:p>
            <a:r>
              <a:rPr lang="en-GB" sz="1700" dirty="0"/>
              <a:t>Health insurance that does not entirely meet the mental health needs of the individual (Mayo Clinic, 2017)</a:t>
            </a:r>
          </a:p>
          <a:p>
            <a:r>
              <a:rPr lang="en-GB" sz="1700" dirty="0"/>
              <a:t>Almost 90% of the people struggling with mental health disorders report stigma and discrimination as harmful to their lives (Mental Health Foundation, 2021)</a:t>
            </a:r>
          </a:p>
          <a:p>
            <a:pPr marL="0" indent="0">
              <a:buNone/>
            </a:pPr>
            <a:endParaRPr lang="en-GB" sz="1700" dirty="0"/>
          </a:p>
          <a:p>
            <a:endParaRPr lang="en-GB" sz="1700" dirty="0"/>
          </a:p>
          <a:p>
            <a:endParaRPr lang="en-GB" sz="1700" dirty="0"/>
          </a:p>
        </p:txBody>
      </p:sp>
    </p:spTree>
    <p:extLst>
      <p:ext uri="{BB962C8B-B14F-4D97-AF65-F5344CB8AC3E}">
        <p14:creationId xmlns:p14="http://schemas.microsoft.com/office/powerpoint/2010/main" val="4236620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343EF-6CCA-4D3B-DF65-710FCBB44D3E}"/>
              </a:ext>
            </a:extLst>
          </p:cNvPr>
          <p:cNvSpPr>
            <a:spLocks noGrp="1"/>
          </p:cNvSpPr>
          <p:nvPr>
            <p:ph type="title"/>
          </p:nvPr>
        </p:nvSpPr>
        <p:spPr>
          <a:xfrm>
            <a:off x="6739128" y="638089"/>
            <a:ext cx="4818888" cy="1476801"/>
          </a:xfrm>
        </p:spPr>
        <p:txBody>
          <a:bodyPr anchor="b">
            <a:normAutofit/>
          </a:bodyPr>
          <a:lstStyle/>
          <a:p>
            <a:r>
              <a:rPr lang="en-GB" sz="4600"/>
              <a:t>Recommendations:</a:t>
            </a:r>
          </a:p>
        </p:txBody>
      </p:sp>
      <p:pic>
        <p:nvPicPr>
          <p:cNvPr id="5" name="Picture 4" descr="Colourful strings being woven togehter">
            <a:extLst>
              <a:ext uri="{FF2B5EF4-FFF2-40B4-BE49-F238E27FC236}">
                <a16:creationId xmlns:a16="http://schemas.microsoft.com/office/drawing/2014/main" id="{AD4FA54A-EDA2-F65E-AF7D-34CFD86EE664}"/>
              </a:ext>
            </a:extLst>
          </p:cNvPr>
          <p:cNvPicPr>
            <a:picLocks noChangeAspect="1"/>
          </p:cNvPicPr>
          <p:nvPr/>
        </p:nvPicPr>
        <p:blipFill rotWithShape="1">
          <a:blip r:embed="rId2"/>
          <a:srcRect l="39981" r="20574" b="-2"/>
          <a:stretch/>
        </p:blipFill>
        <p:spPr>
          <a:xfrm>
            <a:off x="1712379" y="640080"/>
            <a:ext cx="3296082" cy="5577840"/>
          </a:xfrm>
          <a:prstGeom prst="rect">
            <a:avLst/>
          </a:prstGeom>
        </p:spPr>
      </p:pic>
      <p:sp>
        <p:nvSpPr>
          <p:cNvPr id="2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B1AC0-CA79-6041-26A8-5156E15CFDE7}"/>
              </a:ext>
            </a:extLst>
          </p:cNvPr>
          <p:cNvSpPr>
            <a:spLocks noGrp="1"/>
          </p:cNvSpPr>
          <p:nvPr>
            <p:ph idx="1"/>
          </p:nvPr>
        </p:nvSpPr>
        <p:spPr>
          <a:xfrm>
            <a:off x="6739128" y="2664886"/>
            <a:ext cx="4818888" cy="3550789"/>
          </a:xfrm>
        </p:spPr>
        <p:txBody>
          <a:bodyPr anchor="t">
            <a:normAutofit/>
          </a:bodyPr>
          <a:lstStyle/>
          <a:p>
            <a:r>
              <a:rPr lang="en-GB" sz="1400" dirty="0"/>
              <a:t>Increasing public awareness</a:t>
            </a:r>
          </a:p>
          <a:p>
            <a:r>
              <a:rPr lang="en-GB" sz="1400" dirty="0"/>
              <a:t>Early detection and early interventions like the ‘Blues Programme’ (Action for Children, 2024) </a:t>
            </a:r>
          </a:p>
          <a:p>
            <a:r>
              <a:rPr lang="en-GB" sz="1400" dirty="0"/>
              <a:t>Parental support and collaboration (National Autistic Society, 2023)</a:t>
            </a:r>
          </a:p>
          <a:p>
            <a:r>
              <a:rPr lang="en-GB" sz="1400" dirty="0"/>
              <a:t>Local autism  groups for autistic individuals of all ages (NICE, 2017)</a:t>
            </a:r>
          </a:p>
          <a:p>
            <a:r>
              <a:rPr lang="en-GB" sz="1400" dirty="0"/>
              <a:t>Boosted skills and capability of the social care professionals (NICE, 2021)</a:t>
            </a:r>
          </a:p>
          <a:p>
            <a:r>
              <a:rPr lang="en-GB" sz="1400" dirty="0"/>
              <a:t>Information and involvement of autistic individuals and their families in the decision-making for support, management, and care (NICE, 2021)</a:t>
            </a:r>
          </a:p>
          <a:p>
            <a:r>
              <a:rPr lang="en-GB" sz="1400" dirty="0"/>
              <a:t>Medications and exclusion diets(gluten or casein free) (NICE, 2021)</a:t>
            </a:r>
          </a:p>
          <a:p>
            <a:endParaRPr lang="en-GB" sz="1400" dirty="0"/>
          </a:p>
        </p:txBody>
      </p:sp>
    </p:spTree>
    <p:extLst>
      <p:ext uri="{BB962C8B-B14F-4D97-AF65-F5344CB8AC3E}">
        <p14:creationId xmlns:p14="http://schemas.microsoft.com/office/powerpoint/2010/main" val="904537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C0E9C-AD5D-5E92-357A-96E9E1C39A6B}"/>
              </a:ext>
            </a:extLst>
          </p:cNvPr>
          <p:cNvSpPr>
            <a:spLocks noGrp="1"/>
          </p:cNvSpPr>
          <p:nvPr>
            <p:ph type="title"/>
          </p:nvPr>
        </p:nvSpPr>
        <p:spPr>
          <a:xfrm>
            <a:off x="838200" y="365125"/>
            <a:ext cx="5558489" cy="1325563"/>
          </a:xfrm>
        </p:spPr>
        <p:txBody>
          <a:bodyPr>
            <a:normAutofit/>
          </a:bodyPr>
          <a:lstStyle/>
          <a:p>
            <a:r>
              <a:rPr lang="en-GB" dirty="0"/>
              <a:t>Conclusion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99A8D0-8912-9855-9273-57A03D9010D7}"/>
              </a:ext>
            </a:extLst>
          </p:cNvPr>
          <p:cNvSpPr>
            <a:spLocks noGrp="1"/>
          </p:cNvSpPr>
          <p:nvPr>
            <p:ph idx="1"/>
          </p:nvPr>
        </p:nvSpPr>
        <p:spPr>
          <a:xfrm>
            <a:off x="838200" y="1825625"/>
            <a:ext cx="5558489" cy="4351338"/>
          </a:xfrm>
        </p:spPr>
        <p:txBody>
          <a:bodyPr>
            <a:normAutofit/>
          </a:bodyPr>
          <a:lstStyle/>
          <a:p>
            <a:r>
              <a:rPr lang="en-GB" sz="2200"/>
              <a:t>Autism Spectrum Disorders (ASD) require early diagnosis and interventions, along with parental and family support, trained medical professionals and broad awareness and understanding from the public. The government should encourage such individuals to get the right access to diagnosis and treatment, collaborate with the affected families and the local support groups, and provide the necessary funding needed. Person-centred measurements should be implemented to improve the social and behavioural abilities of the children suffering from such disorders.</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661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FEC1E-690E-8743-964D-D11033A352BC}"/>
              </a:ext>
            </a:extLst>
          </p:cNvPr>
          <p:cNvSpPr>
            <a:spLocks noGrp="1"/>
          </p:cNvSpPr>
          <p:nvPr>
            <p:ph type="title"/>
          </p:nvPr>
        </p:nvSpPr>
        <p:spPr>
          <a:xfrm>
            <a:off x="0" y="365125"/>
            <a:ext cx="11353800" cy="560161"/>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7799D094-8842-F16B-E230-5432980AD192}"/>
              </a:ext>
            </a:extLst>
          </p:cNvPr>
          <p:cNvSpPr txBox="1"/>
          <p:nvPr/>
        </p:nvSpPr>
        <p:spPr>
          <a:xfrm>
            <a:off x="1" y="1023256"/>
            <a:ext cx="12192000" cy="6664453"/>
          </a:xfrm>
          <a:prstGeom prst="rect">
            <a:avLst/>
          </a:prstGeom>
          <a:noFill/>
        </p:spPr>
        <p:txBody>
          <a:bodyPr wrap="square">
            <a:spAutoFit/>
          </a:bodyPr>
          <a:lstStyle/>
          <a:p>
            <a:pPr>
              <a:lnSpc>
                <a:spcPct val="150000"/>
              </a:lnSpc>
              <a:spcAft>
                <a:spcPts val="800"/>
              </a:spcAft>
            </a:pPr>
            <a:r>
              <a:rPr lang="en-GB" sz="1800" kern="1200" dirty="0">
                <a:solidFill>
                  <a:srgbClr val="000000"/>
                </a:solidFill>
                <a:effectLst/>
                <a:latin typeface="Arial" panose="020B0604020202020204" pitchFamily="34" charset="0"/>
                <a:ea typeface="+mn-ea"/>
                <a:cs typeface="Times New Roman" panose="02020603050405020304" pitchFamily="18" charset="0"/>
              </a:rPr>
              <a:t>Action for Children (2024). </a:t>
            </a:r>
            <a:r>
              <a:rPr lang="en-GB" sz="1800" i="1" kern="1200" dirty="0">
                <a:solidFill>
                  <a:srgbClr val="000000"/>
                </a:solidFill>
                <a:effectLst/>
                <a:latin typeface="Arial" panose="020B0604020202020204" pitchFamily="34" charset="0"/>
                <a:ea typeface="+mn-ea"/>
                <a:cs typeface="Times New Roman" panose="02020603050405020304" pitchFamily="18" charset="0"/>
              </a:rPr>
              <a:t>Good mental health</a:t>
            </a:r>
            <a:r>
              <a:rPr lang="en-GB" sz="1800" kern="1200" dirty="0">
                <a:solidFill>
                  <a:srgbClr val="000000"/>
                </a:solidFill>
                <a:effectLst/>
                <a:latin typeface="Arial" panose="020B0604020202020204" pitchFamily="34" charset="0"/>
                <a:ea typeface="+mn-ea"/>
                <a:cs typeface="Times New Roman" panose="02020603050405020304" pitchFamily="18" charset="0"/>
              </a:rPr>
              <a:t>. Available at: </a:t>
            </a:r>
            <a:r>
              <a:rPr lang="en-GB" sz="1800" u="sng" kern="1200" dirty="0">
                <a:solidFill>
                  <a:srgbClr val="000000"/>
                </a:solidFill>
                <a:effectLst/>
                <a:latin typeface="Arial" panose="020B0604020202020204" pitchFamily="34" charset="0"/>
                <a:ea typeface="+mn-ea"/>
                <a:cs typeface="Times New Roman" panose="02020603050405020304" pitchFamily="18" charset="0"/>
                <a:hlinkClick r:id="rId2"/>
              </a:rPr>
              <a:t>https://www.actionforchildren.org.uk/our-work-and-impact/children-and-families/good-mental-health/</a:t>
            </a:r>
            <a:r>
              <a:rPr lang="en-GB" sz="1800" kern="1200" dirty="0">
                <a:solidFill>
                  <a:srgbClr val="000000"/>
                </a:solidFill>
                <a:effectLst/>
                <a:latin typeface="Arial" panose="020B0604020202020204" pitchFamily="34" charset="0"/>
                <a:ea typeface="+mn-ea"/>
                <a:cs typeface="Times New Roman" panose="02020603050405020304" pitchFamily="18" charset="0"/>
              </a:rPr>
              <a:t> (Accessed: 30 June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1000"/>
              </a:spcBef>
            </a:pPr>
            <a:r>
              <a:rPr lang="en-GB" sz="1800" kern="1200" dirty="0">
                <a:solidFill>
                  <a:srgbClr val="000000"/>
                </a:solidFill>
                <a:effectLst/>
                <a:latin typeface="Arial" panose="020B0604020202020204" pitchFamily="34" charset="0"/>
                <a:ea typeface="+mn-ea"/>
              </a:rPr>
              <a:t>‌Ambitious about Autism (2019). </a:t>
            </a:r>
            <a:r>
              <a:rPr lang="en-GB" sz="1800" i="1" kern="1200" dirty="0">
                <a:solidFill>
                  <a:srgbClr val="000000"/>
                </a:solidFill>
                <a:effectLst/>
                <a:latin typeface="Arial" panose="020B0604020202020204" pitchFamily="34" charset="0"/>
                <a:ea typeface="+mn-ea"/>
              </a:rPr>
              <a:t>Ambitious about Autism</a:t>
            </a:r>
            <a:r>
              <a:rPr lang="en-GB" sz="1800" kern="1200" dirty="0">
                <a:solidFill>
                  <a:srgbClr val="000000"/>
                </a:solidFill>
                <a:effectLst/>
                <a:latin typeface="Arial" panose="020B0604020202020204" pitchFamily="34" charset="0"/>
                <a:ea typeface="+mn-ea"/>
              </a:rPr>
              <a:t>. Ambitious about Autism. Available at: </a:t>
            </a:r>
            <a:r>
              <a:rPr lang="en-GB" sz="1800" u="sng" kern="1200" dirty="0">
                <a:solidFill>
                  <a:srgbClr val="000000"/>
                </a:solidFill>
                <a:effectLst/>
                <a:latin typeface="Arial" panose="020B0604020202020204" pitchFamily="34" charset="0"/>
                <a:ea typeface="+mn-ea"/>
                <a:hlinkClick r:id="rId3"/>
              </a:rPr>
              <a:t>https://www.ambitiousaboutautism.org.uk/</a:t>
            </a:r>
            <a:r>
              <a:rPr lang="en-GB" sz="1800" kern="1200" dirty="0">
                <a:solidFill>
                  <a:srgbClr val="000000"/>
                </a:solidFill>
                <a:effectLst/>
                <a:latin typeface="Arial" panose="020B0604020202020204" pitchFamily="34" charset="0"/>
                <a:ea typeface="+mn-ea"/>
              </a:rPr>
              <a:t>. (Accessed: 28 June 2024)</a:t>
            </a:r>
            <a:endParaRPr lang="en-GB" sz="2000" dirty="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800" kern="1200" dirty="0">
                <a:solidFill>
                  <a:srgbClr val="000000"/>
                </a:solidFill>
                <a:effectLst/>
                <a:latin typeface="Arial" panose="020B0604020202020204" pitchFamily="34" charset="0"/>
                <a:ea typeface="+mn-ea"/>
              </a:rPr>
              <a:t>‌Autism Speaks (no date) </a:t>
            </a:r>
            <a:r>
              <a:rPr lang="en-GB" sz="1800" i="1" kern="1200" dirty="0">
                <a:solidFill>
                  <a:srgbClr val="000000"/>
                </a:solidFill>
                <a:effectLst/>
                <a:latin typeface="Arial" panose="020B0604020202020204" pitchFamily="34" charset="0"/>
                <a:ea typeface="+mn-ea"/>
              </a:rPr>
              <a:t>Cognitive </a:t>
            </a:r>
            <a:r>
              <a:rPr lang="en-GB" sz="1800" i="1" kern="1200" dirty="0" err="1">
                <a:solidFill>
                  <a:srgbClr val="000000"/>
                </a:solidFill>
                <a:effectLst/>
                <a:latin typeface="Arial" panose="020B0604020202020204" pitchFamily="34" charset="0"/>
                <a:ea typeface="+mn-ea"/>
              </a:rPr>
              <a:t>Behavioral</a:t>
            </a:r>
            <a:r>
              <a:rPr lang="en-GB" sz="1800" i="1" kern="1200" dirty="0">
                <a:solidFill>
                  <a:srgbClr val="000000"/>
                </a:solidFill>
                <a:effectLst/>
                <a:latin typeface="Arial" panose="020B0604020202020204" pitchFamily="34" charset="0"/>
                <a:ea typeface="+mn-ea"/>
              </a:rPr>
              <a:t> Therapy (CBT) | Autism Speaks</a:t>
            </a:r>
            <a:r>
              <a:rPr lang="en-GB" sz="1800" kern="1200" dirty="0">
                <a:solidFill>
                  <a:srgbClr val="000000"/>
                </a:solidFill>
                <a:effectLst/>
                <a:latin typeface="Arial" panose="020B0604020202020204" pitchFamily="34" charset="0"/>
                <a:ea typeface="+mn-ea"/>
              </a:rPr>
              <a:t>. Available at: </a:t>
            </a:r>
            <a:r>
              <a:rPr lang="en-GB" sz="1800" u="sng" kern="1200" dirty="0">
                <a:solidFill>
                  <a:srgbClr val="000000"/>
                </a:solidFill>
                <a:effectLst/>
                <a:latin typeface="Arial" panose="020B0604020202020204" pitchFamily="34" charset="0"/>
                <a:ea typeface="+mn-ea"/>
                <a:hlinkClick r:id="rId4"/>
              </a:rPr>
              <a:t>https://www.autismspeaks.org/cognitive-behavioral-therapy-cbt</a:t>
            </a:r>
            <a:r>
              <a:rPr lang="en-GB" sz="1800" kern="1200" dirty="0">
                <a:solidFill>
                  <a:srgbClr val="000000"/>
                </a:solidFill>
                <a:effectLst/>
                <a:latin typeface="Arial" panose="020B0604020202020204" pitchFamily="34" charset="0"/>
                <a:ea typeface="+mn-ea"/>
              </a:rPr>
              <a:t> (Accessed: 04 July 2024).</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800" kern="1200" dirty="0">
                <a:solidFill>
                  <a:srgbClr val="000000"/>
                </a:solidFill>
                <a:effectLst/>
                <a:latin typeface="Arial" panose="020B0604020202020204" pitchFamily="34" charset="0"/>
                <a:ea typeface="+mn-ea"/>
                <a:cs typeface="Times New Roman" panose="02020603050405020304" pitchFamily="18" charset="0"/>
              </a:rPr>
              <a:t>CDC (2024). </a:t>
            </a:r>
            <a:r>
              <a:rPr lang="en-GB" sz="1800" i="1" kern="1200" dirty="0">
                <a:solidFill>
                  <a:srgbClr val="000000"/>
                </a:solidFill>
                <a:effectLst/>
                <a:latin typeface="Arial" panose="020B0604020202020204" pitchFamily="34" charset="0"/>
                <a:ea typeface="+mn-ea"/>
                <a:cs typeface="Times New Roman" panose="02020603050405020304" pitchFamily="18" charset="0"/>
              </a:rPr>
              <a:t>Treatment and Intervention for Autism Spectrum Disorder</a:t>
            </a:r>
            <a:r>
              <a:rPr lang="en-GB" sz="1800" kern="1200" dirty="0">
                <a:solidFill>
                  <a:srgbClr val="000000"/>
                </a:solidFill>
                <a:effectLst/>
                <a:latin typeface="Arial" panose="020B0604020202020204" pitchFamily="34" charset="0"/>
                <a:ea typeface="+mn-ea"/>
                <a:cs typeface="Times New Roman" panose="02020603050405020304" pitchFamily="18" charset="0"/>
              </a:rPr>
              <a:t>.  Autism Spectrum Disorder (ASD). Available at: </a:t>
            </a:r>
            <a:r>
              <a:rPr lang="en-GB" sz="1800" u="sng" kern="1200" dirty="0">
                <a:solidFill>
                  <a:srgbClr val="000000"/>
                </a:solidFill>
                <a:effectLst/>
                <a:latin typeface="Arial" panose="020B0604020202020204" pitchFamily="34" charset="0"/>
                <a:ea typeface="+mn-ea"/>
                <a:cs typeface="Times New Roman" panose="02020603050405020304" pitchFamily="18" charset="0"/>
                <a:hlinkClick r:id="rId5"/>
              </a:rPr>
              <a:t>https://www.cdc.gov/autism/treatment/index.html</a:t>
            </a:r>
            <a:r>
              <a:rPr lang="en-GB" sz="1800" kern="1200" dirty="0">
                <a:solidFill>
                  <a:srgbClr val="000000"/>
                </a:solidFill>
                <a:effectLst/>
                <a:latin typeface="Arial" panose="020B0604020202020204" pitchFamily="34" charset="0"/>
                <a:ea typeface="+mn-ea"/>
                <a:cs typeface="Times New Roman" panose="02020603050405020304" pitchFamily="18" charset="0"/>
              </a:rPr>
              <a:t>. (Accessed: 03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200" dirty="0">
                <a:solidFill>
                  <a:srgbClr val="000000"/>
                </a:solidFill>
                <a:effectLst/>
                <a:latin typeface="Arial" panose="020B0604020202020204" pitchFamily="34" charset="0"/>
                <a:ea typeface="+mn-ea"/>
                <a:cs typeface="Times New Roman" panose="02020603050405020304" pitchFamily="18" charset="0"/>
              </a:rPr>
              <a:t>Equality and Human Rights Commission (2018). </a:t>
            </a:r>
            <a:r>
              <a:rPr lang="en-GB" sz="1800" i="1" kern="1200" dirty="0">
                <a:solidFill>
                  <a:srgbClr val="000000"/>
                </a:solidFill>
                <a:effectLst/>
                <a:latin typeface="Arial" panose="020B0604020202020204" pitchFamily="34" charset="0"/>
                <a:ea typeface="+mn-ea"/>
                <a:cs typeface="Times New Roman" panose="02020603050405020304" pitchFamily="18" charset="0"/>
              </a:rPr>
              <a:t>The Human Rights Act</a:t>
            </a:r>
            <a:r>
              <a:rPr lang="en-GB" sz="1800" kern="1200" dirty="0">
                <a:solidFill>
                  <a:srgbClr val="000000"/>
                </a:solidFill>
                <a:effectLst/>
                <a:latin typeface="Arial" panose="020B0604020202020204" pitchFamily="34" charset="0"/>
                <a:ea typeface="+mn-ea"/>
                <a:cs typeface="Times New Roman" panose="02020603050405020304" pitchFamily="18" charset="0"/>
              </a:rPr>
              <a:t>. www.equalityhumanrights.com. Available at: </a:t>
            </a:r>
            <a:r>
              <a:rPr lang="en-GB" sz="1800" u="sng" kern="1200" dirty="0">
                <a:solidFill>
                  <a:srgbClr val="000000"/>
                </a:solidFill>
                <a:effectLst/>
                <a:latin typeface="Arial" panose="020B0604020202020204" pitchFamily="34" charset="0"/>
                <a:ea typeface="+mn-ea"/>
                <a:cs typeface="Times New Roman" panose="02020603050405020304" pitchFamily="18" charset="0"/>
                <a:hlinkClick r:id="rId6"/>
              </a:rPr>
              <a:t>https://www.equalityhumanrights.com/human-rights/human-rights-act</a:t>
            </a:r>
            <a:r>
              <a:rPr lang="en-GB" sz="1800" kern="1200" dirty="0">
                <a:solidFill>
                  <a:srgbClr val="000000"/>
                </a:solidFill>
                <a:effectLst/>
                <a:latin typeface="Arial" panose="020B0604020202020204" pitchFamily="34" charset="0"/>
                <a:ea typeface="+mn-ea"/>
                <a:cs typeface="Times New Roman" panose="02020603050405020304" pitchFamily="18" charset="0"/>
              </a:rPr>
              <a:t>. (Accessed: 29 June 2024)</a:t>
            </a:r>
          </a:p>
          <a:p>
            <a:pPr>
              <a:lnSpc>
                <a:spcPct val="150000"/>
              </a:lnSpc>
              <a:spcBef>
                <a:spcPts val="1000"/>
              </a:spcBef>
            </a:pPr>
            <a:r>
              <a:rPr lang="en-GB" sz="1800" kern="1200" dirty="0">
                <a:solidFill>
                  <a:srgbClr val="000000"/>
                </a:solidFill>
                <a:effectLst/>
                <a:latin typeface="Arial" panose="020B0604020202020204" pitchFamily="34" charset="0"/>
                <a:ea typeface="+mn-ea"/>
              </a:rPr>
              <a:t>Full Fact (2019). </a:t>
            </a:r>
            <a:r>
              <a:rPr lang="en-GB" sz="1800" i="1" kern="1200" dirty="0">
                <a:solidFill>
                  <a:srgbClr val="000000"/>
                </a:solidFill>
                <a:effectLst/>
                <a:latin typeface="Arial" panose="020B0604020202020204" pitchFamily="34" charset="0"/>
                <a:ea typeface="+mn-ea"/>
              </a:rPr>
              <a:t>Labour’s record on inequality and social mobility: 1997 to 2010</a:t>
            </a:r>
            <a:r>
              <a:rPr lang="en-GB" sz="1800" kern="1200" dirty="0">
                <a:solidFill>
                  <a:srgbClr val="000000"/>
                </a:solidFill>
                <a:effectLst/>
                <a:latin typeface="Arial" panose="020B0604020202020204" pitchFamily="34" charset="0"/>
                <a:ea typeface="+mn-ea"/>
              </a:rPr>
              <a:t>. Full Fact. Available at: </a:t>
            </a:r>
            <a:r>
              <a:rPr lang="en-GB" sz="1800" u="sng" kern="1200" dirty="0">
                <a:solidFill>
                  <a:srgbClr val="000000"/>
                </a:solidFill>
                <a:effectLst/>
                <a:latin typeface="Arial" panose="020B0604020202020204" pitchFamily="34" charset="0"/>
                <a:ea typeface="+mn-ea"/>
                <a:hlinkClick r:id="rId7"/>
              </a:rPr>
              <a:t>https://fullfact.org/economy/labour-inequality-1997-2010/</a:t>
            </a:r>
            <a:r>
              <a:rPr lang="en-GB" sz="1800" kern="1200" dirty="0">
                <a:solidFill>
                  <a:srgbClr val="000000"/>
                </a:solidFill>
                <a:effectLst/>
                <a:latin typeface="Arial" panose="020B0604020202020204" pitchFamily="34" charset="0"/>
                <a:ea typeface="+mn-ea"/>
              </a:rPr>
              <a:t> (Accessed: 01 July 2024).</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800"/>
              </a:spcAft>
            </a:pPr>
            <a:endParaRPr lang="en-GB" dirty="0">
              <a:solidFill>
                <a:srgbClr val="000000"/>
              </a:solidFill>
              <a:latin typeface="Arial" panose="020B06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29606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AD249-90ED-88FC-6838-B83B5F32E30F}"/>
              </a:ext>
            </a:extLst>
          </p:cNvPr>
          <p:cNvSpPr>
            <a:spLocks noGrp="1"/>
          </p:cNvSpPr>
          <p:nvPr>
            <p:ph type="title"/>
          </p:nvPr>
        </p:nvSpPr>
        <p:spPr>
          <a:xfrm>
            <a:off x="0" y="0"/>
            <a:ext cx="11353801" cy="870857"/>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22CA8545-AFF6-1E19-DD31-1B29EE02391F}"/>
              </a:ext>
            </a:extLst>
          </p:cNvPr>
          <p:cNvSpPr>
            <a:spLocks noGrp="1"/>
          </p:cNvSpPr>
          <p:nvPr>
            <p:ph idx="1"/>
          </p:nvPr>
        </p:nvSpPr>
        <p:spPr>
          <a:xfrm>
            <a:off x="0" y="870857"/>
            <a:ext cx="11353800" cy="5622017"/>
          </a:xfrm>
        </p:spPr>
        <p:txBody>
          <a:bodyPr>
            <a:normAutofit fontScale="62500" lnSpcReduction="20000"/>
          </a:bodyPr>
          <a:lstStyle/>
          <a:p>
            <a:pPr algn="l"/>
            <a:endParaRPr lang="en-GB" b="0" i="0" dirty="0">
              <a:solidFill>
                <a:srgbClr val="000000"/>
              </a:solidFill>
              <a:effectLst/>
              <a:latin typeface="Calibri" panose="020F0502020204030204" pitchFamily="34" charset="0"/>
            </a:endParaRPr>
          </a:p>
          <a:p>
            <a:pPr marL="0" indent="0">
              <a:lnSpc>
                <a:spcPct val="150000"/>
              </a:lnSpc>
              <a:buNone/>
            </a:pPr>
            <a:r>
              <a:rPr lang="en-GB" sz="2800" kern="1200" dirty="0" err="1">
                <a:solidFill>
                  <a:srgbClr val="000000"/>
                </a:solidFill>
                <a:effectLst/>
                <a:latin typeface="Arial" panose="020B0604020202020204" pitchFamily="34" charset="0"/>
                <a:ea typeface="+mn-ea"/>
              </a:rPr>
              <a:t>Gagen</a:t>
            </a:r>
            <a:r>
              <a:rPr lang="en-GB" sz="2800" kern="1200" dirty="0">
                <a:solidFill>
                  <a:srgbClr val="000000"/>
                </a:solidFill>
                <a:effectLst/>
                <a:latin typeface="Arial" panose="020B0604020202020204" pitchFamily="34" charset="0"/>
                <a:ea typeface="+mn-ea"/>
              </a:rPr>
              <a:t>, E. (2019). </a:t>
            </a:r>
            <a:r>
              <a:rPr lang="en-GB" sz="2800" i="1" kern="1200" dirty="0">
                <a:solidFill>
                  <a:srgbClr val="000000"/>
                </a:solidFill>
                <a:effectLst/>
                <a:latin typeface="Arial" panose="020B0604020202020204" pitchFamily="34" charset="0"/>
                <a:ea typeface="+mn-ea"/>
              </a:rPr>
              <a:t>What life was like in mental hospitals in the early 20th century</a:t>
            </a:r>
            <a:r>
              <a:rPr lang="en-GB" sz="2800" kern="1200" dirty="0">
                <a:solidFill>
                  <a:srgbClr val="000000"/>
                </a:solidFill>
                <a:effectLst/>
                <a:latin typeface="Arial" panose="020B0604020202020204" pitchFamily="34" charset="0"/>
                <a:ea typeface="+mn-ea"/>
              </a:rPr>
              <a:t>? The Conversation. Available at: </a:t>
            </a:r>
            <a:r>
              <a:rPr lang="en-GB" sz="2800" u="sng" kern="1200" dirty="0">
                <a:solidFill>
                  <a:srgbClr val="000000"/>
                </a:solidFill>
                <a:effectLst/>
                <a:latin typeface="Arial" panose="020B0604020202020204" pitchFamily="34" charset="0"/>
                <a:ea typeface="+mn-ea"/>
                <a:hlinkClick r:id="rId2"/>
              </a:rPr>
              <a:t>https://theconversation.com/what-life-was-like-in-mental-hospitals-in-the-early-20th-century-119949</a:t>
            </a:r>
            <a:r>
              <a:rPr lang="en-GB" sz="2800" kern="1200" dirty="0">
                <a:solidFill>
                  <a:srgbClr val="000000"/>
                </a:solidFill>
                <a:effectLst/>
                <a:latin typeface="Arial" panose="020B0604020202020204" pitchFamily="34" charset="0"/>
                <a:ea typeface="+mn-ea"/>
              </a:rPr>
              <a:t> (Accessed: 30 June 2024).</a:t>
            </a:r>
            <a:endParaRPr lang="en-GB" sz="3200" dirty="0">
              <a:effectLst/>
              <a:latin typeface="Times New Roman" panose="02020603050405020304" pitchFamily="18" charset="0"/>
              <a:ea typeface="Times New Roman" panose="02020603050405020304" pitchFamily="18" charset="0"/>
            </a:endParaRPr>
          </a:p>
          <a:p>
            <a:pPr marL="0" indent="0">
              <a:lnSpc>
                <a:spcPct val="150000"/>
              </a:lnSpc>
              <a:buNone/>
            </a:pPr>
            <a:r>
              <a:rPr lang="en-GB" sz="2800" kern="1200" dirty="0">
                <a:solidFill>
                  <a:srgbClr val="000000"/>
                </a:solidFill>
                <a:effectLst/>
                <a:latin typeface="Arial" panose="020B0604020202020204" pitchFamily="34" charset="0"/>
                <a:ea typeface="+mn-ea"/>
              </a:rPr>
              <a:t>GOV.UK (2021). </a:t>
            </a:r>
            <a:r>
              <a:rPr lang="en-GB" sz="2800" i="1" kern="1200" dirty="0">
                <a:solidFill>
                  <a:srgbClr val="000000"/>
                </a:solidFill>
                <a:effectLst/>
                <a:latin typeface="Arial" panose="020B0604020202020204" pitchFamily="34" charset="0"/>
                <a:ea typeface="+mn-ea"/>
              </a:rPr>
              <a:t>The national strategy for autistic children, young people and adults: 2021 to 2026</a:t>
            </a:r>
            <a:r>
              <a:rPr lang="en-GB" sz="2800" kern="1200" dirty="0">
                <a:solidFill>
                  <a:srgbClr val="000000"/>
                </a:solidFill>
                <a:effectLst/>
                <a:latin typeface="Arial" panose="020B0604020202020204" pitchFamily="34" charset="0"/>
                <a:ea typeface="+mn-ea"/>
              </a:rPr>
              <a:t>. GOV.UK. Available at: </a:t>
            </a:r>
            <a:r>
              <a:rPr lang="en-GB" sz="2800" u="sng" kern="1200" dirty="0">
                <a:solidFill>
                  <a:srgbClr val="000000"/>
                </a:solidFill>
                <a:effectLst/>
                <a:latin typeface="Arial" panose="020B0604020202020204" pitchFamily="34" charset="0"/>
                <a:ea typeface="+mn-ea"/>
                <a:hlinkClick r:id="rId3"/>
              </a:rPr>
              <a:t>https://www.gov.uk/government/publications/national-strategy-for-autistic-children-young-people-and-adults-2021-to-2026/the-national-strategy-for-autistic-children-young-people-and-adults-2021-to-2026</a:t>
            </a:r>
            <a:r>
              <a:rPr lang="en-GB" sz="2800" kern="1200" dirty="0">
                <a:solidFill>
                  <a:srgbClr val="000000"/>
                </a:solidFill>
                <a:effectLst/>
                <a:latin typeface="Arial" panose="020B0604020202020204" pitchFamily="34" charset="0"/>
                <a:ea typeface="+mn-ea"/>
              </a:rPr>
              <a:t> (Accessed: 01 July 2024)</a:t>
            </a:r>
            <a:endParaRPr lang="en-GB" sz="3200" dirty="0">
              <a:effectLst/>
              <a:latin typeface="Times New Roman" panose="02020603050405020304" pitchFamily="18" charset="0"/>
              <a:ea typeface="Times New Roman" panose="02020603050405020304" pitchFamily="18" charset="0"/>
            </a:endParaRPr>
          </a:p>
          <a:p>
            <a:pPr marL="0" indent="0">
              <a:lnSpc>
                <a:spcPct val="150000"/>
              </a:lnSpc>
              <a:buNone/>
            </a:pPr>
            <a:r>
              <a:rPr lang="en-GB" sz="2800" kern="1200" dirty="0">
                <a:solidFill>
                  <a:srgbClr val="000000"/>
                </a:solidFill>
                <a:effectLst/>
                <a:latin typeface="Arial" panose="020B0604020202020204" pitchFamily="34" charset="0"/>
                <a:ea typeface="+mn-ea"/>
              </a:rPr>
              <a:t>ICD10data.com. (2019). </a:t>
            </a:r>
            <a:r>
              <a:rPr lang="en-GB" sz="2800" i="1" kern="1200" dirty="0">
                <a:solidFill>
                  <a:srgbClr val="000000"/>
                </a:solidFill>
                <a:effectLst/>
                <a:latin typeface="Arial" panose="020B0604020202020204" pitchFamily="34" charset="0"/>
                <a:ea typeface="+mn-ea"/>
              </a:rPr>
              <a:t>2019 ICD-10-CM Diagnosis Code F84.0: Autistic disorder</a:t>
            </a:r>
            <a:r>
              <a:rPr lang="en-GB" sz="2800" kern="1200" dirty="0">
                <a:solidFill>
                  <a:srgbClr val="000000"/>
                </a:solidFill>
                <a:effectLst/>
                <a:latin typeface="Arial" panose="020B0604020202020204" pitchFamily="34" charset="0"/>
                <a:ea typeface="+mn-ea"/>
              </a:rPr>
              <a:t>.  Available at: </a:t>
            </a:r>
            <a:r>
              <a:rPr lang="en-GB" sz="2800" u="sng" kern="1200" dirty="0">
                <a:solidFill>
                  <a:srgbClr val="000000"/>
                </a:solidFill>
                <a:effectLst/>
                <a:latin typeface="Arial" panose="020B0604020202020204" pitchFamily="34" charset="0"/>
                <a:ea typeface="+mn-ea"/>
                <a:hlinkClick r:id="rId4"/>
              </a:rPr>
              <a:t>https://www.icd10data.com/ICD10CM/Codes/F01-F99/F80-F89/F84-/F84.0</a:t>
            </a:r>
            <a:r>
              <a:rPr lang="en-GB" sz="2800" kern="1200" dirty="0">
                <a:solidFill>
                  <a:srgbClr val="000000"/>
                </a:solidFill>
                <a:effectLst/>
                <a:latin typeface="Arial" panose="020B0604020202020204" pitchFamily="34" charset="0"/>
                <a:ea typeface="+mn-ea"/>
              </a:rPr>
              <a:t> (Accessed: 03 July 2024).</a:t>
            </a:r>
            <a:endParaRPr lang="en-GB" sz="3200" dirty="0">
              <a:effectLst/>
              <a:latin typeface="Times New Roman" panose="02020603050405020304" pitchFamily="18" charset="0"/>
              <a:ea typeface="Times New Roman" panose="02020603050405020304" pitchFamily="18" charset="0"/>
            </a:endParaRPr>
          </a:p>
          <a:p>
            <a:pPr marL="0" indent="0">
              <a:lnSpc>
                <a:spcPct val="150000"/>
              </a:lnSpc>
              <a:spcAft>
                <a:spcPts val="800"/>
              </a:spcAft>
              <a:buNone/>
            </a:pPr>
            <a:r>
              <a:rPr lang="en-GB" sz="2800" kern="1200" dirty="0">
                <a:solidFill>
                  <a:srgbClr val="000000"/>
                </a:solidFill>
                <a:effectLst/>
                <a:latin typeface="Arial" panose="020B0604020202020204" pitchFamily="34" charset="0"/>
                <a:ea typeface="+mn-ea"/>
                <a:cs typeface="Times New Roman" panose="02020603050405020304" pitchFamily="18" charset="0"/>
              </a:rPr>
              <a:t>Laurie, C. (2022). </a:t>
            </a:r>
            <a:r>
              <a:rPr lang="en-GB" sz="2800" i="1" kern="1200" dirty="0">
                <a:solidFill>
                  <a:srgbClr val="000000"/>
                </a:solidFill>
                <a:effectLst/>
                <a:latin typeface="Arial" panose="020B0604020202020204" pitchFamily="34" charset="0"/>
                <a:ea typeface="+mn-ea"/>
                <a:cs typeface="Times New Roman" panose="02020603050405020304" pitchFamily="18" charset="0"/>
              </a:rPr>
              <a:t>Why is occupational therapy important for autistic children?</a:t>
            </a:r>
            <a:r>
              <a:rPr lang="en-GB" sz="2800" kern="1200" dirty="0">
                <a:solidFill>
                  <a:srgbClr val="000000"/>
                </a:solidFill>
                <a:effectLst/>
                <a:latin typeface="Arial" panose="020B0604020202020204" pitchFamily="34" charset="0"/>
                <a:ea typeface="+mn-ea"/>
                <a:cs typeface="Times New Roman" panose="02020603050405020304" pitchFamily="18" charset="0"/>
              </a:rPr>
              <a:t>  www.autism.org.uk. Available at: </a:t>
            </a:r>
            <a:r>
              <a:rPr lang="en-GB" sz="2800" u="sng" kern="1200" dirty="0">
                <a:solidFill>
                  <a:srgbClr val="000000"/>
                </a:solidFill>
                <a:effectLst/>
                <a:latin typeface="Arial" panose="020B0604020202020204" pitchFamily="34" charset="0"/>
                <a:ea typeface="+mn-ea"/>
                <a:cs typeface="Times New Roman" panose="02020603050405020304" pitchFamily="18" charset="0"/>
                <a:hlinkClick r:id="rId5"/>
              </a:rPr>
              <a:t>https://www.autism.org.uk/advice-and-guidance/professional-practice/occupation-therapy</a:t>
            </a:r>
            <a:r>
              <a:rPr lang="en-GB" sz="2800" kern="1200" dirty="0">
                <a:solidFill>
                  <a:srgbClr val="000000"/>
                </a:solidFill>
                <a:effectLst/>
                <a:latin typeface="Arial" panose="020B0604020202020204" pitchFamily="34" charset="0"/>
                <a:ea typeface="+mn-ea"/>
                <a:cs typeface="Times New Roman" panose="02020603050405020304" pitchFamily="18" charset="0"/>
              </a:rPr>
              <a:t>. (Accessed: 02 July 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l">
              <a:buNone/>
            </a:pPr>
            <a:endParaRPr lang="en-GB" b="0" i="0" dirty="0">
              <a:solidFill>
                <a:srgbClr val="000000"/>
              </a:solidFill>
              <a:effectLst/>
              <a:latin typeface="Calibri" panose="020F0502020204030204" pitchFamily="34" charset="0"/>
            </a:endParaRPr>
          </a:p>
          <a:p>
            <a:pPr marL="0" indent="0" algn="l">
              <a:buNone/>
            </a:pPr>
            <a:endParaRPr lang="en-GB" b="0" i="0" dirty="0">
              <a:solidFill>
                <a:srgbClr val="000000"/>
              </a:solidFill>
              <a:effectLst/>
              <a:latin typeface="Calibri" panose="020F050202020403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221738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6500-144C-A31F-9D5B-308BE1439AE7}"/>
              </a:ext>
            </a:extLst>
          </p:cNvPr>
          <p:cNvSpPr>
            <a:spLocks noGrp="1"/>
          </p:cNvSpPr>
          <p:nvPr>
            <p:ph type="title"/>
          </p:nvPr>
        </p:nvSpPr>
        <p:spPr>
          <a:xfrm>
            <a:off x="130630" y="141515"/>
            <a:ext cx="11223170" cy="65314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F5941765-0BAE-EE00-5668-488308E6CFAF}"/>
              </a:ext>
            </a:extLst>
          </p:cNvPr>
          <p:cNvSpPr>
            <a:spLocks noGrp="1"/>
          </p:cNvSpPr>
          <p:nvPr>
            <p:ph idx="1"/>
          </p:nvPr>
        </p:nvSpPr>
        <p:spPr>
          <a:xfrm>
            <a:off x="0" y="794657"/>
            <a:ext cx="11353800" cy="5382305"/>
          </a:xfrm>
        </p:spPr>
        <p:txBody>
          <a:bodyPr>
            <a:normAutofit/>
          </a:bodyPr>
          <a:lstStyle/>
          <a:p>
            <a:pPr marL="0" indent="0" algn="l">
              <a:buNone/>
            </a:pPr>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
        <p:nvSpPr>
          <p:cNvPr id="7" name="TextBox 6">
            <a:extLst>
              <a:ext uri="{FF2B5EF4-FFF2-40B4-BE49-F238E27FC236}">
                <a16:creationId xmlns:a16="http://schemas.microsoft.com/office/drawing/2014/main" id="{19E08B94-368E-2392-C1CF-CB77CEA0A6FD}"/>
              </a:ext>
            </a:extLst>
          </p:cNvPr>
          <p:cNvSpPr txBox="1"/>
          <p:nvPr/>
        </p:nvSpPr>
        <p:spPr>
          <a:xfrm>
            <a:off x="130630" y="1240972"/>
            <a:ext cx="8980712" cy="4812087"/>
          </a:xfrm>
          <a:prstGeom prst="rect">
            <a:avLst/>
          </a:prstGeom>
          <a:noFill/>
        </p:spPr>
        <p:txBody>
          <a:bodyPr wrap="square">
            <a:spAutoFit/>
          </a:bodyPr>
          <a:lstStyle/>
          <a:p>
            <a:pPr>
              <a:lnSpc>
                <a:spcPct val="150000"/>
              </a:lnSpc>
            </a:pPr>
            <a:r>
              <a:rPr lang="en-GB" sz="1600" kern="1200" dirty="0">
                <a:solidFill>
                  <a:srgbClr val="000000"/>
                </a:solidFill>
                <a:effectLst/>
                <a:latin typeface="Arial" panose="020B0604020202020204" pitchFamily="34" charset="0"/>
                <a:cs typeface="Arial" panose="020B0604020202020204" pitchFamily="34" charset="0"/>
              </a:rPr>
              <a:t>‌Legislation.gov.uk. (2011). </a:t>
            </a:r>
            <a:r>
              <a:rPr lang="en-GB" sz="1600" i="1" kern="1200" dirty="0">
                <a:solidFill>
                  <a:srgbClr val="000000"/>
                </a:solidFill>
                <a:effectLst/>
                <a:latin typeface="Arial" panose="020B0604020202020204" pitchFamily="34" charset="0"/>
                <a:cs typeface="Arial" panose="020B0604020202020204" pitchFamily="34" charset="0"/>
              </a:rPr>
              <a:t>Mental Health Act 1959</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2"/>
              </a:rPr>
              <a:t>https://www.legislation.gov.uk/ukpga/Eliz2/7-8/72</a:t>
            </a:r>
            <a:r>
              <a:rPr lang="en-GB" sz="1600" kern="1200" dirty="0">
                <a:solidFill>
                  <a:srgbClr val="000000"/>
                </a:solidFill>
                <a:effectLst/>
                <a:latin typeface="Arial" panose="020B0604020202020204" pitchFamily="34" charset="0"/>
                <a:cs typeface="Arial" panose="020B0604020202020204" pitchFamily="34" charset="0"/>
              </a:rPr>
              <a:t> (Accessed: 02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Lowry, L. (2016). </a:t>
            </a:r>
            <a:r>
              <a:rPr lang="en-GB" sz="1600" i="1" kern="1200" dirty="0">
                <a:solidFill>
                  <a:srgbClr val="000000"/>
                </a:solidFill>
                <a:effectLst/>
                <a:latin typeface="Arial" panose="020B0604020202020204" pitchFamily="34" charset="0"/>
                <a:cs typeface="Arial" panose="020B0604020202020204" pitchFamily="34" charset="0"/>
              </a:rPr>
              <a:t>Paying Attention to Children’s Joint Attention</a:t>
            </a:r>
            <a:r>
              <a:rPr lang="en-GB" sz="1600" kern="1200" dirty="0">
                <a:solidFill>
                  <a:srgbClr val="000000"/>
                </a:solidFill>
                <a:effectLst/>
                <a:latin typeface="Arial" panose="020B0604020202020204" pitchFamily="34" charset="0"/>
                <a:cs typeface="Arial" panose="020B0604020202020204" pitchFamily="34" charset="0"/>
              </a:rPr>
              <a:t>.  www.hanen.org. Available at: </a:t>
            </a:r>
            <a:r>
              <a:rPr lang="en-GB" sz="1600" u="sng" kern="1200" dirty="0">
                <a:solidFill>
                  <a:srgbClr val="000000"/>
                </a:solidFill>
                <a:effectLst/>
                <a:latin typeface="Arial" panose="020B0604020202020204" pitchFamily="34" charset="0"/>
                <a:cs typeface="Arial" panose="020B0604020202020204" pitchFamily="34" charset="0"/>
                <a:hlinkClick r:id="rId3"/>
              </a:rPr>
              <a:t>https://www.hanen.org/Helpful-Info/Articles/Paying-Attention-to-Childrens-Joint-Attention.aspx</a:t>
            </a:r>
            <a:r>
              <a:rPr lang="en-GB" sz="1600" kern="1200" dirty="0">
                <a:solidFill>
                  <a:srgbClr val="000000"/>
                </a:solidFill>
                <a:effectLst/>
                <a:latin typeface="Arial" panose="020B0604020202020204" pitchFamily="34" charset="0"/>
                <a:cs typeface="Arial" panose="020B0604020202020204" pitchFamily="34" charset="0"/>
              </a:rPr>
              <a:t>. (Accessed: 04 July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600" kern="1200" dirty="0" err="1">
                <a:solidFill>
                  <a:srgbClr val="000000"/>
                </a:solidFill>
                <a:effectLst/>
                <a:latin typeface="Arial" panose="020B0604020202020204" pitchFamily="34" charset="0"/>
                <a:cs typeface="Arial" panose="020B0604020202020204" pitchFamily="34" charset="0"/>
              </a:rPr>
              <a:t>Maenner</a:t>
            </a:r>
            <a:r>
              <a:rPr lang="en-GB" sz="1600" kern="1200" dirty="0">
                <a:solidFill>
                  <a:srgbClr val="000000"/>
                </a:solidFill>
                <a:effectLst/>
                <a:latin typeface="Arial" panose="020B0604020202020204" pitchFamily="34" charset="0"/>
                <a:cs typeface="Arial" panose="020B0604020202020204" pitchFamily="34" charset="0"/>
              </a:rPr>
              <a:t>, M.J. (2023). Prevalence and Characteristics of Autism Spectrum Disorder Among Children Aged 8 Years — Autism and Developmental Disabilities Monitoring Network, 11 Sites, United States, 2020. </a:t>
            </a:r>
            <a:r>
              <a:rPr lang="en-GB" sz="1600" i="1" kern="1200" dirty="0">
                <a:solidFill>
                  <a:srgbClr val="000000"/>
                </a:solidFill>
                <a:effectLst/>
                <a:latin typeface="Arial" panose="020B0604020202020204" pitchFamily="34" charset="0"/>
                <a:cs typeface="Arial" panose="020B0604020202020204" pitchFamily="34" charset="0"/>
              </a:rPr>
              <a:t>MMWR. Surveillance Summaries</a:t>
            </a:r>
            <a:r>
              <a:rPr lang="en-GB" sz="1600" kern="1200" dirty="0">
                <a:solidFill>
                  <a:srgbClr val="000000"/>
                </a:solidFill>
                <a:effectLst/>
                <a:latin typeface="Arial" panose="020B0604020202020204" pitchFamily="34" charset="0"/>
                <a:cs typeface="Arial" panose="020B0604020202020204" pitchFamily="34" charset="0"/>
              </a:rPr>
              <a:t>, 72(2), pp.1–14. </a:t>
            </a:r>
            <a:r>
              <a:rPr lang="en-GB" sz="1600" kern="1200" dirty="0" err="1">
                <a:solidFill>
                  <a:srgbClr val="000000"/>
                </a:solidFill>
                <a:effectLst/>
                <a:latin typeface="Arial" panose="020B0604020202020204" pitchFamily="34" charset="0"/>
                <a:cs typeface="Arial" panose="020B0604020202020204" pitchFamily="34" charset="0"/>
              </a:rPr>
              <a:t>doi:https</a:t>
            </a:r>
            <a:r>
              <a:rPr lang="en-GB" sz="1600" kern="1200" dirty="0">
                <a:solidFill>
                  <a:srgbClr val="000000"/>
                </a:solidFill>
                <a:effectLst/>
                <a:latin typeface="Arial" panose="020B0604020202020204" pitchFamily="34" charset="0"/>
                <a:cs typeface="Arial" panose="020B0604020202020204" pitchFamily="34" charset="0"/>
              </a:rPr>
              <a:t>://doi.org/10.15585/mmwr.ss7202a1. (Accessed: 03 July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‌Mayo Clinic. (2017). </a:t>
            </a:r>
            <a:r>
              <a:rPr lang="en-GB" sz="1600" i="1" kern="1200" dirty="0">
                <a:solidFill>
                  <a:srgbClr val="000000"/>
                </a:solidFill>
                <a:effectLst/>
                <a:latin typeface="Arial" panose="020B0604020202020204" pitchFamily="34" charset="0"/>
                <a:cs typeface="Arial" panose="020B0604020202020204" pitchFamily="34" charset="0"/>
              </a:rPr>
              <a:t>Mental health: Overcoming the stigma of mental illness</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4"/>
              </a:rPr>
              <a:t>https://www.mayoclinic.org/diseases-conditions/mental-illness/in-depth/mental-health/art-20046477</a:t>
            </a:r>
            <a:r>
              <a:rPr lang="en-GB" sz="1600" kern="1200" dirty="0">
                <a:solidFill>
                  <a:srgbClr val="000000"/>
                </a:solidFill>
                <a:effectLst/>
                <a:latin typeface="Arial" panose="020B0604020202020204" pitchFamily="34" charset="0"/>
                <a:cs typeface="Arial" panose="020B0604020202020204" pitchFamily="34" charset="0"/>
              </a:rPr>
              <a:t> (Accessed: 02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88528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2EBD-37DD-7212-F563-A26DA5CCC625}"/>
              </a:ext>
            </a:extLst>
          </p:cNvPr>
          <p:cNvSpPr>
            <a:spLocks noGrp="1"/>
          </p:cNvSpPr>
          <p:nvPr>
            <p:ph type="title"/>
          </p:nvPr>
        </p:nvSpPr>
        <p:spPr>
          <a:xfrm>
            <a:off x="0" y="365126"/>
            <a:ext cx="11353800" cy="3159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3E3253AD-BD22-ADC0-663D-7F76E6F97535}"/>
              </a:ext>
            </a:extLst>
          </p:cNvPr>
          <p:cNvSpPr>
            <a:spLocks noGrp="1"/>
          </p:cNvSpPr>
          <p:nvPr>
            <p:ph idx="1"/>
          </p:nvPr>
        </p:nvSpPr>
        <p:spPr>
          <a:xfrm>
            <a:off x="0" y="1001486"/>
            <a:ext cx="11353800" cy="5175477"/>
          </a:xfrm>
        </p:spPr>
        <p:txBody>
          <a:bodyPr>
            <a:normAutofit/>
          </a:bodyPr>
          <a:lstStyle/>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51BB0144-9099-67B5-4EEA-411F1C642BD9}"/>
              </a:ext>
            </a:extLst>
          </p:cNvPr>
          <p:cNvSpPr txBox="1"/>
          <p:nvPr/>
        </p:nvSpPr>
        <p:spPr>
          <a:xfrm>
            <a:off x="0" y="1317169"/>
            <a:ext cx="11898086" cy="5463547"/>
          </a:xfrm>
          <a:prstGeom prst="rect">
            <a:avLst/>
          </a:prstGeom>
          <a:noFill/>
        </p:spPr>
        <p:txBody>
          <a:bodyPr wrap="square">
            <a:spAutoFit/>
          </a:bodyPr>
          <a:lstStyle/>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‌Mental Health Foundation (2021). </a:t>
            </a:r>
            <a:r>
              <a:rPr lang="en-GB" sz="1600" i="1" kern="1200" dirty="0">
                <a:solidFill>
                  <a:srgbClr val="000000"/>
                </a:solidFill>
                <a:effectLst/>
                <a:latin typeface="Arial" panose="020B0604020202020204" pitchFamily="34" charset="0"/>
                <a:cs typeface="Arial" panose="020B0604020202020204" pitchFamily="34" charset="0"/>
              </a:rPr>
              <a:t>Stigma and Discrimination</a:t>
            </a:r>
            <a:r>
              <a:rPr lang="en-GB" sz="1600" kern="1200" dirty="0">
                <a:solidFill>
                  <a:srgbClr val="000000"/>
                </a:solidFill>
                <a:effectLst/>
                <a:latin typeface="Arial" panose="020B0604020202020204" pitchFamily="34" charset="0"/>
                <a:cs typeface="Arial" panose="020B0604020202020204" pitchFamily="34" charset="0"/>
              </a:rPr>
              <a:t>.www.mentalhealth.org.uk. Available at: </a:t>
            </a:r>
            <a:r>
              <a:rPr lang="en-GB" sz="1600" u="sng" kern="1200" dirty="0">
                <a:solidFill>
                  <a:srgbClr val="000000"/>
                </a:solidFill>
                <a:effectLst/>
                <a:latin typeface="Arial" panose="020B0604020202020204" pitchFamily="34" charset="0"/>
                <a:cs typeface="Arial" panose="020B0604020202020204" pitchFamily="34" charset="0"/>
                <a:hlinkClick r:id="rId2"/>
              </a:rPr>
              <a:t>https://www.mentalhealth.org.uk/explore-mental-health/a-z-topics/stigma-and-discrimination</a:t>
            </a:r>
            <a:r>
              <a:rPr lang="en-GB" sz="1600" kern="1200" dirty="0">
                <a:solidFill>
                  <a:srgbClr val="000000"/>
                </a:solidFill>
                <a:effectLst/>
                <a:latin typeface="Arial" panose="020B0604020202020204" pitchFamily="34" charset="0"/>
                <a:cs typeface="Arial" panose="020B0604020202020204" pitchFamily="34" charset="0"/>
              </a:rPr>
              <a:t>. (Accessed: 04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Autistic Society (2018). </a:t>
            </a:r>
            <a:r>
              <a:rPr lang="en-GB" sz="1600" i="1" kern="1200" dirty="0">
                <a:solidFill>
                  <a:srgbClr val="000000"/>
                </a:solidFill>
                <a:effectLst/>
                <a:latin typeface="Arial" panose="020B0604020202020204" pitchFamily="34" charset="0"/>
                <a:cs typeface="Arial" panose="020B0604020202020204" pitchFamily="34" charset="0"/>
              </a:rPr>
              <a:t>Autism support - leading UK charity - National Autistic Society</a:t>
            </a:r>
            <a:r>
              <a:rPr lang="en-GB" sz="1600" kern="1200" dirty="0">
                <a:solidFill>
                  <a:srgbClr val="000000"/>
                </a:solidFill>
                <a:effectLst/>
                <a:latin typeface="Arial" panose="020B0604020202020204" pitchFamily="34" charset="0"/>
                <a:cs typeface="Arial" panose="020B0604020202020204" pitchFamily="34" charset="0"/>
              </a:rPr>
              <a:t>. Autism.org.uk. Available at: </a:t>
            </a:r>
            <a:r>
              <a:rPr lang="en-GB" sz="1600" u="sng" kern="1200" dirty="0">
                <a:solidFill>
                  <a:srgbClr val="000000"/>
                </a:solidFill>
                <a:effectLst/>
                <a:latin typeface="Arial" panose="020B0604020202020204" pitchFamily="34" charset="0"/>
                <a:cs typeface="Arial" panose="020B0604020202020204" pitchFamily="34" charset="0"/>
                <a:hlinkClick r:id="rId3"/>
              </a:rPr>
              <a:t>https://www.autism.org.uk/</a:t>
            </a:r>
            <a:r>
              <a:rPr lang="en-GB" sz="1600" kern="1200" dirty="0">
                <a:solidFill>
                  <a:srgbClr val="000000"/>
                </a:solidFill>
                <a:effectLst/>
                <a:latin typeface="Arial" panose="020B0604020202020204" pitchFamily="34" charset="0"/>
                <a:cs typeface="Arial" panose="020B0604020202020204" pitchFamily="34" charset="0"/>
              </a:rPr>
              <a:t>. (Accessed: 29 June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600" kern="1200" dirty="0">
                <a:solidFill>
                  <a:srgbClr val="000000"/>
                </a:solidFill>
                <a:effectLst/>
                <a:latin typeface="Arial" panose="020B0604020202020204" pitchFamily="34" charset="0"/>
                <a:cs typeface="Arial" panose="020B0604020202020204" pitchFamily="34" charset="0"/>
              </a:rPr>
              <a:t>National Autistic Society (2020). </a:t>
            </a:r>
            <a:r>
              <a:rPr lang="en-GB" sz="1600" i="1" kern="1200" dirty="0">
                <a:solidFill>
                  <a:srgbClr val="000000"/>
                </a:solidFill>
                <a:effectLst/>
                <a:latin typeface="Arial" panose="020B0604020202020204" pitchFamily="34" charset="0"/>
                <a:cs typeface="Arial" panose="020B0604020202020204" pitchFamily="34" charset="0"/>
              </a:rPr>
              <a:t>Diagnostic criteria - a guide for all audiences</a:t>
            </a:r>
            <a:r>
              <a:rPr lang="en-GB" sz="1600" kern="1200" dirty="0">
                <a:solidFill>
                  <a:srgbClr val="000000"/>
                </a:solidFill>
                <a:effectLst/>
                <a:latin typeface="Arial" panose="020B0604020202020204" pitchFamily="34" charset="0"/>
                <a:cs typeface="Arial" panose="020B0604020202020204" pitchFamily="34" charset="0"/>
              </a:rPr>
              <a:t>. www.autism.org.uk. Available at: </a:t>
            </a:r>
            <a:r>
              <a:rPr lang="en-GB" sz="1600" u="sng" kern="1200" dirty="0">
                <a:solidFill>
                  <a:srgbClr val="000000"/>
                </a:solidFill>
                <a:effectLst/>
                <a:latin typeface="Arial" panose="020B0604020202020204" pitchFamily="34" charset="0"/>
                <a:cs typeface="Arial" panose="020B0604020202020204" pitchFamily="34" charset="0"/>
                <a:hlinkClick r:id="rId4"/>
              </a:rPr>
              <a:t>https://www.autism.org.uk/advice-and-guidance/topics/diagnosis/diagnostic-criteria/all-audiences</a:t>
            </a:r>
            <a:r>
              <a:rPr lang="en-GB" sz="1600" kern="1200" dirty="0">
                <a:solidFill>
                  <a:srgbClr val="000000"/>
                </a:solidFill>
                <a:effectLst/>
                <a:latin typeface="Arial" panose="020B0604020202020204" pitchFamily="34" charset="0"/>
                <a:cs typeface="Arial" panose="020B0604020202020204" pitchFamily="34" charset="0"/>
              </a:rPr>
              <a:t> (Accessed: 03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National Autistic Society (2023). </a:t>
            </a:r>
            <a:r>
              <a:rPr lang="en-GB" sz="1600" i="1" kern="1200" dirty="0">
                <a:solidFill>
                  <a:srgbClr val="000000"/>
                </a:solidFill>
                <a:effectLst/>
                <a:latin typeface="Arial" panose="020B0604020202020204" pitchFamily="34" charset="0"/>
                <a:cs typeface="Arial" panose="020B0604020202020204" pitchFamily="34" charset="0"/>
              </a:rPr>
              <a:t>Strategies and interventions</a:t>
            </a:r>
            <a:r>
              <a:rPr lang="en-GB" sz="1600" kern="1200" dirty="0">
                <a:solidFill>
                  <a:srgbClr val="000000"/>
                </a:solidFill>
                <a:effectLst/>
                <a:latin typeface="Arial" panose="020B0604020202020204" pitchFamily="34" charset="0"/>
                <a:cs typeface="Arial" panose="020B0604020202020204" pitchFamily="34" charset="0"/>
              </a:rPr>
              <a:t>. www.autism.org.uk. Available at: </a:t>
            </a:r>
            <a:r>
              <a:rPr lang="en-GB" sz="1600" u="sng" kern="1200" dirty="0">
                <a:solidFill>
                  <a:srgbClr val="000000"/>
                </a:solidFill>
                <a:effectLst/>
                <a:latin typeface="Arial" panose="020B0604020202020204" pitchFamily="34" charset="0"/>
                <a:cs typeface="Arial" panose="020B0604020202020204" pitchFamily="34" charset="0"/>
                <a:hlinkClick r:id="rId5"/>
              </a:rPr>
              <a:t>https://www.autism.org.uk/advice-and-guidance/topics/strategies-and-interventions</a:t>
            </a:r>
            <a:r>
              <a:rPr lang="en-GB" sz="1600" kern="1200" dirty="0">
                <a:solidFill>
                  <a:srgbClr val="000000"/>
                </a:solidFill>
                <a:effectLst/>
                <a:latin typeface="Arial" panose="020B0604020202020204" pitchFamily="34" charset="0"/>
                <a:cs typeface="Arial" panose="020B0604020202020204" pitchFamily="34" charset="0"/>
              </a:rPr>
              <a:t>. (Accessed: 30 June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Health Service (2019). </a:t>
            </a:r>
            <a:r>
              <a:rPr lang="en-GB" sz="1600" i="1" kern="1200" dirty="0">
                <a:solidFill>
                  <a:srgbClr val="000000"/>
                </a:solidFill>
                <a:effectLst/>
                <a:latin typeface="Arial" panose="020B0604020202020204" pitchFamily="34" charset="0"/>
                <a:cs typeface="Arial" panose="020B0604020202020204" pitchFamily="34" charset="0"/>
              </a:rPr>
              <a:t>NHS Long Term Plan</a:t>
            </a:r>
            <a:r>
              <a:rPr lang="en-GB" sz="1600" kern="1200" dirty="0">
                <a:solidFill>
                  <a:srgbClr val="000000"/>
                </a:solidFill>
                <a:effectLst/>
                <a:latin typeface="Arial" panose="020B0604020202020204" pitchFamily="34" charset="0"/>
                <a:cs typeface="Arial" panose="020B0604020202020204" pitchFamily="34" charset="0"/>
              </a:rPr>
              <a:t>. NHS. Available at: </a:t>
            </a:r>
            <a:r>
              <a:rPr lang="en-GB" sz="1600" u="sng" kern="1200" dirty="0">
                <a:solidFill>
                  <a:srgbClr val="000000"/>
                </a:solidFill>
                <a:effectLst/>
                <a:latin typeface="Arial" panose="020B0604020202020204" pitchFamily="34" charset="0"/>
                <a:cs typeface="Arial" panose="020B0604020202020204" pitchFamily="34" charset="0"/>
                <a:hlinkClick r:id="rId6"/>
              </a:rPr>
              <a:t>https://www.longtermplan.nhs.uk/</a:t>
            </a:r>
            <a:r>
              <a:rPr lang="en-GB" sz="1600" kern="1200" dirty="0">
                <a:solidFill>
                  <a:srgbClr val="000000"/>
                </a:solidFill>
                <a:effectLst/>
                <a:latin typeface="Arial" panose="020B0604020202020204" pitchFamily="34" charset="0"/>
                <a:cs typeface="Arial" panose="020B0604020202020204" pitchFamily="34" charset="0"/>
              </a:rPr>
              <a:t>. (Accessed: 04 July 2024)</a:t>
            </a:r>
          </a:p>
          <a:p>
            <a:pPr>
              <a:lnSpc>
                <a:spcPct val="150000"/>
              </a:lnSpc>
              <a:spcBef>
                <a:spcPts val="1000"/>
              </a:spcBef>
            </a:pPr>
            <a:r>
              <a:rPr lang="en-GB" sz="1600" kern="1200" dirty="0">
                <a:solidFill>
                  <a:srgbClr val="000000"/>
                </a:solidFill>
                <a:effectLst/>
                <a:latin typeface="Arial" panose="020B0604020202020204" pitchFamily="34" charset="0"/>
                <a:ea typeface="+mn-ea"/>
              </a:rPr>
              <a:t>‌National Health Service (2020). </a:t>
            </a:r>
            <a:r>
              <a:rPr lang="en-GB" sz="1600" i="1" kern="1200" dirty="0">
                <a:solidFill>
                  <a:srgbClr val="000000"/>
                </a:solidFill>
                <a:effectLst/>
                <a:latin typeface="Arial" panose="020B0604020202020204" pitchFamily="34" charset="0"/>
                <a:ea typeface="+mn-ea"/>
              </a:rPr>
              <a:t>Where to get support</a:t>
            </a:r>
            <a:r>
              <a:rPr lang="en-GB" sz="1600" kern="1200" dirty="0">
                <a:solidFill>
                  <a:srgbClr val="000000"/>
                </a:solidFill>
                <a:effectLst/>
                <a:latin typeface="Arial" panose="020B0604020202020204" pitchFamily="34" charset="0"/>
                <a:ea typeface="+mn-ea"/>
              </a:rPr>
              <a:t>. NHS. Available at: </a:t>
            </a:r>
            <a:r>
              <a:rPr lang="en-GB" sz="1600" u="sng" kern="1200" dirty="0">
                <a:solidFill>
                  <a:srgbClr val="000000"/>
                </a:solidFill>
                <a:effectLst/>
                <a:latin typeface="Arial" panose="020B0604020202020204" pitchFamily="34" charset="0"/>
                <a:ea typeface="+mn-ea"/>
                <a:hlinkClick r:id="rId7"/>
              </a:rPr>
              <a:t>https://www.nhs.uk/conditions/autism/support/</a:t>
            </a:r>
            <a:r>
              <a:rPr lang="en-GB" sz="1600" kern="1200" dirty="0">
                <a:solidFill>
                  <a:srgbClr val="000000"/>
                </a:solidFill>
                <a:effectLst/>
                <a:latin typeface="Arial" panose="020B0604020202020204" pitchFamily="34" charset="0"/>
                <a:ea typeface="+mn-ea"/>
              </a:rPr>
              <a:t>. (Accessed: 02 July 2024)</a:t>
            </a:r>
            <a:endParaRPr lang="en-GB" sz="1800" dirty="0">
              <a:effectLst/>
              <a:latin typeface="Times New Roman" panose="02020603050405020304" pitchFamily="18" charset="0"/>
              <a:ea typeface="Times New Roman" panose="02020603050405020304" pitchFamily="18" charset="0"/>
            </a:endParaRPr>
          </a:p>
          <a:p>
            <a:pPr>
              <a:lnSpc>
                <a:spcPct val="150000"/>
              </a:lnSpc>
              <a:spcBef>
                <a:spcPts val="1000"/>
              </a:spcBef>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446372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D6ACC-6DBC-647F-B259-BEB6AE551679}"/>
              </a:ext>
            </a:extLst>
          </p:cNvPr>
          <p:cNvSpPr>
            <a:spLocks noGrp="1"/>
          </p:cNvSpPr>
          <p:nvPr>
            <p:ph type="title"/>
          </p:nvPr>
        </p:nvSpPr>
        <p:spPr>
          <a:xfrm>
            <a:off x="163286" y="365126"/>
            <a:ext cx="11190514" cy="61458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7307D6BC-CB79-9139-B73F-492A9E90712F}"/>
              </a:ext>
            </a:extLst>
          </p:cNvPr>
          <p:cNvSpPr>
            <a:spLocks noGrp="1"/>
          </p:cNvSpPr>
          <p:nvPr>
            <p:ph idx="1"/>
          </p:nvPr>
        </p:nvSpPr>
        <p:spPr>
          <a:xfrm>
            <a:off x="0" y="979715"/>
            <a:ext cx="11495313" cy="5671456"/>
          </a:xfrm>
        </p:spPr>
        <p:txBody>
          <a:bodyPr>
            <a:normAutofit/>
          </a:bodyPr>
          <a:lstStyle/>
          <a:p>
            <a:pPr marL="0" indent="0" algn="l">
              <a:buNone/>
            </a:pPr>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2DF869EE-DD1F-D7DF-8C76-896AF85D90F8}"/>
              </a:ext>
            </a:extLst>
          </p:cNvPr>
          <p:cNvSpPr txBox="1"/>
          <p:nvPr/>
        </p:nvSpPr>
        <p:spPr>
          <a:xfrm>
            <a:off x="163286" y="1088571"/>
            <a:ext cx="11190514" cy="6381747"/>
          </a:xfrm>
          <a:prstGeom prst="rect">
            <a:avLst/>
          </a:prstGeom>
          <a:noFill/>
        </p:spPr>
        <p:txBody>
          <a:bodyPr wrap="square">
            <a:spAutoFit/>
          </a:bodyPr>
          <a:lstStyle/>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National Health Service (2024). </a:t>
            </a:r>
            <a:r>
              <a:rPr lang="en-GB" sz="1600" i="1" kern="1200" dirty="0">
                <a:solidFill>
                  <a:srgbClr val="000000"/>
                </a:solidFill>
                <a:effectLst/>
                <a:latin typeface="Arial" panose="020B0604020202020204" pitchFamily="34" charset="0"/>
                <a:cs typeface="Arial" panose="020B0604020202020204" pitchFamily="34" charset="0"/>
              </a:rPr>
              <a:t>Mental Capacity Act</a:t>
            </a:r>
            <a:r>
              <a:rPr lang="en-GB" sz="1600" kern="1200" dirty="0">
                <a:solidFill>
                  <a:srgbClr val="000000"/>
                </a:solidFill>
                <a:effectLst/>
                <a:latin typeface="Arial" panose="020B0604020202020204" pitchFamily="34" charset="0"/>
                <a:cs typeface="Arial" panose="020B0604020202020204" pitchFamily="34" charset="0"/>
              </a:rPr>
              <a:t>. nhs.uk. Available at: </a:t>
            </a:r>
            <a:r>
              <a:rPr lang="en-GB" sz="1600" u="sng" kern="1200" dirty="0">
                <a:solidFill>
                  <a:srgbClr val="000000"/>
                </a:solidFill>
                <a:effectLst/>
                <a:latin typeface="Arial" panose="020B0604020202020204" pitchFamily="34" charset="0"/>
                <a:cs typeface="Arial" panose="020B0604020202020204" pitchFamily="34" charset="0"/>
                <a:hlinkClick r:id="rId2"/>
              </a:rPr>
              <a:t>https://www.nhs.uk/conditions/social-care-and-support-guide/making-decisions-for-someone-else/mental-capacity-act/</a:t>
            </a:r>
            <a:r>
              <a:rPr lang="en-GB" sz="1600" kern="1200" dirty="0">
                <a:solidFill>
                  <a:srgbClr val="000000"/>
                </a:solidFill>
                <a:effectLst/>
                <a:latin typeface="Arial" panose="020B0604020202020204" pitchFamily="34" charset="0"/>
                <a:cs typeface="Arial" panose="020B0604020202020204" pitchFamily="34" charset="0"/>
              </a:rPr>
              <a:t> (Accessed: 01 July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Health Service (2024). </a:t>
            </a:r>
            <a:r>
              <a:rPr lang="en-GB" sz="1600" i="1" kern="1200" dirty="0">
                <a:solidFill>
                  <a:srgbClr val="000000"/>
                </a:solidFill>
                <a:effectLst/>
                <a:latin typeface="Arial" panose="020B0604020202020204" pitchFamily="34" charset="0"/>
                <a:cs typeface="Arial" panose="020B0604020202020204" pitchFamily="34" charset="0"/>
              </a:rPr>
              <a:t>Autism Central for Parents and Carers | Autism Central</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3"/>
              </a:rPr>
              <a:t>https://www.autismcentral.org.uk/</a:t>
            </a:r>
            <a:r>
              <a:rPr lang="en-GB" sz="1600" kern="1200" dirty="0">
                <a:solidFill>
                  <a:srgbClr val="000000"/>
                </a:solidFill>
                <a:effectLst/>
                <a:latin typeface="Arial" panose="020B0604020202020204" pitchFamily="34" charset="0"/>
                <a:cs typeface="Arial" panose="020B0604020202020204" pitchFamily="34" charset="0"/>
              </a:rPr>
              <a:t>. (Accessed: 01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Institute for |Health and Care Excellence (2024). </a:t>
            </a:r>
            <a:r>
              <a:rPr lang="en-GB" sz="1600" i="1" kern="1200" dirty="0">
                <a:solidFill>
                  <a:srgbClr val="000000"/>
                </a:solidFill>
                <a:effectLst/>
                <a:latin typeface="Arial" panose="020B0604020202020204" pitchFamily="34" charset="0"/>
                <a:cs typeface="Arial" panose="020B0604020202020204" pitchFamily="34" charset="0"/>
              </a:rPr>
              <a:t>Overview | Autism | Quality standards | NICE</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4"/>
              </a:rPr>
              <a:t>https://www.nice.org.uk/guidance/qs51</a:t>
            </a:r>
            <a:r>
              <a:rPr lang="en-GB" sz="1600" kern="1200" dirty="0">
                <a:solidFill>
                  <a:srgbClr val="000000"/>
                </a:solidFill>
                <a:effectLst/>
                <a:latin typeface="Arial" panose="020B0604020202020204" pitchFamily="34" charset="0"/>
                <a:cs typeface="Arial" panose="020B0604020202020204" pitchFamily="34" charset="0"/>
              </a:rPr>
              <a:t>. (Accessed: 03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Institute of Health (2017). </a:t>
            </a:r>
            <a:r>
              <a:rPr lang="en-GB" sz="1600" i="1" kern="1200" dirty="0" err="1">
                <a:solidFill>
                  <a:srgbClr val="000000"/>
                </a:solidFill>
                <a:effectLst/>
                <a:latin typeface="Arial" panose="020B0604020202020204" pitchFamily="34" charset="0"/>
                <a:cs typeface="Arial" panose="020B0604020202020204" pitchFamily="34" charset="0"/>
              </a:rPr>
              <a:t>Behavioral</a:t>
            </a:r>
            <a:r>
              <a:rPr lang="en-GB" sz="1600" i="1" kern="1200" dirty="0">
                <a:solidFill>
                  <a:srgbClr val="000000"/>
                </a:solidFill>
                <a:effectLst/>
                <a:latin typeface="Arial" panose="020B0604020202020204" pitchFamily="34" charset="0"/>
                <a:cs typeface="Arial" panose="020B0604020202020204" pitchFamily="34" charset="0"/>
              </a:rPr>
              <a:t> Management Therapy for Autism</a:t>
            </a:r>
            <a:r>
              <a:rPr lang="en-GB" sz="1600" kern="1200" dirty="0">
                <a:solidFill>
                  <a:srgbClr val="000000"/>
                </a:solidFill>
                <a:effectLst/>
                <a:latin typeface="Arial" panose="020B0604020202020204" pitchFamily="34" charset="0"/>
                <a:cs typeface="Arial" panose="020B0604020202020204" pitchFamily="34" charset="0"/>
              </a:rPr>
              <a:t>. [online] https://www.nichd.nih.gov/. Available at: </a:t>
            </a:r>
            <a:r>
              <a:rPr lang="en-GB" sz="1600" u="sng" kern="1200" dirty="0">
                <a:solidFill>
                  <a:srgbClr val="000000"/>
                </a:solidFill>
                <a:effectLst/>
                <a:latin typeface="Arial" panose="020B0604020202020204" pitchFamily="34" charset="0"/>
                <a:cs typeface="Arial" panose="020B0604020202020204" pitchFamily="34" charset="0"/>
                <a:hlinkClick r:id="rId5"/>
              </a:rPr>
              <a:t>https://www.nichd.nih.gov/health/topics/autism/conditioninfo/treatments/behavioral-management</a:t>
            </a:r>
            <a:r>
              <a:rPr lang="en-GB" sz="1600" kern="1200" dirty="0">
                <a:solidFill>
                  <a:srgbClr val="000000"/>
                </a:solidFill>
                <a:effectLst/>
                <a:latin typeface="Arial" panose="020B0604020202020204" pitchFamily="34" charset="0"/>
                <a:cs typeface="Arial" panose="020B0604020202020204" pitchFamily="34" charset="0"/>
              </a:rPr>
              <a:t> (Accessed: 02 July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National Institute of Health (2017). </a:t>
            </a:r>
            <a:r>
              <a:rPr lang="en-GB" sz="1600" i="1" kern="1200" dirty="0">
                <a:solidFill>
                  <a:srgbClr val="000000"/>
                </a:solidFill>
                <a:effectLst/>
                <a:latin typeface="Arial" panose="020B0604020202020204" pitchFamily="34" charset="0"/>
                <a:cs typeface="Arial" panose="020B0604020202020204" pitchFamily="34" charset="0"/>
              </a:rPr>
              <a:t>Parent-Mediated Therapy in Autism | NICHD - Eunice Kennedy Shriver National Institute of Child Health and Human Development</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6"/>
              </a:rPr>
              <a:t>https://www.nichd.nih.gov/health/topics/autism/conditioninfo/treatments/parent-mediated</a:t>
            </a:r>
            <a:r>
              <a:rPr lang="en-GB" sz="1600" kern="1200" dirty="0">
                <a:solidFill>
                  <a:srgbClr val="000000"/>
                </a:solidFill>
                <a:effectLst/>
                <a:latin typeface="Arial" panose="020B0604020202020204" pitchFamily="34" charset="0"/>
                <a:cs typeface="Arial" panose="020B0604020202020204" pitchFamily="34" charset="0"/>
              </a:rPr>
              <a:t> (Accessed: 30 June 2024)</a:t>
            </a:r>
          </a:p>
          <a:p>
            <a:pPr>
              <a:lnSpc>
                <a:spcPct val="150000"/>
              </a:lnSpc>
              <a:spcAft>
                <a:spcPts val="800"/>
              </a:spcAft>
            </a:pPr>
            <a:endParaRPr lang="en-GB" sz="1600" kern="1200" dirty="0">
              <a:solidFill>
                <a:srgbClr val="000000"/>
              </a:solidFill>
              <a:effectLst/>
              <a:latin typeface="Arial" panose="020B0604020202020204" pitchFamily="34" charset="0"/>
              <a:cs typeface="Arial" panose="020B0604020202020204" pitchFamily="34" charset="0"/>
            </a:endParaRPr>
          </a:p>
          <a:p>
            <a:pPr>
              <a:lnSpc>
                <a:spcPct val="150000"/>
              </a:lnSpc>
              <a:spcAft>
                <a:spcPts val="800"/>
              </a:spcAft>
            </a:pPr>
            <a:endParaRPr lang="en-GB" sz="16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063059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F0977-8E86-BF9A-6956-0AB35411816C}"/>
              </a:ext>
            </a:extLst>
          </p:cNvPr>
          <p:cNvSpPr>
            <a:spLocks noGrp="1"/>
          </p:cNvSpPr>
          <p:nvPr>
            <p:ph type="title"/>
          </p:nvPr>
        </p:nvSpPr>
        <p:spPr>
          <a:xfrm>
            <a:off x="97970" y="0"/>
            <a:ext cx="11255830" cy="50074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445DA460-9E19-F43C-6002-4F74F4E021B9}"/>
              </a:ext>
            </a:extLst>
          </p:cNvPr>
          <p:cNvSpPr>
            <a:spLocks noGrp="1"/>
          </p:cNvSpPr>
          <p:nvPr>
            <p:ph idx="1"/>
          </p:nvPr>
        </p:nvSpPr>
        <p:spPr>
          <a:xfrm>
            <a:off x="0" y="500744"/>
            <a:ext cx="11353800" cy="6509656"/>
          </a:xfrm>
        </p:spPr>
        <p:txBody>
          <a:bodyPr>
            <a:normAutofit/>
          </a:bodyPr>
          <a:lstStyle/>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FC3FE43E-110B-B622-F5B3-C544A2423B41}"/>
              </a:ext>
            </a:extLst>
          </p:cNvPr>
          <p:cNvSpPr txBox="1"/>
          <p:nvPr/>
        </p:nvSpPr>
        <p:spPr>
          <a:xfrm>
            <a:off x="97970" y="402771"/>
            <a:ext cx="8983435" cy="6966522"/>
          </a:xfrm>
          <a:prstGeom prst="rect">
            <a:avLst/>
          </a:prstGeom>
          <a:noFill/>
        </p:spPr>
        <p:txBody>
          <a:bodyPr wrap="square">
            <a:spAutoFit/>
          </a:bodyPr>
          <a:lstStyle/>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National Institute of Health (2017). </a:t>
            </a:r>
            <a:r>
              <a:rPr lang="en-GB" sz="1600" i="1" kern="1200" dirty="0">
                <a:solidFill>
                  <a:srgbClr val="000000"/>
                </a:solidFill>
                <a:effectLst/>
                <a:latin typeface="Arial" panose="020B0604020202020204" pitchFamily="34" charset="0"/>
                <a:cs typeface="Arial" panose="020B0604020202020204" pitchFamily="34" charset="0"/>
              </a:rPr>
              <a:t>Speech-Language Therapy for Autism</a:t>
            </a:r>
            <a:r>
              <a:rPr lang="en-GB" sz="1600" kern="1200" dirty="0">
                <a:solidFill>
                  <a:srgbClr val="000000"/>
                </a:solidFill>
                <a:effectLst/>
                <a:latin typeface="Arial" panose="020B0604020202020204" pitchFamily="34" charset="0"/>
                <a:cs typeface="Arial" panose="020B0604020202020204" pitchFamily="34" charset="0"/>
              </a:rPr>
              <a:t>.  Available at: </a:t>
            </a:r>
            <a:r>
              <a:rPr lang="en-GB" sz="1600" u="sng" kern="1200" dirty="0">
                <a:solidFill>
                  <a:srgbClr val="000000"/>
                </a:solidFill>
                <a:effectLst/>
                <a:latin typeface="Arial" panose="020B0604020202020204" pitchFamily="34" charset="0"/>
                <a:cs typeface="Arial" panose="020B0604020202020204" pitchFamily="34" charset="0"/>
                <a:hlinkClick r:id="rId2"/>
              </a:rPr>
              <a:t>https://www.nichd.nih.gov/health/topics/autism/conditioninfo/treatments/speech-language</a:t>
            </a:r>
            <a:r>
              <a:rPr lang="en-GB" sz="1600" kern="1200" dirty="0">
                <a:solidFill>
                  <a:srgbClr val="000000"/>
                </a:solidFill>
                <a:effectLst/>
                <a:latin typeface="Arial" panose="020B0604020202020204" pitchFamily="34" charset="0"/>
                <a:cs typeface="Arial" panose="020B0604020202020204" pitchFamily="34" charset="0"/>
              </a:rPr>
              <a:t> (Accessed: 29 June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1000"/>
              </a:spcBef>
            </a:pPr>
            <a:r>
              <a:rPr lang="en-GB" sz="1600" kern="1200" dirty="0">
                <a:solidFill>
                  <a:srgbClr val="000000"/>
                </a:solidFill>
                <a:effectLst/>
                <a:latin typeface="Arial" panose="020B0604020202020204" pitchFamily="34" charset="0"/>
                <a:cs typeface="Arial" panose="020B0604020202020204" pitchFamily="34" charset="0"/>
              </a:rPr>
              <a:t>National Institute of Health (2017). </a:t>
            </a:r>
            <a:r>
              <a:rPr lang="en-GB" sz="1600" i="1" kern="1200" dirty="0">
                <a:solidFill>
                  <a:srgbClr val="000000"/>
                </a:solidFill>
                <a:effectLst/>
                <a:latin typeface="Arial" panose="020B0604020202020204" pitchFamily="34" charset="0"/>
                <a:cs typeface="Arial" panose="020B0604020202020204" pitchFamily="34" charset="0"/>
              </a:rPr>
              <a:t>What are the treatments for Autism?</a:t>
            </a:r>
            <a:r>
              <a:rPr lang="en-GB" sz="1600" kern="1200" dirty="0">
                <a:solidFill>
                  <a:srgbClr val="000000"/>
                </a:solidFill>
                <a:effectLst/>
                <a:latin typeface="Arial" panose="020B0604020202020204" pitchFamily="34" charset="0"/>
                <a:cs typeface="Arial" panose="020B0604020202020204" pitchFamily="34" charset="0"/>
              </a:rPr>
              <a:t> http://www.nichd.nih.gov/. Available at: </a:t>
            </a:r>
            <a:r>
              <a:rPr lang="en-GB" sz="1600" u="sng" kern="1200" dirty="0">
                <a:solidFill>
                  <a:srgbClr val="000000"/>
                </a:solidFill>
                <a:effectLst/>
                <a:latin typeface="Arial" panose="020B0604020202020204" pitchFamily="34" charset="0"/>
                <a:cs typeface="Arial" panose="020B0604020202020204" pitchFamily="34" charset="0"/>
                <a:hlinkClick r:id="rId3"/>
              </a:rPr>
              <a:t>https://www.nichd.nih.gov/health/topics/autism/conditioninfo/treatments</a:t>
            </a:r>
            <a:r>
              <a:rPr lang="en-GB" sz="1600" kern="1200" dirty="0">
                <a:solidFill>
                  <a:srgbClr val="000000"/>
                </a:solidFill>
                <a:effectLst/>
                <a:latin typeface="Arial" panose="020B0604020202020204" pitchFamily="34" charset="0"/>
                <a:cs typeface="Arial" panose="020B0604020202020204" pitchFamily="34" charset="0"/>
              </a:rPr>
              <a:t>. (Accessed: 28 June 2024)</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NICE (2017). </a:t>
            </a:r>
            <a:r>
              <a:rPr lang="en-GB" sz="1600" i="1" kern="1200" dirty="0">
                <a:solidFill>
                  <a:srgbClr val="000000"/>
                </a:solidFill>
                <a:effectLst/>
                <a:latin typeface="Arial" panose="020B0604020202020204" pitchFamily="34" charset="0"/>
                <a:cs typeface="Arial" panose="020B0604020202020204" pitchFamily="34" charset="0"/>
              </a:rPr>
              <a:t>Overview | Autism spectrum disorder in under 19s: recognition, referral and diagnosis | Guidance | NICE</a:t>
            </a:r>
            <a:r>
              <a:rPr lang="en-GB" sz="1600" kern="1200" dirty="0">
                <a:solidFill>
                  <a:srgbClr val="000000"/>
                </a:solidFill>
                <a:effectLst/>
                <a:latin typeface="Arial" panose="020B0604020202020204" pitchFamily="34" charset="0"/>
                <a:cs typeface="Arial" panose="020B0604020202020204" pitchFamily="34" charset="0"/>
              </a:rPr>
              <a:t>.  Nice.org.uk. Available at: </a:t>
            </a:r>
            <a:r>
              <a:rPr lang="en-GB" sz="1600" u="sng" kern="1200" dirty="0">
                <a:solidFill>
                  <a:srgbClr val="000000"/>
                </a:solidFill>
                <a:effectLst/>
                <a:latin typeface="Arial" panose="020B0604020202020204" pitchFamily="34" charset="0"/>
                <a:cs typeface="Arial" panose="020B0604020202020204" pitchFamily="34" charset="0"/>
                <a:hlinkClick r:id="rId4"/>
              </a:rPr>
              <a:t>https://www.nice.org.uk/Guidance/CG128</a:t>
            </a:r>
            <a:r>
              <a:rPr lang="en-GB" sz="1600" kern="1200" dirty="0">
                <a:solidFill>
                  <a:srgbClr val="000000"/>
                </a:solidFill>
                <a:effectLst/>
                <a:latin typeface="Arial" panose="020B0604020202020204" pitchFamily="34" charset="0"/>
                <a:cs typeface="Arial" panose="020B0604020202020204" pitchFamily="34" charset="0"/>
              </a:rPr>
              <a:t> (Accessed: 29 June 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600" kern="1200" dirty="0">
                <a:solidFill>
                  <a:srgbClr val="000000"/>
                </a:solidFill>
                <a:effectLst/>
                <a:latin typeface="Arial" panose="020B0604020202020204" pitchFamily="34" charset="0"/>
                <a:cs typeface="Arial" panose="020B0604020202020204" pitchFamily="34" charset="0"/>
              </a:rPr>
              <a:t>NICE (2021). </a:t>
            </a:r>
            <a:r>
              <a:rPr lang="en-GB" sz="1600" i="1" kern="1200" dirty="0">
                <a:solidFill>
                  <a:srgbClr val="000000"/>
                </a:solidFill>
                <a:effectLst/>
                <a:latin typeface="Arial" panose="020B0604020202020204" pitchFamily="34" charset="0"/>
                <a:cs typeface="Arial" panose="020B0604020202020204" pitchFamily="34" charset="0"/>
              </a:rPr>
              <a:t>Recommendations | Autism spectrum disorder in under 19s: support and management | Guidance | NICE</a:t>
            </a:r>
            <a:r>
              <a:rPr lang="en-GB" sz="1600" kern="1200" dirty="0">
                <a:solidFill>
                  <a:srgbClr val="000000"/>
                </a:solidFill>
                <a:effectLst/>
                <a:latin typeface="Arial" panose="020B0604020202020204" pitchFamily="34" charset="0"/>
                <a:cs typeface="Arial" panose="020B0604020202020204" pitchFamily="34" charset="0"/>
              </a:rPr>
              <a:t>. www.nice.org.uk. Available at: </a:t>
            </a:r>
            <a:r>
              <a:rPr lang="en-GB" sz="1600" u="sng" kern="1200" dirty="0">
                <a:solidFill>
                  <a:srgbClr val="000000"/>
                </a:solidFill>
                <a:effectLst/>
                <a:latin typeface="Arial" panose="020B0604020202020204" pitchFamily="34" charset="0"/>
                <a:cs typeface="Arial" panose="020B0604020202020204" pitchFamily="34" charset="0"/>
                <a:hlinkClick r:id="rId5"/>
              </a:rPr>
              <a:t>https://www.nice.org.uk/guidance/cg170/chapter/Recommendations</a:t>
            </a:r>
            <a:r>
              <a:rPr lang="en-GB" sz="1600" kern="1200" dirty="0">
                <a:solidFill>
                  <a:srgbClr val="000000"/>
                </a:solidFill>
                <a:effectLst/>
                <a:latin typeface="Arial" panose="020B0604020202020204" pitchFamily="34" charset="0"/>
                <a:cs typeface="Arial" panose="020B0604020202020204" pitchFamily="34" charset="0"/>
              </a:rPr>
              <a:t>. (Accessed: 04 July 2024)</a:t>
            </a:r>
          </a:p>
          <a:p>
            <a:pPr>
              <a:lnSpc>
                <a:spcPct val="150000"/>
              </a:lnSpc>
              <a:spcAft>
                <a:spcPts val="800"/>
              </a:spcAft>
            </a:pPr>
            <a:r>
              <a:rPr lang="en-GB" sz="1600" kern="1200" dirty="0">
                <a:solidFill>
                  <a:srgbClr val="000000"/>
                </a:solidFill>
                <a:effectLst/>
                <a:latin typeface="Arial" panose="020B0604020202020204" pitchFamily="34" charset="0"/>
                <a:ea typeface="+mn-ea"/>
                <a:cs typeface="Times New Roman" panose="02020603050405020304" pitchFamily="18" charset="0"/>
              </a:rPr>
              <a:t>Odom, S.L. et al, (2021). Educational Interventions for Children and Youth with Autism: A 40-Year Perspective. </a:t>
            </a:r>
            <a:r>
              <a:rPr lang="en-GB" sz="1600" i="1" kern="1200" dirty="0">
                <a:solidFill>
                  <a:srgbClr val="000000"/>
                </a:solidFill>
                <a:effectLst/>
                <a:latin typeface="Arial" panose="020B0604020202020204" pitchFamily="34" charset="0"/>
                <a:ea typeface="+mn-ea"/>
                <a:cs typeface="Times New Roman" panose="02020603050405020304" pitchFamily="18" charset="0"/>
              </a:rPr>
              <a:t>Journal of Autism and Developmental Disorders</a:t>
            </a:r>
            <a:r>
              <a:rPr lang="en-GB" sz="1600" kern="1200" dirty="0">
                <a:solidFill>
                  <a:srgbClr val="000000"/>
                </a:solidFill>
                <a:effectLst/>
                <a:latin typeface="Arial" panose="020B0604020202020204" pitchFamily="34" charset="0"/>
                <a:ea typeface="+mn-ea"/>
                <a:cs typeface="Times New Roman" panose="02020603050405020304" pitchFamily="18" charset="0"/>
              </a:rPr>
              <a:t>, 51(12). </a:t>
            </a:r>
            <a:r>
              <a:rPr lang="en-GB" sz="1600" kern="1200" dirty="0" err="1">
                <a:solidFill>
                  <a:srgbClr val="000000"/>
                </a:solidFill>
                <a:effectLst/>
                <a:latin typeface="Arial" panose="020B0604020202020204" pitchFamily="34" charset="0"/>
                <a:ea typeface="+mn-ea"/>
                <a:cs typeface="Times New Roman" panose="02020603050405020304" pitchFamily="18" charset="0"/>
              </a:rPr>
              <a:t>doi:https</a:t>
            </a:r>
            <a:r>
              <a:rPr lang="en-GB" sz="1600" kern="1200" dirty="0">
                <a:solidFill>
                  <a:srgbClr val="000000"/>
                </a:solidFill>
                <a:effectLst/>
                <a:latin typeface="Arial" panose="020B0604020202020204" pitchFamily="34" charset="0"/>
                <a:ea typeface="+mn-ea"/>
                <a:cs typeface="Times New Roman" panose="02020603050405020304" pitchFamily="18" charset="0"/>
              </a:rPr>
              <a:t>://doi.org/10.1007/s10803-021-04990-1.(Accessed: 02 July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6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99480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7CC5C-09FF-B6B0-091A-370C0D1F1245}"/>
              </a:ext>
            </a:extLst>
          </p:cNvPr>
          <p:cNvSpPr>
            <a:spLocks noGrp="1"/>
          </p:cNvSpPr>
          <p:nvPr>
            <p:ph type="title"/>
          </p:nvPr>
        </p:nvSpPr>
        <p:spPr>
          <a:xfrm>
            <a:off x="-97971" y="1"/>
            <a:ext cx="11451771" cy="838200"/>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070A3214-981F-012D-C2E3-541067F73B09}"/>
              </a:ext>
            </a:extLst>
          </p:cNvPr>
          <p:cNvSpPr>
            <a:spLocks noGrp="1"/>
          </p:cNvSpPr>
          <p:nvPr>
            <p:ph idx="1"/>
          </p:nvPr>
        </p:nvSpPr>
        <p:spPr>
          <a:xfrm>
            <a:off x="0" y="903515"/>
            <a:ext cx="10515600" cy="6019798"/>
          </a:xfrm>
        </p:spPr>
        <p:txBody>
          <a:bodyPr>
            <a:normAutofit fontScale="40000" lnSpcReduction="20000"/>
          </a:bodyPr>
          <a:lstStyle/>
          <a:p>
            <a:pPr marL="0" indent="0">
              <a:lnSpc>
                <a:spcPct val="150000"/>
              </a:lnSpc>
              <a:buNone/>
            </a:pPr>
            <a:r>
              <a:rPr lang="en-GB" sz="3400" kern="1200" dirty="0">
                <a:solidFill>
                  <a:srgbClr val="000000"/>
                </a:solidFill>
                <a:effectLst/>
                <a:latin typeface="Arial" panose="020B0604020202020204" pitchFamily="34" charset="0"/>
                <a:cs typeface="Arial" panose="020B0604020202020204" pitchFamily="34" charset="0"/>
              </a:rPr>
              <a:t>Royal College of Psychiatrists (2020). </a:t>
            </a:r>
            <a:r>
              <a:rPr lang="en-GB" sz="3400" i="1" kern="1200" dirty="0">
                <a:solidFill>
                  <a:srgbClr val="000000"/>
                </a:solidFill>
                <a:effectLst/>
                <a:latin typeface="Arial" panose="020B0604020202020204" pitchFamily="34" charset="0"/>
                <a:cs typeface="Arial" panose="020B0604020202020204" pitchFamily="34" charset="0"/>
              </a:rPr>
              <a:t>90 years ago: the Mental Treatment Act 1930 by Dr Claire Hilton</a:t>
            </a:r>
            <a:r>
              <a:rPr lang="en-GB" sz="3400" kern="1200" dirty="0">
                <a:solidFill>
                  <a:srgbClr val="000000"/>
                </a:solidFill>
                <a:effectLst/>
                <a:latin typeface="Arial" panose="020B0604020202020204" pitchFamily="34" charset="0"/>
                <a:cs typeface="Arial" panose="020B0604020202020204" pitchFamily="34" charset="0"/>
              </a:rPr>
              <a:t>. Available at: </a:t>
            </a:r>
            <a:r>
              <a:rPr lang="en-GB" sz="3400" u="sng" kern="1200" dirty="0">
                <a:solidFill>
                  <a:srgbClr val="000000"/>
                </a:solidFill>
                <a:effectLst/>
                <a:latin typeface="Arial" panose="020B0604020202020204" pitchFamily="34" charset="0"/>
                <a:cs typeface="Arial" panose="020B0604020202020204" pitchFamily="34" charset="0"/>
                <a:hlinkClick r:id="rId2"/>
              </a:rPr>
              <a:t>https://www.rcpsych.ac.uk/news-and-features/blogs/detail/history-archives-and-library-blog/2020/09/09/</a:t>
            </a:r>
            <a:r>
              <a:rPr lang="en-GB" sz="3400" kern="1200" dirty="0">
                <a:solidFill>
                  <a:srgbClr val="000000"/>
                </a:solidFill>
                <a:effectLst/>
                <a:latin typeface="Arial" panose="020B0604020202020204" pitchFamily="34" charset="0"/>
                <a:cs typeface="Arial" panose="020B0604020202020204" pitchFamily="34" charset="0"/>
              </a:rPr>
              <a:t> (Accessed: 02 July 2024).</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pPr>
            <a:r>
              <a:rPr lang="en-GB" sz="3400" kern="1200" dirty="0">
                <a:solidFill>
                  <a:srgbClr val="000000"/>
                </a:solidFill>
                <a:effectLst/>
                <a:latin typeface="Arial" panose="020B0604020202020204" pitchFamily="34" charset="0"/>
                <a:cs typeface="Arial" panose="020B0604020202020204" pitchFamily="34" charset="0"/>
              </a:rPr>
              <a:t>Shaw, K.A. (2023). Early Identification of Autism Spectrum Disorder Among Children Aged 4 Years — Autism and Developmental Disabilities Monitoring Network, 11 Sites, United States, 2020. </a:t>
            </a:r>
            <a:r>
              <a:rPr lang="en-GB" sz="3400" i="1" kern="1200" dirty="0">
                <a:solidFill>
                  <a:srgbClr val="000000"/>
                </a:solidFill>
                <a:effectLst/>
                <a:latin typeface="Arial" panose="020B0604020202020204" pitchFamily="34" charset="0"/>
                <a:cs typeface="Arial" panose="020B0604020202020204" pitchFamily="34" charset="0"/>
              </a:rPr>
              <a:t>MMWR. Surveillance Summaries</a:t>
            </a:r>
            <a:r>
              <a:rPr lang="en-GB" sz="3400" kern="1200" dirty="0">
                <a:solidFill>
                  <a:srgbClr val="000000"/>
                </a:solidFill>
                <a:effectLst/>
                <a:latin typeface="Arial" panose="020B0604020202020204" pitchFamily="34" charset="0"/>
                <a:cs typeface="Arial" panose="020B0604020202020204" pitchFamily="34" charset="0"/>
              </a:rPr>
              <a:t>, 72(1). </a:t>
            </a:r>
            <a:r>
              <a:rPr lang="en-GB" sz="3400" kern="1200" dirty="0" err="1">
                <a:solidFill>
                  <a:srgbClr val="000000"/>
                </a:solidFill>
                <a:effectLst/>
                <a:latin typeface="Arial" panose="020B0604020202020204" pitchFamily="34" charset="0"/>
                <a:cs typeface="Arial" panose="020B0604020202020204" pitchFamily="34" charset="0"/>
              </a:rPr>
              <a:t>doi:https</a:t>
            </a:r>
            <a:r>
              <a:rPr lang="en-GB" sz="3400" kern="1200" dirty="0">
                <a:solidFill>
                  <a:srgbClr val="000000"/>
                </a:solidFill>
                <a:effectLst/>
                <a:latin typeface="Arial" panose="020B0604020202020204" pitchFamily="34" charset="0"/>
                <a:cs typeface="Arial" panose="020B0604020202020204" pitchFamily="34" charset="0"/>
              </a:rPr>
              <a:t>://doi.org/10.15585/mmwr.ss7201a1. (Accessed: 03 July 2024)</a:t>
            </a:r>
            <a:endParaRPr lang="en-GB" sz="3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Aft>
                <a:spcPts val="800"/>
              </a:spcAft>
              <a:buNone/>
            </a:pPr>
            <a:r>
              <a:rPr lang="en-GB" sz="3400" kern="1200" dirty="0">
                <a:solidFill>
                  <a:srgbClr val="000000"/>
                </a:solidFill>
                <a:effectLst/>
                <a:latin typeface="Arial" panose="020B0604020202020204" pitchFamily="34" charset="0"/>
                <a:cs typeface="Arial" panose="020B0604020202020204" pitchFamily="34" charset="0"/>
              </a:rPr>
              <a:t>Soares, E.E., et al. (2020). Social Skills Training for Autism Spectrum Disorder: a Meta-analysis of In-person and Technological Interventions. </a:t>
            </a:r>
            <a:r>
              <a:rPr lang="en-GB" sz="3400" i="1" kern="1200" dirty="0">
                <a:solidFill>
                  <a:srgbClr val="000000"/>
                </a:solidFill>
                <a:effectLst/>
                <a:latin typeface="Arial" panose="020B0604020202020204" pitchFamily="34" charset="0"/>
                <a:cs typeface="Arial" panose="020B0604020202020204" pitchFamily="34" charset="0"/>
              </a:rPr>
              <a:t>Journal of Technology in </a:t>
            </a:r>
            <a:r>
              <a:rPr lang="en-GB" sz="3400" i="1" kern="1200" dirty="0" err="1">
                <a:solidFill>
                  <a:srgbClr val="000000"/>
                </a:solidFill>
                <a:effectLst/>
                <a:latin typeface="Arial" panose="020B0604020202020204" pitchFamily="34" charset="0"/>
                <a:cs typeface="Arial" panose="020B0604020202020204" pitchFamily="34" charset="0"/>
              </a:rPr>
              <a:t>Behavioral</a:t>
            </a:r>
            <a:r>
              <a:rPr lang="en-GB" sz="3400" i="1" kern="1200" dirty="0">
                <a:solidFill>
                  <a:srgbClr val="000000"/>
                </a:solidFill>
                <a:effectLst/>
                <a:latin typeface="Arial" panose="020B0604020202020204" pitchFamily="34" charset="0"/>
                <a:cs typeface="Arial" panose="020B0604020202020204" pitchFamily="34" charset="0"/>
              </a:rPr>
              <a:t> Science</a:t>
            </a:r>
            <a:r>
              <a:rPr lang="en-GB" sz="3400" kern="1200" dirty="0">
                <a:solidFill>
                  <a:srgbClr val="000000"/>
                </a:solidFill>
                <a:effectLst/>
                <a:latin typeface="Arial" panose="020B0604020202020204" pitchFamily="34" charset="0"/>
                <a:cs typeface="Arial" panose="020B0604020202020204" pitchFamily="34" charset="0"/>
              </a:rPr>
              <a:t>, 6(1), pp.1–15. </a:t>
            </a:r>
            <a:r>
              <a:rPr lang="en-GB" sz="3400" kern="1200" dirty="0" err="1">
                <a:solidFill>
                  <a:srgbClr val="000000"/>
                </a:solidFill>
                <a:effectLst/>
                <a:latin typeface="Arial" panose="020B0604020202020204" pitchFamily="34" charset="0"/>
                <a:cs typeface="Arial" panose="020B0604020202020204" pitchFamily="34" charset="0"/>
              </a:rPr>
              <a:t>doi</a:t>
            </a:r>
            <a:r>
              <a:rPr lang="en-GB" sz="3400" kern="1200" dirty="0">
                <a:solidFill>
                  <a:srgbClr val="000000"/>
                </a:solidFill>
                <a:effectLst/>
                <a:latin typeface="Arial" panose="020B0604020202020204" pitchFamily="34" charset="0"/>
                <a:cs typeface="Arial" panose="020B0604020202020204" pitchFamily="34" charset="0"/>
              </a:rPr>
              <a:t>: httpps://doi.org/10.1007/s41347-020-00177-0. (Accessed: 01 July 2024)</a:t>
            </a:r>
          </a:p>
          <a:p>
            <a:pPr marL="0" indent="0">
              <a:lnSpc>
                <a:spcPct val="150000"/>
              </a:lnSpc>
              <a:buNone/>
            </a:pPr>
            <a:r>
              <a:rPr lang="en-GB" sz="3400" kern="1200" dirty="0">
                <a:solidFill>
                  <a:srgbClr val="000000"/>
                </a:solidFill>
                <a:effectLst/>
                <a:latin typeface="Arial" panose="020B0604020202020204" pitchFamily="34" charset="0"/>
                <a:cs typeface="Arial" panose="020B0604020202020204" pitchFamily="34" charset="0"/>
              </a:rPr>
              <a:t>Thomson, M. (2016). </a:t>
            </a:r>
            <a:r>
              <a:rPr lang="en-GB" sz="3400" i="1" kern="1200" dirty="0">
                <a:solidFill>
                  <a:srgbClr val="000000"/>
                </a:solidFill>
                <a:effectLst/>
                <a:latin typeface="Arial" panose="020B0604020202020204" pitchFamily="34" charset="0"/>
                <a:cs typeface="Arial" panose="020B0604020202020204" pitchFamily="34" charset="0"/>
              </a:rPr>
              <a:t>Mental Health</a:t>
            </a:r>
            <a:r>
              <a:rPr lang="en-GB" sz="3400" kern="1200" dirty="0">
                <a:solidFill>
                  <a:srgbClr val="000000"/>
                </a:solidFill>
                <a:effectLst/>
                <a:latin typeface="Arial" panose="020B0604020202020204" pitchFamily="34" charset="0"/>
                <a:cs typeface="Arial" panose="020B0604020202020204" pitchFamily="34" charset="0"/>
              </a:rPr>
              <a:t>. People’s History of the NHS. Available at: </a:t>
            </a:r>
            <a:r>
              <a:rPr lang="en-GB" sz="3400" u="sng" kern="1200" dirty="0">
                <a:solidFill>
                  <a:srgbClr val="000000"/>
                </a:solidFill>
                <a:effectLst/>
                <a:latin typeface="Arial" panose="020B0604020202020204" pitchFamily="34" charset="0"/>
                <a:cs typeface="Arial" panose="020B0604020202020204" pitchFamily="34" charset="0"/>
                <a:hlinkClick r:id="rId3"/>
              </a:rPr>
              <a:t>https://peopleshistorynhs.org/encyclopaedia/mental-health/</a:t>
            </a:r>
            <a:r>
              <a:rPr lang="en-GB" sz="3400" kern="1200" dirty="0">
                <a:solidFill>
                  <a:srgbClr val="000000"/>
                </a:solidFill>
                <a:effectLst/>
                <a:latin typeface="Arial" panose="020B0604020202020204" pitchFamily="34" charset="0"/>
                <a:cs typeface="Arial" panose="020B0604020202020204" pitchFamily="34" charset="0"/>
              </a:rPr>
              <a:t>. (Accessed: 30 June 2024)</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Bef>
                <a:spcPts val="1000"/>
              </a:spcBef>
              <a:buNone/>
            </a:pPr>
            <a:r>
              <a:rPr lang="en-GB" sz="3400" kern="1200" dirty="0">
                <a:solidFill>
                  <a:srgbClr val="000000"/>
                </a:solidFill>
                <a:effectLst/>
                <a:latin typeface="Arial" panose="020B0604020202020204" pitchFamily="34" charset="0"/>
                <a:cs typeface="Arial" panose="020B0604020202020204" pitchFamily="34" charset="0"/>
              </a:rPr>
              <a:t>UK Government (2012).  Department of Health and Social Care. </a:t>
            </a:r>
            <a:r>
              <a:rPr lang="en-GB" sz="3400" i="1" kern="1200" dirty="0">
                <a:solidFill>
                  <a:srgbClr val="000000"/>
                </a:solidFill>
                <a:effectLst/>
                <a:latin typeface="Arial" panose="020B0604020202020204" pitchFamily="34" charset="0"/>
                <a:cs typeface="Arial" panose="020B0604020202020204" pitchFamily="34" charset="0"/>
              </a:rPr>
              <a:t>Health and Social Care Act 2012</a:t>
            </a:r>
            <a:r>
              <a:rPr lang="en-GB" sz="3400" kern="1200" dirty="0">
                <a:solidFill>
                  <a:srgbClr val="000000"/>
                </a:solidFill>
                <a:effectLst/>
                <a:latin typeface="Arial" panose="020B0604020202020204" pitchFamily="34" charset="0"/>
                <a:cs typeface="Arial" panose="020B0604020202020204" pitchFamily="34" charset="0"/>
              </a:rPr>
              <a:t>. GOV.UK. Available at: </a:t>
            </a:r>
            <a:r>
              <a:rPr lang="en-GB" sz="3400" u="sng" kern="1200" dirty="0">
                <a:solidFill>
                  <a:srgbClr val="000000"/>
                </a:solidFill>
                <a:effectLst/>
                <a:latin typeface="Arial" panose="020B0604020202020204" pitchFamily="34" charset="0"/>
                <a:cs typeface="Arial" panose="020B0604020202020204" pitchFamily="34" charset="0"/>
                <a:hlinkClick r:id="rId4"/>
              </a:rPr>
              <a:t>https://www.gov.uk/government/publications/health-and-social-care-act-2012-fact-sheets</a:t>
            </a:r>
            <a:r>
              <a:rPr lang="en-GB" sz="3400" kern="1200" dirty="0">
                <a:solidFill>
                  <a:srgbClr val="000000"/>
                </a:solidFill>
                <a:effectLst/>
                <a:latin typeface="Arial" panose="020B0604020202020204" pitchFamily="34" charset="0"/>
                <a:cs typeface="Arial" panose="020B0604020202020204" pitchFamily="34" charset="0"/>
              </a:rPr>
              <a:t> (Accessed: 02 July 2024).</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pPr>
            <a:r>
              <a:rPr lang="en-GB" sz="3400" kern="1200" dirty="0">
                <a:solidFill>
                  <a:srgbClr val="000000"/>
                </a:solidFill>
                <a:effectLst/>
                <a:latin typeface="Arial" panose="020B0604020202020204" pitchFamily="34" charset="0"/>
                <a:cs typeface="Arial" panose="020B0604020202020204" pitchFamily="34" charset="0"/>
              </a:rPr>
              <a:t>UK Government Legislation (2007). </a:t>
            </a:r>
            <a:r>
              <a:rPr lang="en-GB" sz="3400" i="1" kern="1200" dirty="0">
                <a:solidFill>
                  <a:srgbClr val="000000"/>
                </a:solidFill>
                <a:effectLst/>
                <a:latin typeface="Arial" panose="020B0604020202020204" pitchFamily="34" charset="0"/>
                <a:cs typeface="Arial" panose="020B0604020202020204" pitchFamily="34" charset="0"/>
              </a:rPr>
              <a:t>Mental Health Act 2007</a:t>
            </a:r>
            <a:r>
              <a:rPr lang="en-GB" sz="3400" kern="1200" dirty="0">
                <a:solidFill>
                  <a:srgbClr val="000000"/>
                </a:solidFill>
                <a:effectLst/>
                <a:latin typeface="Arial" panose="020B0604020202020204" pitchFamily="34" charset="0"/>
                <a:cs typeface="Arial" panose="020B0604020202020204" pitchFamily="34" charset="0"/>
              </a:rPr>
              <a:t>.  Legislation.gov.uk. Available at: </a:t>
            </a:r>
            <a:r>
              <a:rPr lang="en-GB" sz="3400" u="sng" kern="1200" dirty="0">
                <a:solidFill>
                  <a:srgbClr val="000000"/>
                </a:solidFill>
                <a:effectLst/>
                <a:latin typeface="Arial" panose="020B0604020202020204" pitchFamily="34" charset="0"/>
                <a:cs typeface="Arial" panose="020B0604020202020204" pitchFamily="34" charset="0"/>
                <a:hlinkClick r:id="rId5"/>
              </a:rPr>
              <a:t>https://www.legislation.gov.uk/ukpga/2007/12/contents</a:t>
            </a:r>
            <a:r>
              <a:rPr lang="en-GB" sz="3400" kern="1200" dirty="0">
                <a:solidFill>
                  <a:srgbClr val="000000"/>
                </a:solidFill>
                <a:effectLst/>
                <a:latin typeface="Arial" panose="020B0604020202020204" pitchFamily="34" charset="0"/>
                <a:cs typeface="Arial" panose="020B0604020202020204" pitchFamily="34" charset="0"/>
              </a:rPr>
              <a:t>. (Accessed: 03 July 2024)</a:t>
            </a:r>
            <a:endParaRPr lang="en-GB" sz="3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Aft>
                <a:spcPts val="800"/>
              </a:spcAft>
              <a:buNone/>
            </a:pPr>
            <a:endParaRPr lang="en-GB" sz="2100" dirty="0">
              <a:solidFill>
                <a:srgbClr val="000000"/>
              </a:solidFill>
              <a:latin typeface="Arial" panose="020B0604020202020204" pitchFamily="34" charset="0"/>
              <a:cs typeface="Arial" panose="020B0604020202020204" pitchFamily="34" charset="0"/>
            </a:endParaRPr>
          </a:p>
          <a:p>
            <a:pPr>
              <a:lnSpc>
                <a:spcPct val="150000"/>
              </a:lnSpc>
              <a:spcAft>
                <a:spcPts val="800"/>
              </a:spcAft>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42835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F8DE1-8141-E1A2-D9F3-D0DD411EE975}"/>
              </a:ext>
            </a:extLst>
          </p:cNvPr>
          <p:cNvSpPr>
            <a:spLocks noGrp="1"/>
          </p:cNvSpPr>
          <p:nvPr>
            <p:ph type="title"/>
          </p:nvPr>
        </p:nvSpPr>
        <p:spPr>
          <a:xfrm>
            <a:off x="0" y="0"/>
            <a:ext cx="11353800" cy="849086"/>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BE5299D0-8284-4F01-1FA3-6FF75F30A672}"/>
              </a:ext>
            </a:extLst>
          </p:cNvPr>
          <p:cNvSpPr>
            <a:spLocks noGrp="1"/>
          </p:cNvSpPr>
          <p:nvPr>
            <p:ph idx="1"/>
          </p:nvPr>
        </p:nvSpPr>
        <p:spPr>
          <a:xfrm>
            <a:off x="0" y="957943"/>
            <a:ext cx="11353800" cy="5219020"/>
          </a:xfrm>
        </p:spPr>
        <p:txBody>
          <a:bodyPr>
            <a:normAutofit fontScale="62500" lnSpcReduction="20000"/>
          </a:bodyPr>
          <a:lstStyle/>
          <a:p>
            <a:pPr marL="0" indent="0">
              <a:lnSpc>
                <a:spcPct val="150000"/>
              </a:lnSpc>
              <a:spcAft>
                <a:spcPts val="800"/>
              </a:spcAft>
              <a:buNone/>
            </a:pPr>
            <a:r>
              <a:rPr lang="en-GB" sz="2800" kern="1200" dirty="0">
                <a:solidFill>
                  <a:srgbClr val="000000"/>
                </a:solidFill>
                <a:effectLst/>
                <a:latin typeface="Arial" panose="020B0604020202020204" pitchFamily="34" charset="0"/>
                <a:ea typeface="+mn-ea"/>
                <a:cs typeface="Times New Roman" panose="02020603050405020304" pitchFamily="18" charset="0"/>
              </a:rPr>
              <a:t>UK Government Legislation (2009). </a:t>
            </a:r>
            <a:r>
              <a:rPr lang="en-GB" sz="2800" i="1" kern="1200" dirty="0">
                <a:solidFill>
                  <a:srgbClr val="000000"/>
                </a:solidFill>
                <a:effectLst/>
                <a:latin typeface="Arial" panose="020B0604020202020204" pitchFamily="34" charset="0"/>
                <a:ea typeface="+mn-ea"/>
                <a:cs typeface="Times New Roman" panose="02020603050405020304" pitchFamily="18" charset="0"/>
              </a:rPr>
              <a:t>Autism Act 2009</a:t>
            </a:r>
            <a:r>
              <a:rPr lang="en-GB" sz="2800" kern="1200" dirty="0">
                <a:solidFill>
                  <a:srgbClr val="000000"/>
                </a:solidFill>
                <a:effectLst/>
                <a:latin typeface="Arial" panose="020B0604020202020204" pitchFamily="34" charset="0"/>
                <a:ea typeface="+mn-ea"/>
                <a:cs typeface="Times New Roman" panose="02020603050405020304" pitchFamily="18" charset="0"/>
              </a:rPr>
              <a:t>. Legislation.gov.uk. Available at: </a:t>
            </a:r>
            <a:r>
              <a:rPr lang="en-GB" sz="2800" u="sng" kern="1200" dirty="0">
                <a:solidFill>
                  <a:srgbClr val="000000"/>
                </a:solidFill>
                <a:effectLst/>
                <a:latin typeface="Arial" panose="020B0604020202020204" pitchFamily="34" charset="0"/>
                <a:ea typeface="+mn-ea"/>
                <a:cs typeface="Times New Roman" panose="02020603050405020304" pitchFamily="18" charset="0"/>
                <a:hlinkClick r:id="rId2"/>
              </a:rPr>
              <a:t>https://www.legislation.gov.uk/ukpga/2009/15/contents</a:t>
            </a:r>
            <a:r>
              <a:rPr lang="en-GB" sz="2800" kern="1200" dirty="0">
                <a:solidFill>
                  <a:srgbClr val="000000"/>
                </a:solidFill>
                <a:effectLst/>
                <a:latin typeface="Arial" panose="020B0604020202020204" pitchFamily="34" charset="0"/>
                <a:ea typeface="+mn-ea"/>
                <a:cs typeface="Times New Roman" panose="02020603050405020304" pitchFamily="18" charset="0"/>
              </a:rPr>
              <a:t> (Accessed: 03 July 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Aft>
                <a:spcPts val="800"/>
              </a:spcAft>
              <a:buNone/>
            </a:pPr>
            <a:r>
              <a:rPr lang="en-GB" sz="2800" kern="1200" dirty="0">
                <a:solidFill>
                  <a:srgbClr val="000000"/>
                </a:solidFill>
                <a:effectLst/>
                <a:latin typeface="Arial" panose="020B0604020202020204" pitchFamily="34" charset="0"/>
                <a:ea typeface="+mn-ea"/>
                <a:cs typeface="Times New Roman" panose="02020603050405020304" pitchFamily="18" charset="0"/>
              </a:rPr>
              <a:t>UK Government Legislation (2010). </a:t>
            </a:r>
            <a:r>
              <a:rPr lang="en-GB" sz="2800" i="1" kern="1200" dirty="0">
                <a:solidFill>
                  <a:srgbClr val="000000"/>
                </a:solidFill>
                <a:effectLst/>
                <a:latin typeface="Arial" panose="020B0604020202020204" pitchFamily="34" charset="0"/>
                <a:ea typeface="+mn-ea"/>
                <a:cs typeface="Times New Roman" panose="02020603050405020304" pitchFamily="18" charset="0"/>
              </a:rPr>
              <a:t>Equality Act 2010</a:t>
            </a:r>
            <a:r>
              <a:rPr lang="en-GB" sz="2800" kern="1200" dirty="0">
                <a:solidFill>
                  <a:srgbClr val="000000"/>
                </a:solidFill>
                <a:effectLst/>
                <a:latin typeface="Arial" panose="020B0604020202020204" pitchFamily="34" charset="0"/>
                <a:ea typeface="+mn-ea"/>
                <a:cs typeface="Times New Roman" panose="02020603050405020304" pitchFamily="18" charset="0"/>
              </a:rPr>
              <a:t>. legislation.gov.uk. Available at: </a:t>
            </a:r>
            <a:r>
              <a:rPr lang="en-GB" sz="2800" u="sng" kern="1200" dirty="0">
                <a:solidFill>
                  <a:srgbClr val="000000"/>
                </a:solidFill>
                <a:effectLst/>
                <a:latin typeface="Arial" panose="020B0604020202020204" pitchFamily="34" charset="0"/>
                <a:ea typeface="+mn-ea"/>
                <a:cs typeface="Times New Roman" panose="02020603050405020304" pitchFamily="18" charset="0"/>
                <a:hlinkClick r:id="rId3"/>
              </a:rPr>
              <a:t>https://www.legislation.gov.uk/ukpga/2010/15/contents</a:t>
            </a:r>
            <a:r>
              <a:rPr lang="en-GB" sz="2800" kern="1200" dirty="0">
                <a:solidFill>
                  <a:srgbClr val="000000"/>
                </a:solidFill>
                <a:effectLst/>
                <a:latin typeface="Arial" panose="020B0604020202020204" pitchFamily="34" charset="0"/>
                <a:ea typeface="+mn-ea"/>
                <a:cs typeface="Times New Roman" panose="02020603050405020304" pitchFamily="18" charset="0"/>
              </a:rPr>
              <a:t>. (Accessed: 03 July 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Bef>
                <a:spcPts val="1000"/>
              </a:spcBef>
              <a:buNone/>
            </a:pPr>
            <a:r>
              <a:rPr lang="en-GB" sz="2800" kern="1200" dirty="0">
                <a:solidFill>
                  <a:srgbClr val="000000"/>
                </a:solidFill>
                <a:effectLst/>
                <a:latin typeface="Arial" panose="020B0604020202020204" pitchFamily="34" charset="0"/>
                <a:ea typeface="+mn-ea"/>
              </a:rPr>
              <a:t>‌UK Government Legislation (2022). </a:t>
            </a:r>
            <a:r>
              <a:rPr lang="en-GB" sz="2800" i="1" kern="1200" dirty="0">
                <a:solidFill>
                  <a:srgbClr val="000000"/>
                </a:solidFill>
                <a:effectLst/>
                <a:latin typeface="Arial" panose="020B0604020202020204" pitchFamily="34" charset="0"/>
                <a:ea typeface="+mn-ea"/>
              </a:rPr>
              <a:t>Health and Care Act 2022</a:t>
            </a:r>
            <a:r>
              <a:rPr lang="en-GB" sz="2800" kern="1200" dirty="0">
                <a:solidFill>
                  <a:srgbClr val="000000"/>
                </a:solidFill>
                <a:effectLst/>
                <a:latin typeface="Arial" panose="020B0604020202020204" pitchFamily="34" charset="0"/>
                <a:ea typeface="+mn-ea"/>
              </a:rPr>
              <a:t>. Legislation.gov.uk. Available at: </a:t>
            </a:r>
            <a:r>
              <a:rPr lang="en-GB" sz="2800" u="sng" kern="1200" dirty="0">
                <a:solidFill>
                  <a:srgbClr val="000000"/>
                </a:solidFill>
                <a:effectLst/>
                <a:latin typeface="Arial" panose="020B0604020202020204" pitchFamily="34" charset="0"/>
                <a:ea typeface="+mn-ea"/>
                <a:hlinkClick r:id="rId4"/>
              </a:rPr>
              <a:t>https://www.legislation.gov.uk/ukpga/2022/31/section/181/enacted</a:t>
            </a:r>
            <a:r>
              <a:rPr lang="en-GB" sz="2800" kern="1200" dirty="0">
                <a:solidFill>
                  <a:srgbClr val="000000"/>
                </a:solidFill>
                <a:effectLst/>
                <a:latin typeface="Arial" panose="020B0604020202020204" pitchFamily="34" charset="0"/>
                <a:ea typeface="+mn-ea"/>
              </a:rPr>
              <a:t>. (Accessed: 28 June 2024) </a:t>
            </a:r>
            <a:endParaRPr lang="en-GB" sz="3200" dirty="0">
              <a:effectLst/>
              <a:latin typeface="Times New Roman" panose="02020603050405020304" pitchFamily="18" charset="0"/>
              <a:ea typeface="Times New Roman" panose="02020603050405020304" pitchFamily="18" charset="0"/>
            </a:endParaRPr>
          </a:p>
          <a:p>
            <a:pPr marL="0" indent="0">
              <a:lnSpc>
                <a:spcPct val="150000"/>
              </a:lnSpc>
              <a:buNone/>
            </a:pPr>
            <a:r>
              <a:rPr lang="en-GB" sz="2800" kern="1200" dirty="0">
                <a:solidFill>
                  <a:srgbClr val="000000"/>
                </a:solidFill>
                <a:effectLst/>
                <a:latin typeface="Arial" panose="020B0604020202020204" pitchFamily="34" charset="0"/>
                <a:ea typeface="+mn-ea"/>
              </a:rPr>
              <a:t>World Health Organization (2022). </a:t>
            </a:r>
            <a:r>
              <a:rPr lang="en-GB" sz="2800" i="1" kern="1200" dirty="0">
                <a:solidFill>
                  <a:srgbClr val="000000"/>
                </a:solidFill>
                <a:effectLst/>
                <a:latin typeface="Arial" panose="020B0604020202020204" pitchFamily="34" charset="0"/>
                <a:ea typeface="+mn-ea"/>
              </a:rPr>
              <a:t>Mental disorders</a:t>
            </a:r>
            <a:r>
              <a:rPr lang="en-GB" sz="2800" kern="1200" dirty="0">
                <a:solidFill>
                  <a:srgbClr val="000000"/>
                </a:solidFill>
                <a:effectLst/>
                <a:latin typeface="Arial" panose="020B0604020202020204" pitchFamily="34" charset="0"/>
                <a:ea typeface="+mn-ea"/>
              </a:rPr>
              <a:t>. World Health Organization. Available at: </a:t>
            </a:r>
            <a:r>
              <a:rPr lang="en-GB" sz="2800" u="sng" kern="1200" dirty="0">
                <a:solidFill>
                  <a:srgbClr val="000000"/>
                </a:solidFill>
                <a:effectLst/>
                <a:latin typeface="Arial" panose="020B0604020202020204" pitchFamily="34" charset="0"/>
                <a:ea typeface="+mn-ea"/>
                <a:hlinkClick r:id="rId5"/>
              </a:rPr>
              <a:t>https://www.who.int/news-room/fact-sheets/detail/mental-disorders</a:t>
            </a:r>
            <a:r>
              <a:rPr lang="en-GB" sz="2800" kern="1200" dirty="0">
                <a:solidFill>
                  <a:srgbClr val="000000"/>
                </a:solidFill>
                <a:effectLst/>
                <a:latin typeface="Arial" panose="020B0604020202020204" pitchFamily="34" charset="0"/>
                <a:ea typeface="+mn-ea"/>
              </a:rPr>
              <a:t> (Accessed: 01 July 2024).</a:t>
            </a:r>
            <a:endParaRPr lang="en-GB" sz="3200" dirty="0">
              <a:effectLst/>
              <a:latin typeface="Times New Roman" panose="02020603050405020304" pitchFamily="18" charset="0"/>
              <a:ea typeface="Times New Roman" panose="02020603050405020304" pitchFamily="18" charset="0"/>
            </a:endParaRPr>
          </a:p>
          <a:p>
            <a:pPr marL="0" indent="0">
              <a:lnSpc>
                <a:spcPct val="150000"/>
              </a:lnSpc>
              <a:spcBef>
                <a:spcPts val="1000"/>
              </a:spcBef>
              <a:buNone/>
            </a:pPr>
            <a:r>
              <a:rPr lang="en-GB" sz="2800" kern="1200" dirty="0">
                <a:solidFill>
                  <a:srgbClr val="000000"/>
                </a:solidFill>
                <a:effectLst/>
                <a:latin typeface="Arial" panose="020B0604020202020204" pitchFamily="34" charset="0"/>
                <a:ea typeface="+mn-ea"/>
              </a:rPr>
              <a:t>Zablotsky, B. et al. (2019). Prevalence and Trends of Developmental Disabilities among Children in the United States: 2009-2017. </a:t>
            </a:r>
            <a:r>
              <a:rPr lang="en-GB" sz="2800" i="1" kern="1200" dirty="0" err="1">
                <a:solidFill>
                  <a:srgbClr val="000000"/>
                </a:solidFill>
                <a:effectLst/>
                <a:latin typeface="Arial" panose="020B0604020202020204" pitchFamily="34" charset="0"/>
                <a:ea typeface="+mn-ea"/>
              </a:rPr>
              <a:t>Pediatrics</a:t>
            </a:r>
            <a:r>
              <a:rPr lang="en-GB" sz="2800" kern="1200" dirty="0">
                <a:solidFill>
                  <a:srgbClr val="000000"/>
                </a:solidFill>
                <a:effectLst/>
                <a:latin typeface="Arial" panose="020B0604020202020204" pitchFamily="34" charset="0"/>
                <a:ea typeface="+mn-ea"/>
              </a:rPr>
              <a:t>, 144(4), p.e20190811. Doi: https://doi.org/10.1542/peds.2019-0811. (Accessed: 30 June 2024)</a:t>
            </a:r>
            <a:endParaRPr lang="en-GB" sz="32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33072187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631</TotalTime>
  <Words>3012</Words>
  <Application>Microsoft Office PowerPoint</Application>
  <PresentationFormat>Widescreen</PresentationFormat>
  <Paragraphs>155</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Calibri</vt:lpstr>
      <vt:lpstr>Times New Roman</vt:lpstr>
      <vt:lpstr>Wingdings</vt:lpstr>
      <vt:lpstr>Office Theme</vt:lpstr>
      <vt:lpstr>Autistic individuals in the UK do have access to treatment and receive the right support needed?</vt:lpstr>
      <vt:lpstr>Introduction</vt:lpstr>
      <vt:lpstr>Definitions</vt:lpstr>
      <vt:lpstr>The historical context of mental health in the UK</vt:lpstr>
      <vt:lpstr>Nowadays treatment and support for Autism Spectrum Disorder (ASD)</vt:lpstr>
      <vt:lpstr>UK Mental Health Legislation</vt:lpstr>
      <vt:lpstr>Data and Statistics</vt:lpstr>
      <vt:lpstr>Available Support for Autistic People</vt:lpstr>
      <vt:lpstr>Issues in Provision, Support, and Policy</vt:lpstr>
      <vt:lpstr>Negative attitutes and stigma regarding mental health</vt:lpstr>
      <vt:lpstr>Recommendations:</vt:lpstr>
      <vt:lpstr>Conclusion</vt:lpstr>
      <vt:lpstr>References:</vt:lpstr>
      <vt:lpstr>References: </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Iskra Valkova</dc:creator>
  <cp:lastModifiedBy>Borimir Petkov (2118523)</cp:lastModifiedBy>
  <cp:revision>4</cp:revision>
  <dcterms:created xsi:type="dcterms:W3CDTF">2024-07-03T14:38:06Z</dcterms:created>
  <dcterms:modified xsi:type="dcterms:W3CDTF">2024-07-04T09:12:46Z</dcterms:modified>
</cp:coreProperties>
</file>